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4.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5.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6.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7.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theme/themeOverride4.xml" ContentType="application/vnd.openxmlformats-officedocument.themeOverr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theme/themeOverride41.xml" ContentType="application/vnd.openxmlformats-officedocument.themeOverride+xml"/>
  <Override PartName="/ppt/theme/themeOverride42.xml" ContentType="application/vnd.openxmlformats-officedocument.themeOverride+xml"/>
  <Override PartName="/ppt/theme/themeOverride43.xml" ContentType="application/vnd.openxmlformats-officedocument.themeOverride+xml"/>
  <Override PartName="/ppt/theme/themeOverride44.xml" ContentType="application/vnd.openxmlformats-officedocument.themeOverride+xml"/>
  <Override PartName="/ppt/theme/themeOverride45.xml" ContentType="application/vnd.openxmlformats-officedocument.themeOverride+xml"/>
  <Override PartName="/ppt/theme/themeOverride46.xml" ContentType="application/vnd.openxmlformats-officedocument.themeOverride+xml"/>
  <Override PartName="/ppt/theme/themeOverride47.xml" ContentType="application/vnd.openxmlformats-officedocument.themeOverride+xml"/>
  <Override PartName="/ppt/theme/themeOverride48.xml" ContentType="application/vnd.openxmlformats-officedocument.themeOverride+xml"/>
  <Override PartName="/ppt/theme/themeOverride49.xml" ContentType="application/vnd.openxmlformats-officedocument.themeOverride+xml"/>
  <Override PartName="/ppt/theme/themeOverride50.xml" ContentType="application/vnd.openxmlformats-officedocument.themeOverride+xml"/>
  <Override PartName="/ppt/theme/themeOverride51.xml" ContentType="application/vnd.openxmlformats-officedocument.themeOverride+xml"/>
  <Override PartName="/ppt/theme/themeOverride52.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heme/themeOverride53.xml" ContentType="application/vnd.openxmlformats-officedocument.themeOverride+xml"/>
  <Override PartName="/ppt/notesSlides/notesSlide16.xml" ContentType="application/vnd.openxmlformats-officedocument.presentationml.notesSlide+xml"/>
  <Override PartName="/ppt/theme/themeOverride54.xml" ContentType="application/vnd.openxmlformats-officedocument.themeOverride+xml"/>
  <Override PartName="/ppt/notesSlides/notesSlide17.xml" ContentType="application/vnd.openxmlformats-officedocument.presentationml.notesSlide+xml"/>
  <Override PartName="/ppt/theme/themeOverride55.xml" ContentType="application/vnd.openxmlformats-officedocument.themeOverride+xml"/>
  <Override PartName="/ppt/theme/themeOverride56.xml" ContentType="application/vnd.openxmlformats-officedocument.themeOverride+xml"/>
  <Override PartName="/ppt/theme/themeOverride57.xml" ContentType="application/vnd.openxmlformats-officedocument.themeOverride+xml"/>
  <Override PartName="/ppt/theme/themeOverride58.xml" ContentType="application/vnd.openxmlformats-officedocument.themeOverride+xml"/>
  <Override PartName="/ppt/theme/themeOverride59.xml" ContentType="application/vnd.openxmlformats-officedocument.themeOverride+xml"/>
  <Override PartName="/ppt/theme/themeOverride60.xml" ContentType="application/vnd.openxmlformats-officedocument.themeOverride+xml"/>
  <Override PartName="/ppt/theme/themeOverride61.xml" ContentType="application/vnd.openxmlformats-officedocument.themeOverride+xml"/>
  <Override PartName="/ppt/theme/themeOverride62.xml" ContentType="application/vnd.openxmlformats-officedocument.themeOverride+xml"/>
  <Override PartName="/ppt/theme/themeOverride63.xml" ContentType="application/vnd.openxmlformats-officedocument.themeOverride+xml"/>
  <Override PartName="/ppt/theme/themeOverride64.xml" ContentType="application/vnd.openxmlformats-officedocument.themeOverride+xml"/>
  <Override PartName="/ppt/theme/themeOverride65.xml" ContentType="application/vnd.openxmlformats-officedocument.themeOverride+xml"/>
  <Override PartName="/ppt/theme/themeOverride66.xml" ContentType="application/vnd.openxmlformats-officedocument.themeOverride+xml"/>
  <Override PartName="/ppt/theme/themeOverride67.xml" ContentType="application/vnd.openxmlformats-officedocument.themeOverride+xml"/>
  <Override PartName="/ppt/theme/themeOverride68.xml" ContentType="application/vnd.openxmlformats-officedocument.themeOverride+xml"/>
  <Override PartName="/ppt/theme/themeOverride69.xml" ContentType="application/vnd.openxmlformats-officedocument.themeOverride+xml"/>
  <Override PartName="/ppt/theme/themeOverride70.xml" ContentType="application/vnd.openxmlformats-officedocument.themeOverride+xml"/>
  <Override PartName="/ppt/theme/themeOverride71.xml" ContentType="application/vnd.openxmlformats-officedocument.themeOverride+xml"/>
  <Override PartName="/ppt/theme/themeOverride72.xml" ContentType="application/vnd.openxmlformats-officedocument.themeOverride+xml"/>
  <Override PartName="/ppt/theme/themeOverride73.xml" ContentType="application/vnd.openxmlformats-officedocument.themeOverride+xml"/>
  <Override PartName="/ppt/theme/themeOverride74.xml" ContentType="application/vnd.openxmlformats-officedocument.themeOverride+xml"/>
  <Override PartName="/ppt/theme/themeOverride75.xml" ContentType="application/vnd.openxmlformats-officedocument.themeOverride+xml"/>
  <Override PartName="/ppt/theme/themeOverride76.xml" ContentType="application/vnd.openxmlformats-officedocument.themeOverride+xml"/>
  <Override PartName="/ppt/theme/themeOverride77.xml" ContentType="application/vnd.openxmlformats-officedocument.themeOverride+xml"/>
  <Override PartName="/ppt/theme/themeOverride78.xml" ContentType="application/vnd.openxmlformats-officedocument.themeOverride+xml"/>
  <Override PartName="/ppt/theme/themeOverride79.xml" ContentType="application/vnd.openxmlformats-officedocument.themeOverride+xml"/>
  <Override PartName="/ppt/theme/themeOverride80.xml" ContentType="application/vnd.openxmlformats-officedocument.themeOverride+xml"/>
  <Override PartName="/ppt/theme/themeOverride81.xml" ContentType="application/vnd.openxmlformats-officedocument.themeOverride+xml"/>
  <Override PartName="/ppt/theme/themeOverride82.xml" ContentType="application/vnd.openxmlformats-officedocument.themeOverride+xml"/>
  <Override PartName="/ppt/theme/themeOverride83.xml" ContentType="application/vnd.openxmlformats-officedocument.themeOverride+xml"/>
  <Override PartName="/ppt/theme/themeOverride84.xml" ContentType="application/vnd.openxmlformats-officedocument.themeOverride+xml"/>
  <Override PartName="/ppt/theme/themeOverride85.xml" ContentType="application/vnd.openxmlformats-officedocument.themeOverride+xml"/>
  <Override PartName="/ppt/theme/themeOverride86.xml" ContentType="application/vnd.openxmlformats-officedocument.themeOverride+xml"/>
  <Override PartName="/ppt/theme/themeOverride87.xml" ContentType="application/vnd.openxmlformats-officedocument.themeOverride+xml"/>
  <Override PartName="/ppt/theme/themeOverride88.xml" ContentType="application/vnd.openxmlformats-officedocument.themeOverride+xml"/>
  <Override PartName="/ppt/theme/themeOverride89.xml" ContentType="application/vnd.openxmlformats-officedocument.themeOverride+xml"/>
  <Override PartName="/ppt/theme/themeOverride90.xml" ContentType="application/vnd.openxmlformats-officedocument.themeOverride+xml"/>
  <Override PartName="/ppt/theme/themeOverride91.xml" ContentType="application/vnd.openxmlformats-officedocument.themeOverride+xml"/>
  <Override PartName="/ppt/theme/themeOverride92.xml" ContentType="application/vnd.openxmlformats-officedocument.themeOverr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34.xml" ContentType="application/vnd.openxmlformats-officedocument.presentationml.notesSlide+xml"/>
  <Override PartName="/ppt/theme/themeOverride93.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51.xml" ContentType="application/vnd.openxmlformats-officedocument.presentationml.notesSlide+xml"/>
  <Override PartName="/ppt/theme/themeOverride94.xml" ContentType="application/vnd.openxmlformats-officedocument.themeOverride+xml"/>
  <Override PartName="/ppt/theme/themeOverride95.xml" ContentType="application/vnd.openxmlformats-officedocument.themeOverride+xml"/>
  <Override PartName="/ppt/theme/themeOverride96.xml" ContentType="application/vnd.openxmlformats-officedocument.themeOverr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97.xml" ContentType="application/vnd.openxmlformats-officedocument.themeOverride+xml"/>
  <Override PartName="/ppt/theme/themeOverride98.xml" ContentType="application/vnd.openxmlformats-officedocument.themeOverride+xml"/>
  <Override PartName="/ppt/theme/themeOverride99.xml" ContentType="application/vnd.openxmlformats-officedocument.themeOverride+xml"/>
  <Override PartName="/ppt/theme/themeOverride100.xml" ContentType="application/vnd.openxmlformats-officedocument.themeOverride+xml"/>
  <Override PartName="/ppt/notesSlides/notesSlide54.xml" ContentType="application/vnd.openxmlformats-officedocument.presentationml.notesSlide+xml"/>
  <Override PartName="/ppt/theme/themeOverride101.xml" ContentType="application/vnd.openxmlformats-officedocument.themeOverride+xml"/>
  <Override PartName="/ppt/theme/themeOverride102.xml" ContentType="application/vnd.openxmlformats-officedocument.themeOverride+xml"/>
  <Override PartName="/ppt/notesSlides/notesSlide55.xml" ContentType="application/vnd.openxmlformats-officedocument.presentationml.notesSlide+xml"/>
  <Override PartName="/ppt/theme/themeOverride103.xml" ContentType="application/vnd.openxmlformats-officedocument.themeOverride+xml"/>
  <Override PartName="/ppt/notesSlides/notesSlide56.xml" ContentType="application/vnd.openxmlformats-officedocument.presentationml.notesSlide+xml"/>
  <Override PartName="/ppt/theme/themeOverride104.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theme/themeOverride105.xml" ContentType="application/vnd.openxmlformats-officedocument.themeOverride+xml"/>
  <Override PartName="/ppt/theme/themeOverride106.xml" ContentType="application/vnd.openxmlformats-officedocument.themeOverride+xml"/>
  <Override PartName="/ppt/theme/themeOverride107.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65.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66.xml" ContentType="application/vnd.openxmlformats-officedocument.presentationml.notesSlide+xml"/>
  <Override PartName="/ppt/theme/themeOverride108.xml" ContentType="application/vnd.openxmlformats-officedocument.themeOverride+xml"/>
  <Override PartName="/ppt/notesSlides/notesSlide67.xml" ContentType="application/vnd.openxmlformats-officedocument.presentationml.notesSlide+xml"/>
  <Override PartName="/ppt/theme/themeOverride109.xml" ContentType="application/vnd.openxmlformats-officedocument.themeOverride+xml"/>
  <Override PartName="/ppt/notesSlides/notesSlide68.xml" ContentType="application/vnd.openxmlformats-officedocument.presentationml.notesSlide+xml"/>
  <Override PartName="/ppt/theme/themeOverride110.xml" ContentType="application/vnd.openxmlformats-officedocument.themeOverride+xml"/>
  <Override PartName="/ppt/notesSlides/notesSlide69.xml" ContentType="application/vnd.openxmlformats-officedocument.presentationml.notesSlide+xml"/>
  <Override PartName="/ppt/theme/themeOverride111.xml" ContentType="application/vnd.openxmlformats-officedocument.themeOverride+xml"/>
  <Override PartName="/ppt/notesSlides/notesSlide70.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theme/themeOverride112.xml" ContentType="application/vnd.openxmlformats-officedocument.themeOverride+xml"/>
  <Override PartName="/ppt/theme/themeOverride113.xml" ContentType="application/vnd.openxmlformats-officedocument.themeOverride+xml"/>
  <Override PartName="/ppt/notesSlides/notesSlide71.xml" ContentType="application/vnd.openxmlformats-officedocument.presentationml.notesSlide+xml"/>
  <Override PartName="/ppt/theme/themeOverride114.xml" ContentType="application/vnd.openxmlformats-officedocument.themeOverride+xml"/>
  <Override PartName="/ppt/theme/themeOverride115.xml" ContentType="application/vnd.openxmlformats-officedocument.themeOverride+xml"/>
  <Override PartName="/ppt/theme/themeOverride116.xml" ContentType="application/vnd.openxmlformats-officedocument.themeOverride+xml"/>
  <Override PartName="/ppt/notesSlides/notesSlide72.xml" ContentType="application/vnd.openxmlformats-officedocument.presentationml.notesSlide+xml"/>
  <Override PartName="/ppt/theme/themeOverride117.xml" ContentType="application/vnd.openxmlformats-officedocument.themeOverride+xml"/>
  <Override PartName="/ppt/notesSlides/notesSlide73.xml" ContentType="application/vnd.openxmlformats-officedocument.presentationml.notesSlide+xml"/>
  <Override PartName="/ppt/theme/themeOverride118.xml" ContentType="application/vnd.openxmlformats-officedocument.themeOverride+xml"/>
  <Override PartName="/ppt/notesSlides/notesSlide74.xml" ContentType="application/vnd.openxmlformats-officedocument.presentationml.notesSlide+xml"/>
  <Override PartName="/ppt/theme/themeOverride119.xml" ContentType="application/vnd.openxmlformats-officedocument.themeOverride+xml"/>
  <Override PartName="/ppt/notesSlides/notesSlide75.xml" ContentType="application/vnd.openxmlformats-officedocument.presentationml.notesSlide+xml"/>
  <Override PartName="/ppt/theme/themeOverride120.xml" ContentType="application/vnd.openxmlformats-officedocument.themeOverride+xml"/>
  <Override PartName="/ppt/notesSlides/notesSlide76.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heme/themeOverride121.xml" ContentType="application/vnd.openxmlformats-officedocument.themeOverride+xml"/>
  <Override PartName="/ppt/theme/themeOverride122.xml" ContentType="application/vnd.openxmlformats-officedocument.themeOverride+xml"/>
  <Override PartName="/ppt/theme/themeOverride123.xml" ContentType="application/vnd.openxmlformats-officedocument.themeOverride+xml"/>
  <Override PartName="/ppt/theme/themeOverride124.xml" ContentType="application/vnd.openxmlformats-officedocument.themeOverr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80.xml" ContentType="application/vnd.openxmlformats-officedocument.presentationml.notesSlide+xml"/>
  <Override PartName="/ppt/theme/themeOverride125.xml" ContentType="application/vnd.openxmlformats-officedocument.themeOverr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theme/themeOverride126.xml" ContentType="application/vnd.openxmlformats-officedocument.themeOverride+xml"/>
  <Override PartName="/ppt/theme/themeOverride127.xml" ContentType="application/vnd.openxmlformats-officedocument.themeOverride+xml"/>
  <Override PartName="/ppt/theme/themeOverride128.xml" ContentType="application/vnd.openxmlformats-officedocument.themeOverride+xml"/>
  <Override PartName="/ppt/theme/themeOverride129.xml" ContentType="application/vnd.openxmlformats-officedocument.themeOverride+xml"/>
  <Override PartName="/ppt/theme/themeOverride130.xml" ContentType="application/vnd.openxmlformats-officedocument.themeOverr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theme/themeOverride131.xml" ContentType="application/vnd.openxmlformats-officedocument.themeOverride+xml"/>
  <Override PartName="/ppt/theme/themeOverride132.xml" ContentType="application/vnd.openxmlformats-officedocument.themeOverride+xml"/>
  <Override PartName="/ppt/theme/themeOverride133.xml" ContentType="application/vnd.openxmlformats-officedocument.themeOverride+xml"/>
  <Override PartName="/ppt/theme/themeOverride134.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heme/themeOverride135.xml" ContentType="application/vnd.openxmlformats-officedocument.themeOverride+xml"/>
  <Override PartName="/ppt/notesSlides/notesSlide85.xml" ContentType="application/vnd.openxmlformats-officedocument.presentationml.notesSlide+xml"/>
  <Override PartName="/ppt/theme/themeOverride136.xml" ContentType="application/vnd.openxmlformats-officedocument.themeOverride+xml"/>
  <Override PartName="/ppt/notesSlides/notesSlide86.xml" ContentType="application/vnd.openxmlformats-officedocument.presentationml.notesSlide+xml"/>
  <Override PartName="/ppt/theme/themeOverride137.xml" ContentType="application/vnd.openxmlformats-officedocument.themeOverride+xml"/>
  <Override PartName="/ppt/theme/themeOverride138.xml" ContentType="application/vnd.openxmlformats-officedocument.themeOverride+xml"/>
  <Override PartName="/ppt/theme/themeOverride139.xml" ContentType="application/vnd.openxmlformats-officedocument.themeOverride+xml"/>
  <Override PartName="/ppt/theme/themeOverride140.xml" ContentType="application/vnd.openxmlformats-officedocument.themeOverride+xml"/>
  <Override PartName="/ppt/theme/themeOverride141.xml" ContentType="application/vnd.openxmlformats-officedocument.themeOverride+xml"/>
  <Override PartName="/ppt/theme/themeOverride142.xml" ContentType="application/vnd.openxmlformats-officedocument.themeOverride+xml"/>
  <Override PartName="/ppt/theme/themeOverride143.xml" ContentType="application/vnd.openxmlformats-officedocument.themeOverride+xml"/>
  <Override PartName="/ppt/theme/themeOverride144.xml" ContentType="application/vnd.openxmlformats-officedocument.themeOverride+xml"/>
  <Override PartName="/ppt/theme/themeOverride145.xml" ContentType="application/vnd.openxmlformats-officedocument.themeOverride+xml"/>
  <Override PartName="/ppt/theme/themeOverride146.xml" ContentType="application/vnd.openxmlformats-officedocument.themeOverride+xml"/>
  <Override PartName="/ppt/theme/themeOverride147.xml" ContentType="application/vnd.openxmlformats-officedocument.themeOverride+xml"/>
  <Override PartName="/ppt/theme/themeOverride148.xml" ContentType="application/vnd.openxmlformats-officedocument.themeOverride+xml"/>
  <Override PartName="/ppt/theme/themeOverride149.xml" ContentType="application/vnd.openxmlformats-officedocument.themeOverride+xml"/>
  <Override PartName="/ppt/theme/themeOverride150.xml" ContentType="application/vnd.openxmlformats-officedocument.themeOverride+xml"/>
  <Override PartName="/ppt/theme/themeOverride151.xml" ContentType="application/vnd.openxmlformats-officedocument.themeOverride+xml"/>
  <Override PartName="/ppt/theme/themeOverride152.xml" ContentType="application/vnd.openxmlformats-officedocument.themeOverride+xml"/>
  <Override PartName="/ppt/theme/themeOverride153.xml" ContentType="application/vnd.openxmlformats-officedocument.themeOverride+xml"/>
  <Override PartName="/ppt/theme/themeOverride154.xml" ContentType="application/vnd.openxmlformats-officedocument.themeOverride+xml"/>
  <Override PartName="/ppt/theme/themeOverride155.xml" ContentType="application/vnd.openxmlformats-officedocument.themeOverride+xml"/>
  <Override PartName="/ppt/theme/themeOverride156.xml" ContentType="application/vnd.openxmlformats-officedocument.themeOverride+xml"/>
  <Override PartName="/ppt/theme/themeOverride157.xml" ContentType="application/vnd.openxmlformats-officedocument.themeOverride+xml"/>
  <Override PartName="/ppt/theme/themeOverride158.xml" ContentType="application/vnd.openxmlformats-officedocument.themeOverride+xml"/>
  <Override PartName="/ppt/theme/themeOverride159.xml" ContentType="application/vnd.openxmlformats-officedocument.themeOverride+xml"/>
  <Override PartName="/ppt/theme/themeOverride160.xml" ContentType="application/vnd.openxmlformats-officedocument.themeOverride+xml"/>
  <Override PartName="/ppt/theme/themeOverride161.xml" ContentType="application/vnd.openxmlformats-officedocument.themeOverride+xml"/>
  <Override PartName="/ppt/theme/themeOverride162.xml" ContentType="application/vnd.openxmlformats-officedocument.themeOverride+xml"/>
  <Override PartName="/ppt/theme/themeOverride163.xml" ContentType="application/vnd.openxmlformats-officedocument.themeOverride+xml"/>
  <Override PartName="/ppt/theme/themeOverride164.xml" ContentType="application/vnd.openxmlformats-officedocument.themeOverride+xml"/>
  <Override PartName="/ppt/theme/themeOverride165.xml" ContentType="application/vnd.openxmlformats-officedocument.themeOverride+xml"/>
  <Override PartName="/ppt/theme/themeOverride166.xml" ContentType="application/vnd.openxmlformats-officedocument.themeOverr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167.xml" ContentType="application/vnd.openxmlformats-officedocument.themeOverride+xml"/>
  <Override PartName="/ppt/theme/themeOverride168.xml" ContentType="application/vnd.openxmlformats-officedocument.themeOverr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theme/themeOverride169.xml" ContentType="application/vnd.openxmlformats-officedocument.themeOverride+xml"/>
  <Override PartName="/ppt/theme/themeOverride170.xml" ContentType="application/vnd.openxmlformats-officedocument.themeOverride+xml"/>
  <Override PartName="/ppt/theme/themeOverride171.xml" ContentType="application/vnd.openxmlformats-officedocument.themeOverride+xml"/>
  <Override PartName="/ppt/notesSlides/notesSlide90.xml" ContentType="application/vnd.openxmlformats-officedocument.presentationml.notesSlide+xml"/>
  <Override PartName="/ppt/theme/themeOverride172.xml" ContentType="application/vnd.openxmlformats-officedocument.themeOverr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theme/themeOverride173.xml" ContentType="application/vnd.openxmlformats-officedocument.themeOverride+xml"/>
  <Override PartName="/ppt/theme/themeOverride174.xml" ContentType="application/vnd.openxmlformats-officedocument.themeOverride+xml"/>
  <Override PartName="/ppt/theme/themeOverride175.xml" ContentType="application/vnd.openxmlformats-officedocument.themeOverr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54" r:id="rId1"/>
    <p:sldMasterId id="2147483934" r:id="rId2"/>
    <p:sldMasterId id="2147484031" r:id="rId3"/>
    <p:sldMasterId id="2147484046" r:id="rId4"/>
    <p:sldMasterId id="2147484061" r:id="rId5"/>
    <p:sldMasterId id="2147484076" r:id="rId6"/>
    <p:sldMasterId id="2147484091" r:id="rId7"/>
    <p:sldMasterId id="2147484103" r:id="rId8"/>
  </p:sldMasterIdLst>
  <p:notesMasterIdLst>
    <p:notesMasterId r:id="rId856"/>
  </p:notesMasterIdLst>
  <p:sldIdLst>
    <p:sldId id="473" r:id="rId9"/>
    <p:sldId id="341" r:id="rId10"/>
    <p:sldId id="6343" r:id="rId11"/>
    <p:sldId id="6344" r:id="rId12"/>
    <p:sldId id="6345" r:id="rId13"/>
    <p:sldId id="257" r:id="rId14"/>
    <p:sldId id="6144" r:id="rId15"/>
    <p:sldId id="6776" r:id="rId16"/>
    <p:sldId id="344" r:id="rId17"/>
    <p:sldId id="5632" r:id="rId18"/>
    <p:sldId id="459" r:id="rId19"/>
    <p:sldId id="6157" r:id="rId20"/>
    <p:sldId id="313" r:id="rId21"/>
    <p:sldId id="420" r:id="rId22"/>
    <p:sldId id="6151" r:id="rId23"/>
    <p:sldId id="421" r:id="rId24"/>
    <p:sldId id="6360" r:id="rId25"/>
    <p:sldId id="6153" r:id="rId26"/>
    <p:sldId id="6152" r:id="rId27"/>
    <p:sldId id="6154" r:id="rId28"/>
    <p:sldId id="6155" r:id="rId29"/>
    <p:sldId id="6361" r:id="rId30"/>
    <p:sldId id="458" r:id="rId31"/>
    <p:sldId id="6158" r:id="rId32"/>
    <p:sldId id="6159" r:id="rId33"/>
    <p:sldId id="6885" r:id="rId34"/>
    <p:sldId id="6172" r:id="rId35"/>
    <p:sldId id="6175" r:id="rId36"/>
    <p:sldId id="6362" r:id="rId37"/>
    <p:sldId id="6160" r:id="rId38"/>
    <p:sldId id="6161" r:id="rId39"/>
    <p:sldId id="6162" r:id="rId40"/>
    <p:sldId id="6163" r:id="rId41"/>
    <p:sldId id="6173" r:id="rId42"/>
    <p:sldId id="377" r:id="rId43"/>
    <p:sldId id="6165" r:id="rId44"/>
    <p:sldId id="6363" r:id="rId45"/>
    <p:sldId id="6187" r:id="rId46"/>
    <p:sldId id="6166" r:id="rId47"/>
    <p:sldId id="6168" r:id="rId48"/>
    <p:sldId id="6170" r:id="rId49"/>
    <p:sldId id="5980" r:id="rId50"/>
    <p:sldId id="6167" r:id="rId51"/>
    <p:sldId id="6171" r:id="rId52"/>
    <p:sldId id="6176" r:id="rId53"/>
    <p:sldId id="6177" r:id="rId54"/>
    <p:sldId id="6364" r:id="rId55"/>
    <p:sldId id="361" r:id="rId56"/>
    <p:sldId id="5705" r:id="rId57"/>
    <p:sldId id="6174" r:id="rId58"/>
    <p:sldId id="6365" r:id="rId59"/>
    <p:sldId id="6366" r:id="rId60"/>
    <p:sldId id="6317" r:id="rId61"/>
    <p:sldId id="379" r:id="rId62"/>
    <p:sldId id="470" r:id="rId63"/>
    <p:sldId id="457" r:id="rId64"/>
    <p:sldId id="6334" r:id="rId65"/>
    <p:sldId id="430" r:id="rId66"/>
    <p:sldId id="5620" r:id="rId67"/>
    <p:sldId id="6848" r:id="rId68"/>
    <p:sldId id="6003" r:id="rId69"/>
    <p:sldId id="6774" r:id="rId70"/>
    <p:sldId id="6773" r:id="rId71"/>
    <p:sldId id="6178" r:id="rId72"/>
    <p:sldId id="6179" r:id="rId73"/>
    <p:sldId id="6228" r:id="rId74"/>
    <p:sldId id="6229" r:id="rId75"/>
    <p:sldId id="5606" r:id="rId76"/>
    <p:sldId id="6180" r:id="rId77"/>
    <p:sldId id="6181" r:id="rId78"/>
    <p:sldId id="6183" r:id="rId79"/>
    <p:sldId id="6184" r:id="rId80"/>
    <p:sldId id="6185" r:id="rId81"/>
    <p:sldId id="5607" r:id="rId82"/>
    <p:sldId id="5609" r:id="rId83"/>
    <p:sldId id="5608" r:id="rId84"/>
    <p:sldId id="6230" r:id="rId85"/>
    <p:sldId id="6231" r:id="rId86"/>
    <p:sldId id="5610" r:id="rId87"/>
    <p:sldId id="6188" r:id="rId88"/>
    <p:sldId id="6189" r:id="rId89"/>
    <p:sldId id="5603" r:id="rId90"/>
    <p:sldId id="6190" r:id="rId91"/>
    <p:sldId id="6197" r:id="rId92"/>
    <p:sldId id="6198" r:id="rId93"/>
    <p:sldId id="6194" r:id="rId94"/>
    <p:sldId id="6191" r:id="rId95"/>
    <p:sldId id="6192" r:id="rId96"/>
    <p:sldId id="6193" r:id="rId97"/>
    <p:sldId id="6195" r:id="rId98"/>
    <p:sldId id="6196" r:id="rId99"/>
    <p:sldId id="5627" r:id="rId100"/>
    <p:sldId id="5628" r:id="rId101"/>
    <p:sldId id="5647" r:id="rId102"/>
    <p:sldId id="5648" r:id="rId103"/>
    <p:sldId id="5615" r:id="rId104"/>
    <p:sldId id="5616" r:id="rId105"/>
    <p:sldId id="5617" r:id="rId106"/>
    <p:sldId id="5712" r:id="rId107"/>
    <p:sldId id="5713" r:id="rId108"/>
    <p:sldId id="4981" r:id="rId109"/>
    <p:sldId id="6242" r:id="rId110"/>
    <p:sldId id="6243" r:id="rId111"/>
    <p:sldId id="5621" r:id="rId112"/>
    <p:sldId id="6199" r:id="rId113"/>
    <p:sldId id="6200" r:id="rId114"/>
    <p:sldId id="6201" r:id="rId115"/>
    <p:sldId id="6245" r:id="rId116"/>
    <p:sldId id="6244" r:id="rId117"/>
    <p:sldId id="5592" r:id="rId118"/>
    <p:sldId id="268" r:id="rId119"/>
    <p:sldId id="6223" r:id="rId120"/>
    <p:sldId id="6221" r:id="rId121"/>
    <p:sldId id="6222" r:id="rId122"/>
    <p:sldId id="6224" r:id="rId123"/>
    <p:sldId id="5593" r:id="rId124"/>
    <p:sldId id="5594" r:id="rId125"/>
    <p:sldId id="5595" r:id="rId126"/>
    <p:sldId id="5596" r:id="rId127"/>
    <p:sldId id="5711" r:id="rId128"/>
    <p:sldId id="6246" r:id="rId129"/>
    <p:sldId id="6247" r:id="rId130"/>
    <p:sldId id="6248" r:id="rId131"/>
    <p:sldId id="5597" r:id="rId132"/>
    <p:sldId id="6205" r:id="rId133"/>
    <p:sldId id="6206" r:id="rId134"/>
    <p:sldId id="5598" r:id="rId135"/>
    <p:sldId id="6207" r:id="rId136"/>
    <p:sldId id="6208" r:id="rId137"/>
    <p:sldId id="6225" r:id="rId138"/>
    <p:sldId id="6226" r:id="rId139"/>
    <p:sldId id="4483" r:id="rId140"/>
    <p:sldId id="4484" r:id="rId141"/>
    <p:sldId id="6849" r:id="rId142"/>
    <p:sldId id="6850" r:id="rId143"/>
    <p:sldId id="6851" r:id="rId144"/>
    <p:sldId id="6249" r:id="rId145"/>
    <p:sldId id="5657" r:id="rId146"/>
    <p:sldId id="5658" r:id="rId147"/>
    <p:sldId id="5659" r:id="rId148"/>
    <p:sldId id="5660" r:id="rId149"/>
    <p:sldId id="5622" r:id="rId150"/>
    <p:sldId id="6209" r:id="rId151"/>
    <p:sldId id="6218" r:id="rId152"/>
    <p:sldId id="6214" r:id="rId153"/>
    <p:sldId id="327" r:id="rId154"/>
    <p:sldId id="6210" r:id="rId155"/>
    <p:sldId id="6217" r:id="rId156"/>
    <p:sldId id="6220" r:id="rId157"/>
    <p:sldId id="6227" r:id="rId158"/>
    <p:sldId id="383" r:id="rId159"/>
    <p:sldId id="6250" r:id="rId160"/>
    <p:sldId id="6251" r:id="rId161"/>
    <p:sldId id="6253" r:id="rId162"/>
    <p:sldId id="6438" r:id="rId163"/>
    <p:sldId id="6439" r:id="rId164"/>
    <p:sldId id="5623" r:id="rId165"/>
    <p:sldId id="6254" r:id="rId166"/>
    <p:sldId id="6256" r:id="rId167"/>
    <p:sldId id="6257" r:id="rId168"/>
    <p:sldId id="6258" r:id="rId169"/>
    <p:sldId id="6259" r:id="rId170"/>
    <p:sldId id="6260" r:id="rId171"/>
    <p:sldId id="5482" r:id="rId172"/>
    <p:sldId id="5645" r:id="rId173"/>
    <p:sldId id="5587" r:id="rId174"/>
    <p:sldId id="6292" r:id="rId175"/>
    <p:sldId id="5651" r:id="rId176"/>
    <p:sldId id="5652" r:id="rId177"/>
    <p:sldId id="6219" r:id="rId178"/>
    <p:sldId id="269" r:id="rId179"/>
    <p:sldId id="5588" r:id="rId180"/>
    <p:sldId id="5589" r:id="rId181"/>
    <p:sldId id="5590" r:id="rId182"/>
    <p:sldId id="6262" r:id="rId183"/>
    <p:sldId id="6268" r:id="rId184"/>
    <p:sldId id="5626" r:id="rId185"/>
    <p:sldId id="6269" r:id="rId186"/>
    <p:sldId id="6270" r:id="rId187"/>
    <p:sldId id="6271" r:id="rId188"/>
    <p:sldId id="6267" r:id="rId189"/>
    <p:sldId id="6263" r:id="rId190"/>
    <p:sldId id="6264" r:id="rId191"/>
    <p:sldId id="6265" r:id="rId192"/>
    <p:sldId id="5591" r:id="rId193"/>
    <p:sldId id="6272" r:id="rId194"/>
    <p:sldId id="6273" r:id="rId195"/>
    <p:sldId id="6274" r:id="rId196"/>
    <p:sldId id="338" r:id="rId197"/>
    <p:sldId id="6852" r:id="rId198"/>
    <p:sldId id="447" r:id="rId199"/>
    <p:sldId id="6277" r:id="rId200"/>
    <p:sldId id="270" r:id="rId201"/>
    <p:sldId id="448" r:id="rId202"/>
    <p:sldId id="5656" r:id="rId203"/>
    <p:sldId id="759" r:id="rId204"/>
    <p:sldId id="433" r:id="rId205"/>
    <p:sldId id="4980" r:id="rId206"/>
    <p:sldId id="6421" r:id="rId207"/>
    <p:sldId id="6448" r:id="rId208"/>
    <p:sldId id="6449" r:id="rId209"/>
    <p:sldId id="6450" r:id="rId210"/>
    <p:sldId id="6451" r:id="rId211"/>
    <p:sldId id="6853" r:id="rId212"/>
    <p:sldId id="443" r:id="rId213"/>
    <p:sldId id="6423" r:id="rId214"/>
    <p:sldId id="6422" r:id="rId215"/>
    <p:sldId id="6854" r:id="rId216"/>
    <p:sldId id="6278" r:id="rId217"/>
    <p:sldId id="5696" r:id="rId218"/>
    <p:sldId id="328" r:id="rId219"/>
    <p:sldId id="6376" r:id="rId220"/>
    <p:sldId id="5611" r:id="rId221"/>
    <p:sldId id="6454" r:id="rId222"/>
    <p:sldId id="6455" r:id="rId223"/>
    <p:sldId id="6452" r:id="rId224"/>
    <p:sldId id="6453" r:id="rId225"/>
    <p:sldId id="6279" r:id="rId226"/>
    <p:sldId id="5586" r:id="rId227"/>
    <p:sldId id="6280" r:id="rId228"/>
    <p:sldId id="5964" r:id="rId229"/>
    <p:sldId id="5965" r:id="rId230"/>
    <p:sldId id="5966" r:id="rId231"/>
    <p:sldId id="5967" r:id="rId232"/>
    <p:sldId id="6282" r:id="rId233"/>
    <p:sldId id="6283" r:id="rId234"/>
    <p:sldId id="6425" r:id="rId235"/>
    <p:sldId id="5481" r:id="rId236"/>
    <p:sldId id="6426" r:id="rId237"/>
    <p:sldId id="6424" r:id="rId238"/>
    <p:sldId id="272" r:id="rId239"/>
    <p:sldId id="6284" r:id="rId240"/>
    <p:sldId id="6855" r:id="rId241"/>
    <p:sldId id="5584" r:id="rId242"/>
    <p:sldId id="6285" r:id="rId243"/>
    <p:sldId id="6289" r:id="rId244"/>
    <p:sldId id="6286" r:id="rId245"/>
    <p:sldId id="428" r:id="rId246"/>
    <p:sldId id="426" r:id="rId247"/>
    <p:sldId id="429" r:id="rId248"/>
    <p:sldId id="5655" r:id="rId249"/>
    <p:sldId id="6290" r:id="rId250"/>
    <p:sldId id="5444" r:id="rId251"/>
    <p:sldId id="5624" r:id="rId252"/>
    <p:sldId id="6856" r:id="rId253"/>
    <p:sldId id="5443" r:id="rId254"/>
    <p:sldId id="5625" r:id="rId255"/>
    <p:sldId id="6287" r:id="rId256"/>
    <p:sldId id="6288" r:id="rId257"/>
    <p:sldId id="6291" r:id="rId258"/>
    <p:sldId id="273" r:id="rId259"/>
    <p:sldId id="5461" r:id="rId260"/>
    <p:sldId id="6456" r:id="rId261"/>
    <p:sldId id="6457" r:id="rId262"/>
    <p:sldId id="5983" r:id="rId263"/>
    <p:sldId id="6458" r:id="rId264"/>
    <p:sldId id="6835" r:id="rId265"/>
    <p:sldId id="5462" r:id="rId266"/>
    <p:sldId id="5981" r:id="rId267"/>
    <p:sldId id="5982" r:id="rId268"/>
    <p:sldId id="6377" r:id="rId269"/>
    <p:sldId id="6378" r:id="rId270"/>
    <p:sldId id="5514" r:id="rId271"/>
    <p:sldId id="6293" r:id="rId272"/>
    <p:sldId id="6459" r:id="rId273"/>
    <p:sldId id="6460" r:id="rId274"/>
    <p:sldId id="6379" r:id="rId275"/>
    <p:sldId id="6380" r:id="rId276"/>
    <p:sldId id="6001" r:id="rId277"/>
    <p:sldId id="6323" r:id="rId278"/>
    <p:sldId id="6322" r:id="rId279"/>
    <p:sldId id="6325" r:id="rId280"/>
    <p:sldId id="6822" r:id="rId281"/>
    <p:sldId id="6823" r:id="rId282"/>
    <p:sldId id="6324" r:id="rId283"/>
    <p:sldId id="6326" r:id="rId284"/>
    <p:sldId id="6328" r:id="rId285"/>
    <p:sldId id="6329" r:id="rId286"/>
    <p:sldId id="6461" r:id="rId287"/>
    <p:sldId id="6327" r:id="rId288"/>
    <p:sldId id="6463" r:id="rId289"/>
    <p:sldId id="6002" r:id="rId290"/>
    <p:sldId id="6464" r:id="rId291"/>
    <p:sldId id="6330" r:id="rId292"/>
    <p:sldId id="6466" r:id="rId293"/>
    <p:sldId id="6467" r:id="rId294"/>
    <p:sldId id="6468" r:id="rId295"/>
    <p:sldId id="6469" r:id="rId296"/>
    <p:sldId id="6465" r:id="rId297"/>
    <p:sldId id="6471" r:id="rId298"/>
    <p:sldId id="6473" r:id="rId299"/>
    <p:sldId id="6472" r:id="rId300"/>
    <p:sldId id="6332" r:id="rId301"/>
    <p:sldId id="5694" r:id="rId302"/>
    <p:sldId id="6296" r:id="rId303"/>
    <p:sldId id="6474" r:id="rId304"/>
    <p:sldId id="6294" r:id="rId305"/>
    <p:sldId id="6295" r:id="rId306"/>
    <p:sldId id="6298" r:id="rId307"/>
    <p:sldId id="6297" r:id="rId308"/>
    <p:sldId id="5654" r:id="rId309"/>
    <p:sldId id="6333" r:id="rId310"/>
    <p:sldId id="5709" r:id="rId311"/>
    <p:sldId id="6475" r:id="rId312"/>
    <p:sldId id="6476" r:id="rId313"/>
    <p:sldId id="6477" r:id="rId314"/>
    <p:sldId id="6300" r:id="rId315"/>
    <p:sldId id="6301" r:id="rId316"/>
    <p:sldId id="6302" r:id="rId317"/>
    <p:sldId id="6303" r:id="rId318"/>
    <p:sldId id="6306" r:id="rId319"/>
    <p:sldId id="6304" r:id="rId320"/>
    <p:sldId id="6305" r:id="rId321"/>
    <p:sldId id="6307" r:id="rId322"/>
    <p:sldId id="6308" r:id="rId323"/>
    <p:sldId id="6309" r:id="rId324"/>
    <p:sldId id="6310" r:id="rId325"/>
    <p:sldId id="6311" r:id="rId326"/>
    <p:sldId id="6312" r:id="rId327"/>
    <p:sldId id="6314" r:id="rId328"/>
    <p:sldId id="6428" r:id="rId329"/>
    <p:sldId id="6429" r:id="rId330"/>
    <p:sldId id="6427" r:id="rId331"/>
    <p:sldId id="6430" r:id="rId332"/>
    <p:sldId id="6431" r:id="rId333"/>
    <p:sldId id="6315" r:id="rId334"/>
    <p:sldId id="6313" r:id="rId335"/>
    <p:sldId id="6316" r:id="rId336"/>
    <p:sldId id="6478" r:id="rId337"/>
    <p:sldId id="6479" r:id="rId338"/>
    <p:sldId id="6480" r:id="rId339"/>
    <p:sldId id="6481" r:id="rId340"/>
    <p:sldId id="6719" r:id="rId341"/>
    <p:sldId id="460" r:id="rId342"/>
    <p:sldId id="274" r:id="rId343"/>
    <p:sldId id="357" r:id="rId344"/>
    <p:sldId id="5541" r:id="rId345"/>
    <p:sldId id="6335" r:id="rId346"/>
    <p:sldId id="352" r:id="rId347"/>
    <p:sldId id="6337" r:id="rId348"/>
    <p:sldId id="354" r:id="rId349"/>
    <p:sldId id="6342" r:id="rId350"/>
    <p:sldId id="6336" r:id="rId351"/>
    <p:sldId id="6867" r:id="rId352"/>
    <p:sldId id="355" r:id="rId353"/>
    <p:sldId id="330" r:id="rId354"/>
    <p:sldId id="280" r:id="rId355"/>
    <p:sldId id="5974" r:id="rId356"/>
    <p:sldId id="331" r:id="rId357"/>
    <p:sldId id="5977" r:id="rId358"/>
    <p:sldId id="5975" r:id="rId359"/>
    <p:sldId id="5976" r:id="rId360"/>
    <p:sldId id="5978" r:id="rId361"/>
    <p:sldId id="5979" r:id="rId362"/>
    <p:sldId id="5973" r:id="rId363"/>
    <p:sldId id="5984" r:id="rId364"/>
    <p:sldId id="5985" r:id="rId365"/>
    <p:sldId id="5986" r:id="rId366"/>
    <p:sldId id="5987" r:id="rId367"/>
    <p:sldId id="5988" r:id="rId368"/>
    <p:sldId id="5989" r:id="rId369"/>
    <p:sldId id="5952" r:id="rId370"/>
    <p:sldId id="5644" r:id="rId371"/>
    <p:sldId id="5459" r:id="rId372"/>
    <p:sldId id="5460" r:id="rId373"/>
    <p:sldId id="6369" r:id="rId374"/>
    <p:sldId id="5643" r:id="rId375"/>
    <p:sldId id="6370" r:id="rId376"/>
    <p:sldId id="6371" r:id="rId377"/>
    <p:sldId id="6857" r:id="rId378"/>
    <p:sldId id="6340" r:id="rId379"/>
    <p:sldId id="6341" r:id="rId380"/>
    <p:sldId id="5642" r:id="rId381"/>
    <p:sldId id="6372" r:id="rId382"/>
    <p:sldId id="6373" r:id="rId383"/>
    <p:sldId id="6374" r:id="rId384"/>
    <p:sldId id="6375" r:id="rId385"/>
    <p:sldId id="6432" r:id="rId386"/>
    <p:sldId id="6433" r:id="rId387"/>
    <p:sldId id="6434" r:id="rId388"/>
    <p:sldId id="5457" r:id="rId389"/>
    <p:sldId id="6868" r:id="rId390"/>
    <p:sldId id="6869" r:id="rId391"/>
    <p:sldId id="6870" r:id="rId392"/>
    <p:sldId id="4374" r:id="rId393"/>
    <p:sldId id="775" r:id="rId394"/>
    <p:sldId id="2404" r:id="rId395"/>
    <p:sldId id="6858" r:id="rId396"/>
    <p:sldId id="334" r:id="rId397"/>
    <p:sldId id="469" r:id="rId398"/>
    <p:sldId id="384" r:id="rId399"/>
    <p:sldId id="6883" r:id="rId400"/>
    <p:sldId id="6884" r:id="rId401"/>
    <p:sldId id="461" r:id="rId402"/>
    <p:sldId id="5990" r:id="rId403"/>
    <p:sldId id="406" r:id="rId404"/>
    <p:sldId id="5630" r:id="rId405"/>
    <p:sldId id="6382" r:id="rId406"/>
    <p:sldId id="5691" r:id="rId407"/>
    <p:sldId id="5692" r:id="rId408"/>
    <p:sldId id="512" r:id="rId409"/>
    <p:sldId id="6384" r:id="rId410"/>
    <p:sldId id="6383" r:id="rId411"/>
    <p:sldId id="6381" r:id="rId412"/>
    <p:sldId id="6385" r:id="rId413"/>
    <p:sldId id="480" r:id="rId414"/>
    <p:sldId id="6387" r:id="rId415"/>
    <p:sldId id="6388" r:id="rId416"/>
    <p:sldId id="6389" r:id="rId417"/>
    <p:sldId id="6395" r:id="rId418"/>
    <p:sldId id="484" r:id="rId419"/>
    <p:sldId id="6390" r:id="rId420"/>
    <p:sldId id="6391" r:id="rId421"/>
    <p:sldId id="6392" r:id="rId422"/>
    <p:sldId id="6393" r:id="rId423"/>
    <p:sldId id="5547" r:id="rId424"/>
    <p:sldId id="5548" r:id="rId425"/>
    <p:sldId id="6399" r:id="rId426"/>
    <p:sldId id="6400" r:id="rId427"/>
    <p:sldId id="6482" r:id="rId428"/>
    <p:sldId id="6397" r:id="rId429"/>
    <p:sldId id="6407" r:id="rId430"/>
    <p:sldId id="6483" r:id="rId431"/>
    <p:sldId id="314" r:id="rId432"/>
    <p:sldId id="315" r:id="rId433"/>
    <p:sldId id="312" r:id="rId434"/>
    <p:sldId id="6484" r:id="rId435"/>
    <p:sldId id="6405" r:id="rId436"/>
    <p:sldId id="493" r:id="rId437"/>
    <p:sldId id="6402" r:id="rId438"/>
    <p:sldId id="6403" r:id="rId439"/>
    <p:sldId id="6406" r:id="rId440"/>
    <p:sldId id="6408" r:id="rId441"/>
    <p:sldId id="5009" r:id="rId442"/>
    <p:sldId id="5716" r:id="rId443"/>
    <p:sldId id="6409" r:id="rId444"/>
    <p:sldId id="4857" r:id="rId445"/>
    <p:sldId id="4858" r:id="rId446"/>
    <p:sldId id="4861" r:id="rId447"/>
    <p:sldId id="4862" r:id="rId448"/>
    <p:sldId id="6419" r:id="rId449"/>
    <p:sldId id="6420" r:id="rId450"/>
    <p:sldId id="5023" r:id="rId451"/>
    <p:sldId id="339" r:id="rId452"/>
    <p:sldId id="6485" r:id="rId453"/>
    <p:sldId id="5028" r:id="rId454"/>
    <p:sldId id="6486" r:id="rId455"/>
    <p:sldId id="4515" r:id="rId456"/>
    <p:sldId id="6410" r:id="rId457"/>
    <p:sldId id="5717" r:id="rId458"/>
    <p:sldId id="6411" r:id="rId459"/>
    <p:sldId id="6412" r:id="rId460"/>
    <p:sldId id="4865" r:id="rId461"/>
    <p:sldId id="4829" r:id="rId462"/>
    <p:sldId id="317" r:id="rId463"/>
    <p:sldId id="6415" r:id="rId464"/>
    <p:sldId id="4809" r:id="rId465"/>
    <p:sldId id="6416" r:id="rId466"/>
    <p:sldId id="6417" r:id="rId467"/>
    <p:sldId id="5440" r:id="rId468"/>
    <p:sldId id="318" r:id="rId469"/>
    <p:sldId id="5634" r:id="rId470"/>
    <p:sldId id="5661" r:id="rId471"/>
    <p:sldId id="6487" r:id="rId472"/>
    <p:sldId id="6069" r:id="rId473"/>
    <p:sldId id="6489" r:id="rId474"/>
    <p:sldId id="6490" r:id="rId475"/>
    <p:sldId id="6491" r:id="rId476"/>
    <p:sldId id="6494" r:id="rId477"/>
    <p:sldId id="6164" r:id="rId478"/>
    <p:sldId id="6492" r:id="rId479"/>
    <p:sldId id="6493" r:id="rId480"/>
    <p:sldId id="5953" r:id="rId481"/>
    <p:sldId id="6495" r:id="rId482"/>
    <p:sldId id="437" r:id="rId483"/>
    <p:sldId id="6845" r:id="rId484"/>
    <p:sldId id="6846" r:id="rId485"/>
    <p:sldId id="6847" r:id="rId486"/>
    <p:sldId id="6496" r:id="rId487"/>
    <p:sldId id="6507" r:id="rId488"/>
    <p:sldId id="6169" r:id="rId489"/>
    <p:sldId id="6497" r:id="rId490"/>
    <p:sldId id="6498" r:id="rId491"/>
    <p:sldId id="6499" r:id="rId492"/>
    <p:sldId id="6509" r:id="rId493"/>
    <p:sldId id="6145" r:id="rId494"/>
    <p:sldId id="6146" r:id="rId495"/>
    <p:sldId id="6147" r:id="rId496"/>
    <p:sldId id="6148" r:id="rId497"/>
    <p:sldId id="6149" r:id="rId498"/>
    <p:sldId id="6150" r:id="rId499"/>
    <p:sldId id="6517" r:id="rId500"/>
    <p:sldId id="6886" r:id="rId501"/>
    <p:sldId id="6722" r:id="rId502"/>
    <p:sldId id="6721" r:id="rId503"/>
    <p:sldId id="6518" r:id="rId504"/>
    <p:sldId id="6519" r:id="rId505"/>
    <p:sldId id="6520" r:id="rId506"/>
    <p:sldId id="6521" r:id="rId507"/>
    <p:sldId id="6156" r:id="rId508"/>
    <p:sldId id="6817" r:id="rId509"/>
    <p:sldId id="6508" r:id="rId510"/>
    <p:sldId id="6522" r:id="rId511"/>
    <p:sldId id="6523" r:id="rId512"/>
    <p:sldId id="6524" r:id="rId513"/>
    <p:sldId id="6525" r:id="rId514"/>
    <p:sldId id="6526" r:id="rId515"/>
    <p:sldId id="6527" r:id="rId516"/>
    <p:sldId id="6528" r:id="rId517"/>
    <p:sldId id="6529" r:id="rId518"/>
    <p:sldId id="6530" r:id="rId519"/>
    <p:sldId id="6531" r:id="rId520"/>
    <p:sldId id="6532" r:id="rId521"/>
    <p:sldId id="6533" r:id="rId522"/>
    <p:sldId id="6139" r:id="rId523"/>
    <p:sldId id="6138" r:id="rId524"/>
    <p:sldId id="6775" r:id="rId525"/>
    <p:sldId id="6805" r:id="rId526"/>
    <p:sldId id="6806" r:id="rId527"/>
    <p:sldId id="6807" r:id="rId528"/>
    <p:sldId id="6808" r:id="rId529"/>
    <p:sldId id="6809" r:id="rId530"/>
    <p:sldId id="6810" r:id="rId531"/>
    <p:sldId id="6811" r:id="rId532"/>
    <p:sldId id="6812" r:id="rId533"/>
    <p:sldId id="6813" r:id="rId534"/>
    <p:sldId id="6814" r:id="rId535"/>
    <p:sldId id="6816" r:id="rId536"/>
    <p:sldId id="6815" r:id="rId537"/>
    <p:sldId id="6591" r:id="rId538"/>
    <p:sldId id="6592" r:id="rId539"/>
    <p:sldId id="6593" r:id="rId540"/>
    <p:sldId id="6534" r:id="rId541"/>
    <p:sldId id="5665" r:id="rId542"/>
    <p:sldId id="390" r:id="rId543"/>
    <p:sldId id="298" r:id="rId544"/>
    <p:sldId id="6535" r:id="rId545"/>
    <p:sldId id="6140" r:id="rId546"/>
    <p:sldId id="300" r:id="rId547"/>
    <p:sldId id="6536" r:id="rId548"/>
    <p:sldId id="6537" r:id="rId549"/>
    <p:sldId id="301" r:id="rId550"/>
    <p:sldId id="302" r:id="rId551"/>
    <p:sldId id="393" r:id="rId552"/>
    <p:sldId id="394" r:id="rId553"/>
    <p:sldId id="303" r:id="rId554"/>
    <p:sldId id="6538" r:id="rId555"/>
    <p:sldId id="6539" r:id="rId556"/>
    <p:sldId id="6747" r:id="rId557"/>
    <p:sldId id="6748" r:id="rId558"/>
    <p:sldId id="4826" r:id="rId559"/>
    <p:sldId id="6542" r:id="rId560"/>
    <p:sldId id="6859" r:id="rId561"/>
    <p:sldId id="6543" r:id="rId562"/>
    <p:sldId id="6768" r:id="rId563"/>
    <p:sldId id="6548" r:id="rId564"/>
    <p:sldId id="6549" r:id="rId565"/>
    <p:sldId id="6142" r:id="rId566"/>
    <p:sldId id="6547" r:id="rId567"/>
    <p:sldId id="6550" r:id="rId568"/>
    <p:sldId id="6551" r:id="rId569"/>
    <p:sldId id="5687" r:id="rId570"/>
    <p:sldId id="6552" r:id="rId571"/>
    <p:sldId id="6553" r:id="rId572"/>
    <p:sldId id="6554" r:id="rId573"/>
    <p:sldId id="5970" r:id="rId574"/>
    <p:sldId id="6555" r:id="rId575"/>
    <p:sldId id="6556" r:id="rId576"/>
    <p:sldId id="6871" r:id="rId577"/>
    <p:sldId id="6872" r:id="rId578"/>
    <p:sldId id="6873" r:id="rId579"/>
    <p:sldId id="6874" r:id="rId580"/>
    <p:sldId id="6567" r:id="rId581"/>
    <p:sldId id="6557" r:id="rId582"/>
    <p:sldId id="6558" r:id="rId583"/>
    <p:sldId id="6559" r:id="rId584"/>
    <p:sldId id="6560" r:id="rId585"/>
    <p:sldId id="6561" r:id="rId586"/>
    <p:sldId id="6659" r:id="rId587"/>
    <p:sldId id="6568" r:id="rId588"/>
    <p:sldId id="6562" r:id="rId589"/>
    <p:sldId id="6563" r:id="rId590"/>
    <p:sldId id="6566" r:id="rId591"/>
    <p:sldId id="6660" r:id="rId592"/>
    <p:sldId id="6661" r:id="rId593"/>
    <p:sldId id="6662" r:id="rId594"/>
    <p:sldId id="6663" r:id="rId595"/>
    <p:sldId id="6664" r:id="rId596"/>
    <p:sldId id="6665" r:id="rId597"/>
    <p:sldId id="6569" r:id="rId598"/>
    <p:sldId id="6570" r:id="rId599"/>
    <p:sldId id="6571" r:id="rId600"/>
    <p:sldId id="6572" r:id="rId601"/>
    <p:sldId id="6589" r:id="rId602"/>
    <p:sldId id="6590" r:id="rId603"/>
    <p:sldId id="6574" r:id="rId604"/>
    <p:sldId id="6575" r:id="rId605"/>
    <p:sldId id="6576" r:id="rId606"/>
    <p:sldId id="6577" r:id="rId607"/>
    <p:sldId id="6578" r:id="rId608"/>
    <p:sldId id="6579" r:id="rId609"/>
    <p:sldId id="6580" r:id="rId610"/>
    <p:sldId id="6581" r:id="rId611"/>
    <p:sldId id="6582" r:id="rId612"/>
    <p:sldId id="6588" r:id="rId613"/>
    <p:sldId id="401" r:id="rId614"/>
    <p:sldId id="6583" r:id="rId615"/>
    <p:sldId id="400" r:id="rId616"/>
    <p:sldId id="6119" r:id="rId617"/>
    <p:sldId id="6584" r:id="rId618"/>
    <p:sldId id="6585" r:id="rId619"/>
    <p:sldId id="6120" r:id="rId620"/>
    <p:sldId id="5801" r:id="rId621"/>
    <p:sldId id="6586" r:id="rId622"/>
    <p:sldId id="6143" r:id="rId623"/>
    <p:sldId id="6118" r:id="rId624"/>
    <p:sldId id="6587" r:id="rId625"/>
    <p:sldId id="5798" r:id="rId626"/>
    <p:sldId id="5799" r:id="rId627"/>
    <p:sldId id="5800" r:id="rId628"/>
    <p:sldId id="6594" r:id="rId629"/>
    <p:sldId id="6595" r:id="rId630"/>
    <p:sldId id="6596" r:id="rId631"/>
    <p:sldId id="503" r:id="rId632"/>
    <p:sldId id="6597" r:id="rId633"/>
    <p:sldId id="6024" r:id="rId634"/>
    <p:sldId id="5969" r:id="rId635"/>
    <p:sldId id="6598" r:id="rId636"/>
    <p:sldId id="6860" r:id="rId637"/>
    <p:sldId id="6599" r:id="rId638"/>
    <p:sldId id="6600" r:id="rId639"/>
    <p:sldId id="287" r:id="rId640"/>
    <p:sldId id="289" r:id="rId641"/>
    <p:sldId id="358" r:id="rId642"/>
    <p:sldId id="6601" r:id="rId643"/>
    <p:sldId id="6602" r:id="rId644"/>
    <p:sldId id="6066" r:id="rId645"/>
    <p:sldId id="6603" r:id="rId646"/>
    <p:sldId id="6604" r:id="rId647"/>
    <p:sldId id="6605" r:id="rId648"/>
    <p:sldId id="293" r:id="rId649"/>
    <p:sldId id="6606" r:id="rId650"/>
    <p:sldId id="294" r:id="rId651"/>
    <p:sldId id="295" r:id="rId652"/>
    <p:sldId id="296" r:id="rId653"/>
    <p:sldId id="6607" r:id="rId654"/>
    <p:sldId id="6608" r:id="rId655"/>
    <p:sldId id="6609" r:id="rId656"/>
    <p:sldId id="6610" r:id="rId657"/>
    <p:sldId id="6611" r:id="rId658"/>
    <p:sldId id="6612" r:id="rId659"/>
    <p:sldId id="5474" r:id="rId660"/>
    <p:sldId id="6620" r:id="rId661"/>
    <p:sldId id="6613" r:id="rId662"/>
    <p:sldId id="6615" r:id="rId663"/>
    <p:sldId id="6348" r:id="rId664"/>
    <p:sldId id="6355" r:id="rId665"/>
    <p:sldId id="489" r:id="rId666"/>
    <p:sldId id="445" r:id="rId667"/>
    <p:sldId id="6359" r:id="rId668"/>
    <p:sldId id="490" r:id="rId669"/>
    <p:sldId id="491" r:id="rId670"/>
    <p:sldId id="6357" r:id="rId671"/>
    <p:sldId id="6358" r:id="rId672"/>
    <p:sldId id="6349" r:id="rId673"/>
    <p:sldId id="6350" r:id="rId674"/>
    <p:sldId id="487" r:id="rId675"/>
    <p:sldId id="364" r:id="rId676"/>
    <p:sldId id="6351" r:id="rId677"/>
    <p:sldId id="5489" r:id="rId678"/>
    <p:sldId id="6352" r:id="rId679"/>
    <p:sldId id="305" r:id="rId680"/>
    <p:sldId id="5490" r:id="rId681"/>
    <p:sldId id="5491" r:id="rId682"/>
    <p:sldId id="6621" r:id="rId683"/>
    <p:sldId id="6622" r:id="rId684"/>
    <p:sldId id="6623" r:id="rId685"/>
    <p:sldId id="6624" r:id="rId686"/>
    <p:sldId id="6625" r:id="rId687"/>
    <p:sldId id="6616" r:id="rId688"/>
    <p:sldId id="6617" r:id="rId689"/>
    <p:sldId id="498" r:id="rId690"/>
    <p:sldId id="6627" r:id="rId691"/>
    <p:sldId id="499" r:id="rId692"/>
    <p:sldId id="6629" r:id="rId693"/>
    <p:sldId id="6630" r:id="rId694"/>
    <p:sldId id="6631" r:id="rId695"/>
    <p:sldId id="6632" r:id="rId696"/>
    <p:sldId id="6628" r:id="rId697"/>
    <p:sldId id="6633" r:id="rId698"/>
    <p:sldId id="532" r:id="rId699"/>
    <p:sldId id="6634" r:id="rId700"/>
    <p:sldId id="6618" r:id="rId701"/>
    <p:sldId id="6619" r:id="rId702"/>
    <p:sldId id="6635" r:id="rId703"/>
    <p:sldId id="6636" r:id="rId704"/>
    <p:sldId id="6818" r:id="rId705"/>
    <p:sldId id="6819" r:id="rId706"/>
    <p:sldId id="6820" r:id="rId707"/>
    <p:sldId id="6821" r:id="rId708"/>
    <p:sldId id="6825" r:id="rId709"/>
    <p:sldId id="6656" r:id="rId710"/>
    <p:sldId id="6826" r:id="rId711"/>
    <p:sldId id="6827" r:id="rId712"/>
    <p:sldId id="6828" r:id="rId713"/>
    <p:sldId id="6657" r:id="rId714"/>
    <p:sldId id="6658" r:id="rId715"/>
    <p:sldId id="6829" r:id="rId716"/>
    <p:sldId id="5439" r:id="rId717"/>
    <p:sldId id="6637" r:id="rId718"/>
    <p:sldId id="6638" r:id="rId719"/>
    <p:sldId id="6639" r:id="rId720"/>
    <p:sldId id="6643" r:id="rId721"/>
    <p:sldId id="6824" r:id="rId722"/>
    <p:sldId id="6641" r:id="rId723"/>
    <p:sldId id="6642" r:id="rId724"/>
    <p:sldId id="6644" r:id="rId725"/>
    <p:sldId id="6645" r:id="rId726"/>
    <p:sldId id="6646" r:id="rId727"/>
    <p:sldId id="6647" r:id="rId728"/>
    <p:sldId id="6651" r:id="rId729"/>
    <p:sldId id="6649" r:id="rId730"/>
    <p:sldId id="6650" r:id="rId731"/>
    <p:sldId id="6652" r:id="rId732"/>
    <p:sldId id="6653" r:id="rId733"/>
    <p:sldId id="6654" r:id="rId734"/>
    <p:sldId id="6655" r:id="rId735"/>
    <p:sldId id="1028" r:id="rId736"/>
    <p:sldId id="1029" r:id="rId737"/>
    <p:sldId id="1064" r:id="rId738"/>
    <p:sldId id="6353" r:id="rId739"/>
    <p:sldId id="6354" r:id="rId740"/>
    <p:sldId id="5636" r:id="rId741"/>
    <p:sldId id="411" r:id="rId742"/>
    <p:sldId id="6666" r:id="rId743"/>
    <p:sldId id="6739" r:id="rId744"/>
    <p:sldId id="6740" r:id="rId745"/>
    <p:sldId id="6741" r:id="rId746"/>
    <p:sldId id="6742" r:id="rId747"/>
    <p:sldId id="6745" r:id="rId748"/>
    <p:sldId id="6746" r:id="rId749"/>
    <p:sldId id="6743" r:id="rId750"/>
    <p:sldId id="412" r:id="rId751"/>
    <p:sldId id="6667" r:id="rId752"/>
    <p:sldId id="6668" r:id="rId753"/>
    <p:sldId id="6669" r:id="rId754"/>
    <p:sldId id="6670" r:id="rId755"/>
    <p:sldId id="5523" r:id="rId756"/>
    <p:sldId id="6680" r:id="rId757"/>
    <p:sldId id="6675" r:id="rId758"/>
    <p:sldId id="6833" r:id="rId759"/>
    <p:sldId id="5719" r:id="rId760"/>
    <p:sldId id="6671" r:id="rId761"/>
    <p:sldId id="6672" r:id="rId762"/>
    <p:sldId id="6043" r:id="rId763"/>
    <p:sldId id="6697" r:id="rId764"/>
    <p:sldId id="6698" r:id="rId765"/>
    <p:sldId id="6831" r:id="rId766"/>
    <p:sldId id="6861" r:id="rId767"/>
    <p:sldId id="6862" r:id="rId768"/>
    <p:sldId id="6673" r:id="rId769"/>
    <p:sldId id="6674" r:id="rId770"/>
    <p:sldId id="6676" r:id="rId771"/>
    <p:sldId id="6677" r:id="rId772"/>
    <p:sldId id="6678" r:id="rId773"/>
    <p:sldId id="4801" r:id="rId774"/>
    <p:sldId id="5522" r:id="rId775"/>
    <p:sldId id="6679" r:id="rId776"/>
    <p:sldId id="5542" r:id="rId777"/>
    <p:sldId id="6681" r:id="rId778"/>
    <p:sldId id="6682" r:id="rId779"/>
    <p:sldId id="6695" r:id="rId780"/>
    <p:sldId id="6725" r:id="rId781"/>
    <p:sldId id="6726" r:id="rId782"/>
    <p:sldId id="6727" r:id="rId783"/>
    <p:sldId id="6728" r:id="rId784"/>
    <p:sldId id="6729" r:id="rId785"/>
    <p:sldId id="6730" r:id="rId786"/>
    <p:sldId id="6691" r:id="rId787"/>
    <p:sldId id="6693" r:id="rId788"/>
    <p:sldId id="6875" r:id="rId789"/>
    <p:sldId id="6876" r:id="rId790"/>
    <p:sldId id="6877" r:id="rId791"/>
    <p:sldId id="6878" r:id="rId792"/>
    <p:sldId id="6879" r:id="rId793"/>
    <p:sldId id="6880" r:id="rId794"/>
    <p:sldId id="6882" r:id="rId795"/>
    <p:sldId id="5577" r:id="rId796"/>
    <p:sldId id="5578" r:id="rId797"/>
    <p:sldId id="6696" r:id="rId798"/>
    <p:sldId id="6838" r:id="rId799"/>
    <p:sldId id="5574" r:id="rId800"/>
    <p:sldId id="5575" r:id="rId801"/>
    <p:sldId id="6709" r:id="rId802"/>
    <p:sldId id="6834" r:id="rId803"/>
    <p:sldId id="6694" r:id="rId804"/>
    <p:sldId id="5576" r:id="rId805"/>
    <p:sldId id="6839" r:id="rId806"/>
    <p:sldId id="6840" r:id="rId807"/>
    <p:sldId id="6700" r:id="rId808"/>
    <p:sldId id="6844" r:id="rId809"/>
    <p:sldId id="6701" r:id="rId810"/>
    <p:sldId id="6573" r:id="rId811"/>
    <p:sldId id="6841" r:id="rId812"/>
    <p:sldId id="6842" r:id="rId813"/>
    <p:sldId id="6843" r:id="rId814"/>
    <p:sldId id="6699" r:id="rId815"/>
    <p:sldId id="6703" r:id="rId816"/>
    <p:sldId id="6866" r:id="rId817"/>
    <p:sldId id="6704" r:id="rId818"/>
    <p:sldId id="6702" r:id="rId819"/>
    <p:sldId id="6705" r:id="rId820"/>
    <p:sldId id="6837" r:id="rId821"/>
    <p:sldId id="6692" r:id="rId822"/>
    <p:sldId id="6836" r:id="rId823"/>
    <p:sldId id="6706" r:id="rId824"/>
    <p:sldId id="6734" r:id="rId825"/>
    <p:sldId id="6832" r:id="rId826"/>
    <p:sldId id="6735" r:id="rId827"/>
    <p:sldId id="6738" r:id="rId828"/>
    <p:sldId id="6865" r:id="rId829"/>
    <p:sldId id="4887" r:id="rId830"/>
    <p:sldId id="4888" r:id="rId831"/>
    <p:sldId id="4889" r:id="rId832"/>
    <p:sldId id="4890" r:id="rId833"/>
    <p:sldId id="4891" r:id="rId834"/>
    <p:sldId id="4892" r:id="rId835"/>
    <p:sldId id="6707" r:id="rId836"/>
    <p:sldId id="4893" r:id="rId837"/>
    <p:sldId id="6710" r:id="rId838"/>
    <p:sldId id="6708" r:id="rId839"/>
    <p:sldId id="4999" r:id="rId840"/>
    <p:sldId id="4997" r:id="rId841"/>
    <p:sldId id="5729" r:id="rId842"/>
    <p:sldId id="6863" r:id="rId843"/>
    <p:sldId id="6713" r:id="rId844"/>
    <p:sldId id="6864" r:id="rId845"/>
    <p:sldId id="6714" r:id="rId846"/>
    <p:sldId id="6750" r:id="rId847"/>
    <p:sldId id="6715" r:id="rId848"/>
    <p:sldId id="6716" r:id="rId849"/>
    <p:sldId id="6717" r:id="rId850"/>
    <p:sldId id="6718" r:id="rId851"/>
    <p:sldId id="6723" r:id="rId852"/>
    <p:sldId id="6753" r:id="rId853"/>
    <p:sldId id="6749" r:id="rId854"/>
    <p:sldId id="6752" r:id="rId85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C04BC132-11DA-4255-ADF2-DA6FB2659B2A}">
          <p14:sldIdLst>
            <p14:sldId id="473"/>
            <p14:sldId id="341"/>
          </p14:sldIdLst>
        </p14:section>
        <p14:section name="The Gospels Cannot Be Trusted" id="{BE92D50B-02AB-4F70-976D-1714EC091922}">
          <p14:sldIdLst>
            <p14:sldId id="6343"/>
            <p14:sldId id="6344"/>
            <p14:sldId id="6345"/>
          </p14:sldIdLst>
        </p14:section>
        <p14:section name="Authenticity &amp; Genuineness" id="{24D93F37-94D8-463B-9943-51BC4B03EF81}">
          <p14:sldIdLst>
            <p14:sldId id="257"/>
            <p14:sldId id="6144"/>
            <p14:sldId id="6776"/>
            <p14:sldId id="344"/>
          </p14:sldIdLst>
        </p14:section>
        <p14:section name="TRADITIONAL AUTHORSHIP:  EXTERNAL EVIDENCE" id="{FF78D55D-9717-4DC9-A2CD-39191D9F4773}">
          <p14:sldIdLst>
            <p14:sldId id="5632"/>
          </p14:sldIdLst>
        </p14:section>
        <p14:section name="NAMES" id="{3D212758-1D69-4859-99B4-AC26E8A02255}">
          <p14:sldIdLst>
            <p14:sldId id="459"/>
            <p14:sldId id="6157"/>
            <p14:sldId id="313"/>
            <p14:sldId id="420"/>
            <p14:sldId id="6151"/>
            <p14:sldId id="421"/>
            <p14:sldId id="6360"/>
            <p14:sldId id="6153"/>
            <p14:sldId id="6152"/>
            <p14:sldId id="6154"/>
            <p14:sldId id="6155"/>
            <p14:sldId id="6361"/>
            <p14:sldId id="458"/>
          </p14:sldIdLst>
        </p14:section>
        <p14:section name="TITLES" id="{53D0EFCE-6CB3-4684-B237-943105FEF55C}">
          <p14:sldIdLst>
            <p14:sldId id="6158"/>
            <p14:sldId id="6159"/>
            <p14:sldId id="6885"/>
            <p14:sldId id="6172"/>
            <p14:sldId id="6175"/>
            <p14:sldId id="6362"/>
            <p14:sldId id="6160"/>
            <p14:sldId id="6161"/>
            <p14:sldId id="6162"/>
            <p14:sldId id="6163"/>
            <p14:sldId id="6173"/>
            <p14:sldId id="377"/>
            <p14:sldId id="6165"/>
            <p14:sldId id="6363"/>
            <p14:sldId id="6187"/>
            <p14:sldId id="6166"/>
            <p14:sldId id="6168"/>
            <p14:sldId id="6170"/>
            <p14:sldId id="5980"/>
            <p14:sldId id="6167"/>
            <p14:sldId id="6171"/>
            <p14:sldId id="6176"/>
            <p14:sldId id="6177"/>
            <p14:sldId id="6364"/>
            <p14:sldId id="361"/>
            <p14:sldId id="5705"/>
            <p14:sldId id="6174"/>
            <p14:sldId id="6365"/>
            <p14:sldId id="6366"/>
            <p14:sldId id="6317"/>
            <p14:sldId id="379"/>
          </p14:sldIdLst>
        </p14:section>
        <p14:section name="Church Fathers Were Not Gullible" id="{86DDE17B-A35C-45E1-B3E3-B9D745D909CA}">
          <p14:sldIdLst>
            <p14:sldId id="470"/>
            <p14:sldId id="457"/>
          </p14:sldIdLst>
        </p14:section>
        <p14:section name="ATTRIBUTION" id="{3E48BD09-CDC4-4EE3-81DF-4987C278B2BD}">
          <p14:sldIdLst>
            <p14:sldId id="6334"/>
            <p14:sldId id="430"/>
            <p14:sldId id="5620"/>
            <p14:sldId id="6848"/>
            <p14:sldId id="6003"/>
            <p14:sldId id="6774"/>
            <p14:sldId id="6773"/>
          </p14:sldIdLst>
        </p14:section>
        <p14:section name="Augustine  (354-430)" id="{196ABAF7-73F5-4B27-ADE8-4B8C9229EFF8}">
          <p14:sldIdLst>
            <p14:sldId id="6178"/>
            <p14:sldId id="6179"/>
            <p14:sldId id="6228"/>
            <p14:sldId id="6229"/>
          </p14:sldIdLst>
        </p14:section>
        <p14:section name="Jerome  (~345-419)" id="{CC0E5C05-223E-4E12-A497-BAF9FB62A82F}">
          <p14:sldIdLst>
            <p14:sldId id="5606"/>
            <p14:sldId id="6180"/>
            <p14:sldId id="6181"/>
            <p14:sldId id="6183"/>
            <p14:sldId id="6184"/>
            <p14:sldId id="6185"/>
            <p14:sldId id="5607"/>
            <p14:sldId id="5609"/>
            <p14:sldId id="5608"/>
            <p14:sldId id="6230"/>
            <p14:sldId id="6231"/>
            <p14:sldId id="5610"/>
          </p14:sldIdLst>
        </p14:section>
        <p14:section name="Athanasius  (~295-373)" id="{98EC2444-1ED6-499D-B37A-42BE57F5F6CF}">
          <p14:sldIdLst>
            <p14:sldId id="6188"/>
            <p14:sldId id="6189"/>
          </p14:sldIdLst>
        </p14:section>
        <p14:section name="Eusebius of Caesarea  (~260-340)" id="{5C72D466-7610-445D-9A08-AB0A8196DFA0}">
          <p14:sldIdLst>
            <p14:sldId id="5603"/>
            <p14:sldId id="6190"/>
            <p14:sldId id="6197"/>
            <p14:sldId id="6198"/>
            <p14:sldId id="6194"/>
            <p14:sldId id="6191"/>
            <p14:sldId id="6192"/>
            <p14:sldId id="6193"/>
            <p14:sldId id="6195"/>
            <p14:sldId id="6196"/>
            <p14:sldId id="5627"/>
            <p14:sldId id="5628"/>
            <p14:sldId id="5647"/>
            <p14:sldId id="5648"/>
            <p14:sldId id="5615"/>
            <p14:sldId id="5616"/>
            <p14:sldId id="5617"/>
            <p14:sldId id="5712"/>
            <p14:sldId id="5713"/>
            <p14:sldId id="4981"/>
            <p14:sldId id="6242"/>
            <p14:sldId id="6243"/>
            <p14:sldId id="5621"/>
          </p14:sldIdLst>
        </p14:section>
        <p14:section name="Hippolytus  (~160-236)" id="{5A8C77ED-220B-4079-B768-0895784E50FF}">
          <p14:sldIdLst>
            <p14:sldId id="6199"/>
            <p14:sldId id="6200"/>
            <p14:sldId id="6201"/>
            <p14:sldId id="6245"/>
            <p14:sldId id="6244"/>
          </p14:sldIdLst>
        </p14:section>
        <p14:section name="Tertullian  (~160-225)" id="{ECECA085-3887-4B04-B915-711AA23FEA1C}">
          <p14:sldIdLst>
            <p14:sldId id="5592"/>
            <p14:sldId id="268"/>
            <p14:sldId id="6223"/>
            <p14:sldId id="6221"/>
            <p14:sldId id="6222"/>
            <p14:sldId id="6224"/>
            <p14:sldId id="5593"/>
            <p14:sldId id="5594"/>
            <p14:sldId id="5595"/>
            <p14:sldId id="5596"/>
            <p14:sldId id="5711"/>
            <p14:sldId id="6246"/>
            <p14:sldId id="6247"/>
            <p14:sldId id="6248"/>
            <p14:sldId id="5597"/>
          </p14:sldIdLst>
        </p14:section>
        <p14:section name="Origen of Alexandria  (~185-254)" id="{BAA249E8-BAE6-42B0-910D-4709CF154CA0}">
          <p14:sldIdLst>
            <p14:sldId id="6205"/>
            <p14:sldId id="6206"/>
            <p14:sldId id="5598"/>
            <p14:sldId id="6207"/>
            <p14:sldId id="6208"/>
            <p14:sldId id="6225"/>
            <p14:sldId id="6226"/>
            <p14:sldId id="4483"/>
            <p14:sldId id="4484"/>
            <p14:sldId id="6849"/>
            <p14:sldId id="6850"/>
            <p14:sldId id="6851"/>
            <p14:sldId id="6249"/>
            <p14:sldId id="5657"/>
            <p14:sldId id="5658"/>
            <p14:sldId id="5659"/>
            <p14:sldId id="5660"/>
          </p14:sldIdLst>
        </p14:section>
        <p14:section name="Clement of Alexandria  (~155-220)" id="{FA9C5812-2596-443A-81B2-3BCEE50ECFC5}">
          <p14:sldIdLst>
            <p14:sldId id="5622"/>
            <p14:sldId id="6209"/>
            <p14:sldId id="6218"/>
            <p14:sldId id="6214"/>
            <p14:sldId id="327"/>
            <p14:sldId id="6210"/>
            <p14:sldId id="6217"/>
            <p14:sldId id="6220"/>
            <p14:sldId id="6227"/>
            <p14:sldId id="383"/>
            <p14:sldId id="6250"/>
            <p14:sldId id="6251"/>
            <p14:sldId id="6253"/>
            <p14:sldId id="6438"/>
            <p14:sldId id="6439"/>
            <p14:sldId id="5623"/>
            <p14:sldId id="6254"/>
            <p14:sldId id="6256"/>
            <p14:sldId id="6257"/>
            <p14:sldId id="6258"/>
            <p14:sldId id="6259"/>
            <p14:sldId id="6260"/>
            <p14:sldId id="5482"/>
            <p14:sldId id="5645"/>
          </p14:sldIdLst>
        </p14:section>
        <p14:section name="Irenaeus of Lyons  (~135-202)" id="{D549B7F3-D8D1-4EFD-ACB7-019DF75C637F}">
          <p14:sldIdLst>
            <p14:sldId id="5587"/>
            <p14:sldId id="6292"/>
            <p14:sldId id="5651"/>
            <p14:sldId id="5652"/>
            <p14:sldId id="6219"/>
            <p14:sldId id="269"/>
            <p14:sldId id="5588"/>
            <p14:sldId id="5589"/>
            <p14:sldId id="5590"/>
            <p14:sldId id="6262"/>
            <p14:sldId id="6268"/>
            <p14:sldId id="5626"/>
            <p14:sldId id="6269"/>
            <p14:sldId id="6270"/>
            <p14:sldId id="6271"/>
            <p14:sldId id="6267"/>
            <p14:sldId id="6263"/>
            <p14:sldId id="6264"/>
            <p14:sldId id="6265"/>
            <p14:sldId id="5591"/>
            <p14:sldId id="6272"/>
            <p14:sldId id="6273"/>
            <p14:sldId id="6274"/>
          </p14:sldIdLst>
        </p14:section>
        <p14:section name="Theophilus of Antioch  (Late 2nd Century)" id="{17532104-23A4-438C-9FE5-082219375147}">
          <p14:sldIdLst>
            <p14:sldId id="338"/>
            <p14:sldId id="6852"/>
          </p14:sldIdLst>
        </p14:section>
        <p14:section name="Muratorian Fragment  (~170)" id="{93954E64-9B5F-4F55-B85B-0DA4BC17AC71}">
          <p14:sldIdLst>
            <p14:sldId id="447"/>
            <p14:sldId id="6277"/>
            <p14:sldId id="270"/>
            <p14:sldId id="448"/>
            <p14:sldId id="5656"/>
            <p14:sldId id="759"/>
          </p14:sldIdLst>
        </p14:section>
        <p14:section name="P75  (~175-225)" id="{F1550CD8-7E92-4388-8D38-322C0C99E0C6}">
          <p14:sldIdLst>
            <p14:sldId id="433"/>
          </p14:sldIdLst>
        </p14:section>
        <p14:section name="Anti-Marcionite Prologue  (~175)" id="{C1A9AD60-D517-4744-BC3D-BFF112221574}">
          <p14:sldIdLst>
            <p14:sldId id="4980"/>
            <p14:sldId id="6421"/>
            <p14:sldId id="6448"/>
            <p14:sldId id="6449"/>
            <p14:sldId id="6450"/>
            <p14:sldId id="6451"/>
            <p14:sldId id="6853"/>
            <p14:sldId id="443"/>
            <p14:sldId id="6423"/>
            <p14:sldId id="6422"/>
            <p14:sldId id="6854"/>
            <p14:sldId id="6278"/>
          </p14:sldIdLst>
        </p14:section>
        <p14:section name="Diatessaron  (~170)" id="{52D970D7-D113-4350-A3C1-A6FFB118871E}">
          <p14:sldIdLst>
            <p14:sldId id="5696"/>
            <p14:sldId id="328"/>
            <p14:sldId id="6376"/>
          </p14:sldIdLst>
        </p14:section>
        <p14:section name="Justin Martyr  (~100-165)" id="{22ACBB8A-4EDE-4515-8A68-2856DBAF923E}">
          <p14:sldIdLst>
            <p14:sldId id="5611"/>
            <p14:sldId id="6454"/>
            <p14:sldId id="6455"/>
            <p14:sldId id="6452"/>
            <p14:sldId id="6453"/>
            <p14:sldId id="6279"/>
            <p14:sldId id="5586"/>
            <p14:sldId id="6280"/>
            <p14:sldId id="5964"/>
            <p14:sldId id="5965"/>
            <p14:sldId id="5966"/>
            <p14:sldId id="5967"/>
            <p14:sldId id="6282"/>
            <p14:sldId id="6283"/>
            <p14:sldId id="6425"/>
            <p14:sldId id="5481"/>
            <p14:sldId id="6426"/>
            <p14:sldId id="6424"/>
          </p14:sldIdLst>
        </p14:section>
        <p14:section name="Celsus  (fl. 175-177)" id="{9C518190-254E-49AF-ABE1-E7598C8ABC52}">
          <p14:sldIdLst>
            <p14:sldId id="272"/>
            <p14:sldId id="6284"/>
            <p14:sldId id="6855"/>
          </p14:sldIdLst>
        </p14:section>
        <p14:section name="Papias  (~60-130)" id="{C18BAD59-B2B6-46E3-8471-BF046456EB42}">
          <p14:sldIdLst>
            <p14:sldId id="5584"/>
          </p14:sldIdLst>
        </p14:section>
        <p14:section name="Papias &amp; The Apostles" id="{F40C4E49-3C91-4D13-BFDD-9975F7227BC9}">
          <p14:sldIdLst>
            <p14:sldId id="6285"/>
            <p14:sldId id="6289"/>
            <p14:sldId id="6286"/>
          </p14:sldIdLst>
        </p14:section>
        <p14:section name="Papias &amp; John" id="{1315E86D-F4EB-41FB-873C-D14FDDACD728}">
          <p14:sldIdLst>
            <p14:sldId id="428"/>
            <p14:sldId id="426"/>
            <p14:sldId id="429"/>
            <p14:sldId id="5655"/>
            <p14:sldId id="6290"/>
            <p14:sldId id="5444"/>
            <p14:sldId id="5624"/>
            <p14:sldId id="6856"/>
            <p14:sldId id="5443"/>
            <p14:sldId id="5625"/>
            <p14:sldId id="6287"/>
            <p14:sldId id="6288"/>
            <p14:sldId id="6291"/>
            <p14:sldId id="273"/>
            <p14:sldId id="5461"/>
            <p14:sldId id="6456"/>
            <p14:sldId id="6457"/>
            <p14:sldId id="5983"/>
            <p14:sldId id="6458"/>
            <p14:sldId id="6835"/>
            <p14:sldId id="5462"/>
            <p14:sldId id="5981"/>
            <p14:sldId id="5982"/>
            <p14:sldId id="6377"/>
            <p14:sldId id="6378"/>
            <p14:sldId id="5514"/>
            <p14:sldId id="6293"/>
            <p14:sldId id="6459"/>
            <p14:sldId id="6460"/>
            <p14:sldId id="6379"/>
            <p14:sldId id="6380"/>
            <p14:sldId id="6001"/>
            <p14:sldId id="6323"/>
            <p14:sldId id="6322"/>
            <p14:sldId id="6325"/>
            <p14:sldId id="6822"/>
            <p14:sldId id="6823"/>
            <p14:sldId id="6324"/>
            <p14:sldId id="6326"/>
            <p14:sldId id="6328"/>
            <p14:sldId id="6329"/>
            <p14:sldId id="6461"/>
            <p14:sldId id="6327"/>
            <p14:sldId id="6463"/>
            <p14:sldId id="6002"/>
            <p14:sldId id="6464"/>
            <p14:sldId id="6330"/>
            <p14:sldId id="6466"/>
            <p14:sldId id="6467"/>
            <p14:sldId id="6468"/>
            <p14:sldId id="6469"/>
            <p14:sldId id="6465"/>
            <p14:sldId id="6471"/>
            <p14:sldId id="6473"/>
            <p14:sldId id="6472"/>
            <p14:sldId id="6332"/>
          </p14:sldIdLst>
        </p14:section>
        <p14:section name="Clement Of Rome  (fl. 92-101)" id="{013C1333-14D4-466E-AEE5-27AE44440535}">
          <p14:sldIdLst>
            <p14:sldId id="5694"/>
            <p14:sldId id="6296"/>
            <p14:sldId id="6474"/>
            <p14:sldId id="6294"/>
            <p14:sldId id="6295"/>
          </p14:sldIdLst>
        </p14:section>
        <p14:section name="Polycarp  (~70-156)" id="{80D7D406-30E5-46EC-8B5A-F05E4432F574}">
          <p14:sldIdLst>
            <p14:sldId id="6298"/>
            <p14:sldId id="6297"/>
            <p14:sldId id="5654"/>
            <p14:sldId id="6333"/>
          </p14:sldIdLst>
        </p14:section>
        <p14:section name="Church Fathers Knew Some Apostles" id="{DF83816D-AAAF-42FC-86E8-10C3171EDDF0}">
          <p14:sldIdLst>
            <p14:sldId id="5709"/>
            <p14:sldId id="6475"/>
            <p14:sldId id="6476"/>
            <p14:sldId id="6477"/>
            <p14:sldId id="6300"/>
            <p14:sldId id="6301"/>
            <p14:sldId id="6302"/>
            <p14:sldId id="6303"/>
            <p14:sldId id="6306"/>
            <p14:sldId id="6304"/>
            <p14:sldId id="6305"/>
            <p14:sldId id="6307"/>
            <p14:sldId id="6308"/>
            <p14:sldId id="6309"/>
            <p14:sldId id="6310"/>
            <p14:sldId id="6311"/>
            <p14:sldId id="6312"/>
            <p14:sldId id="6314"/>
            <p14:sldId id="6428"/>
            <p14:sldId id="6429"/>
            <p14:sldId id="6427"/>
            <p14:sldId id="6430"/>
            <p14:sldId id="6431"/>
            <p14:sldId id="6315"/>
            <p14:sldId id="6313"/>
            <p14:sldId id="6316"/>
            <p14:sldId id="6478"/>
            <p14:sldId id="6479"/>
            <p14:sldId id="6480"/>
            <p14:sldId id="6481"/>
            <p14:sldId id="6719"/>
          </p14:sldIdLst>
        </p14:section>
        <p14:section name="Widespread Attribution" id="{AA63D4E1-31DE-46AC-8944-CE58A11CF8C4}">
          <p14:sldIdLst>
            <p14:sldId id="460"/>
            <p14:sldId id="274"/>
            <p14:sldId id="357"/>
            <p14:sldId id="5541"/>
          </p14:sldIdLst>
        </p14:section>
        <p14:section name="EARLY USE" id="{D3AE8129-FB45-4B14-A1FA-35F5D0B226C7}">
          <p14:sldIdLst>
            <p14:sldId id="6335"/>
            <p14:sldId id="352"/>
            <p14:sldId id="6337"/>
            <p14:sldId id="354"/>
            <p14:sldId id="6342"/>
            <p14:sldId id="6336"/>
            <p14:sldId id="6867"/>
            <p14:sldId id="355"/>
            <p14:sldId id="330"/>
            <p14:sldId id="280"/>
            <p14:sldId id="5974"/>
            <p14:sldId id="331"/>
            <p14:sldId id="5977"/>
            <p14:sldId id="5975"/>
            <p14:sldId id="5976"/>
            <p14:sldId id="5978"/>
            <p14:sldId id="5979"/>
            <p14:sldId id="5973"/>
            <p14:sldId id="5984"/>
            <p14:sldId id="5985"/>
            <p14:sldId id="5986"/>
            <p14:sldId id="5987"/>
            <p14:sldId id="5988"/>
            <p14:sldId id="5989"/>
            <p14:sldId id="5952"/>
            <p14:sldId id="5644"/>
            <p14:sldId id="5459"/>
            <p14:sldId id="5460"/>
            <p14:sldId id="6369"/>
            <p14:sldId id="5643"/>
            <p14:sldId id="6370"/>
            <p14:sldId id="6371"/>
            <p14:sldId id="6857"/>
            <p14:sldId id="6340"/>
            <p14:sldId id="6341"/>
            <p14:sldId id="5642"/>
            <p14:sldId id="6372"/>
            <p14:sldId id="6373"/>
            <p14:sldId id="6374"/>
            <p14:sldId id="6375"/>
            <p14:sldId id="6432"/>
            <p14:sldId id="6433"/>
            <p14:sldId id="6434"/>
            <p14:sldId id="5457"/>
            <p14:sldId id="6868"/>
            <p14:sldId id="6869"/>
            <p14:sldId id="6870"/>
            <p14:sldId id="4374"/>
            <p14:sldId id="775"/>
            <p14:sldId id="2404"/>
            <p14:sldId id="6858"/>
            <p14:sldId id="334"/>
            <p14:sldId id="469"/>
            <p14:sldId id="384"/>
          </p14:sldIdLst>
        </p14:section>
        <p14:section name="NT Books" id="{C4BA8A50-CDA1-4864-A56F-39E5C06A4C36}">
          <p14:sldIdLst>
            <p14:sldId id="6883"/>
            <p14:sldId id="6884"/>
            <p14:sldId id="461"/>
          </p14:sldIdLst>
        </p14:section>
        <p14:section name="INTERNAL EVIDENCE FOR TRADITIONAL AUTHORSHIP" id="{81E2BD75-A4CA-472C-86B1-CCF9867855AB}">
          <p14:sldIdLst>
            <p14:sldId id="5990"/>
          </p14:sldIdLst>
        </p14:section>
        <p14:section name="INTERNAL EVIDENCE FOR MATTHEW" id="{5B2CAA56-30DC-4740-834F-EE63FE5CBDE0}">
          <p14:sldIdLst>
            <p14:sldId id="406"/>
            <p14:sldId id="5630"/>
            <p14:sldId id="6382"/>
            <p14:sldId id="5691"/>
            <p14:sldId id="5692"/>
            <p14:sldId id="512"/>
            <p14:sldId id="6384"/>
            <p14:sldId id="6383"/>
            <p14:sldId id="6381"/>
            <p14:sldId id="6385"/>
          </p14:sldIdLst>
        </p14:section>
        <p14:section name="INTERNAL EVIDENCE FOR MARK" id="{2047C53B-2C41-4403-BA1C-0CC0BEEE8F38}">
          <p14:sldIdLst>
            <p14:sldId id="480"/>
            <p14:sldId id="6387"/>
            <p14:sldId id="6388"/>
            <p14:sldId id="6389"/>
            <p14:sldId id="6395"/>
            <p14:sldId id="484"/>
            <p14:sldId id="6390"/>
            <p14:sldId id="6391"/>
            <p14:sldId id="6392"/>
            <p14:sldId id="6393"/>
          </p14:sldIdLst>
        </p14:section>
        <p14:section name="INTERNAL EVIDENCE FOR LUKE" id="{C21B121C-BD61-438B-B02E-0F6191E8C5F7}">
          <p14:sldIdLst>
            <p14:sldId id="5547"/>
            <p14:sldId id="5548"/>
            <p14:sldId id="6399"/>
            <p14:sldId id="6400"/>
            <p14:sldId id="6482"/>
            <p14:sldId id="6397"/>
            <p14:sldId id="6407"/>
            <p14:sldId id="6483"/>
            <p14:sldId id="314"/>
            <p14:sldId id="315"/>
            <p14:sldId id="312"/>
            <p14:sldId id="6484"/>
            <p14:sldId id="6405"/>
            <p14:sldId id="493"/>
            <p14:sldId id="6402"/>
            <p14:sldId id="6403"/>
            <p14:sldId id="6406"/>
          </p14:sldIdLst>
        </p14:section>
        <p14:section name="INTERNAL EVIDENCE FOR JOHN" id="{725F1B8A-71F0-4C5B-B0AC-269415FFA492}">
          <p14:sldIdLst>
            <p14:sldId id="6408"/>
            <p14:sldId id="5009"/>
            <p14:sldId id="5716"/>
            <p14:sldId id="6409"/>
          </p14:sldIdLst>
        </p14:section>
        <p14:section name="Writer = Beloved Disciple" id="{CFCAA0A9-D829-4CBC-B02F-37BF594D1BBB}">
          <p14:sldIdLst>
            <p14:sldId id="4857"/>
            <p14:sldId id="4858"/>
          </p14:sldIdLst>
        </p14:section>
        <p14:section name="The Beloved Disciple" id="{8A1AA585-A5AC-4D45-B709-EFD1C7593BAC}">
          <p14:sldIdLst>
            <p14:sldId id="4861"/>
            <p14:sldId id="4862"/>
            <p14:sldId id="6419"/>
            <p14:sldId id="6420"/>
            <p14:sldId id="5023"/>
          </p14:sldIdLst>
        </p14:section>
        <p14:section name="Who Is The &quot;Beloved Disciple&quot;?" id="{B7743CD2-CCE5-4FBD-AAAA-1BA559E517C4}">
          <p14:sldIdLst>
            <p14:sldId id="339"/>
            <p14:sldId id="6485"/>
            <p14:sldId id="5028"/>
            <p14:sldId id="6486"/>
            <p14:sldId id="4515"/>
            <p14:sldId id="6410"/>
            <p14:sldId id="5717"/>
            <p14:sldId id="6411"/>
            <p14:sldId id="6412"/>
            <p14:sldId id="4865"/>
            <p14:sldId id="4829"/>
          </p14:sldIdLst>
        </p14:section>
        <p14:section name="John" id="{06CACEAC-7716-411D-A760-447A595F8D6E}">
          <p14:sldIdLst>
            <p14:sldId id="317"/>
            <p14:sldId id="6415"/>
            <p14:sldId id="4809"/>
            <p14:sldId id="6416"/>
            <p14:sldId id="6417"/>
            <p14:sldId id="5440"/>
            <p14:sldId id="318"/>
          </p14:sldIdLst>
        </p14:section>
        <p14:section name="OBJECTIONS TO TRADITIONAL AUTHORSHIP" id="{1572AC71-FB6E-439E-B6BC-B883A42D90FF}">
          <p14:sldIdLst>
            <p14:sldId id="5634"/>
          </p14:sldIdLst>
        </p14:section>
        <p14:section name="Gospels Are Anonymous" id="{81409F5B-D670-4A55-A860-1DF357C4EE5A}">
          <p14:sldIdLst>
            <p14:sldId id="5661"/>
            <p14:sldId id="6487"/>
            <p14:sldId id="6069"/>
            <p14:sldId id="6489"/>
            <p14:sldId id="6490"/>
            <p14:sldId id="6491"/>
            <p14:sldId id="6494"/>
            <p14:sldId id="6164"/>
            <p14:sldId id="6492"/>
            <p14:sldId id="6493"/>
            <p14:sldId id="5953"/>
            <p14:sldId id="6495"/>
          </p14:sldIdLst>
        </p14:section>
        <p14:section name="Attributions Are Late" id="{9F64954C-9C62-464A-A7A0-EAB548BE9494}">
          <p14:sldIdLst>
            <p14:sldId id="437"/>
          </p14:sldIdLst>
        </p14:section>
        <p14:section name="Early Mention" id="{176B2A2E-61F7-42FA-A8E7-EA12133036BE}">
          <p14:sldIdLst>
            <p14:sldId id="6845"/>
            <p14:sldId id="6846"/>
            <p14:sldId id="6847"/>
          </p14:sldIdLst>
        </p14:section>
        <p14:section name="Old Objection" id="{BFBE69F3-74B9-432E-96B5-1A9159E3754F}">
          <p14:sldIdLst>
            <p14:sldId id="6496"/>
            <p14:sldId id="6507"/>
            <p14:sldId id="6169"/>
            <p14:sldId id="6497"/>
            <p14:sldId id="6498"/>
            <p14:sldId id="6499"/>
          </p14:sldIdLst>
        </p14:section>
        <p14:section name="Traditional Names For Prestige" id="{D2783E2B-A294-4BB2-B74B-17C426C8F71B}">
          <p14:sldIdLst>
            <p14:sldId id="6509"/>
            <p14:sldId id="6145"/>
            <p14:sldId id="6146"/>
            <p14:sldId id="6147"/>
            <p14:sldId id="6148"/>
            <p14:sldId id="6149"/>
            <p14:sldId id="6150"/>
            <p14:sldId id="6517"/>
            <p14:sldId id="6886"/>
            <p14:sldId id="6722"/>
            <p14:sldId id="6721"/>
            <p14:sldId id="6518"/>
            <p14:sldId id="6519"/>
            <p14:sldId id="6520"/>
            <p14:sldId id="6521"/>
            <p14:sldId id="6156"/>
            <p14:sldId id="6817"/>
          </p14:sldIdLst>
        </p14:section>
        <p14:section name="Titles Added Late" id="{C261AE6F-08C6-434B-943D-613A2605B5A8}">
          <p14:sldIdLst>
            <p14:sldId id="6508"/>
          </p14:sldIdLst>
        </p14:section>
        <p14:section name="Writers Not Eyewitnesses" id="{0DFF9E88-7299-4A94-BC30-C8D9D6FF4635}">
          <p14:sldIdLst>
            <p14:sldId id="6522"/>
            <p14:sldId id="6523"/>
            <p14:sldId id="6524"/>
            <p14:sldId id="6525"/>
            <p14:sldId id="6526"/>
            <p14:sldId id="6527"/>
            <p14:sldId id="6528"/>
            <p14:sldId id="6529"/>
            <p14:sldId id="6530"/>
          </p14:sldIdLst>
        </p14:section>
        <p14:section name="Gospels Written Late" id="{7A97125B-8C3A-45FF-A943-6F5FE9229071}">
          <p14:sldIdLst>
            <p14:sldId id="6531"/>
            <p14:sldId id="6532"/>
            <p14:sldId id="6533"/>
            <p14:sldId id="6139"/>
            <p14:sldId id="6138"/>
            <p14:sldId id="6775"/>
            <p14:sldId id="6805"/>
            <p14:sldId id="6806"/>
            <p14:sldId id="6807"/>
            <p14:sldId id="6808"/>
            <p14:sldId id="6809"/>
            <p14:sldId id="6810"/>
            <p14:sldId id="6811"/>
            <p14:sldId id="6812"/>
            <p14:sldId id="6813"/>
            <p14:sldId id="6814"/>
            <p14:sldId id="6816"/>
            <p14:sldId id="6815"/>
          </p14:sldIdLst>
        </p14:section>
        <p14:section name="Paul's Data On Jesus" id="{474C33D3-2EBA-46A2-9CB3-F947EB911735}">
          <p14:sldIdLst>
            <p14:sldId id="6591"/>
            <p14:sldId id="6592"/>
            <p14:sldId id="6593"/>
          </p14:sldIdLst>
        </p14:section>
        <p14:section name="Accuracy Preservation" id="{66B9E5DB-1F3B-460D-87AA-4FEE3CD71921}">
          <p14:sldIdLst>
            <p14:sldId id="6534"/>
            <p14:sldId id="5665"/>
            <p14:sldId id="390"/>
          </p14:sldIdLst>
        </p14:section>
        <p14:section name="Gospels Written Far From Palestine" id="{368EA380-D98C-41BD-82FE-F92AE392B6A0}">
          <p14:sldIdLst>
            <p14:sldId id="298"/>
            <p14:sldId id="6535"/>
            <p14:sldId id="6140"/>
            <p14:sldId id="300"/>
            <p14:sldId id="6536"/>
            <p14:sldId id="6537"/>
            <p14:sldId id="301"/>
            <p14:sldId id="302"/>
            <p14:sldId id="393"/>
            <p14:sldId id="394"/>
            <p14:sldId id="303"/>
          </p14:sldIdLst>
        </p14:section>
        <p14:section name="Place Of Origin" id="{94E0FB08-88AF-42AF-B516-2C61C90D8BF8}">
          <p14:sldIdLst>
            <p14:sldId id="6538"/>
            <p14:sldId id="6539"/>
            <p14:sldId id="6747"/>
            <p14:sldId id="6748"/>
            <p14:sldId id="4826"/>
            <p14:sldId id="6542"/>
            <p14:sldId id="6859"/>
            <p14:sldId id="6543"/>
            <p14:sldId id="6768"/>
          </p14:sldIdLst>
        </p14:section>
        <p14:section name="High Illiteracy Rate" id="{67270750-A9AC-4D12-968F-BF2D351F1582}">
          <p14:sldIdLst>
            <p14:sldId id="6548"/>
            <p14:sldId id="6549"/>
            <p14:sldId id="6142"/>
            <p14:sldId id="6547"/>
            <p14:sldId id="6550"/>
            <p14:sldId id="6551"/>
            <p14:sldId id="5687"/>
            <p14:sldId id="6552"/>
            <p14:sldId id="6553"/>
            <p14:sldId id="6554"/>
            <p14:sldId id="5970"/>
            <p14:sldId id="6555"/>
            <p14:sldId id="6556"/>
            <p14:sldId id="6871"/>
            <p14:sldId id="6872"/>
            <p14:sldId id="6873"/>
            <p14:sldId id="6874"/>
            <p14:sldId id="6567"/>
            <p14:sldId id="6557"/>
            <p14:sldId id="6558"/>
            <p14:sldId id="6559"/>
            <p14:sldId id="6560"/>
            <p14:sldId id="6561"/>
            <p14:sldId id="6659"/>
          </p14:sldIdLst>
        </p14:section>
        <p14:section name="Forgery Was Prevalent" id="{C46C055F-39CB-4509-BD82-753EDAA648DF}">
          <p14:sldIdLst>
            <p14:sldId id="6568"/>
            <p14:sldId id="6562"/>
            <p14:sldId id="6563"/>
            <p14:sldId id="6566"/>
            <p14:sldId id="6660"/>
            <p14:sldId id="6661"/>
            <p14:sldId id="6662"/>
            <p14:sldId id="6663"/>
            <p14:sldId id="6664"/>
            <p14:sldId id="6665"/>
            <p14:sldId id="6569"/>
            <p14:sldId id="6570"/>
            <p14:sldId id="6571"/>
            <p14:sldId id="6572"/>
            <p14:sldId id="6589"/>
            <p14:sldId id="6590"/>
            <p14:sldId id="6574"/>
            <p14:sldId id="6575"/>
            <p14:sldId id="6576"/>
            <p14:sldId id="6577"/>
            <p14:sldId id="6578"/>
            <p14:sldId id="6579"/>
          </p14:sldIdLst>
        </p14:section>
        <p14:section name="Gospels Are Contradictory" id="{4C206282-47C3-4CDA-9DFA-053DC46FD6CC}">
          <p14:sldIdLst>
            <p14:sldId id="6580"/>
            <p14:sldId id="6581"/>
            <p14:sldId id="6582"/>
            <p14:sldId id="6588"/>
            <p14:sldId id="401"/>
            <p14:sldId id="6583"/>
            <p14:sldId id="400"/>
            <p14:sldId id="6119"/>
            <p14:sldId id="6584"/>
            <p14:sldId id="6585"/>
            <p14:sldId id="6120"/>
            <p14:sldId id="5801"/>
            <p14:sldId id="6586"/>
            <p14:sldId id="6143"/>
            <p14:sldId id="6118"/>
            <p14:sldId id="6587"/>
            <p14:sldId id="5798"/>
            <p14:sldId id="5799"/>
            <p14:sldId id="5800"/>
          </p14:sldIdLst>
        </p14:section>
        <p14:section name="OBJECTIONS TO MATTHEW" id="{CF7C1137-A6DD-4E51-B811-83E34793CB26}">
          <p14:sldIdLst>
            <p14:sldId id="6594"/>
            <p14:sldId id="6595"/>
            <p14:sldId id="6596"/>
          </p14:sldIdLst>
        </p14:section>
        <p14:section name="Matthew Uses Mark" id="{394E10EC-D229-47C7-827E-31AD171F55F0}">
          <p14:sldIdLst>
            <p14:sldId id="503"/>
            <p14:sldId id="6597"/>
            <p14:sldId id="6024"/>
            <p14:sldId id="5969"/>
            <p14:sldId id="6598"/>
            <p14:sldId id="6860"/>
            <p14:sldId id="6599"/>
            <p14:sldId id="6600"/>
          </p14:sldIdLst>
        </p14:section>
        <p14:section name="Matthew In 3rd Person" id="{B9734819-CAB4-4F1B-B497-854EEBA465D6}">
          <p14:sldIdLst>
            <p14:sldId id="287"/>
            <p14:sldId id="289"/>
            <p14:sldId id="358"/>
            <p14:sldId id="6601"/>
            <p14:sldId id="6602"/>
            <p14:sldId id="6066"/>
            <p14:sldId id="6603"/>
            <p14:sldId id="6604"/>
            <p14:sldId id="6605"/>
          </p14:sldIdLst>
        </p14:section>
        <p14:section name="Jesus Is Not God In Matthew" id="{4A5FDB39-7F0A-4A8F-89C5-4E5971B61FE5}">
          <p14:sldIdLst>
            <p14:sldId id="293"/>
            <p14:sldId id="6606"/>
            <p14:sldId id="294"/>
            <p14:sldId id="295"/>
            <p14:sldId id="296"/>
          </p14:sldIdLst>
        </p14:section>
        <p14:section name="Anti-Jewish Quality In Matthew" id="{30E20B5E-CFEE-474A-8DA7-8A42CB2A26E4}">
          <p14:sldIdLst>
            <p14:sldId id="6607"/>
          </p14:sldIdLst>
        </p14:section>
        <p14:section name="Matthew Is Incompatible With Other Jewish Sources" id="{F24AF82D-FC91-4E40-B917-95949734A9D7}">
          <p14:sldIdLst>
            <p14:sldId id="6608"/>
          </p14:sldIdLst>
        </p14:section>
        <p14:section name="Matthew Is A Scribe Not A Tax Collector" id="{B3DE779C-E482-4BCD-BB4F-0B55AF644E5B}">
          <p14:sldIdLst>
            <p14:sldId id="6609"/>
            <p14:sldId id="6610"/>
          </p14:sldIdLst>
        </p14:section>
        <p14:section name="Matthew Didn't Live Long Enough" id="{6C6CEE4C-1761-42A3-881E-F641A46E692D}">
          <p14:sldIdLst>
            <p14:sldId id="6611"/>
            <p14:sldId id="6612"/>
          </p14:sldIdLst>
        </p14:section>
        <p14:section name="Matthew &amp; Levi Unlikely" id="{0AF552AC-3D0F-4B1E-84E6-DDB162F64E09}">
          <p14:sldIdLst>
            <p14:sldId id="5474"/>
            <p14:sldId id="6620"/>
          </p14:sldIdLst>
        </p14:section>
        <p14:section name="OBJECTIONS TO MARK" id="{9B00C8D0-F286-43B1-BB8C-90066A0845B2}">
          <p14:sldIdLst>
            <p14:sldId id="6613"/>
            <p14:sldId id="6615"/>
          </p14:sldIdLst>
        </p14:section>
        <p14:section name="Geographical Blunders" id="{0B92C44B-3493-45FA-A240-AD171FB9147A}">
          <p14:sldIdLst>
            <p14:sldId id="6348"/>
            <p14:sldId id="6355"/>
            <p14:sldId id="489"/>
            <p14:sldId id="445"/>
            <p14:sldId id="6359"/>
            <p14:sldId id="490"/>
            <p14:sldId id="491"/>
            <p14:sldId id="6357"/>
            <p14:sldId id="6358"/>
            <p14:sldId id="6349"/>
            <p14:sldId id="6350"/>
            <p14:sldId id="487"/>
            <p14:sldId id="364"/>
            <p14:sldId id="6351"/>
            <p14:sldId id="5489"/>
            <p14:sldId id="6352"/>
            <p14:sldId id="305"/>
          </p14:sldIdLst>
        </p14:section>
        <p14:section name="Cultural Blunders" id="{4D66862B-51DF-4B44-83F1-C665E8019195}">
          <p14:sldIdLst>
            <p14:sldId id="5490"/>
            <p14:sldId id="5491"/>
          </p14:sldIdLst>
        </p14:section>
        <p14:section name="Author Couldn't Be Mark" id="{8C655BA5-2FB7-4B34-9A7D-B811BDD0B277}">
          <p14:sldIdLst>
            <p14:sldId id="6621"/>
          </p14:sldIdLst>
        </p14:section>
        <p14:section name="Author Couldn't Be Jewish" id="{C9D45AE5-0318-40C1-B04E-2D3382C9042E}">
          <p14:sldIdLst>
            <p14:sldId id="6622"/>
          </p14:sldIdLst>
        </p14:section>
        <p14:section name="&quot;Mark&quot; Can't Be From Peter" id="{A5BA0F3E-A5EB-4D20-9BE4-8A39FF04147A}">
          <p14:sldIdLst>
            <p14:sldId id="6623"/>
            <p14:sldId id="6624"/>
            <p14:sldId id="6625"/>
          </p14:sldIdLst>
        </p14:section>
        <p14:section name="OBJECTIONS TO LUKE" id="{710BAD81-7574-4555-B91E-CE5ECE313384}">
          <p14:sldIdLst>
            <p14:sldId id="6616"/>
            <p14:sldId id="6617"/>
          </p14:sldIdLst>
        </p14:section>
        <p14:section name="Alternate Proposals For &quot;We&quot; Sections" id="{E9C7D689-9861-4B9F-99F4-C08DCB2F4189}">
          <p14:sldIdLst>
            <p14:sldId id="498"/>
            <p14:sldId id="6627"/>
          </p14:sldIdLst>
        </p14:section>
        <p14:section name="Portrait Of Paul Different" id="{462A9601-F519-4D2C-983E-211E0D407729}">
          <p14:sldIdLst>
            <p14:sldId id="499"/>
            <p14:sldId id="6629"/>
            <p14:sldId id="6630"/>
            <p14:sldId id="6631"/>
            <p14:sldId id="6632"/>
            <p14:sldId id="6628"/>
            <p14:sldId id="6633"/>
            <p14:sldId id="532"/>
            <p14:sldId id="6634"/>
          </p14:sldIdLst>
        </p14:section>
        <p14:section name="OBJECTIONS TO JOHN" id="{52EC1856-E776-47B4-93DB-E9CB12BFDA09}">
          <p14:sldIdLst>
            <p14:sldId id="6618"/>
            <p14:sldId id="6619"/>
            <p14:sldId id="6635"/>
            <p14:sldId id="6636"/>
            <p14:sldId id="6818"/>
            <p14:sldId id="6819"/>
            <p14:sldId id="6820"/>
            <p14:sldId id="6821"/>
            <p14:sldId id="6825"/>
            <p14:sldId id="6656"/>
            <p14:sldId id="6826"/>
            <p14:sldId id="6827"/>
            <p14:sldId id="6828"/>
            <p14:sldId id="6657"/>
            <p14:sldId id="6658"/>
            <p14:sldId id="6829"/>
          </p14:sldIdLst>
        </p14:section>
        <p14:section name="John &amp; The High Priest" id="{4F1CCC05-D50A-4AA7-A84A-A21E48EB9A7B}">
          <p14:sldIdLst>
            <p14:sldId id="5439"/>
            <p14:sldId id="6637"/>
          </p14:sldIdLst>
        </p14:section>
        <p14:section name="John Died Too Soon" id="{DEB78CBB-2CC4-4B91-9242-76CBF2760AFF}">
          <p14:sldIdLst>
            <p14:sldId id="6638"/>
            <p14:sldId id="6639"/>
          </p14:sldIdLst>
        </p14:section>
        <p14:section name="John Was Illiterate" id="{7D189E10-5050-4E7A-95E5-0672080E2B46}">
          <p14:sldIdLst>
            <p14:sldId id="6643"/>
            <p14:sldId id="6824"/>
            <p14:sldId id="6641"/>
            <p14:sldId id="6642"/>
            <p14:sldId id="6644"/>
            <p14:sldId id="6645"/>
          </p14:sldIdLst>
        </p14:section>
        <p14:section name="John &amp; &quot;His Testimony&quot;" id="{732FA7BB-84E2-4A6B-8EF5-0CD39954DB18}">
          <p14:sldIdLst>
            <p14:sldId id="6646"/>
          </p14:sldIdLst>
        </p14:section>
        <p14:section name="Jesus' Teaching Radically Different" id="{1022C29B-92B7-43BF-98AF-D96E462AEF07}">
          <p14:sldIdLst>
            <p14:sldId id="6647"/>
            <p14:sldId id="6651"/>
            <p14:sldId id="6649"/>
            <p14:sldId id="6650"/>
            <p14:sldId id="6652"/>
            <p14:sldId id="6653"/>
            <p14:sldId id="6654"/>
            <p14:sldId id="6655"/>
          </p14:sldIdLst>
        </p14:section>
        <p14:section name="James &amp; The Sermon On The Mount" id="{B71BB552-9C78-4CE8-BCF5-96F24E666D51}">
          <p14:sldIdLst>
            <p14:sldId id="1028"/>
            <p14:sldId id="1029"/>
            <p14:sldId id="1064"/>
            <p14:sldId id="6353"/>
            <p14:sldId id="6354"/>
          </p14:sldIdLst>
        </p14:section>
        <p14:section name="WHEN WERE THE GOSPELS WRITTEN?" id="{83A815FE-2368-4322-9ADA-734CE0E08A25}">
          <p14:sldIdLst>
            <p14:sldId id="5636"/>
          </p14:sldIdLst>
        </p14:section>
        <p14:section name="Principles For Dating" id="{1956C1D8-BB07-47BB-A453-6B4CFC66AD21}">
          <p14:sldIdLst>
            <p14:sldId id="411"/>
            <p14:sldId id="6666"/>
            <p14:sldId id="6739"/>
            <p14:sldId id="6740"/>
            <p14:sldId id="6741"/>
            <p14:sldId id="6742"/>
            <p14:sldId id="6745"/>
            <p14:sldId id="6746"/>
            <p14:sldId id="6743"/>
            <p14:sldId id="412"/>
          </p14:sldIdLst>
        </p14:section>
        <p14:section name="Standard Dating Schemes" id="{0E99796A-99BB-4653-A96E-3A87224DC6C7}">
          <p14:sldIdLst>
            <p14:sldId id="6667"/>
            <p14:sldId id="6668"/>
            <p14:sldId id="6669"/>
            <p14:sldId id="6670"/>
            <p14:sldId id="5523"/>
            <p14:sldId id="6680"/>
            <p14:sldId id="6675"/>
            <p14:sldId id="6833"/>
            <p14:sldId id="5719"/>
          </p14:sldIdLst>
        </p14:section>
        <p14:section name="A Critique Of Standard Dating Schemes" id="{1FC16DC5-E49A-4C96-BE6B-99131877822D}">
          <p14:sldIdLst>
            <p14:sldId id="6671"/>
            <p14:sldId id="6672"/>
            <p14:sldId id="6043"/>
            <p14:sldId id="6697"/>
            <p14:sldId id="6698"/>
            <p14:sldId id="6831"/>
            <p14:sldId id="6861"/>
            <p14:sldId id="6862"/>
            <p14:sldId id="6673"/>
            <p14:sldId id="6674"/>
            <p14:sldId id="6676"/>
            <p14:sldId id="6677"/>
            <p14:sldId id="6678"/>
          </p14:sldIdLst>
        </p14:section>
        <p14:section name="Date Of Matthew" id="{75261B47-5E46-4DF7-9F1A-B1D57DAB0A69}">
          <p14:sldIdLst>
            <p14:sldId id="4801"/>
            <p14:sldId id="5522"/>
            <p14:sldId id="6679"/>
          </p14:sldIdLst>
        </p14:section>
        <p14:section name="Date Of Mark" id="{9BD885BE-3227-4598-8BB8-32EBB2ADDB37}">
          <p14:sldIdLst>
            <p14:sldId id="5542"/>
            <p14:sldId id="6681"/>
            <p14:sldId id="6682"/>
            <p14:sldId id="6695"/>
          </p14:sldIdLst>
        </p14:section>
        <p14:section name="Date Of Luke" id="{2F92B943-8779-4125-B530-6D61C2D6F45E}">
          <p14:sldIdLst>
            <p14:sldId id="6725"/>
            <p14:sldId id="6726"/>
            <p14:sldId id="6727"/>
            <p14:sldId id="6728"/>
            <p14:sldId id="6729"/>
            <p14:sldId id="6730"/>
            <p14:sldId id="6691"/>
            <p14:sldId id="6693"/>
            <p14:sldId id="6875"/>
            <p14:sldId id="6876"/>
            <p14:sldId id="6877"/>
            <p14:sldId id="6878"/>
            <p14:sldId id="6879"/>
            <p14:sldId id="6880"/>
            <p14:sldId id="6882"/>
            <p14:sldId id="5577"/>
            <p14:sldId id="5578"/>
            <p14:sldId id="6696"/>
            <p14:sldId id="6838"/>
            <p14:sldId id="5574"/>
            <p14:sldId id="5575"/>
            <p14:sldId id="6709"/>
            <p14:sldId id="6834"/>
            <p14:sldId id="6694"/>
            <p14:sldId id="5576"/>
            <p14:sldId id="6839"/>
            <p14:sldId id="6840"/>
          </p14:sldIdLst>
        </p14:section>
        <p14:section name="Argument From Silence" id="{BDB9E628-A6E9-4300-BFA2-AD5FBD4237BD}">
          <p14:sldIdLst>
            <p14:sldId id="6700"/>
            <p14:sldId id="6844"/>
            <p14:sldId id="6701"/>
            <p14:sldId id="6573"/>
            <p14:sldId id="6841"/>
            <p14:sldId id="6842"/>
            <p14:sldId id="6843"/>
            <p14:sldId id="6699"/>
            <p14:sldId id="6703"/>
            <p14:sldId id="6866"/>
            <p14:sldId id="6704"/>
            <p14:sldId id="6702"/>
            <p14:sldId id="6705"/>
            <p14:sldId id="6837"/>
            <p14:sldId id="6692"/>
            <p14:sldId id="6836"/>
            <p14:sldId id="6706"/>
            <p14:sldId id="6734"/>
            <p14:sldId id="6832"/>
            <p14:sldId id="6735"/>
          </p14:sldIdLst>
        </p14:section>
        <p14:section name="Date Of John" id="{F3FAEC24-5014-4AF7-8AD8-B7253C0FA5F9}">
          <p14:sldIdLst>
            <p14:sldId id="6738"/>
            <p14:sldId id="6865"/>
            <p14:sldId id="4887"/>
            <p14:sldId id="4888"/>
            <p14:sldId id="4889"/>
            <p14:sldId id="4890"/>
            <p14:sldId id="4891"/>
            <p14:sldId id="4892"/>
            <p14:sldId id="6707"/>
            <p14:sldId id="4893"/>
            <p14:sldId id="6710"/>
            <p14:sldId id="6708"/>
            <p14:sldId id="4999"/>
            <p14:sldId id="4997"/>
          </p14:sldIdLst>
        </p14:section>
        <p14:section name="Why Not Earlier?" id="{3A124C2C-1C80-4CB5-A462-6A104DD5C85E}">
          <p14:sldIdLst>
            <p14:sldId id="5729"/>
            <p14:sldId id="6863"/>
            <p14:sldId id="6713"/>
            <p14:sldId id="6864"/>
            <p14:sldId id="6714"/>
            <p14:sldId id="6750"/>
            <p14:sldId id="6715"/>
            <p14:sldId id="6716"/>
            <p14:sldId id="6717"/>
            <p14:sldId id="6718"/>
            <p14:sldId id="6723"/>
            <p14:sldId id="6753"/>
            <p14:sldId id="6749"/>
            <p14:sldId id="675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FFFF00"/>
    <a:srgbClr val="FFFFCC"/>
    <a:srgbClr val="0042C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8AC52FC-F351-4851-BF4E-2AD0E350478D}" v="45108" dt="2024-03-19T17:51:44.13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2A488322-F2BA-4B5B-9748-0D474271808F}" styleName="Medium Style 3 - Accent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83073" autoAdjust="0"/>
  </p:normalViewPr>
  <p:slideViewPr>
    <p:cSldViewPr snapToGrid="0">
      <p:cViewPr varScale="1">
        <p:scale>
          <a:sx n="82" d="100"/>
          <a:sy n="82" d="100"/>
        </p:scale>
        <p:origin x="1818" y="78"/>
      </p:cViewPr>
      <p:guideLst/>
    </p:cSldViewPr>
  </p:slideViewPr>
  <p:notesTextViewPr>
    <p:cViewPr>
      <p:scale>
        <a:sx n="1" d="1"/>
        <a:sy n="1" d="1"/>
      </p:scale>
      <p:origin x="0" y="0"/>
    </p:cViewPr>
  </p:notesTextViewPr>
  <p:sorterViewPr>
    <p:cViewPr>
      <p:scale>
        <a:sx n="176" d="100"/>
        <a:sy n="176" d="100"/>
      </p:scale>
      <p:origin x="0" y="-22422"/>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9.xml"/><Relationship Id="rId671" Type="http://schemas.openxmlformats.org/officeDocument/2006/relationships/slide" Target="slides/slide663.xml"/><Relationship Id="rId769" Type="http://schemas.openxmlformats.org/officeDocument/2006/relationships/slide" Target="slides/slide761.xml"/><Relationship Id="rId21" Type="http://schemas.openxmlformats.org/officeDocument/2006/relationships/slide" Target="slides/slide13.xml"/><Relationship Id="rId324" Type="http://schemas.openxmlformats.org/officeDocument/2006/relationships/slide" Target="slides/slide316.xml"/><Relationship Id="rId531" Type="http://schemas.openxmlformats.org/officeDocument/2006/relationships/slide" Target="slides/slide523.xml"/><Relationship Id="rId629" Type="http://schemas.openxmlformats.org/officeDocument/2006/relationships/slide" Target="slides/slide621.xml"/><Relationship Id="rId170" Type="http://schemas.openxmlformats.org/officeDocument/2006/relationships/slide" Target="slides/slide162.xml"/><Relationship Id="rId836" Type="http://schemas.openxmlformats.org/officeDocument/2006/relationships/slide" Target="slides/slide828.xml"/><Relationship Id="rId268" Type="http://schemas.openxmlformats.org/officeDocument/2006/relationships/slide" Target="slides/slide260.xml"/><Relationship Id="rId475" Type="http://schemas.openxmlformats.org/officeDocument/2006/relationships/slide" Target="slides/slide467.xml"/><Relationship Id="rId682" Type="http://schemas.openxmlformats.org/officeDocument/2006/relationships/slide" Target="slides/slide674.xml"/><Relationship Id="rId32" Type="http://schemas.openxmlformats.org/officeDocument/2006/relationships/slide" Target="slides/slide24.xml"/><Relationship Id="rId128" Type="http://schemas.openxmlformats.org/officeDocument/2006/relationships/slide" Target="slides/slide120.xml"/><Relationship Id="rId335" Type="http://schemas.openxmlformats.org/officeDocument/2006/relationships/slide" Target="slides/slide327.xml"/><Relationship Id="rId542" Type="http://schemas.openxmlformats.org/officeDocument/2006/relationships/slide" Target="slides/slide534.xml"/><Relationship Id="rId181" Type="http://schemas.openxmlformats.org/officeDocument/2006/relationships/slide" Target="slides/slide173.xml"/><Relationship Id="rId402" Type="http://schemas.openxmlformats.org/officeDocument/2006/relationships/slide" Target="slides/slide394.xml"/><Relationship Id="rId847" Type="http://schemas.openxmlformats.org/officeDocument/2006/relationships/slide" Target="slides/slide839.xml"/><Relationship Id="rId279" Type="http://schemas.openxmlformats.org/officeDocument/2006/relationships/slide" Target="slides/slide271.xml"/><Relationship Id="rId486" Type="http://schemas.openxmlformats.org/officeDocument/2006/relationships/slide" Target="slides/slide478.xml"/><Relationship Id="rId693" Type="http://schemas.openxmlformats.org/officeDocument/2006/relationships/slide" Target="slides/slide685.xml"/><Relationship Id="rId707" Type="http://schemas.openxmlformats.org/officeDocument/2006/relationships/slide" Target="slides/slide699.xml"/><Relationship Id="rId43" Type="http://schemas.openxmlformats.org/officeDocument/2006/relationships/slide" Target="slides/slide35.xml"/><Relationship Id="rId139" Type="http://schemas.openxmlformats.org/officeDocument/2006/relationships/slide" Target="slides/slide131.xml"/><Relationship Id="rId346" Type="http://schemas.openxmlformats.org/officeDocument/2006/relationships/slide" Target="slides/slide338.xml"/><Relationship Id="rId553" Type="http://schemas.openxmlformats.org/officeDocument/2006/relationships/slide" Target="slides/slide545.xml"/><Relationship Id="rId760" Type="http://schemas.openxmlformats.org/officeDocument/2006/relationships/slide" Target="slides/slide752.xml"/><Relationship Id="rId192" Type="http://schemas.openxmlformats.org/officeDocument/2006/relationships/slide" Target="slides/slide184.xml"/><Relationship Id="rId206" Type="http://schemas.openxmlformats.org/officeDocument/2006/relationships/slide" Target="slides/slide198.xml"/><Relationship Id="rId413" Type="http://schemas.openxmlformats.org/officeDocument/2006/relationships/slide" Target="slides/slide405.xml"/><Relationship Id="rId858" Type="http://schemas.openxmlformats.org/officeDocument/2006/relationships/viewProps" Target="viewProps.xml"/><Relationship Id="rId497" Type="http://schemas.openxmlformats.org/officeDocument/2006/relationships/slide" Target="slides/slide489.xml"/><Relationship Id="rId620" Type="http://schemas.openxmlformats.org/officeDocument/2006/relationships/slide" Target="slides/slide612.xml"/><Relationship Id="rId718" Type="http://schemas.openxmlformats.org/officeDocument/2006/relationships/slide" Target="slides/slide710.xml"/><Relationship Id="rId357" Type="http://schemas.openxmlformats.org/officeDocument/2006/relationships/slide" Target="slides/slide349.xml"/><Relationship Id="rId54" Type="http://schemas.openxmlformats.org/officeDocument/2006/relationships/slide" Target="slides/slide46.xml"/><Relationship Id="rId217" Type="http://schemas.openxmlformats.org/officeDocument/2006/relationships/slide" Target="slides/slide209.xml"/><Relationship Id="rId564" Type="http://schemas.openxmlformats.org/officeDocument/2006/relationships/slide" Target="slides/slide556.xml"/><Relationship Id="rId771" Type="http://schemas.openxmlformats.org/officeDocument/2006/relationships/slide" Target="slides/slide763.xml"/><Relationship Id="rId424" Type="http://schemas.openxmlformats.org/officeDocument/2006/relationships/slide" Target="slides/slide416.xml"/><Relationship Id="rId631" Type="http://schemas.openxmlformats.org/officeDocument/2006/relationships/slide" Target="slides/slide623.xml"/><Relationship Id="rId729" Type="http://schemas.openxmlformats.org/officeDocument/2006/relationships/slide" Target="slides/slide721.xml"/><Relationship Id="rId270" Type="http://schemas.openxmlformats.org/officeDocument/2006/relationships/slide" Target="slides/slide262.xml"/><Relationship Id="rId65" Type="http://schemas.openxmlformats.org/officeDocument/2006/relationships/slide" Target="slides/slide57.xml"/><Relationship Id="rId130" Type="http://schemas.openxmlformats.org/officeDocument/2006/relationships/slide" Target="slides/slide122.xml"/><Relationship Id="rId368" Type="http://schemas.openxmlformats.org/officeDocument/2006/relationships/slide" Target="slides/slide360.xml"/><Relationship Id="rId575" Type="http://schemas.openxmlformats.org/officeDocument/2006/relationships/slide" Target="slides/slide567.xml"/><Relationship Id="rId782" Type="http://schemas.openxmlformats.org/officeDocument/2006/relationships/slide" Target="slides/slide774.xml"/><Relationship Id="rId228" Type="http://schemas.openxmlformats.org/officeDocument/2006/relationships/slide" Target="slides/slide220.xml"/><Relationship Id="rId435" Type="http://schemas.openxmlformats.org/officeDocument/2006/relationships/slide" Target="slides/slide427.xml"/><Relationship Id="rId642" Type="http://schemas.openxmlformats.org/officeDocument/2006/relationships/slide" Target="slides/slide634.xml"/><Relationship Id="rId281" Type="http://schemas.openxmlformats.org/officeDocument/2006/relationships/slide" Target="slides/slide273.xml"/><Relationship Id="rId502" Type="http://schemas.openxmlformats.org/officeDocument/2006/relationships/slide" Target="slides/slide494.xml"/><Relationship Id="rId76" Type="http://schemas.openxmlformats.org/officeDocument/2006/relationships/slide" Target="slides/slide68.xml"/><Relationship Id="rId141" Type="http://schemas.openxmlformats.org/officeDocument/2006/relationships/slide" Target="slides/slide133.xml"/><Relationship Id="rId379" Type="http://schemas.openxmlformats.org/officeDocument/2006/relationships/slide" Target="slides/slide371.xml"/><Relationship Id="rId586" Type="http://schemas.openxmlformats.org/officeDocument/2006/relationships/slide" Target="slides/slide578.xml"/><Relationship Id="rId793" Type="http://schemas.openxmlformats.org/officeDocument/2006/relationships/slide" Target="slides/slide785.xml"/><Relationship Id="rId807" Type="http://schemas.openxmlformats.org/officeDocument/2006/relationships/slide" Target="slides/slide799.xml"/><Relationship Id="rId7" Type="http://schemas.openxmlformats.org/officeDocument/2006/relationships/slideMaster" Target="slideMasters/slideMaster7.xml"/><Relationship Id="rId239" Type="http://schemas.openxmlformats.org/officeDocument/2006/relationships/slide" Target="slides/slide231.xml"/><Relationship Id="rId446" Type="http://schemas.openxmlformats.org/officeDocument/2006/relationships/slide" Target="slides/slide438.xml"/><Relationship Id="rId653" Type="http://schemas.openxmlformats.org/officeDocument/2006/relationships/slide" Target="slides/slide645.xml"/><Relationship Id="rId292" Type="http://schemas.openxmlformats.org/officeDocument/2006/relationships/slide" Target="slides/slide284.xml"/><Relationship Id="rId306" Type="http://schemas.openxmlformats.org/officeDocument/2006/relationships/slide" Target="slides/slide298.xml"/><Relationship Id="rId860" Type="http://schemas.openxmlformats.org/officeDocument/2006/relationships/tableStyles" Target="tableStyles.xml"/><Relationship Id="rId87" Type="http://schemas.openxmlformats.org/officeDocument/2006/relationships/slide" Target="slides/slide79.xml"/><Relationship Id="rId513" Type="http://schemas.openxmlformats.org/officeDocument/2006/relationships/slide" Target="slides/slide505.xml"/><Relationship Id="rId597" Type="http://schemas.openxmlformats.org/officeDocument/2006/relationships/slide" Target="slides/slide589.xml"/><Relationship Id="rId720" Type="http://schemas.openxmlformats.org/officeDocument/2006/relationships/slide" Target="slides/slide712.xml"/><Relationship Id="rId818" Type="http://schemas.openxmlformats.org/officeDocument/2006/relationships/slide" Target="slides/slide810.xml"/><Relationship Id="rId152" Type="http://schemas.openxmlformats.org/officeDocument/2006/relationships/slide" Target="slides/slide144.xml"/><Relationship Id="rId457" Type="http://schemas.openxmlformats.org/officeDocument/2006/relationships/slide" Target="slides/slide449.xml"/><Relationship Id="rId664" Type="http://schemas.openxmlformats.org/officeDocument/2006/relationships/slide" Target="slides/slide656.xml"/><Relationship Id="rId14" Type="http://schemas.openxmlformats.org/officeDocument/2006/relationships/slide" Target="slides/slide6.xml"/><Relationship Id="rId317" Type="http://schemas.openxmlformats.org/officeDocument/2006/relationships/slide" Target="slides/slide309.xml"/><Relationship Id="rId524" Type="http://schemas.openxmlformats.org/officeDocument/2006/relationships/slide" Target="slides/slide516.xml"/><Relationship Id="rId731" Type="http://schemas.openxmlformats.org/officeDocument/2006/relationships/slide" Target="slides/slide723.xml"/><Relationship Id="rId98" Type="http://schemas.openxmlformats.org/officeDocument/2006/relationships/slide" Target="slides/slide90.xml"/><Relationship Id="rId163" Type="http://schemas.openxmlformats.org/officeDocument/2006/relationships/slide" Target="slides/slide155.xml"/><Relationship Id="rId370" Type="http://schemas.openxmlformats.org/officeDocument/2006/relationships/slide" Target="slides/slide362.xml"/><Relationship Id="rId829" Type="http://schemas.openxmlformats.org/officeDocument/2006/relationships/slide" Target="slides/slide821.xml"/><Relationship Id="rId230" Type="http://schemas.openxmlformats.org/officeDocument/2006/relationships/slide" Target="slides/slide222.xml"/><Relationship Id="rId468" Type="http://schemas.openxmlformats.org/officeDocument/2006/relationships/slide" Target="slides/slide460.xml"/><Relationship Id="rId675" Type="http://schemas.openxmlformats.org/officeDocument/2006/relationships/slide" Target="slides/slide667.xml"/><Relationship Id="rId25" Type="http://schemas.openxmlformats.org/officeDocument/2006/relationships/slide" Target="slides/slide17.xml"/><Relationship Id="rId328" Type="http://schemas.openxmlformats.org/officeDocument/2006/relationships/slide" Target="slides/slide320.xml"/><Relationship Id="rId535" Type="http://schemas.openxmlformats.org/officeDocument/2006/relationships/slide" Target="slides/slide527.xml"/><Relationship Id="rId742" Type="http://schemas.openxmlformats.org/officeDocument/2006/relationships/slide" Target="slides/slide734.xml"/><Relationship Id="rId174" Type="http://schemas.openxmlformats.org/officeDocument/2006/relationships/slide" Target="slides/slide166.xml"/><Relationship Id="rId381" Type="http://schemas.openxmlformats.org/officeDocument/2006/relationships/slide" Target="slides/slide373.xml"/><Relationship Id="rId602" Type="http://schemas.openxmlformats.org/officeDocument/2006/relationships/slide" Target="slides/slide594.xml"/><Relationship Id="rId241" Type="http://schemas.openxmlformats.org/officeDocument/2006/relationships/slide" Target="slides/slide233.xml"/><Relationship Id="rId479" Type="http://schemas.openxmlformats.org/officeDocument/2006/relationships/slide" Target="slides/slide471.xml"/><Relationship Id="rId686" Type="http://schemas.openxmlformats.org/officeDocument/2006/relationships/slide" Target="slides/slide678.xml"/><Relationship Id="rId36" Type="http://schemas.openxmlformats.org/officeDocument/2006/relationships/slide" Target="slides/slide28.xml"/><Relationship Id="rId339" Type="http://schemas.openxmlformats.org/officeDocument/2006/relationships/slide" Target="slides/slide331.xml"/><Relationship Id="rId546" Type="http://schemas.openxmlformats.org/officeDocument/2006/relationships/slide" Target="slides/slide538.xml"/><Relationship Id="rId753" Type="http://schemas.openxmlformats.org/officeDocument/2006/relationships/slide" Target="slides/slide745.xml"/><Relationship Id="rId101" Type="http://schemas.openxmlformats.org/officeDocument/2006/relationships/slide" Target="slides/slide93.xml"/><Relationship Id="rId185" Type="http://schemas.openxmlformats.org/officeDocument/2006/relationships/slide" Target="slides/slide177.xml"/><Relationship Id="rId406" Type="http://schemas.openxmlformats.org/officeDocument/2006/relationships/slide" Target="slides/slide398.xml"/><Relationship Id="rId392" Type="http://schemas.openxmlformats.org/officeDocument/2006/relationships/slide" Target="slides/slide384.xml"/><Relationship Id="rId613" Type="http://schemas.openxmlformats.org/officeDocument/2006/relationships/slide" Target="slides/slide605.xml"/><Relationship Id="rId697" Type="http://schemas.openxmlformats.org/officeDocument/2006/relationships/slide" Target="slides/slide689.xml"/><Relationship Id="rId820" Type="http://schemas.openxmlformats.org/officeDocument/2006/relationships/slide" Target="slides/slide812.xml"/><Relationship Id="rId252" Type="http://schemas.openxmlformats.org/officeDocument/2006/relationships/slide" Target="slides/slide244.xml"/><Relationship Id="rId47" Type="http://schemas.openxmlformats.org/officeDocument/2006/relationships/slide" Target="slides/slide39.xml"/><Relationship Id="rId112" Type="http://schemas.openxmlformats.org/officeDocument/2006/relationships/slide" Target="slides/slide104.xml"/><Relationship Id="rId557" Type="http://schemas.openxmlformats.org/officeDocument/2006/relationships/slide" Target="slides/slide549.xml"/><Relationship Id="rId764" Type="http://schemas.openxmlformats.org/officeDocument/2006/relationships/slide" Target="slides/slide756.xml"/><Relationship Id="rId196" Type="http://schemas.openxmlformats.org/officeDocument/2006/relationships/slide" Target="slides/slide188.xml"/><Relationship Id="rId417" Type="http://schemas.openxmlformats.org/officeDocument/2006/relationships/slide" Target="slides/slide409.xml"/><Relationship Id="rId624" Type="http://schemas.openxmlformats.org/officeDocument/2006/relationships/slide" Target="slides/slide616.xml"/><Relationship Id="rId831" Type="http://schemas.openxmlformats.org/officeDocument/2006/relationships/slide" Target="slides/slide823.xml"/><Relationship Id="rId263" Type="http://schemas.openxmlformats.org/officeDocument/2006/relationships/slide" Target="slides/slide255.xml"/><Relationship Id="rId470" Type="http://schemas.openxmlformats.org/officeDocument/2006/relationships/slide" Target="slides/slide462.xml"/><Relationship Id="rId58" Type="http://schemas.openxmlformats.org/officeDocument/2006/relationships/slide" Target="slides/slide50.xml"/><Relationship Id="rId123" Type="http://schemas.openxmlformats.org/officeDocument/2006/relationships/slide" Target="slides/slide115.xml"/><Relationship Id="rId330" Type="http://schemas.openxmlformats.org/officeDocument/2006/relationships/slide" Target="slides/slide322.xml"/><Relationship Id="rId568" Type="http://schemas.openxmlformats.org/officeDocument/2006/relationships/slide" Target="slides/slide560.xml"/><Relationship Id="rId775" Type="http://schemas.openxmlformats.org/officeDocument/2006/relationships/slide" Target="slides/slide767.xml"/><Relationship Id="rId428" Type="http://schemas.openxmlformats.org/officeDocument/2006/relationships/slide" Target="slides/slide420.xml"/><Relationship Id="rId635" Type="http://schemas.openxmlformats.org/officeDocument/2006/relationships/slide" Target="slides/slide627.xml"/><Relationship Id="rId842" Type="http://schemas.openxmlformats.org/officeDocument/2006/relationships/slide" Target="slides/slide834.xml"/><Relationship Id="rId274" Type="http://schemas.openxmlformats.org/officeDocument/2006/relationships/slide" Target="slides/slide266.xml"/><Relationship Id="rId481" Type="http://schemas.openxmlformats.org/officeDocument/2006/relationships/slide" Target="slides/slide473.xml"/><Relationship Id="rId702" Type="http://schemas.openxmlformats.org/officeDocument/2006/relationships/slide" Target="slides/slide694.xml"/><Relationship Id="rId69" Type="http://schemas.openxmlformats.org/officeDocument/2006/relationships/slide" Target="slides/slide61.xml"/><Relationship Id="rId134" Type="http://schemas.openxmlformats.org/officeDocument/2006/relationships/slide" Target="slides/slide126.xml"/><Relationship Id="rId579" Type="http://schemas.openxmlformats.org/officeDocument/2006/relationships/slide" Target="slides/slide571.xml"/><Relationship Id="rId786" Type="http://schemas.openxmlformats.org/officeDocument/2006/relationships/slide" Target="slides/slide778.xml"/><Relationship Id="rId341" Type="http://schemas.openxmlformats.org/officeDocument/2006/relationships/slide" Target="slides/slide333.xml"/><Relationship Id="rId439" Type="http://schemas.openxmlformats.org/officeDocument/2006/relationships/slide" Target="slides/slide431.xml"/><Relationship Id="rId646" Type="http://schemas.openxmlformats.org/officeDocument/2006/relationships/slide" Target="slides/slide638.xml"/><Relationship Id="rId201" Type="http://schemas.openxmlformats.org/officeDocument/2006/relationships/slide" Target="slides/slide193.xml"/><Relationship Id="rId285" Type="http://schemas.openxmlformats.org/officeDocument/2006/relationships/slide" Target="slides/slide277.xml"/><Relationship Id="rId506" Type="http://schemas.openxmlformats.org/officeDocument/2006/relationships/slide" Target="slides/slide498.xml"/><Relationship Id="rId853" Type="http://schemas.openxmlformats.org/officeDocument/2006/relationships/slide" Target="slides/slide845.xml"/><Relationship Id="rId492" Type="http://schemas.openxmlformats.org/officeDocument/2006/relationships/slide" Target="slides/slide484.xml"/><Relationship Id="rId713" Type="http://schemas.openxmlformats.org/officeDocument/2006/relationships/slide" Target="slides/slide705.xml"/><Relationship Id="rId797" Type="http://schemas.openxmlformats.org/officeDocument/2006/relationships/slide" Target="slides/slide789.xml"/><Relationship Id="rId145" Type="http://schemas.openxmlformats.org/officeDocument/2006/relationships/slide" Target="slides/slide137.xml"/><Relationship Id="rId352" Type="http://schemas.openxmlformats.org/officeDocument/2006/relationships/slide" Target="slides/slide344.xml"/><Relationship Id="rId212" Type="http://schemas.openxmlformats.org/officeDocument/2006/relationships/slide" Target="slides/slide204.xml"/><Relationship Id="rId657" Type="http://schemas.openxmlformats.org/officeDocument/2006/relationships/slide" Target="slides/slide649.xml"/><Relationship Id="rId296" Type="http://schemas.openxmlformats.org/officeDocument/2006/relationships/slide" Target="slides/slide288.xml"/><Relationship Id="rId517" Type="http://schemas.openxmlformats.org/officeDocument/2006/relationships/slide" Target="slides/slide509.xml"/><Relationship Id="rId724" Type="http://schemas.openxmlformats.org/officeDocument/2006/relationships/slide" Target="slides/slide716.xml"/><Relationship Id="rId60" Type="http://schemas.openxmlformats.org/officeDocument/2006/relationships/slide" Target="slides/slide52.xml"/><Relationship Id="rId156" Type="http://schemas.openxmlformats.org/officeDocument/2006/relationships/slide" Target="slides/slide148.xml"/><Relationship Id="rId363" Type="http://schemas.openxmlformats.org/officeDocument/2006/relationships/slide" Target="slides/slide355.xml"/><Relationship Id="rId570" Type="http://schemas.openxmlformats.org/officeDocument/2006/relationships/slide" Target="slides/slide562.xml"/><Relationship Id="rId223" Type="http://schemas.openxmlformats.org/officeDocument/2006/relationships/slide" Target="slides/slide215.xml"/><Relationship Id="rId430" Type="http://schemas.openxmlformats.org/officeDocument/2006/relationships/slide" Target="slides/slide422.xml"/><Relationship Id="rId668" Type="http://schemas.openxmlformats.org/officeDocument/2006/relationships/slide" Target="slides/slide660.xml"/><Relationship Id="rId18" Type="http://schemas.openxmlformats.org/officeDocument/2006/relationships/slide" Target="slides/slide10.xml"/><Relationship Id="rId528" Type="http://schemas.openxmlformats.org/officeDocument/2006/relationships/slide" Target="slides/slide520.xml"/><Relationship Id="rId735" Type="http://schemas.openxmlformats.org/officeDocument/2006/relationships/slide" Target="slides/slide727.xml"/><Relationship Id="rId167" Type="http://schemas.openxmlformats.org/officeDocument/2006/relationships/slide" Target="slides/slide159.xml"/><Relationship Id="rId374" Type="http://schemas.openxmlformats.org/officeDocument/2006/relationships/slide" Target="slides/slide366.xml"/><Relationship Id="rId581" Type="http://schemas.openxmlformats.org/officeDocument/2006/relationships/slide" Target="slides/slide573.xml"/><Relationship Id="rId71" Type="http://schemas.openxmlformats.org/officeDocument/2006/relationships/slide" Target="slides/slide63.xml"/><Relationship Id="rId234" Type="http://schemas.openxmlformats.org/officeDocument/2006/relationships/slide" Target="slides/slide226.xml"/><Relationship Id="rId679" Type="http://schemas.openxmlformats.org/officeDocument/2006/relationships/slide" Target="slides/slide671.xml"/><Relationship Id="rId802" Type="http://schemas.openxmlformats.org/officeDocument/2006/relationships/slide" Target="slides/slide794.xml"/><Relationship Id="rId2" Type="http://schemas.openxmlformats.org/officeDocument/2006/relationships/slideMaster" Target="slideMasters/slideMaster2.xml"/><Relationship Id="rId29" Type="http://schemas.openxmlformats.org/officeDocument/2006/relationships/slide" Target="slides/slide21.xml"/><Relationship Id="rId441" Type="http://schemas.openxmlformats.org/officeDocument/2006/relationships/slide" Target="slides/slide433.xml"/><Relationship Id="rId539" Type="http://schemas.openxmlformats.org/officeDocument/2006/relationships/slide" Target="slides/slide531.xml"/><Relationship Id="rId746" Type="http://schemas.openxmlformats.org/officeDocument/2006/relationships/slide" Target="slides/slide738.xml"/><Relationship Id="rId178" Type="http://schemas.openxmlformats.org/officeDocument/2006/relationships/slide" Target="slides/slide170.xml"/><Relationship Id="rId301" Type="http://schemas.openxmlformats.org/officeDocument/2006/relationships/slide" Target="slides/slide293.xml"/><Relationship Id="rId82" Type="http://schemas.openxmlformats.org/officeDocument/2006/relationships/slide" Target="slides/slide74.xml"/><Relationship Id="rId385" Type="http://schemas.openxmlformats.org/officeDocument/2006/relationships/slide" Target="slides/slide377.xml"/><Relationship Id="rId592" Type="http://schemas.openxmlformats.org/officeDocument/2006/relationships/slide" Target="slides/slide584.xml"/><Relationship Id="rId606" Type="http://schemas.openxmlformats.org/officeDocument/2006/relationships/slide" Target="slides/slide598.xml"/><Relationship Id="rId813" Type="http://schemas.openxmlformats.org/officeDocument/2006/relationships/slide" Target="slides/slide805.xml"/><Relationship Id="rId245" Type="http://schemas.openxmlformats.org/officeDocument/2006/relationships/slide" Target="slides/slide237.xml"/><Relationship Id="rId452" Type="http://schemas.openxmlformats.org/officeDocument/2006/relationships/slide" Target="slides/slide444.xml"/><Relationship Id="rId105" Type="http://schemas.openxmlformats.org/officeDocument/2006/relationships/slide" Target="slides/slide97.xml"/><Relationship Id="rId312" Type="http://schemas.openxmlformats.org/officeDocument/2006/relationships/slide" Target="slides/slide304.xml"/><Relationship Id="rId757" Type="http://schemas.openxmlformats.org/officeDocument/2006/relationships/slide" Target="slides/slide749.xml"/><Relationship Id="rId93" Type="http://schemas.openxmlformats.org/officeDocument/2006/relationships/slide" Target="slides/slide85.xml"/><Relationship Id="rId189" Type="http://schemas.openxmlformats.org/officeDocument/2006/relationships/slide" Target="slides/slide181.xml"/><Relationship Id="rId396" Type="http://schemas.openxmlformats.org/officeDocument/2006/relationships/slide" Target="slides/slide388.xml"/><Relationship Id="rId617" Type="http://schemas.openxmlformats.org/officeDocument/2006/relationships/slide" Target="slides/slide609.xml"/><Relationship Id="rId824" Type="http://schemas.openxmlformats.org/officeDocument/2006/relationships/slide" Target="slides/slide816.xml"/><Relationship Id="rId256" Type="http://schemas.openxmlformats.org/officeDocument/2006/relationships/slide" Target="slides/slide248.xml"/><Relationship Id="rId463" Type="http://schemas.openxmlformats.org/officeDocument/2006/relationships/slide" Target="slides/slide455.xml"/><Relationship Id="rId670" Type="http://schemas.openxmlformats.org/officeDocument/2006/relationships/slide" Target="slides/slide662.xml"/><Relationship Id="rId116" Type="http://schemas.openxmlformats.org/officeDocument/2006/relationships/slide" Target="slides/slide108.xml"/><Relationship Id="rId323" Type="http://schemas.openxmlformats.org/officeDocument/2006/relationships/slide" Target="slides/slide315.xml"/><Relationship Id="rId530" Type="http://schemas.openxmlformats.org/officeDocument/2006/relationships/slide" Target="slides/slide522.xml"/><Relationship Id="rId768" Type="http://schemas.openxmlformats.org/officeDocument/2006/relationships/slide" Target="slides/slide760.xml"/><Relationship Id="rId20" Type="http://schemas.openxmlformats.org/officeDocument/2006/relationships/slide" Target="slides/slide12.xml"/><Relationship Id="rId628" Type="http://schemas.openxmlformats.org/officeDocument/2006/relationships/slide" Target="slides/slide620.xml"/><Relationship Id="rId835" Type="http://schemas.openxmlformats.org/officeDocument/2006/relationships/slide" Target="slides/slide827.xml"/><Relationship Id="rId267" Type="http://schemas.openxmlformats.org/officeDocument/2006/relationships/slide" Target="slides/slide259.xml"/><Relationship Id="rId474" Type="http://schemas.openxmlformats.org/officeDocument/2006/relationships/slide" Target="slides/slide466.xml"/><Relationship Id="rId127" Type="http://schemas.openxmlformats.org/officeDocument/2006/relationships/slide" Target="slides/slide119.xml"/><Relationship Id="rId681" Type="http://schemas.openxmlformats.org/officeDocument/2006/relationships/slide" Target="slides/slide673.xml"/><Relationship Id="rId779" Type="http://schemas.openxmlformats.org/officeDocument/2006/relationships/slide" Target="slides/slide771.xml"/><Relationship Id="rId31" Type="http://schemas.openxmlformats.org/officeDocument/2006/relationships/slide" Target="slides/slide23.xml"/><Relationship Id="rId334" Type="http://schemas.openxmlformats.org/officeDocument/2006/relationships/slide" Target="slides/slide326.xml"/><Relationship Id="rId541" Type="http://schemas.openxmlformats.org/officeDocument/2006/relationships/slide" Target="slides/slide533.xml"/><Relationship Id="rId639" Type="http://schemas.openxmlformats.org/officeDocument/2006/relationships/slide" Target="slides/slide631.xml"/><Relationship Id="rId180" Type="http://schemas.openxmlformats.org/officeDocument/2006/relationships/slide" Target="slides/slide172.xml"/><Relationship Id="rId278" Type="http://schemas.openxmlformats.org/officeDocument/2006/relationships/slide" Target="slides/slide270.xml"/><Relationship Id="rId401" Type="http://schemas.openxmlformats.org/officeDocument/2006/relationships/slide" Target="slides/slide393.xml"/><Relationship Id="rId846" Type="http://schemas.openxmlformats.org/officeDocument/2006/relationships/slide" Target="slides/slide838.xml"/><Relationship Id="rId485" Type="http://schemas.openxmlformats.org/officeDocument/2006/relationships/slide" Target="slides/slide477.xml"/><Relationship Id="rId692" Type="http://schemas.openxmlformats.org/officeDocument/2006/relationships/slide" Target="slides/slide684.xml"/><Relationship Id="rId706" Type="http://schemas.openxmlformats.org/officeDocument/2006/relationships/slide" Target="slides/slide698.xml"/><Relationship Id="rId42" Type="http://schemas.openxmlformats.org/officeDocument/2006/relationships/slide" Target="slides/slide34.xml"/><Relationship Id="rId138" Type="http://schemas.openxmlformats.org/officeDocument/2006/relationships/slide" Target="slides/slide130.xml"/><Relationship Id="rId345" Type="http://schemas.openxmlformats.org/officeDocument/2006/relationships/slide" Target="slides/slide337.xml"/><Relationship Id="rId552" Type="http://schemas.openxmlformats.org/officeDocument/2006/relationships/slide" Target="slides/slide544.xml"/><Relationship Id="rId191" Type="http://schemas.openxmlformats.org/officeDocument/2006/relationships/slide" Target="slides/slide183.xml"/><Relationship Id="rId205" Type="http://schemas.openxmlformats.org/officeDocument/2006/relationships/slide" Target="slides/slide197.xml"/><Relationship Id="rId412" Type="http://schemas.openxmlformats.org/officeDocument/2006/relationships/slide" Target="slides/slide404.xml"/><Relationship Id="rId857" Type="http://schemas.openxmlformats.org/officeDocument/2006/relationships/presProps" Target="presProps.xml"/><Relationship Id="rId289" Type="http://schemas.openxmlformats.org/officeDocument/2006/relationships/slide" Target="slides/slide281.xml"/><Relationship Id="rId496" Type="http://schemas.openxmlformats.org/officeDocument/2006/relationships/slide" Target="slides/slide488.xml"/><Relationship Id="rId717" Type="http://schemas.openxmlformats.org/officeDocument/2006/relationships/slide" Target="slides/slide709.xml"/><Relationship Id="rId53" Type="http://schemas.openxmlformats.org/officeDocument/2006/relationships/slide" Target="slides/slide45.xml"/><Relationship Id="rId149" Type="http://schemas.openxmlformats.org/officeDocument/2006/relationships/slide" Target="slides/slide141.xml"/><Relationship Id="rId356" Type="http://schemas.openxmlformats.org/officeDocument/2006/relationships/slide" Target="slides/slide348.xml"/><Relationship Id="rId563" Type="http://schemas.openxmlformats.org/officeDocument/2006/relationships/slide" Target="slides/slide555.xml"/><Relationship Id="rId770" Type="http://schemas.openxmlformats.org/officeDocument/2006/relationships/slide" Target="slides/slide762.xml"/><Relationship Id="rId216" Type="http://schemas.openxmlformats.org/officeDocument/2006/relationships/slide" Target="slides/slide208.xml"/><Relationship Id="rId423" Type="http://schemas.openxmlformats.org/officeDocument/2006/relationships/slide" Target="slides/slide415.xml"/><Relationship Id="rId630" Type="http://schemas.openxmlformats.org/officeDocument/2006/relationships/slide" Target="slides/slide622.xml"/><Relationship Id="rId728" Type="http://schemas.openxmlformats.org/officeDocument/2006/relationships/slide" Target="slides/slide720.xml"/><Relationship Id="rId64" Type="http://schemas.openxmlformats.org/officeDocument/2006/relationships/slide" Target="slides/slide56.xml"/><Relationship Id="rId367" Type="http://schemas.openxmlformats.org/officeDocument/2006/relationships/slide" Target="slides/slide359.xml"/><Relationship Id="rId574" Type="http://schemas.openxmlformats.org/officeDocument/2006/relationships/slide" Target="slides/slide566.xml"/><Relationship Id="rId227" Type="http://schemas.openxmlformats.org/officeDocument/2006/relationships/slide" Target="slides/slide219.xml"/><Relationship Id="rId781" Type="http://schemas.openxmlformats.org/officeDocument/2006/relationships/slide" Target="slides/slide773.xml"/><Relationship Id="rId434" Type="http://schemas.openxmlformats.org/officeDocument/2006/relationships/slide" Target="slides/slide426.xml"/><Relationship Id="rId641" Type="http://schemas.openxmlformats.org/officeDocument/2006/relationships/slide" Target="slides/slide633.xml"/><Relationship Id="rId739" Type="http://schemas.openxmlformats.org/officeDocument/2006/relationships/slide" Target="slides/slide731.xml"/><Relationship Id="rId280" Type="http://schemas.openxmlformats.org/officeDocument/2006/relationships/slide" Target="slides/slide272.xml"/><Relationship Id="rId501" Type="http://schemas.openxmlformats.org/officeDocument/2006/relationships/slide" Target="slides/slide493.xml"/><Relationship Id="rId75" Type="http://schemas.openxmlformats.org/officeDocument/2006/relationships/slide" Target="slides/slide67.xml"/><Relationship Id="rId140" Type="http://schemas.openxmlformats.org/officeDocument/2006/relationships/slide" Target="slides/slide132.xml"/><Relationship Id="rId378" Type="http://schemas.openxmlformats.org/officeDocument/2006/relationships/slide" Target="slides/slide370.xml"/><Relationship Id="rId585" Type="http://schemas.openxmlformats.org/officeDocument/2006/relationships/slide" Target="slides/slide577.xml"/><Relationship Id="rId792" Type="http://schemas.openxmlformats.org/officeDocument/2006/relationships/slide" Target="slides/slide784.xml"/><Relationship Id="rId806" Type="http://schemas.openxmlformats.org/officeDocument/2006/relationships/slide" Target="slides/slide798.xml"/><Relationship Id="rId6" Type="http://schemas.openxmlformats.org/officeDocument/2006/relationships/slideMaster" Target="slideMasters/slideMaster6.xml"/><Relationship Id="rId238" Type="http://schemas.openxmlformats.org/officeDocument/2006/relationships/slide" Target="slides/slide230.xml"/><Relationship Id="rId445" Type="http://schemas.openxmlformats.org/officeDocument/2006/relationships/slide" Target="slides/slide437.xml"/><Relationship Id="rId652" Type="http://schemas.openxmlformats.org/officeDocument/2006/relationships/slide" Target="slides/slide644.xml"/><Relationship Id="rId291" Type="http://schemas.openxmlformats.org/officeDocument/2006/relationships/slide" Target="slides/slide283.xml"/><Relationship Id="rId305" Type="http://schemas.openxmlformats.org/officeDocument/2006/relationships/slide" Target="slides/slide297.xml"/><Relationship Id="rId512" Type="http://schemas.openxmlformats.org/officeDocument/2006/relationships/slide" Target="slides/slide504.xml"/><Relationship Id="rId86" Type="http://schemas.openxmlformats.org/officeDocument/2006/relationships/slide" Target="slides/slide78.xml"/><Relationship Id="rId151" Type="http://schemas.openxmlformats.org/officeDocument/2006/relationships/slide" Target="slides/slide143.xml"/><Relationship Id="rId389" Type="http://schemas.openxmlformats.org/officeDocument/2006/relationships/slide" Target="slides/slide381.xml"/><Relationship Id="rId596" Type="http://schemas.openxmlformats.org/officeDocument/2006/relationships/slide" Target="slides/slide588.xml"/><Relationship Id="rId817" Type="http://schemas.openxmlformats.org/officeDocument/2006/relationships/slide" Target="slides/slide809.xml"/><Relationship Id="rId249" Type="http://schemas.openxmlformats.org/officeDocument/2006/relationships/slide" Target="slides/slide241.xml"/><Relationship Id="rId456" Type="http://schemas.openxmlformats.org/officeDocument/2006/relationships/slide" Target="slides/slide448.xml"/><Relationship Id="rId663" Type="http://schemas.openxmlformats.org/officeDocument/2006/relationships/slide" Target="slides/slide655.xml"/><Relationship Id="rId13" Type="http://schemas.openxmlformats.org/officeDocument/2006/relationships/slide" Target="slides/slide5.xml"/><Relationship Id="rId109" Type="http://schemas.openxmlformats.org/officeDocument/2006/relationships/slide" Target="slides/slide101.xml"/><Relationship Id="rId316" Type="http://schemas.openxmlformats.org/officeDocument/2006/relationships/slide" Target="slides/slide308.xml"/><Relationship Id="rId523" Type="http://schemas.openxmlformats.org/officeDocument/2006/relationships/slide" Target="slides/slide515.xml"/><Relationship Id="rId97" Type="http://schemas.openxmlformats.org/officeDocument/2006/relationships/slide" Target="slides/slide89.xml"/><Relationship Id="rId730" Type="http://schemas.openxmlformats.org/officeDocument/2006/relationships/slide" Target="slides/slide722.xml"/><Relationship Id="rId828" Type="http://schemas.openxmlformats.org/officeDocument/2006/relationships/slide" Target="slides/slide820.xml"/><Relationship Id="rId162" Type="http://schemas.openxmlformats.org/officeDocument/2006/relationships/slide" Target="slides/slide154.xml"/><Relationship Id="rId467" Type="http://schemas.openxmlformats.org/officeDocument/2006/relationships/slide" Target="slides/slide459.xml"/><Relationship Id="rId674" Type="http://schemas.openxmlformats.org/officeDocument/2006/relationships/slide" Target="slides/slide666.xml"/><Relationship Id="rId24" Type="http://schemas.openxmlformats.org/officeDocument/2006/relationships/slide" Target="slides/slide16.xml"/><Relationship Id="rId327" Type="http://schemas.openxmlformats.org/officeDocument/2006/relationships/slide" Target="slides/slide319.xml"/><Relationship Id="rId534" Type="http://schemas.openxmlformats.org/officeDocument/2006/relationships/slide" Target="slides/slide526.xml"/><Relationship Id="rId741" Type="http://schemas.openxmlformats.org/officeDocument/2006/relationships/slide" Target="slides/slide733.xml"/><Relationship Id="rId839" Type="http://schemas.openxmlformats.org/officeDocument/2006/relationships/slide" Target="slides/slide831.xml"/><Relationship Id="rId173" Type="http://schemas.openxmlformats.org/officeDocument/2006/relationships/slide" Target="slides/slide165.xml"/><Relationship Id="rId380" Type="http://schemas.openxmlformats.org/officeDocument/2006/relationships/slide" Target="slides/slide372.xml"/><Relationship Id="rId601" Type="http://schemas.openxmlformats.org/officeDocument/2006/relationships/slide" Target="slides/slide593.xml"/><Relationship Id="rId240" Type="http://schemas.openxmlformats.org/officeDocument/2006/relationships/slide" Target="slides/slide232.xml"/><Relationship Id="rId478" Type="http://schemas.openxmlformats.org/officeDocument/2006/relationships/slide" Target="slides/slide470.xml"/><Relationship Id="rId685" Type="http://schemas.openxmlformats.org/officeDocument/2006/relationships/slide" Target="slides/slide677.xml"/><Relationship Id="rId35" Type="http://schemas.openxmlformats.org/officeDocument/2006/relationships/slide" Target="slides/slide27.xml"/><Relationship Id="rId100" Type="http://schemas.openxmlformats.org/officeDocument/2006/relationships/slide" Target="slides/slide92.xml"/><Relationship Id="rId338" Type="http://schemas.openxmlformats.org/officeDocument/2006/relationships/slide" Target="slides/slide330.xml"/><Relationship Id="rId545" Type="http://schemas.openxmlformats.org/officeDocument/2006/relationships/slide" Target="slides/slide537.xml"/><Relationship Id="rId752" Type="http://schemas.openxmlformats.org/officeDocument/2006/relationships/slide" Target="slides/slide744.xml"/><Relationship Id="rId8" Type="http://schemas.openxmlformats.org/officeDocument/2006/relationships/slideMaster" Target="slideMasters/slideMaster8.xml"/><Relationship Id="rId142" Type="http://schemas.openxmlformats.org/officeDocument/2006/relationships/slide" Target="slides/slide134.xml"/><Relationship Id="rId184" Type="http://schemas.openxmlformats.org/officeDocument/2006/relationships/slide" Target="slides/slide176.xml"/><Relationship Id="rId391" Type="http://schemas.openxmlformats.org/officeDocument/2006/relationships/slide" Target="slides/slide383.xml"/><Relationship Id="rId405" Type="http://schemas.openxmlformats.org/officeDocument/2006/relationships/slide" Target="slides/slide397.xml"/><Relationship Id="rId447" Type="http://schemas.openxmlformats.org/officeDocument/2006/relationships/slide" Target="slides/slide439.xml"/><Relationship Id="rId612" Type="http://schemas.openxmlformats.org/officeDocument/2006/relationships/slide" Target="slides/slide604.xml"/><Relationship Id="rId794" Type="http://schemas.openxmlformats.org/officeDocument/2006/relationships/slide" Target="slides/slide786.xml"/><Relationship Id="rId251" Type="http://schemas.openxmlformats.org/officeDocument/2006/relationships/slide" Target="slides/slide243.xml"/><Relationship Id="rId489" Type="http://schemas.openxmlformats.org/officeDocument/2006/relationships/slide" Target="slides/slide481.xml"/><Relationship Id="rId654" Type="http://schemas.openxmlformats.org/officeDocument/2006/relationships/slide" Target="slides/slide646.xml"/><Relationship Id="rId696" Type="http://schemas.openxmlformats.org/officeDocument/2006/relationships/slide" Target="slides/slide688.xml"/><Relationship Id="rId861" Type="http://schemas.microsoft.com/office/2015/10/relationships/revisionInfo" Target="revisionInfo.xml"/><Relationship Id="rId46" Type="http://schemas.openxmlformats.org/officeDocument/2006/relationships/slide" Target="slides/slide38.xml"/><Relationship Id="rId293" Type="http://schemas.openxmlformats.org/officeDocument/2006/relationships/slide" Target="slides/slide285.xml"/><Relationship Id="rId307" Type="http://schemas.openxmlformats.org/officeDocument/2006/relationships/slide" Target="slides/slide299.xml"/><Relationship Id="rId349" Type="http://schemas.openxmlformats.org/officeDocument/2006/relationships/slide" Target="slides/slide341.xml"/><Relationship Id="rId514" Type="http://schemas.openxmlformats.org/officeDocument/2006/relationships/slide" Target="slides/slide506.xml"/><Relationship Id="rId556" Type="http://schemas.openxmlformats.org/officeDocument/2006/relationships/slide" Target="slides/slide548.xml"/><Relationship Id="rId721" Type="http://schemas.openxmlformats.org/officeDocument/2006/relationships/slide" Target="slides/slide713.xml"/><Relationship Id="rId763" Type="http://schemas.openxmlformats.org/officeDocument/2006/relationships/slide" Target="slides/slide755.xml"/><Relationship Id="rId88" Type="http://schemas.openxmlformats.org/officeDocument/2006/relationships/slide" Target="slides/slide80.xml"/><Relationship Id="rId111" Type="http://schemas.openxmlformats.org/officeDocument/2006/relationships/slide" Target="slides/slide103.xml"/><Relationship Id="rId153" Type="http://schemas.openxmlformats.org/officeDocument/2006/relationships/slide" Target="slides/slide145.xml"/><Relationship Id="rId195" Type="http://schemas.openxmlformats.org/officeDocument/2006/relationships/slide" Target="slides/slide187.xml"/><Relationship Id="rId209" Type="http://schemas.openxmlformats.org/officeDocument/2006/relationships/slide" Target="slides/slide201.xml"/><Relationship Id="rId360" Type="http://schemas.openxmlformats.org/officeDocument/2006/relationships/slide" Target="slides/slide352.xml"/><Relationship Id="rId416" Type="http://schemas.openxmlformats.org/officeDocument/2006/relationships/slide" Target="slides/slide408.xml"/><Relationship Id="rId598" Type="http://schemas.openxmlformats.org/officeDocument/2006/relationships/slide" Target="slides/slide590.xml"/><Relationship Id="rId819" Type="http://schemas.openxmlformats.org/officeDocument/2006/relationships/slide" Target="slides/slide811.xml"/><Relationship Id="rId220" Type="http://schemas.openxmlformats.org/officeDocument/2006/relationships/slide" Target="slides/slide212.xml"/><Relationship Id="rId458" Type="http://schemas.openxmlformats.org/officeDocument/2006/relationships/slide" Target="slides/slide450.xml"/><Relationship Id="rId623" Type="http://schemas.openxmlformats.org/officeDocument/2006/relationships/slide" Target="slides/slide615.xml"/><Relationship Id="rId665" Type="http://schemas.openxmlformats.org/officeDocument/2006/relationships/slide" Target="slides/slide657.xml"/><Relationship Id="rId830" Type="http://schemas.openxmlformats.org/officeDocument/2006/relationships/slide" Target="slides/slide822.xml"/><Relationship Id="rId15" Type="http://schemas.openxmlformats.org/officeDocument/2006/relationships/slide" Target="slides/slide7.xml"/><Relationship Id="rId57" Type="http://schemas.openxmlformats.org/officeDocument/2006/relationships/slide" Target="slides/slide49.xml"/><Relationship Id="rId262" Type="http://schemas.openxmlformats.org/officeDocument/2006/relationships/slide" Target="slides/slide254.xml"/><Relationship Id="rId318" Type="http://schemas.openxmlformats.org/officeDocument/2006/relationships/slide" Target="slides/slide310.xml"/><Relationship Id="rId525" Type="http://schemas.openxmlformats.org/officeDocument/2006/relationships/slide" Target="slides/slide517.xml"/><Relationship Id="rId567" Type="http://schemas.openxmlformats.org/officeDocument/2006/relationships/slide" Target="slides/slide559.xml"/><Relationship Id="rId732" Type="http://schemas.openxmlformats.org/officeDocument/2006/relationships/slide" Target="slides/slide724.xml"/><Relationship Id="rId99" Type="http://schemas.openxmlformats.org/officeDocument/2006/relationships/slide" Target="slides/slide91.xml"/><Relationship Id="rId122" Type="http://schemas.openxmlformats.org/officeDocument/2006/relationships/slide" Target="slides/slide114.xml"/><Relationship Id="rId164" Type="http://schemas.openxmlformats.org/officeDocument/2006/relationships/slide" Target="slides/slide156.xml"/><Relationship Id="rId371" Type="http://schemas.openxmlformats.org/officeDocument/2006/relationships/slide" Target="slides/slide363.xml"/><Relationship Id="rId774" Type="http://schemas.openxmlformats.org/officeDocument/2006/relationships/slide" Target="slides/slide766.xml"/><Relationship Id="rId427" Type="http://schemas.openxmlformats.org/officeDocument/2006/relationships/slide" Target="slides/slide419.xml"/><Relationship Id="rId469" Type="http://schemas.openxmlformats.org/officeDocument/2006/relationships/slide" Target="slides/slide461.xml"/><Relationship Id="rId634" Type="http://schemas.openxmlformats.org/officeDocument/2006/relationships/slide" Target="slides/slide626.xml"/><Relationship Id="rId676" Type="http://schemas.openxmlformats.org/officeDocument/2006/relationships/slide" Target="slides/slide668.xml"/><Relationship Id="rId841" Type="http://schemas.openxmlformats.org/officeDocument/2006/relationships/slide" Target="slides/slide833.xml"/><Relationship Id="rId26" Type="http://schemas.openxmlformats.org/officeDocument/2006/relationships/slide" Target="slides/slide18.xml"/><Relationship Id="rId231" Type="http://schemas.openxmlformats.org/officeDocument/2006/relationships/slide" Target="slides/slide223.xml"/><Relationship Id="rId273" Type="http://schemas.openxmlformats.org/officeDocument/2006/relationships/slide" Target="slides/slide265.xml"/><Relationship Id="rId329" Type="http://schemas.openxmlformats.org/officeDocument/2006/relationships/slide" Target="slides/slide321.xml"/><Relationship Id="rId480" Type="http://schemas.openxmlformats.org/officeDocument/2006/relationships/slide" Target="slides/slide472.xml"/><Relationship Id="rId536" Type="http://schemas.openxmlformats.org/officeDocument/2006/relationships/slide" Target="slides/slide528.xml"/><Relationship Id="rId701" Type="http://schemas.openxmlformats.org/officeDocument/2006/relationships/slide" Target="slides/slide693.xml"/><Relationship Id="rId68" Type="http://schemas.openxmlformats.org/officeDocument/2006/relationships/slide" Target="slides/slide60.xml"/><Relationship Id="rId133" Type="http://schemas.openxmlformats.org/officeDocument/2006/relationships/slide" Target="slides/slide125.xml"/><Relationship Id="rId175" Type="http://schemas.openxmlformats.org/officeDocument/2006/relationships/slide" Target="slides/slide167.xml"/><Relationship Id="rId340" Type="http://schemas.openxmlformats.org/officeDocument/2006/relationships/slide" Target="slides/slide332.xml"/><Relationship Id="rId578" Type="http://schemas.openxmlformats.org/officeDocument/2006/relationships/slide" Target="slides/slide570.xml"/><Relationship Id="rId743" Type="http://schemas.openxmlformats.org/officeDocument/2006/relationships/slide" Target="slides/slide735.xml"/><Relationship Id="rId785" Type="http://schemas.openxmlformats.org/officeDocument/2006/relationships/slide" Target="slides/slide777.xml"/><Relationship Id="rId200" Type="http://schemas.openxmlformats.org/officeDocument/2006/relationships/slide" Target="slides/slide192.xml"/><Relationship Id="rId382" Type="http://schemas.openxmlformats.org/officeDocument/2006/relationships/slide" Target="slides/slide374.xml"/><Relationship Id="rId438" Type="http://schemas.openxmlformats.org/officeDocument/2006/relationships/slide" Target="slides/slide430.xml"/><Relationship Id="rId603" Type="http://schemas.openxmlformats.org/officeDocument/2006/relationships/slide" Target="slides/slide595.xml"/><Relationship Id="rId645" Type="http://schemas.openxmlformats.org/officeDocument/2006/relationships/slide" Target="slides/slide637.xml"/><Relationship Id="rId687" Type="http://schemas.openxmlformats.org/officeDocument/2006/relationships/slide" Target="slides/slide679.xml"/><Relationship Id="rId810" Type="http://schemas.openxmlformats.org/officeDocument/2006/relationships/slide" Target="slides/slide802.xml"/><Relationship Id="rId852" Type="http://schemas.openxmlformats.org/officeDocument/2006/relationships/slide" Target="slides/slide844.xml"/><Relationship Id="rId242" Type="http://schemas.openxmlformats.org/officeDocument/2006/relationships/slide" Target="slides/slide234.xml"/><Relationship Id="rId284" Type="http://schemas.openxmlformats.org/officeDocument/2006/relationships/slide" Target="slides/slide276.xml"/><Relationship Id="rId491" Type="http://schemas.openxmlformats.org/officeDocument/2006/relationships/slide" Target="slides/slide483.xml"/><Relationship Id="rId505" Type="http://schemas.openxmlformats.org/officeDocument/2006/relationships/slide" Target="slides/slide497.xml"/><Relationship Id="rId712" Type="http://schemas.openxmlformats.org/officeDocument/2006/relationships/slide" Target="slides/slide704.xml"/><Relationship Id="rId37" Type="http://schemas.openxmlformats.org/officeDocument/2006/relationships/slide" Target="slides/slide29.xml"/><Relationship Id="rId79" Type="http://schemas.openxmlformats.org/officeDocument/2006/relationships/slide" Target="slides/slide71.xml"/><Relationship Id="rId102" Type="http://schemas.openxmlformats.org/officeDocument/2006/relationships/slide" Target="slides/slide94.xml"/><Relationship Id="rId144" Type="http://schemas.openxmlformats.org/officeDocument/2006/relationships/slide" Target="slides/slide136.xml"/><Relationship Id="rId547" Type="http://schemas.openxmlformats.org/officeDocument/2006/relationships/slide" Target="slides/slide539.xml"/><Relationship Id="rId589" Type="http://schemas.openxmlformats.org/officeDocument/2006/relationships/slide" Target="slides/slide581.xml"/><Relationship Id="rId754" Type="http://schemas.openxmlformats.org/officeDocument/2006/relationships/slide" Target="slides/slide746.xml"/><Relationship Id="rId796" Type="http://schemas.openxmlformats.org/officeDocument/2006/relationships/slide" Target="slides/slide788.xml"/><Relationship Id="rId90" Type="http://schemas.openxmlformats.org/officeDocument/2006/relationships/slide" Target="slides/slide82.xml"/><Relationship Id="rId186" Type="http://schemas.openxmlformats.org/officeDocument/2006/relationships/slide" Target="slides/slide178.xml"/><Relationship Id="rId351" Type="http://schemas.openxmlformats.org/officeDocument/2006/relationships/slide" Target="slides/slide343.xml"/><Relationship Id="rId393" Type="http://schemas.openxmlformats.org/officeDocument/2006/relationships/slide" Target="slides/slide385.xml"/><Relationship Id="rId407" Type="http://schemas.openxmlformats.org/officeDocument/2006/relationships/slide" Target="slides/slide399.xml"/><Relationship Id="rId449" Type="http://schemas.openxmlformats.org/officeDocument/2006/relationships/slide" Target="slides/slide441.xml"/><Relationship Id="rId614" Type="http://schemas.openxmlformats.org/officeDocument/2006/relationships/slide" Target="slides/slide606.xml"/><Relationship Id="rId656" Type="http://schemas.openxmlformats.org/officeDocument/2006/relationships/slide" Target="slides/slide648.xml"/><Relationship Id="rId821" Type="http://schemas.openxmlformats.org/officeDocument/2006/relationships/slide" Target="slides/slide813.xml"/><Relationship Id="rId211" Type="http://schemas.openxmlformats.org/officeDocument/2006/relationships/slide" Target="slides/slide203.xml"/><Relationship Id="rId253" Type="http://schemas.openxmlformats.org/officeDocument/2006/relationships/slide" Target="slides/slide245.xml"/><Relationship Id="rId295" Type="http://schemas.openxmlformats.org/officeDocument/2006/relationships/slide" Target="slides/slide287.xml"/><Relationship Id="rId309" Type="http://schemas.openxmlformats.org/officeDocument/2006/relationships/slide" Target="slides/slide301.xml"/><Relationship Id="rId460" Type="http://schemas.openxmlformats.org/officeDocument/2006/relationships/slide" Target="slides/slide452.xml"/><Relationship Id="rId516" Type="http://schemas.openxmlformats.org/officeDocument/2006/relationships/slide" Target="slides/slide508.xml"/><Relationship Id="rId698" Type="http://schemas.openxmlformats.org/officeDocument/2006/relationships/slide" Target="slides/slide690.xml"/><Relationship Id="rId48" Type="http://schemas.openxmlformats.org/officeDocument/2006/relationships/slide" Target="slides/slide40.xml"/><Relationship Id="rId113" Type="http://schemas.openxmlformats.org/officeDocument/2006/relationships/slide" Target="slides/slide105.xml"/><Relationship Id="rId320" Type="http://schemas.openxmlformats.org/officeDocument/2006/relationships/slide" Target="slides/slide312.xml"/><Relationship Id="rId558" Type="http://schemas.openxmlformats.org/officeDocument/2006/relationships/slide" Target="slides/slide550.xml"/><Relationship Id="rId723" Type="http://schemas.openxmlformats.org/officeDocument/2006/relationships/slide" Target="slides/slide715.xml"/><Relationship Id="rId765" Type="http://schemas.openxmlformats.org/officeDocument/2006/relationships/slide" Target="slides/slide757.xml"/><Relationship Id="rId155" Type="http://schemas.openxmlformats.org/officeDocument/2006/relationships/slide" Target="slides/slide147.xml"/><Relationship Id="rId197" Type="http://schemas.openxmlformats.org/officeDocument/2006/relationships/slide" Target="slides/slide189.xml"/><Relationship Id="rId362" Type="http://schemas.openxmlformats.org/officeDocument/2006/relationships/slide" Target="slides/slide354.xml"/><Relationship Id="rId418" Type="http://schemas.openxmlformats.org/officeDocument/2006/relationships/slide" Target="slides/slide410.xml"/><Relationship Id="rId625" Type="http://schemas.openxmlformats.org/officeDocument/2006/relationships/slide" Target="slides/slide617.xml"/><Relationship Id="rId832" Type="http://schemas.openxmlformats.org/officeDocument/2006/relationships/slide" Target="slides/slide824.xml"/><Relationship Id="rId222" Type="http://schemas.openxmlformats.org/officeDocument/2006/relationships/slide" Target="slides/slide214.xml"/><Relationship Id="rId264" Type="http://schemas.openxmlformats.org/officeDocument/2006/relationships/slide" Target="slides/slide256.xml"/><Relationship Id="rId471" Type="http://schemas.openxmlformats.org/officeDocument/2006/relationships/slide" Target="slides/slide463.xml"/><Relationship Id="rId667" Type="http://schemas.openxmlformats.org/officeDocument/2006/relationships/slide" Target="slides/slide659.xml"/><Relationship Id="rId17" Type="http://schemas.openxmlformats.org/officeDocument/2006/relationships/slide" Target="slides/slide9.xml"/><Relationship Id="rId59" Type="http://schemas.openxmlformats.org/officeDocument/2006/relationships/slide" Target="slides/slide51.xml"/><Relationship Id="rId124" Type="http://schemas.openxmlformats.org/officeDocument/2006/relationships/slide" Target="slides/slide116.xml"/><Relationship Id="rId527" Type="http://schemas.openxmlformats.org/officeDocument/2006/relationships/slide" Target="slides/slide519.xml"/><Relationship Id="rId569" Type="http://schemas.openxmlformats.org/officeDocument/2006/relationships/slide" Target="slides/slide561.xml"/><Relationship Id="rId734" Type="http://schemas.openxmlformats.org/officeDocument/2006/relationships/slide" Target="slides/slide726.xml"/><Relationship Id="rId776" Type="http://schemas.openxmlformats.org/officeDocument/2006/relationships/slide" Target="slides/slide768.xml"/><Relationship Id="rId70" Type="http://schemas.openxmlformats.org/officeDocument/2006/relationships/slide" Target="slides/slide62.xml"/><Relationship Id="rId166" Type="http://schemas.openxmlformats.org/officeDocument/2006/relationships/slide" Target="slides/slide158.xml"/><Relationship Id="rId331" Type="http://schemas.openxmlformats.org/officeDocument/2006/relationships/slide" Target="slides/slide323.xml"/><Relationship Id="rId373" Type="http://schemas.openxmlformats.org/officeDocument/2006/relationships/slide" Target="slides/slide365.xml"/><Relationship Id="rId429" Type="http://schemas.openxmlformats.org/officeDocument/2006/relationships/slide" Target="slides/slide421.xml"/><Relationship Id="rId580" Type="http://schemas.openxmlformats.org/officeDocument/2006/relationships/slide" Target="slides/slide572.xml"/><Relationship Id="rId636" Type="http://schemas.openxmlformats.org/officeDocument/2006/relationships/slide" Target="slides/slide628.xml"/><Relationship Id="rId801" Type="http://schemas.openxmlformats.org/officeDocument/2006/relationships/slide" Target="slides/slide793.xml"/><Relationship Id="rId1" Type="http://schemas.openxmlformats.org/officeDocument/2006/relationships/slideMaster" Target="slideMasters/slideMaster1.xml"/><Relationship Id="rId233" Type="http://schemas.openxmlformats.org/officeDocument/2006/relationships/slide" Target="slides/slide225.xml"/><Relationship Id="rId440" Type="http://schemas.openxmlformats.org/officeDocument/2006/relationships/slide" Target="slides/slide432.xml"/><Relationship Id="rId678" Type="http://schemas.openxmlformats.org/officeDocument/2006/relationships/slide" Target="slides/slide670.xml"/><Relationship Id="rId843" Type="http://schemas.openxmlformats.org/officeDocument/2006/relationships/slide" Target="slides/slide835.xml"/><Relationship Id="rId28" Type="http://schemas.openxmlformats.org/officeDocument/2006/relationships/slide" Target="slides/slide20.xml"/><Relationship Id="rId275" Type="http://schemas.openxmlformats.org/officeDocument/2006/relationships/slide" Target="slides/slide267.xml"/><Relationship Id="rId300" Type="http://schemas.openxmlformats.org/officeDocument/2006/relationships/slide" Target="slides/slide292.xml"/><Relationship Id="rId482" Type="http://schemas.openxmlformats.org/officeDocument/2006/relationships/slide" Target="slides/slide474.xml"/><Relationship Id="rId538" Type="http://schemas.openxmlformats.org/officeDocument/2006/relationships/slide" Target="slides/slide530.xml"/><Relationship Id="rId703" Type="http://schemas.openxmlformats.org/officeDocument/2006/relationships/slide" Target="slides/slide695.xml"/><Relationship Id="rId745" Type="http://schemas.openxmlformats.org/officeDocument/2006/relationships/slide" Target="slides/slide737.xml"/><Relationship Id="rId81" Type="http://schemas.openxmlformats.org/officeDocument/2006/relationships/slide" Target="slides/slide73.xml"/><Relationship Id="rId135" Type="http://schemas.openxmlformats.org/officeDocument/2006/relationships/slide" Target="slides/slide127.xml"/><Relationship Id="rId177" Type="http://schemas.openxmlformats.org/officeDocument/2006/relationships/slide" Target="slides/slide169.xml"/><Relationship Id="rId342" Type="http://schemas.openxmlformats.org/officeDocument/2006/relationships/slide" Target="slides/slide334.xml"/><Relationship Id="rId384" Type="http://schemas.openxmlformats.org/officeDocument/2006/relationships/slide" Target="slides/slide376.xml"/><Relationship Id="rId591" Type="http://schemas.openxmlformats.org/officeDocument/2006/relationships/slide" Target="slides/slide583.xml"/><Relationship Id="rId605" Type="http://schemas.openxmlformats.org/officeDocument/2006/relationships/slide" Target="slides/slide597.xml"/><Relationship Id="rId787" Type="http://schemas.openxmlformats.org/officeDocument/2006/relationships/slide" Target="slides/slide779.xml"/><Relationship Id="rId812" Type="http://schemas.openxmlformats.org/officeDocument/2006/relationships/slide" Target="slides/slide804.xml"/><Relationship Id="rId202" Type="http://schemas.openxmlformats.org/officeDocument/2006/relationships/slide" Target="slides/slide194.xml"/><Relationship Id="rId244" Type="http://schemas.openxmlformats.org/officeDocument/2006/relationships/slide" Target="slides/slide236.xml"/><Relationship Id="rId647" Type="http://schemas.openxmlformats.org/officeDocument/2006/relationships/slide" Target="slides/slide639.xml"/><Relationship Id="rId689" Type="http://schemas.openxmlformats.org/officeDocument/2006/relationships/slide" Target="slides/slide681.xml"/><Relationship Id="rId854" Type="http://schemas.openxmlformats.org/officeDocument/2006/relationships/slide" Target="slides/slide846.xml"/><Relationship Id="rId39" Type="http://schemas.openxmlformats.org/officeDocument/2006/relationships/slide" Target="slides/slide31.xml"/><Relationship Id="rId286" Type="http://schemas.openxmlformats.org/officeDocument/2006/relationships/slide" Target="slides/slide278.xml"/><Relationship Id="rId451" Type="http://schemas.openxmlformats.org/officeDocument/2006/relationships/slide" Target="slides/slide443.xml"/><Relationship Id="rId493" Type="http://schemas.openxmlformats.org/officeDocument/2006/relationships/slide" Target="slides/slide485.xml"/><Relationship Id="rId507" Type="http://schemas.openxmlformats.org/officeDocument/2006/relationships/slide" Target="slides/slide499.xml"/><Relationship Id="rId549" Type="http://schemas.openxmlformats.org/officeDocument/2006/relationships/slide" Target="slides/slide541.xml"/><Relationship Id="rId714" Type="http://schemas.openxmlformats.org/officeDocument/2006/relationships/slide" Target="slides/slide706.xml"/><Relationship Id="rId756" Type="http://schemas.openxmlformats.org/officeDocument/2006/relationships/slide" Target="slides/slide748.xml"/><Relationship Id="rId50" Type="http://schemas.openxmlformats.org/officeDocument/2006/relationships/slide" Target="slides/slide42.xml"/><Relationship Id="rId104" Type="http://schemas.openxmlformats.org/officeDocument/2006/relationships/slide" Target="slides/slide96.xml"/><Relationship Id="rId146" Type="http://schemas.openxmlformats.org/officeDocument/2006/relationships/slide" Target="slides/slide138.xml"/><Relationship Id="rId188" Type="http://schemas.openxmlformats.org/officeDocument/2006/relationships/slide" Target="slides/slide180.xml"/><Relationship Id="rId311" Type="http://schemas.openxmlformats.org/officeDocument/2006/relationships/slide" Target="slides/slide303.xml"/><Relationship Id="rId353" Type="http://schemas.openxmlformats.org/officeDocument/2006/relationships/slide" Target="slides/slide345.xml"/><Relationship Id="rId395" Type="http://schemas.openxmlformats.org/officeDocument/2006/relationships/slide" Target="slides/slide387.xml"/><Relationship Id="rId409" Type="http://schemas.openxmlformats.org/officeDocument/2006/relationships/slide" Target="slides/slide401.xml"/><Relationship Id="rId560" Type="http://schemas.openxmlformats.org/officeDocument/2006/relationships/slide" Target="slides/slide552.xml"/><Relationship Id="rId798" Type="http://schemas.openxmlformats.org/officeDocument/2006/relationships/slide" Target="slides/slide790.xml"/><Relationship Id="rId92" Type="http://schemas.openxmlformats.org/officeDocument/2006/relationships/slide" Target="slides/slide84.xml"/><Relationship Id="rId213" Type="http://schemas.openxmlformats.org/officeDocument/2006/relationships/slide" Target="slides/slide205.xml"/><Relationship Id="rId420" Type="http://schemas.openxmlformats.org/officeDocument/2006/relationships/slide" Target="slides/slide412.xml"/><Relationship Id="rId616" Type="http://schemas.openxmlformats.org/officeDocument/2006/relationships/slide" Target="slides/slide608.xml"/><Relationship Id="rId658" Type="http://schemas.openxmlformats.org/officeDocument/2006/relationships/slide" Target="slides/slide650.xml"/><Relationship Id="rId823" Type="http://schemas.openxmlformats.org/officeDocument/2006/relationships/slide" Target="slides/slide815.xml"/><Relationship Id="rId255" Type="http://schemas.openxmlformats.org/officeDocument/2006/relationships/slide" Target="slides/slide247.xml"/><Relationship Id="rId297" Type="http://schemas.openxmlformats.org/officeDocument/2006/relationships/slide" Target="slides/slide289.xml"/><Relationship Id="rId462" Type="http://schemas.openxmlformats.org/officeDocument/2006/relationships/slide" Target="slides/slide454.xml"/><Relationship Id="rId518" Type="http://schemas.openxmlformats.org/officeDocument/2006/relationships/slide" Target="slides/slide510.xml"/><Relationship Id="rId725" Type="http://schemas.openxmlformats.org/officeDocument/2006/relationships/slide" Target="slides/slide717.xml"/><Relationship Id="rId115" Type="http://schemas.openxmlformats.org/officeDocument/2006/relationships/slide" Target="slides/slide107.xml"/><Relationship Id="rId157" Type="http://schemas.openxmlformats.org/officeDocument/2006/relationships/slide" Target="slides/slide149.xml"/><Relationship Id="rId322" Type="http://schemas.openxmlformats.org/officeDocument/2006/relationships/slide" Target="slides/slide314.xml"/><Relationship Id="rId364" Type="http://schemas.openxmlformats.org/officeDocument/2006/relationships/slide" Target="slides/slide356.xml"/><Relationship Id="rId767" Type="http://schemas.openxmlformats.org/officeDocument/2006/relationships/slide" Target="slides/slide759.xml"/><Relationship Id="rId61" Type="http://schemas.openxmlformats.org/officeDocument/2006/relationships/slide" Target="slides/slide53.xml"/><Relationship Id="rId199" Type="http://schemas.openxmlformats.org/officeDocument/2006/relationships/slide" Target="slides/slide191.xml"/><Relationship Id="rId571" Type="http://schemas.openxmlformats.org/officeDocument/2006/relationships/slide" Target="slides/slide563.xml"/><Relationship Id="rId627" Type="http://schemas.openxmlformats.org/officeDocument/2006/relationships/slide" Target="slides/slide619.xml"/><Relationship Id="rId669" Type="http://schemas.openxmlformats.org/officeDocument/2006/relationships/slide" Target="slides/slide661.xml"/><Relationship Id="rId834" Type="http://schemas.openxmlformats.org/officeDocument/2006/relationships/slide" Target="slides/slide826.xml"/><Relationship Id="rId19" Type="http://schemas.openxmlformats.org/officeDocument/2006/relationships/slide" Target="slides/slide11.xml"/><Relationship Id="rId224" Type="http://schemas.openxmlformats.org/officeDocument/2006/relationships/slide" Target="slides/slide216.xml"/><Relationship Id="rId266" Type="http://schemas.openxmlformats.org/officeDocument/2006/relationships/slide" Target="slides/slide258.xml"/><Relationship Id="rId431" Type="http://schemas.openxmlformats.org/officeDocument/2006/relationships/slide" Target="slides/slide423.xml"/><Relationship Id="rId473" Type="http://schemas.openxmlformats.org/officeDocument/2006/relationships/slide" Target="slides/slide465.xml"/><Relationship Id="rId529" Type="http://schemas.openxmlformats.org/officeDocument/2006/relationships/slide" Target="slides/slide521.xml"/><Relationship Id="rId680" Type="http://schemas.openxmlformats.org/officeDocument/2006/relationships/slide" Target="slides/slide672.xml"/><Relationship Id="rId736" Type="http://schemas.openxmlformats.org/officeDocument/2006/relationships/slide" Target="slides/slide728.xml"/><Relationship Id="rId30" Type="http://schemas.openxmlformats.org/officeDocument/2006/relationships/slide" Target="slides/slide22.xml"/><Relationship Id="rId126" Type="http://schemas.openxmlformats.org/officeDocument/2006/relationships/slide" Target="slides/slide118.xml"/><Relationship Id="rId168" Type="http://schemas.openxmlformats.org/officeDocument/2006/relationships/slide" Target="slides/slide160.xml"/><Relationship Id="rId333" Type="http://schemas.openxmlformats.org/officeDocument/2006/relationships/slide" Target="slides/slide325.xml"/><Relationship Id="rId540" Type="http://schemas.openxmlformats.org/officeDocument/2006/relationships/slide" Target="slides/slide532.xml"/><Relationship Id="rId778" Type="http://schemas.openxmlformats.org/officeDocument/2006/relationships/slide" Target="slides/slide770.xml"/><Relationship Id="rId72" Type="http://schemas.openxmlformats.org/officeDocument/2006/relationships/slide" Target="slides/slide64.xml"/><Relationship Id="rId375" Type="http://schemas.openxmlformats.org/officeDocument/2006/relationships/slide" Target="slides/slide367.xml"/><Relationship Id="rId582" Type="http://schemas.openxmlformats.org/officeDocument/2006/relationships/slide" Target="slides/slide574.xml"/><Relationship Id="rId638" Type="http://schemas.openxmlformats.org/officeDocument/2006/relationships/slide" Target="slides/slide630.xml"/><Relationship Id="rId803" Type="http://schemas.openxmlformats.org/officeDocument/2006/relationships/slide" Target="slides/slide795.xml"/><Relationship Id="rId845" Type="http://schemas.openxmlformats.org/officeDocument/2006/relationships/slide" Target="slides/slide837.xml"/><Relationship Id="rId3" Type="http://schemas.openxmlformats.org/officeDocument/2006/relationships/slideMaster" Target="slideMasters/slideMaster3.xml"/><Relationship Id="rId235" Type="http://schemas.openxmlformats.org/officeDocument/2006/relationships/slide" Target="slides/slide227.xml"/><Relationship Id="rId277" Type="http://schemas.openxmlformats.org/officeDocument/2006/relationships/slide" Target="slides/slide269.xml"/><Relationship Id="rId400" Type="http://schemas.openxmlformats.org/officeDocument/2006/relationships/slide" Target="slides/slide392.xml"/><Relationship Id="rId442" Type="http://schemas.openxmlformats.org/officeDocument/2006/relationships/slide" Target="slides/slide434.xml"/><Relationship Id="rId484" Type="http://schemas.openxmlformats.org/officeDocument/2006/relationships/slide" Target="slides/slide476.xml"/><Relationship Id="rId705" Type="http://schemas.openxmlformats.org/officeDocument/2006/relationships/slide" Target="slides/slide697.xml"/><Relationship Id="rId137" Type="http://schemas.openxmlformats.org/officeDocument/2006/relationships/slide" Target="slides/slide129.xml"/><Relationship Id="rId302" Type="http://schemas.openxmlformats.org/officeDocument/2006/relationships/slide" Target="slides/slide294.xml"/><Relationship Id="rId344" Type="http://schemas.openxmlformats.org/officeDocument/2006/relationships/slide" Target="slides/slide336.xml"/><Relationship Id="rId691" Type="http://schemas.openxmlformats.org/officeDocument/2006/relationships/slide" Target="slides/slide683.xml"/><Relationship Id="rId747" Type="http://schemas.openxmlformats.org/officeDocument/2006/relationships/slide" Target="slides/slide739.xml"/><Relationship Id="rId789" Type="http://schemas.openxmlformats.org/officeDocument/2006/relationships/slide" Target="slides/slide781.xml"/><Relationship Id="rId41" Type="http://schemas.openxmlformats.org/officeDocument/2006/relationships/slide" Target="slides/slide33.xml"/><Relationship Id="rId83" Type="http://schemas.openxmlformats.org/officeDocument/2006/relationships/slide" Target="slides/slide75.xml"/><Relationship Id="rId179" Type="http://schemas.openxmlformats.org/officeDocument/2006/relationships/slide" Target="slides/slide171.xml"/><Relationship Id="rId386" Type="http://schemas.openxmlformats.org/officeDocument/2006/relationships/slide" Target="slides/slide378.xml"/><Relationship Id="rId551" Type="http://schemas.openxmlformats.org/officeDocument/2006/relationships/slide" Target="slides/slide543.xml"/><Relationship Id="rId593" Type="http://schemas.openxmlformats.org/officeDocument/2006/relationships/slide" Target="slides/slide585.xml"/><Relationship Id="rId607" Type="http://schemas.openxmlformats.org/officeDocument/2006/relationships/slide" Target="slides/slide599.xml"/><Relationship Id="rId649" Type="http://schemas.openxmlformats.org/officeDocument/2006/relationships/slide" Target="slides/slide641.xml"/><Relationship Id="rId814" Type="http://schemas.openxmlformats.org/officeDocument/2006/relationships/slide" Target="slides/slide806.xml"/><Relationship Id="rId856" Type="http://schemas.openxmlformats.org/officeDocument/2006/relationships/notesMaster" Target="notesMasters/notesMaster1.xml"/><Relationship Id="rId190" Type="http://schemas.openxmlformats.org/officeDocument/2006/relationships/slide" Target="slides/slide182.xml"/><Relationship Id="rId204" Type="http://schemas.openxmlformats.org/officeDocument/2006/relationships/slide" Target="slides/slide196.xml"/><Relationship Id="rId246" Type="http://schemas.openxmlformats.org/officeDocument/2006/relationships/slide" Target="slides/slide238.xml"/><Relationship Id="rId288" Type="http://schemas.openxmlformats.org/officeDocument/2006/relationships/slide" Target="slides/slide280.xml"/><Relationship Id="rId411" Type="http://schemas.openxmlformats.org/officeDocument/2006/relationships/slide" Target="slides/slide403.xml"/><Relationship Id="rId453" Type="http://schemas.openxmlformats.org/officeDocument/2006/relationships/slide" Target="slides/slide445.xml"/><Relationship Id="rId509" Type="http://schemas.openxmlformats.org/officeDocument/2006/relationships/slide" Target="slides/slide501.xml"/><Relationship Id="rId660" Type="http://schemas.openxmlformats.org/officeDocument/2006/relationships/slide" Target="slides/slide652.xml"/><Relationship Id="rId106" Type="http://schemas.openxmlformats.org/officeDocument/2006/relationships/slide" Target="slides/slide98.xml"/><Relationship Id="rId313" Type="http://schemas.openxmlformats.org/officeDocument/2006/relationships/slide" Target="slides/slide305.xml"/><Relationship Id="rId495" Type="http://schemas.openxmlformats.org/officeDocument/2006/relationships/slide" Target="slides/slide487.xml"/><Relationship Id="rId716" Type="http://schemas.openxmlformats.org/officeDocument/2006/relationships/slide" Target="slides/slide708.xml"/><Relationship Id="rId758" Type="http://schemas.openxmlformats.org/officeDocument/2006/relationships/slide" Target="slides/slide750.xml"/><Relationship Id="rId10" Type="http://schemas.openxmlformats.org/officeDocument/2006/relationships/slide" Target="slides/slide2.xml"/><Relationship Id="rId52" Type="http://schemas.openxmlformats.org/officeDocument/2006/relationships/slide" Target="slides/slide44.xml"/><Relationship Id="rId94" Type="http://schemas.openxmlformats.org/officeDocument/2006/relationships/slide" Target="slides/slide86.xml"/><Relationship Id="rId148" Type="http://schemas.openxmlformats.org/officeDocument/2006/relationships/slide" Target="slides/slide140.xml"/><Relationship Id="rId355" Type="http://schemas.openxmlformats.org/officeDocument/2006/relationships/slide" Target="slides/slide347.xml"/><Relationship Id="rId397" Type="http://schemas.openxmlformats.org/officeDocument/2006/relationships/slide" Target="slides/slide389.xml"/><Relationship Id="rId520" Type="http://schemas.openxmlformats.org/officeDocument/2006/relationships/slide" Target="slides/slide512.xml"/><Relationship Id="rId562" Type="http://schemas.openxmlformats.org/officeDocument/2006/relationships/slide" Target="slides/slide554.xml"/><Relationship Id="rId618" Type="http://schemas.openxmlformats.org/officeDocument/2006/relationships/slide" Target="slides/slide610.xml"/><Relationship Id="rId825" Type="http://schemas.openxmlformats.org/officeDocument/2006/relationships/slide" Target="slides/slide817.xml"/><Relationship Id="rId215" Type="http://schemas.openxmlformats.org/officeDocument/2006/relationships/slide" Target="slides/slide207.xml"/><Relationship Id="rId257" Type="http://schemas.openxmlformats.org/officeDocument/2006/relationships/slide" Target="slides/slide249.xml"/><Relationship Id="rId422" Type="http://schemas.openxmlformats.org/officeDocument/2006/relationships/slide" Target="slides/slide414.xml"/><Relationship Id="rId464" Type="http://schemas.openxmlformats.org/officeDocument/2006/relationships/slide" Target="slides/slide456.xml"/><Relationship Id="rId299" Type="http://schemas.openxmlformats.org/officeDocument/2006/relationships/slide" Target="slides/slide291.xml"/><Relationship Id="rId727" Type="http://schemas.openxmlformats.org/officeDocument/2006/relationships/slide" Target="slides/slide719.xml"/><Relationship Id="rId63" Type="http://schemas.openxmlformats.org/officeDocument/2006/relationships/slide" Target="slides/slide55.xml"/><Relationship Id="rId159" Type="http://schemas.openxmlformats.org/officeDocument/2006/relationships/slide" Target="slides/slide151.xml"/><Relationship Id="rId366" Type="http://schemas.openxmlformats.org/officeDocument/2006/relationships/slide" Target="slides/slide358.xml"/><Relationship Id="rId573" Type="http://schemas.openxmlformats.org/officeDocument/2006/relationships/slide" Target="slides/slide565.xml"/><Relationship Id="rId780" Type="http://schemas.openxmlformats.org/officeDocument/2006/relationships/slide" Target="slides/slide772.xml"/><Relationship Id="rId226" Type="http://schemas.openxmlformats.org/officeDocument/2006/relationships/slide" Target="slides/slide218.xml"/><Relationship Id="rId433" Type="http://schemas.openxmlformats.org/officeDocument/2006/relationships/slide" Target="slides/slide425.xml"/><Relationship Id="rId640" Type="http://schemas.openxmlformats.org/officeDocument/2006/relationships/slide" Target="slides/slide632.xml"/><Relationship Id="rId738" Type="http://schemas.openxmlformats.org/officeDocument/2006/relationships/slide" Target="slides/slide730.xml"/><Relationship Id="rId74" Type="http://schemas.openxmlformats.org/officeDocument/2006/relationships/slide" Target="slides/slide66.xml"/><Relationship Id="rId377" Type="http://schemas.openxmlformats.org/officeDocument/2006/relationships/slide" Target="slides/slide369.xml"/><Relationship Id="rId500" Type="http://schemas.openxmlformats.org/officeDocument/2006/relationships/slide" Target="slides/slide492.xml"/><Relationship Id="rId584" Type="http://schemas.openxmlformats.org/officeDocument/2006/relationships/slide" Target="slides/slide576.xml"/><Relationship Id="rId805" Type="http://schemas.openxmlformats.org/officeDocument/2006/relationships/slide" Target="slides/slide797.xml"/><Relationship Id="rId5" Type="http://schemas.openxmlformats.org/officeDocument/2006/relationships/slideMaster" Target="slideMasters/slideMaster5.xml"/><Relationship Id="rId237" Type="http://schemas.openxmlformats.org/officeDocument/2006/relationships/slide" Target="slides/slide229.xml"/><Relationship Id="rId791" Type="http://schemas.openxmlformats.org/officeDocument/2006/relationships/slide" Target="slides/slide783.xml"/><Relationship Id="rId444" Type="http://schemas.openxmlformats.org/officeDocument/2006/relationships/slide" Target="slides/slide436.xml"/><Relationship Id="rId651" Type="http://schemas.openxmlformats.org/officeDocument/2006/relationships/slide" Target="slides/slide643.xml"/><Relationship Id="rId749" Type="http://schemas.openxmlformats.org/officeDocument/2006/relationships/slide" Target="slides/slide741.xml"/><Relationship Id="rId290" Type="http://schemas.openxmlformats.org/officeDocument/2006/relationships/slide" Target="slides/slide282.xml"/><Relationship Id="rId304" Type="http://schemas.openxmlformats.org/officeDocument/2006/relationships/slide" Target="slides/slide296.xml"/><Relationship Id="rId388" Type="http://schemas.openxmlformats.org/officeDocument/2006/relationships/slide" Target="slides/slide380.xml"/><Relationship Id="rId511" Type="http://schemas.openxmlformats.org/officeDocument/2006/relationships/slide" Target="slides/slide503.xml"/><Relationship Id="rId609" Type="http://schemas.openxmlformats.org/officeDocument/2006/relationships/slide" Target="slides/slide601.xml"/><Relationship Id="rId85" Type="http://schemas.openxmlformats.org/officeDocument/2006/relationships/slide" Target="slides/slide77.xml"/><Relationship Id="rId150" Type="http://schemas.openxmlformats.org/officeDocument/2006/relationships/slide" Target="slides/slide142.xml"/><Relationship Id="rId595" Type="http://schemas.openxmlformats.org/officeDocument/2006/relationships/slide" Target="slides/slide587.xml"/><Relationship Id="rId816" Type="http://schemas.openxmlformats.org/officeDocument/2006/relationships/slide" Target="slides/slide808.xml"/><Relationship Id="rId248" Type="http://schemas.openxmlformats.org/officeDocument/2006/relationships/slide" Target="slides/slide240.xml"/><Relationship Id="rId455" Type="http://schemas.openxmlformats.org/officeDocument/2006/relationships/slide" Target="slides/slide447.xml"/><Relationship Id="rId662" Type="http://schemas.openxmlformats.org/officeDocument/2006/relationships/slide" Target="slides/slide654.xml"/><Relationship Id="rId12" Type="http://schemas.openxmlformats.org/officeDocument/2006/relationships/slide" Target="slides/slide4.xml"/><Relationship Id="rId108" Type="http://schemas.openxmlformats.org/officeDocument/2006/relationships/slide" Target="slides/slide100.xml"/><Relationship Id="rId315" Type="http://schemas.openxmlformats.org/officeDocument/2006/relationships/slide" Target="slides/slide307.xml"/><Relationship Id="rId522" Type="http://schemas.openxmlformats.org/officeDocument/2006/relationships/slide" Target="slides/slide514.xml"/><Relationship Id="rId96" Type="http://schemas.openxmlformats.org/officeDocument/2006/relationships/slide" Target="slides/slide88.xml"/><Relationship Id="rId161" Type="http://schemas.openxmlformats.org/officeDocument/2006/relationships/slide" Target="slides/slide153.xml"/><Relationship Id="rId399" Type="http://schemas.openxmlformats.org/officeDocument/2006/relationships/slide" Target="slides/slide391.xml"/><Relationship Id="rId827" Type="http://schemas.openxmlformats.org/officeDocument/2006/relationships/slide" Target="slides/slide819.xml"/><Relationship Id="rId259" Type="http://schemas.openxmlformats.org/officeDocument/2006/relationships/slide" Target="slides/slide251.xml"/><Relationship Id="rId466" Type="http://schemas.openxmlformats.org/officeDocument/2006/relationships/slide" Target="slides/slide458.xml"/><Relationship Id="rId673" Type="http://schemas.openxmlformats.org/officeDocument/2006/relationships/slide" Target="slides/slide665.xml"/><Relationship Id="rId23" Type="http://schemas.openxmlformats.org/officeDocument/2006/relationships/slide" Target="slides/slide15.xml"/><Relationship Id="rId119" Type="http://schemas.openxmlformats.org/officeDocument/2006/relationships/slide" Target="slides/slide111.xml"/><Relationship Id="rId326" Type="http://schemas.openxmlformats.org/officeDocument/2006/relationships/slide" Target="slides/slide318.xml"/><Relationship Id="rId533" Type="http://schemas.openxmlformats.org/officeDocument/2006/relationships/slide" Target="slides/slide525.xml"/><Relationship Id="rId740" Type="http://schemas.openxmlformats.org/officeDocument/2006/relationships/slide" Target="slides/slide732.xml"/><Relationship Id="rId838" Type="http://schemas.openxmlformats.org/officeDocument/2006/relationships/slide" Target="slides/slide830.xml"/><Relationship Id="rId172" Type="http://schemas.openxmlformats.org/officeDocument/2006/relationships/slide" Target="slides/slide164.xml"/><Relationship Id="rId477" Type="http://schemas.openxmlformats.org/officeDocument/2006/relationships/slide" Target="slides/slide469.xml"/><Relationship Id="rId600" Type="http://schemas.openxmlformats.org/officeDocument/2006/relationships/slide" Target="slides/slide592.xml"/><Relationship Id="rId684" Type="http://schemas.openxmlformats.org/officeDocument/2006/relationships/slide" Target="slides/slide676.xml"/><Relationship Id="rId337" Type="http://schemas.openxmlformats.org/officeDocument/2006/relationships/slide" Target="slides/slide329.xml"/><Relationship Id="rId34" Type="http://schemas.openxmlformats.org/officeDocument/2006/relationships/slide" Target="slides/slide26.xml"/><Relationship Id="rId544" Type="http://schemas.openxmlformats.org/officeDocument/2006/relationships/slide" Target="slides/slide536.xml"/><Relationship Id="rId751" Type="http://schemas.openxmlformats.org/officeDocument/2006/relationships/slide" Target="slides/slide743.xml"/><Relationship Id="rId849" Type="http://schemas.openxmlformats.org/officeDocument/2006/relationships/slide" Target="slides/slide841.xml"/><Relationship Id="rId183" Type="http://schemas.openxmlformats.org/officeDocument/2006/relationships/slide" Target="slides/slide175.xml"/><Relationship Id="rId390" Type="http://schemas.openxmlformats.org/officeDocument/2006/relationships/slide" Target="slides/slide382.xml"/><Relationship Id="rId404" Type="http://schemas.openxmlformats.org/officeDocument/2006/relationships/slide" Target="slides/slide396.xml"/><Relationship Id="rId611" Type="http://schemas.openxmlformats.org/officeDocument/2006/relationships/slide" Target="slides/slide603.xml"/><Relationship Id="rId250" Type="http://schemas.openxmlformats.org/officeDocument/2006/relationships/slide" Target="slides/slide242.xml"/><Relationship Id="rId488" Type="http://schemas.openxmlformats.org/officeDocument/2006/relationships/slide" Target="slides/slide480.xml"/><Relationship Id="rId695" Type="http://schemas.openxmlformats.org/officeDocument/2006/relationships/slide" Target="slides/slide687.xml"/><Relationship Id="rId709" Type="http://schemas.openxmlformats.org/officeDocument/2006/relationships/slide" Target="slides/slide701.xml"/><Relationship Id="rId45" Type="http://schemas.openxmlformats.org/officeDocument/2006/relationships/slide" Target="slides/slide37.xml"/><Relationship Id="rId110" Type="http://schemas.openxmlformats.org/officeDocument/2006/relationships/slide" Target="slides/slide102.xml"/><Relationship Id="rId348" Type="http://schemas.openxmlformats.org/officeDocument/2006/relationships/slide" Target="slides/slide340.xml"/><Relationship Id="rId555" Type="http://schemas.openxmlformats.org/officeDocument/2006/relationships/slide" Target="slides/slide547.xml"/><Relationship Id="rId762" Type="http://schemas.openxmlformats.org/officeDocument/2006/relationships/slide" Target="slides/slide754.xml"/><Relationship Id="rId194" Type="http://schemas.openxmlformats.org/officeDocument/2006/relationships/slide" Target="slides/slide186.xml"/><Relationship Id="rId208" Type="http://schemas.openxmlformats.org/officeDocument/2006/relationships/slide" Target="slides/slide200.xml"/><Relationship Id="rId415" Type="http://schemas.openxmlformats.org/officeDocument/2006/relationships/slide" Target="slides/slide407.xml"/><Relationship Id="rId622" Type="http://schemas.openxmlformats.org/officeDocument/2006/relationships/slide" Target="slides/slide614.xml"/><Relationship Id="rId261" Type="http://schemas.openxmlformats.org/officeDocument/2006/relationships/slide" Target="slides/slide253.xml"/><Relationship Id="rId499" Type="http://schemas.openxmlformats.org/officeDocument/2006/relationships/slide" Target="slides/slide491.xml"/><Relationship Id="rId56" Type="http://schemas.openxmlformats.org/officeDocument/2006/relationships/slide" Target="slides/slide48.xml"/><Relationship Id="rId359" Type="http://schemas.openxmlformats.org/officeDocument/2006/relationships/slide" Target="slides/slide351.xml"/><Relationship Id="rId566" Type="http://schemas.openxmlformats.org/officeDocument/2006/relationships/slide" Target="slides/slide558.xml"/><Relationship Id="rId773" Type="http://schemas.openxmlformats.org/officeDocument/2006/relationships/slide" Target="slides/slide765.xml"/><Relationship Id="rId121" Type="http://schemas.openxmlformats.org/officeDocument/2006/relationships/slide" Target="slides/slide113.xml"/><Relationship Id="rId219" Type="http://schemas.openxmlformats.org/officeDocument/2006/relationships/slide" Target="slides/slide211.xml"/><Relationship Id="rId426" Type="http://schemas.openxmlformats.org/officeDocument/2006/relationships/slide" Target="slides/slide418.xml"/><Relationship Id="rId633" Type="http://schemas.openxmlformats.org/officeDocument/2006/relationships/slide" Target="slides/slide625.xml"/><Relationship Id="rId840" Type="http://schemas.openxmlformats.org/officeDocument/2006/relationships/slide" Target="slides/slide832.xml"/><Relationship Id="rId67" Type="http://schemas.openxmlformats.org/officeDocument/2006/relationships/slide" Target="slides/slide59.xml"/><Relationship Id="rId272" Type="http://schemas.openxmlformats.org/officeDocument/2006/relationships/slide" Target="slides/slide264.xml"/><Relationship Id="rId577" Type="http://schemas.openxmlformats.org/officeDocument/2006/relationships/slide" Target="slides/slide569.xml"/><Relationship Id="rId700" Type="http://schemas.openxmlformats.org/officeDocument/2006/relationships/slide" Target="slides/slide692.xml"/><Relationship Id="rId132" Type="http://schemas.openxmlformats.org/officeDocument/2006/relationships/slide" Target="slides/slide124.xml"/><Relationship Id="rId784" Type="http://schemas.openxmlformats.org/officeDocument/2006/relationships/slide" Target="slides/slide776.xml"/><Relationship Id="rId437" Type="http://schemas.openxmlformats.org/officeDocument/2006/relationships/slide" Target="slides/slide429.xml"/><Relationship Id="rId644" Type="http://schemas.openxmlformats.org/officeDocument/2006/relationships/slide" Target="slides/slide636.xml"/><Relationship Id="rId851" Type="http://schemas.openxmlformats.org/officeDocument/2006/relationships/slide" Target="slides/slide843.xml"/><Relationship Id="rId283" Type="http://schemas.openxmlformats.org/officeDocument/2006/relationships/slide" Target="slides/slide275.xml"/><Relationship Id="rId490" Type="http://schemas.openxmlformats.org/officeDocument/2006/relationships/slide" Target="slides/slide482.xml"/><Relationship Id="rId504" Type="http://schemas.openxmlformats.org/officeDocument/2006/relationships/slide" Target="slides/slide496.xml"/><Relationship Id="rId711" Type="http://schemas.openxmlformats.org/officeDocument/2006/relationships/slide" Target="slides/slide703.xml"/><Relationship Id="rId78" Type="http://schemas.openxmlformats.org/officeDocument/2006/relationships/slide" Target="slides/slide70.xml"/><Relationship Id="rId143" Type="http://schemas.openxmlformats.org/officeDocument/2006/relationships/slide" Target="slides/slide135.xml"/><Relationship Id="rId350" Type="http://schemas.openxmlformats.org/officeDocument/2006/relationships/slide" Target="slides/slide342.xml"/><Relationship Id="rId588" Type="http://schemas.openxmlformats.org/officeDocument/2006/relationships/slide" Target="slides/slide580.xml"/><Relationship Id="rId795" Type="http://schemas.openxmlformats.org/officeDocument/2006/relationships/slide" Target="slides/slide787.xml"/><Relationship Id="rId809" Type="http://schemas.openxmlformats.org/officeDocument/2006/relationships/slide" Target="slides/slide801.xml"/><Relationship Id="rId9" Type="http://schemas.openxmlformats.org/officeDocument/2006/relationships/slide" Target="slides/slide1.xml"/><Relationship Id="rId210" Type="http://schemas.openxmlformats.org/officeDocument/2006/relationships/slide" Target="slides/slide202.xml"/><Relationship Id="rId448" Type="http://schemas.openxmlformats.org/officeDocument/2006/relationships/slide" Target="slides/slide440.xml"/><Relationship Id="rId655" Type="http://schemas.openxmlformats.org/officeDocument/2006/relationships/slide" Target="slides/slide647.xml"/><Relationship Id="rId294" Type="http://schemas.openxmlformats.org/officeDocument/2006/relationships/slide" Target="slides/slide286.xml"/><Relationship Id="rId308" Type="http://schemas.openxmlformats.org/officeDocument/2006/relationships/slide" Target="slides/slide300.xml"/><Relationship Id="rId515" Type="http://schemas.openxmlformats.org/officeDocument/2006/relationships/slide" Target="slides/slide507.xml"/><Relationship Id="rId722" Type="http://schemas.openxmlformats.org/officeDocument/2006/relationships/slide" Target="slides/slide714.xml"/><Relationship Id="rId89" Type="http://schemas.openxmlformats.org/officeDocument/2006/relationships/slide" Target="slides/slide81.xml"/><Relationship Id="rId154" Type="http://schemas.openxmlformats.org/officeDocument/2006/relationships/slide" Target="slides/slide146.xml"/><Relationship Id="rId361" Type="http://schemas.openxmlformats.org/officeDocument/2006/relationships/slide" Target="slides/slide353.xml"/><Relationship Id="rId599" Type="http://schemas.openxmlformats.org/officeDocument/2006/relationships/slide" Target="slides/slide591.xml"/><Relationship Id="rId459" Type="http://schemas.openxmlformats.org/officeDocument/2006/relationships/slide" Target="slides/slide451.xml"/><Relationship Id="rId666" Type="http://schemas.openxmlformats.org/officeDocument/2006/relationships/slide" Target="slides/slide658.xml"/><Relationship Id="rId16" Type="http://schemas.openxmlformats.org/officeDocument/2006/relationships/slide" Target="slides/slide8.xml"/><Relationship Id="rId221" Type="http://schemas.openxmlformats.org/officeDocument/2006/relationships/slide" Target="slides/slide213.xml"/><Relationship Id="rId319" Type="http://schemas.openxmlformats.org/officeDocument/2006/relationships/slide" Target="slides/slide311.xml"/><Relationship Id="rId526" Type="http://schemas.openxmlformats.org/officeDocument/2006/relationships/slide" Target="slides/slide518.xml"/><Relationship Id="rId733" Type="http://schemas.openxmlformats.org/officeDocument/2006/relationships/slide" Target="slides/slide725.xml"/><Relationship Id="rId165" Type="http://schemas.openxmlformats.org/officeDocument/2006/relationships/slide" Target="slides/slide157.xml"/><Relationship Id="rId372" Type="http://schemas.openxmlformats.org/officeDocument/2006/relationships/slide" Target="slides/slide364.xml"/><Relationship Id="rId677" Type="http://schemas.openxmlformats.org/officeDocument/2006/relationships/slide" Target="slides/slide669.xml"/><Relationship Id="rId800" Type="http://schemas.openxmlformats.org/officeDocument/2006/relationships/slide" Target="slides/slide792.xml"/><Relationship Id="rId232" Type="http://schemas.openxmlformats.org/officeDocument/2006/relationships/slide" Target="slides/slide224.xml"/><Relationship Id="rId27" Type="http://schemas.openxmlformats.org/officeDocument/2006/relationships/slide" Target="slides/slide19.xml"/><Relationship Id="rId537" Type="http://schemas.openxmlformats.org/officeDocument/2006/relationships/slide" Target="slides/slide529.xml"/><Relationship Id="rId744" Type="http://schemas.openxmlformats.org/officeDocument/2006/relationships/slide" Target="slides/slide736.xml"/><Relationship Id="rId80" Type="http://schemas.openxmlformats.org/officeDocument/2006/relationships/slide" Target="slides/slide72.xml"/><Relationship Id="rId176" Type="http://schemas.openxmlformats.org/officeDocument/2006/relationships/slide" Target="slides/slide168.xml"/><Relationship Id="rId383" Type="http://schemas.openxmlformats.org/officeDocument/2006/relationships/slide" Target="slides/slide375.xml"/><Relationship Id="rId590" Type="http://schemas.openxmlformats.org/officeDocument/2006/relationships/slide" Target="slides/slide582.xml"/><Relationship Id="rId604" Type="http://schemas.openxmlformats.org/officeDocument/2006/relationships/slide" Target="slides/slide596.xml"/><Relationship Id="rId811" Type="http://schemas.openxmlformats.org/officeDocument/2006/relationships/slide" Target="slides/slide803.xml"/><Relationship Id="rId243" Type="http://schemas.openxmlformats.org/officeDocument/2006/relationships/slide" Target="slides/slide235.xml"/><Relationship Id="rId450" Type="http://schemas.openxmlformats.org/officeDocument/2006/relationships/slide" Target="slides/slide442.xml"/><Relationship Id="rId688" Type="http://schemas.openxmlformats.org/officeDocument/2006/relationships/slide" Target="slides/slide680.xml"/><Relationship Id="rId38" Type="http://schemas.openxmlformats.org/officeDocument/2006/relationships/slide" Target="slides/slide30.xml"/><Relationship Id="rId103" Type="http://schemas.openxmlformats.org/officeDocument/2006/relationships/slide" Target="slides/slide95.xml"/><Relationship Id="rId310" Type="http://schemas.openxmlformats.org/officeDocument/2006/relationships/slide" Target="slides/slide302.xml"/><Relationship Id="rId548" Type="http://schemas.openxmlformats.org/officeDocument/2006/relationships/slide" Target="slides/slide540.xml"/><Relationship Id="rId755" Type="http://schemas.openxmlformats.org/officeDocument/2006/relationships/slide" Target="slides/slide747.xml"/><Relationship Id="rId91" Type="http://schemas.openxmlformats.org/officeDocument/2006/relationships/slide" Target="slides/slide83.xml"/><Relationship Id="rId187" Type="http://schemas.openxmlformats.org/officeDocument/2006/relationships/slide" Target="slides/slide179.xml"/><Relationship Id="rId394" Type="http://schemas.openxmlformats.org/officeDocument/2006/relationships/slide" Target="slides/slide386.xml"/><Relationship Id="rId408" Type="http://schemas.openxmlformats.org/officeDocument/2006/relationships/slide" Target="slides/slide400.xml"/><Relationship Id="rId615" Type="http://schemas.openxmlformats.org/officeDocument/2006/relationships/slide" Target="slides/slide607.xml"/><Relationship Id="rId822" Type="http://schemas.openxmlformats.org/officeDocument/2006/relationships/slide" Target="slides/slide814.xml"/><Relationship Id="rId254" Type="http://schemas.openxmlformats.org/officeDocument/2006/relationships/slide" Target="slides/slide246.xml"/><Relationship Id="rId699" Type="http://schemas.openxmlformats.org/officeDocument/2006/relationships/slide" Target="slides/slide691.xml"/><Relationship Id="rId49" Type="http://schemas.openxmlformats.org/officeDocument/2006/relationships/slide" Target="slides/slide41.xml"/><Relationship Id="rId114" Type="http://schemas.openxmlformats.org/officeDocument/2006/relationships/slide" Target="slides/slide106.xml"/><Relationship Id="rId461" Type="http://schemas.openxmlformats.org/officeDocument/2006/relationships/slide" Target="slides/slide453.xml"/><Relationship Id="rId559" Type="http://schemas.openxmlformats.org/officeDocument/2006/relationships/slide" Target="slides/slide551.xml"/><Relationship Id="rId766" Type="http://schemas.openxmlformats.org/officeDocument/2006/relationships/slide" Target="slides/slide758.xml"/><Relationship Id="rId198" Type="http://schemas.openxmlformats.org/officeDocument/2006/relationships/slide" Target="slides/slide190.xml"/><Relationship Id="rId321" Type="http://schemas.openxmlformats.org/officeDocument/2006/relationships/slide" Target="slides/slide313.xml"/><Relationship Id="rId419" Type="http://schemas.openxmlformats.org/officeDocument/2006/relationships/slide" Target="slides/slide411.xml"/><Relationship Id="rId626" Type="http://schemas.openxmlformats.org/officeDocument/2006/relationships/slide" Target="slides/slide618.xml"/><Relationship Id="rId833" Type="http://schemas.openxmlformats.org/officeDocument/2006/relationships/slide" Target="slides/slide825.xml"/><Relationship Id="rId265" Type="http://schemas.openxmlformats.org/officeDocument/2006/relationships/slide" Target="slides/slide257.xml"/><Relationship Id="rId472" Type="http://schemas.openxmlformats.org/officeDocument/2006/relationships/slide" Target="slides/slide464.xml"/><Relationship Id="rId125" Type="http://schemas.openxmlformats.org/officeDocument/2006/relationships/slide" Target="slides/slide117.xml"/><Relationship Id="rId332" Type="http://schemas.openxmlformats.org/officeDocument/2006/relationships/slide" Target="slides/slide324.xml"/><Relationship Id="rId777" Type="http://schemas.openxmlformats.org/officeDocument/2006/relationships/slide" Target="slides/slide769.xml"/><Relationship Id="rId637" Type="http://schemas.openxmlformats.org/officeDocument/2006/relationships/slide" Target="slides/slide629.xml"/><Relationship Id="rId844" Type="http://schemas.openxmlformats.org/officeDocument/2006/relationships/slide" Target="slides/slide836.xml"/><Relationship Id="rId276" Type="http://schemas.openxmlformats.org/officeDocument/2006/relationships/slide" Target="slides/slide268.xml"/><Relationship Id="rId483" Type="http://schemas.openxmlformats.org/officeDocument/2006/relationships/slide" Target="slides/slide475.xml"/><Relationship Id="rId690" Type="http://schemas.openxmlformats.org/officeDocument/2006/relationships/slide" Target="slides/slide682.xml"/><Relationship Id="rId704" Type="http://schemas.openxmlformats.org/officeDocument/2006/relationships/slide" Target="slides/slide696.xml"/><Relationship Id="rId40" Type="http://schemas.openxmlformats.org/officeDocument/2006/relationships/slide" Target="slides/slide32.xml"/><Relationship Id="rId136" Type="http://schemas.openxmlformats.org/officeDocument/2006/relationships/slide" Target="slides/slide128.xml"/><Relationship Id="rId343" Type="http://schemas.openxmlformats.org/officeDocument/2006/relationships/slide" Target="slides/slide335.xml"/><Relationship Id="rId550" Type="http://schemas.openxmlformats.org/officeDocument/2006/relationships/slide" Target="slides/slide542.xml"/><Relationship Id="rId788" Type="http://schemas.openxmlformats.org/officeDocument/2006/relationships/slide" Target="slides/slide780.xml"/><Relationship Id="rId203" Type="http://schemas.openxmlformats.org/officeDocument/2006/relationships/slide" Target="slides/slide195.xml"/><Relationship Id="rId648" Type="http://schemas.openxmlformats.org/officeDocument/2006/relationships/slide" Target="slides/slide640.xml"/><Relationship Id="rId855" Type="http://schemas.openxmlformats.org/officeDocument/2006/relationships/slide" Target="slides/slide847.xml"/><Relationship Id="rId287" Type="http://schemas.openxmlformats.org/officeDocument/2006/relationships/slide" Target="slides/slide279.xml"/><Relationship Id="rId410" Type="http://schemas.openxmlformats.org/officeDocument/2006/relationships/slide" Target="slides/slide402.xml"/><Relationship Id="rId494" Type="http://schemas.openxmlformats.org/officeDocument/2006/relationships/slide" Target="slides/slide486.xml"/><Relationship Id="rId508" Type="http://schemas.openxmlformats.org/officeDocument/2006/relationships/slide" Target="slides/slide500.xml"/><Relationship Id="rId715" Type="http://schemas.openxmlformats.org/officeDocument/2006/relationships/slide" Target="slides/slide707.xml"/><Relationship Id="rId147" Type="http://schemas.openxmlformats.org/officeDocument/2006/relationships/slide" Target="slides/slide139.xml"/><Relationship Id="rId354" Type="http://schemas.openxmlformats.org/officeDocument/2006/relationships/slide" Target="slides/slide346.xml"/><Relationship Id="rId799" Type="http://schemas.openxmlformats.org/officeDocument/2006/relationships/slide" Target="slides/slide791.xml"/><Relationship Id="rId51" Type="http://schemas.openxmlformats.org/officeDocument/2006/relationships/slide" Target="slides/slide43.xml"/><Relationship Id="rId561" Type="http://schemas.openxmlformats.org/officeDocument/2006/relationships/slide" Target="slides/slide553.xml"/><Relationship Id="rId659" Type="http://schemas.openxmlformats.org/officeDocument/2006/relationships/slide" Target="slides/slide651.xml"/><Relationship Id="rId214" Type="http://schemas.openxmlformats.org/officeDocument/2006/relationships/slide" Target="slides/slide206.xml"/><Relationship Id="rId298" Type="http://schemas.openxmlformats.org/officeDocument/2006/relationships/slide" Target="slides/slide290.xml"/><Relationship Id="rId421" Type="http://schemas.openxmlformats.org/officeDocument/2006/relationships/slide" Target="slides/slide413.xml"/><Relationship Id="rId519" Type="http://schemas.openxmlformats.org/officeDocument/2006/relationships/slide" Target="slides/slide511.xml"/><Relationship Id="rId158" Type="http://schemas.openxmlformats.org/officeDocument/2006/relationships/slide" Target="slides/slide150.xml"/><Relationship Id="rId726" Type="http://schemas.openxmlformats.org/officeDocument/2006/relationships/slide" Target="slides/slide718.xml"/><Relationship Id="rId62" Type="http://schemas.openxmlformats.org/officeDocument/2006/relationships/slide" Target="slides/slide54.xml"/><Relationship Id="rId365" Type="http://schemas.openxmlformats.org/officeDocument/2006/relationships/slide" Target="slides/slide357.xml"/><Relationship Id="rId572" Type="http://schemas.openxmlformats.org/officeDocument/2006/relationships/slide" Target="slides/slide564.xml"/><Relationship Id="rId225" Type="http://schemas.openxmlformats.org/officeDocument/2006/relationships/slide" Target="slides/slide217.xml"/><Relationship Id="rId432" Type="http://schemas.openxmlformats.org/officeDocument/2006/relationships/slide" Target="slides/slide424.xml"/><Relationship Id="rId737" Type="http://schemas.openxmlformats.org/officeDocument/2006/relationships/slide" Target="slides/slide729.xml"/><Relationship Id="rId73" Type="http://schemas.openxmlformats.org/officeDocument/2006/relationships/slide" Target="slides/slide65.xml"/><Relationship Id="rId169" Type="http://schemas.openxmlformats.org/officeDocument/2006/relationships/slide" Target="slides/slide161.xml"/><Relationship Id="rId376" Type="http://schemas.openxmlformats.org/officeDocument/2006/relationships/slide" Target="slides/slide368.xml"/><Relationship Id="rId583" Type="http://schemas.openxmlformats.org/officeDocument/2006/relationships/slide" Target="slides/slide575.xml"/><Relationship Id="rId790" Type="http://schemas.openxmlformats.org/officeDocument/2006/relationships/slide" Target="slides/slide782.xml"/><Relationship Id="rId804" Type="http://schemas.openxmlformats.org/officeDocument/2006/relationships/slide" Target="slides/slide796.xml"/><Relationship Id="rId4" Type="http://schemas.openxmlformats.org/officeDocument/2006/relationships/slideMaster" Target="slideMasters/slideMaster4.xml"/><Relationship Id="rId236" Type="http://schemas.openxmlformats.org/officeDocument/2006/relationships/slide" Target="slides/slide228.xml"/><Relationship Id="rId443" Type="http://schemas.openxmlformats.org/officeDocument/2006/relationships/slide" Target="slides/slide435.xml"/><Relationship Id="rId650" Type="http://schemas.openxmlformats.org/officeDocument/2006/relationships/slide" Target="slides/slide642.xml"/><Relationship Id="rId303" Type="http://schemas.openxmlformats.org/officeDocument/2006/relationships/slide" Target="slides/slide295.xml"/><Relationship Id="rId748" Type="http://schemas.openxmlformats.org/officeDocument/2006/relationships/slide" Target="slides/slide740.xml"/><Relationship Id="rId84" Type="http://schemas.openxmlformats.org/officeDocument/2006/relationships/slide" Target="slides/slide76.xml"/><Relationship Id="rId387" Type="http://schemas.openxmlformats.org/officeDocument/2006/relationships/slide" Target="slides/slide379.xml"/><Relationship Id="rId510" Type="http://schemas.openxmlformats.org/officeDocument/2006/relationships/slide" Target="slides/slide502.xml"/><Relationship Id="rId594" Type="http://schemas.openxmlformats.org/officeDocument/2006/relationships/slide" Target="slides/slide586.xml"/><Relationship Id="rId608" Type="http://schemas.openxmlformats.org/officeDocument/2006/relationships/slide" Target="slides/slide600.xml"/><Relationship Id="rId815" Type="http://schemas.openxmlformats.org/officeDocument/2006/relationships/slide" Target="slides/slide807.xml"/><Relationship Id="rId247" Type="http://schemas.openxmlformats.org/officeDocument/2006/relationships/slide" Target="slides/slide239.xml"/><Relationship Id="rId107" Type="http://schemas.openxmlformats.org/officeDocument/2006/relationships/slide" Target="slides/slide99.xml"/><Relationship Id="rId454" Type="http://schemas.openxmlformats.org/officeDocument/2006/relationships/slide" Target="slides/slide446.xml"/><Relationship Id="rId661" Type="http://schemas.openxmlformats.org/officeDocument/2006/relationships/slide" Target="slides/slide653.xml"/><Relationship Id="rId759" Type="http://schemas.openxmlformats.org/officeDocument/2006/relationships/slide" Target="slides/slide751.xml"/><Relationship Id="rId11" Type="http://schemas.openxmlformats.org/officeDocument/2006/relationships/slide" Target="slides/slide3.xml"/><Relationship Id="rId314" Type="http://schemas.openxmlformats.org/officeDocument/2006/relationships/slide" Target="slides/slide306.xml"/><Relationship Id="rId398" Type="http://schemas.openxmlformats.org/officeDocument/2006/relationships/slide" Target="slides/slide390.xml"/><Relationship Id="rId521" Type="http://schemas.openxmlformats.org/officeDocument/2006/relationships/slide" Target="slides/slide513.xml"/><Relationship Id="rId619" Type="http://schemas.openxmlformats.org/officeDocument/2006/relationships/slide" Target="slides/slide611.xml"/><Relationship Id="rId95" Type="http://schemas.openxmlformats.org/officeDocument/2006/relationships/slide" Target="slides/slide87.xml"/><Relationship Id="rId160" Type="http://schemas.openxmlformats.org/officeDocument/2006/relationships/slide" Target="slides/slide152.xml"/><Relationship Id="rId826" Type="http://schemas.openxmlformats.org/officeDocument/2006/relationships/slide" Target="slides/slide818.xml"/><Relationship Id="rId258" Type="http://schemas.openxmlformats.org/officeDocument/2006/relationships/slide" Target="slides/slide250.xml"/><Relationship Id="rId465" Type="http://schemas.openxmlformats.org/officeDocument/2006/relationships/slide" Target="slides/slide457.xml"/><Relationship Id="rId672" Type="http://schemas.openxmlformats.org/officeDocument/2006/relationships/slide" Target="slides/slide664.xml"/><Relationship Id="rId22" Type="http://schemas.openxmlformats.org/officeDocument/2006/relationships/slide" Target="slides/slide14.xml"/><Relationship Id="rId118" Type="http://schemas.openxmlformats.org/officeDocument/2006/relationships/slide" Target="slides/slide110.xml"/><Relationship Id="rId325" Type="http://schemas.openxmlformats.org/officeDocument/2006/relationships/slide" Target="slides/slide317.xml"/><Relationship Id="rId532" Type="http://schemas.openxmlformats.org/officeDocument/2006/relationships/slide" Target="slides/slide524.xml"/><Relationship Id="rId171" Type="http://schemas.openxmlformats.org/officeDocument/2006/relationships/slide" Target="slides/slide163.xml"/><Relationship Id="rId837" Type="http://schemas.openxmlformats.org/officeDocument/2006/relationships/slide" Target="slides/slide829.xml"/><Relationship Id="rId269" Type="http://schemas.openxmlformats.org/officeDocument/2006/relationships/slide" Target="slides/slide261.xml"/><Relationship Id="rId476" Type="http://schemas.openxmlformats.org/officeDocument/2006/relationships/slide" Target="slides/slide468.xml"/><Relationship Id="rId683" Type="http://schemas.openxmlformats.org/officeDocument/2006/relationships/slide" Target="slides/slide675.xml"/><Relationship Id="rId33" Type="http://schemas.openxmlformats.org/officeDocument/2006/relationships/slide" Target="slides/slide25.xml"/><Relationship Id="rId129" Type="http://schemas.openxmlformats.org/officeDocument/2006/relationships/slide" Target="slides/slide121.xml"/><Relationship Id="rId336" Type="http://schemas.openxmlformats.org/officeDocument/2006/relationships/slide" Target="slides/slide328.xml"/><Relationship Id="rId543" Type="http://schemas.openxmlformats.org/officeDocument/2006/relationships/slide" Target="slides/slide535.xml"/><Relationship Id="rId182" Type="http://schemas.openxmlformats.org/officeDocument/2006/relationships/slide" Target="slides/slide174.xml"/><Relationship Id="rId403" Type="http://schemas.openxmlformats.org/officeDocument/2006/relationships/slide" Target="slides/slide395.xml"/><Relationship Id="rId750" Type="http://schemas.openxmlformats.org/officeDocument/2006/relationships/slide" Target="slides/slide742.xml"/><Relationship Id="rId848" Type="http://schemas.openxmlformats.org/officeDocument/2006/relationships/slide" Target="slides/slide840.xml"/><Relationship Id="rId487" Type="http://schemas.openxmlformats.org/officeDocument/2006/relationships/slide" Target="slides/slide479.xml"/><Relationship Id="rId610" Type="http://schemas.openxmlformats.org/officeDocument/2006/relationships/slide" Target="slides/slide602.xml"/><Relationship Id="rId694" Type="http://schemas.openxmlformats.org/officeDocument/2006/relationships/slide" Target="slides/slide686.xml"/><Relationship Id="rId708" Type="http://schemas.openxmlformats.org/officeDocument/2006/relationships/slide" Target="slides/slide700.xml"/><Relationship Id="rId347" Type="http://schemas.openxmlformats.org/officeDocument/2006/relationships/slide" Target="slides/slide339.xml"/><Relationship Id="rId44" Type="http://schemas.openxmlformats.org/officeDocument/2006/relationships/slide" Target="slides/slide36.xml"/><Relationship Id="rId554" Type="http://schemas.openxmlformats.org/officeDocument/2006/relationships/slide" Target="slides/slide546.xml"/><Relationship Id="rId761" Type="http://schemas.openxmlformats.org/officeDocument/2006/relationships/slide" Target="slides/slide753.xml"/><Relationship Id="rId859" Type="http://schemas.openxmlformats.org/officeDocument/2006/relationships/theme" Target="theme/theme1.xml"/><Relationship Id="rId193" Type="http://schemas.openxmlformats.org/officeDocument/2006/relationships/slide" Target="slides/slide185.xml"/><Relationship Id="rId207" Type="http://schemas.openxmlformats.org/officeDocument/2006/relationships/slide" Target="slides/slide199.xml"/><Relationship Id="rId414" Type="http://schemas.openxmlformats.org/officeDocument/2006/relationships/slide" Target="slides/slide406.xml"/><Relationship Id="rId498" Type="http://schemas.openxmlformats.org/officeDocument/2006/relationships/slide" Target="slides/slide490.xml"/><Relationship Id="rId621" Type="http://schemas.openxmlformats.org/officeDocument/2006/relationships/slide" Target="slides/slide613.xml"/><Relationship Id="rId260" Type="http://schemas.openxmlformats.org/officeDocument/2006/relationships/slide" Target="slides/slide252.xml"/><Relationship Id="rId719" Type="http://schemas.openxmlformats.org/officeDocument/2006/relationships/slide" Target="slides/slide711.xml"/><Relationship Id="rId55" Type="http://schemas.openxmlformats.org/officeDocument/2006/relationships/slide" Target="slides/slide47.xml"/><Relationship Id="rId120" Type="http://schemas.openxmlformats.org/officeDocument/2006/relationships/slide" Target="slides/slide112.xml"/><Relationship Id="rId358" Type="http://schemas.openxmlformats.org/officeDocument/2006/relationships/slide" Target="slides/slide350.xml"/><Relationship Id="rId565" Type="http://schemas.openxmlformats.org/officeDocument/2006/relationships/slide" Target="slides/slide557.xml"/><Relationship Id="rId772" Type="http://schemas.openxmlformats.org/officeDocument/2006/relationships/slide" Target="slides/slide764.xml"/><Relationship Id="rId218" Type="http://schemas.openxmlformats.org/officeDocument/2006/relationships/slide" Target="slides/slide210.xml"/><Relationship Id="rId425" Type="http://schemas.openxmlformats.org/officeDocument/2006/relationships/slide" Target="slides/slide417.xml"/><Relationship Id="rId632" Type="http://schemas.openxmlformats.org/officeDocument/2006/relationships/slide" Target="slides/slide624.xml"/><Relationship Id="rId271" Type="http://schemas.openxmlformats.org/officeDocument/2006/relationships/slide" Target="slides/slide263.xml"/><Relationship Id="rId66" Type="http://schemas.openxmlformats.org/officeDocument/2006/relationships/slide" Target="slides/slide58.xml"/><Relationship Id="rId131" Type="http://schemas.openxmlformats.org/officeDocument/2006/relationships/slide" Target="slides/slide123.xml"/><Relationship Id="rId369" Type="http://schemas.openxmlformats.org/officeDocument/2006/relationships/slide" Target="slides/slide361.xml"/><Relationship Id="rId576" Type="http://schemas.openxmlformats.org/officeDocument/2006/relationships/slide" Target="slides/slide568.xml"/><Relationship Id="rId783" Type="http://schemas.openxmlformats.org/officeDocument/2006/relationships/slide" Target="slides/slide775.xml"/><Relationship Id="rId229" Type="http://schemas.openxmlformats.org/officeDocument/2006/relationships/slide" Target="slides/slide221.xml"/><Relationship Id="rId436" Type="http://schemas.openxmlformats.org/officeDocument/2006/relationships/slide" Target="slides/slide428.xml"/><Relationship Id="rId643" Type="http://schemas.openxmlformats.org/officeDocument/2006/relationships/slide" Target="slides/slide635.xml"/><Relationship Id="rId850" Type="http://schemas.openxmlformats.org/officeDocument/2006/relationships/slide" Target="slides/slide842.xml"/><Relationship Id="rId77" Type="http://schemas.openxmlformats.org/officeDocument/2006/relationships/slide" Target="slides/slide69.xml"/><Relationship Id="rId282" Type="http://schemas.openxmlformats.org/officeDocument/2006/relationships/slide" Target="slides/slide274.xml"/><Relationship Id="rId503" Type="http://schemas.openxmlformats.org/officeDocument/2006/relationships/slide" Target="slides/slide495.xml"/><Relationship Id="rId587" Type="http://schemas.openxmlformats.org/officeDocument/2006/relationships/slide" Target="slides/slide579.xml"/><Relationship Id="rId710" Type="http://schemas.openxmlformats.org/officeDocument/2006/relationships/slide" Target="slides/slide702.xml"/><Relationship Id="rId808" Type="http://schemas.openxmlformats.org/officeDocument/2006/relationships/slide" Target="slides/slide80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2E857FF-0153-41FD-841B-28FB6F240EEA}" type="doc">
      <dgm:prSet loTypeId="urn:microsoft.com/office/officeart/2005/8/layout/list1" loCatId="list" qsTypeId="urn:microsoft.com/office/officeart/2005/8/quickstyle/3d1" qsCatId="3D" csTypeId="urn:microsoft.com/office/officeart/2005/8/colors/accent1_2" csCatId="accent1" phldr="1"/>
      <dgm:spPr/>
      <dgm:t>
        <a:bodyPr/>
        <a:lstStyle/>
        <a:p>
          <a:endParaRPr lang="en-US"/>
        </a:p>
      </dgm:t>
    </dgm:pt>
    <dgm:pt modelId="{3CAA0572-617E-4B15-A82C-18C22BB753E8}">
      <dgm:prSet custT="1"/>
      <dgm:spPr>
        <a:solidFill>
          <a:srgbClr val="0000FF"/>
        </a:solidFill>
      </dgm:spPr>
      <dgm:t>
        <a:bodyPr/>
        <a:lstStyle/>
        <a:p>
          <a:pPr marL="0" lvl="0" indent="0" algn="l" defTabSz="1422400">
            <a:lnSpc>
              <a:spcPct val="90000"/>
            </a:lnSpc>
            <a:spcBef>
              <a:spcPct val="0"/>
            </a:spcBef>
            <a:spcAft>
              <a:spcPct val="35000"/>
            </a:spcAft>
            <a:buNone/>
          </a:pPr>
          <a:r>
            <a:rPr lang="en-US" sz="3200" kern="1200">
              <a:latin typeface="Arial Black" panose="020B0A04020102020204"/>
              <a:ea typeface="+mn-ea"/>
              <a:cs typeface="+mn-cs"/>
            </a:rPr>
            <a:t>Who Wrote The Gospels?</a:t>
          </a:r>
        </a:p>
      </dgm:t>
    </dgm:pt>
    <dgm:pt modelId="{DA4A31CC-6297-486A-8090-4222F369FEF5}" type="parTrans" cxnId="{1920AF1A-3609-4222-9DA6-33EFFEAE3C45}">
      <dgm:prSet/>
      <dgm:spPr/>
      <dgm:t>
        <a:bodyPr/>
        <a:lstStyle/>
        <a:p>
          <a:endParaRPr lang="en-US"/>
        </a:p>
      </dgm:t>
    </dgm:pt>
    <dgm:pt modelId="{6DEED99F-3070-4A09-9589-DB5E33348553}" type="sibTrans" cxnId="{1920AF1A-3609-4222-9DA6-33EFFEAE3C45}">
      <dgm:prSet/>
      <dgm:spPr/>
      <dgm:t>
        <a:bodyPr/>
        <a:lstStyle/>
        <a:p>
          <a:endParaRPr lang="en-US"/>
        </a:p>
      </dgm:t>
    </dgm:pt>
    <dgm:pt modelId="{E39D6594-D134-428B-BC14-62E9F5078CF5}">
      <dgm:prSet custT="1"/>
      <dgm:spPr>
        <a:solidFill>
          <a:srgbClr val="0000FF"/>
        </a:solidFill>
      </dgm:spPr>
      <dgm:t>
        <a:bodyPr/>
        <a:lstStyle/>
        <a:p>
          <a:pPr marL="0" lvl="0" indent="0" algn="l" defTabSz="1422400">
            <a:lnSpc>
              <a:spcPct val="90000"/>
            </a:lnSpc>
            <a:spcBef>
              <a:spcPct val="0"/>
            </a:spcBef>
            <a:spcAft>
              <a:spcPct val="35000"/>
            </a:spcAft>
            <a:buNone/>
          </a:pPr>
          <a:r>
            <a:rPr lang="en-US" sz="3200" kern="1200">
              <a:latin typeface="Arial Black" panose="020B0A04020102020204"/>
              <a:ea typeface="+mn-ea"/>
              <a:cs typeface="+mn-cs"/>
            </a:rPr>
            <a:t>When Were They Written?</a:t>
          </a:r>
        </a:p>
      </dgm:t>
    </dgm:pt>
    <dgm:pt modelId="{3F47628D-3510-4CD4-94C8-5984F096DC8D}" type="parTrans" cxnId="{33471FA7-6E6F-49D0-B555-5E67FC374838}">
      <dgm:prSet/>
      <dgm:spPr/>
      <dgm:t>
        <a:bodyPr/>
        <a:lstStyle/>
        <a:p>
          <a:endParaRPr lang="en-US"/>
        </a:p>
      </dgm:t>
    </dgm:pt>
    <dgm:pt modelId="{53AF8C53-86C0-4153-BFE4-64886395BA09}" type="sibTrans" cxnId="{33471FA7-6E6F-49D0-B555-5E67FC374838}">
      <dgm:prSet/>
      <dgm:spPr/>
      <dgm:t>
        <a:bodyPr/>
        <a:lstStyle/>
        <a:p>
          <a:endParaRPr lang="en-US"/>
        </a:p>
      </dgm:t>
    </dgm:pt>
    <dgm:pt modelId="{DFB57DCF-5B24-4ED7-A5C5-B0AB7AEDA731}" type="pres">
      <dgm:prSet presAssocID="{42E857FF-0153-41FD-841B-28FB6F240EEA}" presName="linear" presStyleCnt="0">
        <dgm:presLayoutVars>
          <dgm:dir/>
          <dgm:animLvl val="lvl"/>
          <dgm:resizeHandles val="exact"/>
        </dgm:presLayoutVars>
      </dgm:prSet>
      <dgm:spPr/>
    </dgm:pt>
    <dgm:pt modelId="{53578B66-D971-410E-839E-6DA6FEA04849}" type="pres">
      <dgm:prSet presAssocID="{3CAA0572-617E-4B15-A82C-18C22BB753E8}" presName="parentLin" presStyleCnt="0"/>
      <dgm:spPr/>
    </dgm:pt>
    <dgm:pt modelId="{35F58729-0463-4A9D-8295-BC65131D279E}" type="pres">
      <dgm:prSet presAssocID="{3CAA0572-617E-4B15-A82C-18C22BB753E8}" presName="parentLeftMargin" presStyleLbl="node1" presStyleIdx="0" presStyleCnt="2"/>
      <dgm:spPr/>
    </dgm:pt>
    <dgm:pt modelId="{832CF624-4854-41F5-9A05-E584ACF4FE48}" type="pres">
      <dgm:prSet presAssocID="{3CAA0572-617E-4B15-A82C-18C22BB753E8}" presName="parentText" presStyleLbl="node1" presStyleIdx="0" presStyleCnt="2" custScaleX="116064" custLinFactNeighborX="-18519" custLinFactNeighborY="-2112">
        <dgm:presLayoutVars>
          <dgm:chMax val="0"/>
          <dgm:bulletEnabled val="1"/>
        </dgm:presLayoutVars>
      </dgm:prSet>
      <dgm:spPr/>
    </dgm:pt>
    <dgm:pt modelId="{8280D978-A6AE-416B-93C5-49BA6D56E775}" type="pres">
      <dgm:prSet presAssocID="{3CAA0572-617E-4B15-A82C-18C22BB753E8}" presName="negativeSpace" presStyleCnt="0"/>
      <dgm:spPr/>
    </dgm:pt>
    <dgm:pt modelId="{C769CA63-E4E4-443F-BF73-CACB00F5488E}" type="pres">
      <dgm:prSet presAssocID="{3CAA0572-617E-4B15-A82C-18C22BB753E8}" presName="childText" presStyleLbl="conFgAcc1" presStyleIdx="0" presStyleCnt="2">
        <dgm:presLayoutVars>
          <dgm:bulletEnabled val="1"/>
        </dgm:presLayoutVars>
      </dgm:prSet>
      <dgm:spPr/>
    </dgm:pt>
    <dgm:pt modelId="{6F394B47-3A1A-4679-A0D2-0B4F025D5F92}" type="pres">
      <dgm:prSet presAssocID="{6DEED99F-3070-4A09-9589-DB5E33348553}" presName="spaceBetweenRectangles" presStyleCnt="0"/>
      <dgm:spPr/>
    </dgm:pt>
    <dgm:pt modelId="{2156C55B-25BD-4EA1-858C-CDAFD8C51D08}" type="pres">
      <dgm:prSet presAssocID="{E39D6594-D134-428B-BC14-62E9F5078CF5}" presName="parentLin" presStyleCnt="0"/>
      <dgm:spPr/>
    </dgm:pt>
    <dgm:pt modelId="{60193999-305A-4A79-BE0B-EF42150E571C}" type="pres">
      <dgm:prSet presAssocID="{E39D6594-D134-428B-BC14-62E9F5078CF5}" presName="parentLeftMargin" presStyleLbl="node1" presStyleIdx="0" presStyleCnt="2"/>
      <dgm:spPr/>
    </dgm:pt>
    <dgm:pt modelId="{B2C45023-668D-4CF5-8445-DA9D41819CC6}" type="pres">
      <dgm:prSet presAssocID="{E39D6594-D134-428B-BC14-62E9F5078CF5}" presName="parentText" presStyleLbl="node1" presStyleIdx="1" presStyleCnt="2" custScaleX="116064">
        <dgm:presLayoutVars>
          <dgm:chMax val="0"/>
          <dgm:bulletEnabled val="1"/>
        </dgm:presLayoutVars>
      </dgm:prSet>
      <dgm:spPr/>
    </dgm:pt>
    <dgm:pt modelId="{518B74EB-3548-4A06-91C6-49720BD69FE2}" type="pres">
      <dgm:prSet presAssocID="{E39D6594-D134-428B-BC14-62E9F5078CF5}" presName="negativeSpace" presStyleCnt="0"/>
      <dgm:spPr/>
    </dgm:pt>
    <dgm:pt modelId="{40C953EC-1B72-456A-87EE-746BD8E6A2CC}" type="pres">
      <dgm:prSet presAssocID="{E39D6594-D134-428B-BC14-62E9F5078CF5}" presName="childText" presStyleLbl="conFgAcc1" presStyleIdx="1" presStyleCnt="2">
        <dgm:presLayoutVars>
          <dgm:bulletEnabled val="1"/>
        </dgm:presLayoutVars>
      </dgm:prSet>
      <dgm:spPr/>
    </dgm:pt>
  </dgm:ptLst>
  <dgm:cxnLst>
    <dgm:cxn modelId="{94AACB0C-88FD-4E9B-A500-0DF4FB48D74D}" type="presOf" srcId="{E39D6594-D134-428B-BC14-62E9F5078CF5}" destId="{B2C45023-668D-4CF5-8445-DA9D41819CC6}" srcOrd="1" destOrd="0" presId="urn:microsoft.com/office/officeart/2005/8/layout/list1"/>
    <dgm:cxn modelId="{51F89712-8D5F-4943-966B-BA067D845A17}" type="presOf" srcId="{42E857FF-0153-41FD-841B-28FB6F240EEA}" destId="{DFB57DCF-5B24-4ED7-A5C5-B0AB7AEDA731}" srcOrd="0" destOrd="0" presId="urn:microsoft.com/office/officeart/2005/8/layout/list1"/>
    <dgm:cxn modelId="{1920AF1A-3609-4222-9DA6-33EFFEAE3C45}" srcId="{42E857FF-0153-41FD-841B-28FB6F240EEA}" destId="{3CAA0572-617E-4B15-A82C-18C22BB753E8}" srcOrd="0" destOrd="0" parTransId="{DA4A31CC-6297-486A-8090-4222F369FEF5}" sibTransId="{6DEED99F-3070-4A09-9589-DB5E33348553}"/>
    <dgm:cxn modelId="{87978681-EBCB-4153-8FE9-E981368113F0}" type="presOf" srcId="{3CAA0572-617E-4B15-A82C-18C22BB753E8}" destId="{832CF624-4854-41F5-9A05-E584ACF4FE48}" srcOrd="1" destOrd="0" presId="urn:microsoft.com/office/officeart/2005/8/layout/list1"/>
    <dgm:cxn modelId="{33471FA7-6E6F-49D0-B555-5E67FC374838}" srcId="{42E857FF-0153-41FD-841B-28FB6F240EEA}" destId="{E39D6594-D134-428B-BC14-62E9F5078CF5}" srcOrd="1" destOrd="0" parTransId="{3F47628D-3510-4CD4-94C8-5984F096DC8D}" sibTransId="{53AF8C53-86C0-4153-BFE4-64886395BA09}"/>
    <dgm:cxn modelId="{3D1512C3-C3AD-46B9-AB82-9984AF95E64C}" type="presOf" srcId="{3CAA0572-617E-4B15-A82C-18C22BB753E8}" destId="{35F58729-0463-4A9D-8295-BC65131D279E}" srcOrd="0" destOrd="0" presId="urn:microsoft.com/office/officeart/2005/8/layout/list1"/>
    <dgm:cxn modelId="{77ED17CB-F4EB-4FA2-AE43-B7B5DDCC543E}" type="presOf" srcId="{E39D6594-D134-428B-BC14-62E9F5078CF5}" destId="{60193999-305A-4A79-BE0B-EF42150E571C}" srcOrd="0" destOrd="0" presId="urn:microsoft.com/office/officeart/2005/8/layout/list1"/>
    <dgm:cxn modelId="{01539CFB-0A4D-4D39-A080-BB14BF68AC93}" type="presParOf" srcId="{DFB57DCF-5B24-4ED7-A5C5-B0AB7AEDA731}" destId="{53578B66-D971-410E-839E-6DA6FEA04849}" srcOrd="0" destOrd="0" presId="urn:microsoft.com/office/officeart/2005/8/layout/list1"/>
    <dgm:cxn modelId="{3C1CFB58-24B2-4F9C-8E8A-72E5E0C6A88F}" type="presParOf" srcId="{53578B66-D971-410E-839E-6DA6FEA04849}" destId="{35F58729-0463-4A9D-8295-BC65131D279E}" srcOrd="0" destOrd="0" presId="urn:microsoft.com/office/officeart/2005/8/layout/list1"/>
    <dgm:cxn modelId="{314DE914-C645-43EE-8CAE-201B6A10BA46}" type="presParOf" srcId="{53578B66-D971-410E-839E-6DA6FEA04849}" destId="{832CF624-4854-41F5-9A05-E584ACF4FE48}" srcOrd="1" destOrd="0" presId="urn:microsoft.com/office/officeart/2005/8/layout/list1"/>
    <dgm:cxn modelId="{DC1DBB64-9529-4BD7-A014-FDE54107D0EF}" type="presParOf" srcId="{DFB57DCF-5B24-4ED7-A5C5-B0AB7AEDA731}" destId="{8280D978-A6AE-416B-93C5-49BA6D56E775}" srcOrd="1" destOrd="0" presId="urn:microsoft.com/office/officeart/2005/8/layout/list1"/>
    <dgm:cxn modelId="{BCF9D74E-9BEF-410D-9F1F-E9D383A3D11C}" type="presParOf" srcId="{DFB57DCF-5B24-4ED7-A5C5-B0AB7AEDA731}" destId="{C769CA63-E4E4-443F-BF73-CACB00F5488E}" srcOrd="2" destOrd="0" presId="urn:microsoft.com/office/officeart/2005/8/layout/list1"/>
    <dgm:cxn modelId="{60A5D546-E0A7-4A1E-A27E-3754AAC19676}" type="presParOf" srcId="{DFB57DCF-5B24-4ED7-A5C5-B0AB7AEDA731}" destId="{6F394B47-3A1A-4679-A0D2-0B4F025D5F92}" srcOrd="3" destOrd="0" presId="urn:microsoft.com/office/officeart/2005/8/layout/list1"/>
    <dgm:cxn modelId="{6F1C2D52-67C8-490E-B4FF-D8AD40C50537}" type="presParOf" srcId="{DFB57DCF-5B24-4ED7-A5C5-B0AB7AEDA731}" destId="{2156C55B-25BD-4EA1-858C-CDAFD8C51D08}" srcOrd="4" destOrd="0" presId="urn:microsoft.com/office/officeart/2005/8/layout/list1"/>
    <dgm:cxn modelId="{B748DFB8-6D5E-4EC7-9CE7-505A784131FE}" type="presParOf" srcId="{2156C55B-25BD-4EA1-858C-CDAFD8C51D08}" destId="{60193999-305A-4A79-BE0B-EF42150E571C}" srcOrd="0" destOrd="0" presId="urn:microsoft.com/office/officeart/2005/8/layout/list1"/>
    <dgm:cxn modelId="{1E1A3F28-FBDF-43EB-B820-CCDFA083C075}" type="presParOf" srcId="{2156C55B-25BD-4EA1-858C-CDAFD8C51D08}" destId="{B2C45023-668D-4CF5-8445-DA9D41819CC6}" srcOrd="1" destOrd="0" presId="urn:microsoft.com/office/officeart/2005/8/layout/list1"/>
    <dgm:cxn modelId="{821E3197-8303-4144-99CE-B5240C12CE52}" type="presParOf" srcId="{DFB57DCF-5B24-4ED7-A5C5-B0AB7AEDA731}" destId="{518B74EB-3548-4A06-91C6-49720BD69FE2}" srcOrd="5" destOrd="0" presId="urn:microsoft.com/office/officeart/2005/8/layout/list1"/>
    <dgm:cxn modelId="{4C9A4EAB-5DFA-4ABD-ADD7-ED7C768AF0E9}" type="presParOf" srcId="{DFB57DCF-5B24-4ED7-A5C5-B0AB7AEDA731}" destId="{40C953EC-1B72-456A-87EE-746BD8E6A2CC}"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37154736-599A-43DD-92EC-3E31E677ABD6}" type="doc">
      <dgm:prSet loTypeId="urn:microsoft.com/office/officeart/2005/8/layout/list1" loCatId="list" qsTypeId="urn:microsoft.com/office/officeart/2005/8/quickstyle/3d2" qsCatId="3D" csTypeId="urn:microsoft.com/office/officeart/2005/8/colors/accent1_2" csCatId="accent1" phldr="1"/>
      <dgm:spPr/>
      <dgm:t>
        <a:bodyPr/>
        <a:lstStyle/>
        <a:p>
          <a:endParaRPr lang="en-US"/>
        </a:p>
      </dgm:t>
    </dgm:pt>
    <dgm:pt modelId="{F3D79D73-F51F-412D-B0EF-7E5813EF45F4}">
      <dgm:prSet custT="1"/>
      <dgm:spPr>
        <a:solidFill>
          <a:srgbClr val="0000FF"/>
        </a:solidFill>
      </dgm:spPr>
      <dgm:t>
        <a:bodyPr/>
        <a:lstStyle/>
        <a:p>
          <a:r>
            <a:rPr lang="en-US" sz="3200">
              <a:effectLst>
                <a:outerShdw blurRad="38100" dist="38100" dir="2700000" algn="tl">
                  <a:srgbClr val="000000">
                    <a:alpha val="43137"/>
                  </a:srgbClr>
                </a:outerShdw>
              </a:effectLst>
              <a:latin typeface="+mj-lt"/>
            </a:rPr>
            <a:t>Peter,  James, &amp; John</a:t>
          </a:r>
        </a:p>
      </dgm:t>
    </dgm:pt>
    <dgm:pt modelId="{7ED849D5-BAA5-420E-B674-71B2578BEA46}" type="parTrans" cxnId="{2CE5B2AC-053E-4939-9EDC-9710040FB491}">
      <dgm:prSet/>
      <dgm:spPr/>
      <dgm:t>
        <a:bodyPr/>
        <a:lstStyle/>
        <a:p>
          <a:endParaRPr lang="en-US"/>
        </a:p>
      </dgm:t>
    </dgm:pt>
    <dgm:pt modelId="{E8396A90-3EEF-4BE4-B5B7-550BDC39D5CF}" type="sibTrans" cxnId="{2CE5B2AC-053E-4939-9EDC-9710040FB491}">
      <dgm:prSet/>
      <dgm:spPr/>
      <dgm:t>
        <a:bodyPr/>
        <a:lstStyle/>
        <a:p>
          <a:endParaRPr lang="en-US"/>
        </a:p>
      </dgm:t>
    </dgm:pt>
    <dgm:pt modelId="{8A59F2C3-F964-4B9A-80CD-9E9B64C92809}">
      <dgm:prSet custT="1"/>
      <dgm:spPr/>
      <dgm:t>
        <a:bodyPr/>
        <a:lstStyle/>
        <a:p>
          <a:pPr>
            <a:lnSpc>
              <a:spcPct val="100000"/>
            </a:lnSpc>
            <a:spcAft>
              <a:spcPts val="2400"/>
            </a:spcAft>
          </a:pPr>
          <a:r>
            <a:rPr lang="en-US" sz="2800">
              <a:latin typeface="+mj-lt"/>
            </a:rPr>
            <a:t>Resurrection of  Jairus’ daughter  </a:t>
          </a:r>
          <a:r>
            <a:rPr lang="en-US" sz="2800"/>
            <a:t>(Mk. 5:37; Lk. 8:51)</a:t>
          </a:r>
        </a:p>
      </dgm:t>
    </dgm:pt>
    <dgm:pt modelId="{42BDD09A-9DB3-4B7B-BC18-4BC2208298EE}" type="parTrans" cxnId="{69B49F0D-7DC3-41BA-B4DB-D3B3B1DF4943}">
      <dgm:prSet/>
      <dgm:spPr/>
      <dgm:t>
        <a:bodyPr/>
        <a:lstStyle/>
        <a:p>
          <a:endParaRPr lang="en-US"/>
        </a:p>
      </dgm:t>
    </dgm:pt>
    <dgm:pt modelId="{49C21526-614B-4CE2-9D2F-F15E3D459014}" type="sibTrans" cxnId="{69B49F0D-7DC3-41BA-B4DB-D3B3B1DF4943}">
      <dgm:prSet/>
      <dgm:spPr/>
      <dgm:t>
        <a:bodyPr/>
        <a:lstStyle/>
        <a:p>
          <a:endParaRPr lang="en-US"/>
        </a:p>
      </dgm:t>
    </dgm:pt>
    <dgm:pt modelId="{4063921F-B2A3-42D6-9A83-FF4C213DAF05}">
      <dgm:prSet custT="1"/>
      <dgm:spPr/>
      <dgm:t>
        <a:bodyPr/>
        <a:lstStyle/>
        <a:p>
          <a:pPr>
            <a:lnSpc>
              <a:spcPct val="100000"/>
            </a:lnSpc>
            <a:spcAft>
              <a:spcPts val="2400"/>
            </a:spcAft>
          </a:pPr>
          <a:r>
            <a:rPr lang="en-US" sz="2800">
              <a:latin typeface="+mj-lt"/>
            </a:rPr>
            <a:t>Transfiguration</a:t>
          </a:r>
          <a:r>
            <a:rPr lang="en-US" sz="2800"/>
            <a:t>  (Mt. 17:1; Mk. 9:2; Lk. 9:28)</a:t>
          </a:r>
        </a:p>
      </dgm:t>
    </dgm:pt>
    <dgm:pt modelId="{8B506549-6D49-4093-B58C-0FCACF372942}" type="parTrans" cxnId="{6C809D46-8BA2-44AE-A23A-9267D56BEBCC}">
      <dgm:prSet/>
      <dgm:spPr/>
      <dgm:t>
        <a:bodyPr/>
        <a:lstStyle/>
        <a:p>
          <a:endParaRPr lang="en-US"/>
        </a:p>
      </dgm:t>
    </dgm:pt>
    <dgm:pt modelId="{F4153861-58CB-4B15-80FF-802C15749955}" type="sibTrans" cxnId="{6C809D46-8BA2-44AE-A23A-9267D56BEBCC}">
      <dgm:prSet/>
      <dgm:spPr/>
      <dgm:t>
        <a:bodyPr/>
        <a:lstStyle/>
        <a:p>
          <a:endParaRPr lang="en-US"/>
        </a:p>
      </dgm:t>
    </dgm:pt>
    <dgm:pt modelId="{4DFE8064-AD16-4768-A6D8-968882F8B9FB}">
      <dgm:prSet custT="1"/>
      <dgm:spPr/>
      <dgm:t>
        <a:bodyPr/>
        <a:lstStyle/>
        <a:p>
          <a:pPr>
            <a:lnSpc>
              <a:spcPct val="100000"/>
            </a:lnSpc>
            <a:spcAft>
              <a:spcPts val="2400"/>
            </a:spcAft>
          </a:pPr>
          <a:r>
            <a:rPr lang="en-US" sz="2800">
              <a:latin typeface="+mj-lt"/>
            </a:rPr>
            <a:t>Gethsemane</a:t>
          </a:r>
          <a:r>
            <a:rPr lang="en-US" sz="2800"/>
            <a:t>  (Mk. 14:33)</a:t>
          </a:r>
        </a:p>
      </dgm:t>
    </dgm:pt>
    <dgm:pt modelId="{53AF7315-E406-4D81-962B-69C5D5270511}" type="parTrans" cxnId="{2C0E3728-33AF-4845-A2BF-0F76ABEDAB46}">
      <dgm:prSet/>
      <dgm:spPr/>
      <dgm:t>
        <a:bodyPr/>
        <a:lstStyle/>
        <a:p>
          <a:endParaRPr lang="en-US"/>
        </a:p>
      </dgm:t>
    </dgm:pt>
    <dgm:pt modelId="{547AD749-0AAD-4207-945A-3441B61179F0}" type="sibTrans" cxnId="{2C0E3728-33AF-4845-A2BF-0F76ABEDAB46}">
      <dgm:prSet/>
      <dgm:spPr/>
      <dgm:t>
        <a:bodyPr/>
        <a:lstStyle/>
        <a:p>
          <a:endParaRPr lang="en-US"/>
        </a:p>
      </dgm:t>
    </dgm:pt>
    <dgm:pt modelId="{ADEE613D-9D7F-45CF-94E7-F109EE35F5B4}" type="pres">
      <dgm:prSet presAssocID="{37154736-599A-43DD-92EC-3E31E677ABD6}" presName="linear" presStyleCnt="0">
        <dgm:presLayoutVars>
          <dgm:dir/>
          <dgm:animLvl val="lvl"/>
          <dgm:resizeHandles val="exact"/>
        </dgm:presLayoutVars>
      </dgm:prSet>
      <dgm:spPr/>
    </dgm:pt>
    <dgm:pt modelId="{7A661043-71A0-46D8-A56B-EFB6CF740754}" type="pres">
      <dgm:prSet presAssocID="{F3D79D73-F51F-412D-B0EF-7E5813EF45F4}" presName="parentLin" presStyleCnt="0"/>
      <dgm:spPr/>
    </dgm:pt>
    <dgm:pt modelId="{AFB341B5-BC66-4F3F-84E8-657A119EC268}" type="pres">
      <dgm:prSet presAssocID="{F3D79D73-F51F-412D-B0EF-7E5813EF45F4}" presName="parentLeftMargin" presStyleLbl="node1" presStyleIdx="0" presStyleCnt="1"/>
      <dgm:spPr/>
    </dgm:pt>
    <dgm:pt modelId="{540E551E-D14E-4758-B117-3838DF59268E}" type="pres">
      <dgm:prSet presAssocID="{F3D79D73-F51F-412D-B0EF-7E5813EF45F4}" presName="parentText" presStyleLbl="node1" presStyleIdx="0" presStyleCnt="1" custScaleY="68440" custLinFactNeighborX="27145" custLinFactNeighborY="-8498">
        <dgm:presLayoutVars>
          <dgm:chMax val="0"/>
          <dgm:bulletEnabled val="1"/>
        </dgm:presLayoutVars>
      </dgm:prSet>
      <dgm:spPr/>
    </dgm:pt>
    <dgm:pt modelId="{FD1FF3F6-CFEA-40FE-A142-2C3128B87B67}" type="pres">
      <dgm:prSet presAssocID="{F3D79D73-F51F-412D-B0EF-7E5813EF45F4}" presName="negativeSpace" presStyleCnt="0"/>
      <dgm:spPr/>
    </dgm:pt>
    <dgm:pt modelId="{68DCF2BC-61FF-41EC-A674-400D3CE13A75}" type="pres">
      <dgm:prSet presAssocID="{F3D79D73-F51F-412D-B0EF-7E5813EF45F4}" presName="childText" presStyleLbl="conFgAcc1" presStyleIdx="0" presStyleCnt="1" custScaleY="92508" custLinFactNeighborY="5870">
        <dgm:presLayoutVars>
          <dgm:bulletEnabled val="1"/>
        </dgm:presLayoutVars>
      </dgm:prSet>
      <dgm:spPr/>
    </dgm:pt>
  </dgm:ptLst>
  <dgm:cxnLst>
    <dgm:cxn modelId="{69B49F0D-7DC3-41BA-B4DB-D3B3B1DF4943}" srcId="{F3D79D73-F51F-412D-B0EF-7E5813EF45F4}" destId="{8A59F2C3-F964-4B9A-80CD-9E9B64C92809}" srcOrd="0" destOrd="0" parTransId="{42BDD09A-9DB3-4B7B-BC18-4BC2208298EE}" sibTransId="{49C21526-614B-4CE2-9D2F-F15E3D459014}"/>
    <dgm:cxn modelId="{4903CF11-3FBB-477C-92C9-1EE3E396A859}" type="presOf" srcId="{37154736-599A-43DD-92EC-3E31E677ABD6}" destId="{ADEE613D-9D7F-45CF-94E7-F109EE35F5B4}" srcOrd="0" destOrd="0" presId="urn:microsoft.com/office/officeart/2005/8/layout/list1"/>
    <dgm:cxn modelId="{7D010819-E835-457B-9F86-BE24C3609C8D}" type="presOf" srcId="{4DFE8064-AD16-4768-A6D8-968882F8B9FB}" destId="{68DCF2BC-61FF-41EC-A674-400D3CE13A75}" srcOrd="0" destOrd="2" presId="urn:microsoft.com/office/officeart/2005/8/layout/list1"/>
    <dgm:cxn modelId="{1405A023-764C-4E24-B18D-50FDB5E1DAB2}" type="presOf" srcId="{8A59F2C3-F964-4B9A-80CD-9E9B64C92809}" destId="{68DCF2BC-61FF-41EC-A674-400D3CE13A75}" srcOrd="0" destOrd="0" presId="urn:microsoft.com/office/officeart/2005/8/layout/list1"/>
    <dgm:cxn modelId="{2C0E3728-33AF-4845-A2BF-0F76ABEDAB46}" srcId="{F3D79D73-F51F-412D-B0EF-7E5813EF45F4}" destId="{4DFE8064-AD16-4768-A6D8-968882F8B9FB}" srcOrd="2" destOrd="0" parTransId="{53AF7315-E406-4D81-962B-69C5D5270511}" sibTransId="{547AD749-0AAD-4207-945A-3441B61179F0}"/>
    <dgm:cxn modelId="{6C809D46-8BA2-44AE-A23A-9267D56BEBCC}" srcId="{F3D79D73-F51F-412D-B0EF-7E5813EF45F4}" destId="{4063921F-B2A3-42D6-9A83-FF4C213DAF05}" srcOrd="1" destOrd="0" parTransId="{8B506549-6D49-4093-B58C-0FCACF372942}" sibTransId="{F4153861-58CB-4B15-80FF-802C15749955}"/>
    <dgm:cxn modelId="{C004D47B-A1CA-4CFC-BBC5-89C4E2701FD6}" type="presOf" srcId="{F3D79D73-F51F-412D-B0EF-7E5813EF45F4}" destId="{AFB341B5-BC66-4F3F-84E8-657A119EC268}" srcOrd="0" destOrd="0" presId="urn:microsoft.com/office/officeart/2005/8/layout/list1"/>
    <dgm:cxn modelId="{2CE5B2AC-053E-4939-9EDC-9710040FB491}" srcId="{37154736-599A-43DD-92EC-3E31E677ABD6}" destId="{F3D79D73-F51F-412D-B0EF-7E5813EF45F4}" srcOrd="0" destOrd="0" parTransId="{7ED849D5-BAA5-420E-B674-71B2578BEA46}" sibTransId="{E8396A90-3EEF-4BE4-B5B7-550BDC39D5CF}"/>
    <dgm:cxn modelId="{AA8E3AAD-FA94-4E1D-8CC7-2AA9F28C1693}" type="presOf" srcId="{4063921F-B2A3-42D6-9A83-FF4C213DAF05}" destId="{68DCF2BC-61FF-41EC-A674-400D3CE13A75}" srcOrd="0" destOrd="1" presId="urn:microsoft.com/office/officeart/2005/8/layout/list1"/>
    <dgm:cxn modelId="{506A05DE-351F-422C-8004-20F958E9C052}" type="presOf" srcId="{F3D79D73-F51F-412D-B0EF-7E5813EF45F4}" destId="{540E551E-D14E-4758-B117-3838DF59268E}" srcOrd="1" destOrd="0" presId="urn:microsoft.com/office/officeart/2005/8/layout/list1"/>
    <dgm:cxn modelId="{B5772551-37F6-4053-86B3-0B1F807F0A45}" type="presParOf" srcId="{ADEE613D-9D7F-45CF-94E7-F109EE35F5B4}" destId="{7A661043-71A0-46D8-A56B-EFB6CF740754}" srcOrd="0" destOrd="0" presId="urn:microsoft.com/office/officeart/2005/8/layout/list1"/>
    <dgm:cxn modelId="{5D3C72AC-DEB5-4B68-80F7-AED1653D092D}" type="presParOf" srcId="{7A661043-71A0-46D8-A56B-EFB6CF740754}" destId="{AFB341B5-BC66-4F3F-84E8-657A119EC268}" srcOrd="0" destOrd="0" presId="urn:microsoft.com/office/officeart/2005/8/layout/list1"/>
    <dgm:cxn modelId="{20A44422-A806-4CE2-B8E1-66426775F9C1}" type="presParOf" srcId="{7A661043-71A0-46D8-A56B-EFB6CF740754}" destId="{540E551E-D14E-4758-B117-3838DF59268E}" srcOrd="1" destOrd="0" presId="urn:microsoft.com/office/officeart/2005/8/layout/list1"/>
    <dgm:cxn modelId="{5CAD84E4-910C-4657-B50E-D214D53EF7CD}" type="presParOf" srcId="{ADEE613D-9D7F-45CF-94E7-F109EE35F5B4}" destId="{FD1FF3F6-CFEA-40FE-A142-2C3128B87B67}" srcOrd="1" destOrd="0" presId="urn:microsoft.com/office/officeart/2005/8/layout/list1"/>
    <dgm:cxn modelId="{903B3017-232D-44C3-9097-1F7DEE9E5162}" type="presParOf" srcId="{ADEE613D-9D7F-45CF-94E7-F109EE35F5B4}" destId="{68DCF2BC-61FF-41EC-A674-400D3CE13A75}"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6542D1A2-F799-4517-833F-2C79C728CC6E}" type="doc">
      <dgm:prSet loTypeId="urn:microsoft.com/office/officeart/2005/8/layout/list1" loCatId="list" qsTypeId="urn:microsoft.com/office/officeart/2005/8/quickstyle/3d2" qsCatId="3D" csTypeId="urn:microsoft.com/office/officeart/2005/8/colors/accent1_2" csCatId="accent1" phldr="1"/>
      <dgm:spPr/>
      <dgm:t>
        <a:bodyPr/>
        <a:lstStyle/>
        <a:p>
          <a:endParaRPr lang="en-US"/>
        </a:p>
      </dgm:t>
    </dgm:pt>
    <dgm:pt modelId="{4FD95555-A040-45CD-B1BB-82539C7A5B4C}">
      <dgm:prSet custT="1"/>
      <dgm:spPr>
        <a:solidFill>
          <a:srgbClr val="0000FF"/>
        </a:solidFill>
      </dgm:spPr>
      <dgm:t>
        <a:bodyPr/>
        <a:lstStyle/>
        <a:p>
          <a:r>
            <a:rPr lang="en-US" sz="2800">
              <a:effectLst>
                <a:outerShdw blurRad="38100" dist="38100" dir="2700000" algn="tl">
                  <a:srgbClr val="000000">
                    <a:alpha val="43137"/>
                  </a:srgbClr>
                </a:outerShdw>
              </a:effectLst>
            </a:rPr>
            <a:t>Not </a:t>
          </a:r>
          <a:r>
            <a:rPr lang="en-US" sz="2800" b="1">
              <a:solidFill>
                <a:srgbClr val="FFFF00"/>
              </a:solidFill>
              <a:effectLst>
                <a:outerShdw blurRad="38100" dist="38100" dir="2700000" algn="tl">
                  <a:srgbClr val="000000">
                    <a:alpha val="43137"/>
                  </a:srgbClr>
                </a:outerShdw>
              </a:effectLst>
            </a:rPr>
            <a:t>James</a:t>
          </a:r>
          <a:r>
            <a:rPr lang="en-US" sz="2800">
              <a:effectLst>
                <a:outerShdw blurRad="38100" dist="38100" dir="2700000" algn="tl">
                  <a:srgbClr val="000000">
                    <a:alpha val="43137"/>
                  </a:srgbClr>
                </a:outerShdw>
              </a:effectLst>
            </a:rPr>
            <a:t> the son of Zebedee</a:t>
          </a:r>
        </a:p>
      </dgm:t>
    </dgm:pt>
    <dgm:pt modelId="{C3DB74C6-7252-4D16-8D89-060F2112B658}" type="parTrans" cxnId="{65AFA6BF-CDA8-4FC9-B777-9FAB86E0F822}">
      <dgm:prSet/>
      <dgm:spPr/>
      <dgm:t>
        <a:bodyPr/>
        <a:lstStyle/>
        <a:p>
          <a:endParaRPr lang="en-US"/>
        </a:p>
      </dgm:t>
    </dgm:pt>
    <dgm:pt modelId="{7E5237F9-27AF-4CDE-AE9E-23214C88005B}" type="sibTrans" cxnId="{65AFA6BF-CDA8-4FC9-B777-9FAB86E0F822}">
      <dgm:prSet/>
      <dgm:spPr/>
      <dgm:t>
        <a:bodyPr/>
        <a:lstStyle/>
        <a:p>
          <a:endParaRPr lang="en-US"/>
        </a:p>
      </dgm:t>
    </dgm:pt>
    <dgm:pt modelId="{C2E7324E-5BE5-4CD5-B605-FDF29F8B5BBF}">
      <dgm:prSet/>
      <dgm:spPr/>
      <dgm:t>
        <a:bodyPr/>
        <a:lstStyle/>
        <a:p>
          <a:r>
            <a:rPr lang="en-US"/>
            <a:t>He was martyred too early  [~AD 44]  (Acts 12:1-2)</a:t>
          </a:r>
        </a:p>
      </dgm:t>
    </dgm:pt>
    <dgm:pt modelId="{06D0CAE5-E505-47FE-A46F-0131BB81F7CC}" type="parTrans" cxnId="{77021794-9410-4B31-958B-E0C7825B7B4A}">
      <dgm:prSet/>
      <dgm:spPr/>
      <dgm:t>
        <a:bodyPr/>
        <a:lstStyle/>
        <a:p>
          <a:endParaRPr lang="en-US"/>
        </a:p>
      </dgm:t>
    </dgm:pt>
    <dgm:pt modelId="{1587E1E1-3939-47E6-A109-51C8576AFA7B}" type="sibTrans" cxnId="{77021794-9410-4B31-958B-E0C7825B7B4A}">
      <dgm:prSet/>
      <dgm:spPr/>
      <dgm:t>
        <a:bodyPr/>
        <a:lstStyle/>
        <a:p>
          <a:endParaRPr lang="en-US"/>
        </a:p>
      </dgm:t>
    </dgm:pt>
    <dgm:pt modelId="{B44400AA-8A0D-469D-B480-AE142E690AB5}">
      <dgm:prSet custT="1"/>
      <dgm:spPr>
        <a:solidFill>
          <a:srgbClr val="0000FF"/>
        </a:solidFill>
      </dgm:spPr>
      <dgm:t>
        <a:bodyPr/>
        <a:lstStyle/>
        <a:p>
          <a:pPr marL="0" lvl="0" indent="0" algn="l"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panose="020B0604020202020204"/>
              <a:ea typeface="+mn-ea"/>
              <a:cs typeface="+mn-cs"/>
            </a:rPr>
            <a:t>Not </a:t>
          </a:r>
          <a:r>
            <a:rPr lang="en-US" sz="2800" b="1" kern="1200">
              <a:solidFill>
                <a:srgbClr val="FFFF00"/>
              </a:solidFill>
              <a:effectLst>
                <a:outerShdw blurRad="38100" dist="38100" dir="2700000" algn="tl">
                  <a:srgbClr val="000000">
                    <a:alpha val="43137"/>
                  </a:srgbClr>
                </a:outerShdw>
              </a:effectLst>
              <a:latin typeface="Arial" panose="020B0604020202020204"/>
              <a:ea typeface="+mn-ea"/>
              <a:cs typeface="+mn-cs"/>
            </a:rPr>
            <a:t>Peter</a:t>
          </a:r>
        </a:p>
      </dgm:t>
    </dgm:pt>
    <dgm:pt modelId="{EACF6A6B-71A3-480D-AA62-4E7A726BDB0C}" type="parTrans" cxnId="{137BD510-83B8-4DA5-98B3-2D52B4D35453}">
      <dgm:prSet/>
      <dgm:spPr/>
      <dgm:t>
        <a:bodyPr/>
        <a:lstStyle/>
        <a:p>
          <a:endParaRPr lang="en-US"/>
        </a:p>
      </dgm:t>
    </dgm:pt>
    <dgm:pt modelId="{0F8C8664-DB1B-4358-9F00-D674455D52A7}" type="sibTrans" cxnId="{137BD510-83B8-4DA5-98B3-2D52B4D35453}">
      <dgm:prSet/>
      <dgm:spPr/>
      <dgm:t>
        <a:bodyPr/>
        <a:lstStyle/>
        <a:p>
          <a:endParaRPr lang="en-US"/>
        </a:p>
      </dgm:t>
    </dgm:pt>
    <dgm:pt modelId="{7D4A273D-D384-4B5A-AC62-0152B6FD21D7}">
      <dgm:prSet/>
      <dgm:spPr/>
      <dgm:t>
        <a:bodyPr/>
        <a:lstStyle/>
        <a:p>
          <a:r>
            <a:rPr lang="en-US"/>
            <a:t>He is distinguished from the beloved disciple  (Jn. 21:7)</a:t>
          </a:r>
        </a:p>
      </dgm:t>
    </dgm:pt>
    <dgm:pt modelId="{D676039D-4A64-44E4-81D3-30E980A12761}" type="parTrans" cxnId="{0C9BA0B7-985B-406B-B4F9-0F9620806B50}">
      <dgm:prSet/>
      <dgm:spPr/>
      <dgm:t>
        <a:bodyPr/>
        <a:lstStyle/>
        <a:p>
          <a:endParaRPr lang="en-US"/>
        </a:p>
      </dgm:t>
    </dgm:pt>
    <dgm:pt modelId="{895CF119-AFA6-48C8-8727-B014F2A358E6}" type="sibTrans" cxnId="{0C9BA0B7-985B-406B-B4F9-0F9620806B50}">
      <dgm:prSet/>
      <dgm:spPr/>
      <dgm:t>
        <a:bodyPr/>
        <a:lstStyle/>
        <a:p>
          <a:endParaRPr lang="en-US"/>
        </a:p>
      </dgm:t>
    </dgm:pt>
    <dgm:pt modelId="{D3623A0A-4173-4EB6-B2DF-E1E7A1B94974}">
      <dgm:prSet custT="1"/>
      <dgm:spPr>
        <a:solidFill>
          <a:srgbClr val="0000FF"/>
        </a:solidFill>
      </dgm:spPr>
      <dgm:t>
        <a:bodyPr/>
        <a:lstStyle/>
        <a:p>
          <a:pPr marL="0" lvl="0" indent="0" algn="l"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panose="020B0604020202020204"/>
              <a:ea typeface="+mn-ea"/>
              <a:cs typeface="+mn-cs"/>
            </a:rPr>
            <a:t>But </a:t>
          </a:r>
          <a:r>
            <a:rPr lang="en-US" sz="2800" b="1" kern="1200">
              <a:solidFill>
                <a:srgbClr val="FFFF00"/>
              </a:solidFill>
              <a:effectLst>
                <a:outerShdw blurRad="38100" dist="38100" dir="2700000" algn="tl">
                  <a:srgbClr val="000000">
                    <a:alpha val="43137"/>
                  </a:srgbClr>
                </a:outerShdw>
              </a:effectLst>
              <a:latin typeface="Arial" panose="020B0604020202020204"/>
              <a:ea typeface="+mn-ea"/>
              <a:cs typeface="+mn-cs"/>
            </a:rPr>
            <a:t>John</a:t>
          </a:r>
        </a:p>
      </dgm:t>
    </dgm:pt>
    <dgm:pt modelId="{9CDEDE4B-8568-464B-9144-2D767E60BD87}" type="parTrans" cxnId="{8287BDCA-00A4-4B26-B7B9-33718205F420}">
      <dgm:prSet/>
      <dgm:spPr/>
      <dgm:t>
        <a:bodyPr/>
        <a:lstStyle/>
        <a:p>
          <a:endParaRPr lang="en-US"/>
        </a:p>
      </dgm:t>
    </dgm:pt>
    <dgm:pt modelId="{1EBF9E5B-24D1-4A3F-A5B4-EC31463AFABF}" type="sibTrans" cxnId="{8287BDCA-00A4-4B26-B7B9-33718205F420}">
      <dgm:prSet/>
      <dgm:spPr/>
      <dgm:t>
        <a:bodyPr/>
        <a:lstStyle/>
        <a:p>
          <a:endParaRPr lang="en-US"/>
        </a:p>
      </dgm:t>
    </dgm:pt>
    <dgm:pt modelId="{F9BB37BD-8A9D-4726-BE79-830C1ADB2C98}">
      <dgm:prSet/>
      <dgm:spPr/>
      <dgm:t>
        <a:bodyPr/>
        <a:lstStyle/>
        <a:p>
          <a:r>
            <a:rPr lang="en-US"/>
            <a:t>He is the only one left of the inner circle</a:t>
          </a:r>
        </a:p>
      </dgm:t>
    </dgm:pt>
    <dgm:pt modelId="{8909C0CE-B24D-4D8C-9872-7D53D83ED57F}" type="parTrans" cxnId="{26709E1B-F566-42C9-9630-871BC378E67E}">
      <dgm:prSet/>
      <dgm:spPr/>
      <dgm:t>
        <a:bodyPr/>
        <a:lstStyle/>
        <a:p>
          <a:endParaRPr lang="en-US"/>
        </a:p>
      </dgm:t>
    </dgm:pt>
    <dgm:pt modelId="{CFA779E9-3CA5-4C3B-B055-192DBCA7241D}" type="sibTrans" cxnId="{26709E1B-F566-42C9-9630-871BC378E67E}">
      <dgm:prSet/>
      <dgm:spPr/>
      <dgm:t>
        <a:bodyPr/>
        <a:lstStyle/>
        <a:p>
          <a:endParaRPr lang="en-US"/>
        </a:p>
      </dgm:t>
    </dgm:pt>
    <dgm:pt modelId="{722725FE-AD73-4D59-A8F8-50857A77E9B4}" type="pres">
      <dgm:prSet presAssocID="{6542D1A2-F799-4517-833F-2C79C728CC6E}" presName="linear" presStyleCnt="0">
        <dgm:presLayoutVars>
          <dgm:dir/>
          <dgm:animLvl val="lvl"/>
          <dgm:resizeHandles val="exact"/>
        </dgm:presLayoutVars>
      </dgm:prSet>
      <dgm:spPr/>
    </dgm:pt>
    <dgm:pt modelId="{66C9EC7D-9F91-4DC0-8DBA-F735661CC39A}" type="pres">
      <dgm:prSet presAssocID="{4FD95555-A040-45CD-B1BB-82539C7A5B4C}" presName="parentLin" presStyleCnt="0"/>
      <dgm:spPr/>
    </dgm:pt>
    <dgm:pt modelId="{637D6ED8-33B2-4295-A99D-AD013683E91D}" type="pres">
      <dgm:prSet presAssocID="{4FD95555-A040-45CD-B1BB-82539C7A5B4C}" presName="parentLeftMargin" presStyleLbl="node1" presStyleIdx="0" presStyleCnt="3"/>
      <dgm:spPr/>
    </dgm:pt>
    <dgm:pt modelId="{62D0994C-5386-46F8-A260-CA432652B2AB}" type="pres">
      <dgm:prSet presAssocID="{4FD95555-A040-45CD-B1BB-82539C7A5B4C}" presName="parentText" presStyleLbl="node1" presStyleIdx="0" presStyleCnt="3">
        <dgm:presLayoutVars>
          <dgm:chMax val="0"/>
          <dgm:bulletEnabled val="1"/>
        </dgm:presLayoutVars>
      </dgm:prSet>
      <dgm:spPr/>
    </dgm:pt>
    <dgm:pt modelId="{CF4B4872-0F29-4D34-9AF2-BC8EBEAEA297}" type="pres">
      <dgm:prSet presAssocID="{4FD95555-A040-45CD-B1BB-82539C7A5B4C}" presName="negativeSpace" presStyleCnt="0"/>
      <dgm:spPr/>
    </dgm:pt>
    <dgm:pt modelId="{278A6526-8FB0-47C4-AA1B-8DCD4E5255DB}" type="pres">
      <dgm:prSet presAssocID="{4FD95555-A040-45CD-B1BB-82539C7A5B4C}" presName="childText" presStyleLbl="conFgAcc1" presStyleIdx="0" presStyleCnt="3">
        <dgm:presLayoutVars>
          <dgm:bulletEnabled val="1"/>
        </dgm:presLayoutVars>
      </dgm:prSet>
      <dgm:spPr/>
    </dgm:pt>
    <dgm:pt modelId="{722929A0-A656-4B05-A39D-A6F3AAD6A096}" type="pres">
      <dgm:prSet presAssocID="{7E5237F9-27AF-4CDE-AE9E-23214C88005B}" presName="spaceBetweenRectangles" presStyleCnt="0"/>
      <dgm:spPr/>
    </dgm:pt>
    <dgm:pt modelId="{42FAF513-C129-4EFF-A900-DD35C9D4DF70}" type="pres">
      <dgm:prSet presAssocID="{B44400AA-8A0D-469D-B480-AE142E690AB5}" presName="parentLin" presStyleCnt="0"/>
      <dgm:spPr/>
    </dgm:pt>
    <dgm:pt modelId="{C1A2293B-F30C-4113-9D3C-7F5FF18E0472}" type="pres">
      <dgm:prSet presAssocID="{B44400AA-8A0D-469D-B480-AE142E690AB5}" presName="parentLeftMargin" presStyleLbl="node1" presStyleIdx="0" presStyleCnt="3"/>
      <dgm:spPr/>
    </dgm:pt>
    <dgm:pt modelId="{2BE8E8B7-EF0E-4CC7-B1DF-41DF1845F340}" type="pres">
      <dgm:prSet presAssocID="{B44400AA-8A0D-469D-B480-AE142E690AB5}" presName="parentText" presStyleLbl="node1" presStyleIdx="1" presStyleCnt="3">
        <dgm:presLayoutVars>
          <dgm:chMax val="0"/>
          <dgm:bulletEnabled val="1"/>
        </dgm:presLayoutVars>
      </dgm:prSet>
      <dgm:spPr/>
    </dgm:pt>
    <dgm:pt modelId="{89763C7F-A0DE-4DF1-A2D4-72986C046E1B}" type="pres">
      <dgm:prSet presAssocID="{B44400AA-8A0D-469D-B480-AE142E690AB5}" presName="negativeSpace" presStyleCnt="0"/>
      <dgm:spPr/>
    </dgm:pt>
    <dgm:pt modelId="{8114B9F3-894F-4B65-AC5F-FDA51F7731F7}" type="pres">
      <dgm:prSet presAssocID="{B44400AA-8A0D-469D-B480-AE142E690AB5}" presName="childText" presStyleLbl="conFgAcc1" presStyleIdx="1" presStyleCnt="3">
        <dgm:presLayoutVars>
          <dgm:bulletEnabled val="1"/>
        </dgm:presLayoutVars>
      </dgm:prSet>
      <dgm:spPr/>
    </dgm:pt>
    <dgm:pt modelId="{E1957F92-D75A-4B5F-8951-090B750C328B}" type="pres">
      <dgm:prSet presAssocID="{0F8C8664-DB1B-4358-9F00-D674455D52A7}" presName="spaceBetweenRectangles" presStyleCnt="0"/>
      <dgm:spPr/>
    </dgm:pt>
    <dgm:pt modelId="{A99E0AA3-EF53-4FA7-A0AB-3D9E28EE8E74}" type="pres">
      <dgm:prSet presAssocID="{D3623A0A-4173-4EB6-B2DF-E1E7A1B94974}" presName="parentLin" presStyleCnt="0"/>
      <dgm:spPr/>
    </dgm:pt>
    <dgm:pt modelId="{D18E2A7B-AB9A-4CEE-8B11-F44858CBDE9C}" type="pres">
      <dgm:prSet presAssocID="{D3623A0A-4173-4EB6-B2DF-E1E7A1B94974}" presName="parentLeftMargin" presStyleLbl="node1" presStyleIdx="1" presStyleCnt="3"/>
      <dgm:spPr/>
    </dgm:pt>
    <dgm:pt modelId="{10D4C826-3854-436D-87A8-83BC2D7D15D8}" type="pres">
      <dgm:prSet presAssocID="{D3623A0A-4173-4EB6-B2DF-E1E7A1B94974}" presName="parentText" presStyleLbl="node1" presStyleIdx="2" presStyleCnt="3">
        <dgm:presLayoutVars>
          <dgm:chMax val="0"/>
          <dgm:bulletEnabled val="1"/>
        </dgm:presLayoutVars>
      </dgm:prSet>
      <dgm:spPr/>
    </dgm:pt>
    <dgm:pt modelId="{85CA8D85-1B1A-441D-86E2-CE44C83ED50A}" type="pres">
      <dgm:prSet presAssocID="{D3623A0A-4173-4EB6-B2DF-E1E7A1B94974}" presName="negativeSpace" presStyleCnt="0"/>
      <dgm:spPr/>
    </dgm:pt>
    <dgm:pt modelId="{4E989ED1-A978-4FAD-BB13-56147A384FEB}" type="pres">
      <dgm:prSet presAssocID="{D3623A0A-4173-4EB6-B2DF-E1E7A1B94974}" presName="childText" presStyleLbl="conFgAcc1" presStyleIdx="2" presStyleCnt="3">
        <dgm:presLayoutVars>
          <dgm:bulletEnabled val="1"/>
        </dgm:presLayoutVars>
      </dgm:prSet>
      <dgm:spPr/>
    </dgm:pt>
  </dgm:ptLst>
  <dgm:cxnLst>
    <dgm:cxn modelId="{4480F60A-7CE6-4867-A194-BFCFC33F30BB}" type="presOf" srcId="{4FD95555-A040-45CD-B1BB-82539C7A5B4C}" destId="{637D6ED8-33B2-4295-A99D-AD013683E91D}" srcOrd="0" destOrd="0" presId="urn:microsoft.com/office/officeart/2005/8/layout/list1"/>
    <dgm:cxn modelId="{137BD510-83B8-4DA5-98B3-2D52B4D35453}" srcId="{6542D1A2-F799-4517-833F-2C79C728CC6E}" destId="{B44400AA-8A0D-469D-B480-AE142E690AB5}" srcOrd="1" destOrd="0" parTransId="{EACF6A6B-71A3-480D-AA62-4E7A726BDB0C}" sibTransId="{0F8C8664-DB1B-4358-9F00-D674455D52A7}"/>
    <dgm:cxn modelId="{26709E1B-F566-42C9-9630-871BC378E67E}" srcId="{D3623A0A-4173-4EB6-B2DF-E1E7A1B94974}" destId="{F9BB37BD-8A9D-4726-BE79-830C1ADB2C98}" srcOrd="0" destOrd="0" parTransId="{8909C0CE-B24D-4D8C-9872-7D53D83ED57F}" sibTransId="{CFA779E9-3CA5-4C3B-B055-192DBCA7241D}"/>
    <dgm:cxn modelId="{FF26E153-6930-45AC-9519-69C07EC0FFDB}" type="presOf" srcId="{C2E7324E-5BE5-4CD5-B605-FDF29F8B5BBF}" destId="{278A6526-8FB0-47C4-AA1B-8DCD4E5255DB}" srcOrd="0" destOrd="0" presId="urn:microsoft.com/office/officeart/2005/8/layout/list1"/>
    <dgm:cxn modelId="{0EEABB90-E503-4D42-BA71-EA589700204C}" type="presOf" srcId="{7D4A273D-D384-4B5A-AC62-0152B6FD21D7}" destId="{8114B9F3-894F-4B65-AC5F-FDA51F7731F7}" srcOrd="0" destOrd="0" presId="urn:microsoft.com/office/officeart/2005/8/layout/list1"/>
    <dgm:cxn modelId="{77021794-9410-4B31-958B-E0C7825B7B4A}" srcId="{4FD95555-A040-45CD-B1BB-82539C7A5B4C}" destId="{C2E7324E-5BE5-4CD5-B605-FDF29F8B5BBF}" srcOrd="0" destOrd="0" parTransId="{06D0CAE5-E505-47FE-A46F-0131BB81F7CC}" sibTransId="{1587E1E1-3939-47E6-A109-51C8576AFA7B}"/>
    <dgm:cxn modelId="{0C9BA0B7-985B-406B-B4F9-0F9620806B50}" srcId="{B44400AA-8A0D-469D-B480-AE142E690AB5}" destId="{7D4A273D-D384-4B5A-AC62-0152B6FD21D7}" srcOrd="0" destOrd="0" parTransId="{D676039D-4A64-44E4-81D3-30E980A12761}" sibTransId="{895CF119-AFA6-48C8-8727-B014F2A358E6}"/>
    <dgm:cxn modelId="{65AFA6BF-CDA8-4FC9-B777-9FAB86E0F822}" srcId="{6542D1A2-F799-4517-833F-2C79C728CC6E}" destId="{4FD95555-A040-45CD-B1BB-82539C7A5B4C}" srcOrd="0" destOrd="0" parTransId="{C3DB74C6-7252-4D16-8D89-060F2112B658}" sibTransId="{7E5237F9-27AF-4CDE-AE9E-23214C88005B}"/>
    <dgm:cxn modelId="{6099EAC5-6F2A-452E-9A32-4D88AD7061DE}" type="presOf" srcId="{B44400AA-8A0D-469D-B480-AE142E690AB5}" destId="{2BE8E8B7-EF0E-4CC7-B1DF-41DF1845F340}" srcOrd="1" destOrd="0" presId="urn:microsoft.com/office/officeart/2005/8/layout/list1"/>
    <dgm:cxn modelId="{8287BDCA-00A4-4B26-B7B9-33718205F420}" srcId="{6542D1A2-F799-4517-833F-2C79C728CC6E}" destId="{D3623A0A-4173-4EB6-B2DF-E1E7A1B94974}" srcOrd="2" destOrd="0" parTransId="{9CDEDE4B-8568-464B-9144-2D767E60BD87}" sibTransId="{1EBF9E5B-24D1-4A3F-A5B4-EC31463AFABF}"/>
    <dgm:cxn modelId="{3B7C3CCC-55F5-4951-8F98-311F3D3BC2DE}" type="presOf" srcId="{6542D1A2-F799-4517-833F-2C79C728CC6E}" destId="{722725FE-AD73-4D59-A8F8-50857A77E9B4}" srcOrd="0" destOrd="0" presId="urn:microsoft.com/office/officeart/2005/8/layout/list1"/>
    <dgm:cxn modelId="{6D7959D0-2129-49DE-89EC-96FB3EDBC700}" type="presOf" srcId="{B44400AA-8A0D-469D-B480-AE142E690AB5}" destId="{C1A2293B-F30C-4113-9D3C-7F5FF18E0472}" srcOrd="0" destOrd="0" presId="urn:microsoft.com/office/officeart/2005/8/layout/list1"/>
    <dgm:cxn modelId="{31FF86DE-A90F-4BD6-82C6-F6ABFE1F32FF}" type="presOf" srcId="{F9BB37BD-8A9D-4726-BE79-830C1ADB2C98}" destId="{4E989ED1-A978-4FAD-BB13-56147A384FEB}" srcOrd="0" destOrd="0" presId="urn:microsoft.com/office/officeart/2005/8/layout/list1"/>
    <dgm:cxn modelId="{FB1121E3-7951-4CEF-A46C-DA3B835AE1E2}" type="presOf" srcId="{D3623A0A-4173-4EB6-B2DF-E1E7A1B94974}" destId="{D18E2A7B-AB9A-4CEE-8B11-F44858CBDE9C}" srcOrd="0" destOrd="0" presId="urn:microsoft.com/office/officeart/2005/8/layout/list1"/>
    <dgm:cxn modelId="{4AC15DE5-FCED-43AD-A32E-9DB8544896E3}" type="presOf" srcId="{4FD95555-A040-45CD-B1BB-82539C7A5B4C}" destId="{62D0994C-5386-46F8-A260-CA432652B2AB}" srcOrd="1" destOrd="0" presId="urn:microsoft.com/office/officeart/2005/8/layout/list1"/>
    <dgm:cxn modelId="{4CDA42FC-A7B5-4A6A-8AB6-FB969E31CFB1}" type="presOf" srcId="{D3623A0A-4173-4EB6-B2DF-E1E7A1B94974}" destId="{10D4C826-3854-436D-87A8-83BC2D7D15D8}" srcOrd="1" destOrd="0" presId="urn:microsoft.com/office/officeart/2005/8/layout/list1"/>
    <dgm:cxn modelId="{2A012B72-C8C6-4D6C-9AB6-F838111E9168}" type="presParOf" srcId="{722725FE-AD73-4D59-A8F8-50857A77E9B4}" destId="{66C9EC7D-9F91-4DC0-8DBA-F735661CC39A}" srcOrd="0" destOrd="0" presId="urn:microsoft.com/office/officeart/2005/8/layout/list1"/>
    <dgm:cxn modelId="{796C0E60-FA2A-4E7A-94C9-4B53AD192F32}" type="presParOf" srcId="{66C9EC7D-9F91-4DC0-8DBA-F735661CC39A}" destId="{637D6ED8-33B2-4295-A99D-AD013683E91D}" srcOrd="0" destOrd="0" presId="urn:microsoft.com/office/officeart/2005/8/layout/list1"/>
    <dgm:cxn modelId="{DE0E47BA-3491-471D-B93A-6D03E5713479}" type="presParOf" srcId="{66C9EC7D-9F91-4DC0-8DBA-F735661CC39A}" destId="{62D0994C-5386-46F8-A260-CA432652B2AB}" srcOrd="1" destOrd="0" presId="urn:microsoft.com/office/officeart/2005/8/layout/list1"/>
    <dgm:cxn modelId="{33015176-A752-4B39-8489-620009B4F687}" type="presParOf" srcId="{722725FE-AD73-4D59-A8F8-50857A77E9B4}" destId="{CF4B4872-0F29-4D34-9AF2-BC8EBEAEA297}" srcOrd="1" destOrd="0" presId="urn:microsoft.com/office/officeart/2005/8/layout/list1"/>
    <dgm:cxn modelId="{DA7FEF9C-203C-4C74-A4D7-BEE2BF4FC012}" type="presParOf" srcId="{722725FE-AD73-4D59-A8F8-50857A77E9B4}" destId="{278A6526-8FB0-47C4-AA1B-8DCD4E5255DB}" srcOrd="2" destOrd="0" presId="urn:microsoft.com/office/officeart/2005/8/layout/list1"/>
    <dgm:cxn modelId="{3FBAE8A7-50AD-44F3-9647-2DD426FC43B8}" type="presParOf" srcId="{722725FE-AD73-4D59-A8F8-50857A77E9B4}" destId="{722929A0-A656-4B05-A39D-A6F3AAD6A096}" srcOrd="3" destOrd="0" presId="urn:microsoft.com/office/officeart/2005/8/layout/list1"/>
    <dgm:cxn modelId="{080C6506-6D65-46C7-A6A1-02944511571A}" type="presParOf" srcId="{722725FE-AD73-4D59-A8F8-50857A77E9B4}" destId="{42FAF513-C129-4EFF-A900-DD35C9D4DF70}" srcOrd="4" destOrd="0" presId="urn:microsoft.com/office/officeart/2005/8/layout/list1"/>
    <dgm:cxn modelId="{DF76B4EB-4960-4D64-95F6-5274B2B06787}" type="presParOf" srcId="{42FAF513-C129-4EFF-A900-DD35C9D4DF70}" destId="{C1A2293B-F30C-4113-9D3C-7F5FF18E0472}" srcOrd="0" destOrd="0" presId="urn:microsoft.com/office/officeart/2005/8/layout/list1"/>
    <dgm:cxn modelId="{F5E8D76A-FC5A-46E2-ADB9-11CF64372031}" type="presParOf" srcId="{42FAF513-C129-4EFF-A900-DD35C9D4DF70}" destId="{2BE8E8B7-EF0E-4CC7-B1DF-41DF1845F340}" srcOrd="1" destOrd="0" presId="urn:microsoft.com/office/officeart/2005/8/layout/list1"/>
    <dgm:cxn modelId="{76A15DEA-6843-4C19-92C6-871353D034EC}" type="presParOf" srcId="{722725FE-AD73-4D59-A8F8-50857A77E9B4}" destId="{89763C7F-A0DE-4DF1-A2D4-72986C046E1B}" srcOrd="5" destOrd="0" presId="urn:microsoft.com/office/officeart/2005/8/layout/list1"/>
    <dgm:cxn modelId="{0B2E17FD-BC74-41EB-91E9-6738FA554116}" type="presParOf" srcId="{722725FE-AD73-4D59-A8F8-50857A77E9B4}" destId="{8114B9F3-894F-4B65-AC5F-FDA51F7731F7}" srcOrd="6" destOrd="0" presId="urn:microsoft.com/office/officeart/2005/8/layout/list1"/>
    <dgm:cxn modelId="{8A191471-E9ED-4330-AD32-4CEDC70A69D8}" type="presParOf" srcId="{722725FE-AD73-4D59-A8F8-50857A77E9B4}" destId="{E1957F92-D75A-4B5F-8951-090B750C328B}" srcOrd="7" destOrd="0" presId="urn:microsoft.com/office/officeart/2005/8/layout/list1"/>
    <dgm:cxn modelId="{1BF3AA76-6387-47B4-A5E0-18BCD8FDDFD1}" type="presParOf" srcId="{722725FE-AD73-4D59-A8F8-50857A77E9B4}" destId="{A99E0AA3-EF53-4FA7-A0AB-3D9E28EE8E74}" srcOrd="8" destOrd="0" presId="urn:microsoft.com/office/officeart/2005/8/layout/list1"/>
    <dgm:cxn modelId="{67AC8932-8551-42E2-97CE-70970D700A4D}" type="presParOf" srcId="{A99E0AA3-EF53-4FA7-A0AB-3D9E28EE8E74}" destId="{D18E2A7B-AB9A-4CEE-8B11-F44858CBDE9C}" srcOrd="0" destOrd="0" presId="urn:microsoft.com/office/officeart/2005/8/layout/list1"/>
    <dgm:cxn modelId="{E6DB7CFC-E83F-4517-A93D-0928EFE9602E}" type="presParOf" srcId="{A99E0AA3-EF53-4FA7-A0AB-3D9E28EE8E74}" destId="{10D4C826-3854-436D-87A8-83BC2D7D15D8}" srcOrd="1" destOrd="0" presId="urn:microsoft.com/office/officeart/2005/8/layout/list1"/>
    <dgm:cxn modelId="{25A6A423-4E37-4D40-A426-3EC605DF1FFB}" type="presParOf" srcId="{722725FE-AD73-4D59-A8F8-50857A77E9B4}" destId="{85CA8D85-1B1A-441D-86E2-CE44C83ED50A}" srcOrd="9" destOrd="0" presId="urn:microsoft.com/office/officeart/2005/8/layout/list1"/>
    <dgm:cxn modelId="{99C31F60-BE9D-4AEF-8408-F650DC3A1581}" type="presParOf" srcId="{722725FE-AD73-4D59-A8F8-50857A77E9B4}" destId="{4E989ED1-A978-4FAD-BB13-56147A384FEB}"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1F388DB9-16CD-4877-B9D9-7D621D81268C}"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n-US"/>
        </a:p>
      </dgm:t>
    </dgm:pt>
    <dgm:pt modelId="{5A98F0D6-35B9-4A0E-8EDF-EED0133B91C8}">
      <dgm:prSet custT="1"/>
      <dgm:spPr>
        <a:solidFill>
          <a:srgbClr val="0000FF"/>
        </a:solidFill>
      </dgm:spPr>
      <dgm:t>
        <a:bodyPr/>
        <a:lstStyle/>
        <a:p>
          <a:r>
            <a:rPr lang="en-US" sz="2800">
              <a:effectLst>
                <a:outerShdw blurRad="38100" dist="38100" dir="2700000" algn="tl">
                  <a:srgbClr val="000000">
                    <a:alpha val="43137"/>
                  </a:srgbClr>
                </a:outerShdw>
              </a:effectLst>
              <a:latin typeface="+mj-lt"/>
            </a:rPr>
            <a:t>Matthew</a:t>
          </a:r>
        </a:p>
      </dgm:t>
    </dgm:pt>
    <dgm:pt modelId="{0E02E2C6-087B-49B9-AC3D-E8AB8BBDCB07}" type="parTrans" cxnId="{2E12245A-41CC-42EB-BD20-7B8CD56E93EC}">
      <dgm:prSet/>
      <dgm:spPr/>
      <dgm:t>
        <a:bodyPr/>
        <a:lstStyle/>
        <a:p>
          <a:endParaRPr lang="en-US"/>
        </a:p>
      </dgm:t>
    </dgm:pt>
    <dgm:pt modelId="{15459BBA-8712-4BF5-B89C-7ADB3AAD0654}" type="sibTrans" cxnId="{2E12245A-41CC-42EB-BD20-7B8CD56E93EC}">
      <dgm:prSet/>
      <dgm:spPr/>
      <dgm:t>
        <a:bodyPr/>
        <a:lstStyle/>
        <a:p>
          <a:endParaRPr lang="en-US"/>
        </a:p>
      </dgm:t>
    </dgm:pt>
    <dgm:pt modelId="{E74C9C0A-E000-4038-B4B3-D714FB56F7EB}">
      <dgm:prSet custT="1"/>
      <dgm:spPr/>
      <dgm:t>
        <a:bodyPr/>
        <a:lstStyle/>
        <a:p>
          <a:r>
            <a:rPr lang="en-US" sz="2500">
              <a:latin typeface="+mj-lt"/>
            </a:rPr>
            <a:t>Judea</a:t>
          </a:r>
          <a:r>
            <a:rPr lang="en-US" sz="2500"/>
            <a:t>  (Jerome)</a:t>
          </a:r>
        </a:p>
      </dgm:t>
    </dgm:pt>
    <dgm:pt modelId="{9068831C-312F-4C6B-9796-49099DC4D04C}" type="parTrans" cxnId="{65234DCA-7204-4EFA-8B29-55543664100B}">
      <dgm:prSet/>
      <dgm:spPr/>
      <dgm:t>
        <a:bodyPr/>
        <a:lstStyle/>
        <a:p>
          <a:endParaRPr lang="en-US"/>
        </a:p>
      </dgm:t>
    </dgm:pt>
    <dgm:pt modelId="{ABF0085B-75DB-47C4-8F81-5E913A8317C8}" type="sibTrans" cxnId="{65234DCA-7204-4EFA-8B29-55543664100B}">
      <dgm:prSet/>
      <dgm:spPr/>
      <dgm:t>
        <a:bodyPr/>
        <a:lstStyle/>
        <a:p>
          <a:endParaRPr lang="en-US"/>
        </a:p>
      </dgm:t>
    </dgm:pt>
    <dgm:pt modelId="{613FFDF2-6BBC-43DD-AF48-B25F9333C77E}">
      <dgm:prSet custT="1"/>
      <dgm:spPr>
        <a:solidFill>
          <a:srgbClr val="0000FF"/>
        </a:solidFill>
      </dgm:spPr>
      <dgm:t>
        <a:bodyPr/>
        <a:lstStyle/>
        <a:p>
          <a:r>
            <a:rPr lang="en-US" sz="2800" kern="1200">
              <a:effectLst>
                <a:outerShdw blurRad="38100" dist="38100" dir="2700000" algn="tl">
                  <a:srgbClr val="000000">
                    <a:alpha val="43137"/>
                  </a:srgbClr>
                </a:outerShdw>
              </a:effectLst>
              <a:latin typeface="Arial Black" panose="020B0A04020102020204"/>
              <a:ea typeface="+mn-ea"/>
              <a:cs typeface="+mn-cs"/>
            </a:rPr>
            <a:t>Mark</a:t>
          </a:r>
        </a:p>
      </dgm:t>
    </dgm:pt>
    <dgm:pt modelId="{73AA75C4-1261-4744-A18B-A75E6201E74E}" type="parTrans" cxnId="{AC510951-55C2-402C-B9F5-658AA0600EEC}">
      <dgm:prSet/>
      <dgm:spPr/>
      <dgm:t>
        <a:bodyPr/>
        <a:lstStyle/>
        <a:p>
          <a:endParaRPr lang="en-US"/>
        </a:p>
      </dgm:t>
    </dgm:pt>
    <dgm:pt modelId="{3FE37940-2D83-4AC4-A73E-57C0C9B9A6A5}" type="sibTrans" cxnId="{AC510951-55C2-402C-B9F5-658AA0600EEC}">
      <dgm:prSet/>
      <dgm:spPr/>
      <dgm:t>
        <a:bodyPr/>
        <a:lstStyle/>
        <a:p>
          <a:endParaRPr lang="en-US"/>
        </a:p>
      </dgm:t>
    </dgm:pt>
    <dgm:pt modelId="{608FBDCD-BA92-4F71-9B90-B275F2F6BBA1}">
      <dgm:prSet custT="1"/>
      <dgm:spPr/>
      <dgm:t>
        <a:bodyPr/>
        <a:lstStyle/>
        <a:p>
          <a:r>
            <a:rPr lang="en-US" sz="2500" kern="1200">
              <a:latin typeface="Arial Black" panose="020B0A04020102020204" pitchFamily="34" charset="0"/>
              <a:ea typeface="+mn-ea"/>
              <a:cs typeface="+mn-cs"/>
            </a:rPr>
            <a:t>Rome</a:t>
          </a:r>
        </a:p>
      </dgm:t>
    </dgm:pt>
    <dgm:pt modelId="{2AEF2502-A9A2-4AB3-90C5-AB575E40B5D0}" type="parTrans" cxnId="{6EFD94F6-9918-4CE2-87F1-BE2D5289F4B9}">
      <dgm:prSet/>
      <dgm:spPr/>
      <dgm:t>
        <a:bodyPr/>
        <a:lstStyle/>
        <a:p>
          <a:endParaRPr lang="en-US"/>
        </a:p>
      </dgm:t>
    </dgm:pt>
    <dgm:pt modelId="{A362AF94-CB28-4285-B12F-8FF7EC60716C}" type="sibTrans" cxnId="{6EFD94F6-9918-4CE2-87F1-BE2D5289F4B9}">
      <dgm:prSet/>
      <dgm:spPr/>
      <dgm:t>
        <a:bodyPr/>
        <a:lstStyle/>
        <a:p>
          <a:endParaRPr lang="en-US"/>
        </a:p>
      </dgm:t>
    </dgm:pt>
    <dgm:pt modelId="{0BDE9C57-B9E6-4D21-88E0-2F3F2B7A9D53}">
      <dgm:prSet custT="1"/>
      <dgm:spPr>
        <a:solidFill>
          <a:srgbClr val="0000FF"/>
        </a:solidFill>
      </dgm:spPr>
      <dgm:t>
        <a:bodyPr/>
        <a:lstStyle/>
        <a:p>
          <a:r>
            <a:rPr lang="en-US" sz="2800" kern="1200">
              <a:effectLst>
                <a:outerShdw blurRad="38100" dist="38100" dir="2700000" algn="tl">
                  <a:srgbClr val="000000">
                    <a:alpha val="43137"/>
                  </a:srgbClr>
                </a:outerShdw>
              </a:effectLst>
              <a:latin typeface="Arial Black" panose="020B0A04020102020204"/>
              <a:ea typeface="+mn-ea"/>
              <a:cs typeface="+mn-cs"/>
            </a:rPr>
            <a:t>Luke</a:t>
          </a:r>
        </a:p>
      </dgm:t>
    </dgm:pt>
    <dgm:pt modelId="{607C1812-6DF8-4B4C-8733-123EDED7891A}" type="parTrans" cxnId="{E5AE7D78-151C-4801-BF96-5CD13CF9E362}">
      <dgm:prSet/>
      <dgm:spPr/>
      <dgm:t>
        <a:bodyPr/>
        <a:lstStyle/>
        <a:p>
          <a:endParaRPr lang="en-US"/>
        </a:p>
      </dgm:t>
    </dgm:pt>
    <dgm:pt modelId="{ECF8746F-2A59-4765-B9AF-F975218CA191}" type="sibTrans" cxnId="{E5AE7D78-151C-4801-BF96-5CD13CF9E362}">
      <dgm:prSet/>
      <dgm:spPr/>
      <dgm:t>
        <a:bodyPr/>
        <a:lstStyle/>
        <a:p>
          <a:endParaRPr lang="en-US"/>
        </a:p>
      </dgm:t>
    </dgm:pt>
    <dgm:pt modelId="{D9F53286-177B-4132-BBAB-1F7A61371B1A}">
      <dgm:prSet custT="1"/>
      <dgm:spPr/>
      <dgm:t>
        <a:bodyPr/>
        <a:lstStyle/>
        <a:p>
          <a:pPr marL="228600" lvl="1" indent="-228600" algn="l" defTabSz="1111250">
            <a:lnSpc>
              <a:spcPct val="90000"/>
            </a:lnSpc>
            <a:spcBef>
              <a:spcPct val="0"/>
            </a:spcBef>
            <a:spcAft>
              <a:spcPct val="15000"/>
            </a:spcAft>
            <a:buChar char="•"/>
          </a:pPr>
          <a:r>
            <a:rPr lang="en-US" sz="2500" kern="1200">
              <a:latin typeface="Arial Black" panose="020B0A04020102020204" pitchFamily="34" charset="0"/>
              <a:ea typeface="+mn-ea"/>
              <a:cs typeface="+mn-cs"/>
            </a:rPr>
            <a:t>Antioch</a:t>
          </a:r>
          <a:r>
            <a:rPr lang="en-US" sz="2500" kern="1200">
              <a:latin typeface="Arial" panose="020B0604020202020204"/>
              <a:ea typeface="+mn-ea"/>
              <a:cs typeface="+mn-cs"/>
            </a:rPr>
            <a:t> or </a:t>
          </a:r>
          <a:r>
            <a:rPr lang="en-US" sz="2500" kern="1200">
              <a:latin typeface="Arial Black" panose="020B0A04020102020204" pitchFamily="34" charset="0"/>
              <a:ea typeface="+mn-ea"/>
              <a:cs typeface="+mn-cs"/>
            </a:rPr>
            <a:t>Achaea</a:t>
          </a:r>
          <a:r>
            <a:rPr lang="en-US" sz="2500" kern="1200">
              <a:latin typeface="Arial" panose="020B0604020202020204"/>
              <a:ea typeface="+mn-ea"/>
              <a:cs typeface="+mn-cs"/>
            </a:rPr>
            <a:t> or </a:t>
          </a:r>
          <a:r>
            <a:rPr lang="en-US" sz="2500" kern="1200">
              <a:latin typeface="Arial Black" panose="020B0A04020102020204" pitchFamily="34" charset="0"/>
              <a:ea typeface="+mn-ea"/>
              <a:cs typeface="+mn-cs"/>
            </a:rPr>
            <a:t>Rome</a:t>
          </a:r>
        </a:p>
      </dgm:t>
    </dgm:pt>
    <dgm:pt modelId="{5A453B5A-789F-497F-A0D6-44DB6149AC0D}" type="parTrans" cxnId="{17DB0953-F37C-4D1F-9FD4-C072B05BB21B}">
      <dgm:prSet/>
      <dgm:spPr/>
      <dgm:t>
        <a:bodyPr/>
        <a:lstStyle/>
        <a:p>
          <a:endParaRPr lang="en-US"/>
        </a:p>
      </dgm:t>
    </dgm:pt>
    <dgm:pt modelId="{FDA04245-32ED-4A18-BECF-B56C9EB4597F}" type="sibTrans" cxnId="{17DB0953-F37C-4D1F-9FD4-C072B05BB21B}">
      <dgm:prSet/>
      <dgm:spPr/>
      <dgm:t>
        <a:bodyPr/>
        <a:lstStyle/>
        <a:p>
          <a:endParaRPr lang="en-US"/>
        </a:p>
      </dgm:t>
    </dgm:pt>
    <dgm:pt modelId="{DDEC2432-AAC6-4CCC-A99B-6FE51114881D}">
      <dgm:prSet custT="1"/>
      <dgm:spPr>
        <a:solidFill>
          <a:srgbClr val="0000FF"/>
        </a:solidFill>
      </dgm:spPr>
      <dgm:t>
        <a:bodyPr/>
        <a:lstStyle/>
        <a:p>
          <a:r>
            <a:rPr lang="en-US" sz="2800" kern="1200">
              <a:effectLst>
                <a:outerShdw blurRad="38100" dist="38100" dir="2700000" algn="tl">
                  <a:srgbClr val="000000">
                    <a:alpha val="43137"/>
                  </a:srgbClr>
                </a:outerShdw>
              </a:effectLst>
              <a:latin typeface="Arial Black" panose="020B0A04020102020204"/>
              <a:ea typeface="+mn-ea"/>
              <a:cs typeface="+mn-cs"/>
            </a:rPr>
            <a:t>John</a:t>
          </a:r>
        </a:p>
      </dgm:t>
    </dgm:pt>
    <dgm:pt modelId="{CA1D7C06-8CF1-49B5-A112-AB49B85C25D5}" type="parTrans" cxnId="{703E85B7-C014-474E-8EF0-963E807CF67B}">
      <dgm:prSet/>
      <dgm:spPr/>
      <dgm:t>
        <a:bodyPr/>
        <a:lstStyle/>
        <a:p>
          <a:endParaRPr lang="en-US"/>
        </a:p>
      </dgm:t>
    </dgm:pt>
    <dgm:pt modelId="{FFEFA02E-B5E7-4B84-A49E-039B240E2704}" type="sibTrans" cxnId="{703E85B7-C014-474E-8EF0-963E807CF67B}">
      <dgm:prSet/>
      <dgm:spPr/>
      <dgm:t>
        <a:bodyPr/>
        <a:lstStyle/>
        <a:p>
          <a:endParaRPr lang="en-US"/>
        </a:p>
      </dgm:t>
    </dgm:pt>
    <dgm:pt modelId="{3E6AA7E2-02D7-4E50-8B23-96965D928894}">
      <dgm:prSet custT="1"/>
      <dgm:spPr/>
      <dgm:t>
        <a:bodyPr/>
        <a:lstStyle/>
        <a:p>
          <a:pPr marL="228600" lvl="1" indent="-228600" algn="l" defTabSz="1111250">
            <a:lnSpc>
              <a:spcPct val="90000"/>
            </a:lnSpc>
            <a:spcBef>
              <a:spcPct val="0"/>
            </a:spcBef>
            <a:spcAft>
              <a:spcPct val="15000"/>
            </a:spcAft>
            <a:buChar char="•"/>
          </a:pPr>
          <a:r>
            <a:rPr lang="en-US" sz="2500" kern="1200" dirty="0">
              <a:latin typeface="Arial Black" panose="020B0A04020102020204" pitchFamily="34" charset="0"/>
              <a:ea typeface="+mn-ea"/>
              <a:cs typeface="+mn-cs"/>
            </a:rPr>
            <a:t>Ephesus</a:t>
          </a:r>
          <a:r>
            <a:rPr lang="en-US" sz="2500" kern="1200" dirty="0">
              <a:latin typeface="Arial" panose="020B0604020202020204"/>
              <a:ea typeface="+mn-ea"/>
              <a:cs typeface="+mn-cs"/>
            </a:rPr>
            <a:t> (Asia Minor)</a:t>
          </a:r>
        </a:p>
      </dgm:t>
    </dgm:pt>
    <dgm:pt modelId="{0779DA57-7345-4AA6-A247-2C28D912FA86}" type="parTrans" cxnId="{19260257-B093-4D81-94BA-3CD70E3C3006}">
      <dgm:prSet/>
      <dgm:spPr/>
      <dgm:t>
        <a:bodyPr/>
        <a:lstStyle/>
        <a:p>
          <a:endParaRPr lang="en-US"/>
        </a:p>
      </dgm:t>
    </dgm:pt>
    <dgm:pt modelId="{9F3E706E-CD80-432E-A4A1-B70E416F8498}" type="sibTrans" cxnId="{19260257-B093-4D81-94BA-3CD70E3C3006}">
      <dgm:prSet/>
      <dgm:spPr/>
      <dgm:t>
        <a:bodyPr/>
        <a:lstStyle/>
        <a:p>
          <a:endParaRPr lang="en-US"/>
        </a:p>
      </dgm:t>
    </dgm:pt>
    <dgm:pt modelId="{E8222E9F-6F58-4234-9505-EB597A2E99FD}" type="pres">
      <dgm:prSet presAssocID="{1F388DB9-16CD-4877-B9D9-7D621D81268C}" presName="Name0" presStyleCnt="0">
        <dgm:presLayoutVars>
          <dgm:dir/>
          <dgm:animLvl val="lvl"/>
          <dgm:resizeHandles val="exact"/>
        </dgm:presLayoutVars>
      </dgm:prSet>
      <dgm:spPr/>
    </dgm:pt>
    <dgm:pt modelId="{7499B4E8-6F8F-4EC0-B80C-CB7C74F5AB04}" type="pres">
      <dgm:prSet presAssocID="{5A98F0D6-35B9-4A0E-8EDF-EED0133B91C8}" presName="linNode" presStyleCnt="0"/>
      <dgm:spPr/>
    </dgm:pt>
    <dgm:pt modelId="{0CD0A58B-F6F8-4DD7-A086-B3FA781027E0}" type="pres">
      <dgm:prSet presAssocID="{5A98F0D6-35B9-4A0E-8EDF-EED0133B91C8}" presName="parentText" presStyleLbl="node1" presStyleIdx="0" presStyleCnt="4" custScaleX="103673" custLinFactNeighborX="-8472">
        <dgm:presLayoutVars>
          <dgm:chMax val="1"/>
          <dgm:bulletEnabled val="1"/>
        </dgm:presLayoutVars>
      </dgm:prSet>
      <dgm:spPr/>
    </dgm:pt>
    <dgm:pt modelId="{338CA5CC-0D06-4430-A6F1-09940209F325}" type="pres">
      <dgm:prSet presAssocID="{5A98F0D6-35B9-4A0E-8EDF-EED0133B91C8}" presName="descendantText" presStyleLbl="alignAccFollowNode1" presStyleIdx="0" presStyleCnt="4" custScaleX="158144" custLinFactNeighborX="43" custLinFactNeighborY="2355">
        <dgm:presLayoutVars>
          <dgm:bulletEnabled val="1"/>
        </dgm:presLayoutVars>
      </dgm:prSet>
      <dgm:spPr/>
    </dgm:pt>
    <dgm:pt modelId="{4AEB21C2-4993-48EF-A7A4-D67AAF7720B4}" type="pres">
      <dgm:prSet presAssocID="{15459BBA-8712-4BF5-B89C-7ADB3AAD0654}" presName="sp" presStyleCnt="0"/>
      <dgm:spPr/>
    </dgm:pt>
    <dgm:pt modelId="{C0DB960B-50A4-4158-B17D-CEEA3EB14851}" type="pres">
      <dgm:prSet presAssocID="{613FFDF2-6BBC-43DD-AF48-B25F9333C77E}" presName="linNode" presStyleCnt="0"/>
      <dgm:spPr/>
    </dgm:pt>
    <dgm:pt modelId="{E2783CA1-918E-468F-BA14-3D6269B8B41E}" type="pres">
      <dgm:prSet presAssocID="{613FFDF2-6BBC-43DD-AF48-B25F9333C77E}" presName="parentText" presStyleLbl="node1" presStyleIdx="1" presStyleCnt="4" custScaleX="74154" custLinFactNeighborX="-8472">
        <dgm:presLayoutVars>
          <dgm:chMax val="1"/>
          <dgm:bulletEnabled val="1"/>
        </dgm:presLayoutVars>
      </dgm:prSet>
      <dgm:spPr/>
    </dgm:pt>
    <dgm:pt modelId="{3EE64F75-C047-46D2-BB6D-E9BD60224FF5}" type="pres">
      <dgm:prSet presAssocID="{613FFDF2-6BBC-43DD-AF48-B25F9333C77E}" presName="descendantText" presStyleLbl="alignAccFollowNode1" presStyleIdx="1" presStyleCnt="4" custScaleX="114538" custLinFactNeighborX="2106" custLinFactNeighborY="3533">
        <dgm:presLayoutVars>
          <dgm:bulletEnabled val="1"/>
        </dgm:presLayoutVars>
      </dgm:prSet>
      <dgm:spPr/>
    </dgm:pt>
    <dgm:pt modelId="{08A2D847-7B8B-46AE-9769-15027F12F0FB}" type="pres">
      <dgm:prSet presAssocID="{3FE37940-2D83-4AC4-A73E-57C0C9B9A6A5}" presName="sp" presStyleCnt="0"/>
      <dgm:spPr/>
    </dgm:pt>
    <dgm:pt modelId="{BF779147-5413-4691-B7FF-38C74816E06B}" type="pres">
      <dgm:prSet presAssocID="{0BDE9C57-B9E6-4D21-88E0-2F3F2B7A9D53}" presName="linNode" presStyleCnt="0"/>
      <dgm:spPr/>
    </dgm:pt>
    <dgm:pt modelId="{A4755994-47D9-4660-95FB-93F2B73614C8}" type="pres">
      <dgm:prSet presAssocID="{0BDE9C57-B9E6-4D21-88E0-2F3F2B7A9D53}" presName="parentText" presStyleLbl="node1" presStyleIdx="2" presStyleCnt="4" custScaleX="74445" custLinFactNeighborX="-8472">
        <dgm:presLayoutVars>
          <dgm:chMax val="1"/>
          <dgm:bulletEnabled val="1"/>
        </dgm:presLayoutVars>
      </dgm:prSet>
      <dgm:spPr/>
    </dgm:pt>
    <dgm:pt modelId="{F4BCD2F7-851A-49D8-ACA6-EDEF96C611FC}" type="pres">
      <dgm:prSet presAssocID="{0BDE9C57-B9E6-4D21-88E0-2F3F2B7A9D53}" presName="descendantText" presStyleLbl="alignAccFollowNode1" presStyleIdx="2" presStyleCnt="4" custScaleX="114957">
        <dgm:presLayoutVars>
          <dgm:bulletEnabled val="1"/>
        </dgm:presLayoutVars>
      </dgm:prSet>
      <dgm:spPr/>
    </dgm:pt>
    <dgm:pt modelId="{5206E2FD-2EE7-4D19-AB92-B75BCDF1BC03}" type="pres">
      <dgm:prSet presAssocID="{ECF8746F-2A59-4765-B9AF-F975218CA191}" presName="sp" presStyleCnt="0"/>
      <dgm:spPr/>
    </dgm:pt>
    <dgm:pt modelId="{9F76086C-94FA-41F5-8E24-E63D4B273A01}" type="pres">
      <dgm:prSet presAssocID="{DDEC2432-AAC6-4CCC-A99B-6FE51114881D}" presName="linNode" presStyleCnt="0"/>
      <dgm:spPr/>
    </dgm:pt>
    <dgm:pt modelId="{828DA2CC-7118-4B6D-9EDD-376D873BAD8E}" type="pres">
      <dgm:prSet presAssocID="{DDEC2432-AAC6-4CCC-A99B-6FE51114881D}" presName="parentText" presStyleLbl="node1" presStyleIdx="3" presStyleCnt="4" custScaleX="74445" custLinFactNeighborX="-8472">
        <dgm:presLayoutVars>
          <dgm:chMax val="1"/>
          <dgm:bulletEnabled val="1"/>
        </dgm:presLayoutVars>
      </dgm:prSet>
      <dgm:spPr/>
    </dgm:pt>
    <dgm:pt modelId="{004B8704-87FF-46EE-A4F4-CF39BF9AB050}" type="pres">
      <dgm:prSet presAssocID="{DDEC2432-AAC6-4CCC-A99B-6FE51114881D}" presName="descendantText" presStyleLbl="alignAccFollowNode1" presStyleIdx="3" presStyleCnt="4" custScaleX="114957">
        <dgm:presLayoutVars>
          <dgm:bulletEnabled val="1"/>
        </dgm:presLayoutVars>
      </dgm:prSet>
      <dgm:spPr/>
    </dgm:pt>
  </dgm:ptLst>
  <dgm:cxnLst>
    <dgm:cxn modelId="{99EF9709-E773-4D55-9536-2C7CA39CA0DB}" type="presOf" srcId="{0BDE9C57-B9E6-4D21-88E0-2F3F2B7A9D53}" destId="{A4755994-47D9-4660-95FB-93F2B73614C8}" srcOrd="0" destOrd="0" presId="urn:microsoft.com/office/officeart/2005/8/layout/vList5"/>
    <dgm:cxn modelId="{DB83313A-9209-406C-8B47-BF5003F7DF96}" type="presOf" srcId="{D9F53286-177B-4132-BBAB-1F7A61371B1A}" destId="{F4BCD2F7-851A-49D8-ACA6-EDEF96C611FC}" srcOrd="0" destOrd="0" presId="urn:microsoft.com/office/officeart/2005/8/layout/vList5"/>
    <dgm:cxn modelId="{0FD31B67-D6C5-4253-9AFA-C9DD98AFAC32}" type="presOf" srcId="{3E6AA7E2-02D7-4E50-8B23-96965D928894}" destId="{004B8704-87FF-46EE-A4F4-CF39BF9AB050}" srcOrd="0" destOrd="0" presId="urn:microsoft.com/office/officeart/2005/8/layout/vList5"/>
    <dgm:cxn modelId="{AC510951-55C2-402C-B9F5-658AA0600EEC}" srcId="{1F388DB9-16CD-4877-B9D9-7D621D81268C}" destId="{613FFDF2-6BBC-43DD-AF48-B25F9333C77E}" srcOrd="1" destOrd="0" parTransId="{73AA75C4-1261-4744-A18B-A75E6201E74E}" sibTransId="{3FE37940-2D83-4AC4-A73E-57C0C9B9A6A5}"/>
    <dgm:cxn modelId="{17DB0953-F37C-4D1F-9FD4-C072B05BB21B}" srcId="{0BDE9C57-B9E6-4D21-88E0-2F3F2B7A9D53}" destId="{D9F53286-177B-4132-BBAB-1F7A61371B1A}" srcOrd="0" destOrd="0" parTransId="{5A453B5A-789F-497F-A0D6-44DB6149AC0D}" sibTransId="{FDA04245-32ED-4A18-BECF-B56C9EB4597F}"/>
    <dgm:cxn modelId="{B9C49C53-ACFB-4A6B-8F33-1C0478C76D6F}" type="presOf" srcId="{613FFDF2-6BBC-43DD-AF48-B25F9333C77E}" destId="{E2783CA1-918E-468F-BA14-3D6269B8B41E}" srcOrd="0" destOrd="0" presId="urn:microsoft.com/office/officeart/2005/8/layout/vList5"/>
    <dgm:cxn modelId="{19260257-B093-4D81-94BA-3CD70E3C3006}" srcId="{DDEC2432-AAC6-4CCC-A99B-6FE51114881D}" destId="{3E6AA7E2-02D7-4E50-8B23-96965D928894}" srcOrd="0" destOrd="0" parTransId="{0779DA57-7345-4AA6-A247-2C28D912FA86}" sibTransId="{9F3E706E-CD80-432E-A4A1-B70E416F8498}"/>
    <dgm:cxn modelId="{E5AE7D78-151C-4801-BF96-5CD13CF9E362}" srcId="{1F388DB9-16CD-4877-B9D9-7D621D81268C}" destId="{0BDE9C57-B9E6-4D21-88E0-2F3F2B7A9D53}" srcOrd="2" destOrd="0" parTransId="{607C1812-6DF8-4B4C-8733-123EDED7891A}" sibTransId="{ECF8746F-2A59-4765-B9AF-F975218CA191}"/>
    <dgm:cxn modelId="{2E12245A-41CC-42EB-BD20-7B8CD56E93EC}" srcId="{1F388DB9-16CD-4877-B9D9-7D621D81268C}" destId="{5A98F0D6-35B9-4A0E-8EDF-EED0133B91C8}" srcOrd="0" destOrd="0" parTransId="{0E02E2C6-087B-49B9-AC3D-E8AB8BBDCB07}" sibTransId="{15459BBA-8712-4BF5-B89C-7ADB3AAD0654}"/>
    <dgm:cxn modelId="{EF2AA896-C813-4D66-880E-430866241A25}" type="presOf" srcId="{608FBDCD-BA92-4F71-9B90-B275F2F6BBA1}" destId="{3EE64F75-C047-46D2-BB6D-E9BD60224FF5}" srcOrd="0" destOrd="0" presId="urn:microsoft.com/office/officeart/2005/8/layout/vList5"/>
    <dgm:cxn modelId="{1A33BC9B-0925-408F-8DDB-DD3787DD2893}" type="presOf" srcId="{5A98F0D6-35B9-4A0E-8EDF-EED0133B91C8}" destId="{0CD0A58B-F6F8-4DD7-A086-B3FA781027E0}" srcOrd="0" destOrd="0" presId="urn:microsoft.com/office/officeart/2005/8/layout/vList5"/>
    <dgm:cxn modelId="{703E85B7-C014-474E-8EF0-963E807CF67B}" srcId="{1F388DB9-16CD-4877-B9D9-7D621D81268C}" destId="{DDEC2432-AAC6-4CCC-A99B-6FE51114881D}" srcOrd="3" destOrd="0" parTransId="{CA1D7C06-8CF1-49B5-A112-AB49B85C25D5}" sibTransId="{FFEFA02E-B5E7-4B84-A49E-039B240E2704}"/>
    <dgm:cxn modelId="{65234DCA-7204-4EFA-8B29-55543664100B}" srcId="{5A98F0D6-35B9-4A0E-8EDF-EED0133B91C8}" destId="{E74C9C0A-E000-4038-B4B3-D714FB56F7EB}" srcOrd="0" destOrd="0" parTransId="{9068831C-312F-4C6B-9796-49099DC4D04C}" sibTransId="{ABF0085B-75DB-47C4-8F81-5E913A8317C8}"/>
    <dgm:cxn modelId="{87A78AD9-12A4-43B3-879A-9D7423225DDF}" type="presOf" srcId="{1F388DB9-16CD-4877-B9D9-7D621D81268C}" destId="{E8222E9F-6F58-4234-9505-EB597A2E99FD}" srcOrd="0" destOrd="0" presId="urn:microsoft.com/office/officeart/2005/8/layout/vList5"/>
    <dgm:cxn modelId="{6EFD94F6-9918-4CE2-87F1-BE2D5289F4B9}" srcId="{613FFDF2-6BBC-43DD-AF48-B25F9333C77E}" destId="{608FBDCD-BA92-4F71-9B90-B275F2F6BBA1}" srcOrd="0" destOrd="0" parTransId="{2AEF2502-A9A2-4AB3-90C5-AB575E40B5D0}" sibTransId="{A362AF94-CB28-4285-B12F-8FF7EC60716C}"/>
    <dgm:cxn modelId="{9AE972FB-6B5B-4642-97B2-D9B3F6456FA4}" type="presOf" srcId="{DDEC2432-AAC6-4CCC-A99B-6FE51114881D}" destId="{828DA2CC-7118-4B6D-9EDD-376D873BAD8E}" srcOrd="0" destOrd="0" presId="urn:microsoft.com/office/officeart/2005/8/layout/vList5"/>
    <dgm:cxn modelId="{3E16F9FF-9C2E-456D-B056-C41F2AAEA55B}" type="presOf" srcId="{E74C9C0A-E000-4038-B4B3-D714FB56F7EB}" destId="{338CA5CC-0D06-4430-A6F1-09940209F325}" srcOrd="0" destOrd="0" presId="urn:microsoft.com/office/officeart/2005/8/layout/vList5"/>
    <dgm:cxn modelId="{B618CD1A-FE82-4068-A839-EEAC89182E0C}" type="presParOf" srcId="{E8222E9F-6F58-4234-9505-EB597A2E99FD}" destId="{7499B4E8-6F8F-4EC0-B80C-CB7C74F5AB04}" srcOrd="0" destOrd="0" presId="urn:microsoft.com/office/officeart/2005/8/layout/vList5"/>
    <dgm:cxn modelId="{1EA90323-66BD-497E-84F1-23286AD1E253}" type="presParOf" srcId="{7499B4E8-6F8F-4EC0-B80C-CB7C74F5AB04}" destId="{0CD0A58B-F6F8-4DD7-A086-B3FA781027E0}" srcOrd="0" destOrd="0" presId="urn:microsoft.com/office/officeart/2005/8/layout/vList5"/>
    <dgm:cxn modelId="{9C276B51-DED7-488B-8916-C72D1D645176}" type="presParOf" srcId="{7499B4E8-6F8F-4EC0-B80C-CB7C74F5AB04}" destId="{338CA5CC-0D06-4430-A6F1-09940209F325}" srcOrd="1" destOrd="0" presId="urn:microsoft.com/office/officeart/2005/8/layout/vList5"/>
    <dgm:cxn modelId="{E72A2782-5845-4264-ACAA-39210524CDE5}" type="presParOf" srcId="{E8222E9F-6F58-4234-9505-EB597A2E99FD}" destId="{4AEB21C2-4993-48EF-A7A4-D67AAF7720B4}" srcOrd="1" destOrd="0" presId="urn:microsoft.com/office/officeart/2005/8/layout/vList5"/>
    <dgm:cxn modelId="{B99DCD1B-3B12-4D4D-BABD-B089D4BD0A6B}" type="presParOf" srcId="{E8222E9F-6F58-4234-9505-EB597A2E99FD}" destId="{C0DB960B-50A4-4158-B17D-CEEA3EB14851}" srcOrd="2" destOrd="0" presId="urn:microsoft.com/office/officeart/2005/8/layout/vList5"/>
    <dgm:cxn modelId="{C85B6B9D-6B8F-434E-B067-0F7899BCA3C8}" type="presParOf" srcId="{C0DB960B-50A4-4158-B17D-CEEA3EB14851}" destId="{E2783CA1-918E-468F-BA14-3D6269B8B41E}" srcOrd="0" destOrd="0" presId="urn:microsoft.com/office/officeart/2005/8/layout/vList5"/>
    <dgm:cxn modelId="{EBBB2863-1181-4262-AD5E-6D907D28B77F}" type="presParOf" srcId="{C0DB960B-50A4-4158-B17D-CEEA3EB14851}" destId="{3EE64F75-C047-46D2-BB6D-E9BD60224FF5}" srcOrd="1" destOrd="0" presId="urn:microsoft.com/office/officeart/2005/8/layout/vList5"/>
    <dgm:cxn modelId="{4B57E8BA-78AD-4A62-83EA-395BC24B0B6A}" type="presParOf" srcId="{E8222E9F-6F58-4234-9505-EB597A2E99FD}" destId="{08A2D847-7B8B-46AE-9769-15027F12F0FB}" srcOrd="3" destOrd="0" presId="urn:microsoft.com/office/officeart/2005/8/layout/vList5"/>
    <dgm:cxn modelId="{22953A24-7336-4BD0-BDF3-18E816AF4603}" type="presParOf" srcId="{E8222E9F-6F58-4234-9505-EB597A2E99FD}" destId="{BF779147-5413-4691-B7FF-38C74816E06B}" srcOrd="4" destOrd="0" presId="urn:microsoft.com/office/officeart/2005/8/layout/vList5"/>
    <dgm:cxn modelId="{87FB2F0A-65EF-4E82-8219-3C2C5F595F10}" type="presParOf" srcId="{BF779147-5413-4691-B7FF-38C74816E06B}" destId="{A4755994-47D9-4660-95FB-93F2B73614C8}" srcOrd="0" destOrd="0" presId="urn:microsoft.com/office/officeart/2005/8/layout/vList5"/>
    <dgm:cxn modelId="{2A17E731-1700-406F-9862-F70871878FE4}" type="presParOf" srcId="{BF779147-5413-4691-B7FF-38C74816E06B}" destId="{F4BCD2F7-851A-49D8-ACA6-EDEF96C611FC}" srcOrd="1" destOrd="0" presId="urn:microsoft.com/office/officeart/2005/8/layout/vList5"/>
    <dgm:cxn modelId="{7EA06AAD-31BD-4C67-8927-C752E79B48CD}" type="presParOf" srcId="{E8222E9F-6F58-4234-9505-EB597A2E99FD}" destId="{5206E2FD-2EE7-4D19-AB92-B75BCDF1BC03}" srcOrd="5" destOrd="0" presId="urn:microsoft.com/office/officeart/2005/8/layout/vList5"/>
    <dgm:cxn modelId="{38073238-C7F4-4A0F-8BBC-C6122506E9EC}" type="presParOf" srcId="{E8222E9F-6F58-4234-9505-EB597A2E99FD}" destId="{9F76086C-94FA-41F5-8E24-E63D4B273A01}" srcOrd="6" destOrd="0" presId="urn:microsoft.com/office/officeart/2005/8/layout/vList5"/>
    <dgm:cxn modelId="{A11C9902-0330-4E13-B733-F91026470679}" type="presParOf" srcId="{9F76086C-94FA-41F5-8E24-E63D4B273A01}" destId="{828DA2CC-7118-4B6D-9EDD-376D873BAD8E}" srcOrd="0" destOrd="0" presId="urn:microsoft.com/office/officeart/2005/8/layout/vList5"/>
    <dgm:cxn modelId="{8223B5B1-6526-46E1-B3F2-098EABE6E3A4}" type="presParOf" srcId="{9F76086C-94FA-41F5-8E24-E63D4B273A01}" destId="{004B8704-87FF-46EE-A4F4-CF39BF9AB050}"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1F388DB9-16CD-4877-B9D9-7D621D81268C}"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n-US"/>
        </a:p>
      </dgm:t>
    </dgm:pt>
    <dgm:pt modelId="{5A98F0D6-35B9-4A0E-8EDF-EED0133B91C8}">
      <dgm:prSet custT="1"/>
      <dgm:spPr>
        <a:solidFill>
          <a:srgbClr val="0000FF"/>
        </a:solidFill>
      </dgm:spPr>
      <dgm:t>
        <a:bodyPr/>
        <a:lstStyle/>
        <a:p>
          <a:r>
            <a:rPr lang="en-US" sz="2800">
              <a:effectLst>
                <a:outerShdw blurRad="38100" dist="38100" dir="2700000" algn="tl">
                  <a:srgbClr val="000000">
                    <a:alpha val="43137"/>
                  </a:srgbClr>
                </a:outerShdw>
              </a:effectLst>
              <a:latin typeface="+mj-lt"/>
            </a:rPr>
            <a:t>Matthew</a:t>
          </a:r>
        </a:p>
      </dgm:t>
    </dgm:pt>
    <dgm:pt modelId="{0E02E2C6-087B-49B9-AC3D-E8AB8BBDCB07}" type="parTrans" cxnId="{2E12245A-41CC-42EB-BD20-7B8CD56E93EC}">
      <dgm:prSet/>
      <dgm:spPr/>
      <dgm:t>
        <a:bodyPr/>
        <a:lstStyle/>
        <a:p>
          <a:endParaRPr lang="en-US"/>
        </a:p>
      </dgm:t>
    </dgm:pt>
    <dgm:pt modelId="{15459BBA-8712-4BF5-B89C-7ADB3AAD0654}" type="sibTrans" cxnId="{2E12245A-41CC-42EB-BD20-7B8CD56E93EC}">
      <dgm:prSet/>
      <dgm:spPr/>
      <dgm:t>
        <a:bodyPr/>
        <a:lstStyle/>
        <a:p>
          <a:endParaRPr lang="en-US"/>
        </a:p>
      </dgm:t>
    </dgm:pt>
    <dgm:pt modelId="{E74C9C0A-E000-4038-B4B3-D714FB56F7EB}">
      <dgm:prSet custT="1"/>
      <dgm:spPr/>
      <dgm:t>
        <a:bodyPr/>
        <a:lstStyle/>
        <a:p>
          <a:r>
            <a:rPr lang="en-US" sz="2500">
              <a:latin typeface="+mj-lt"/>
            </a:rPr>
            <a:t>Syria</a:t>
          </a:r>
          <a:r>
            <a:rPr lang="en-US" sz="2500"/>
            <a:t>  (Jerome)</a:t>
          </a:r>
        </a:p>
      </dgm:t>
    </dgm:pt>
    <dgm:pt modelId="{9068831C-312F-4C6B-9796-49099DC4D04C}" type="parTrans" cxnId="{65234DCA-7204-4EFA-8B29-55543664100B}">
      <dgm:prSet/>
      <dgm:spPr/>
      <dgm:t>
        <a:bodyPr/>
        <a:lstStyle/>
        <a:p>
          <a:endParaRPr lang="en-US"/>
        </a:p>
      </dgm:t>
    </dgm:pt>
    <dgm:pt modelId="{ABF0085B-75DB-47C4-8F81-5E913A8317C8}" type="sibTrans" cxnId="{65234DCA-7204-4EFA-8B29-55543664100B}">
      <dgm:prSet/>
      <dgm:spPr/>
      <dgm:t>
        <a:bodyPr/>
        <a:lstStyle/>
        <a:p>
          <a:endParaRPr lang="en-US"/>
        </a:p>
      </dgm:t>
    </dgm:pt>
    <dgm:pt modelId="{613FFDF2-6BBC-43DD-AF48-B25F9333C77E}">
      <dgm:prSet custT="1"/>
      <dgm:spPr>
        <a:solidFill>
          <a:srgbClr val="0000FF"/>
        </a:solidFill>
      </dgm:spPr>
      <dgm:t>
        <a:bodyPr/>
        <a:lstStyle/>
        <a:p>
          <a:r>
            <a:rPr lang="en-US" sz="2800" kern="1200">
              <a:effectLst>
                <a:outerShdw blurRad="38100" dist="38100" dir="2700000" algn="tl">
                  <a:srgbClr val="000000">
                    <a:alpha val="43137"/>
                  </a:srgbClr>
                </a:outerShdw>
              </a:effectLst>
              <a:latin typeface="Arial Black" panose="020B0A04020102020204"/>
              <a:ea typeface="+mn-ea"/>
              <a:cs typeface="+mn-cs"/>
            </a:rPr>
            <a:t>Mark</a:t>
          </a:r>
        </a:p>
      </dgm:t>
    </dgm:pt>
    <dgm:pt modelId="{73AA75C4-1261-4744-A18B-A75E6201E74E}" type="parTrans" cxnId="{AC510951-55C2-402C-B9F5-658AA0600EEC}">
      <dgm:prSet/>
      <dgm:spPr/>
      <dgm:t>
        <a:bodyPr/>
        <a:lstStyle/>
        <a:p>
          <a:endParaRPr lang="en-US"/>
        </a:p>
      </dgm:t>
    </dgm:pt>
    <dgm:pt modelId="{3FE37940-2D83-4AC4-A73E-57C0C9B9A6A5}" type="sibTrans" cxnId="{AC510951-55C2-402C-B9F5-658AA0600EEC}">
      <dgm:prSet/>
      <dgm:spPr/>
      <dgm:t>
        <a:bodyPr/>
        <a:lstStyle/>
        <a:p>
          <a:endParaRPr lang="en-US"/>
        </a:p>
      </dgm:t>
    </dgm:pt>
    <dgm:pt modelId="{608FBDCD-BA92-4F71-9B90-B275F2F6BBA1}">
      <dgm:prSet custT="1"/>
      <dgm:spPr/>
      <dgm:t>
        <a:bodyPr/>
        <a:lstStyle/>
        <a:p>
          <a:r>
            <a:rPr lang="en-US" sz="2500" kern="1200">
              <a:latin typeface="Arial Black" panose="020B0A04020102020204" pitchFamily="34" charset="0"/>
              <a:ea typeface="+mn-ea"/>
              <a:cs typeface="+mn-cs"/>
            </a:rPr>
            <a:t>Syria</a:t>
          </a:r>
        </a:p>
      </dgm:t>
    </dgm:pt>
    <dgm:pt modelId="{2AEF2502-A9A2-4AB3-90C5-AB575E40B5D0}" type="parTrans" cxnId="{6EFD94F6-9918-4CE2-87F1-BE2D5289F4B9}">
      <dgm:prSet/>
      <dgm:spPr/>
      <dgm:t>
        <a:bodyPr/>
        <a:lstStyle/>
        <a:p>
          <a:endParaRPr lang="en-US"/>
        </a:p>
      </dgm:t>
    </dgm:pt>
    <dgm:pt modelId="{A362AF94-CB28-4285-B12F-8FF7EC60716C}" type="sibTrans" cxnId="{6EFD94F6-9918-4CE2-87F1-BE2D5289F4B9}">
      <dgm:prSet/>
      <dgm:spPr/>
      <dgm:t>
        <a:bodyPr/>
        <a:lstStyle/>
        <a:p>
          <a:endParaRPr lang="en-US"/>
        </a:p>
      </dgm:t>
    </dgm:pt>
    <dgm:pt modelId="{0BDE9C57-B9E6-4D21-88E0-2F3F2B7A9D53}">
      <dgm:prSet custT="1"/>
      <dgm:spPr>
        <a:solidFill>
          <a:srgbClr val="0000FF"/>
        </a:solidFill>
      </dgm:spPr>
      <dgm:t>
        <a:bodyPr/>
        <a:lstStyle/>
        <a:p>
          <a:r>
            <a:rPr lang="en-US" sz="2800" kern="1200">
              <a:effectLst>
                <a:outerShdw blurRad="38100" dist="38100" dir="2700000" algn="tl">
                  <a:srgbClr val="000000">
                    <a:alpha val="43137"/>
                  </a:srgbClr>
                </a:outerShdw>
              </a:effectLst>
              <a:latin typeface="Arial Black" panose="020B0A04020102020204"/>
              <a:ea typeface="+mn-ea"/>
              <a:cs typeface="+mn-cs"/>
            </a:rPr>
            <a:t>Luke</a:t>
          </a:r>
        </a:p>
      </dgm:t>
    </dgm:pt>
    <dgm:pt modelId="{607C1812-6DF8-4B4C-8733-123EDED7891A}" type="parTrans" cxnId="{E5AE7D78-151C-4801-BF96-5CD13CF9E362}">
      <dgm:prSet/>
      <dgm:spPr/>
      <dgm:t>
        <a:bodyPr/>
        <a:lstStyle/>
        <a:p>
          <a:endParaRPr lang="en-US"/>
        </a:p>
      </dgm:t>
    </dgm:pt>
    <dgm:pt modelId="{ECF8746F-2A59-4765-B9AF-F975218CA191}" type="sibTrans" cxnId="{E5AE7D78-151C-4801-BF96-5CD13CF9E362}">
      <dgm:prSet/>
      <dgm:spPr/>
      <dgm:t>
        <a:bodyPr/>
        <a:lstStyle/>
        <a:p>
          <a:endParaRPr lang="en-US"/>
        </a:p>
      </dgm:t>
    </dgm:pt>
    <dgm:pt modelId="{D9F53286-177B-4132-BBAB-1F7A61371B1A}">
      <dgm:prSet custT="1"/>
      <dgm:spPr/>
      <dgm:t>
        <a:bodyPr/>
        <a:lstStyle/>
        <a:p>
          <a:pPr marL="228600" lvl="1" indent="-228600" algn="l" defTabSz="1111250">
            <a:lnSpc>
              <a:spcPct val="90000"/>
            </a:lnSpc>
            <a:spcBef>
              <a:spcPct val="0"/>
            </a:spcBef>
            <a:spcAft>
              <a:spcPct val="15000"/>
            </a:spcAft>
            <a:buChar char="•"/>
          </a:pPr>
          <a:r>
            <a:rPr lang="en-US" sz="2500" kern="1200">
              <a:latin typeface="Arial Black" panose="020B0A04020102020204" pitchFamily="34" charset="0"/>
              <a:ea typeface="+mn-ea"/>
              <a:cs typeface="+mn-cs"/>
            </a:rPr>
            <a:t>Rome</a:t>
          </a:r>
        </a:p>
      </dgm:t>
    </dgm:pt>
    <dgm:pt modelId="{5A453B5A-789F-497F-A0D6-44DB6149AC0D}" type="parTrans" cxnId="{17DB0953-F37C-4D1F-9FD4-C072B05BB21B}">
      <dgm:prSet/>
      <dgm:spPr/>
      <dgm:t>
        <a:bodyPr/>
        <a:lstStyle/>
        <a:p>
          <a:endParaRPr lang="en-US"/>
        </a:p>
      </dgm:t>
    </dgm:pt>
    <dgm:pt modelId="{FDA04245-32ED-4A18-BECF-B56C9EB4597F}" type="sibTrans" cxnId="{17DB0953-F37C-4D1F-9FD4-C072B05BB21B}">
      <dgm:prSet/>
      <dgm:spPr/>
      <dgm:t>
        <a:bodyPr/>
        <a:lstStyle/>
        <a:p>
          <a:endParaRPr lang="en-US"/>
        </a:p>
      </dgm:t>
    </dgm:pt>
    <dgm:pt modelId="{DDEC2432-AAC6-4CCC-A99B-6FE51114881D}">
      <dgm:prSet custT="1"/>
      <dgm:spPr>
        <a:solidFill>
          <a:srgbClr val="0000FF"/>
        </a:solidFill>
      </dgm:spPr>
      <dgm:t>
        <a:bodyPr/>
        <a:lstStyle/>
        <a:p>
          <a:r>
            <a:rPr lang="en-US" sz="2800" kern="1200">
              <a:effectLst>
                <a:outerShdw blurRad="38100" dist="38100" dir="2700000" algn="tl">
                  <a:srgbClr val="000000">
                    <a:alpha val="43137"/>
                  </a:srgbClr>
                </a:outerShdw>
              </a:effectLst>
              <a:latin typeface="Arial Black" panose="020B0A04020102020204"/>
              <a:ea typeface="+mn-ea"/>
              <a:cs typeface="+mn-cs"/>
            </a:rPr>
            <a:t>John</a:t>
          </a:r>
        </a:p>
      </dgm:t>
    </dgm:pt>
    <dgm:pt modelId="{CA1D7C06-8CF1-49B5-A112-AB49B85C25D5}" type="parTrans" cxnId="{703E85B7-C014-474E-8EF0-963E807CF67B}">
      <dgm:prSet/>
      <dgm:spPr/>
      <dgm:t>
        <a:bodyPr/>
        <a:lstStyle/>
        <a:p>
          <a:endParaRPr lang="en-US"/>
        </a:p>
      </dgm:t>
    </dgm:pt>
    <dgm:pt modelId="{FFEFA02E-B5E7-4B84-A49E-039B240E2704}" type="sibTrans" cxnId="{703E85B7-C014-474E-8EF0-963E807CF67B}">
      <dgm:prSet/>
      <dgm:spPr/>
      <dgm:t>
        <a:bodyPr/>
        <a:lstStyle/>
        <a:p>
          <a:endParaRPr lang="en-US"/>
        </a:p>
      </dgm:t>
    </dgm:pt>
    <dgm:pt modelId="{3E6AA7E2-02D7-4E50-8B23-96965D928894}">
      <dgm:prSet custT="1"/>
      <dgm:spPr/>
      <dgm:t>
        <a:bodyPr/>
        <a:lstStyle/>
        <a:p>
          <a:pPr marL="228600" lvl="1" indent="-228600" algn="l" defTabSz="1111250">
            <a:lnSpc>
              <a:spcPct val="90000"/>
            </a:lnSpc>
            <a:spcBef>
              <a:spcPct val="0"/>
            </a:spcBef>
            <a:spcAft>
              <a:spcPct val="15000"/>
            </a:spcAft>
            <a:buChar char="•"/>
          </a:pPr>
          <a:r>
            <a:rPr lang="en-US" sz="2500" kern="1200">
              <a:latin typeface="Arial Black" panose="020B0A04020102020204" pitchFamily="34" charset="0"/>
              <a:ea typeface="+mn-ea"/>
              <a:cs typeface="+mn-cs"/>
            </a:rPr>
            <a:t>Palestine-Syria</a:t>
          </a:r>
          <a:r>
            <a:rPr lang="en-US" sz="2500" kern="1200">
              <a:latin typeface="Arial" panose="020B0604020202020204"/>
              <a:ea typeface="+mn-ea"/>
              <a:cs typeface="+mn-cs"/>
            </a:rPr>
            <a:t> then </a:t>
          </a:r>
          <a:r>
            <a:rPr lang="en-US" sz="2500" kern="1200">
              <a:latin typeface="Arial Black" panose="020B0A04020102020204" pitchFamily="34" charset="0"/>
              <a:ea typeface="+mn-ea"/>
              <a:cs typeface="+mn-cs"/>
            </a:rPr>
            <a:t>Asia Minor</a:t>
          </a:r>
        </a:p>
      </dgm:t>
    </dgm:pt>
    <dgm:pt modelId="{0779DA57-7345-4AA6-A247-2C28D912FA86}" type="parTrans" cxnId="{19260257-B093-4D81-94BA-3CD70E3C3006}">
      <dgm:prSet/>
      <dgm:spPr/>
      <dgm:t>
        <a:bodyPr/>
        <a:lstStyle/>
        <a:p>
          <a:endParaRPr lang="en-US"/>
        </a:p>
      </dgm:t>
    </dgm:pt>
    <dgm:pt modelId="{9F3E706E-CD80-432E-A4A1-B70E416F8498}" type="sibTrans" cxnId="{19260257-B093-4D81-94BA-3CD70E3C3006}">
      <dgm:prSet/>
      <dgm:spPr/>
      <dgm:t>
        <a:bodyPr/>
        <a:lstStyle/>
        <a:p>
          <a:endParaRPr lang="en-US"/>
        </a:p>
      </dgm:t>
    </dgm:pt>
    <dgm:pt modelId="{E8222E9F-6F58-4234-9505-EB597A2E99FD}" type="pres">
      <dgm:prSet presAssocID="{1F388DB9-16CD-4877-B9D9-7D621D81268C}" presName="Name0" presStyleCnt="0">
        <dgm:presLayoutVars>
          <dgm:dir/>
          <dgm:animLvl val="lvl"/>
          <dgm:resizeHandles val="exact"/>
        </dgm:presLayoutVars>
      </dgm:prSet>
      <dgm:spPr/>
    </dgm:pt>
    <dgm:pt modelId="{7499B4E8-6F8F-4EC0-B80C-CB7C74F5AB04}" type="pres">
      <dgm:prSet presAssocID="{5A98F0D6-35B9-4A0E-8EDF-EED0133B91C8}" presName="linNode" presStyleCnt="0"/>
      <dgm:spPr/>
    </dgm:pt>
    <dgm:pt modelId="{0CD0A58B-F6F8-4DD7-A086-B3FA781027E0}" type="pres">
      <dgm:prSet presAssocID="{5A98F0D6-35B9-4A0E-8EDF-EED0133B91C8}" presName="parentText" presStyleLbl="node1" presStyleIdx="0" presStyleCnt="4" custScaleX="74897" custLinFactNeighborX="-6816" custLinFactNeighborY="-208">
        <dgm:presLayoutVars>
          <dgm:chMax val="1"/>
          <dgm:bulletEnabled val="1"/>
        </dgm:presLayoutVars>
      </dgm:prSet>
      <dgm:spPr/>
    </dgm:pt>
    <dgm:pt modelId="{338CA5CC-0D06-4430-A6F1-09940209F325}" type="pres">
      <dgm:prSet presAssocID="{5A98F0D6-35B9-4A0E-8EDF-EED0133B91C8}" presName="descendantText" presStyleLbl="alignAccFollowNode1" presStyleIdx="0" presStyleCnt="4" custScaleX="112829">
        <dgm:presLayoutVars>
          <dgm:bulletEnabled val="1"/>
        </dgm:presLayoutVars>
      </dgm:prSet>
      <dgm:spPr/>
    </dgm:pt>
    <dgm:pt modelId="{4AEB21C2-4993-48EF-A7A4-D67AAF7720B4}" type="pres">
      <dgm:prSet presAssocID="{15459BBA-8712-4BF5-B89C-7ADB3AAD0654}" presName="sp" presStyleCnt="0"/>
      <dgm:spPr/>
    </dgm:pt>
    <dgm:pt modelId="{C0DB960B-50A4-4158-B17D-CEEA3EB14851}" type="pres">
      <dgm:prSet presAssocID="{613FFDF2-6BBC-43DD-AF48-B25F9333C77E}" presName="linNode" presStyleCnt="0"/>
      <dgm:spPr/>
    </dgm:pt>
    <dgm:pt modelId="{E2783CA1-918E-468F-BA14-3D6269B8B41E}" type="pres">
      <dgm:prSet presAssocID="{613FFDF2-6BBC-43DD-AF48-B25F9333C77E}" presName="parentText" presStyleLbl="node1" presStyleIdx="1" presStyleCnt="4" custScaleX="74897" custLinFactNeighborX="-6816" custLinFactNeighborY="-208">
        <dgm:presLayoutVars>
          <dgm:chMax val="1"/>
          <dgm:bulletEnabled val="1"/>
        </dgm:presLayoutVars>
      </dgm:prSet>
      <dgm:spPr/>
    </dgm:pt>
    <dgm:pt modelId="{3EE64F75-C047-46D2-BB6D-E9BD60224FF5}" type="pres">
      <dgm:prSet presAssocID="{613FFDF2-6BBC-43DD-AF48-B25F9333C77E}" presName="descendantText" presStyleLbl="alignAccFollowNode1" presStyleIdx="1" presStyleCnt="4" custScaleX="120942">
        <dgm:presLayoutVars>
          <dgm:bulletEnabled val="1"/>
        </dgm:presLayoutVars>
      </dgm:prSet>
      <dgm:spPr/>
    </dgm:pt>
    <dgm:pt modelId="{08A2D847-7B8B-46AE-9769-15027F12F0FB}" type="pres">
      <dgm:prSet presAssocID="{3FE37940-2D83-4AC4-A73E-57C0C9B9A6A5}" presName="sp" presStyleCnt="0"/>
      <dgm:spPr/>
    </dgm:pt>
    <dgm:pt modelId="{BF779147-5413-4691-B7FF-38C74816E06B}" type="pres">
      <dgm:prSet presAssocID="{0BDE9C57-B9E6-4D21-88E0-2F3F2B7A9D53}" presName="linNode" presStyleCnt="0"/>
      <dgm:spPr/>
    </dgm:pt>
    <dgm:pt modelId="{A4755994-47D9-4660-95FB-93F2B73614C8}" type="pres">
      <dgm:prSet presAssocID="{0BDE9C57-B9E6-4D21-88E0-2F3F2B7A9D53}" presName="parentText" presStyleLbl="node1" presStyleIdx="2" presStyleCnt="4" custScaleX="74897" custLinFactNeighborX="-6816" custLinFactNeighborY="-208">
        <dgm:presLayoutVars>
          <dgm:chMax val="1"/>
          <dgm:bulletEnabled val="1"/>
        </dgm:presLayoutVars>
      </dgm:prSet>
      <dgm:spPr/>
    </dgm:pt>
    <dgm:pt modelId="{F4BCD2F7-851A-49D8-ACA6-EDEF96C611FC}" type="pres">
      <dgm:prSet presAssocID="{0BDE9C57-B9E6-4D21-88E0-2F3F2B7A9D53}" presName="descendantText" presStyleLbl="alignAccFollowNode1" presStyleIdx="2" presStyleCnt="4" custScaleX="120942">
        <dgm:presLayoutVars>
          <dgm:bulletEnabled val="1"/>
        </dgm:presLayoutVars>
      </dgm:prSet>
      <dgm:spPr/>
    </dgm:pt>
    <dgm:pt modelId="{5206E2FD-2EE7-4D19-AB92-B75BCDF1BC03}" type="pres">
      <dgm:prSet presAssocID="{ECF8746F-2A59-4765-B9AF-F975218CA191}" presName="sp" presStyleCnt="0"/>
      <dgm:spPr/>
    </dgm:pt>
    <dgm:pt modelId="{9F76086C-94FA-41F5-8E24-E63D4B273A01}" type="pres">
      <dgm:prSet presAssocID="{DDEC2432-AAC6-4CCC-A99B-6FE51114881D}" presName="linNode" presStyleCnt="0"/>
      <dgm:spPr/>
    </dgm:pt>
    <dgm:pt modelId="{828DA2CC-7118-4B6D-9EDD-376D873BAD8E}" type="pres">
      <dgm:prSet presAssocID="{DDEC2432-AAC6-4CCC-A99B-6FE51114881D}" presName="parentText" presStyleLbl="node1" presStyleIdx="3" presStyleCnt="4" custScaleX="74897" custLinFactNeighborX="-6816" custLinFactNeighborY="-208">
        <dgm:presLayoutVars>
          <dgm:chMax val="1"/>
          <dgm:bulletEnabled val="1"/>
        </dgm:presLayoutVars>
      </dgm:prSet>
      <dgm:spPr/>
    </dgm:pt>
    <dgm:pt modelId="{004B8704-87FF-46EE-A4F4-CF39BF9AB050}" type="pres">
      <dgm:prSet presAssocID="{DDEC2432-AAC6-4CCC-A99B-6FE51114881D}" presName="descendantText" presStyleLbl="alignAccFollowNode1" presStyleIdx="3" presStyleCnt="4" custScaleX="120942">
        <dgm:presLayoutVars>
          <dgm:bulletEnabled val="1"/>
        </dgm:presLayoutVars>
      </dgm:prSet>
      <dgm:spPr/>
    </dgm:pt>
  </dgm:ptLst>
  <dgm:cxnLst>
    <dgm:cxn modelId="{99EF9709-E773-4D55-9536-2C7CA39CA0DB}" type="presOf" srcId="{0BDE9C57-B9E6-4D21-88E0-2F3F2B7A9D53}" destId="{A4755994-47D9-4660-95FB-93F2B73614C8}" srcOrd="0" destOrd="0" presId="urn:microsoft.com/office/officeart/2005/8/layout/vList5"/>
    <dgm:cxn modelId="{DB83313A-9209-406C-8B47-BF5003F7DF96}" type="presOf" srcId="{D9F53286-177B-4132-BBAB-1F7A61371B1A}" destId="{F4BCD2F7-851A-49D8-ACA6-EDEF96C611FC}" srcOrd="0" destOrd="0" presId="urn:microsoft.com/office/officeart/2005/8/layout/vList5"/>
    <dgm:cxn modelId="{0FD31B67-D6C5-4253-9AFA-C9DD98AFAC32}" type="presOf" srcId="{3E6AA7E2-02D7-4E50-8B23-96965D928894}" destId="{004B8704-87FF-46EE-A4F4-CF39BF9AB050}" srcOrd="0" destOrd="0" presId="urn:microsoft.com/office/officeart/2005/8/layout/vList5"/>
    <dgm:cxn modelId="{AC510951-55C2-402C-B9F5-658AA0600EEC}" srcId="{1F388DB9-16CD-4877-B9D9-7D621D81268C}" destId="{613FFDF2-6BBC-43DD-AF48-B25F9333C77E}" srcOrd="1" destOrd="0" parTransId="{73AA75C4-1261-4744-A18B-A75E6201E74E}" sibTransId="{3FE37940-2D83-4AC4-A73E-57C0C9B9A6A5}"/>
    <dgm:cxn modelId="{17DB0953-F37C-4D1F-9FD4-C072B05BB21B}" srcId="{0BDE9C57-B9E6-4D21-88E0-2F3F2B7A9D53}" destId="{D9F53286-177B-4132-BBAB-1F7A61371B1A}" srcOrd="0" destOrd="0" parTransId="{5A453B5A-789F-497F-A0D6-44DB6149AC0D}" sibTransId="{FDA04245-32ED-4A18-BECF-B56C9EB4597F}"/>
    <dgm:cxn modelId="{B9C49C53-ACFB-4A6B-8F33-1C0478C76D6F}" type="presOf" srcId="{613FFDF2-6BBC-43DD-AF48-B25F9333C77E}" destId="{E2783CA1-918E-468F-BA14-3D6269B8B41E}" srcOrd="0" destOrd="0" presId="urn:microsoft.com/office/officeart/2005/8/layout/vList5"/>
    <dgm:cxn modelId="{19260257-B093-4D81-94BA-3CD70E3C3006}" srcId="{DDEC2432-AAC6-4CCC-A99B-6FE51114881D}" destId="{3E6AA7E2-02D7-4E50-8B23-96965D928894}" srcOrd="0" destOrd="0" parTransId="{0779DA57-7345-4AA6-A247-2C28D912FA86}" sibTransId="{9F3E706E-CD80-432E-A4A1-B70E416F8498}"/>
    <dgm:cxn modelId="{E5AE7D78-151C-4801-BF96-5CD13CF9E362}" srcId="{1F388DB9-16CD-4877-B9D9-7D621D81268C}" destId="{0BDE9C57-B9E6-4D21-88E0-2F3F2B7A9D53}" srcOrd="2" destOrd="0" parTransId="{607C1812-6DF8-4B4C-8733-123EDED7891A}" sibTransId="{ECF8746F-2A59-4765-B9AF-F975218CA191}"/>
    <dgm:cxn modelId="{2E12245A-41CC-42EB-BD20-7B8CD56E93EC}" srcId="{1F388DB9-16CD-4877-B9D9-7D621D81268C}" destId="{5A98F0D6-35B9-4A0E-8EDF-EED0133B91C8}" srcOrd="0" destOrd="0" parTransId="{0E02E2C6-087B-49B9-AC3D-E8AB8BBDCB07}" sibTransId="{15459BBA-8712-4BF5-B89C-7ADB3AAD0654}"/>
    <dgm:cxn modelId="{EF2AA896-C813-4D66-880E-430866241A25}" type="presOf" srcId="{608FBDCD-BA92-4F71-9B90-B275F2F6BBA1}" destId="{3EE64F75-C047-46D2-BB6D-E9BD60224FF5}" srcOrd="0" destOrd="0" presId="urn:microsoft.com/office/officeart/2005/8/layout/vList5"/>
    <dgm:cxn modelId="{1A33BC9B-0925-408F-8DDB-DD3787DD2893}" type="presOf" srcId="{5A98F0D6-35B9-4A0E-8EDF-EED0133B91C8}" destId="{0CD0A58B-F6F8-4DD7-A086-B3FA781027E0}" srcOrd="0" destOrd="0" presId="urn:microsoft.com/office/officeart/2005/8/layout/vList5"/>
    <dgm:cxn modelId="{703E85B7-C014-474E-8EF0-963E807CF67B}" srcId="{1F388DB9-16CD-4877-B9D9-7D621D81268C}" destId="{DDEC2432-AAC6-4CCC-A99B-6FE51114881D}" srcOrd="3" destOrd="0" parTransId="{CA1D7C06-8CF1-49B5-A112-AB49B85C25D5}" sibTransId="{FFEFA02E-B5E7-4B84-A49E-039B240E2704}"/>
    <dgm:cxn modelId="{65234DCA-7204-4EFA-8B29-55543664100B}" srcId="{5A98F0D6-35B9-4A0E-8EDF-EED0133B91C8}" destId="{E74C9C0A-E000-4038-B4B3-D714FB56F7EB}" srcOrd="0" destOrd="0" parTransId="{9068831C-312F-4C6B-9796-49099DC4D04C}" sibTransId="{ABF0085B-75DB-47C4-8F81-5E913A8317C8}"/>
    <dgm:cxn modelId="{87A78AD9-12A4-43B3-879A-9D7423225DDF}" type="presOf" srcId="{1F388DB9-16CD-4877-B9D9-7D621D81268C}" destId="{E8222E9F-6F58-4234-9505-EB597A2E99FD}" srcOrd="0" destOrd="0" presId="urn:microsoft.com/office/officeart/2005/8/layout/vList5"/>
    <dgm:cxn modelId="{6EFD94F6-9918-4CE2-87F1-BE2D5289F4B9}" srcId="{613FFDF2-6BBC-43DD-AF48-B25F9333C77E}" destId="{608FBDCD-BA92-4F71-9B90-B275F2F6BBA1}" srcOrd="0" destOrd="0" parTransId="{2AEF2502-A9A2-4AB3-90C5-AB575E40B5D0}" sibTransId="{A362AF94-CB28-4285-B12F-8FF7EC60716C}"/>
    <dgm:cxn modelId="{9AE972FB-6B5B-4642-97B2-D9B3F6456FA4}" type="presOf" srcId="{DDEC2432-AAC6-4CCC-A99B-6FE51114881D}" destId="{828DA2CC-7118-4B6D-9EDD-376D873BAD8E}" srcOrd="0" destOrd="0" presId="urn:microsoft.com/office/officeart/2005/8/layout/vList5"/>
    <dgm:cxn modelId="{3E16F9FF-9C2E-456D-B056-C41F2AAEA55B}" type="presOf" srcId="{E74C9C0A-E000-4038-B4B3-D714FB56F7EB}" destId="{338CA5CC-0D06-4430-A6F1-09940209F325}" srcOrd="0" destOrd="0" presId="urn:microsoft.com/office/officeart/2005/8/layout/vList5"/>
    <dgm:cxn modelId="{B618CD1A-FE82-4068-A839-EEAC89182E0C}" type="presParOf" srcId="{E8222E9F-6F58-4234-9505-EB597A2E99FD}" destId="{7499B4E8-6F8F-4EC0-B80C-CB7C74F5AB04}" srcOrd="0" destOrd="0" presId="urn:microsoft.com/office/officeart/2005/8/layout/vList5"/>
    <dgm:cxn modelId="{1EA90323-66BD-497E-84F1-23286AD1E253}" type="presParOf" srcId="{7499B4E8-6F8F-4EC0-B80C-CB7C74F5AB04}" destId="{0CD0A58B-F6F8-4DD7-A086-B3FA781027E0}" srcOrd="0" destOrd="0" presId="urn:microsoft.com/office/officeart/2005/8/layout/vList5"/>
    <dgm:cxn modelId="{9C276B51-DED7-488B-8916-C72D1D645176}" type="presParOf" srcId="{7499B4E8-6F8F-4EC0-B80C-CB7C74F5AB04}" destId="{338CA5CC-0D06-4430-A6F1-09940209F325}" srcOrd="1" destOrd="0" presId="urn:microsoft.com/office/officeart/2005/8/layout/vList5"/>
    <dgm:cxn modelId="{E72A2782-5845-4264-ACAA-39210524CDE5}" type="presParOf" srcId="{E8222E9F-6F58-4234-9505-EB597A2E99FD}" destId="{4AEB21C2-4993-48EF-A7A4-D67AAF7720B4}" srcOrd="1" destOrd="0" presId="urn:microsoft.com/office/officeart/2005/8/layout/vList5"/>
    <dgm:cxn modelId="{B99DCD1B-3B12-4D4D-BABD-B089D4BD0A6B}" type="presParOf" srcId="{E8222E9F-6F58-4234-9505-EB597A2E99FD}" destId="{C0DB960B-50A4-4158-B17D-CEEA3EB14851}" srcOrd="2" destOrd="0" presId="urn:microsoft.com/office/officeart/2005/8/layout/vList5"/>
    <dgm:cxn modelId="{C85B6B9D-6B8F-434E-B067-0F7899BCA3C8}" type="presParOf" srcId="{C0DB960B-50A4-4158-B17D-CEEA3EB14851}" destId="{E2783CA1-918E-468F-BA14-3D6269B8B41E}" srcOrd="0" destOrd="0" presId="urn:microsoft.com/office/officeart/2005/8/layout/vList5"/>
    <dgm:cxn modelId="{EBBB2863-1181-4262-AD5E-6D907D28B77F}" type="presParOf" srcId="{C0DB960B-50A4-4158-B17D-CEEA3EB14851}" destId="{3EE64F75-C047-46D2-BB6D-E9BD60224FF5}" srcOrd="1" destOrd="0" presId="urn:microsoft.com/office/officeart/2005/8/layout/vList5"/>
    <dgm:cxn modelId="{4B57E8BA-78AD-4A62-83EA-395BC24B0B6A}" type="presParOf" srcId="{E8222E9F-6F58-4234-9505-EB597A2E99FD}" destId="{08A2D847-7B8B-46AE-9769-15027F12F0FB}" srcOrd="3" destOrd="0" presId="urn:microsoft.com/office/officeart/2005/8/layout/vList5"/>
    <dgm:cxn modelId="{22953A24-7336-4BD0-BDF3-18E816AF4603}" type="presParOf" srcId="{E8222E9F-6F58-4234-9505-EB597A2E99FD}" destId="{BF779147-5413-4691-B7FF-38C74816E06B}" srcOrd="4" destOrd="0" presId="urn:microsoft.com/office/officeart/2005/8/layout/vList5"/>
    <dgm:cxn modelId="{87FB2F0A-65EF-4E82-8219-3C2C5F595F10}" type="presParOf" srcId="{BF779147-5413-4691-B7FF-38C74816E06B}" destId="{A4755994-47D9-4660-95FB-93F2B73614C8}" srcOrd="0" destOrd="0" presId="urn:microsoft.com/office/officeart/2005/8/layout/vList5"/>
    <dgm:cxn modelId="{2A17E731-1700-406F-9862-F70871878FE4}" type="presParOf" srcId="{BF779147-5413-4691-B7FF-38C74816E06B}" destId="{F4BCD2F7-851A-49D8-ACA6-EDEF96C611FC}" srcOrd="1" destOrd="0" presId="urn:microsoft.com/office/officeart/2005/8/layout/vList5"/>
    <dgm:cxn modelId="{7EA06AAD-31BD-4C67-8927-C752E79B48CD}" type="presParOf" srcId="{E8222E9F-6F58-4234-9505-EB597A2E99FD}" destId="{5206E2FD-2EE7-4D19-AB92-B75BCDF1BC03}" srcOrd="5" destOrd="0" presId="urn:microsoft.com/office/officeart/2005/8/layout/vList5"/>
    <dgm:cxn modelId="{38073238-C7F4-4A0F-8BBC-C6122506E9EC}" type="presParOf" srcId="{E8222E9F-6F58-4234-9505-EB597A2E99FD}" destId="{9F76086C-94FA-41F5-8E24-E63D4B273A01}" srcOrd="6" destOrd="0" presId="urn:microsoft.com/office/officeart/2005/8/layout/vList5"/>
    <dgm:cxn modelId="{A11C9902-0330-4E13-B733-F91026470679}" type="presParOf" srcId="{9F76086C-94FA-41F5-8E24-E63D4B273A01}" destId="{828DA2CC-7118-4B6D-9EDD-376D873BAD8E}" srcOrd="0" destOrd="0" presId="urn:microsoft.com/office/officeart/2005/8/layout/vList5"/>
    <dgm:cxn modelId="{8223B5B1-6526-46E1-B3F2-098EABE6E3A4}" type="presParOf" srcId="{9F76086C-94FA-41F5-8E24-E63D4B273A01}" destId="{004B8704-87FF-46EE-A4F4-CF39BF9AB050}"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912BC1A4-2CB5-4D10-B865-9A922C26945B}"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n-US"/>
        </a:p>
      </dgm:t>
    </dgm:pt>
    <dgm:pt modelId="{49E9C136-AF05-4B27-B148-37C85CCF46B3}">
      <dgm:prSet custT="1"/>
      <dgm:spPr>
        <a:solidFill>
          <a:srgbClr val="0000FF"/>
        </a:solidFill>
      </dgm:spPr>
      <dgm:t>
        <a:bodyPr/>
        <a:lstStyle/>
        <a:p>
          <a:r>
            <a:rPr lang="en-US" sz="2800">
              <a:effectLst>
                <a:outerShdw blurRad="38100" dist="38100" dir="2700000" algn="tl">
                  <a:srgbClr val="000000">
                    <a:alpha val="43137"/>
                  </a:srgbClr>
                </a:outerShdw>
              </a:effectLst>
              <a:latin typeface="+mj-lt"/>
            </a:rPr>
            <a:t>Luke</a:t>
          </a:r>
        </a:p>
      </dgm:t>
    </dgm:pt>
    <dgm:pt modelId="{2BCFBC92-C3E8-48F1-A039-6BF39FD5ED8F}" type="parTrans" cxnId="{007ACCF5-768E-4B05-BCDB-251686DDC5F4}">
      <dgm:prSet/>
      <dgm:spPr/>
      <dgm:t>
        <a:bodyPr/>
        <a:lstStyle/>
        <a:p>
          <a:endParaRPr lang="en-US"/>
        </a:p>
      </dgm:t>
    </dgm:pt>
    <dgm:pt modelId="{13324CA5-7960-4A73-B7D9-57702CF28814}" type="sibTrans" cxnId="{007ACCF5-768E-4B05-BCDB-251686DDC5F4}">
      <dgm:prSet/>
      <dgm:spPr/>
      <dgm:t>
        <a:bodyPr/>
        <a:lstStyle/>
        <a:p>
          <a:endParaRPr lang="en-US"/>
        </a:p>
      </dgm:t>
    </dgm:pt>
    <dgm:pt modelId="{69888F22-1EBF-49E0-B84A-64B73B24A7D9}">
      <dgm:prSet/>
      <dgm:spPr/>
      <dgm:t>
        <a:bodyPr/>
        <a:lstStyle/>
        <a:p>
          <a:r>
            <a:rPr lang="en-US"/>
            <a:t>Likely spoke &amp; wrote in Greek</a:t>
          </a:r>
        </a:p>
      </dgm:t>
    </dgm:pt>
    <dgm:pt modelId="{CB8497B8-900B-4DD1-BD1D-7946A7C62378}" type="parTrans" cxnId="{FC84551B-8BA1-4E35-98F9-99E496C7536A}">
      <dgm:prSet/>
      <dgm:spPr/>
      <dgm:t>
        <a:bodyPr/>
        <a:lstStyle/>
        <a:p>
          <a:endParaRPr lang="en-US"/>
        </a:p>
      </dgm:t>
    </dgm:pt>
    <dgm:pt modelId="{58F1C684-E741-42CE-844D-43AF067DD856}" type="sibTrans" cxnId="{FC84551B-8BA1-4E35-98F9-99E496C7536A}">
      <dgm:prSet/>
      <dgm:spPr/>
      <dgm:t>
        <a:bodyPr/>
        <a:lstStyle/>
        <a:p>
          <a:endParaRPr lang="en-US"/>
        </a:p>
      </dgm:t>
    </dgm:pt>
    <dgm:pt modelId="{E5279789-AFE0-4371-ADA6-E9A6479B4625}">
      <dgm:prSet custT="1"/>
      <dgm:spPr>
        <a:solidFill>
          <a:srgbClr val="0000FF"/>
        </a:solidFill>
      </dgm:spPr>
      <dgm:t>
        <a:bodyPr/>
        <a:lstStyle/>
        <a:p>
          <a:r>
            <a:rPr lang="en-US" sz="2800" kern="1200">
              <a:effectLst>
                <a:outerShdw blurRad="38100" dist="38100" dir="2700000" algn="tl">
                  <a:srgbClr val="000000">
                    <a:alpha val="43137"/>
                  </a:srgbClr>
                </a:outerShdw>
              </a:effectLst>
              <a:latin typeface="Arial Black" panose="020B0A04020102020204"/>
              <a:ea typeface="+mn-ea"/>
              <a:cs typeface="+mn-cs"/>
            </a:rPr>
            <a:t>Mark</a:t>
          </a:r>
        </a:p>
      </dgm:t>
    </dgm:pt>
    <dgm:pt modelId="{4D5EAF56-D397-4E2A-9F6C-E54BB126D74D}" type="parTrans" cxnId="{A99E7BB9-0B1E-4C8C-AD34-289F9B3B3DFF}">
      <dgm:prSet/>
      <dgm:spPr/>
      <dgm:t>
        <a:bodyPr/>
        <a:lstStyle/>
        <a:p>
          <a:endParaRPr lang="en-US"/>
        </a:p>
      </dgm:t>
    </dgm:pt>
    <dgm:pt modelId="{084AB2AE-4D33-4EF3-B812-C2642AF9FA2E}" type="sibTrans" cxnId="{A99E7BB9-0B1E-4C8C-AD34-289F9B3B3DFF}">
      <dgm:prSet/>
      <dgm:spPr/>
      <dgm:t>
        <a:bodyPr/>
        <a:lstStyle/>
        <a:p>
          <a:endParaRPr lang="en-US"/>
        </a:p>
      </dgm:t>
    </dgm:pt>
    <dgm:pt modelId="{E6DCDC45-17A8-4B14-A611-E78B2D447675}">
      <dgm:prSet/>
      <dgm:spPr/>
      <dgm:t>
        <a:bodyPr/>
        <a:lstStyle/>
        <a:p>
          <a:r>
            <a:rPr lang="en-US"/>
            <a:t>Impossible to say for sure if he knew Greek</a:t>
          </a:r>
        </a:p>
      </dgm:t>
    </dgm:pt>
    <dgm:pt modelId="{2587F259-B507-4B5D-BD21-F979E6F80C9C}" type="parTrans" cxnId="{4FE04836-A51B-461A-B8FE-C0B22D6F2E3C}">
      <dgm:prSet/>
      <dgm:spPr/>
      <dgm:t>
        <a:bodyPr/>
        <a:lstStyle/>
        <a:p>
          <a:endParaRPr lang="en-US"/>
        </a:p>
      </dgm:t>
    </dgm:pt>
    <dgm:pt modelId="{989E7A2D-4F5D-423E-8313-A14BFE1C8ACC}" type="sibTrans" cxnId="{4FE04836-A51B-461A-B8FE-C0B22D6F2E3C}">
      <dgm:prSet/>
      <dgm:spPr/>
      <dgm:t>
        <a:bodyPr/>
        <a:lstStyle/>
        <a:p>
          <a:endParaRPr lang="en-US"/>
        </a:p>
      </dgm:t>
    </dgm:pt>
    <dgm:pt modelId="{608AF88E-57DF-4960-9952-A9366F31F5C1}">
      <dgm:prSet custT="1"/>
      <dgm:spPr>
        <a:solidFill>
          <a:srgbClr val="0000FF"/>
        </a:solidFill>
      </dgm:spPr>
      <dgm:t>
        <a:bodyPr/>
        <a:lstStyle/>
        <a:p>
          <a:r>
            <a:rPr lang="en-US" sz="2800" kern="1200">
              <a:effectLst>
                <a:outerShdw blurRad="38100" dist="38100" dir="2700000" algn="tl">
                  <a:srgbClr val="000000">
                    <a:alpha val="43137"/>
                  </a:srgbClr>
                </a:outerShdw>
              </a:effectLst>
              <a:latin typeface="Arial Black" panose="020B0A04020102020204"/>
              <a:ea typeface="+mn-ea"/>
              <a:cs typeface="+mn-cs"/>
            </a:rPr>
            <a:t>Matthew</a:t>
          </a:r>
        </a:p>
      </dgm:t>
    </dgm:pt>
    <dgm:pt modelId="{53F7FF00-4FDC-4F9D-945D-BF242D36A9BE}" type="parTrans" cxnId="{9A9D281B-CB1F-4169-ADF5-50D9D7B33685}">
      <dgm:prSet/>
      <dgm:spPr/>
      <dgm:t>
        <a:bodyPr/>
        <a:lstStyle/>
        <a:p>
          <a:endParaRPr lang="en-US"/>
        </a:p>
      </dgm:t>
    </dgm:pt>
    <dgm:pt modelId="{9B05599F-FA0A-4F4B-96EA-76C5B9AA6026}" type="sibTrans" cxnId="{9A9D281B-CB1F-4169-ADF5-50D9D7B33685}">
      <dgm:prSet/>
      <dgm:spPr/>
      <dgm:t>
        <a:bodyPr/>
        <a:lstStyle/>
        <a:p>
          <a:endParaRPr lang="en-US"/>
        </a:p>
      </dgm:t>
    </dgm:pt>
    <dgm:pt modelId="{2F9EA747-B301-492A-87C4-5D60797AE76D}">
      <dgm:prSet/>
      <dgm:spPr/>
      <dgm:t>
        <a:bodyPr/>
        <a:lstStyle/>
        <a:p>
          <a:r>
            <a:rPr lang="en-US"/>
            <a:t>Tax-collector likely knew some Greek</a:t>
          </a:r>
        </a:p>
      </dgm:t>
    </dgm:pt>
    <dgm:pt modelId="{2D8E73D9-9356-480C-A7FB-7922CC6F76B7}" type="parTrans" cxnId="{00F2F395-9F0C-4820-B7FD-DD83EB52398C}">
      <dgm:prSet/>
      <dgm:spPr/>
      <dgm:t>
        <a:bodyPr/>
        <a:lstStyle/>
        <a:p>
          <a:endParaRPr lang="en-US"/>
        </a:p>
      </dgm:t>
    </dgm:pt>
    <dgm:pt modelId="{EACED736-A854-4263-85B9-FC46506F09DB}" type="sibTrans" cxnId="{00F2F395-9F0C-4820-B7FD-DD83EB52398C}">
      <dgm:prSet/>
      <dgm:spPr/>
      <dgm:t>
        <a:bodyPr/>
        <a:lstStyle/>
        <a:p>
          <a:endParaRPr lang="en-US"/>
        </a:p>
      </dgm:t>
    </dgm:pt>
    <dgm:pt modelId="{5509EFF7-E9DB-4929-9F1F-47516F0AE0EB}">
      <dgm:prSet custT="1"/>
      <dgm:spPr>
        <a:solidFill>
          <a:srgbClr val="0000FF"/>
        </a:solidFill>
      </dgm:spPr>
      <dgm:t>
        <a:bodyPr/>
        <a:lstStyle/>
        <a:p>
          <a:r>
            <a:rPr lang="en-US" sz="2800" kern="1200">
              <a:effectLst>
                <a:outerShdw blurRad="38100" dist="38100" dir="2700000" algn="tl">
                  <a:srgbClr val="000000">
                    <a:alpha val="43137"/>
                  </a:srgbClr>
                </a:outerShdw>
              </a:effectLst>
              <a:latin typeface="Arial Black" panose="020B0A04020102020204"/>
              <a:ea typeface="+mn-ea"/>
              <a:cs typeface="+mn-cs"/>
            </a:rPr>
            <a:t>John</a:t>
          </a:r>
        </a:p>
      </dgm:t>
    </dgm:pt>
    <dgm:pt modelId="{859CA2D1-5D33-46F5-86A9-34FE0086C20A}" type="parTrans" cxnId="{88C5F173-7883-4564-B647-32303EDC5C41}">
      <dgm:prSet/>
      <dgm:spPr/>
      <dgm:t>
        <a:bodyPr/>
        <a:lstStyle/>
        <a:p>
          <a:endParaRPr lang="en-US"/>
        </a:p>
      </dgm:t>
    </dgm:pt>
    <dgm:pt modelId="{23B23DE4-AD75-47DC-BAB9-72C547D62EA7}" type="sibTrans" cxnId="{88C5F173-7883-4564-B647-32303EDC5C41}">
      <dgm:prSet/>
      <dgm:spPr/>
      <dgm:t>
        <a:bodyPr/>
        <a:lstStyle/>
        <a:p>
          <a:endParaRPr lang="en-US"/>
        </a:p>
      </dgm:t>
    </dgm:pt>
    <dgm:pt modelId="{6BD852FC-7E79-43D6-A474-D89973758FC2}">
      <dgm:prSet/>
      <dgm:spPr/>
      <dgm:t>
        <a:bodyPr/>
        <a:lstStyle/>
        <a:p>
          <a:r>
            <a:rPr lang="en-US"/>
            <a:t>May have learned to read &amp; write Greek</a:t>
          </a:r>
        </a:p>
      </dgm:t>
    </dgm:pt>
    <dgm:pt modelId="{28E504A9-4C53-4334-B36A-9A573F0C91DA}" type="parTrans" cxnId="{847D9C15-E151-4609-8CC1-FD882E985C7A}">
      <dgm:prSet/>
      <dgm:spPr/>
      <dgm:t>
        <a:bodyPr/>
        <a:lstStyle/>
        <a:p>
          <a:endParaRPr lang="en-US"/>
        </a:p>
      </dgm:t>
    </dgm:pt>
    <dgm:pt modelId="{0AF472DC-B3FE-4FE0-AD02-C221662A1E7C}" type="sibTrans" cxnId="{847D9C15-E151-4609-8CC1-FD882E985C7A}">
      <dgm:prSet/>
      <dgm:spPr/>
      <dgm:t>
        <a:bodyPr/>
        <a:lstStyle/>
        <a:p>
          <a:endParaRPr lang="en-US"/>
        </a:p>
      </dgm:t>
    </dgm:pt>
    <dgm:pt modelId="{5E24D04D-2483-40FA-81BA-E42A1C907C2F}" type="pres">
      <dgm:prSet presAssocID="{912BC1A4-2CB5-4D10-B865-9A922C26945B}" presName="Name0" presStyleCnt="0">
        <dgm:presLayoutVars>
          <dgm:dir/>
          <dgm:animLvl val="lvl"/>
          <dgm:resizeHandles val="exact"/>
        </dgm:presLayoutVars>
      </dgm:prSet>
      <dgm:spPr/>
    </dgm:pt>
    <dgm:pt modelId="{6E074204-7197-4621-B92B-BFE9C30E429C}" type="pres">
      <dgm:prSet presAssocID="{49E9C136-AF05-4B27-B148-37C85CCF46B3}" presName="linNode" presStyleCnt="0"/>
      <dgm:spPr/>
    </dgm:pt>
    <dgm:pt modelId="{5B7B0DC5-C779-49CC-A517-2DF177C0E8F5}" type="pres">
      <dgm:prSet presAssocID="{49E9C136-AF05-4B27-B148-37C85CCF46B3}" presName="parentText" presStyleLbl="node1" presStyleIdx="0" presStyleCnt="4" custScaleX="74897" custLinFactNeighborX="-7060">
        <dgm:presLayoutVars>
          <dgm:chMax val="1"/>
          <dgm:bulletEnabled val="1"/>
        </dgm:presLayoutVars>
      </dgm:prSet>
      <dgm:spPr/>
    </dgm:pt>
    <dgm:pt modelId="{77C4175D-B76F-46E9-AABE-718AD5CC1D06}" type="pres">
      <dgm:prSet presAssocID="{49E9C136-AF05-4B27-B148-37C85CCF46B3}" presName="descendantText" presStyleLbl="alignAccFollowNode1" presStyleIdx="0" presStyleCnt="4" custScaleX="112411">
        <dgm:presLayoutVars>
          <dgm:bulletEnabled val="1"/>
        </dgm:presLayoutVars>
      </dgm:prSet>
      <dgm:spPr/>
    </dgm:pt>
    <dgm:pt modelId="{97013240-BD9E-4AE2-9C9E-A601B305252C}" type="pres">
      <dgm:prSet presAssocID="{13324CA5-7960-4A73-B7D9-57702CF28814}" presName="sp" presStyleCnt="0"/>
      <dgm:spPr/>
    </dgm:pt>
    <dgm:pt modelId="{F517245B-8563-4B4E-9D40-2B60641BA49A}" type="pres">
      <dgm:prSet presAssocID="{E5279789-AFE0-4371-ADA6-E9A6479B4625}" presName="linNode" presStyleCnt="0"/>
      <dgm:spPr/>
    </dgm:pt>
    <dgm:pt modelId="{6205B38D-C50D-48A7-852C-E7290938C7DA}" type="pres">
      <dgm:prSet presAssocID="{E5279789-AFE0-4371-ADA6-E9A6479B4625}" presName="parentText" presStyleLbl="node1" presStyleIdx="1" presStyleCnt="4" custScaleX="74897" custLinFactNeighborX="-7060">
        <dgm:presLayoutVars>
          <dgm:chMax val="1"/>
          <dgm:bulletEnabled val="1"/>
        </dgm:presLayoutVars>
      </dgm:prSet>
      <dgm:spPr/>
    </dgm:pt>
    <dgm:pt modelId="{1C054CE7-8868-492A-BF34-286CB763CED1}" type="pres">
      <dgm:prSet presAssocID="{E5279789-AFE0-4371-ADA6-E9A6479B4625}" presName="descendantText" presStyleLbl="alignAccFollowNode1" presStyleIdx="1" presStyleCnt="4" custScaleX="113316" custLinFactNeighborX="7437">
        <dgm:presLayoutVars>
          <dgm:bulletEnabled val="1"/>
        </dgm:presLayoutVars>
      </dgm:prSet>
      <dgm:spPr/>
    </dgm:pt>
    <dgm:pt modelId="{F34BA5C8-7C00-4583-9E01-C44FBBAC0F5A}" type="pres">
      <dgm:prSet presAssocID="{084AB2AE-4D33-4EF3-B812-C2642AF9FA2E}" presName="sp" presStyleCnt="0"/>
      <dgm:spPr/>
    </dgm:pt>
    <dgm:pt modelId="{754C90F3-384C-4C10-B8D3-2698A2036B3D}" type="pres">
      <dgm:prSet presAssocID="{608AF88E-57DF-4960-9952-A9366F31F5C1}" presName="linNode" presStyleCnt="0"/>
      <dgm:spPr/>
    </dgm:pt>
    <dgm:pt modelId="{C262DD4E-EA69-429C-856F-D174E5A3233E}" type="pres">
      <dgm:prSet presAssocID="{608AF88E-57DF-4960-9952-A9366F31F5C1}" presName="parentText" presStyleLbl="node1" presStyleIdx="2" presStyleCnt="4" custScaleX="74897" custLinFactNeighborX="-7060">
        <dgm:presLayoutVars>
          <dgm:chMax val="1"/>
          <dgm:bulletEnabled val="1"/>
        </dgm:presLayoutVars>
      </dgm:prSet>
      <dgm:spPr/>
    </dgm:pt>
    <dgm:pt modelId="{49A8344E-F3A2-44DE-8A95-EFB222E6C476}" type="pres">
      <dgm:prSet presAssocID="{608AF88E-57DF-4960-9952-A9366F31F5C1}" presName="descendantText" presStyleLbl="alignAccFollowNode1" presStyleIdx="2" presStyleCnt="4" custScaleX="113316" custLinFactNeighborX="715" custLinFactNeighborY="-2373">
        <dgm:presLayoutVars>
          <dgm:bulletEnabled val="1"/>
        </dgm:presLayoutVars>
      </dgm:prSet>
      <dgm:spPr/>
    </dgm:pt>
    <dgm:pt modelId="{9B2959A9-51D4-49E7-9A4C-8088352EBC29}" type="pres">
      <dgm:prSet presAssocID="{9B05599F-FA0A-4F4B-96EA-76C5B9AA6026}" presName="sp" presStyleCnt="0"/>
      <dgm:spPr/>
    </dgm:pt>
    <dgm:pt modelId="{714B5256-3EC5-41EB-9097-09DC539D88BB}" type="pres">
      <dgm:prSet presAssocID="{5509EFF7-E9DB-4929-9F1F-47516F0AE0EB}" presName="linNode" presStyleCnt="0"/>
      <dgm:spPr/>
    </dgm:pt>
    <dgm:pt modelId="{4555625B-50F1-4A80-B7CA-728A7015CD9D}" type="pres">
      <dgm:prSet presAssocID="{5509EFF7-E9DB-4929-9F1F-47516F0AE0EB}" presName="parentText" presStyleLbl="node1" presStyleIdx="3" presStyleCnt="4" custScaleX="74897" custLinFactNeighborX="-7060">
        <dgm:presLayoutVars>
          <dgm:chMax val="1"/>
          <dgm:bulletEnabled val="1"/>
        </dgm:presLayoutVars>
      </dgm:prSet>
      <dgm:spPr/>
    </dgm:pt>
    <dgm:pt modelId="{D47A207B-D970-4C27-A4FB-1265ED09496A}" type="pres">
      <dgm:prSet presAssocID="{5509EFF7-E9DB-4929-9F1F-47516F0AE0EB}" presName="descendantText" presStyleLbl="alignAccFollowNode1" presStyleIdx="3" presStyleCnt="4" custScaleX="113316" custLinFactNeighborX="7437">
        <dgm:presLayoutVars>
          <dgm:bulletEnabled val="1"/>
        </dgm:presLayoutVars>
      </dgm:prSet>
      <dgm:spPr/>
    </dgm:pt>
  </dgm:ptLst>
  <dgm:cxnLst>
    <dgm:cxn modelId="{847D9C15-E151-4609-8CC1-FD882E985C7A}" srcId="{5509EFF7-E9DB-4929-9F1F-47516F0AE0EB}" destId="{6BD852FC-7E79-43D6-A474-D89973758FC2}" srcOrd="0" destOrd="0" parTransId="{28E504A9-4C53-4334-B36A-9A573F0C91DA}" sibTransId="{0AF472DC-B3FE-4FE0-AD02-C221662A1E7C}"/>
    <dgm:cxn modelId="{9A9D281B-CB1F-4169-ADF5-50D9D7B33685}" srcId="{912BC1A4-2CB5-4D10-B865-9A922C26945B}" destId="{608AF88E-57DF-4960-9952-A9366F31F5C1}" srcOrd="2" destOrd="0" parTransId="{53F7FF00-4FDC-4F9D-945D-BF242D36A9BE}" sibTransId="{9B05599F-FA0A-4F4B-96EA-76C5B9AA6026}"/>
    <dgm:cxn modelId="{FC84551B-8BA1-4E35-98F9-99E496C7536A}" srcId="{49E9C136-AF05-4B27-B148-37C85CCF46B3}" destId="{69888F22-1EBF-49E0-B84A-64B73B24A7D9}" srcOrd="0" destOrd="0" parTransId="{CB8497B8-900B-4DD1-BD1D-7946A7C62378}" sibTransId="{58F1C684-E741-42CE-844D-43AF067DD856}"/>
    <dgm:cxn modelId="{4FE04836-A51B-461A-B8FE-C0B22D6F2E3C}" srcId="{E5279789-AFE0-4371-ADA6-E9A6479B4625}" destId="{E6DCDC45-17A8-4B14-A611-E78B2D447675}" srcOrd="0" destOrd="0" parTransId="{2587F259-B507-4B5D-BD21-F979E6F80C9C}" sibTransId="{989E7A2D-4F5D-423E-8313-A14BFE1C8ACC}"/>
    <dgm:cxn modelId="{400DBA47-8935-4F6E-AEED-856FE274BAF8}" type="presOf" srcId="{E5279789-AFE0-4371-ADA6-E9A6479B4625}" destId="{6205B38D-C50D-48A7-852C-E7290938C7DA}" srcOrd="0" destOrd="0" presId="urn:microsoft.com/office/officeart/2005/8/layout/vList5"/>
    <dgm:cxn modelId="{88C5F173-7883-4564-B647-32303EDC5C41}" srcId="{912BC1A4-2CB5-4D10-B865-9A922C26945B}" destId="{5509EFF7-E9DB-4929-9F1F-47516F0AE0EB}" srcOrd="3" destOrd="0" parTransId="{859CA2D1-5D33-46F5-86A9-34FE0086C20A}" sibTransId="{23B23DE4-AD75-47DC-BAB9-72C547D62EA7}"/>
    <dgm:cxn modelId="{E70EF257-15F6-4106-8D36-9DAC382D7EA2}" type="presOf" srcId="{E6DCDC45-17A8-4B14-A611-E78B2D447675}" destId="{1C054CE7-8868-492A-BF34-286CB763CED1}" srcOrd="0" destOrd="0" presId="urn:microsoft.com/office/officeart/2005/8/layout/vList5"/>
    <dgm:cxn modelId="{36E5C280-7DEC-4E5D-8974-172551DBF8EB}" type="presOf" srcId="{912BC1A4-2CB5-4D10-B865-9A922C26945B}" destId="{5E24D04D-2483-40FA-81BA-E42A1C907C2F}" srcOrd="0" destOrd="0" presId="urn:microsoft.com/office/officeart/2005/8/layout/vList5"/>
    <dgm:cxn modelId="{00F2F395-9F0C-4820-B7FD-DD83EB52398C}" srcId="{608AF88E-57DF-4960-9952-A9366F31F5C1}" destId="{2F9EA747-B301-492A-87C4-5D60797AE76D}" srcOrd="0" destOrd="0" parTransId="{2D8E73D9-9356-480C-A7FB-7922CC6F76B7}" sibTransId="{EACED736-A854-4263-85B9-FC46506F09DB}"/>
    <dgm:cxn modelId="{877704AC-058C-41F9-9CA4-4DDD6B09B5BD}" type="presOf" srcId="{2F9EA747-B301-492A-87C4-5D60797AE76D}" destId="{49A8344E-F3A2-44DE-8A95-EFB222E6C476}" srcOrd="0" destOrd="0" presId="urn:microsoft.com/office/officeart/2005/8/layout/vList5"/>
    <dgm:cxn modelId="{F9AE57B3-9E96-41ED-9E85-394B1354C2EE}" type="presOf" srcId="{6BD852FC-7E79-43D6-A474-D89973758FC2}" destId="{D47A207B-D970-4C27-A4FB-1265ED09496A}" srcOrd="0" destOrd="0" presId="urn:microsoft.com/office/officeart/2005/8/layout/vList5"/>
    <dgm:cxn modelId="{A4DC9CB3-FEA8-44B3-9D40-FAFEAEBC4902}" type="presOf" srcId="{608AF88E-57DF-4960-9952-A9366F31F5C1}" destId="{C262DD4E-EA69-429C-856F-D174E5A3233E}" srcOrd="0" destOrd="0" presId="urn:microsoft.com/office/officeart/2005/8/layout/vList5"/>
    <dgm:cxn modelId="{A99E7BB9-0B1E-4C8C-AD34-289F9B3B3DFF}" srcId="{912BC1A4-2CB5-4D10-B865-9A922C26945B}" destId="{E5279789-AFE0-4371-ADA6-E9A6479B4625}" srcOrd="1" destOrd="0" parTransId="{4D5EAF56-D397-4E2A-9F6C-E54BB126D74D}" sibTransId="{084AB2AE-4D33-4EF3-B812-C2642AF9FA2E}"/>
    <dgm:cxn modelId="{61FF94CD-108C-47E2-99B7-AD873303EB33}" type="presOf" srcId="{49E9C136-AF05-4B27-B148-37C85CCF46B3}" destId="{5B7B0DC5-C779-49CC-A517-2DF177C0E8F5}" srcOrd="0" destOrd="0" presId="urn:microsoft.com/office/officeart/2005/8/layout/vList5"/>
    <dgm:cxn modelId="{E31F1ED3-CFB7-43F8-A729-091D11188ADC}" type="presOf" srcId="{5509EFF7-E9DB-4929-9F1F-47516F0AE0EB}" destId="{4555625B-50F1-4A80-B7CA-728A7015CD9D}" srcOrd="0" destOrd="0" presId="urn:microsoft.com/office/officeart/2005/8/layout/vList5"/>
    <dgm:cxn modelId="{3B8DC4ED-D49A-4410-9689-5ABFADFDB507}" type="presOf" srcId="{69888F22-1EBF-49E0-B84A-64B73B24A7D9}" destId="{77C4175D-B76F-46E9-AABE-718AD5CC1D06}" srcOrd="0" destOrd="0" presId="urn:microsoft.com/office/officeart/2005/8/layout/vList5"/>
    <dgm:cxn modelId="{007ACCF5-768E-4B05-BCDB-251686DDC5F4}" srcId="{912BC1A4-2CB5-4D10-B865-9A922C26945B}" destId="{49E9C136-AF05-4B27-B148-37C85CCF46B3}" srcOrd="0" destOrd="0" parTransId="{2BCFBC92-C3E8-48F1-A039-6BF39FD5ED8F}" sibTransId="{13324CA5-7960-4A73-B7D9-57702CF28814}"/>
    <dgm:cxn modelId="{C3D33A62-BF15-49B2-9DE5-B319B2AEB6A8}" type="presParOf" srcId="{5E24D04D-2483-40FA-81BA-E42A1C907C2F}" destId="{6E074204-7197-4621-B92B-BFE9C30E429C}" srcOrd="0" destOrd="0" presId="urn:microsoft.com/office/officeart/2005/8/layout/vList5"/>
    <dgm:cxn modelId="{002D6CAD-F151-4AAA-9E58-6D93E9C8F3C6}" type="presParOf" srcId="{6E074204-7197-4621-B92B-BFE9C30E429C}" destId="{5B7B0DC5-C779-49CC-A517-2DF177C0E8F5}" srcOrd="0" destOrd="0" presId="urn:microsoft.com/office/officeart/2005/8/layout/vList5"/>
    <dgm:cxn modelId="{C3E5608C-EDB2-46B2-926D-93BB07E9EDF2}" type="presParOf" srcId="{6E074204-7197-4621-B92B-BFE9C30E429C}" destId="{77C4175D-B76F-46E9-AABE-718AD5CC1D06}" srcOrd="1" destOrd="0" presId="urn:microsoft.com/office/officeart/2005/8/layout/vList5"/>
    <dgm:cxn modelId="{2CFA0661-E808-4A20-93E4-FDC40AE33672}" type="presParOf" srcId="{5E24D04D-2483-40FA-81BA-E42A1C907C2F}" destId="{97013240-BD9E-4AE2-9C9E-A601B305252C}" srcOrd="1" destOrd="0" presId="urn:microsoft.com/office/officeart/2005/8/layout/vList5"/>
    <dgm:cxn modelId="{8DE8300A-7050-42E2-9808-2FC1D32A9D28}" type="presParOf" srcId="{5E24D04D-2483-40FA-81BA-E42A1C907C2F}" destId="{F517245B-8563-4B4E-9D40-2B60641BA49A}" srcOrd="2" destOrd="0" presId="urn:microsoft.com/office/officeart/2005/8/layout/vList5"/>
    <dgm:cxn modelId="{CAF8C33F-D5B8-4E4D-9B61-130D872DAFC6}" type="presParOf" srcId="{F517245B-8563-4B4E-9D40-2B60641BA49A}" destId="{6205B38D-C50D-48A7-852C-E7290938C7DA}" srcOrd="0" destOrd="0" presId="urn:microsoft.com/office/officeart/2005/8/layout/vList5"/>
    <dgm:cxn modelId="{1A348BE3-04B5-4AA7-BBC9-C3362491D282}" type="presParOf" srcId="{F517245B-8563-4B4E-9D40-2B60641BA49A}" destId="{1C054CE7-8868-492A-BF34-286CB763CED1}" srcOrd="1" destOrd="0" presId="urn:microsoft.com/office/officeart/2005/8/layout/vList5"/>
    <dgm:cxn modelId="{D40C60BC-2A7E-4D0D-8646-F6CE5C333892}" type="presParOf" srcId="{5E24D04D-2483-40FA-81BA-E42A1C907C2F}" destId="{F34BA5C8-7C00-4583-9E01-C44FBBAC0F5A}" srcOrd="3" destOrd="0" presId="urn:microsoft.com/office/officeart/2005/8/layout/vList5"/>
    <dgm:cxn modelId="{25190435-350B-40B2-B26F-B045924F9321}" type="presParOf" srcId="{5E24D04D-2483-40FA-81BA-E42A1C907C2F}" destId="{754C90F3-384C-4C10-B8D3-2698A2036B3D}" srcOrd="4" destOrd="0" presId="urn:microsoft.com/office/officeart/2005/8/layout/vList5"/>
    <dgm:cxn modelId="{DE6D03E1-92B8-469D-A527-41536BD4ECCF}" type="presParOf" srcId="{754C90F3-384C-4C10-B8D3-2698A2036B3D}" destId="{C262DD4E-EA69-429C-856F-D174E5A3233E}" srcOrd="0" destOrd="0" presId="urn:microsoft.com/office/officeart/2005/8/layout/vList5"/>
    <dgm:cxn modelId="{D90039D8-26E9-45F6-B53E-CEC9D3202711}" type="presParOf" srcId="{754C90F3-384C-4C10-B8D3-2698A2036B3D}" destId="{49A8344E-F3A2-44DE-8A95-EFB222E6C476}" srcOrd="1" destOrd="0" presId="urn:microsoft.com/office/officeart/2005/8/layout/vList5"/>
    <dgm:cxn modelId="{A5CC39F3-D148-478F-9CE3-25F2DD5533B2}" type="presParOf" srcId="{5E24D04D-2483-40FA-81BA-E42A1C907C2F}" destId="{9B2959A9-51D4-49E7-9A4C-8088352EBC29}" srcOrd="5" destOrd="0" presId="urn:microsoft.com/office/officeart/2005/8/layout/vList5"/>
    <dgm:cxn modelId="{9454605B-2EFE-4BC4-8CE1-AFD4093AF146}" type="presParOf" srcId="{5E24D04D-2483-40FA-81BA-E42A1C907C2F}" destId="{714B5256-3EC5-41EB-9097-09DC539D88BB}" srcOrd="6" destOrd="0" presId="urn:microsoft.com/office/officeart/2005/8/layout/vList5"/>
    <dgm:cxn modelId="{A0BC7E89-7F1A-4A54-81FA-F3F32651E97C}" type="presParOf" srcId="{714B5256-3EC5-41EB-9097-09DC539D88BB}" destId="{4555625B-50F1-4A80-B7CA-728A7015CD9D}" srcOrd="0" destOrd="0" presId="urn:microsoft.com/office/officeart/2005/8/layout/vList5"/>
    <dgm:cxn modelId="{DDA0B4BD-3B52-4992-8476-8E9EFD5AC866}" type="presParOf" srcId="{714B5256-3EC5-41EB-9097-09DC539D88BB}" destId="{D47A207B-D970-4C27-A4FB-1265ED09496A}"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48F2D5DF-9D2A-4413-A6D3-41ABAD36F858}" type="doc">
      <dgm:prSet loTypeId="urn:microsoft.com/office/officeart/2005/8/layout/list1" loCatId="list" qsTypeId="urn:microsoft.com/office/officeart/2005/8/quickstyle/3d1" qsCatId="3D" csTypeId="urn:microsoft.com/office/officeart/2005/8/colors/accent1_2" csCatId="accent1" phldr="1"/>
      <dgm:spPr/>
      <dgm:t>
        <a:bodyPr/>
        <a:lstStyle/>
        <a:p>
          <a:endParaRPr lang="en-US"/>
        </a:p>
      </dgm:t>
    </dgm:pt>
    <dgm:pt modelId="{F5D94D12-42BD-4024-8019-C1BBC76AFA89}">
      <dgm:prSet custT="1"/>
      <dgm:spPr>
        <a:solidFill>
          <a:schemeClr val="bg1">
            <a:lumMod val="75000"/>
            <a:lumOff val="25000"/>
          </a:schemeClr>
        </a:solidFill>
      </dgm:spPr>
      <dgm:t>
        <a:bodyPr/>
        <a:lstStyle/>
        <a:p>
          <a:r>
            <a:rPr lang="en-US" sz="2800" b="1" dirty="0">
              <a:effectLst>
                <a:outerShdw blurRad="38100" dist="38100" dir="2700000" algn="tl">
                  <a:srgbClr val="000000">
                    <a:alpha val="43137"/>
                  </a:srgbClr>
                </a:outerShdw>
              </a:effectLst>
              <a:latin typeface="+mj-lt"/>
            </a:rPr>
            <a:t>Contradiction</a:t>
          </a:r>
          <a:r>
            <a:rPr lang="en-US" sz="2800" dirty="0">
              <a:effectLst>
                <a:outerShdw blurRad="38100" dist="38100" dir="2700000" algn="tl">
                  <a:srgbClr val="000000">
                    <a:alpha val="43137"/>
                  </a:srgbClr>
                </a:outerShdw>
              </a:effectLst>
              <a:latin typeface="+mj-lt"/>
            </a:rPr>
            <a:t>:</a:t>
          </a:r>
        </a:p>
      </dgm:t>
    </dgm:pt>
    <dgm:pt modelId="{B1589C1A-E75B-4E24-A94A-14350DB6B291}" type="parTrans" cxnId="{BD00B108-ACB5-4224-8513-4BB07C2F8CCA}">
      <dgm:prSet/>
      <dgm:spPr/>
      <dgm:t>
        <a:bodyPr/>
        <a:lstStyle/>
        <a:p>
          <a:endParaRPr lang="en-US"/>
        </a:p>
      </dgm:t>
    </dgm:pt>
    <dgm:pt modelId="{A3F69B8B-BD61-4AFA-977C-4140161C7FBA}" type="sibTrans" cxnId="{BD00B108-ACB5-4224-8513-4BB07C2F8CCA}">
      <dgm:prSet/>
      <dgm:spPr/>
      <dgm:t>
        <a:bodyPr/>
        <a:lstStyle/>
        <a:p>
          <a:endParaRPr lang="en-US"/>
        </a:p>
      </dgm:t>
    </dgm:pt>
    <dgm:pt modelId="{6AAA0FAB-AD5C-4973-B946-7F5CBF6F2FFA}">
      <dgm:prSet custT="1"/>
      <dgm:spPr>
        <a:solidFill>
          <a:schemeClr val="bg1">
            <a:lumMod val="75000"/>
            <a:lumOff val="25000"/>
          </a:schemeClr>
        </a:solidFill>
      </dgm:spPr>
      <dgm:t>
        <a:bodyPr/>
        <a:lstStyle/>
        <a:p>
          <a:pPr marL="0" lvl="0" indent="0" algn="l" defTabSz="1244600">
            <a:lnSpc>
              <a:spcPct val="90000"/>
            </a:lnSpc>
            <a:spcBef>
              <a:spcPct val="0"/>
            </a:spcBef>
            <a:spcAft>
              <a:spcPct val="35000"/>
            </a:spcAft>
            <a:buNone/>
          </a:pPr>
          <a:r>
            <a:rPr lang="en-US" sz="2800" b="1" kern="1200" dirty="0">
              <a:effectLst>
                <a:outerShdw blurRad="38100" dist="38100" dir="2700000" algn="tl">
                  <a:srgbClr val="000000">
                    <a:alpha val="43137"/>
                  </a:srgbClr>
                </a:outerShdw>
              </a:effectLst>
              <a:latin typeface="Arial Black" panose="020B0A04020102020204"/>
              <a:ea typeface="+mn-ea"/>
              <a:cs typeface="+mn-cs"/>
            </a:rPr>
            <a:t>Apparent contradiction:</a:t>
          </a:r>
        </a:p>
      </dgm:t>
    </dgm:pt>
    <dgm:pt modelId="{7C52439C-CBF2-4074-8FF4-491A26296BF0}" type="parTrans" cxnId="{CC816D12-DE21-49F6-84D0-B296EAB30BF6}">
      <dgm:prSet/>
      <dgm:spPr/>
      <dgm:t>
        <a:bodyPr/>
        <a:lstStyle/>
        <a:p>
          <a:endParaRPr lang="en-US"/>
        </a:p>
      </dgm:t>
    </dgm:pt>
    <dgm:pt modelId="{2D4E6298-FFDE-49F7-94A7-199E277B295F}" type="sibTrans" cxnId="{CC816D12-DE21-49F6-84D0-B296EAB30BF6}">
      <dgm:prSet/>
      <dgm:spPr/>
      <dgm:t>
        <a:bodyPr/>
        <a:lstStyle/>
        <a:p>
          <a:endParaRPr lang="en-US"/>
        </a:p>
      </dgm:t>
    </dgm:pt>
    <dgm:pt modelId="{ED99A368-0EE7-4240-9FA2-A23FDA971925}">
      <dgm:prSet custT="1"/>
      <dgm:spPr/>
      <dgm:t>
        <a:bodyPr/>
        <a:lstStyle/>
        <a:p>
          <a:r>
            <a:rPr lang="en-US" sz="2600" dirty="0"/>
            <a:t>Two claims </a:t>
          </a:r>
          <a:r>
            <a:rPr lang="en-US" sz="2600" i="1" dirty="0">
              <a:latin typeface="+mj-lt"/>
            </a:rPr>
            <a:t>contradict</a:t>
          </a:r>
          <a:r>
            <a:rPr lang="en-US" sz="2600" dirty="0"/>
            <a:t> one another when one of them </a:t>
          </a:r>
          <a:r>
            <a:rPr lang="en-US" sz="2600" i="1" dirty="0">
              <a:latin typeface="+mj-lt"/>
            </a:rPr>
            <a:t>must</a:t>
          </a:r>
          <a:r>
            <a:rPr lang="en-US" sz="2600" dirty="0"/>
            <a:t> be false if the other is true. At least one of the two claims must be mistaken.</a:t>
          </a:r>
        </a:p>
      </dgm:t>
    </dgm:pt>
    <dgm:pt modelId="{24D95965-59F2-46E7-B2B7-E9EDE873C457}" type="parTrans" cxnId="{3D0B52AC-D55D-4313-9FF0-12403671A2CE}">
      <dgm:prSet/>
      <dgm:spPr/>
      <dgm:t>
        <a:bodyPr/>
        <a:lstStyle/>
        <a:p>
          <a:endParaRPr lang="en-US"/>
        </a:p>
      </dgm:t>
    </dgm:pt>
    <dgm:pt modelId="{7BFF0E05-EAFD-4F8E-9771-93B1DC532FD1}" type="sibTrans" cxnId="{3D0B52AC-D55D-4313-9FF0-12403671A2CE}">
      <dgm:prSet/>
      <dgm:spPr/>
      <dgm:t>
        <a:bodyPr/>
        <a:lstStyle/>
        <a:p>
          <a:endParaRPr lang="en-US"/>
        </a:p>
      </dgm:t>
    </dgm:pt>
    <dgm:pt modelId="{18B601E4-ED0B-4BCA-8C7D-98329A72251A}">
      <dgm:prSet custT="1"/>
      <dgm:spPr/>
      <dgm:t>
        <a:bodyPr/>
        <a:lstStyle/>
        <a:p>
          <a:r>
            <a:rPr lang="en-US" sz="2600" dirty="0"/>
            <a:t>Two claims </a:t>
          </a:r>
          <a:r>
            <a:rPr lang="en-US" sz="2600" i="1" dirty="0">
              <a:latin typeface="+mj-lt"/>
            </a:rPr>
            <a:t>apparently contradict</a:t>
          </a:r>
          <a:r>
            <a:rPr lang="en-US" sz="2600" dirty="0">
              <a:latin typeface="+mj-lt"/>
            </a:rPr>
            <a:t> </a:t>
          </a:r>
          <a:r>
            <a:rPr lang="en-US" sz="2600" dirty="0"/>
            <a:t>one another when it </a:t>
          </a:r>
          <a:r>
            <a:rPr lang="en-US" sz="2600" i="1" dirty="0">
              <a:latin typeface="+mj-lt"/>
            </a:rPr>
            <a:t>seems</a:t>
          </a:r>
          <a:r>
            <a:rPr lang="en-US" sz="2600" dirty="0"/>
            <a:t> that they cannot both be true.</a:t>
          </a:r>
        </a:p>
      </dgm:t>
    </dgm:pt>
    <dgm:pt modelId="{DCB77BCD-E0E1-4871-988B-3711F72D567C}" type="parTrans" cxnId="{1F75A7A8-863C-4927-B29B-BF3594122767}">
      <dgm:prSet/>
      <dgm:spPr/>
      <dgm:t>
        <a:bodyPr/>
        <a:lstStyle/>
        <a:p>
          <a:endParaRPr lang="en-US"/>
        </a:p>
      </dgm:t>
    </dgm:pt>
    <dgm:pt modelId="{893D9217-6D91-47C7-A2EE-EA74A00F09E1}" type="sibTrans" cxnId="{1F75A7A8-863C-4927-B29B-BF3594122767}">
      <dgm:prSet/>
      <dgm:spPr/>
      <dgm:t>
        <a:bodyPr/>
        <a:lstStyle/>
        <a:p>
          <a:endParaRPr lang="en-US"/>
        </a:p>
      </dgm:t>
    </dgm:pt>
    <dgm:pt modelId="{69B1202F-E852-4677-A613-1A1F58194A6B}" type="pres">
      <dgm:prSet presAssocID="{48F2D5DF-9D2A-4413-A6D3-41ABAD36F858}" presName="linear" presStyleCnt="0">
        <dgm:presLayoutVars>
          <dgm:dir/>
          <dgm:animLvl val="lvl"/>
          <dgm:resizeHandles val="exact"/>
        </dgm:presLayoutVars>
      </dgm:prSet>
      <dgm:spPr/>
    </dgm:pt>
    <dgm:pt modelId="{AEF470C4-7217-4883-851D-9DC4D1FED456}" type="pres">
      <dgm:prSet presAssocID="{F5D94D12-42BD-4024-8019-C1BBC76AFA89}" presName="parentLin" presStyleCnt="0"/>
      <dgm:spPr/>
    </dgm:pt>
    <dgm:pt modelId="{E4921215-F9A3-4446-A9A3-486CDED7DC6E}" type="pres">
      <dgm:prSet presAssocID="{F5D94D12-42BD-4024-8019-C1BBC76AFA89}" presName="parentLeftMargin" presStyleLbl="node1" presStyleIdx="0" presStyleCnt="2"/>
      <dgm:spPr/>
    </dgm:pt>
    <dgm:pt modelId="{3DCE5DAE-79D3-4475-A4B3-3AD0E6D18F8C}" type="pres">
      <dgm:prSet presAssocID="{F5D94D12-42BD-4024-8019-C1BBC76AFA89}" presName="parentText" presStyleLbl="node1" presStyleIdx="0" presStyleCnt="2" custScaleX="85763" custLinFactNeighborX="-3302" custLinFactNeighborY="1411">
        <dgm:presLayoutVars>
          <dgm:chMax val="0"/>
          <dgm:bulletEnabled val="1"/>
        </dgm:presLayoutVars>
      </dgm:prSet>
      <dgm:spPr/>
    </dgm:pt>
    <dgm:pt modelId="{A79EF47C-E8DD-430C-86EA-4171C6442A93}" type="pres">
      <dgm:prSet presAssocID="{F5D94D12-42BD-4024-8019-C1BBC76AFA89}" presName="negativeSpace" presStyleCnt="0"/>
      <dgm:spPr/>
    </dgm:pt>
    <dgm:pt modelId="{DBE76343-647A-40F4-A177-34ACC7958A50}" type="pres">
      <dgm:prSet presAssocID="{F5D94D12-42BD-4024-8019-C1BBC76AFA89}" presName="childText" presStyleLbl="conFgAcc1" presStyleIdx="0" presStyleCnt="2">
        <dgm:presLayoutVars>
          <dgm:bulletEnabled val="1"/>
        </dgm:presLayoutVars>
      </dgm:prSet>
      <dgm:spPr/>
    </dgm:pt>
    <dgm:pt modelId="{8F4C5FEA-BC28-4D51-A2F1-9E4D127C216C}" type="pres">
      <dgm:prSet presAssocID="{A3F69B8B-BD61-4AFA-977C-4140161C7FBA}" presName="spaceBetweenRectangles" presStyleCnt="0"/>
      <dgm:spPr/>
    </dgm:pt>
    <dgm:pt modelId="{32D5741D-08FE-4BE4-A415-6858B58B063C}" type="pres">
      <dgm:prSet presAssocID="{6AAA0FAB-AD5C-4973-B946-7F5CBF6F2FFA}" presName="parentLin" presStyleCnt="0"/>
      <dgm:spPr/>
    </dgm:pt>
    <dgm:pt modelId="{8AA9C417-A5DF-4865-A718-C7E67FF73BA0}" type="pres">
      <dgm:prSet presAssocID="{6AAA0FAB-AD5C-4973-B946-7F5CBF6F2FFA}" presName="parentLeftMargin" presStyleLbl="node1" presStyleIdx="0" presStyleCnt="2"/>
      <dgm:spPr/>
    </dgm:pt>
    <dgm:pt modelId="{95F158CA-CE61-4353-A5C2-D211A8438FCD}" type="pres">
      <dgm:prSet presAssocID="{6AAA0FAB-AD5C-4973-B946-7F5CBF6F2FFA}" presName="parentText" presStyleLbl="node1" presStyleIdx="1" presStyleCnt="2" custScaleX="85763" custLinFactNeighborX="-3302" custLinFactNeighborY="1411">
        <dgm:presLayoutVars>
          <dgm:chMax val="0"/>
          <dgm:bulletEnabled val="1"/>
        </dgm:presLayoutVars>
      </dgm:prSet>
      <dgm:spPr/>
    </dgm:pt>
    <dgm:pt modelId="{114C680A-D7E3-4C86-B913-0B93A93C071A}" type="pres">
      <dgm:prSet presAssocID="{6AAA0FAB-AD5C-4973-B946-7F5CBF6F2FFA}" presName="negativeSpace" presStyleCnt="0"/>
      <dgm:spPr/>
    </dgm:pt>
    <dgm:pt modelId="{07B42B6C-D717-43C1-A4EB-98B9C593EEB4}" type="pres">
      <dgm:prSet presAssocID="{6AAA0FAB-AD5C-4973-B946-7F5CBF6F2FFA}" presName="childText" presStyleLbl="conFgAcc1" presStyleIdx="1" presStyleCnt="2">
        <dgm:presLayoutVars>
          <dgm:bulletEnabled val="1"/>
        </dgm:presLayoutVars>
      </dgm:prSet>
      <dgm:spPr/>
    </dgm:pt>
  </dgm:ptLst>
  <dgm:cxnLst>
    <dgm:cxn modelId="{BD00B108-ACB5-4224-8513-4BB07C2F8CCA}" srcId="{48F2D5DF-9D2A-4413-A6D3-41ABAD36F858}" destId="{F5D94D12-42BD-4024-8019-C1BBC76AFA89}" srcOrd="0" destOrd="0" parTransId="{B1589C1A-E75B-4E24-A94A-14350DB6B291}" sibTransId="{A3F69B8B-BD61-4AFA-977C-4140161C7FBA}"/>
    <dgm:cxn modelId="{CC816D12-DE21-49F6-84D0-B296EAB30BF6}" srcId="{48F2D5DF-9D2A-4413-A6D3-41ABAD36F858}" destId="{6AAA0FAB-AD5C-4973-B946-7F5CBF6F2FFA}" srcOrd="1" destOrd="0" parTransId="{7C52439C-CBF2-4074-8FF4-491A26296BF0}" sibTransId="{2D4E6298-FFDE-49F7-94A7-199E277B295F}"/>
    <dgm:cxn modelId="{1119E560-06C1-4061-B535-5C65FF6941B1}" type="presOf" srcId="{18B601E4-ED0B-4BCA-8C7D-98329A72251A}" destId="{07B42B6C-D717-43C1-A4EB-98B9C593EEB4}" srcOrd="0" destOrd="0" presId="urn:microsoft.com/office/officeart/2005/8/layout/list1"/>
    <dgm:cxn modelId="{1F75A7A8-863C-4927-B29B-BF3594122767}" srcId="{6AAA0FAB-AD5C-4973-B946-7F5CBF6F2FFA}" destId="{18B601E4-ED0B-4BCA-8C7D-98329A72251A}" srcOrd="0" destOrd="0" parTransId="{DCB77BCD-E0E1-4871-988B-3711F72D567C}" sibTransId="{893D9217-6D91-47C7-A2EE-EA74A00F09E1}"/>
    <dgm:cxn modelId="{3D0B52AC-D55D-4313-9FF0-12403671A2CE}" srcId="{F5D94D12-42BD-4024-8019-C1BBC76AFA89}" destId="{ED99A368-0EE7-4240-9FA2-A23FDA971925}" srcOrd="0" destOrd="0" parTransId="{24D95965-59F2-46E7-B2B7-E9EDE873C457}" sibTransId="{7BFF0E05-EAFD-4F8E-9771-93B1DC532FD1}"/>
    <dgm:cxn modelId="{1A8C4AB0-FD57-4AC9-8C9A-56B8B551B60C}" type="presOf" srcId="{6AAA0FAB-AD5C-4973-B946-7F5CBF6F2FFA}" destId="{8AA9C417-A5DF-4865-A718-C7E67FF73BA0}" srcOrd="0" destOrd="0" presId="urn:microsoft.com/office/officeart/2005/8/layout/list1"/>
    <dgm:cxn modelId="{9CA93FB2-62F9-40D0-BACD-34F7AB798FE4}" type="presOf" srcId="{ED99A368-0EE7-4240-9FA2-A23FDA971925}" destId="{DBE76343-647A-40F4-A177-34ACC7958A50}" srcOrd="0" destOrd="0" presId="urn:microsoft.com/office/officeart/2005/8/layout/list1"/>
    <dgm:cxn modelId="{98D3C9B5-2721-44D3-8BAF-9ED4D48C1BB3}" type="presOf" srcId="{6AAA0FAB-AD5C-4973-B946-7F5CBF6F2FFA}" destId="{95F158CA-CE61-4353-A5C2-D211A8438FCD}" srcOrd="1" destOrd="0" presId="urn:microsoft.com/office/officeart/2005/8/layout/list1"/>
    <dgm:cxn modelId="{D2E28AC0-D600-427A-AEB6-F7A758C04A2D}" type="presOf" srcId="{F5D94D12-42BD-4024-8019-C1BBC76AFA89}" destId="{E4921215-F9A3-4446-A9A3-486CDED7DC6E}" srcOrd="0" destOrd="0" presId="urn:microsoft.com/office/officeart/2005/8/layout/list1"/>
    <dgm:cxn modelId="{2AE09EE7-7778-4BDD-9503-4951C0EA171B}" type="presOf" srcId="{F5D94D12-42BD-4024-8019-C1BBC76AFA89}" destId="{3DCE5DAE-79D3-4475-A4B3-3AD0E6D18F8C}" srcOrd="1" destOrd="0" presId="urn:microsoft.com/office/officeart/2005/8/layout/list1"/>
    <dgm:cxn modelId="{1954B9F4-BB4C-463C-9063-057364F4E024}" type="presOf" srcId="{48F2D5DF-9D2A-4413-A6D3-41ABAD36F858}" destId="{69B1202F-E852-4677-A613-1A1F58194A6B}" srcOrd="0" destOrd="0" presId="urn:microsoft.com/office/officeart/2005/8/layout/list1"/>
    <dgm:cxn modelId="{78EA7A8D-A2E9-433E-A337-87F097581079}" type="presParOf" srcId="{69B1202F-E852-4677-A613-1A1F58194A6B}" destId="{AEF470C4-7217-4883-851D-9DC4D1FED456}" srcOrd="0" destOrd="0" presId="urn:microsoft.com/office/officeart/2005/8/layout/list1"/>
    <dgm:cxn modelId="{C8DD06BE-B659-4B6B-B038-554AC2CEA690}" type="presParOf" srcId="{AEF470C4-7217-4883-851D-9DC4D1FED456}" destId="{E4921215-F9A3-4446-A9A3-486CDED7DC6E}" srcOrd="0" destOrd="0" presId="urn:microsoft.com/office/officeart/2005/8/layout/list1"/>
    <dgm:cxn modelId="{74B09616-C9FF-44CA-A9AF-C1301DB41D41}" type="presParOf" srcId="{AEF470C4-7217-4883-851D-9DC4D1FED456}" destId="{3DCE5DAE-79D3-4475-A4B3-3AD0E6D18F8C}" srcOrd="1" destOrd="0" presId="urn:microsoft.com/office/officeart/2005/8/layout/list1"/>
    <dgm:cxn modelId="{A21F03A3-4AA9-4A19-8562-FBA68EAE470B}" type="presParOf" srcId="{69B1202F-E852-4677-A613-1A1F58194A6B}" destId="{A79EF47C-E8DD-430C-86EA-4171C6442A93}" srcOrd="1" destOrd="0" presId="urn:microsoft.com/office/officeart/2005/8/layout/list1"/>
    <dgm:cxn modelId="{3022028E-101C-4106-9B1B-A7A55B544936}" type="presParOf" srcId="{69B1202F-E852-4677-A613-1A1F58194A6B}" destId="{DBE76343-647A-40F4-A177-34ACC7958A50}" srcOrd="2" destOrd="0" presId="urn:microsoft.com/office/officeart/2005/8/layout/list1"/>
    <dgm:cxn modelId="{DEFDDF27-D765-4B7F-9153-57CC1C2CA7D4}" type="presParOf" srcId="{69B1202F-E852-4677-A613-1A1F58194A6B}" destId="{8F4C5FEA-BC28-4D51-A2F1-9E4D127C216C}" srcOrd="3" destOrd="0" presId="urn:microsoft.com/office/officeart/2005/8/layout/list1"/>
    <dgm:cxn modelId="{79DAEC72-68FF-47F7-8854-F48E2E5C4DA1}" type="presParOf" srcId="{69B1202F-E852-4677-A613-1A1F58194A6B}" destId="{32D5741D-08FE-4BE4-A415-6858B58B063C}" srcOrd="4" destOrd="0" presId="urn:microsoft.com/office/officeart/2005/8/layout/list1"/>
    <dgm:cxn modelId="{58C4F0B3-9246-45B1-BA11-7607512B36F9}" type="presParOf" srcId="{32D5741D-08FE-4BE4-A415-6858B58B063C}" destId="{8AA9C417-A5DF-4865-A718-C7E67FF73BA0}" srcOrd="0" destOrd="0" presId="urn:microsoft.com/office/officeart/2005/8/layout/list1"/>
    <dgm:cxn modelId="{8D40FCED-A77E-4256-9CEA-336BAEB57665}" type="presParOf" srcId="{32D5741D-08FE-4BE4-A415-6858B58B063C}" destId="{95F158CA-CE61-4353-A5C2-D211A8438FCD}" srcOrd="1" destOrd="0" presId="urn:microsoft.com/office/officeart/2005/8/layout/list1"/>
    <dgm:cxn modelId="{2EA0854A-4A81-4B6C-9D0C-FB90DD3FAC94}" type="presParOf" srcId="{69B1202F-E852-4677-A613-1A1F58194A6B}" destId="{114C680A-D7E3-4C86-B913-0B93A93C071A}" srcOrd="5" destOrd="0" presId="urn:microsoft.com/office/officeart/2005/8/layout/list1"/>
    <dgm:cxn modelId="{30A608C6-143C-4BA8-AB24-67806369F96C}" type="presParOf" srcId="{69B1202F-E852-4677-A613-1A1F58194A6B}" destId="{07B42B6C-D717-43C1-A4EB-98B9C593EEB4}" srcOrd="6"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C7DC7559-EB99-4E7D-AE3F-EF13328E191B}"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n-US"/>
        </a:p>
      </dgm:t>
    </dgm:pt>
    <dgm:pt modelId="{39612486-7BCD-48D5-A49F-F17B51A14ED8}">
      <dgm:prSet custT="1"/>
      <dgm:spPr>
        <a:solidFill>
          <a:srgbClr val="0000FF"/>
        </a:solidFill>
      </dgm:spPr>
      <dgm:t>
        <a:bodyPr/>
        <a:lstStyle/>
        <a:p>
          <a:r>
            <a:rPr lang="en-US" sz="2800" b="0" dirty="0">
              <a:effectLst>
                <a:outerShdw blurRad="38100" dist="38100" dir="2700000" algn="tl">
                  <a:srgbClr val="000000">
                    <a:alpha val="43137"/>
                  </a:srgbClr>
                </a:outerShdw>
              </a:effectLst>
              <a:latin typeface="+mj-lt"/>
            </a:rPr>
            <a:t>Clement</a:t>
          </a:r>
        </a:p>
      </dgm:t>
    </dgm:pt>
    <dgm:pt modelId="{5AF9B418-B0EC-48F4-98D8-C36FF5F9FD5C}" type="parTrans" cxnId="{6C0CBC5C-E15A-4498-BFB4-7B04627A4095}">
      <dgm:prSet/>
      <dgm:spPr/>
      <dgm:t>
        <a:bodyPr/>
        <a:lstStyle/>
        <a:p>
          <a:endParaRPr lang="en-US"/>
        </a:p>
      </dgm:t>
    </dgm:pt>
    <dgm:pt modelId="{C9F0CA82-C00B-434F-B6A0-BB66F982192C}" type="sibTrans" cxnId="{6C0CBC5C-E15A-4498-BFB4-7B04627A4095}">
      <dgm:prSet/>
      <dgm:spPr/>
      <dgm:t>
        <a:bodyPr/>
        <a:lstStyle/>
        <a:p>
          <a:endParaRPr lang="en-US"/>
        </a:p>
      </dgm:t>
    </dgm:pt>
    <dgm:pt modelId="{EFBC17C5-FEB9-4329-98C6-B76A09109600}">
      <dgm:prSet custT="1"/>
      <dgm:spPr/>
      <dgm:t>
        <a:bodyPr/>
        <a:lstStyle/>
        <a:p>
          <a:r>
            <a:rPr lang="en-US" sz="2500" dirty="0">
              <a:latin typeface="+mj-lt"/>
            </a:rPr>
            <a:t>Matthew</a:t>
          </a:r>
          <a:r>
            <a:rPr lang="en-US" sz="2500" dirty="0"/>
            <a:t>, </a:t>
          </a:r>
          <a:r>
            <a:rPr lang="en-US" sz="2500" dirty="0">
              <a:latin typeface="+mj-lt"/>
            </a:rPr>
            <a:t>Luke</a:t>
          </a:r>
          <a:r>
            <a:rPr lang="en-US" sz="2500" dirty="0"/>
            <a:t>, </a:t>
          </a:r>
          <a:r>
            <a:rPr lang="en-US" sz="2500" dirty="0">
              <a:latin typeface="+mj-lt"/>
            </a:rPr>
            <a:t>Mark</a:t>
          </a:r>
          <a:r>
            <a:rPr lang="en-US" sz="2500" dirty="0"/>
            <a:t>, &amp; </a:t>
          </a:r>
          <a:r>
            <a:rPr lang="en-US" sz="2500" dirty="0">
              <a:latin typeface="+mj-lt"/>
            </a:rPr>
            <a:t>John</a:t>
          </a:r>
          <a:r>
            <a:rPr lang="en-US" sz="2500" dirty="0"/>
            <a:t>  </a:t>
          </a:r>
          <a:r>
            <a:rPr lang="en-US" sz="2000" dirty="0"/>
            <a:t>(Eusebius, </a:t>
          </a:r>
          <a:r>
            <a:rPr lang="en-US" sz="2000" i="1" dirty="0"/>
            <a:t>Church History</a:t>
          </a:r>
          <a:r>
            <a:rPr lang="en-US" sz="2000" dirty="0"/>
            <a:t>, 6:14:6-10)</a:t>
          </a:r>
        </a:p>
      </dgm:t>
    </dgm:pt>
    <dgm:pt modelId="{1027A8FD-2A87-4A21-8784-9E71B9794273}" type="parTrans" cxnId="{A2A4A12C-BDF6-4650-8AF5-304F8E40952C}">
      <dgm:prSet/>
      <dgm:spPr/>
      <dgm:t>
        <a:bodyPr/>
        <a:lstStyle/>
        <a:p>
          <a:endParaRPr lang="en-US"/>
        </a:p>
      </dgm:t>
    </dgm:pt>
    <dgm:pt modelId="{711CADE5-4203-4043-BC50-866C55807303}" type="sibTrans" cxnId="{A2A4A12C-BDF6-4650-8AF5-304F8E40952C}">
      <dgm:prSet/>
      <dgm:spPr/>
      <dgm:t>
        <a:bodyPr/>
        <a:lstStyle/>
        <a:p>
          <a:endParaRPr lang="en-US"/>
        </a:p>
      </dgm:t>
    </dgm:pt>
    <dgm:pt modelId="{CFFBB9C2-8471-43FE-9D0E-7474AF9464F9}">
      <dgm:prSet custT="1"/>
      <dgm:spPr>
        <a:solidFill>
          <a:srgbClr val="0000FF"/>
        </a:solidFill>
      </dgm:spPr>
      <dgm:t>
        <a:bodyPr/>
        <a:lstStyle/>
        <a:p>
          <a:r>
            <a:rPr lang="en-US" sz="2800" b="0" kern="1200">
              <a:effectLst>
                <a:outerShdw blurRad="38100" dist="38100" dir="2700000" algn="tl">
                  <a:srgbClr val="000000">
                    <a:alpha val="43137"/>
                  </a:srgbClr>
                </a:outerShdw>
              </a:effectLst>
              <a:latin typeface="Arial Black" panose="020B0A04020102020204"/>
              <a:ea typeface="+mn-ea"/>
              <a:cs typeface="+mn-cs"/>
            </a:rPr>
            <a:t>Origen</a:t>
          </a:r>
          <a:endParaRPr lang="en-US" sz="2800" b="0" kern="1200" dirty="0">
            <a:effectLst>
              <a:outerShdw blurRad="38100" dist="38100" dir="2700000" algn="tl">
                <a:srgbClr val="000000">
                  <a:alpha val="43137"/>
                </a:srgbClr>
              </a:outerShdw>
            </a:effectLst>
            <a:latin typeface="Arial Black" panose="020B0A04020102020204"/>
            <a:ea typeface="+mn-ea"/>
            <a:cs typeface="+mn-cs"/>
          </a:endParaRPr>
        </a:p>
      </dgm:t>
    </dgm:pt>
    <dgm:pt modelId="{9771A3D7-731F-47B1-BC4C-C0AB969F69EB}" type="parTrans" cxnId="{F08FABD2-B51C-42FF-A199-AE4A23EE7D0F}">
      <dgm:prSet/>
      <dgm:spPr/>
      <dgm:t>
        <a:bodyPr/>
        <a:lstStyle/>
        <a:p>
          <a:endParaRPr lang="en-US"/>
        </a:p>
      </dgm:t>
    </dgm:pt>
    <dgm:pt modelId="{323683C9-3E7D-46D0-8CCD-DE08514C467C}" type="sibTrans" cxnId="{F08FABD2-B51C-42FF-A199-AE4A23EE7D0F}">
      <dgm:prSet/>
      <dgm:spPr/>
      <dgm:t>
        <a:bodyPr/>
        <a:lstStyle/>
        <a:p>
          <a:endParaRPr lang="en-US"/>
        </a:p>
      </dgm:t>
    </dgm:pt>
    <dgm:pt modelId="{1E8BEFC1-5116-440E-AC2F-AFA56B1C1431}">
      <dgm:prSet custT="1"/>
      <dgm:spPr/>
      <dgm:t>
        <a:bodyPr/>
        <a:lstStyle/>
        <a:p>
          <a:r>
            <a:rPr lang="en-US" sz="2500" dirty="0">
              <a:latin typeface="+mj-lt"/>
            </a:rPr>
            <a:t>Matthew</a:t>
          </a:r>
          <a:r>
            <a:rPr lang="en-US" sz="2500" dirty="0"/>
            <a:t>, </a:t>
          </a:r>
          <a:r>
            <a:rPr lang="en-US" sz="2500" dirty="0">
              <a:latin typeface="+mj-lt"/>
            </a:rPr>
            <a:t>Mark</a:t>
          </a:r>
          <a:r>
            <a:rPr lang="en-US" sz="2500" dirty="0"/>
            <a:t>, </a:t>
          </a:r>
          <a:r>
            <a:rPr lang="en-US" sz="2500" dirty="0">
              <a:latin typeface="+mj-lt"/>
            </a:rPr>
            <a:t>Luke</a:t>
          </a:r>
          <a:r>
            <a:rPr lang="en-US" sz="2500" dirty="0"/>
            <a:t>, &amp; </a:t>
          </a:r>
          <a:r>
            <a:rPr lang="en-US" sz="2500" dirty="0">
              <a:latin typeface="+mj-lt"/>
            </a:rPr>
            <a:t>John</a:t>
          </a:r>
          <a:r>
            <a:rPr lang="en-US" sz="2500" dirty="0"/>
            <a:t>  </a:t>
          </a:r>
          <a:r>
            <a:rPr lang="en-US" sz="2000" dirty="0"/>
            <a:t>(Eusebius, </a:t>
          </a:r>
          <a:r>
            <a:rPr lang="en-US" sz="2000" i="1" dirty="0"/>
            <a:t>Church History</a:t>
          </a:r>
          <a:r>
            <a:rPr lang="en-US" sz="2000" dirty="0"/>
            <a:t>, 6:25:3-6)</a:t>
          </a:r>
        </a:p>
      </dgm:t>
    </dgm:pt>
    <dgm:pt modelId="{DF65B528-759D-4E3E-968E-ADC43C90F50E}" type="parTrans" cxnId="{A9AF1D1F-5BBC-428D-9DEA-67D9A986FB21}">
      <dgm:prSet/>
      <dgm:spPr/>
      <dgm:t>
        <a:bodyPr/>
        <a:lstStyle/>
        <a:p>
          <a:endParaRPr lang="en-US"/>
        </a:p>
      </dgm:t>
    </dgm:pt>
    <dgm:pt modelId="{685E7273-08E3-4E23-AD9A-E927DE281C70}" type="sibTrans" cxnId="{A9AF1D1F-5BBC-428D-9DEA-67D9A986FB21}">
      <dgm:prSet/>
      <dgm:spPr/>
      <dgm:t>
        <a:bodyPr/>
        <a:lstStyle/>
        <a:p>
          <a:endParaRPr lang="en-US"/>
        </a:p>
      </dgm:t>
    </dgm:pt>
    <dgm:pt modelId="{EDB2FF78-886C-476D-AE35-DC02A53CD58A}">
      <dgm:prSet custT="1"/>
      <dgm:spPr>
        <a:solidFill>
          <a:srgbClr val="0000FF"/>
        </a:solidFill>
      </dgm:spPr>
      <dgm:t>
        <a:bodyPr/>
        <a:lstStyle/>
        <a:p>
          <a:r>
            <a:rPr lang="en-US" sz="2800" b="0" kern="1200" dirty="0">
              <a:effectLst>
                <a:outerShdw blurRad="38100" dist="38100" dir="2700000" algn="tl">
                  <a:srgbClr val="000000">
                    <a:alpha val="43137"/>
                  </a:srgbClr>
                </a:outerShdw>
              </a:effectLst>
              <a:latin typeface="Arial Black" panose="020B0A04020102020204"/>
              <a:ea typeface="+mn-ea"/>
              <a:cs typeface="+mn-cs"/>
            </a:rPr>
            <a:t>Tertullian</a:t>
          </a:r>
        </a:p>
      </dgm:t>
    </dgm:pt>
    <dgm:pt modelId="{B42C61CF-EEB7-41DE-AD7C-260EA895F4CA}" type="parTrans" cxnId="{41C98D05-8170-4C9E-A26D-1E8BA521D5BC}">
      <dgm:prSet/>
      <dgm:spPr/>
      <dgm:t>
        <a:bodyPr/>
        <a:lstStyle/>
        <a:p>
          <a:endParaRPr lang="en-US"/>
        </a:p>
      </dgm:t>
    </dgm:pt>
    <dgm:pt modelId="{2753841A-F6D9-421E-B81B-CDC03D666779}" type="sibTrans" cxnId="{41C98D05-8170-4C9E-A26D-1E8BA521D5BC}">
      <dgm:prSet/>
      <dgm:spPr/>
      <dgm:t>
        <a:bodyPr/>
        <a:lstStyle/>
        <a:p>
          <a:endParaRPr lang="en-US"/>
        </a:p>
      </dgm:t>
    </dgm:pt>
    <dgm:pt modelId="{F552D3BD-CCF9-4EC9-AFD7-50796ADA030B}">
      <dgm:prSet custT="1"/>
      <dgm:spPr/>
      <dgm:t>
        <a:bodyPr/>
        <a:lstStyle/>
        <a:p>
          <a:r>
            <a:rPr lang="en-US" sz="2500" dirty="0">
              <a:latin typeface="+mj-lt"/>
            </a:rPr>
            <a:t>Matthew</a:t>
          </a:r>
          <a:r>
            <a:rPr lang="en-US" sz="2500" dirty="0"/>
            <a:t>, </a:t>
          </a:r>
          <a:r>
            <a:rPr lang="en-US" sz="2500" dirty="0">
              <a:latin typeface="+mj-lt"/>
            </a:rPr>
            <a:t>John</a:t>
          </a:r>
          <a:r>
            <a:rPr lang="en-US" sz="2500" dirty="0"/>
            <a:t>, </a:t>
          </a:r>
          <a:r>
            <a:rPr lang="en-US" sz="2500" dirty="0">
              <a:latin typeface="+mj-lt"/>
            </a:rPr>
            <a:t>Mark</a:t>
          </a:r>
          <a:r>
            <a:rPr lang="en-US" sz="2500" dirty="0"/>
            <a:t>, &amp; </a:t>
          </a:r>
          <a:r>
            <a:rPr lang="en-US" sz="2500" dirty="0">
              <a:latin typeface="+mj-lt"/>
            </a:rPr>
            <a:t>Luke</a:t>
          </a:r>
          <a:r>
            <a:rPr lang="en-US" sz="2500" dirty="0"/>
            <a:t>  </a:t>
          </a:r>
          <a:r>
            <a:rPr lang="en-US" sz="2000" dirty="0"/>
            <a:t>(Tertullian, </a:t>
          </a:r>
          <a:r>
            <a:rPr lang="en-US" sz="2000" i="1" dirty="0"/>
            <a:t>Against </a:t>
          </a:r>
          <a:r>
            <a:rPr lang="en-US" sz="2000" i="1" dirty="0" err="1"/>
            <a:t>Marcion</a:t>
          </a:r>
          <a:r>
            <a:rPr lang="en-US" sz="2000" dirty="0"/>
            <a:t>, 4:5)</a:t>
          </a:r>
        </a:p>
      </dgm:t>
    </dgm:pt>
    <dgm:pt modelId="{781005EF-29D5-4350-8ECD-5DE7B2950174}" type="parTrans" cxnId="{5E77B527-E7FF-42B4-ADA2-C0E37F3A67C9}">
      <dgm:prSet/>
      <dgm:spPr/>
      <dgm:t>
        <a:bodyPr/>
        <a:lstStyle/>
        <a:p>
          <a:endParaRPr lang="en-US"/>
        </a:p>
      </dgm:t>
    </dgm:pt>
    <dgm:pt modelId="{3F8BC021-E595-4523-8D06-C89C7DF9273A}" type="sibTrans" cxnId="{5E77B527-E7FF-42B4-ADA2-C0E37F3A67C9}">
      <dgm:prSet/>
      <dgm:spPr/>
      <dgm:t>
        <a:bodyPr/>
        <a:lstStyle/>
        <a:p>
          <a:endParaRPr lang="en-US"/>
        </a:p>
      </dgm:t>
    </dgm:pt>
    <dgm:pt modelId="{C927A2D5-39C9-4B4B-9EE9-937D4951397D}" type="pres">
      <dgm:prSet presAssocID="{C7DC7559-EB99-4E7D-AE3F-EF13328E191B}" presName="Name0" presStyleCnt="0">
        <dgm:presLayoutVars>
          <dgm:dir/>
          <dgm:animLvl val="lvl"/>
          <dgm:resizeHandles val="exact"/>
        </dgm:presLayoutVars>
      </dgm:prSet>
      <dgm:spPr/>
    </dgm:pt>
    <dgm:pt modelId="{00A9C864-0027-4599-88FE-E19D3B0527F0}" type="pres">
      <dgm:prSet presAssocID="{39612486-7BCD-48D5-A49F-F17B51A14ED8}" presName="linNode" presStyleCnt="0"/>
      <dgm:spPr/>
    </dgm:pt>
    <dgm:pt modelId="{9D277287-6E13-4D15-8C32-FFFB0E9418D1}" type="pres">
      <dgm:prSet presAssocID="{39612486-7BCD-48D5-A49F-F17B51A14ED8}" presName="parentText" presStyleLbl="node1" presStyleIdx="0" presStyleCnt="3" custScaleX="80041" custLinFactNeighborX="-5613">
        <dgm:presLayoutVars>
          <dgm:chMax val="1"/>
          <dgm:bulletEnabled val="1"/>
        </dgm:presLayoutVars>
      </dgm:prSet>
      <dgm:spPr/>
    </dgm:pt>
    <dgm:pt modelId="{F71B01B4-87AF-4868-A4C0-9E8F2418B279}" type="pres">
      <dgm:prSet presAssocID="{39612486-7BCD-48D5-A49F-F17B51A14ED8}" presName="descendantText" presStyleLbl="alignAccFollowNode1" presStyleIdx="0" presStyleCnt="3" custScaleX="112122">
        <dgm:presLayoutVars>
          <dgm:bulletEnabled val="1"/>
        </dgm:presLayoutVars>
      </dgm:prSet>
      <dgm:spPr/>
    </dgm:pt>
    <dgm:pt modelId="{31E57734-6274-4002-95A2-080AB81C2033}" type="pres">
      <dgm:prSet presAssocID="{C9F0CA82-C00B-434F-B6A0-BB66F982192C}" presName="sp" presStyleCnt="0"/>
      <dgm:spPr/>
    </dgm:pt>
    <dgm:pt modelId="{92DA158C-6D74-4406-A5DB-9462E0A7C64D}" type="pres">
      <dgm:prSet presAssocID="{CFFBB9C2-8471-43FE-9D0E-7474AF9464F9}" presName="linNode" presStyleCnt="0"/>
      <dgm:spPr/>
    </dgm:pt>
    <dgm:pt modelId="{6506DD44-3644-467E-BD9B-25A8ED315940}" type="pres">
      <dgm:prSet presAssocID="{CFFBB9C2-8471-43FE-9D0E-7474AF9464F9}" presName="parentText" presStyleLbl="node1" presStyleIdx="1" presStyleCnt="3" custScaleX="80041" custLinFactNeighborX="-5613">
        <dgm:presLayoutVars>
          <dgm:chMax val="1"/>
          <dgm:bulletEnabled val="1"/>
        </dgm:presLayoutVars>
      </dgm:prSet>
      <dgm:spPr/>
    </dgm:pt>
    <dgm:pt modelId="{46A2CAE9-65E3-42EB-A00B-82E2C141BC72}" type="pres">
      <dgm:prSet presAssocID="{CFFBB9C2-8471-43FE-9D0E-7474AF9464F9}" presName="descendantText" presStyleLbl="alignAccFollowNode1" presStyleIdx="1" presStyleCnt="3" custScaleX="114172" custLinFactNeighborX="5241" custLinFactNeighborY="-1359">
        <dgm:presLayoutVars>
          <dgm:bulletEnabled val="1"/>
        </dgm:presLayoutVars>
      </dgm:prSet>
      <dgm:spPr/>
    </dgm:pt>
    <dgm:pt modelId="{50DE4B91-475F-4902-8C02-DB6D3775C37E}" type="pres">
      <dgm:prSet presAssocID="{323683C9-3E7D-46D0-8CCD-DE08514C467C}" presName="sp" presStyleCnt="0"/>
      <dgm:spPr/>
    </dgm:pt>
    <dgm:pt modelId="{B29365D0-339C-441F-A8AB-8B1069D28EEB}" type="pres">
      <dgm:prSet presAssocID="{EDB2FF78-886C-476D-AE35-DC02A53CD58A}" presName="linNode" presStyleCnt="0"/>
      <dgm:spPr/>
    </dgm:pt>
    <dgm:pt modelId="{80DF1B6B-65A7-48F7-8519-BC6A5F72E977}" type="pres">
      <dgm:prSet presAssocID="{EDB2FF78-886C-476D-AE35-DC02A53CD58A}" presName="parentText" presStyleLbl="node1" presStyleIdx="2" presStyleCnt="3" custScaleX="80041" custLinFactNeighborX="-5613">
        <dgm:presLayoutVars>
          <dgm:chMax val="1"/>
          <dgm:bulletEnabled val="1"/>
        </dgm:presLayoutVars>
      </dgm:prSet>
      <dgm:spPr/>
    </dgm:pt>
    <dgm:pt modelId="{3D9331CA-54FE-4491-9909-9736A2BAB320}" type="pres">
      <dgm:prSet presAssocID="{EDB2FF78-886C-476D-AE35-DC02A53CD58A}" presName="descendantText" presStyleLbl="alignAccFollowNode1" presStyleIdx="2" presStyleCnt="3" custScaleX="114172">
        <dgm:presLayoutVars>
          <dgm:bulletEnabled val="1"/>
        </dgm:presLayoutVars>
      </dgm:prSet>
      <dgm:spPr/>
    </dgm:pt>
  </dgm:ptLst>
  <dgm:cxnLst>
    <dgm:cxn modelId="{41C98D05-8170-4C9E-A26D-1E8BA521D5BC}" srcId="{C7DC7559-EB99-4E7D-AE3F-EF13328E191B}" destId="{EDB2FF78-886C-476D-AE35-DC02A53CD58A}" srcOrd="2" destOrd="0" parTransId="{B42C61CF-EEB7-41DE-AD7C-260EA895F4CA}" sibTransId="{2753841A-F6D9-421E-B81B-CDC03D666779}"/>
    <dgm:cxn modelId="{CB26F80D-2582-49C0-A166-7A0B6412E500}" type="presOf" srcId="{1E8BEFC1-5116-440E-AC2F-AFA56B1C1431}" destId="{46A2CAE9-65E3-42EB-A00B-82E2C141BC72}" srcOrd="0" destOrd="0" presId="urn:microsoft.com/office/officeart/2005/8/layout/vList5"/>
    <dgm:cxn modelId="{A09DDA1E-9B0D-41B9-9D67-1240B30C8FEA}" type="presOf" srcId="{EDB2FF78-886C-476D-AE35-DC02A53CD58A}" destId="{80DF1B6B-65A7-48F7-8519-BC6A5F72E977}" srcOrd="0" destOrd="0" presId="urn:microsoft.com/office/officeart/2005/8/layout/vList5"/>
    <dgm:cxn modelId="{A9AF1D1F-5BBC-428D-9DEA-67D9A986FB21}" srcId="{CFFBB9C2-8471-43FE-9D0E-7474AF9464F9}" destId="{1E8BEFC1-5116-440E-AC2F-AFA56B1C1431}" srcOrd="0" destOrd="0" parTransId="{DF65B528-759D-4E3E-968E-ADC43C90F50E}" sibTransId="{685E7273-08E3-4E23-AD9A-E927DE281C70}"/>
    <dgm:cxn modelId="{5E77B527-E7FF-42B4-ADA2-C0E37F3A67C9}" srcId="{EDB2FF78-886C-476D-AE35-DC02A53CD58A}" destId="{F552D3BD-CCF9-4EC9-AFD7-50796ADA030B}" srcOrd="0" destOrd="0" parTransId="{781005EF-29D5-4350-8ECD-5DE7B2950174}" sibTransId="{3F8BC021-E595-4523-8D06-C89C7DF9273A}"/>
    <dgm:cxn modelId="{FDAC352A-F678-464B-9ACD-C8D15698E043}" type="presOf" srcId="{F552D3BD-CCF9-4EC9-AFD7-50796ADA030B}" destId="{3D9331CA-54FE-4491-9909-9736A2BAB320}" srcOrd="0" destOrd="0" presId="urn:microsoft.com/office/officeart/2005/8/layout/vList5"/>
    <dgm:cxn modelId="{A2A4A12C-BDF6-4650-8AF5-304F8E40952C}" srcId="{39612486-7BCD-48D5-A49F-F17B51A14ED8}" destId="{EFBC17C5-FEB9-4329-98C6-B76A09109600}" srcOrd="0" destOrd="0" parTransId="{1027A8FD-2A87-4A21-8784-9E71B9794273}" sibTransId="{711CADE5-4203-4043-BC50-866C55807303}"/>
    <dgm:cxn modelId="{8403693B-D8BE-429F-96C6-2684DD2670D0}" type="presOf" srcId="{39612486-7BCD-48D5-A49F-F17B51A14ED8}" destId="{9D277287-6E13-4D15-8C32-FFFB0E9418D1}" srcOrd="0" destOrd="0" presId="urn:microsoft.com/office/officeart/2005/8/layout/vList5"/>
    <dgm:cxn modelId="{6C0CBC5C-E15A-4498-BFB4-7B04627A4095}" srcId="{C7DC7559-EB99-4E7D-AE3F-EF13328E191B}" destId="{39612486-7BCD-48D5-A49F-F17B51A14ED8}" srcOrd="0" destOrd="0" parTransId="{5AF9B418-B0EC-48F4-98D8-C36FF5F9FD5C}" sibTransId="{C9F0CA82-C00B-434F-B6A0-BB66F982192C}"/>
    <dgm:cxn modelId="{E6E17164-D29A-4FD8-911E-F00382418B5B}" type="presOf" srcId="{EFBC17C5-FEB9-4329-98C6-B76A09109600}" destId="{F71B01B4-87AF-4868-A4C0-9E8F2418B279}" srcOrd="0" destOrd="0" presId="urn:microsoft.com/office/officeart/2005/8/layout/vList5"/>
    <dgm:cxn modelId="{A60CED67-F834-41D7-8DAD-64D8C67FE2CE}" type="presOf" srcId="{C7DC7559-EB99-4E7D-AE3F-EF13328E191B}" destId="{C927A2D5-39C9-4B4B-9EE9-937D4951397D}" srcOrd="0" destOrd="0" presId="urn:microsoft.com/office/officeart/2005/8/layout/vList5"/>
    <dgm:cxn modelId="{753B8ED1-40B9-4292-B2B0-D92C11A40304}" type="presOf" srcId="{CFFBB9C2-8471-43FE-9D0E-7474AF9464F9}" destId="{6506DD44-3644-467E-BD9B-25A8ED315940}" srcOrd="0" destOrd="0" presId="urn:microsoft.com/office/officeart/2005/8/layout/vList5"/>
    <dgm:cxn modelId="{F08FABD2-B51C-42FF-A199-AE4A23EE7D0F}" srcId="{C7DC7559-EB99-4E7D-AE3F-EF13328E191B}" destId="{CFFBB9C2-8471-43FE-9D0E-7474AF9464F9}" srcOrd="1" destOrd="0" parTransId="{9771A3D7-731F-47B1-BC4C-C0AB969F69EB}" sibTransId="{323683C9-3E7D-46D0-8CCD-DE08514C467C}"/>
    <dgm:cxn modelId="{13048706-B1C4-4FA1-AD50-711385C235E9}" type="presParOf" srcId="{C927A2D5-39C9-4B4B-9EE9-937D4951397D}" destId="{00A9C864-0027-4599-88FE-E19D3B0527F0}" srcOrd="0" destOrd="0" presId="urn:microsoft.com/office/officeart/2005/8/layout/vList5"/>
    <dgm:cxn modelId="{D9D03FCF-FE96-4955-9A40-31D2CB45D53C}" type="presParOf" srcId="{00A9C864-0027-4599-88FE-E19D3B0527F0}" destId="{9D277287-6E13-4D15-8C32-FFFB0E9418D1}" srcOrd="0" destOrd="0" presId="urn:microsoft.com/office/officeart/2005/8/layout/vList5"/>
    <dgm:cxn modelId="{5C6F2C1C-344E-492A-B267-1438C8155179}" type="presParOf" srcId="{00A9C864-0027-4599-88FE-E19D3B0527F0}" destId="{F71B01B4-87AF-4868-A4C0-9E8F2418B279}" srcOrd="1" destOrd="0" presId="urn:microsoft.com/office/officeart/2005/8/layout/vList5"/>
    <dgm:cxn modelId="{3A1510C8-637C-403E-A748-9F822E269F77}" type="presParOf" srcId="{C927A2D5-39C9-4B4B-9EE9-937D4951397D}" destId="{31E57734-6274-4002-95A2-080AB81C2033}" srcOrd="1" destOrd="0" presId="urn:microsoft.com/office/officeart/2005/8/layout/vList5"/>
    <dgm:cxn modelId="{F0CCFD40-42DE-4743-8164-AD60B170B71F}" type="presParOf" srcId="{C927A2D5-39C9-4B4B-9EE9-937D4951397D}" destId="{92DA158C-6D74-4406-A5DB-9462E0A7C64D}" srcOrd="2" destOrd="0" presId="urn:microsoft.com/office/officeart/2005/8/layout/vList5"/>
    <dgm:cxn modelId="{DAE7D75C-BD0B-4A7D-B923-DCFF0B45E832}" type="presParOf" srcId="{92DA158C-6D74-4406-A5DB-9462E0A7C64D}" destId="{6506DD44-3644-467E-BD9B-25A8ED315940}" srcOrd="0" destOrd="0" presId="urn:microsoft.com/office/officeart/2005/8/layout/vList5"/>
    <dgm:cxn modelId="{34C1A88B-64C6-4CA0-8E91-DA1F60D6B3FB}" type="presParOf" srcId="{92DA158C-6D74-4406-A5DB-9462E0A7C64D}" destId="{46A2CAE9-65E3-42EB-A00B-82E2C141BC72}" srcOrd="1" destOrd="0" presId="urn:microsoft.com/office/officeart/2005/8/layout/vList5"/>
    <dgm:cxn modelId="{D629E0AD-EAC2-4B23-A1EC-47DE382386EA}" type="presParOf" srcId="{C927A2D5-39C9-4B4B-9EE9-937D4951397D}" destId="{50DE4B91-475F-4902-8C02-DB6D3775C37E}" srcOrd="3" destOrd="0" presId="urn:microsoft.com/office/officeart/2005/8/layout/vList5"/>
    <dgm:cxn modelId="{9202C7BF-1E32-4165-B349-ACDF5B3D95EF}" type="presParOf" srcId="{C927A2D5-39C9-4B4B-9EE9-937D4951397D}" destId="{B29365D0-339C-441F-A8AB-8B1069D28EEB}" srcOrd="4" destOrd="0" presId="urn:microsoft.com/office/officeart/2005/8/layout/vList5"/>
    <dgm:cxn modelId="{4CF20A48-2882-4CA1-9732-453FE788BC70}" type="presParOf" srcId="{B29365D0-339C-441F-A8AB-8B1069D28EEB}" destId="{80DF1B6B-65A7-48F7-8519-BC6A5F72E977}" srcOrd="0" destOrd="0" presId="urn:microsoft.com/office/officeart/2005/8/layout/vList5"/>
    <dgm:cxn modelId="{BE99B78E-E387-4941-BDB1-1CBF29E36BD1}" type="presParOf" srcId="{B29365D0-339C-441F-A8AB-8B1069D28EEB}" destId="{3D9331CA-54FE-4491-9909-9736A2BAB320}"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533EBEAF-6B19-4641-AB3C-592387093FCF}"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n-US"/>
        </a:p>
      </dgm:t>
    </dgm:pt>
    <dgm:pt modelId="{BF458268-F237-4580-A5AC-02988A5661A7}">
      <dgm:prSet custT="1"/>
      <dgm:spPr>
        <a:solidFill>
          <a:srgbClr val="0000FF"/>
        </a:solidFill>
      </dgm:spPr>
      <dgm:t>
        <a:bodyPr/>
        <a:lstStyle/>
        <a:p>
          <a:r>
            <a:rPr lang="en-US" sz="2800">
              <a:effectLst>
                <a:outerShdw blurRad="38100" dist="38100" dir="2700000" algn="tl">
                  <a:srgbClr val="000000">
                    <a:alpha val="43137"/>
                  </a:srgbClr>
                </a:outerShdw>
              </a:effectLst>
              <a:latin typeface="+mj-lt"/>
            </a:rPr>
            <a:t>Julius Caesar</a:t>
          </a:r>
        </a:p>
      </dgm:t>
    </dgm:pt>
    <dgm:pt modelId="{3BF5B90E-AAFB-4350-ADA4-83C1753925D2}" type="parTrans" cxnId="{08C68976-3DEC-4D40-A4C5-B2CDED2132F3}">
      <dgm:prSet/>
      <dgm:spPr/>
      <dgm:t>
        <a:bodyPr/>
        <a:lstStyle/>
        <a:p>
          <a:endParaRPr lang="en-US"/>
        </a:p>
      </dgm:t>
    </dgm:pt>
    <dgm:pt modelId="{2CA0A830-F8D4-45E4-9366-7B9502E8DE7F}" type="sibTrans" cxnId="{08C68976-3DEC-4D40-A4C5-B2CDED2132F3}">
      <dgm:prSet/>
      <dgm:spPr/>
      <dgm:t>
        <a:bodyPr/>
        <a:lstStyle/>
        <a:p>
          <a:endParaRPr lang="en-US"/>
        </a:p>
      </dgm:t>
    </dgm:pt>
    <dgm:pt modelId="{A03E4F32-6B1C-4B30-B7DC-75ADFD04786E}">
      <dgm:prSet/>
      <dgm:spPr/>
      <dgm:t>
        <a:bodyPr/>
        <a:lstStyle/>
        <a:p>
          <a:r>
            <a:rPr lang="en-US"/>
            <a:t>Roman general and statesman who led the Roman army during the Gallic Wars</a:t>
          </a:r>
        </a:p>
      </dgm:t>
    </dgm:pt>
    <dgm:pt modelId="{F8468CC2-33AB-4D26-AB7A-E7A2153BD47E}" type="parTrans" cxnId="{8B6A7748-FC97-446B-B722-D406237EA94A}">
      <dgm:prSet/>
      <dgm:spPr/>
      <dgm:t>
        <a:bodyPr/>
        <a:lstStyle/>
        <a:p>
          <a:endParaRPr lang="en-US"/>
        </a:p>
      </dgm:t>
    </dgm:pt>
    <dgm:pt modelId="{F3BD96ED-295E-4F83-AC40-A0FB9DE0D5EA}" type="sibTrans" cxnId="{8B6A7748-FC97-446B-B722-D406237EA94A}">
      <dgm:prSet/>
      <dgm:spPr/>
      <dgm:t>
        <a:bodyPr/>
        <a:lstStyle/>
        <a:p>
          <a:endParaRPr lang="en-US"/>
        </a:p>
      </dgm:t>
    </dgm:pt>
    <dgm:pt modelId="{84394106-9C57-4294-A685-22257B0F9A37}">
      <dgm:prSet custT="1"/>
      <dgm:spPr>
        <a:solidFill>
          <a:srgbClr val="0000FF"/>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Polybius</a:t>
          </a:r>
        </a:p>
      </dgm:t>
    </dgm:pt>
    <dgm:pt modelId="{95976B99-0FA3-411D-84F1-B1CA69443927}" type="parTrans" cxnId="{FB01442A-A626-42D9-ABFF-82800F44BE34}">
      <dgm:prSet/>
      <dgm:spPr/>
      <dgm:t>
        <a:bodyPr/>
        <a:lstStyle/>
        <a:p>
          <a:endParaRPr lang="en-US"/>
        </a:p>
      </dgm:t>
    </dgm:pt>
    <dgm:pt modelId="{11AA3668-4B04-4BF1-B422-8B522E2776AC}" type="sibTrans" cxnId="{FB01442A-A626-42D9-ABFF-82800F44BE34}">
      <dgm:prSet/>
      <dgm:spPr/>
      <dgm:t>
        <a:bodyPr/>
        <a:lstStyle/>
        <a:p>
          <a:endParaRPr lang="en-US"/>
        </a:p>
      </dgm:t>
    </dgm:pt>
    <dgm:pt modelId="{C44E0A11-EDD1-46D3-A38F-EA0A1CFE7DCC}">
      <dgm:prSet/>
      <dgm:spPr/>
      <dgm:t>
        <a:bodyPr/>
        <a:lstStyle/>
        <a:p>
          <a:r>
            <a:rPr lang="en-US" dirty="0"/>
            <a:t>Greek historian famous for recording the events of the Punic Wars</a:t>
          </a:r>
        </a:p>
      </dgm:t>
    </dgm:pt>
    <dgm:pt modelId="{CA301F1A-D36C-4787-A304-69EE9F208FAD}" type="parTrans" cxnId="{0BDE9CA7-FE3D-404F-8C51-859A3DF77865}">
      <dgm:prSet/>
      <dgm:spPr/>
      <dgm:t>
        <a:bodyPr/>
        <a:lstStyle/>
        <a:p>
          <a:endParaRPr lang="en-US"/>
        </a:p>
      </dgm:t>
    </dgm:pt>
    <dgm:pt modelId="{F99A8790-AF0D-43D3-9D8F-AC3FBA339152}" type="sibTrans" cxnId="{0BDE9CA7-FE3D-404F-8C51-859A3DF77865}">
      <dgm:prSet/>
      <dgm:spPr/>
      <dgm:t>
        <a:bodyPr/>
        <a:lstStyle/>
        <a:p>
          <a:endParaRPr lang="en-US"/>
        </a:p>
      </dgm:t>
    </dgm:pt>
    <dgm:pt modelId="{452F25C7-0370-42B8-B67D-611F88AD9EDC}">
      <dgm:prSet custT="1"/>
      <dgm:spPr>
        <a:solidFill>
          <a:srgbClr val="0000FF"/>
        </a:solidFill>
      </dgm:spPr>
      <dgm:t>
        <a:bodyPr/>
        <a:lstStyle/>
        <a:p>
          <a:r>
            <a:rPr lang="en-US" sz="2800" kern="1200" dirty="0">
              <a:solidFill>
                <a:srgbClr val="FFFFFF"/>
              </a:solidFill>
              <a:effectLst>
                <a:outerShdw blurRad="38100" dist="38100" dir="2700000" algn="tl">
                  <a:srgbClr val="000000">
                    <a:alpha val="43137"/>
                  </a:srgbClr>
                </a:outerShdw>
              </a:effectLst>
              <a:latin typeface="Arial Black" panose="020B0A04020102020204"/>
              <a:ea typeface="+mn-ea"/>
              <a:cs typeface="+mn-cs"/>
            </a:rPr>
            <a:t>Josephus</a:t>
          </a:r>
        </a:p>
      </dgm:t>
    </dgm:pt>
    <dgm:pt modelId="{450A5663-49A8-47FE-AEE5-FEB579F1F93F}" type="parTrans" cxnId="{0EBF6F45-963B-48E8-9DA8-3615F6BD8191}">
      <dgm:prSet/>
      <dgm:spPr/>
      <dgm:t>
        <a:bodyPr/>
        <a:lstStyle/>
        <a:p>
          <a:endParaRPr lang="en-US"/>
        </a:p>
      </dgm:t>
    </dgm:pt>
    <dgm:pt modelId="{6328F12A-753C-4C33-AC5F-17B27FF166ED}" type="sibTrans" cxnId="{0EBF6F45-963B-48E8-9DA8-3615F6BD8191}">
      <dgm:prSet/>
      <dgm:spPr/>
      <dgm:t>
        <a:bodyPr/>
        <a:lstStyle/>
        <a:p>
          <a:endParaRPr lang="en-US"/>
        </a:p>
      </dgm:t>
    </dgm:pt>
    <dgm:pt modelId="{D8F99A64-1F29-437B-9650-10A932BF3E79}">
      <dgm:prSet/>
      <dgm:spPr/>
      <dgm:t>
        <a:bodyPr/>
        <a:lstStyle/>
        <a:p>
          <a:r>
            <a:rPr lang="en-US"/>
            <a:t>Romano-Jewish historian and military leader</a:t>
          </a:r>
        </a:p>
      </dgm:t>
    </dgm:pt>
    <dgm:pt modelId="{FCE67403-CB5E-4266-9BB5-D22E34D6B5B4}" type="parTrans" cxnId="{AB4E40EB-C94D-4CA0-9C62-FD67A0CB4CC2}">
      <dgm:prSet/>
      <dgm:spPr/>
      <dgm:t>
        <a:bodyPr/>
        <a:lstStyle/>
        <a:p>
          <a:endParaRPr lang="en-US"/>
        </a:p>
      </dgm:t>
    </dgm:pt>
    <dgm:pt modelId="{65E90DF6-3FB5-4C2F-A08E-BB7FA827076A}" type="sibTrans" cxnId="{AB4E40EB-C94D-4CA0-9C62-FD67A0CB4CC2}">
      <dgm:prSet/>
      <dgm:spPr/>
      <dgm:t>
        <a:bodyPr/>
        <a:lstStyle/>
        <a:p>
          <a:endParaRPr lang="en-US"/>
        </a:p>
      </dgm:t>
    </dgm:pt>
    <dgm:pt modelId="{1A4D6A46-DCDC-4E3D-A56E-A886F6BE9796}">
      <dgm:prSet custT="1"/>
      <dgm:spPr>
        <a:solidFill>
          <a:srgbClr val="0000FF"/>
        </a:solidFill>
      </dgm:spPr>
      <dgm: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Lucian of Samosata</a:t>
          </a:r>
        </a:p>
      </dgm:t>
    </dgm:pt>
    <dgm:pt modelId="{0F09626E-9E93-4231-AD7B-E5B57398C82E}" type="parTrans" cxnId="{07D5A448-68FB-4245-A23E-662460A79568}">
      <dgm:prSet/>
      <dgm:spPr/>
      <dgm:t>
        <a:bodyPr/>
        <a:lstStyle/>
        <a:p>
          <a:endParaRPr lang="en-US"/>
        </a:p>
      </dgm:t>
    </dgm:pt>
    <dgm:pt modelId="{132AF2A5-43C5-4236-984E-BCD663663531}" type="sibTrans" cxnId="{07D5A448-68FB-4245-A23E-662460A79568}">
      <dgm:prSet/>
      <dgm:spPr/>
      <dgm:t>
        <a:bodyPr/>
        <a:lstStyle/>
        <a:p>
          <a:endParaRPr lang="en-US"/>
        </a:p>
      </dgm:t>
    </dgm:pt>
    <dgm:pt modelId="{F23771D5-5E59-46BE-9548-D207AB8BC114}">
      <dgm:prSet/>
      <dgm:spPr/>
      <dgm:t>
        <a:bodyPr/>
        <a:lstStyle/>
        <a:p>
          <a:r>
            <a:rPr lang="en-US"/>
            <a:t>Hellenized Syrian satirist, rhetorician, and pamphleteer</a:t>
          </a:r>
        </a:p>
      </dgm:t>
    </dgm:pt>
    <dgm:pt modelId="{144E3827-8098-47DB-BD43-3161F32ECB79}" type="parTrans" cxnId="{E02EF276-6B1A-4954-9123-9F802FCF73F9}">
      <dgm:prSet/>
      <dgm:spPr/>
      <dgm:t>
        <a:bodyPr/>
        <a:lstStyle/>
        <a:p>
          <a:endParaRPr lang="en-US"/>
        </a:p>
      </dgm:t>
    </dgm:pt>
    <dgm:pt modelId="{AB8FDE4F-5116-419C-9DCF-EE4E27DAD2EB}" type="sibTrans" cxnId="{E02EF276-6B1A-4954-9123-9F802FCF73F9}">
      <dgm:prSet/>
      <dgm:spPr/>
      <dgm:t>
        <a:bodyPr/>
        <a:lstStyle/>
        <a:p>
          <a:endParaRPr lang="en-US"/>
        </a:p>
      </dgm:t>
    </dgm:pt>
    <dgm:pt modelId="{2C563379-070C-4AAF-8B46-6800125DF582}">
      <dgm:prSet custT="1"/>
      <dgm:spPr>
        <a:solidFill>
          <a:srgbClr val="0000FF"/>
        </a:solidFill>
      </dgm:spPr>
      <dgm: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Xenophon of Athens</a:t>
          </a:r>
        </a:p>
      </dgm:t>
    </dgm:pt>
    <dgm:pt modelId="{322FB143-01BD-49FA-A450-70C6FEAA5C3C}" type="parTrans" cxnId="{C41AB139-A6CB-457A-BF3B-DDC2A3BFAF23}">
      <dgm:prSet/>
      <dgm:spPr/>
      <dgm:t>
        <a:bodyPr/>
        <a:lstStyle/>
        <a:p>
          <a:endParaRPr lang="en-US"/>
        </a:p>
      </dgm:t>
    </dgm:pt>
    <dgm:pt modelId="{07587001-9F81-469F-9FE7-1867AD460CEF}" type="sibTrans" cxnId="{C41AB139-A6CB-457A-BF3B-DDC2A3BFAF23}">
      <dgm:prSet/>
      <dgm:spPr/>
      <dgm:t>
        <a:bodyPr/>
        <a:lstStyle/>
        <a:p>
          <a:endParaRPr lang="en-US"/>
        </a:p>
      </dgm:t>
    </dgm:pt>
    <dgm:pt modelId="{EA5EE704-5CE1-442F-8619-69FCF7C987AA}">
      <dgm:prSet/>
      <dgm:spPr/>
      <dgm:t>
        <a:bodyPr/>
        <a:lstStyle/>
        <a:p>
          <a:r>
            <a:rPr lang="en-US" dirty="0"/>
            <a:t>Greek military leader, philosopher, and historian</a:t>
          </a:r>
        </a:p>
      </dgm:t>
    </dgm:pt>
    <dgm:pt modelId="{4739343C-7496-48CD-8034-534DB3F9EDEA}" type="parTrans" cxnId="{4546D927-7127-4927-9867-C57F5D1CA5C9}">
      <dgm:prSet/>
      <dgm:spPr/>
      <dgm:t>
        <a:bodyPr/>
        <a:lstStyle/>
        <a:p>
          <a:endParaRPr lang="en-US"/>
        </a:p>
      </dgm:t>
    </dgm:pt>
    <dgm:pt modelId="{4C0559D6-1360-465C-81FB-D89A331D3689}" type="sibTrans" cxnId="{4546D927-7127-4927-9867-C57F5D1CA5C9}">
      <dgm:prSet/>
      <dgm:spPr/>
      <dgm:t>
        <a:bodyPr/>
        <a:lstStyle/>
        <a:p>
          <a:endParaRPr lang="en-US"/>
        </a:p>
      </dgm:t>
    </dgm:pt>
    <dgm:pt modelId="{30DD5B5F-F98E-4676-A41D-1169631F8947}" type="pres">
      <dgm:prSet presAssocID="{533EBEAF-6B19-4641-AB3C-592387093FCF}" presName="Name0" presStyleCnt="0">
        <dgm:presLayoutVars>
          <dgm:dir/>
          <dgm:animLvl val="lvl"/>
          <dgm:resizeHandles val="exact"/>
        </dgm:presLayoutVars>
      </dgm:prSet>
      <dgm:spPr/>
    </dgm:pt>
    <dgm:pt modelId="{A46A90E0-3438-40C6-A117-DC68F0620699}" type="pres">
      <dgm:prSet presAssocID="{BF458268-F237-4580-A5AC-02988A5661A7}" presName="linNode" presStyleCnt="0"/>
      <dgm:spPr/>
    </dgm:pt>
    <dgm:pt modelId="{AE4FF645-6A97-4CAB-830F-54A1818BC75C}" type="pres">
      <dgm:prSet presAssocID="{BF458268-F237-4580-A5AC-02988A5661A7}" presName="parentText" presStyleLbl="node1" presStyleIdx="0" presStyleCnt="5">
        <dgm:presLayoutVars>
          <dgm:chMax val="1"/>
          <dgm:bulletEnabled val="1"/>
        </dgm:presLayoutVars>
      </dgm:prSet>
      <dgm:spPr/>
    </dgm:pt>
    <dgm:pt modelId="{86D40AB2-34D1-4564-983E-880EB236229E}" type="pres">
      <dgm:prSet presAssocID="{BF458268-F237-4580-A5AC-02988A5661A7}" presName="descendantText" presStyleLbl="alignAccFollowNode1" presStyleIdx="0" presStyleCnt="5">
        <dgm:presLayoutVars>
          <dgm:bulletEnabled val="1"/>
        </dgm:presLayoutVars>
      </dgm:prSet>
      <dgm:spPr/>
    </dgm:pt>
    <dgm:pt modelId="{DFDDA03F-7F35-4CA6-B373-E54C73667543}" type="pres">
      <dgm:prSet presAssocID="{2CA0A830-F8D4-45E4-9366-7B9502E8DE7F}" presName="sp" presStyleCnt="0"/>
      <dgm:spPr/>
    </dgm:pt>
    <dgm:pt modelId="{84931039-8F16-439D-84C1-759DA4486160}" type="pres">
      <dgm:prSet presAssocID="{84394106-9C57-4294-A685-22257B0F9A37}" presName="linNode" presStyleCnt="0"/>
      <dgm:spPr/>
    </dgm:pt>
    <dgm:pt modelId="{40B958EF-EE26-4309-A845-03071CB3A5C4}" type="pres">
      <dgm:prSet presAssocID="{84394106-9C57-4294-A685-22257B0F9A37}" presName="parentText" presStyleLbl="node1" presStyleIdx="1" presStyleCnt="5">
        <dgm:presLayoutVars>
          <dgm:chMax val="1"/>
          <dgm:bulletEnabled val="1"/>
        </dgm:presLayoutVars>
      </dgm:prSet>
      <dgm:spPr/>
    </dgm:pt>
    <dgm:pt modelId="{5839032E-1ACD-475A-B432-9CA206E54542}" type="pres">
      <dgm:prSet presAssocID="{84394106-9C57-4294-A685-22257B0F9A37}" presName="descendantText" presStyleLbl="alignAccFollowNode1" presStyleIdx="1" presStyleCnt="5">
        <dgm:presLayoutVars>
          <dgm:bulletEnabled val="1"/>
        </dgm:presLayoutVars>
      </dgm:prSet>
      <dgm:spPr/>
    </dgm:pt>
    <dgm:pt modelId="{76604A56-F03B-43A4-B5F3-6C3CFBAA182F}" type="pres">
      <dgm:prSet presAssocID="{11AA3668-4B04-4BF1-B422-8B522E2776AC}" presName="sp" presStyleCnt="0"/>
      <dgm:spPr/>
    </dgm:pt>
    <dgm:pt modelId="{612BF732-516C-4A6A-B66B-85796343A6AD}" type="pres">
      <dgm:prSet presAssocID="{452F25C7-0370-42B8-B67D-611F88AD9EDC}" presName="linNode" presStyleCnt="0"/>
      <dgm:spPr/>
    </dgm:pt>
    <dgm:pt modelId="{E0D2D148-7730-4AC2-9E50-608450ACE82B}" type="pres">
      <dgm:prSet presAssocID="{452F25C7-0370-42B8-B67D-611F88AD9EDC}" presName="parentText" presStyleLbl="node1" presStyleIdx="2" presStyleCnt="5">
        <dgm:presLayoutVars>
          <dgm:chMax val="1"/>
          <dgm:bulletEnabled val="1"/>
        </dgm:presLayoutVars>
      </dgm:prSet>
      <dgm:spPr/>
    </dgm:pt>
    <dgm:pt modelId="{76EA3375-CFA3-4F89-9956-7FFBA0B24F5A}" type="pres">
      <dgm:prSet presAssocID="{452F25C7-0370-42B8-B67D-611F88AD9EDC}" presName="descendantText" presStyleLbl="alignAccFollowNode1" presStyleIdx="2" presStyleCnt="5">
        <dgm:presLayoutVars>
          <dgm:bulletEnabled val="1"/>
        </dgm:presLayoutVars>
      </dgm:prSet>
      <dgm:spPr/>
    </dgm:pt>
    <dgm:pt modelId="{7E6C2F61-39BA-445E-B209-470037513205}" type="pres">
      <dgm:prSet presAssocID="{6328F12A-753C-4C33-AC5F-17B27FF166ED}" presName="sp" presStyleCnt="0"/>
      <dgm:spPr/>
    </dgm:pt>
    <dgm:pt modelId="{3B8DECD3-AE63-4D52-A920-995368369FCC}" type="pres">
      <dgm:prSet presAssocID="{1A4D6A46-DCDC-4E3D-A56E-A886F6BE9796}" presName="linNode" presStyleCnt="0"/>
      <dgm:spPr/>
    </dgm:pt>
    <dgm:pt modelId="{77119F5D-75C3-42C5-84B7-6A84C516757B}" type="pres">
      <dgm:prSet presAssocID="{1A4D6A46-DCDC-4E3D-A56E-A886F6BE9796}" presName="parentText" presStyleLbl="node1" presStyleIdx="3" presStyleCnt="5">
        <dgm:presLayoutVars>
          <dgm:chMax val="1"/>
          <dgm:bulletEnabled val="1"/>
        </dgm:presLayoutVars>
      </dgm:prSet>
      <dgm:spPr/>
    </dgm:pt>
    <dgm:pt modelId="{B6E1CA05-E752-4C3A-824A-3308CD5A408B}" type="pres">
      <dgm:prSet presAssocID="{1A4D6A46-DCDC-4E3D-A56E-A886F6BE9796}" presName="descendantText" presStyleLbl="alignAccFollowNode1" presStyleIdx="3" presStyleCnt="5">
        <dgm:presLayoutVars>
          <dgm:bulletEnabled val="1"/>
        </dgm:presLayoutVars>
      </dgm:prSet>
      <dgm:spPr/>
    </dgm:pt>
    <dgm:pt modelId="{5B652BA1-C23C-40F2-82D3-6BE747E4233E}" type="pres">
      <dgm:prSet presAssocID="{132AF2A5-43C5-4236-984E-BCD663663531}" presName="sp" presStyleCnt="0"/>
      <dgm:spPr/>
    </dgm:pt>
    <dgm:pt modelId="{6ED422F6-2AB9-4A33-8E94-7BAE42311396}" type="pres">
      <dgm:prSet presAssocID="{2C563379-070C-4AAF-8B46-6800125DF582}" presName="linNode" presStyleCnt="0"/>
      <dgm:spPr/>
    </dgm:pt>
    <dgm:pt modelId="{1FA2D6B1-8E26-4BE6-B0CE-CE1A5E98CA7E}" type="pres">
      <dgm:prSet presAssocID="{2C563379-070C-4AAF-8B46-6800125DF582}" presName="parentText" presStyleLbl="node1" presStyleIdx="4" presStyleCnt="5">
        <dgm:presLayoutVars>
          <dgm:chMax val="1"/>
          <dgm:bulletEnabled val="1"/>
        </dgm:presLayoutVars>
      </dgm:prSet>
      <dgm:spPr/>
    </dgm:pt>
    <dgm:pt modelId="{F265908E-DACF-4682-9632-B61BEBD206C8}" type="pres">
      <dgm:prSet presAssocID="{2C563379-070C-4AAF-8B46-6800125DF582}" presName="descendantText" presStyleLbl="alignAccFollowNode1" presStyleIdx="4" presStyleCnt="5">
        <dgm:presLayoutVars>
          <dgm:bulletEnabled val="1"/>
        </dgm:presLayoutVars>
      </dgm:prSet>
      <dgm:spPr/>
    </dgm:pt>
  </dgm:ptLst>
  <dgm:cxnLst>
    <dgm:cxn modelId="{34557713-7E49-4CBE-A077-64D3E789854D}" type="presOf" srcId="{533EBEAF-6B19-4641-AB3C-592387093FCF}" destId="{30DD5B5F-F98E-4676-A41D-1169631F8947}" srcOrd="0" destOrd="0" presId="urn:microsoft.com/office/officeart/2005/8/layout/vList5"/>
    <dgm:cxn modelId="{4546D927-7127-4927-9867-C57F5D1CA5C9}" srcId="{2C563379-070C-4AAF-8B46-6800125DF582}" destId="{EA5EE704-5CE1-442F-8619-69FCF7C987AA}" srcOrd="0" destOrd="0" parTransId="{4739343C-7496-48CD-8034-534DB3F9EDEA}" sibTransId="{4C0559D6-1360-465C-81FB-D89A331D3689}"/>
    <dgm:cxn modelId="{FB01442A-A626-42D9-ABFF-82800F44BE34}" srcId="{533EBEAF-6B19-4641-AB3C-592387093FCF}" destId="{84394106-9C57-4294-A685-22257B0F9A37}" srcOrd="1" destOrd="0" parTransId="{95976B99-0FA3-411D-84F1-B1CA69443927}" sibTransId="{11AA3668-4B04-4BF1-B422-8B522E2776AC}"/>
    <dgm:cxn modelId="{C41AB139-A6CB-457A-BF3B-DDC2A3BFAF23}" srcId="{533EBEAF-6B19-4641-AB3C-592387093FCF}" destId="{2C563379-070C-4AAF-8B46-6800125DF582}" srcOrd="4" destOrd="0" parTransId="{322FB143-01BD-49FA-A450-70C6FEAA5C3C}" sibTransId="{07587001-9F81-469F-9FE7-1867AD460CEF}"/>
    <dgm:cxn modelId="{0EBF6F45-963B-48E8-9DA8-3615F6BD8191}" srcId="{533EBEAF-6B19-4641-AB3C-592387093FCF}" destId="{452F25C7-0370-42B8-B67D-611F88AD9EDC}" srcOrd="2" destOrd="0" parTransId="{450A5663-49A8-47FE-AEE5-FEB579F1F93F}" sibTransId="{6328F12A-753C-4C33-AC5F-17B27FF166ED}"/>
    <dgm:cxn modelId="{8B6A7748-FC97-446B-B722-D406237EA94A}" srcId="{BF458268-F237-4580-A5AC-02988A5661A7}" destId="{A03E4F32-6B1C-4B30-B7DC-75ADFD04786E}" srcOrd="0" destOrd="0" parTransId="{F8468CC2-33AB-4D26-AB7A-E7A2153BD47E}" sibTransId="{F3BD96ED-295E-4F83-AC40-A0FB9DE0D5EA}"/>
    <dgm:cxn modelId="{07D5A448-68FB-4245-A23E-662460A79568}" srcId="{533EBEAF-6B19-4641-AB3C-592387093FCF}" destId="{1A4D6A46-DCDC-4E3D-A56E-A886F6BE9796}" srcOrd="3" destOrd="0" parTransId="{0F09626E-9E93-4231-AD7B-E5B57398C82E}" sibTransId="{132AF2A5-43C5-4236-984E-BCD663663531}"/>
    <dgm:cxn modelId="{7DAD674C-69EA-4547-8048-31D0E5C9052B}" type="presOf" srcId="{BF458268-F237-4580-A5AC-02988A5661A7}" destId="{AE4FF645-6A97-4CAB-830F-54A1818BC75C}" srcOrd="0" destOrd="0" presId="urn:microsoft.com/office/officeart/2005/8/layout/vList5"/>
    <dgm:cxn modelId="{EB16134F-92E7-406E-978B-6468969D0295}" type="presOf" srcId="{84394106-9C57-4294-A685-22257B0F9A37}" destId="{40B958EF-EE26-4309-A845-03071CB3A5C4}" srcOrd="0" destOrd="0" presId="urn:microsoft.com/office/officeart/2005/8/layout/vList5"/>
    <dgm:cxn modelId="{08C68976-3DEC-4D40-A4C5-B2CDED2132F3}" srcId="{533EBEAF-6B19-4641-AB3C-592387093FCF}" destId="{BF458268-F237-4580-A5AC-02988A5661A7}" srcOrd="0" destOrd="0" parTransId="{3BF5B90E-AAFB-4350-ADA4-83C1753925D2}" sibTransId="{2CA0A830-F8D4-45E4-9366-7B9502E8DE7F}"/>
    <dgm:cxn modelId="{E02EF276-6B1A-4954-9123-9F802FCF73F9}" srcId="{1A4D6A46-DCDC-4E3D-A56E-A886F6BE9796}" destId="{F23771D5-5E59-46BE-9548-D207AB8BC114}" srcOrd="0" destOrd="0" parTransId="{144E3827-8098-47DB-BD43-3161F32ECB79}" sibTransId="{AB8FDE4F-5116-419C-9DCF-EE4E27DAD2EB}"/>
    <dgm:cxn modelId="{6C7FDD57-D068-48B3-8BAD-241CAE02FC5A}" type="presOf" srcId="{C44E0A11-EDD1-46D3-A38F-EA0A1CFE7DCC}" destId="{5839032E-1ACD-475A-B432-9CA206E54542}" srcOrd="0" destOrd="0" presId="urn:microsoft.com/office/officeart/2005/8/layout/vList5"/>
    <dgm:cxn modelId="{58558078-B408-4056-A903-F3337C29B355}" type="presOf" srcId="{D8F99A64-1F29-437B-9650-10A932BF3E79}" destId="{76EA3375-CFA3-4F89-9956-7FFBA0B24F5A}" srcOrd="0" destOrd="0" presId="urn:microsoft.com/office/officeart/2005/8/layout/vList5"/>
    <dgm:cxn modelId="{2C873A7B-8C3B-4EC9-980C-010020FAD2AA}" type="presOf" srcId="{EA5EE704-5CE1-442F-8619-69FCF7C987AA}" destId="{F265908E-DACF-4682-9632-B61BEBD206C8}" srcOrd="0" destOrd="0" presId="urn:microsoft.com/office/officeart/2005/8/layout/vList5"/>
    <dgm:cxn modelId="{0BDE9CA7-FE3D-404F-8C51-859A3DF77865}" srcId="{84394106-9C57-4294-A685-22257B0F9A37}" destId="{C44E0A11-EDD1-46D3-A38F-EA0A1CFE7DCC}" srcOrd="0" destOrd="0" parTransId="{CA301F1A-D36C-4787-A304-69EE9F208FAD}" sibTransId="{F99A8790-AF0D-43D3-9D8F-AC3FBA339152}"/>
    <dgm:cxn modelId="{879477AA-5B5D-41E6-844F-A4BF79D0B91A}" type="presOf" srcId="{452F25C7-0370-42B8-B67D-611F88AD9EDC}" destId="{E0D2D148-7730-4AC2-9E50-608450ACE82B}" srcOrd="0" destOrd="0" presId="urn:microsoft.com/office/officeart/2005/8/layout/vList5"/>
    <dgm:cxn modelId="{0823A2B6-5351-4FCC-89BB-5EF8D0C6DAC5}" type="presOf" srcId="{1A4D6A46-DCDC-4E3D-A56E-A886F6BE9796}" destId="{77119F5D-75C3-42C5-84B7-6A84C516757B}" srcOrd="0" destOrd="0" presId="urn:microsoft.com/office/officeart/2005/8/layout/vList5"/>
    <dgm:cxn modelId="{EBE29EBB-4334-45E0-8692-3BBE4FF76D8F}" type="presOf" srcId="{A03E4F32-6B1C-4B30-B7DC-75ADFD04786E}" destId="{86D40AB2-34D1-4564-983E-880EB236229E}" srcOrd="0" destOrd="0" presId="urn:microsoft.com/office/officeart/2005/8/layout/vList5"/>
    <dgm:cxn modelId="{B90F35C0-4D2B-4C0B-A9EC-2F3E805FB25B}" type="presOf" srcId="{2C563379-070C-4AAF-8B46-6800125DF582}" destId="{1FA2D6B1-8E26-4BE6-B0CE-CE1A5E98CA7E}" srcOrd="0" destOrd="0" presId="urn:microsoft.com/office/officeart/2005/8/layout/vList5"/>
    <dgm:cxn modelId="{FA672ACB-4864-4F41-BC51-E3902C0BBADF}" type="presOf" srcId="{F23771D5-5E59-46BE-9548-D207AB8BC114}" destId="{B6E1CA05-E752-4C3A-824A-3308CD5A408B}" srcOrd="0" destOrd="0" presId="urn:microsoft.com/office/officeart/2005/8/layout/vList5"/>
    <dgm:cxn modelId="{AB4E40EB-C94D-4CA0-9C62-FD67A0CB4CC2}" srcId="{452F25C7-0370-42B8-B67D-611F88AD9EDC}" destId="{D8F99A64-1F29-437B-9650-10A932BF3E79}" srcOrd="0" destOrd="0" parTransId="{FCE67403-CB5E-4266-9BB5-D22E34D6B5B4}" sibTransId="{65E90DF6-3FB5-4C2F-A08E-BB7FA827076A}"/>
    <dgm:cxn modelId="{B7E54689-1982-48AA-A38A-49A5ECD2C404}" type="presParOf" srcId="{30DD5B5F-F98E-4676-A41D-1169631F8947}" destId="{A46A90E0-3438-40C6-A117-DC68F0620699}" srcOrd="0" destOrd="0" presId="urn:microsoft.com/office/officeart/2005/8/layout/vList5"/>
    <dgm:cxn modelId="{6797BB75-6883-4554-9ADB-7BE2DD94B46C}" type="presParOf" srcId="{A46A90E0-3438-40C6-A117-DC68F0620699}" destId="{AE4FF645-6A97-4CAB-830F-54A1818BC75C}" srcOrd="0" destOrd="0" presId="urn:microsoft.com/office/officeart/2005/8/layout/vList5"/>
    <dgm:cxn modelId="{0D1A3DD7-24C8-488B-9090-C60C90B63DAD}" type="presParOf" srcId="{A46A90E0-3438-40C6-A117-DC68F0620699}" destId="{86D40AB2-34D1-4564-983E-880EB236229E}" srcOrd="1" destOrd="0" presId="urn:microsoft.com/office/officeart/2005/8/layout/vList5"/>
    <dgm:cxn modelId="{16122F35-DB92-4B48-B0EC-A98A9F6EED30}" type="presParOf" srcId="{30DD5B5F-F98E-4676-A41D-1169631F8947}" destId="{DFDDA03F-7F35-4CA6-B373-E54C73667543}" srcOrd="1" destOrd="0" presId="urn:microsoft.com/office/officeart/2005/8/layout/vList5"/>
    <dgm:cxn modelId="{9AB1B16A-6DFF-4BF4-8CE2-8A42958E23D3}" type="presParOf" srcId="{30DD5B5F-F98E-4676-A41D-1169631F8947}" destId="{84931039-8F16-439D-84C1-759DA4486160}" srcOrd="2" destOrd="0" presId="urn:microsoft.com/office/officeart/2005/8/layout/vList5"/>
    <dgm:cxn modelId="{BD014908-DE76-48F3-922E-69E82B9C7996}" type="presParOf" srcId="{84931039-8F16-439D-84C1-759DA4486160}" destId="{40B958EF-EE26-4309-A845-03071CB3A5C4}" srcOrd="0" destOrd="0" presId="urn:microsoft.com/office/officeart/2005/8/layout/vList5"/>
    <dgm:cxn modelId="{499C870D-EFE0-4D95-8B07-5BB274D5EC0A}" type="presParOf" srcId="{84931039-8F16-439D-84C1-759DA4486160}" destId="{5839032E-1ACD-475A-B432-9CA206E54542}" srcOrd="1" destOrd="0" presId="urn:microsoft.com/office/officeart/2005/8/layout/vList5"/>
    <dgm:cxn modelId="{FD669180-E955-4DCF-9892-5E2209696C6C}" type="presParOf" srcId="{30DD5B5F-F98E-4676-A41D-1169631F8947}" destId="{76604A56-F03B-43A4-B5F3-6C3CFBAA182F}" srcOrd="3" destOrd="0" presId="urn:microsoft.com/office/officeart/2005/8/layout/vList5"/>
    <dgm:cxn modelId="{EB005E95-33D5-49D4-A783-703EC32A94E5}" type="presParOf" srcId="{30DD5B5F-F98E-4676-A41D-1169631F8947}" destId="{612BF732-516C-4A6A-B66B-85796343A6AD}" srcOrd="4" destOrd="0" presId="urn:microsoft.com/office/officeart/2005/8/layout/vList5"/>
    <dgm:cxn modelId="{11E490BE-0A50-4B00-ABB0-3F3998199835}" type="presParOf" srcId="{612BF732-516C-4A6A-B66B-85796343A6AD}" destId="{E0D2D148-7730-4AC2-9E50-608450ACE82B}" srcOrd="0" destOrd="0" presId="urn:microsoft.com/office/officeart/2005/8/layout/vList5"/>
    <dgm:cxn modelId="{8A733AA9-1943-4438-9904-2482C420B590}" type="presParOf" srcId="{612BF732-516C-4A6A-B66B-85796343A6AD}" destId="{76EA3375-CFA3-4F89-9956-7FFBA0B24F5A}" srcOrd="1" destOrd="0" presId="urn:microsoft.com/office/officeart/2005/8/layout/vList5"/>
    <dgm:cxn modelId="{4522A4EF-81EA-4F3C-9A93-EC96FFE6AB6D}" type="presParOf" srcId="{30DD5B5F-F98E-4676-A41D-1169631F8947}" destId="{7E6C2F61-39BA-445E-B209-470037513205}" srcOrd="5" destOrd="0" presId="urn:microsoft.com/office/officeart/2005/8/layout/vList5"/>
    <dgm:cxn modelId="{8536878C-1825-45F3-98C4-132FE88A8134}" type="presParOf" srcId="{30DD5B5F-F98E-4676-A41D-1169631F8947}" destId="{3B8DECD3-AE63-4D52-A920-995368369FCC}" srcOrd="6" destOrd="0" presId="urn:microsoft.com/office/officeart/2005/8/layout/vList5"/>
    <dgm:cxn modelId="{3A2AFEBA-0D9F-421C-9D4C-057A696CF8E0}" type="presParOf" srcId="{3B8DECD3-AE63-4D52-A920-995368369FCC}" destId="{77119F5D-75C3-42C5-84B7-6A84C516757B}" srcOrd="0" destOrd="0" presId="urn:microsoft.com/office/officeart/2005/8/layout/vList5"/>
    <dgm:cxn modelId="{8F1D0852-CE3D-4090-BE20-A048E2F923FD}" type="presParOf" srcId="{3B8DECD3-AE63-4D52-A920-995368369FCC}" destId="{B6E1CA05-E752-4C3A-824A-3308CD5A408B}" srcOrd="1" destOrd="0" presId="urn:microsoft.com/office/officeart/2005/8/layout/vList5"/>
    <dgm:cxn modelId="{D1EDA68A-A8B8-4A93-8B23-B14BEC27C697}" type="presParOf" srcId="{30DD5B5F-F98E-4676-A41D-1169631F8947}" destId="{5B652BA1-C23C-40F2-82D3-6BE747E4233E}" srcOrd="7" destOrd="0" presId="urn:microsoft.com/office/officeart/2005/8/layout/vList5"/>
    <dgm:cxn modelId="{3135E1D0-A10A-4A4D-96E6-EC3A2BCF8D46}" type="presParOf" srcId="{30DD5B5F-F98E-4676-A41D-1169631F8947}" destId="{6ED422F6-2AB9-4A33-8E94-7BAE42311396}" srcOrd="8" destOrd="0" presId="urn:microsoft.com/office/officeart/2005/8/layout/vList5"/>
    <dgm:cxn modelId="{75784FFF-9D18-4200-A561-DADBD5DBBF56}" type="presParOf" srcId="{6ED422F6-2AB9-4A33-8E94-7BAE42311396}" destId="{1FA2D6B1-8E26-4BE6-B0CE-CE1A5E98CA7E}" srcOrd="0" destOrd="0" presId="urn:microsoft.com/office/officeart/2005/8/layout/vList5"/>
    <dgm:cxn modelId="{C914EB1B-7776-4233-A55D-9D6C183CE339}" type="presParOf" srcId="{6ED422F6-2AB9-4A33-8E94-7BAE42311396}" destId="{F265908E-DACF-4682-9632-B61BEBD206C8}" srcOrd="1" destOrd="0" presId="urn:microsoft.com/office/officeart/2005/8/layout/vList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561BD111-8AE9-4815-9628-4F55C739E424}" type="doc">
      <dgm:prSet loTypeId="urn:microsoft.com/office/officeart/2005/8/layout/chevron2" loCatId="process" qsTypeId="urn:microsoft.com/office/officeart/2005/8/quickstyle/simple1" qsCatId="simple" csTypeId="urn:microsoft.com/office/officeart/2005/8/colors/accent0_1" csCatId="mainScheme"/>
      <dgm:spPr/>
      <dgm:t>
        <a:bodyPr/>
        <a:lstStyle/>
        <a:p>
          <a:endParaRPr lang="en-US"/>
        </a:p>
      </dgm:t>
    </dgm:pt>
    <dgm:pt modelId="{0BD0A436-B60D-401D-8C80-66E3A4D2FCF3}">
      <dgm:prSet/>
      <dgm:spPr/>
      <dgm:t>
        <a:bodyPr/>
        <a:lstStyle/>
        <a:p>
          <a:r>
            <a:rPr lang="en-US" b="1" i="1"/>
            <a:t>Major Premise</a:t>
          </a:r>
          <a:endParaRPr lang="en-US"/>
        </a:p>
      </dgm:t>
    </dgm:pt>
    <dgm:pt modelId="{739CD162-A659-4620-964C-16E89EB5E29F}" type="parTrans" cxnId="{5B826C84-E4D5-46F8-A79E-59147E355F7F}">
      <dgm:prSet/>
      <dgm:spPr/>
      <dgm:t>
        <a:bodyPr/>
        <a:lstStyle/>
        <a:p>
          <a:endParaRPr lang="en-US"/>
        </a:p>
      </dgm:t>
    </dgm:pt>
    <dgm:pt modelId="{0BCEFFF9-EBF6-42FC-98E4-1F254DDA9067}" type="sibTrans" cxnId="{5B826C84-E4D5-46F8-A79E-59147E355F7F}">
      <dgm:prSet/>
      <dgm:spPr/>
      <dgm:t>
        <a:bodyPr/>
        <a:lstStyle/>
        <a:p>
          <a:endParaRPr lang="en-US"/>
        </a:p>
      </dgm:t>
    </dgm:pt>
    <dgm:pt modelId="{85F84EAA-ED3C-4D16-8ECB-2A330A7F8E38}">
      <dgm:prSet/>
      <dgm:spPr/>
      <dgm:t>
        <a:bodyPr/>
        <a:lstStyle/>
        <a:p>
          <a:r>
            <a:rPr lang="en-US" dirty="0"/>
            <a:t>Certain things in Matthew’s Gospel could only have been </a:t>
          </a:r>
          <a:r>
            <a:rPr lang="en-US" b="1" dirty="0"/>
            <a:t>written after AD 70 </a:t>
          </a:r>
          <a:r>
            <a:rPr lang="en-US" dirty="0"/>
            <a:t>(e.g. predictions of and allusions to Jerusalem’s destruction)</a:t>
          </a:r>
        </a:p>
      </dgm:t>
    </dgm:pt>
    <dgm:pt modelId="{5D743776-AB4C-4035-901D-1D3EA5894C3E}" type="parTrans" cxnId="{4EA4141A-E1AF-4171-9119-22232406C3DB}">
      <dgm:prSet/>
      <dgm:spPr/>
      <dgm:t>
        <a:bodyPr/>
        <a:lstStyle/>
        <a:p>
          <a:endParaRPr lang="en-US"/>
        </a:p>
      </dgm:t>
    </dgm:pt>
    <dgm:pt modelId="{6E2E9A34-6AAD-4D99-8F18-C6F641404E8F}" type="sibTrans" cxnId="{4EA4141A-E1AF-4171-9119-22232406C3DB}">
      <dgm:prSet/>
      <dgm:spPr/>
      <dgm:t>
        <a:bodyPr/>
        <a:lstStyle/>
        <a:p>
          <a:endParaRPr lang="en-US"/>
        </a:p>
      </dgm:t>
    </dgm:pt>
    <dgm:pt modelId="{4742FED2-0D08-4921-AD81-973E11C280D2}">
      <dgm:prSet/>
      <dgm:spPr/>
      <dgm:t>
        <a:bodyPr/>
        <a:lstStyle/>
        <a:p>
          <a:r>
            <a:rPr lang="en-US" b="1" i="1"/>
            <a:t>Minor Premise</a:t>
          </a:r>
          <a:endParaRPr lang="en-US"/>
        </a:p>
      </dgm:t>
    </dgm:pt>
    <dgm:pt modelId="{260904C5-FC48-4EA3-9513-72483FD1D4D7}" type="parTrans" cxnId="{C2D60975-333E-40BA-8FC7-E52673FF2030}">
      <dgm:prSet/>
      <dgm:spPr/>
      <dgm:t>
        <a:bodyPr/>
        <a:lstStyle/>
        <a:p>
          <a:endParaRPr lang="en-US"/>
        </a:p>
      </dgm:t>
    </dgm:pt>
    <dgm:pt modelId="{3E0A1C7C-5C64-4C39-BB33-14A7790B8207}" type="sibTrans" cxnId="{C2D60975-333E-40BA-8FC7-E52673FF2030}">
      <dgm:prSet/>
      <dgm:spPr/>
      <dgm:t>
        <a:bodyPr/>
        <a:lstStyle/>
        <a:p>
          <a:endParaRPr lang="en-US"/>
        </a:p>
      </dgm:t>
    </dgm:pt>
    <dgm:pt modelId="{3C15E025-40CF-4BE2-85CC-0DF21184CB91}">
      <dgm:prSet/>
      <dgm:spPr/>
      <dgm:t>
        <a:bodyPr/>
        <a:lstStyle/>
        <a:p>
          <a:r>
            <a:rPr lang="en-US"/>
            <a:t>The historical Matthew would have </a:t>
          </a:r>
          <a:r>
            <a:rPr lang="en-US" b="1"/>
            <a:t>died before AD 70</a:t>
          </a:r>
          <a:endParaRPr lang="en-US"/>
        </a:p>
      </dgm:t>
    </dgm:pt>
    <dgm:pt modelId="{D2926E55-4451-403B-9416-7148B8838B34}" type="parTrans" cxnId="{DE23281F-C966-4533-B24C-7B3D0028A42F}">
      <dgm:prSet/>
      <dgm:spPr/>
      <dgm:t>
        <a:bodyPr/>
        <a:lstStyle/>
        <a:p>
          <a:endParaRPr lang="en-US"/>
        </a:p>
      </dgm:t>
    </dgm:pt>
    <dgm:pt modelId="{4BD35811-A9C9-4620-AE72-15489136616D}" type="sibTrans" cxnId="{DE23281F-C966-4533-B24C-7B3D0028A42F}">
      <dgm:prSet/>
      <dgm:spPr/>
      <dgm:t>
        <a:bodyPr/>
        <a:lstStyle/>
        <a:p>
          <a:endParaRPr lang="en-US"/>
        </a:p>
      </dgm:t>
    </dgm:pt>
    <dgm:pt modelId="{975A790B-FAB9-434A-B762-A98D99354A5F}">
      <dgm:prSet/>
      <dgm:spPr/>
      <dgm:t>
        <a:bodyPr/>
        <a:lstStyle/>
        <a:p>
          <a:r>
            <a:rPr lang="en-US" b="1" i="1"/>
            <a:t>Conclusion</a:t>
          </a:r>
          <a:endParaRPr lang="en-US"/>
        </a:p>
      </dgm:t>
    </dgm:pt>
    <dgm:pt modelId="{07CF1E2F-D623-44B3-A5EE-D303FF5C1B03}" type="parTrans" cxnId="{A3494901-9D05-402A-BBB4-A7CDFFD7A9D4}">
      <dgm:prSet/>
      <dgm:spPr/>
      <dgm:t>
        <a:bodyPr/>
        <a:lstStyle/>
        <a:p>
          <a:endParaRPr lang="en-US"/>
        </a:p>
      </dgm:t>
    </dgm:pt>
    <dgm:pt modelId="{49F9F1A2-7323-4438-802D-DF0B9925C0AD}" type="sibTrans" cxnId="{A3494901-9D05-402A-BBB4-A7CDFFD7A9D4}">
      <dgm:prSet/>
      <dgm:spPr/>
      <dgm:t>
        <a:bodyPr/>
        <a:lstStyle/>
        <a:p>
          <a:endParaRPr lang="en-US"/>
        </a:p>
      </dgm:t>
    </dgm:pt>
    <dgm:pt modelId="{7348DC37-D35A-4115-8C75-49E0284F2898}">
      <dgm:prSet/>
      <dgm:spPr/>
      <dgm:t>
        <a:bodyPr/>
        <a:lstStyle/>
        <a:p>
          <a:r>
            <a:rPr lang="en-US"/>
            <a:t>Therefore, Matthew </a:t>
          </a:r>
          <a:r>
            <a:rPr lang="en-US" b="1"/>
            <a:t>could not have written</a:t>
          </a:r>
          <a:r>
            <a:rPr lang="en-US"/>
            <a:t> the Gospel attributed to him</a:t>
          </a:r>
        </a:p>
      </dgm:t>
    </dgm:pt>
    <dgm:pt modelId="{B580B8DB-6415-4E02-9E2E-55403A39DE27}" type="parTrans" cxnId="{B48D2B3C-F6CC-4ABA-B52A-AB636EC67AF5}">
      <dgm:prSet/>
      <dgm:spPr/>
      <dgm:t>
        <a:bodyPr/>
        <a:lstStyle/>
        <a:p>
          <a:endParaRPr lang="en-US"/>
        </a:p>
      </dgm:t>
    </dgm:pt>
    <dgm:pt modelId="{8EE1F5D3-9BA5-4CC8-83D4-C55DFB8F0B3D}" type="sibTrans" cxnId="{B48D2B3C-F6CC-4ABA-B52A-AB636EC67AF5}">
      <dgm:prSet/>
      <dgm:spPr/>
      <dgm:t>
        <a:bodyPr/>
        <a:lstStyle/>
        <a:p>
          <a:endParaRPr lang="en-US"/>
        </a:p>
      </dgm:t>
    </dgm:pt>
    <dgm:pt modelId="{9DB8A4A4-22FE-4CA5-BEA2-3403436E2D74}" type="pres">
      <dgm:prSet presAssocID="{561BD111-8AE9-4815-9628-4F55C739E424}" presName="linearFlow" presStyleCnt="0">
        <dgm:presLayoutVars>
          <dgm:dir/>
          <dgm:animLvl val="lvl"/>
          <dgm:resizeHandles val="exact"/>
        </dgm:presLayoutVars>
      </dgm:prSet>
      <dgm:spPr/>
    </dgm:pt>
    <dgm:pt modelId="{CC9B34AD-E61D-4BDF-B53B-E62554E37419}" type="pres">
      <dgm:prSet presAssocID="{0BD0A436-B60D-401D-8C80-66E3A4D2FCF3}" presName="composite" presStyleCnt="0"/>
      <dgm:spPr/>
    </dgm:pt>
    <dgm:pt modelId="{0BD9B780-F793-4F6D-8574-1F844D0D0FBF}" type="pres">
      <dgm:prSet presAssocID="{0BD0A436-B60D-401D-8C80-66E3A4D2FCF3}" presName="parentText" presStyleLbl="alignNode1" presStyleIdx="0" presStyleCnt="3">
        <dgm:presLayoutVars>
          <dgm:chMax val="1"/>
          <dgm:bulletEnabled val="1"/>
        </dgm:presLayoutVars>
      </dgm:prSet>
      <dgm:spPr/>
    </dgm:pt>
    <dgm:pt modelId="{97A8B66F-53B6-4E67-B5F4-A4462226DC5F}" type="pres">
      <dgm:prSet presAssocID="{0BD0A436-B60D-401D-8C80-66E3A4D2FCF3}" presName="descendantText" presStyleLbl="alignAcc1" presStyleIdx="0" presStyleCnt="3">
        <dgm:presLayoutVars>
          <dgm:bulletEnabled val="1"/>
        </dgm:presLayoutVars>
      </dgm:prSet>
      <dgm:spPr/>
    </dgm:pt>
    <dgm:pt modelId="{99A112C5-3E94-4884-8E8D-7BAED19A72E8}" type="pres">
      <dgm:prSet presAssocID="{0BCEFFF9-EBF6-42FC-98E4-1F254DDA9067}" presName="sp" presStyleCnt="0"/>
      <dgm:spPr/>
    </dgm:pt>
    <dgm:pt modelId="{6234D766-6FDA-444B-A608-5363E1F80DE7}" type="pres">
      <dgm:prSet presAssocID="{4742FED2-0D08-4921-AD81-973E11C280D2}" presName="composite" presStyleCnt="0"/>
      <dgm:spPr/>
    </dgm:pt>
    <dgm:pt modelId="{2650A509-D902-469D-B921-47CAAED1188F}" type="pres">
      <dgm:prSet presAssocID="{4742FED2-0D08-4921-AD81-973E11C280D2}" presName="parentText" presStyleLbl="alignNode1" presStyleIdx="1" presStyleCnt="3">
        <dgm:presLayoutVars>
          <dgm:chMax val="1"/>
          <dgm:bulletEnabled val="1"/>
        </dgm:presLayoutVars>
      </dgm:prSet>
      <dgm:spPr/>
    </dgm:pt>
    <dgm:pt modelId="{8F543DAF-9F8D-458C-8D96-CB099EE5EEDC}" type="pres">
      <dgm:prSet presAssocID="{4742FED2-0D08-4921-AD81-973E11C280D2}" presName="descendantText" presStyleLbl="alignAcc1" presStyleIdx="1" presStyleCnt="3">
        <dgm:presLayoutVars>
          <dgm:bulletEnabled val="1"/>
        </dgm:presLayoutVars>
      </dgm:prSet>
      <dgm:spPr/>
    </dgm:pt>
    <dgm:pt modelId="{889D69BA-0DEC-4916-9F97-F2C70883DF49}" type="pres">
      <dgm:prSet presAssocID="{3E0A1C7C-5C64-4C39-BB33-14A7790B8207}" presName="sp" presStyleCnt="0"/>
      <dgm:spPr/>
    </dgm:pt>
    <dgm:pt modelId="{C9E83D14-F64A-4B82-83EA-9B6AA95A8EE4}" type="pres">
      <dgm:prSet presAssocID="{975A790B-FAB9-434A-B762-A98D99354A5F}" presName="composite" presStyleCnt="0"/>
      <dgm:spPr/>
    </dgm:pt>
    <dgm:pt modelId="{51F58641-92F8-4225-AB22-B2864A5597A5}" type="pres">
      <dgm:prSet presAssocID="{975A790B-FAB9-434A-B762-A98D99354A5F}" presName="parentText" presStyleLbl="alignNode1" presStyleIdx="2" presStyleCnt="3">
        <dgm:presLayoutVars>
          <dgm:chMax val="1"/>
          <dgm:bulletEnabled val="1"/>
        </dgm:presLayoutVars>
      </dgm:prSet>
      <dgm:spPr/>
    </dgm:pt>
    <dgm:pt modelId="{739B4782-7D94-4571-A6A2-27A9A007AFD3}" type="pres">
      <dgm:prSet presAssocID="{975A790B-FAB9-434A-B762-A98D99354A5F}" presName="descendantText" presStyleLbl="alignAcc1" presStyleIdx="2" presStyleCnt="3">
        <dgm:presLayoutVars>
          <dgm:bulletEnabled val="1"/>
        </dgm:presLayoutVars>
      </dgm:prSet>
      <dgm:spPr/>
    </dgm:pt>
  </dgm:ptLst>
  <dgm:cxnLst>
    <dgm:cxn modelId="{A3494901-9D05-402A-BBB4-A7CDFFD7A9D4}" srcId="{561BD111-8AE9-4815-9628-4F55C739E424}" destId="{975A790B-FAB9-434A-B762-A98D99354A5F}" srcOrd="2" destOrd="0" parTransId="{07CF1E2F-D623-44B3-A5EE-D303FF5C1B03}" sibTransId="{49F9F1A2-7323-4438-802D-DF0B9925C0AD}"/>
    <dgm:cxn modelId="{F1C98605-4B12-454F-9F93-BA45482CEEA4}" type="presOf" srcId="{85F84EAA-ED3C-4D16-8ECB-2A330A7F8E38}" destId="{97A8B66F-53B6-4E67-B5F4-A4462226DC5F}" srcOrd="0" destOrd="0" presId="urn:microsoft.com/office/officeart/2005/8/layout/chevron2"/>
    <dgm:cxn modelId="{F153FD09-E36D-4C40-B625-8080D25CF8E9}" type="presOf" srcId="{7348DC37-D35A-4115-8C75-49E0284F2898}" destId="{739B4782-7D94-4571-A6A2-27A9A007AFD3}" srcOrd="0" destOrd="0" presId="urn:microsoft.com/office/officeart/2005/8/layout/chevron2"/>
    <dgm:cxn modelId="{92862110-86B5-45EA-A021-1A70FA125DED}" type="presOf" srcId="{975A790B-FAB9-434A-B762-A98D99354A5F}" destId="{51F58641-92F8-4225-AB22-B2864A5597A5}" srcOrd="0" destOrd="0" presId="urn:microsoft.com/office/officeart/2005/8/layout/chevron2"/>
    <dgm:cxn modelId="{4EA4141A-E1AF-4171-9119-22232406C3DB}" srcId="{0BD0A436-B60D-401D-8C80-66E3A4D2FCF3}" destId="{85F84EAA-ED3C-4D16-8ECB-2A330A7F8E38}" srcOrd="0" destOrd="0" parTransId="{5D743776-AB4C-4035-901D-1D3EA5894C3E}" sibTransId="{6E2E9A34-6AAD-4D99-8F18-C6F641404E8F}"/>
    <dgm:cxn modelId="{DE23281F-C966-4533-B24C-7B3D0028A42F}" srcId="{4742FED2-0D08-4921-AD81-973E11C280D2}" destId="{3C15E025-40CF-4BE2-85CC-0DF21184CB91}" srcOrd="0" destOrd="0" parTransId="{D2926E55-4451-403B-9416-7148B8838B34}" sibTransId="{4BD35811-A9C9-4620-AE72-15489136616D}"/>
    <dgm:cxn modelId="{B48D2B3C-F6CC-4ABA-B52A-AB636EC67AF5}" srcId="{975A790B-FAB9-434A-B762-A98D99354A5F}" destId="{7348DC37-D35A-4115-8C75-49E0284F2898}" srcOrd="0" destOrd="0" parTransId="{B580B8DB-6415-4E02-9E2E-55403A39DE27}" sibTransId="{8EE1F5D3-9BA5-4CC8-83D4-C55DFB8F0B3D}"/>
    <dgm:cxn modelId="{C2D60975-333E-40BA-8FC7-E52673FF2030}" srcId="{561BD111-8AE9-4815-9628-4F55C739E424}" destId="{4742FED2-0D08-4921-AD81-973E11C280D2}" srcOrd="1" destOrd="0" parTransId="{260904C5-FC48-4EA3-9513-72483FD1D4D7}" sibTransId="{3E0A1C7C-5C64-4C39-BB33-14A7790B8207}"/>
    <dgm:cxn modelId="{5B826C84-E4D5-46F8-A79E-59147E355F7F}" srcId="{561BD111-8AE9-4815-9628-4F55C739E424}" destId="{0BD0A436-B60D-401D-8C80-66E3A4D2FCF3}" srcOrd="0" destOrd="0" parTransId="{739CD162-A659-4620-964C-16E89EB5E29F}" sibTransId="{0BCEFFF9-EBF6-42FC-98E4-1F254DDA9067}"/>
    <dgm:cxn modelId="{813115A1-B3D3-4F51-9C8B-8D668E593BD4}" type="presOf" srcId="{4742FED2-0D08-4921-AD81-973E11C280D2}" destId="{2650A509-D902-469D-B921-47CAAED1188F}" srcOrd="0" destOrd="0" presId="urn:microsoft.com/office/officeart/2005/8/layout/chevron2"/>
    <dgm:cxn modelId="{B396CEBC-B7C7-441B-BB5C-E8D63174CD82}" type="presOf" srcId="{561BD111-8AE9-4815-9628-4F55C739E424}" destId="{9DB8A4A4-22FE-4CA5-BEA2-3403436E2D74}" srcOrd="0" destOrd="0" presId="urn:microsoft.com/office/officeart/2005/8/layout/chevron2"/>
    <dgm:cxn modelId="{FD1B77FA-4FC9-4299-A074-1125425C59CD}" type="presOf" srcId="{3C15E025-40CF-4BE2-85CC-0DF21184CB91}" destId="{8F543DAF-9F8D-458C-8D96-CB099EE5EEDC}" srcOrd="0" destOrd="0" presId="urn:microsoft.com/office/officeart/2005/8/layout/chevron2"/>
    <dgm:cxn modelId="{0EF1F9FC-924A-4241-ADE0-CC0C91E606DB}" type="presOf" srcId="{0BD0A436-B60D-401D-8C80-66E3A4D2FCF3}" destId="{0BD9B780-F793-4F6D-8574-1F844D0D0FBF}" srcOrd="0" destOrd="0" presId="urn:microsoft.com/office/officeart/2005/8/layout/chevron2"/>
    <dgm:cxn modelId="{1F0E5823-08E7-4050-B1E9-2F75F4F29253}" type="presParOf" srcId="{9DB8A4A4-22FE-4CA5-BEA2-3403436E2D74}" destId="{CC9B34AD-E61D-4BDF-B53B-E62554E37419}" srcOrd="0" destOrd="0" presId="urn:microsoft.com/office/officeart/2005/8/layout/chevron2"/>
    <dgm:cxn modelId="{4B820DCE-CD55-49E1-B1B9-ACD51CCEED18}" type="presParOf" srcId="{CC9B34AD-E61D-4BDF-B53B-E62554E37419}" destId="{0BD9B780-F793-4F6D-8574-1F844D0D0FBF}" srcOrd="0" destOrd="0" presId="urn:microsoft.com/office/officeart/2005/8/layout/chevron2"/>
    <dgm:cxn modelId="{4D8F0F98-D648-4CB3-B240-0F07F038BA3D}" type="presParOf" srcId="{CC9B34AD-E61D-4BDF-B53B-E62554E37419}" destId="{97A8B66F-53B6-4E67-B5F4-A4462226DC5F}" srcOrd="1" destOrd="0" presId="urn:microsoft.com/office/officeart/2005/8/layout/chevron2"/>
    <dgm:cxn modelId="{857953F9-934F-42C2-9727-5F9A67A7F16A}" type="presParOf" srcId="{9DB8A4A4-22FE-4CA5-BEA2-3403436E2D74}" destId="{99A112C5-3E94-4884-8E8D-7BAED19A72E8}" srcOrd="1" destOrd="0" presId="urn:microsoft.com/office/officeart/2005/8/layout/chevron2"/>
    <dgm:cxn modelId="{30B1130A-6188-4036-9EAD-9AE5B1EC8646}" type="presParOf" srcId="{9DB8A4A4-22FE-4CA5-BEA2-3403436E2D74}" destId="{6234D766-6FDA-444B-A608-5363E1F80DE7}" srcOrd="2" destOrd="0" presId="urn:microsoft.com/office/officeart/2005/8/layout/chevron2"/>
    <dgm:cxn modelId="{B44472EE-E413-4C9F-91B2-DE6EADA22F7F}" type="presParOf" srcId="{6234D766-6FDA-444B-A608-5363E1F80DE7}" destId="{2650A509-D902-469D-B921-47CAAED1188F}" srcOrd="0" destOrd="0" presId="urn:microsoft.com/office/officeart/2005/8/layout/chevron2"/>
    <dgm:cxn modelId="{CAFFCE71-1653-4653-8822-C8C0D68F78AA}" type="presParOf" srcId="{6234D766-6FDA-444B-A608-5363E1F80DE7}" destId="{8F543DAF-9F8D-458C-8D96-CB099EE5EEDC}" srcOrd="1" destOrd="0" presId="urn:microsoft.com/office/officeart/2005/8/layout/chevron2"/>
    <dgm:cxn modelId="{38D86CD8-F7ED-41A0-AA3E-516C89AFAF9E}" type="presParOf" srcId="{9DB8A4A4-22FE-4CA5-BEA2-3403436E2D74}" destId="{889D69BA-0DEC-4916-9F97-F2C70883DF49}" srcOrd="3" destOrd="0" presId="urn:microsoft.com/office/officeart/2005/8/layout/chevron2"/>
    <dgm:cxn modelId="{6C7D72D0-B175-4E39-9C52-341B47298447}" type="presParOf" srcId="{9DB8A4A4-22FE-4CA5-BEA2-3403436E2D74}" destId="{C9E83D14-F64A-4B82-83EA-9B6AA95A8EE4}" srcOrd="4" destOrd="0" presId="urn:microsoft.com/office/officeart/2005/8/layout/chevron2"/>
    <dgm:cxn modelId="{611374A5-27A6-4B9B-BC45-6DE0197AB141}" type="presParOf" srcId="{C9E83D14-F64A-4B82-83EA-9B6AA95A8EE4}" destId="{51F58641-92F8-4225-AB22-B2864A5597A5}" srcOrd="0" destOrd="0" presId="urn:microsoft.com/office/officeart/2005/8/layout/chevron2"/>
    <dgm:cxn modelId="{4C54DDC1-F216-4EF2-87DC-F39D3FD4569A}" type="presParOf" srcId="{C9E83D14-F64A-4B82-83EA-9B6AA95A8EE4}" destId="{739B4782-7D94-4571-A6A2-27A9A007AFD3}"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02019630-5487-4664-9C57-38839ECD4EED}" type="doc">
      <dgm:prSet loTypeId="urn:microsoft.com/office/officeart/2005/8/layout/list1" loCatId="list" qsTypeId="urn:microsoft.com/office/officeart/2005/8/quickstyle/3d1" qsCatId="3D" csTypeId="urn:microsoft.com/office/officeart/2005/8/colors/accent1_2" csCatId="accent1" phldr="1"/>
      <dgm:spPr/>
      <dgm:t>
        <a:bodyPr/>
        <a:lstStyle/>
        <a:p>
          <a:endParaRPr lang="en-US"/>
        </a:p>
      </dgm:t>
    </dgm:pt>
    <dgm:pt modelId="{21EB0FB1-FBBE-47A5-80C5-CC0AA475E421}">
      <dgm:prSet custT="1"/>
      <dgm:spPr>
        <a:solidFill>
          <a:srgbClr val="0000FF"/>
        </a:solidFill>
      </dgm:spPr>
      <dgm:t>
        <a:bodyPr/>
        <a:lstStyle/>
        <a:p>
          <a:r>
            <a:rPr lang="en-US" sz="2800">
              <a:solidFill>
                <a:srgbClr val="FFFF00"/>
              </a:solidFill>
              <a:effectLst>
                <a:outerShdw blurRad="38100" dist="38100" dir="2700000" algn="tl">
                  <a:srgbClr val="000000">
                    <a:alpha val="43137"/>
                  </a:srgbClr>
                </a:outerShdw>
              </a:effectLst>
              <a:latin typeface="+mj-lt"/>
            </a:rPr>
            <a:t>“</a:t>
          </a:r>
          <a:r>
            <a:rPr lang="en-US" sz="2800" b="1">
              <a:solidFill>
                <a:srgbClr val="FFFF00"/>
              </a:solidFill>
              <a:effectLst>
                <a:outerShdw blurRad="38100" dist="38100" dir="2700000" algn="tl">
                  <a:srgbClr val="000000">
                    <a:alpha val="43137"/>
                  </a:srgbClr>
                </a:outerShdw>
              </a:effectLst>
              <a:latin typeface="+mj-lt"/>
            </a:rPr>
            <a:t>Gadarenes</a:t>
          </a:r>
          <a:r>
            <a:rPr lang="en-US" sz="2800">
              <a:solidFill>
                <a:srgbClr val="FFFF00"/>
              </a:solidFill>
              <a:effectLst>
                <a:outerShdw blurRad="38100" dist="38100" dir="2700000" algn="tl">
                  <a:srgbClr val="000000">
                    <a:alpha val="43137"/>
                  </a:srgbClr>
                </a:outerShdw>
              </a:effectLst>
              <a:latin typeface="+mj-lt"/>
            </a:rPr>
            <a:t>”  </a:t>
          </a:r>
          <a:r>
            <a:rPr lang="en-US" sz="2800">
              <a:effectLst>
                <a:outerShdw blurRad="38100" dist="38100" dir="2700000" algn="tl">
                  <a:srgbClr val="000000">
                    <a:alpha val="43137"/>
                  </a:srgbClr>
                </a:outerShdw>
              </a:effectLst>
            </a:rPr>
            <a:t>(Mt. 8:28)</a:t>
          </a:r>
        </a:p>
      </dgm:t>
    </dgm:pt>
    <dgm:pt modelId="{ED9E1337-9AF7-4D85-AA62-F589550D89F9}" type="parTrans" cxnId="{C949338E-DFF7-46B8-B126-C187D034B469}">
      <dgm:prSet/>
      <dgm:spPr/>
      <dgm:t>
        <a:bodyPr/>
        <a:lstStyle/>
        <a:p>
          <a:endParaRPr lang="en-US"/>
        </a:p>
      </dgm:t>
    </dgm:pt>
    <dgm:pt modelId="{98F5E0B9-3CA2-45BD-B53B-3167E7FC9DEA}" type="sibTrans" cxnId="{C949338E-DFF7-46B8-B126-C187D034B469}">
      <dgm:prSet/>
      <dgm:spPr/>
      <dgm:t>
        <a:bodyPr/>
        <a:lstStyle/>
        <a:p>
          <a:endParaRPr lang="en-US"/>
        </a:p>
      </dgm:t>
    </dgm:pt>
    <dgm:pt modelId="{1A811E21-BF69-4EEE-A5AA-B95186B67EA0}">
      <dgm:prSet custT="1"/>
      <dgm:spPr/>
      <dgm:t>
        <a:bodyPr/>
        <a:lstStyle/>
        <a:p>
          <a:r>
            <a:rPr lang="en-US" sz="2500" b="0">
              <a:latin typeface="+mj-lt"/>
            </a:rPr>
            <a:t>Gadara</a:t>
          </a:r>
          <a:r>
            <a:rPr lang="en-US" sz="2500"/>
            <a:t> was about 6 miles from the Sea Of Galilee</a:t>
          </a:r>
        </a:p>
      </dgm:t>
    </dgm:pt>
    <dgm:pt modelId="{6C1BC38B-8678-4E70-9E9E-811A13EB56FE}" type="parTrans" cxnId="{56DFB977-511A-4496-9685-5EDE4ADC045B}">
      <dgm:prSet/>
      <dgm:spPr/>
      <dgm:t>
        <a:bodyPr/>
        <a:lstStyle/>
        <a:p>
          <a:endParaRPr lang="en-US"/>
        </a:p>
      </dgm:t>
    </dgm:pt>
    <dgm:pt modelId="{B32EFE5D-8394-41CD-86C6-CDB36402BE4D}" type="sibTrans" cxnId="{56DFB977-511A-4496-9685-5EDE4ADC045B}">
      <dgm:prSet/>
      <dgm:spPr/>
      <dgm:t>
        <a:bodyPr/>
        <a:lstStyle/>
        <a:p>
          <a:endParaRPr lang="en-US"/>
        </a:p>
      </dgm:t>
    </dgm:pt>
    <dgm:pt modelId="{C347E203-8FF5-4026-B6C1-C3038F62240E}">
      <dgm:prSet custT="1"/>
      <dgm:spPr>
        <a:solidFill>
          <a:srgbClr val="0000FF"/>
        </a:solidFill>
      </dgm:spPr>
      <dgm:t>
        <a:bodyPr/>
        <a:lstStyle/>
        <a:p>
          <a:r>
            <a:rPr lang="en-US" sz="2800" kern="1200">
              <a:solidFill>
                <a:srgbClr val="FFFF00"/>
              </a:solidFill>
              <a:effectLst>
                <a:outerShdw blurRad="38100" dist="38100" dir="2700000" algn="tl">
                  <a:srgbClr val="000000">
                    <a:alpha val="43137"/>
                  </a:srgbClr>
                </a:outerShdw>
              </a:effectLst>
              <a:latin typeface="Arial Black" panose="020B0A04020102020204"/>
              <a:ea typeface="+mn-ea"/>
              <a:cs typeface="+mn-cs"/>
            </a:rPr>
            <a:t>“</a:t>
          </a:r>
          <a:r>
            <a:rPr lang="en-US" sz="2800" kern="1200" err="1">
              <a:solidFill>
                <a:srgbClr val="FFFF00"/>
              </a:solidFill>
              <a:effectLst>
                <a:outerShdw blurRad="38100" dist="38100" dir="2700000" algn="tl">
                  <a:srgbClr val="000000">
                    <a:alpha val="43137"/>
                  </a:srgbClr>
                </a:outerShdw>
              </a:effectLst>
              <a:latin typeface="Arial Black" panose="020B0A04020102020204"/>
              <a:ea typeface="+mn-ea"/>
              <a:cs typeface="+mn-cs"/>
            </a:rPr>
            <a:t>Gerasenes</a:t>
          </a:r>
          <a:r>
            <a:rPr lang="en-US" sz="2800" kern="1200">
              <a:solidFill>
                <a:srgbClr val="FFFF00"/>
              </a:solidFill>
              <a:effectLst>
                <a:outerShdw blurRad="38100" dist="38100" dir="2700000" algn="tl">
                  <a:srgbClr val="000000">
                    <a:alpha val="43137"/>
                  </a:srgbClr>
                </a:outerShdw>
              </a:effectLst>
              <a:latin typeface="Arial Black" panose="020B0A04020102020204"/>
              <a:ea typeface="+mn-ea"/>
              <a:cs typeface="+mn-cs"/>
            </a:rPr>
            <a:t>”  </a:t>
          </a:r>
          <a:r>
            <a:rPr lang="en-US" sz="2800" kern="1200">
              <a:effectLst>
                <a:outerShdw blurRad="38100" dist="38100" dir="2700000" algn="tl">
                  <a:srgbClr val="000000">
                    <a:alpha val="43137"/>
                  </a:srgbClr>
                </a:outerShdw>
              </a:effectLst>
              <a:latin typeface="Arial" panose="020B0604020202020204"/>
              <a:ea typeface="+mn-ea"/>
              <a:cs typeface="+mn-cs"/>
            </a:rPr>
            <a:t>(Mk. 5:1; Lk. 8:26)</a:t>
          </a:r>
        </a:p>
      </dgm:t>
    </dgm:pt>
    <dgm:pt modelId="{8B166AA5-597F-4ED5-9F99-D607BF5CC715}" type="parTrans" cxnId="{DB5AFF89-24BE-4C2F-AB1F-8941DDC7954F}">
      <dgm:prSet/>
      <dgm:spPr/>
      <dgm:t>
        <a:bodyPr/>
        <a:lstStyle/>
        <a:p>
          <a:endParaRPr lang="en-US"/>
        </a:p>
      </dgm:t>
    </dgm:pt>
    <dgm:pt modelId="{43795E36-68F8-469C-A02E-596252035A6F}" type="sibTrans" cxnId="{DB5AFF89-24BE-4C2F-AB1F-8941DDC7954F}">
      <dgm:prSet/>
      <dgm:spPr/>
      <dgm:t>
        <a:bodyPr/>
        <a:lstStyle/>
        <a:p>
          <a:endParaRPr lang="en-US"/>
        </a:p>
      </dgm:t>
    </dgm:pt>
    <dgm:pt modelId="{E9011DBF-B4BC-4C84-965D-4666638AB6CB}">
      <dgm:prSet custT="1"/>
      <dgm:spPr/>
      <dgm:t>
        <a:bodyPr/>
        <a:lstStyle/>
        <a:p>
          <a:r>
            <a:rPr lang="en-US" sz="2500" b="0" kern="1200" err="1">
              <a:solidFill>
                <a:srgbClr val="002060">
                  <a:hueOff val="0"/>
                  <a:satOff val="0"/>
                  <a:lumOff val="0"/>
                  <a:alphaOff val="0"/>
                </a:srgbClr>
              </a:solidFill>
              <a:latin typeface="Arial Black" panose="020B0A04020102020204"/>
              <a:ea typeface="+mn-ea"/>
              <a:cs typeface="+mn-cs"/>
            </a:rPr>
            <a:t>Gerasa</a:t>
          </a:r>
          <a:r>
            <a:rPr lang="en-US" sz="2500" kern="1200"/>
            <a:t> was about 30 miles south-east of the Sea of Galilee</a:t>
          </a:r>
        </a:p>
      </dgm:t>
    </dgm:pt>
    <dgm:pt modelId="{BD79A368-0218-4011-ACEB-972F63602D62}" type="parTrans" cxnId="{2ECFAC74-C4C7-4690-8AD3-3D8D9AB872D0}">
      <dgm:prSet/>
      <dgm:spPr/>
      <dgm:t>
        <a:bodyPr/>
        <a:lstStyle/>
        <a:p>
          <a:endParaRPr lang="en-US"/>
        </a:p>
      </dgm:t>
    </dgm:pt>
    <dgm:pt modelId="{C0FAC4DF-8E1F-43C4-92B1-643B050E485B}" type="sibTrans" cxnId="{2ECFAC74-C4C7-4690-8AD3-3D8D9AB872D0}">
      <dgm:prSet/>
      <dgm:spPr/>
      <dgm:t>
        <a:bodyPr/>
        <a:lstStyle/>
        <a:p>
          <a:endParaRPr lang="en-US"/>
        </a:p>
      </dgm:t>
    </dgm:pt>
    <dgm:pt modelId="{AB6E0F8B-DAA5-497D-9A68-AA2A34A7D6E4}">
      <dgm:prSet custT="1"/>
      <dgm:spPr>
        <a:solidFill>
          <a:srgbClr val="0000FF"/>
        </a:solidFill>
      </dgm:spPr>
      <dgm:t>
        <a:bodyPr/>
        <a:lstStyle/>
        <a:p>
          <a:r>
            <a:rPr lang="en-US" sz="2800" kern="1200" dirty="0">
              <a:solidFill>
                <a:srgbClr val="FFFF00"/>
              </a:solidFill>
              <a:effectLst>
                <a:outerShdw blurRad="38100" dist="38100" dir="2700000" algn="tl">
                  <a:srgbClr val="000000">
                    <a:alpha val="43137"/>
                  </a:srgbClr>
                </a:outerShdw>
              </a:effectLst>
              <a:latin typeface="Arial Black" panose="020B0A04020102020204"/>
              <a:ea typeface="+mn-ea"/>
              <a:cs typeface="+mn-cs"/>
            </a:rPr>
            <a:t>“Gergesenes”  </a:t>
          </a:r>
          <a:r>
            <a:rPr lang="en-US" sz="2800" kern="1200" dirty="0">
              <a:effectLst>
                <a:outerShdw blurRad="38100" dist="38100" dir="2700000" algn="tl">
                  <a:srgbClr val="000000">
                    <a:alpha val="43137"/>
                  </a:srgbClr>
                </a:outerShdw>
              </a:effectLst>
              <a:latin typeface="Arial" panose="020B0604020202020204"/>
              <a:ea typeface="+mn-ea"/>
              <a:cs typeface="+mn-cs"/>
            </a:rPr>
            <a:t>[Late Greek </a:t>
          </a:r>
          <a:r>
            <a:rPr lang="en-US" sz="2800" kern="1200" dirty="0" err="1">
              <a:effectLst>
                <a:outerShdw blurRad="38100" dist="38100" dir="2700000" algn="tl">
                  <a:srgbClr val="000000">
                    <a:alpha val="43137"/>
                  </a:srgbClr>
                </a:outerShdw>
              </a:effectLst>
              <a:latin typeface="Arial" panose="020B0604020202020204"/>
              <a:ea typeface="+mn-ea"/>
              <a:cs typeface="+mn-cs"/>
            </a:rPr>
            <a:t>MSS</a:t>
          </a:r>
          <a:r>
            <a:rPr lang="en-US" sz="2800" kern="1200" dirty="0">
              <a:effectLst>
                <a:outerShdw blurRad="38100" dist="38100" dir="2700000" algn="tl">
                  <a:srgbClr val="000000">
                    <a:alpha val="43137"/>
                  </a:srgbClr>
                </a:outerShdw>
              </a:effectLst>
              <a:latin typeface="Arial" panose="020B0604020202020204"/>
              <a:ea typeface="+mn-ea"/>
              <a:cs typeface="+mn-cs"/>
            </a:rPr>
            <a:t>]</a:t>
          </a:r>
        </a:p>
      </dgm:t>
    </dgm:pt>
    <dgm:pt modelId="{5AE619FA-14A3-4C7E-A6DF-D9FE35D63A0D}" type="parTrans" cxnId="{CF91CBDB-1922-4D12-9A29-4F1029749475}">
      <dgm:prSet/>
      <dgm:spPr/>
      <dgm:t>
        <a:bodyPr/>
        <a:lstStyle/>
        <a:p>
          <a:endParaRPr lang="en-US"/>
        </a:p>
      </dgm:t>
    </dgm:pt>
    <dgm:pt modelId="{C2625FEB-C1A7-481D-9828-CEED00082569}" type="sibTrans" cxnId="{CF91CBDB-1922-4D12-9A29-4F1029749475}">
      <dgm:prSet/>
      <dgm:spPr/>
      <dgm:t>
        <a:bodyPr/>
        <a:lstStyle/>
        <a:p>
          <a:endParaRPr lang="en-US"/>
        </a:p>
      </dgm:t>
    </dgm:pt>
    <dgm:pt modelId="{1A00D78C-3280-4255-A4AF-3E94257A8CA8}">
      <dgm:prSet custT="1"/>
      <dgm:spPr/>
      <dgm:t>
        <a:bodyPr/>
        <a:lstStyle/>
        <a:p>
          <a:r>
            <a:rPr lang="en-US" sz="2500" b="0" kern="1200" err="1">
              <a:solidFill>
                <a:srgbClr val="002060">
                  <a:hueOff val="0"/>
                  <a:satOff val="0"/>
                  <a:lumOff val="0"/>
                  <a:alphaOff val="0"/>
                </a:srgbClr>
              </a:solidFill>
              <a:latin typeface="Arial Black" panose="020B0A04020102020204"/>
              <a:ea typeface="+mn-ea"/>
              <a:cs typeface="+mn-cs"/>
            </a:rPr>
            <a:t>Gergesa</a:t>
          </a:r>
          <a:r>
            <a:rPr lang="en-US" sz="2500" kern="1200"/>
            <a:t> is modern </a:t>
          </a:r>
          <a:r>
            <a:rPr lang="en-US" sz="2500" kern="1200" err="1"/>
            <a:t>Khersa</a:t>
          </a:r>
          <a:endParaRPr lang="en-US" sz="2500" kern="1200"/>
        </a:p>
      </dgm:t>
    </dgm:pt>
    <dgm:pt modelId="{BF700AAD-E7B5-4E0C-9B77-6E9F58FBCA37}" type="parTrans" cxnId="{A59224BD-0336-4C18-B4CD-2A46BD7ABC10}">
      <dgm:prSet/>
      <dgm:spPr/>
      <dgm:t>
        <a:bodyPr/>
        <a:lstStyle/>
        <a:p>
          <a:endParaRPr lang="en-US"/>
        </a:p>
      </dgm:t>
    </dgm:pt>
    <dgm:pt modelId="{9468D890-1489-4971-9DDF-F30FEF1EC28B}" type="sibTrans" cxnId="{A59224BD-0336-4C18-B4CD-2A46BD7ABC10}">
      <dgm:prSet/>
      <dgm:spPr/>
      <dgm:t>
        <a:bodyPr/>
        <a:lstStyle/>
        <a:p>
          <a:endParaRPr lang="en-US"/>
        </a:p>
      </dgm:t>
    </dgm:pt>
    <dgm:pt modelId="{4DE0C803-BC47-4996-96EF-0ADFA1F77A8B}" type="pres">
      <dgm:prSet presAssocID="{02019630-5487-4664-9C57-38839ECD4EED}" presName="linear" presStyleCnt="0">
        <dgm:presLayoutVars>
          <dgm:dir/>
          <dgm:animLvl val="lvl"/>
          <dgm:resizeHandles val="exact"/>
        </dgm:presLayoutVars>
      </dgm:prSet>
      <dgm:spPr/>
    </dgm:pt>
    <dgm:pt modelId="{C9E06C6B-25B2-4DA8-86EC-80DDBCF65E89}" type="pres">
      <dgm:prSet presAssocID="{21EB0FB1-FBBE-47A5-80C5-CC0AA475E421}" presName="parentLin" presStyleCnt="0"/>
      <dgm:spPr/>
    </dgm:pt>
    <dgm:pt modelId="{FCFB9840-08C3-4E5A-9F39-C02C48586B47}" type="pres">
      <dgm:prSet presAssocID="{21EB0FB1-FBBE-47A5-80C5-CC0AA475E421}" presName="parentLeftMargin" presStyleLbl="node1" presStyleIdx="0" presStyleCnt="3"/>
      <dgm:spPr/>
    </dgm:pt>
    <dgm:pt modelId="{FEBA1BF4-26A4-4D77-835B-B82FCF96514D}" type="pres">
      <dgm:prSet presAssocID="{21EB0FB1-FBBE-47A5-80C5-CC0AA475E421}" presName="parentText" presStyleLbl="node1" presStyleIdx="0" presStyleCnt="3" custScaleX="114221">
        <dgm:presLayoutVars>
          <dgm:chMax val="0"/>
          <dgm:bulletEnabled val="1"/>
        </dgm:presLayoutVars>
      </dgm:prSet>
      <dgm:spPr/>
    </dgm:pt>
    <dgm:pt modelId="{797536A6-4590-4D1F-87F1-45E8E58341D2}" type="pres">
      <dgm:prSet presAssocID="{21EB0FB1-FBBE-47A5-80C5-CC0AA475E421}" presName="negativeSpace" presStyleCnt="0"/>
      <dgm:spPr/>
    </dgm:pt>
    <dgm:pt modelId="{112A5848-A1B6-4B68-B316-C73E3343F14F}" type="pres">
      <dgm:prSet presAssocID="{21EB0FB1-FBBE-47A5-80C5-CC0AA475E421}" presName="childText" presStyleLbl="conFgAcc1" presStyleIdx="0" presStyleCnt="3">
        <dgm:presLayoutVars>
          <dgm:bulletEnabled val="1"/>
        </dgm:presLayoutVars>
      </dgm:prSet>
      <dgm:spPr/>
    </dgm:pt>
    <dgm:pt modelId="{A0ACF98E-D095-44D2-AD7F-F2CC2D521A1E}" type="pres">
      <dgm:prSet presAssocID="{98F5E0B9-3CA2-45BD-B53B-3167E7FC9DEA}" presName="spaceBetweenRectangles" presStyleCnt="0"/>
      <dgm:spPr/>
    </dgm:pt>
    <dgm:pt modelId="{5FA3ADB3-A285-40D2-A67D-6645403B5593}" type="pres">
      <dgm:prSet presAssocID="{C347E203-8FF5-4026-B6C1-C3038F62240E}" presName="parentLin" presStyleCnt="0"/>
      <dgm:spPr/>
    </dgm:pt>
    <dgm:pt modelId="{9E461803-4AAD-4022-AC17-4DB7130BB43A}" type="pres">
      <dgm:prSet presAssocID="{C347E203-8FF5-4026-B6C1-C3038F62240E}" presName="parentLeftMargin" presStyleLbl="node1" presStyleIdx="0" presStyleCnt="3"/>
      <dgm:spPr/>
    </dgm:pt>
    <dgm:pt modelId="{3C687442-7B50-467C-B3B6-CE7088202267}" type="pres">
      <dgm:prSet presAssocID="{C347E203-8FF5-4026-B6C1-C3038F62240E}" presName="parentText" presStyleLbl="node1" presStyleIdx="1" presStyleCnt="3" custScaleX="114221">
        <dgm:presLayoutVars>
          <dgm:chMax val="0"/>
          <dgm:bulletEnabled val="1"/>
        </dgm:presLayoutVars>
      </dgm:prSet>
      <dgm:spPr/>
    </dgm:pt>
    <dgm:pt modelId="{54C77595-600D-4B55-8FB7-85D386C4260A}" type="pres">
      <dgm:prSet presAssocID="{C347E203-8FF5-4026-B6C1-C3038F62240E}" presName="negativeSpace" presStyleCnt="0"/>
      <dgm:spPr/>
    </dgm:pt>
    <dgm:pt modelId="{162AF3F7-E6E3-4B0A-992F-25EE89860222}" type="pres">
      <dgm:prSet presAssocID="{C347E203-8FF5-4026-B6C1-C3038F62240E}" presName="childText" presStyleLbl="conFgAcc1" presStyleIdx="1" presStyleCnt="3">
        <dgm:presLayoutVars>
          <dgm:bulletEnabled val="1"/>
        </dgm:presLayoutVars>
      </dgm:prSet>
      <dgm:spPr/>
    </dgm:pt>
    <dgm:pt modelId="{8F9770B8-6EB6-4F68-871A-3E786A0492B1}" type="pres">
      <dgm:prSet presAssocID="{43795E36-68F8-469C-A02E-596252035A6F}" presName="spaceBetweenRectangles" presStyleCnt="0"/>
      <dgm:spPr/>
    </dgm:pt>
    <dgm:pt modelId="{67A851A7-860C-4053-AE09-DB879FDD7FA4}" type="pres">
      <dgm:prSet presAssocID="{AB6E0F8B-DAA5-497D-9A68-AA2A34A7D6E4}" presName="parentLin" presStyleCnt="0"/>
      <dgm:spPr/>
    </dgm:pt>
    <dgm:pt modelId="{EEC7F58C-4B8E-401C-98AA-40D735DDE211}" type="pres">
      <dgm:prSet presAssocID="{AB6E0F8B-DAA5-497D-9A68-AA2A34A7D6E4}" presName="parentLeftMargin" presStyleLbl="node1" presStyleIdx="1" presStyleCnt="3"/>
      <dgm:spPr/>
    </dgm:pt>
    <dgm:pt modelId="{98CB8195-F0B1-4FD0-AAC5-64666FFCF832}" type="pres">
      <dgm:prSet presAssocID="{AB6E0F8B-DAA5-497D-9A68-AA2A34A7D6E4}" presName="parentText" presStyleLbl="node1" presStyleIdx="2" presStyleCnt="3" custScaleX="114221">
        <dgm:presLayoutVars>
          <dgm:chMax val="0"/>
          <dgm:bulletEnabled val="1"/>
        </dgm:presLayoutVars>
      </dgm:prSet>
      <dgm:spPr/>
    </dgm:pt>
    <dgm:pt modelId="{4602CEBD-4196-4577-86DF-767FC77ECC49}" type="pres">
      <dgm:prSet presAssocID="{AB6E0F8B-DAA5-497D-9A68-AA2A34A7D6E4}" presName="negativeSpace" presStyleCnt="0"/>
      <dgm:spPr/>
    </dgm:pt>
    <dgm:pt modelId="{17281102-4AFE-4AFB-AFFD-D870D28F46B3}" type="pres">
      <dgm:prSet presAssocID="{AB6E0F8B-DAA5-497D-9A68-AA2A34A7D6E4}" presName="childText" presStyleLbl="conFgAcc1" presStyleIdx="2" presStyleCnt="3">
        <dgm:presLayoutVars>
          <dgm:bulletEnabled val="1"/>
        </dgm:presLayoutVars>
      </dgm:prSet>
      <dgm:spPr/>
    </dgm:pt>
  </dgm:ptLst>
  <dgm:cxnLst>
    <dgm:cxn modelId="{B84FCA12-BEB8-41DF-AEB3-6B5C20B05BEA}" type="presOf" srcId="{C347E203-8FF5-4026-B6C1-C3038F62240E}" destId="{3C687442-7B50-467C-B3B6-CE7088202267}" srcOrd="1" destOrd="0" presId="urn:microsoft.com/office/officeart/2005/8/layout/list1"/>
    <dgm:cxn modelId="{844C6F49-E693-4897-A3F6-E61441A4442C}" type="presOf" srcId="{1A00D78C-3280-4255-A4AF-3E94257A8CA8}" destId="{17281102-4AFE-4AFB-AFFD-D870D28F46B3}" srcOrd="0" destOrd="0" presId="urn:microsoft.com/office/officeart/2005/8/layout/list1"/>
    <dgm:cxn modelId="{A65E874A-66D5-40C6-8ADB-16733541347E}" type="presOf" srcId="{E9011DBF-B4BC-4C84-965D-4666638AB6CB}" destId="{162AF3F7-E6E3-4B0A-992F-25EE89860222}" srcOrd="0" destOrd="0" presId="urn:microsoft.com/office/officeart/2005/8/layout/list1"/>
    <dgm:cxn modelId="{2ECFAC74-C4C7-4690-8AD3-3D8D9AB872D0}" srcId="{C347E203-8FF5-4026-B6C1-C3038F62240E}" destId="{E9011DBF-B4BC-4C84-965D-4666638AB6CB}" srcOrd="0" destOrd="0" parTransId="{BD79A368-0218-4011-ACEB-972F63602D62}" sibTransId="{C0FAC4DF-8E1F-43C4-92B1-643B050E485B}"/>
    <dgm:cxn modelId="{56DFB977-511A-4496-9685-5EDE4ADC045B}" srcId="{21EB0FB1-FBBE-47A5-80C5-CC0AA475E421}" destId="{1A811E21-BF69-4EEE-A5AA-B95186B67EA0}" srcOrd="0" destOrd="0" parTransId="{6C1BC38B-8678-4E70-9E9E-811A13EB56FE}" sibTransId="{B32EFE5D-8394-41CD-86C6-CDB36402BE4D}"/>
    <dgm:cxn modelId="{1170547F-17AF-45CE-B0D7-D0E959B27FBB}" type="presOf" srcId="{C347E203-8FF5-4026-B6C1-C3038F62240E}" destId="{9E461803-4AAD-4022-AC17-4DB7130BB43A}" srcOrd="0" destOrd="0" presId="urn:microsoft.com/office/officeart/2005/8/layout/list1"/>
    <dgm:cxn modelId="{D5559B89-5823-43AB-93FB-087E1FB52CFE}" type="presOf" srcId="{1A811E21-BF69-4EEE-A5AA-B95186B67EA0}" destId="{112A5848-A1B6-4B68-B316-C73E3343F14F}" srcOrd="0" destOrd="0" presId="urn:microsoft.com/office/officeart/2005/8/layout/list1"/>
    <dgm:cxn modelId="{DB5AFF89-24BE-4C2F-AB1F-8941DDC7954F}" srcId="{02019630-5487-4664-9C57-38839ECD4EED}" destId="{C347E203-8FF5-4026-B6C1-C3038F62240E}" srcOrd="1" destOrd="0" parTransId="{8B166AA5-597F-4ED5-9F99-D607BF5CC715}" sibTransId="{43795E36-68F8-469C-A02E-596252035A6F}"/>
    <dgm:cxn modelId="{2017D48B-CEE4-4CE2-A226-877505968225}" type="presOf" srcId="{21EB0FB1-FBBE-47A5-80C5-CC0AA475E421}" destId="{FCFB9840-08C3-4E5A-9F39-C02C48586B47}" srcOrd="0" destOrd="0" presId="urn:microsoft.com/office/officeart/2005/8/layout/list1"/>
    <dgm:cxn modelId="{C949338E-DFF7-46B8-B126-C187D034B469}" srcId="{02019630-5487-4664-9C57-38839ECD4EED}" destId="{21EB0FB1-FBBE-47A5-80C5-CC0AA475E421}" srcOrd="0" destOrd="0" parTransId="{ED9E1337-9AF7-4D85-AA62-F589550D89F9}" sibTransId="{98F5E0B9-3CA2-45BD-B53B-3167E7FC9DEA}"/>
    <dgm:cxn modelId="{8B4837A8-6CD2-4A8F-9554-057E6C326425}" type="presOf" srcId="{21EB0FB1-FBBE-47A5-80C5-CC0AA475E421}" destId="{FEBA1BF4-26A4-4D77-835B-B82FCF96514D}" srcOrd="1" destOrd="0" presId="urn:microsoft.com/office/officeart/2005/8/layout/list1"/>
    <dgm:cxn modelId="{4ADAAFB4-F4CE-4018-BD1F-617102E9F58C}" type="presOf" srcId="{02019630-5487-4664-9C57-38839ECD4EED}" destId="{4DE0C803-BC47-4996-96EF-0ADFA1F77A8B}" srcOrd="0" destOrd="0" presId="urn:microsoft.com/office/officeart/2005/8/layout/list1"/>
    <dgm:cxn modelId="{A59224BD-0336-4C18-B4CD-2A46BD7ABC10}" srcId="{AB6E0F8B-DAA5-497D-9A68-AA2A34A7D6E4}" destId="{1A00D78C-3280-4255-A4AF-3E94257A8CA8}" srcOrd="0" destOrd="0" parTransId="{BF700AAD-E7B5-4E0C-9B77-6E9F58FBCA37}" sibTransId="{9468D890-1489-4971-9DDF-F30FEF1EC28B}"/>
    <dgm:cxn modelId="{3F1B69C8-8569-4027-B39C-FCAC3C65B565}" type="presOf" srcId="{AB6E0F8B-DAA5-497D-9A68-AA2A34A7D6E4}" destId="{EEC7F58C-4B8E-401C-98AA-40D735DDE211}" srcOrd="0" destOrd="0" presId="urn:microsoft.com/office/officeart/2005/8/layout/list1"/>
    <dgm:cxn modelId="{08E94CC8-4F17-4B72-8336-CBFD354FA36A}" type="presOf" srcId="{AB6E0F8B-DAA5-497D-9A68-AA2A34A7D6E4}" destId="{98CB8195-F0B1-4FD0-AAC5-64666FFCF832}" srcOrd="1" destOrd="0" presId="urn:microsoft.com/office/officeart/2005/8/layout/list1"/>
    <dgm:cxn modelId="{CF91CBDB-1922-4D12-9A29-4F1029749475}" srcId="{02019630-5487-4664-9C57-38839ECD4EED}" destId="{AB6E0F8B-DAA5-497D-9A68-AA2A34A7D6E4}" srcOrd="2" destOrd="0" parTransId="{5AE619FA-14A3-4C7E-A6DF-D9FE35D63A0D}" sibTransId="{C2625FEB-C1A7-481D-9828-CEED00082569}"/>
    <dgm:cxn modelId="{36F22FE5-90C3-4F33-8AD8-F2C701D24091}" type="presParOf" srcId="{4DE0C803-BC47-4996-96EF-0ADFA1F77A8B}" destId="{C9E06C6B-25B2-4DA8-86EC-80DDBCF65E89}" srcOrd="0" destOrd="0" presId="urn:microsoft.com/office/officeart/2005/8/layout/list1"/>
    <dgm:cxn modelId="{5016925B-6D29-4E53-B2D1-181C266CD697}" type="presParOf" srcId="{C9E06C6B-25B2-4DA8-86EC-80DDBCF65E89}" destId="{FCFB9840-08C3-4E5A-9F39-C02C48586B47}" srcOrd="0" destOrd="0" presId="urn:microsoft.com/office/officeart/2005/8/layout/list1"/>
    <dgm:cxn modelId="{3B18282E-C46C-414F-A375-B35A76F3CCEF}" type="presParOf" srcId="{C9E06C6B-25B2-4DA8-86EC-80DDBCF65E89}" destId="{FEBA1BF4-26A4-4D77-835B-B82FCF96514D}" srcOrd="1" destOrd="0" presId="urn:microsoft.com/office/officeart/2005/8/layout/list1"/>
    <dgm:cxn modelId="{1FF2AAA4-08C3-44E1-A821-DC6C739889EE}" type="presParOf" srcId="{4DE0C803-BC47-4996-96EF-0ADFA1F77A8B}" destId="{797536A6-4590-4D1F-87F1-45E8E58341D2}" srcOrd="1" destOrd="0" presId="urn:microsoft.com/office/officeart/2005/8/layout/list1"/>
    <dgm:cxn modelId="{1461B5B8-026D-4787-B78C-9DE90949C778}" type="presParOf" srcId="{4DE0C803-BC47-4996-96EF-0ADFA1F77A8B}" destId="{112A5848-A1B6-4B68-B316-C73E3343F14F}" srcOrd="2" destOrd="0" presId="urn:microsoft.com/office/officeart/2005/8/layout/list1"/>
    <dgm:cxn modelId="{DD35F394-6565-40AB-9245-32D630410DD2}" type="presParOf" srcId="{4DE0C803-BC47-4996-96EF-0ADFA1F77A8B}" destId="{A0ACF98E-D095-44D2-AD7F-F2CC2D521A1E}" srcOrd="3" destOrd="0" presId="urn:microsoft.com/office/officeart/2005/8/layout/list1"/>
    <dgm:cxn modelId="{57F9732D-3202-4159-AC5F-5AE3F43146E6}" type="presParOf" srcId="{4DE0C803-BC47-4996-96EF-0ADFA1F77A8B}" destId="{5FA3ADB3-A285-40D2-A67D-6645403B5593}" srcOrd="4" destOrd="0" presId="urn:microsoft.com/office/officeart/2005/8/layout/list1"/>
    <dgm:cxn modelId="{349FFFAD-46D3-420D-99BD-D687C7C1C4AE}" type="presParOf" srcId="{5FA3ADB3-A285-40D2-A67D-6645403B5593}" destId="{9E461803-4AAD-4022-AC17-4DB7130BB43A}" srcOrd="0" destOrd="0" presId="urn:microsoft.com/office/officeart/2005/8/layout/list1"/>
    <dgm:cxn modelId="{1873DB2A-F257-4FE7-883D-4EE44FEE1F8B}" type="presParOf" srcId="{5FA3ADB3-A285-40D2-A67D-6645403B5593}" destId="{3C687442-7B50-467C-B3B6-CE7088202267}" srcOrd="1" destOrd="0" presId="urn:microsoft.com/office/officeart/2005/8/layout/list1"/>
    <dgm:cxn modelId="{315C0638-9EFC-4E7C-9405-210139D7365B}" type="presParOf" srcId="{4DE0C803-BC47-4996-96EF-0ADFA1F77A8B}" destId="{54C77595-600D-4B55-8FB7-85D386C4260A}" srcOrd="5" destOrd="0" presId="urn:microsoft.com/office/officeart/2005/8/layout/list1"/>
    <dgm:cxn modelId="{3C03FC8A-B22C-40C2-BD60-4035CB779FE3}" type="presParOf" srcId="{4DE0C803-BC47-4996-96EF-0ADFA1F77A8B}" destId="{162AF3F7-E6E3-4B0A-992F-25EE89860222}" srcOrd="6" destOrd="0" presId="urn:microsoft.com/office/officeart/2005/8/layout/list1"/>
    <dgm:cxn modelId="{ED1B79A6-459D-4609-B265-72D86C4D8A93}" type="presParOf" srcId="{4DE0C803-BC47-4996-96EF-0ADFA1F77A8B}" destId="{8F9770B8-6EB6-4F68-871A-3E786A0492B1}" srcOrd="7" destOrd="0" presId="urn:microsoft.com/office/officeart/2005/8/layout/list1"/>
    <dgm:cxn modelId="{AEF610CC-6442-44BE-9764-55F9A876753D}" type="presParOf" srcId="{4DE0C803-BC47-4996-96EF-0ADFA1F77A8B}" destId="{67A851A7-860C-4053-AE09-DB879FDD7FA4}" srcOrd="8" destOrd="0" presId="urn:microsoft.com/office/officeart/2005/8/layout/list1"/>
    <dgm:cxn modelId="{1E029160-3D54-42D2-92C9-4A84C06B0DF5}" type="presParOf" srcId="{67A851A7-860C-4053-AE09-DB879FDD7FA4}" destId="{EEC7F58C-4B8E-401C-98AA-40D735DDE211}" srcOrd="0" destOrd="0" presId="urn:microsoft.com/office/officeart/2005/8/layout/list1"/>
    <dgm:cxn modelId="{CCE2D6D4-DFA7-48B1-9E08-CE7CB7BC27B8}" type="presParOf" srcId="{67A851A7-860C-4053-AE09-DB879FDD7FA4}" destId="{98CB8195-F0B1-4FD0-AAC5-64666FFCF832}" srcOrd="1" destOrd="0" presId="urn:microsoft.com/office/officeart/2005/8/layout/list1"/>
    <dgm:cxn modelId="{6CF54FD2-3A83-48DD-88AD-06443BFB7D0B}" type="presParOf" srcId="{4DE0C803-BC47-4996-96EF-0ADFA1F77A8B}" destId="{4602CEBD-4196-4577-86DF-767FC77ECC49}" srcOrd="9" destOrd="0" presId="urn:microsoft.com/office/officeart/2005/8/layout/list1"/>
    <dgm:cxn modelId="{143EDDEA-2469-4966-B6EF-DF180AFFE197}" type="presParOf" srcId="{4DE0C803-BC47-4996-96EF-0ADFA1F77A8B}" destId="{17281102-4AFE-4AFB-AFFD-D870D28F46B3}"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652DF7F-06D0-471F-96AF-969D08F594F3}" type="doc">
      <dgm:prSet loTypeId="urn:microsoft.com/office/officeart/2005/8/layout/vList5" loCatId="list" qsTypeId="urn:microsoft.com/office/officeart/2005/8/quickstyle/3d1" qsCatId="3D" csTypeId="urn:microsoft.com/office/officeart/2005/8/colors/accent3_2" csCatId="accent3" phldr="1"/>
      <dgm:spPr/>
      <dgm:t>
        <a:bodyPr/>
        <a:lstStyle/>
        <a:p>
          <a:endParaRPr lang="en-US"/>
        </a:p>
      </dgm:t>
    </dgm:pt>
    <dgm:pt modelId="{CDDE7BCC-6FD4-43D8-A2EB-62CF7ED408DA}">
      <dgm:prSet custT="1"/>
      <dgm:spPr>
        <a:solidFill>
          <a:schemeClr val="bg1">
            <a:lumMod val="75000"/>
            <a:lumOff val="25000"/>
          </a:schemeClr>
        </a:solidFill>
      </dgm:spPr>
      <dgm:t>
        <a:bodyPr/>
        <a:lstStyle/>
        <a:p>
          <a:r>
            <a:rPr lang="en-US" sz="2800">
              <a:effectLst>
                <a:outerShdw blurRad="38100" dist="38100" dir="2700000" algn="tl">
                  <a:srgbClr val="000000">
                    <a:alpha val="43137"/>
                  </a:srgbClr>
                </a:outerShdw>
              </a:effectLst>
              <a:latin typeface="+mj-lt"/>
            </a:rPr>
            <a:t>Names</a:t>
          </a:r>
        </a:p>
      </dgm:t>
    </dgm:pt>
    <dgm:pt modelId="{AEB59A23-A642-4389-9B0D-4F86635D3910}" type="parTrans" cxnId="{45A6FFA2-0835-4BD3-8F62-5FD15DD92307}">
      <dgm:prSet/>
      <dgm:spPr/>
      <dgm:t>
        <a:bodyPr/>
        <a:lstStyle/>
        <a:p>
          <a:endParaRPr lang="en-US"/>
        </a:p>
      </dgm:t>
    </dgm:pt>
    <dgm:pt modelId="{1F0BD087-5394-4552-8D31-55FE96084EEF}" type="sibTrans" cxnId="{45A6FFA2-0835-4BD3-8F62-5FD15DD92307}">
      <dgm:prSet/>
      <dgm:spPr/>
      <dgm:t>
        <a:bodyPr/>
        <a:lstStyle/>
        <a:p>
          <a:endParaRPr lang="en-US"/>
        </a:p>
      </dgm:t>
    </dgm:pt>
    <dgm:pt modelId="{FF8DE599-1E47-457E-A78F-19345F3222AD}">
      <dgm:prSet custT="1"/>
      <dgm:spPr>
        <a:solidFill>
          <a:schemeClr val="bg1">
            <a:lumMod val="75000"/>
            <a:lumOff val="25000"/>
          </a:schemeClr>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gm:t>
    </dgm:pt>
    <dgm:pt modelId="{FAD7F3FB-ACE3-4F3D-B44D-5F43D15FF102}" type="parTrans" cxnId="{B437C00D-12C2-4BF8-8B8A-0C3C54FC4CC5}">
      <dgm:prSet/>
      <dgm:spPr/>
      <dgm:t>
        <a:bodyPr/>
        <a:lstStyle/>
        <a:p>
          <a:endParaRPr lang="en-US"/>
        </a:p>
      </dgm:t>
    </dgm:pt>
    <dgm:pt modelId="{4C11E57B-A7DC-4F6D-97BC-424C1340D386}" type="sibTrans" cxnId="{B437C00D-12C2-4BF8-8B8A-0C3C54FC4CC5}">
      <dgm:prSet/>
      <dgm:spPr/>
      <dgm:t>
        <a:bodyPr/>
        <a:lstStyle/>
        <a:p>
          <a:endParaRPr lang="en-US"/>
        </a:p>
      </dgm:t>
    </dgm:pt>
    <dgm:pt modelId="{DD473F19-CBE2-4009-901B-DD1A6E212073}">
      <dgm:prSet custT="1"/>
      <dgm:spPr>
        <a:solidFill>
          <a:schemeClr val="bg1">
            <a:lumMod val="75000"/>
            <a:lumOff val="25000"/>
          </a:schemeClr>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Attribution</a:t>
          </a:r>
        </a:p>
      </dgm:t>
    </dgm:pt>
    <dgm:pt modelId="{2854D25E-CCA5-41D6-B3EE-264722646119}" type="parTrans" cxnId="{6D64500B-7095-49C6-833C-789444CEC8EA}">
      <dgm:prSet/>
      <dgm:spPr/>
      <dgm:t>
        <a:bodyPr/>
        <a:lstStyle/>
        <a:p>
          <a:endParaRPr lang="en-US"/>
        </a:p>
      </dgm:t>
    </dgm:pt>
    <dgm:pt modelId="{FE825171-12DC-4AFE-B530-0668CEC3DAEB}" type="sibTrans" cxnId="{6D64500B-7095-49C6-833C-789444CEC8EA}">
      <dgm:prSet/>
      <dgm:spPr/>
      <dgm:t>
        <a:bodyPr/>
        <a:lstStyle/>
        <a:p>
          <a:endParaRPr lang="en-US"/>
        </a:p>
      </dgm:t>
    </dgm:pt>
    <dgm:pt modelId="{DBD40935-1D52-4BBF-90C2-433B9A07B558}">
      <dgm:prSet custT="1"/>
      <dgm:spPr>
        <a:solidFill>
          <a:schemeClr val="bg1">
            <a:lumMod val="75000"/>
            <a:lumOff val="25000"/>
          </a:schemeClr>
        </a:solidFill>
      </dgm:spPr>
      <dgm: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gm:t>
    </dgm:pt>
    <dgm:pt modelId="{D642FFDD-4130-47FE-88C4-0C06E36DD89D}" type="parTrans" cxnId="{FED75F43-3DC4-421A-B62D-6F4088B344E6}">
      <dgm:prSet/>
      <dgm:spPr/>
      <dgm:t>
        <a:bodyPr/>
        <a:lstStyle/>
        <a:p>
          <a:endParaRPr lang="en-US"/>
        </a:p>
      </dgm:t>
    </dgm:pt>
    <dgm:pt modelId="{87318004-1938-4D50-ABBE-5438198D6822}" type="sibTrans" cxnId="{FED75F43-3DC4-421A-B62D-6F4088B344E6}">
      <dgm:prSet/>
      <dgm:spPr/>
      <dgm:t>
        <a:bodyPr/>
        <a:lstStyle/>
        <a:p>
          <a:endParaRPr lang="en-US"/>
        </a:p>
      </dgm:t>
    </dgm:pt>
    <dgm:pt modelId="{D7FE5027-C3DC-451F-BA59-1B39C75A139E}" type="pres">
      <dgm:prSet presAssocID="{C652DF7F-06D0-471F-96AF-969D08F594F3}" presName="Name0" presStyleCnt="0">
        <dgm:presLayoutVars>
          <dgm:dir/>
          <dgm:animLvl val="lvl"/>
          <dgm:resizeHandles val="exact"/>
        </dgm:presLayoutVars>
      </dgm:prSet>
      <dgm:spPr/>
    </dgm:pt>
    <dgm:pt modelId="{879A19A1-9A3E-4CF7-8509-DDA1B40EB6F5}" type="pres">
      <dgm:prSet presAssocID="{CDDE7BCC-6FD4-43D8-A2EB-62CF7ED408DA}" presName="linNode" presStyleCnt="0"/>
      <dgm:spPr/>
    </dgm:pt>
    <dgm:pt modelId="{84832488-B385-424A-9AD6-DB83C1762E62}" type="pres">
      <dgm:prSet presAssocID="{CDDE7BCC-6FD4-43D8-A2EB-62CF7ED408DA}" presName="parentText" presStyleLbl="node1" presStyleIdx="0" presStyleCnt="4" custScaleX="87858" custLinFactNeighborX="-94208" custLinFactNeighborY="6917">
        <dgm:presLayoutVars>
          <dgm:chMax val="1"/>
          <dgm:bulletEnabled val="1"/>
        </dgm:presLayoutVars>
      </dgm:prSet>
      <dgm:spPr/>
    </dgm:pt>
    <dgm:pt modelId="{FAD85DD5-CDE1-4142-8E22-C29CCE6E49EF}" type="pres">
      <dgm:prSet presAssocID="{1F0BD087-5394-4552-8D31-55FE96084EEF}" presName="sp" presStyleCnt="0"/>
      <dgm:spPr/>
    </dgm:pt>
    <dgm:pt modelId="{C7DAE30F-C6D1-4F83-A6E1-A443F7341E79}" type="pres">
      <dgm:prSet presAssocID="{FF8DE599-1E47-457E-A78F-19345F3222AD}" presName="linNode" presStyleCnt="0"/>
      <dgm:spPr/>
    </dgm:pt>
    <dgm:pt modelId="{1F60D4C0-C467-486E-AB3C-2BE13E9A83A6}" type="pres">
      <dgm:prSet presAssocID="{FF8DE599-1E47-457E-A78F-19345F3222AD}" presName="parentText" presStyleLbl="node1" presStyleIdx="1" presStyleCnt="4" custScaleX="87858" custLinFactNeighborX="-94702" custLinFactNeighborY="7122">
        <dgm:presLayoutVars>
          <dgm:chMax val="1"/>
          <dgm:bulletEnabled val="1"/>
        </dgm:presLayoutVars>
      </dgm:prSet>
      <dgm:spPr/>
    </dgm:pt>
    <dgm:pt modelId="{FCC2FE51-8FCD-43BC-9C07-CA9D7958DE05}" type="pres">
      <dgm:prSet presAssocID="{4C11E57B-A7DC-4F6D-97BC-424C1340D386}" presName="sp" presStyleCnt="0"/>
      <dgm:spPr/>
    </dgm:pt>
    <dgm:pt modelId="{7A93A2DB-337F-4477-A349-60989CAF53B7}" type="pres">
      <dgm:prSet presAssocID="{DD473F19-CBE2-4009-901B-DD1A6E212073}" presName="linNode" presStyleCnt="0"/>
      <dgm:spPr/>
    </dgm:pt>
    <dgm:pt modelId="{9CC463D2-4ECC-4E2C-AACF-D493E0C82B11}" type="pres">
      <dgm:prSet presAssocID="{DD473F19-CBE2-4009-901B-DD1A6E212073}" presName="parentText" presStyleLbl="node1" presStyleIdx="2" presStyleCnt="4" custScaleX="87858" custLinFactNeighborX="-95730" custLinFactNeighborY="5827">
        <dgm:presLayoutVars>
          <dgm:chMax val="1"/>
          <dgm:bulletEnabled val="1"/>
        </dgm:presLayoutVars>
      </dgm:prSet>
      <dgm:spPr/>
    </dgm:pt>
    <dgm:pt modelId="{807F0BDA-AED4-490A-9A6C-0A936EEE8F6F}" type="pres">
      <dgm:prSet presAssocID="{FE825171-12DC-4AFE-B530-0668CEC3DAEB}" presName="sp" presStyleCnt="0"/>
      <dgm:spPr/>
    </dgm:pt>
    <dgm:pt modelId="{AED9A18C-78CB-4BB8-A4EB-0DC4A82B7EBF}" type="pres">
      <dgm:prSet presAssocID="{DBD40935-1D52-4BBF-90C2-433B9A07B558}" presName="linNode" presStyleCnt="0"/>
      <dgm:spPr/>
    </dgm:pt>
    <dgm:pt modelId="{E015938E-EEE5-4E1A-ABC5-51D29DBA7935}" type="pres">
      <dgm:prSet presAssocID="{DBD40935-1D52-4BBF-90C2-433B9A07B558}" presName="parentText" presStyleLbl="node1" presStyleIdx="3" presStyleCnt="4" custScaleX="87858" custLinFactNeighborX="-95893" custLinFactNeighborY="208">
        <dgm:presLayoutVars>
          <dgm:chMax val="1"/>
          <dgm:bulletEnabled val="1"/>
        </dgm:presLayoutVars>
      </dgm:prSet>
      <dgm:spPr/>
    </dgm:pt>
  </dgm:ptLst>
  <dgm:cxnLst>
    <dgm:cxn modelId="{6D64500B-7095-49C6-833C-789444CEC8EA}" srcId="{C652DF7F-06D0-471F-96AF-969D08F594F3}" destId="{DD473F19-CBE2-4009-901B-DD1A6E212073}" srcOrd="2" destOrd="0" parTransId="{2854D25E-CCA5-41D6-B3EE-264722646119}" sibTransId="{FE825171-12DC-4AFE-B530-0668CEC3DAEB}"/>
    <dgm:cxn modelId="{B437C00D-12C2-4BF8-8B8A-0C3C54FC4CC5}" srcId="{C652DF7F-06D0-471F-96AF-969D08F594F3}" destId="{FF8DE599-1E47-457E-A78F-19345F3222AD}" srcOrd="1" destOrd="0" parTransId="{FAD7F3FB-ACE3-4F3D-B44D-5F43D15FF102}" sibTransId="{4C11E57B-A7DC-4F6D-97BC-424C1340D386}"/>
    <dgm:cxn modelId="{B5C9BF2C-3458-4D7C-8BF7-277FABE6E3D2}" type="presOf" srcId="{DBD40935-1D52-4BBF-90C2-433B9A07B558}" destId="{E015938E-EEE5-4E1A-ABC5-51D29DBA7935}" srcOrd="0" destOrd="0" presId="urn:microsoft.com/office/officeart/2005/8/layout/vList5"/>
    <dgm:cxn modelId="{FED75F43-3DC4-421A-B62D-6F4088B344E6}" srcId="{C652DF7F-06D0-471F-96AF-969D08F594F3}" destId="{DBD40935-1D52-4BBF-90C2-433B9A07B558}" srcOrd="3" destOrd="0" parTransId="{D642FFDD-4130-47FE-88C4-0C06E36DD89D}" sibTransId="{87318004-1938-4D50-ABBE-5438198D6822}"/>
    <dgm:cxn modelId="{3AB8CC43-9A26-4B45-982E-F69E306A2F59}" type="presOf" srcId="{DD473F19-CBE2-4009-901B-DD1A6E212073}" destId="{9CC463D2-4ECC-4E2C-AACF-D493E0C82B11}" srcOrd="0" destOrd="0" presId="urn:microsoft.com/office/officeart/2005/8/layout/vList5"/>
    <dgm:cxn modelId="{45A6FFA2-0835-4BD3-8F62-5FD15DD92307}" srcId="{C652DF7F-06D0-471F-96AF-969D08F594F3}" destId="{CDDE7BCC-6FD4-43D8-A2EB-62CF7ED408DA}" srcOrd="0" destOrd="0" parTransId="{AEB59A23-A642-4389-9B0D-4F86635D3910}" sibTransId="{1F0BD087-5394-4552-8D31-55FE96084EEF}"/>
    <dgm:cxn modelId="{AB087EBB-6C5A-4CFE-B43E-642084ED1148}" type="presOf" srcId="{FF8DE599-1E47-457E-A78F-19345F3222AD}" destId="{1F60D4C0-C467-486E-AB3C-2BE13E9A83A6}" srcOrd="0" destOrd="0" presId="urn:microsoft.com/office/officeart/2005/8/layout/vList5"/>
    <dgm:cxn modelId="{848BBAFE-7EFA-425B-AE55-70F77A80C64C}" type="presOf" srcId="{C652DF7F-06D0-471F-96AF-969D08F594F3}" destId="{D7FE5027-C3DC-451F-BA59-1B39C75A139E}" srcOrd="0" destOrd="0" presId="urn:microsoft.com/office/officeart/2005/8/layout/vList5"/>
    <dgm:cxn modelId="{E1FE98FF-C00B-49A0-BF79-1815F1EFD782}" type="presOf" srcId="{CDDE7BCC-6FD4-43D8-A2EB-62CF7ED408DA}" destId="{84832488-B385-424A-9AD6-DB83C1762E62}" srcOrd="0" destOrd="0" presId="urn:microsoft.com/office/officeart/2005/8/layout/vList5"/>
    <dgm:cxn modelId="{E2B2ED26-7EF7-49E2-8E2A-63432CF2FD21}" type="presParOf" srcId="{D7FE5027-C3DC-451F-BA59-1B39C75A139E}" destId="{879A19A1-9A3E-4CF7-8509-DDA1B40EB6F5}" srcOrd="0" destOrd="0" presId="urn:microsoft.com/office/officeart/2005/8/layout/vList5"/>
    <dgm:cxn modelId="{3938E005-E26D-42CA-AB54-A738BF2F0CAA}" type="presParOf" srcId="{879A19A1-9A3E-4CF7-8509-DDA1B40EB6F5}" destId="{84832488-B385-424A-9AD6-DB83C1762E62}" srcOrd="0" destOrd="0" presId="urn:microsoft.com/office/officeart/2005/8/layout/vList5"/>
    <dgm:cxn modelId="{CB35933D-FAE3-448E-88F2-0196D3B4740E}" type="presParOf" srcId="{D7FE5027-C3DC-451F-BA59-1B39C75A139E}" destId="{FAD85DD5-CDE1-4142-8E22-C29CCE6E49EF}" srcOrd="1" destOrd="0" presId="urn:microsoft.com/office/officeart/2005/8/layout/vList5"/>
    <dgm:cxn modelId="{B233CB10-F161-4C6B-B58F-2B1E0ED2779B}" type="presParOf" srcId="{D7FE5027-C3DC-451F-BA59-1B39C75A139E}" destId="{C7DAE30F-C6D1-4F83-A6E1-A443F7341E79}" srcOrd="2" destOrd="0" presId="urn:microsoft.com/office/officeart/2005/8/layout/vList5"/>
    <dgm:cxn modelId="{FC347D05-63B7-44F4-9275-4D2ED88467FF}" type="presParOf" srcId="{C7DAE30F-C6D1-4F83-A6E1-A443F7341E79}" destId="{1F60D4C0-C467-486E-AB3C-2BE13E9A83A6}" srcOrd="0" destOrd="0" presId="urn:microsoft.com/office/officeart/2005/8/layout/vList5"/>
    <dgm:cxn modelId="{D4FA0FF4-ABAE-4982-9FE8-AAD1BD949FF2}" type="presParOf" srcId="{D7FE5027-C3DC-451F-BA59-1B39C75A139E}" destId="{FCC2FE51-8FCD-43BC-9C07-CA9D7958DE05}" srcOrd="3" destOrd="0" presId="urn:microsoft.com/office/officeart/2005/8/layout/vList5"/>
    <dgm:cxn modelId="{7A219AC2-2598-4427-8498-AEF81735F491}" type="presParOf" srcId="{D7FE5027-C3DC-451F-BA59-1B39C75A139E}" destId="{7A93A2DB-337F-4477-A349-60989CAF53B7}" srcOrd="4" destOrd="0" presId="urn:microsoft.com/office/officeart/2005/8/layout/vList5"/>
    <dgm:cxn modelId="{8F7C1CF4-01D6-4F19-AB5D-6DE4E412D98F}" type="presParOf" srcId="{7A93A2DB-337F-4477-A349-60989CAF53B7}" destId="{9CC463D2-4ECC-4E2C-AACF-D493E0C82B11}" srcOrd="0" destOrd="0" presId="urn:microsoft.com/office/officeart/2005/8/layout/vList5"/>
    <dgm:cxn modelId="{1A10282E-4515-49AF-89C2-D4C51C9428C0}" type="presParOf" srcId="{D7FE5027-C3DC-451F-BA59-1B39C75A139E}" destId="{807F0BDA-AED4-490A-9A6C-0A936EEE8F6F}" srcOrd="5" destOrd="0" presId="urn:microsoft.com/office/officeart/2005/8/layout/vList5"/>
    <dgm:cxn modelId="{A563A870-356D-412F-9A4A-56D22545D8D4}" type="presParOf" srcId="{D7FE5027-C3DC-451F-BA59-1B39C75A139E}" destId="{AED9A18C-78CB-4BB8-A4EB-0DC4A82B7EBF}" srcOrd="6" destOrd="0" presId="urn:microsoft.com/office/officeart/2005/8/layout/vList5"/>
    <dgm:cxn modelId="{964FC939-4E29-4899-BA37-502230F23895}" type="presParOf" srcId="{AED9A18C-78CB-4BB8-A4EB-0DC4A82B7EBF}" destId="{E015938E-EEE5-4E1A-ABC5-51D29DBA7935}"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D606BBA2-F394-4CBE-8FBB-2075F66C9212}" type="doc">
      <dgm:prSet loTypeId="urn:microsoft.com/office/officeart/2005/8/layout/chevron2" loCatId="process" qsTypeId="urn:microsoft.com/office/officeart/2005/8/quickstyle/simple1" qsCatId="simple" csTypeId="urn:microsoft.com/office/officeart/2005/8/colors/accent2_1" csCatId="accent2"/>
      <dgm:spPr/>
      <dgm:t>
        <a:bodyPr/>
        <a:lstStyle/>
        <a:p>
          <a:endParaRPr lang="en-US"/>
        </a:p>
      </dgm:t>
    </dgm:pt>
    <dgm:pt modelId="{0B3CCFA1-A21E-49FF-8634-7FA754011562}">
      <dgm:prSet/>
      <dgm:spPr/>
      <dgm:t>
        <a:bodyPr/>
        <a:lstStyle/>
        <a:p>
          <a:r>
            <a:rPr lang="en-US"/>
            <a:t>Major Premise</a:t>
          </a:r>
        </a:p>
      </dgm:t>
    </dgm:pt>
    <dgm:pt modelId="{05519BF5-EF80-46C0-8CE2-226D94113534}" type="parTrans" cxnId="{C8877471-BB2B-4DFB-B761-D27C719C0BEC}">
      <dgm:prSet/>
      <dgm:spPr/>
      <dgm:t>
        <a:bodyPr/>
        <a:lstStyle/>
        <a:p>
          <a:endParaRPr lang="en-US"/>
        </a:p>
      </dgm:t>
    </dgm:pt>
    <dgm:pt modelId="{99D97FB6-C9F2-4FA1-AB7A-1BEADDE410C1}" type="sibTrans" cxnId="{C8877471-BB2B-4DFB-B761-D27C719C0BEC}">
      <dgm:prSet/>
      <dgm:spPr/>
      <dgm:t>
        <a:bodyPr/>
        <a:lstStyle/>
        <a:p>
          <a:endParaRPr lang="en-US"/>
        </a:p>
      </dgm:t>
    </dgm:pt>
    <dgm:pt modelId="{0E928EB3-EA45-44DC-979D-C017AFCCEDD3}">
      <dgm:prSet/>
      <dgm:spPr/>
      <dgm:t>
        <a:bodyPr/>
        <a:lstStyle/>
        <a:p>
          <a:r>
            <a:rPr lang="en-US" dirty="0"/>
            <a:t>The Synoptic Gospels refer to the </a:t>
          </a:r>
          <a:r>
            <a:rPr lang="en-US" b="1" dirty="0"/>
            <a:t>destruction of Jerusalem</a:t>
          </a:r>
        </a:p>
      </dgm:t>
    </dgm:pt>
    <dgm:pt modelId="{805AD77D-34DA-4F8F-89FC-7ACEB9D9E9A8}" type="parTrans" cxnId="{1752CD41-146A-4D08-99F0-2243E7606448}">
      <dgm:prSet/>
      <dgm:spPr/>
      <dgm:t>
        <a:bodyPr/>
        <a:lstStyle/>
        <a:p>
          <a:endParaRPr lang="en-US"/>
        </a:p>
      </dgm:t>
    </dgm:pt>
    <dgm:pt modelId="{BFE18DBB-525F-423D-8A12-6DFF421A2DE5}" type="sibTrans" cxnId="{1752CD41-146A-4D08-99F0-2243E7606448}">
      <dgm:prSet/>
      <dgm:spPr/>
      <dgm:t>
        <a:bodyPr/>
        <a:lstStyle/>
        <a:p>
          <a:endParaRPr lang="en-US"/>
        </a:p>
      </dgm:t>
    </dgm:pt>
    <dgm:pt modelId="{37ABCDA6-83E2-4FFF-BCEC-DC6918968CAE}">
      <dgm:prSet/>
      <dgm:spPr/>
      <dgm:t>
        <a:bodyPr/>
        <a:lstStyle/>
        <a:p>
          <a:r>
            <a:rPr lang="en-US"/>
            <a:t>Minor Premise</a:t>
          </a:r>
        </a:p>
      </dgm:t>
    </dgm:pt>
    <dgm:pt modelId="{7F6EACF1-45A9-4A41-ACC7-D05370D3DE8D}" type="parTrans" cxnId="{B5B9145A-53E0-48BA-940C-310B666ED4BC}">
      <dgm:prSet/>
      <dgm:spPr/>
      <dgm:t>
        <a:bodyPr/>
        <a:lstStyle/>
        <a:p>
          <a:endParaRPr lang="en-US"/>
        </a:p>
      </dgm:t>
    </dgm:pt>
    <dgm:pt modelId="{B808EA36-EF24-4FEE-B13D-D2134DFA3E24}" type="sibTrans" cxnId="{B5B9145A-53E0-48BA-940C-310B666ED4BC}">
      <dgm:prSet/>
      <dgm:spPr/>
      <dgm:t>
        <a:bodyPr/>
        <a:lstStyle/>
        <a:p>
          <a:endParaRPr lang="en-US"/>
        </a:p>
      </dgm:t>
    </dgm:pt>
    <dgm:pt modelId="{224E37A9-715D-4E19-8A16-8B77C89F9A88}">
      <dgm:prSet/>
      <dgm:spPr/>
      <dgm:t>
        <a:bodyPr/>
        <a:lstStyle/>
        <a:p>
          <a:r>
            <a:rPr lang="en-US" dirty="0"/>
            <a:t>Predictive prophecy is </a:t>
          </a:r>
          <a:r>
            <a:rPr lang="en-US" b="1" dirty="0"/>
            <a:t>impossible</a:t>
          </a:r>
        </a:p>
      </dgm:t>
    </dgm:pt>
    <dgm:pt modelId="{A4AE1454-A5D8-49A3-9208-2F57F2F52C78}" type="parTrans" cxnId="{E08FB691-7666-48AA-AD71-F4563D56EF50}">
      <dgm:prSet/>
      <dgm:spPr/>
      <dgm:t>
        <a:bodyPr/>
        <a:lstStyle/>
        <a:p>
          <a:endParaRPr lang="en-US"/>
        </a:p>
      </dgm:t>
    </dgm:pt>
    <dgm:pt modelId="{F0A5DFFB-CB8A-4576-B3E5-B1A421BCEF40}" type="sibTrans" cxnId="{E08FB691-7666-48AA-AD71-F4563D56EF50}">
      <dgm:prSet/>
      <dgm:spPr/>
      <dgm:t>
        <a:bodyPr/>
        <a:lstStyle/>
        <a:p>
          <a:endParaRPr lang="en-US"/>
        </a:p>
      </dgm:t>
    </dgm:pt>
    <dgm:pt modelId="{FB969FA0-5E6F-43E8-9AAD-21B1BD19C257}">
      <dgm:prSet/>
      <dgm:spPr/>
      <dgm:t>
        <a:bodyPr/>
        <a:lstStyle/>
        <a:p>
          <a:r>
            <a:rPr lang="en-US"/>
            <a:t>Conclusion</a:t>
          </a:r>
        </a:p>
      </dgm:t>
    </dgm:pt>
    <dgm:pt modelId="{9078F008-5193-4147-A896-ED0F246BAC14}" type="parTrans" cxnId="{37D9A0F7-908D-4328-A235-46F9E60AB3DD}">
      <dgm:prSet/>
      <dgm:spPr/>
      <dgm:t>
        <a:bodyPr/>
        <a:lstStyle/>
        <a:p>
          <a:endParaRPr lang="en-US"/>
        </a:p>
      </dgm:t>
    </dgm:pt>
    <dgm:pt modelId="{99FF229E-5831-490D-A435-9184C931CBB8}" type="sibTrans" cxnId="{37D9A0F7-908D-4328-A235-46F9E60AB3DD}">
      <dgm:prSet/>
      <dgm:spPr/>
      <dgm:t>
        <a:bodyPr/>
        <a:lstStyle/>
        <a:p>
          <a:endParaRPr lang="en-US"/>
        </a:p>
      </dgm:t>
    </dgm:pt>
    <dgm:pt modelId="{F37CA077-4931-42F3-BDA2-70BA4CF66B7E}">
      <dgm:prSet/>
      <dgm:spPr/>
      <dgm:t>
        <a:bodyPr/>
        <a:lstStyle/>
        <a:p>
          <a:r>
            <a:rPr lang="en-US" dirty="0"/>
            <a:t>Therefore, the Gospels must have been </a:t>
          </a:r>
          <a:r>
            <a:rPr lang="en-US" b="1" dirty="0"/>
            <a:t>written after</a:t>
          </a:r>
          <a:r>
            <a:rPr lang="en-US" dirty="0"/>
            <a:t> the destruction of Jerusalem in </a:t>
          </a:r>
          <a:r>
            <a:rPr lang="en-US" b="1" dirty="0"/>
            <a:t>AD 70</a:t>
          </a:r>
        </a:p>
      </dgm:t>
    </dgm:pt>
    <dgm:pt modelId="{557DBBFB-5028-43D8-A8FB-C1ECEED19D65}" type="parTrans" cxnId="{CC7A7D57-0139-4D3D-93C8-78CE1FF48DDD}">
      <dgm:prSet/>
      <dgm:spPr/>
      <dgm:t>
        <a:bodyPr/>
        <a:lstStyle/>
        <a:p>
          <a:endParaRPr lang="en-US"/>
        </a:p>
      </dgm:t>
    </dgm:pt>
    <dgm:pt modelId="{8DF3B9D4-B4E3-42B1-81AE-C56664AD4FEC}" type="sibTrans" cxnId="{CC7A7D57-0139-4D3D-93C8-78CE1FF48DDD}">
      <dgm:prSet/>
      <dgm:spPr/>
      <dgm:t>
        <a:bodyPr/>
        <a:lstStyle/>
        <a:p>
          <a:endParaRPr lang="en-US"/>
        </a:p>
      </dgm:t>
    </dgm:pt>
    <dgm:pt modelId="{0DE64330-D394-4271-86DD-A746259D410D}" type="pres">
      <dgm:prSet presAssocID="{D606BBA2-F394-4CBE-8FBB-2075F66C9212}" presName="linearFlow" presStyleCnt="0">
        <dgm:presLayoutVars>
          <dgm:dir/>
          <dgm:animLvl val="lvl"/>
          <dgm:resizeHandles val="exact"/>
        </dgm:presLayoutVars>
      </dgm:prSet>
      <dgm:spPr/>
    </dgm:pt>
    <dgm:pt modelId="{56B9288C-F212-4EF4-A312-5B1A74B83F71}" type="pres">
      <dgm:prSet presAssocID="{0B3CCFA1-A21E-49FF-8634-7FA754011562}" presName="composite" presStyleCnt="0"/>
      <dgm:spPr/>
    </dgm:pt>
    <dgm:pt modelId="{40E8051A-DCE8-4ECA-8592-2110CC3EA5DB}" type="pres">
      <dgm:prSet presAssocID="{0B3CCFA1-A21E-49FF-8634-7FA754011562}" presName="parentText" presStyleLbl="alignNode1" presStyleIdx="0" presStyleCnt="3">
        <dgm:presLayoutVars>
          <dgm:chMax val="1"/>
          <dgm:bulletEnabled val="1"/>
        </dgm:presLayoutVars>
      </dgm:prSet>
      <dgm:spPr/>
    </dgm:pt>
    <dgm:pt modelId="{02DB43F3-D84B-4FA2-AE39-2BCF5DF94155}" type="pres">
      <dgm:prSet presAssocID="{0B3CCFA1-A21E-49FF-8634-7FA754011562}" presName="descendantText" presStyleLbl="alignAcc1" presStyleIdx="0" presStyleCnt="3">
        <dgm:presLayoutVars>
          <dgm:bulletEnabled val="1"/>
        </dgm:presLayoutVars>
      </dgm:prSet>
      <dgm:spPr/>
    </dgm:pt>
    <dgm:pt modelId="{0FFAD67B-3B20-42A1-B27A-0EF85052AD94}" type="pres">
      <dgm:prSet presAssocID="{99D97FB6-C9F2-4FA1-AB7A-1BEADDE410C1}" presName="sp" presStyleCnt="0"/>
      <dgm:spPr/>
    </dgm:pt>
    <dgm:pt modelId="{DD006769-2521-4FE5-8235-E0185436015E}" type="pres">
      <dgm:prSet presAssocID="{37ABCDA6-83E2-4FFF-BCEC-DC6918968CAE}" presName="composite" presStyleCnt="0"/>
      <dgm:spPr/>
    </dgm:pt>
    <dgm:pt modelId="{081377E8-6295-4DEB-B578-3F40E1DC4C94}" type="pres">
      <dgm:prSet presAssocID="{37ABCDA6-83E2-4FFF-BCEC-DC6918968CAE}" presName="parentText" presStyleLbl="alignNode1" presStyleIdx="1" presStyleCnt="3">
        <dgm:presLayoutVars>
          <dgm:chMax val="1"/>
          <dgm:bulletEnabled val="1"/>
        </dgm:presLayoutVars>
      </dgm:prSet>
      <dgm:spPr/>
    </dgm:pt>
    <dgm:pt modelId="{68B9A28A-83A4-47CD-943F-B43F6A9737CF}" type="pres">
      <dgm:prSet presAssocID="{37ABCDA6-83E2-4FFF-BCEC-DC6918968CAE}" presName="descendantText" presStyleLbl="alignAcc1" presStyleIdx="1" presStyleCnt="3">
        <dgm:presLayoutVars>
          <dgm:bulletEnabled val="1"/>
        </dgm:presLayoutVars>
      </dgm:prSet>
      <dgm:spPr/>
    </dgm:pt>
    <dgm:pt modelId="{509A100B-4232-45FD-9CCC-D750845C9A27}" type="pres">
      <dgm:prSet presAssocID="{B808EA36-EF24-4FEE-B13D-D2134DFA3E24}" presName="sp" presStyleCnt="0"/>
      <dgm:spPr/>
    </dgm:pt>
    <dgm:pt modelId="{F80617E0-AEAC-41D5-8B1A-A4FCA5F075A1}" type="pres">
      <dgm:prSet presAssocID="{FB969FA0-5E6F-43E8-9AAD-21B1BD19C257}" presName="composite" presStyleCnt="0"/>
      <dgm:spPr/>
    </dgm:pt>
    <dgm:pt modelId="{AD9032F2-8EAB-4569-812E-995253B5C46E}" type="pres">
      <dgm:prSet presAssocID="{FB969FA0-5E6F-43E8-9AAD-21B1BD19C257}" presName="parentText" presStyleLbl="alignNode1" presStyleIdx="2" presStyleCnt="3">
        <dgm:presLayoutVars>
          <dgm:chMax val="1"/>
          <dgm:bulletEnabled val="1"/>
        </dgm:presLayoutVars>
      </dgm:prSet>
      <dgm:spPr/>
    </dgm:pt>
    <dgm:pt modelId="{D4AB8A69-903D-4BFA-A31D-74EBA668E44A}" type="pres">
      <dgm:prSet presAssocID="{FB969FA0-5E6F-43E8-9AAD-21B1BD19C257}" presName="descendantText" presStyleLbl="alignAcc1" presStyleIdx="2" presStyleCnt="3">
        <dgm:presLayoutVars>
          <dgm:bulletEnabled val="1"/>
        </dgm:presLayoutVars>
      </dgm:prSet>
      <dgm:spPr/>
    </dgm:pt>
  </dgm:ptLst>
  <dgm:cxnLst>
    <dgm:cxn modelId="{EA975630-3F28-40FC-98FB-88F55CAFAE69}" type="presOf" srcId="{224E37A9-715D-4E19-8A16-8B77C89F9A88}" destId="{68B9A28A-83A4-47CD-943F-B43F6A9737CF}" srcOrd="0" destOrd="0" presId="urn:microsoft.com/office/officeart/2005/8/layout/chevron2"/>
    <dgm:cxn modelId="{A9658032-7BBD-4C1D-92B6-51A43D4CCB94}" type="presOf" srcId="{0E928EB3-EA45-44DC-979D-C017AFCCEDD3}" destId="{02DB43F3-D84B-4FA2-AE39-2BCF5DF94155}" srcOrd="0" destOrd="0" presId="urn:microsoft.com/office/officeart/2005/8/layout/chevron2"/>
    <dgm:cxn modelId="{24704D61-9ACA-4BF3-B86A-E00B40F8E191}" type="presOf" srcId="{D606BBA2-F394-4CBE-8FBB-2075F66C9212}" destId="{0DE64330-D394-4271-86DD-A746259D410D}" srcOrd="0" destOrd="0" presId="urn:microsoft.com/office/officeart/2005/8/layout/chevron2"/>
    <dgm:cxn modelId="{1752CD41-146A-4D08-99F0-2243E7606448}" srcId="{0B3CCFA1-A21E-49FF-8634-7FA754011562}" destId="{0E928EB3-EA45-44DC-979D-C017AFCCEDD3}" srcOrd="0" destOrd="0" parTransId="{805AD77D-34DA-4F8F-89FC-7ACEB9D9E9A8}" sibTransId="{BFE18DBB-525F-423D-8A12-6DFF421A2DE5}"/>
    <dgm:cxn modelId="{4896524C-3C06-4344-83F5-5A68B2E3624B}" type="presOf" srcId="{FB969FA0-5E6F-43E8-9AAD-21B1BD19C257}" destId="{AD9032F2-8EAB-4569-812E-995253B5C46E}" srcOrd="0" destOrd="0" presId="urn:microsoft.com/office/officeart/2005/8/layout/chevron2"/>
    <dgm:cxn modelId="{C8877471-BB2B-4DFB-B761-D27C719C0BEC}" srcId="{D606BBA2-F394-4CBE-8FBB-2075F66C9212}" destId="{0B3CCFA1-A21E-49FF-8634-7FA754011562}" srcOrd="0" destOrd="0" parTransId="{05519BF5-EF80-46C0-8CE2-226D94113534}" sibTransId="{99D97FB6-C9F2-4FA1-AB7A-1BEADDE410C1}"/>
    <dgm:cxn modelId="{C986C052-AFF5-4B93-ABD9-A82E844D24C0}" type="presOf" srcId="{F37CA077-4931-42F3-BDA2-70BA4CF66B7E}" destId="{D4AB8A69-903D-4BFA-A31D-74EBA668E44A}" srcOrd="0" destOrd="0" presId="urn:microsoft.com/office/officeart/2005/8/layout/chevron2"/>
    <dgm:cxn modelId="{6B826454-05CB-4685-9099-3C6AD09EA389}" type="presOf" srcId="{37ABCDA6-83E2-4FFF-BCEC-DC6918968CAE}" destId="{081377E8-6295-4DEB-B578-3F40E1DC4C94}" srcOrd="0" destOrd="0" presId="urn:microsoft.com/office/officeart/2005/8/layout/chevron2"/>
    <dgm:cxn modelId="{CC7A7D57-0139-4D3D-93C8-78CE1FF48DDD}" srcId="{FB969FA0-5E6F-43E8-9AAD-21B1BD19C257}" destId="{F37CA077-4931-42F3-BDA2-70BA4CF66B7E}" srcOrd="0" destOrd="0" parTransId="{557DBBFB-5028-43D8-A8FB-C1ECEED19D65}" sibTransId="{8DF3B9D4-B4E3-42B1-81AE-C56664AD4FEC}"/>
    <dgm:cxn modelId="{B5B9145A-53E0-48BA-940C-310B666ED4BC}" srcId="{D606BBA2-F394-4CBE-8FBB-2075F66C9212}" destId="{37ABCDA6-83E2-4FFF-BCEC-DC6918968CAE}" srcOrd="1" destOrd="0" parTransId="{7F6EACF1-45A9-4A41-ACC7-D05370D3DE8D}" sibTransId="{B808EA36-EF24-4FEE-B13D-D2134DFA3E24}"/>
    <dgm:cxn modelId="{E08FB691-7666-48AA-AD71-F4563D56EF50}" srcId="{37ABCDA6-83E2-4FFF-BCEC-DC6918968CAE}" destId="{224E37A9-715D-4E19-8A16-8B77C89F9A88}" srcOrd="0" destOrd="0" parTransId="{A4AE1454-A5D8-49A3-9208-2F57F2F52C78}" sibTransId="{F0A5DFFB-CB8A-4576-B3E5-B1A421BCEF40}"/>
    <dgm:cxn modelId="{B46AF1BE-4274-456A-B380-F32DC8B19821}" type="presOf" srcId="{0B3CCFA1-A21E-49FF-8634-7FA754011562}" destId="{40E8051A-DCE8-4ECA-8592-2110CC3EA5DB}" srcOrd="0" destOrd="0" presId="urn:microsoft.com/office/officeart/2005/8/layout/chevron2"/>
    <dgm:cxn modelId="{37D9A0F7-908D-4328-A235-46F9E60AB3DD}" srcId="{D606BBA2-F394-4CBE-8FBB-2075F66C9212}" destId="{FB969FA0-5E6F-43E8-9AAD-21B1BD19C257}" srcOrd="2" destOrd="0" parTransId="{9078F008-5193-4147-A896-ED0F246BAC14}" sibTransId="{99FF229E-5831-490D-A435-9184C931CBB8}"/>
    <dgm:cxn modelId="{A3956506-9766-4652-BA8E-BA1A3F2FFD7E}" type="presParOf" srcId="{0DE64330-D394-4271-86DD-A746259D410D}" destId="{56B9288C-F212-4EF4-A312-5B1A74B83F71}" srcOrd="0" destOrd="0" presId="urn:microsoft.com/office/officeart/2005/8/layout/chevron2"/>
    <dgm:cxn modelId="{5A61DEE5-9D39-4025-90B0-D4841E898CDC}" type="presParOf" srcId="{56B9288C-F212-4EF4-A312-5B1A74B83F71}" destId="{40E8051A-DCE8-4ECA-8592-2110CC3EA5DB}" srcOrd="0" destOrd="0" presId="urn:microsoft.com/office/officeart/2005/8/layout/chevron2"/>
    <dgm:cxn modelId="{A1A0E692-ED5A-443F-8E1C-BEF763C76FF8}" type="presParOf" srcId="{56B9288C-F212-4EF4-A312-5B1A74B83F71}" destId="{02DB43F3-D84B-4FA2-AE39-2BCF5DF94155}" srcOrd="1" destOrd="0" presId="urn:microsoft.com/office/officeart/2005/8/layout/chevron2"/>
    <dgm:cxn modelId="{2C3A68A7-8685-40F6-AD25-ED829C7E1173}" type="presParOf" srcId="{0DE64330-D394-4271-86DD-A746259D410D}" destId="{0FFAD67B-3B20-42A1-B27A-0EF85052AD94}" srcOrd="1" destOrd="0" presId="urn:microsoft.com/office/officeart/2005/8/layout/chevron2"/>
    <dgm:cxn modelId="{127373AE-6A53-4884-B255-71BBF0940449}" type="presParOf" srcId="{0DE64330-D394-4271-86DD-A746259D410D}" destId="{DD006769-2521-4FE5-8235-E0185436015E}" srcOrd="2" destOrd="0" presId="urn:microsoft.com/office/officeart/2005/8/layout/chevron2"/>
    <dgm:cxn modelId="{61AF49F6-7494-4273-90F7-246430B5FC8B}" type="presParOf" srcId="{DD006769-2521-4FE5-8235-E0185436015E}" destId="{081377E8-6295-4DEB-B578-3F40E1DC4C94}" srcOrd="0" destOrd="0" presId="urn:microsoft.com/office/officeart/2005/8/layout/chevron2"/>
    <dgm:cxn modelId="{BA0B17C2-4AE9-4C5A-9E7C-0329460BE786}" type="presParOf" srcId="{DD006769-2521-4FE5-8235-E0185436015E}" destId="{68B9A28A-83A4-47CD-943F-B43F6A9737CF}" srcOrd="1" destOrd="0" presId="urn:microsoft.com/office/officeart/2005/8/layout/chevron2"/>
    <dgm:cxn modelId="{505963F6-C486-4BD8-8467-ED246E8EFEDE}" type="presParOf" srcId="{0DE64330-D394-4271-86DD-A746259D410D}" destId="{509A100B-4232-45FD-9CCC-D750845C9A27}" srcOrd="3" destOrd="0" presId="urn:microsoft.com/office/officeart/2005/8/layout/chevron2"/>
    <dgm:cxn modelId="{3E1BB52E-FF89-4484-BB05-A8CA4D070899}" type="presParOf" srcId="{0DE64330-D394-4271-86DD-A746259D410D}" destId="{F80617E0-AEAC-41D5-8B1A-A4FCA5F075A1}" srcOrd="4" destOrd="0" presId="urn:microsoft.com/office/officeart/2005/8/layout/chevron2"/>
    <dgm:cxn modelId="{F59DEFEA-AA70-4629-BAB8-1F3182E24204}" type="presParOf" srcId="{F80617E0-AEAC-41D5-8B1A-A4FCA5F075A1}" destId="{AD9032F2-8EAB-4569-812E-995253B5C46E}" srcOrd="0" destOrd="0" presId="urn:microsoft.com/office/officeart/2005/8/layout/chevron2"/>
    <dgm:cxn modelId="{A68287D1-8A15-4A09-AF9E-2FD083CFDBD5}" type="presParOf" srcId="{F80617E0-AEAC-41D5-8B1A-A4FCA5F075A1}" destId="{D4AB8A69-903D-4BFA-A31D-74EBA668E44A}"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74A94E86-A14E-4A30-8D40-29B725AFB91E}"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E2B120CC-5780-4D84-AC79-CC19C82BE7D9}">
      <dgm:prSet/>
      <dgm:spPr>
        <a:solidFill>
          <a:srgbClr val="0000FF"/>
        </a:solidFill>
      </dgm:spPr>
      <dgm:t>
        <a:bodyPr/>
        <a:lstStyle/>
        <a:p>
          <a:r>
            <a:rPr lang="en-US" b="1" dirty="0">
              <a:effectLst>
                <a:outerShdw blurRad="38100" dist="38100" dir="2700000" algn="tl">
                  <a:srgbClr val="000000">
                    <a:alpha val="43137"/>
                  </a:srgbClr>
                </a:outerShdw>
              </a:effectLst>
            </a:rPr>
            <a:t>Curse on whoever rebuilt Jericho</a:t>
          </a:r>
        </a:p>
      </dgm:t>
    </dgm:pt>
    <dgm:pt modelId="{734D4BDC-32D2-4F01-93D5-62A7DCBE762A}" type="parTrans" cxnId="{79A3BDD9-D42E-4110-A769-3D141D223020}">
      <dgm:prSet/>
      <dgm:spPr/>
      <dgm:t>
        <a:bodyPr/>
        <a:lstStyle/>
        <a:p>
          <a:endParaRPr lang="en-US"/>
        </a:p>
      </dgm:t>
    </dgm:pt>
    <dgm:pt modelId="{5C4257C8-B737-4B86-951A-DE367B61E52D}" type="sibTrans" cxnId="{79A3BDD9-D42E-4110-A769-3D141D223020}">
      <dgm:prSet/>
      <dgm:spPr/>
      <dgm:t>
        <a:bodyPr/>
        <a:lstStyle/>
        <a:p>
          <a:endParaRPr lang="en-US"/>
        </a:p>
      </dgm:t>
    </dgm:pt>
    <dgm:pt modelId="{1F940792-3F17-4624-9E24-35D22BAB8409}">
      <dgm:prSet/>
      <dgm:spPr/>
      <dgm:t>
        <a:bodyPr/>
        <a:lstStyle/>
        <a:p>
          <a:r>
            <a:rPr lang="en-US" b="1" dirty="0"/>
            <a:t>Prophecy</a:t>
          </a:r>
          <a:r>
            <a:rPr lang="en-US" dirty="0"/>
            <a:t>:  Josh. 6:26</a:t>
          </a:r>
        </a:p>
      </dgm:t>
    </dgm:pt>
    <dgm:pt modelId="{F76A9F6D-D429-40A8-B79E-693063F807E9}" type="parTrans" cxnId="{E074DA71-E019-4042-A46D-EC940F4530E7}">
      <dgm:prSet/>
      <dgm:spPr/>
      <dgm:t>
        <a:bodyPr/>
        <a:lstStyle/>
        <a:p>
          <a:endParaRPr lang="en-US"/>
        </a:p>
      </dgm:t>
    </dgm:pt>
    <dgm:pt modelId="{7262D757-6200-44AC-A6F9-EC3C88053018}" type="sibTrans" cxnId="{E074DA71-E019-4042-A46D-EC940F4530E7}">
      <dgm:prSet/>
      <dgm:spPr/>
      <dgm:t>
        <a:bodyPr/>
        <a:lstStyle/>
        <a:p>
          <a:endParaRPr lang="en-US"/>
        </a:p>
      </dgm:t>
    </dgm:pt>
    <dgm:pt modelId="{8E4925E5-5E7F-48BE-9A20-33CBF4EC4CA5}">
      <dgm:prSet/>
      <dgm:spPr/>
      <dgm:t>
        <a:bodyPr/>
        <a:lstStyle/>
        <a:p>
          <a:r>
            <a:rPr lang="en-US" b="1" dirty="0"/>
            <a:t>Fulfillment</a:t>
          </a:r>
          <a:r>
            <a:rPr lang="en-US" dirty="0"/>
            <a:t>:  1 Ki. 16:34</a:t>
          </a:r>
        </a:p>
      </dgm:t>
    </dgm:pt>
    <dgm:pt modelId="{7B850DBC-3409-4FE8-A455-AD5B97A17974}" type="parTrans" cxnId="{31308E32-1A41-4568-A35B-CED3EFC90F36}">
      <dgm:prSet/>
      <dgm:spPr/>
      <dgm:t>
        <a:bodyPr/>
        <a:lstStyle/>
        <a:p>
          <a:endParaRPr lang="en-US"/>
        </a:p>
      </dgm:t>
    </dgm:pt>
    <dgm:pt modelId="{D38E7379-2034-4456-970C-D5C742CA6140}" type="sibTrans" cxnId="{31308E32-1A41-4568-A35B-CED3EFC90F36}">
      <dgm:prSet/>
      <dgm:spPr/>
      <dgm:t>
        <a:bodyPr/>
        <a:lstStyle/>
        <a:p>
          <a:endParaRPr lang="en-US"/>
        </a:p>
      </dgm:t>
    </dgm:pt>
    <dgm:pt modelId="{F86A03B9-1111-4D56-B205-708E57A93BE9}">
      <dgm:prSet custT="1"/>
      <dgm:spPr>
        <a:solidFill>
          <a:srgbClr val="0000FF"/>
        </a:solidFill>
      </dgm:spPr>
      <dgm: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Josiah’s desecration of Bethel’s altar</a:t>
          </a:r>
        </a:p>
      </dgm:t>
    </dgm:pt>
    <dgm:pt modelId="{65DBCB29-84BB-46BB-8171-84BF73AA0428}" type="parTrans" cxnId="{50DFA931-B383-4D07-A173-9E24EB61B0FD}">
      <dgm:prSet/>
      <dgm:spPr/>
      <dgm:t>
        <a:bodyPr/>
        <a:lstStyle/>
        <a:p>
          <a:endParaRPr lang="en-US"/>
        </a:p>
      </dgm:t>
    </dgm:pt>
    <dgm:pt modelId="{7118ECFC-A60E-45C1-B1F0-B018B41B0AB3}" type="sibTrans" cxnId="{50DFA931-B383-4D07-A173-9E24EB61B0FD}">
      <dgm:prSet/>
      <dgm:spPr/>
      <dgm:t>
        <a:bodyPr/>
        <a:lstStyle/>
        <a:p>
          <a:endParaRPr lang="en-US"/>
        </a:p>
      </dgm:t>
    </dgm:pt>
    <dgm:pt modelId="{6950612B-E385-4CA0-AC8A-2FBC6164172C}">
      <dgm:prSet/>
      <dgm:spPr/>
      <dgm:t>
        <a:bodyPr/>
        <a:lstStyle/>
        <a:p>
          <a:r>
            <a:rPr lang="en-US" b="1" dirty="0"/>
            <a:t>Prophecy</a:t>
          </a:r>
          <a:r>
            <a:rPr lang="en-US" dirty="0"/>
            <a:t>:  1 Ki. 13:1-2)</a:t>
          </a:r>
        </a:p>
      </dgm:t>
    </dgm:pt>
    <dgm:pt modelId="{B2E03910-6816-4B54-AB1A-6800487A2889}" type="parTrans" cxnId="{D40CD7DA-E17C-4FBC-8435-BCBC89F99B5A}">
      <dgm:prSet/>
      <dgm:spPr/>
      <dgm:t>
        <a:bodyPr/>
        <a:lstStyle/>
        <a:p>
          <a:endParaRPr lang="en-US"/>
        </a:p>
      </dgm:t>
    </dgm:pt>
    <dgm:pt modelId="{72A05BB4-57A0-412E-BA78-4AAF9C7FECDB}" type="sibTrans" cxnId="{D40CD7DA-E17C-4FBC-8435-BCBC89F99B5A}">
      <dgm:prSet/>
      <dgm:spPr/>
      <dgm:t>
        <a:bodyPr/>
        <a:lstStyle/>
        <a:p>
          <a:endParaRPr lang="en-US"/>
        </a:p>
      </dgm:t>
    </dgm:pt>
    <dgm:pt modelId="{24B2FC17-3746-4079-9037-F5A5B442E7DE}">
      <dgm:prSet/>
      <dgm:spPr/>
      <dgm:t>
        <a:bodyPr/>
        <a:lstStyle/>
        <a:p>
          <a:r>
            <a:rPr lang="en-US" b="1" dirty="0"/>
            <a:t>Fulfillment</a:t>
          </a:r>
          <a:r>
            <a:rPr lang="en-US" dirty="0"/>
            <a:t>:  2 Ki. 23:15-18</a:t>
          </a:r>
        </a:p>
      </dgm:t>
    </dgm:pt>
    <dgm:pt modelId="{011DE8B4-B670-4A71-94B7-82B2BAE54E08}" type="parTrans" cxnId="{D776E025-C4D5-4915-963B-3F0630F67537}">
      <dgm:prSet/>
      <dgm:spPr/>
      <dgm:t>
        <a:bodyPr/>
        <a:lstStyle/>
        <a:p>
          <a:endParaRPr lang="en-US"/>
        </a:p>
      </dgm:t>
    </dgm:pt>
    <dgm:pt modelId="{FCBA68D0-20C9-4371-9C55-DBC67EEA5D9A}" type="sibTrans" cxnId="{D776E025-C4D5-4915-963B-3F0630F67537}">
      <dgm:prSet/>
      <dgm:spPr/>
      <dgm:t>
        <a:bodyPr/>
        <a:lstStyle/>
        <a:p>
          <a:endParaRPr lang="en-US"/>
        </a:p>
      </dgm:t>
    </dgm:pt>
    <dgm:pt modelId="{FD24A063-0168-417F-8C2D-D63FC00D8B3B}" type="pres">
      <dgm:prSet presAssocID="{74A94E86-A14E-4A30-8D40-29B725AFB91E}" presName="linear" presStyleCnt="0">
        <dgm:presLayoutVars>
          <dgm:dir/>
          <dgm:animLvl val="lvl"/>
          <dgm:resizeHandles val="exact"/>
        </dgm:presLayoutVars>
      </dgm:prSet>
      <dgm:spPr/>
    </dgm:pt>
    <dgm:pt modelId="{D9420D1E-43BC-40C9-B1B8-8D60110FDE22}" type="pres">
      <dgm:prSet presAssocID="{E2B120CC-5780-4D84-AC79-CC19C82BE7D9}" presName="parentLin" presStyleCnt="0"/>
      <dgm:spPr/>
    </dgm:pt>
    <dgm:pt modelId="{C367CA2A-CFB1-4D5E-A784-43BE44DFB72D}" type="pres">
      <dgm:prSet presAssocID="{E2B120CC-5780-4D84-AC79-CC19C82BE7D9}" presName="parentLeftMargin" presStyleLbl="node1" presStyleIdx="0" presStyleCnt="2"/>
      <dgm:spPr/>
    </dgm:pt>
    <dgm:pt modelId="{0CBD6ED7-BA18-4D9C-BF0C-F235171C10F7}" type="pres">
      <dgm:prSet presAssocID="{E2B120CC-5780-4D84-AC79-CC19C82BE7D9}" presName="parentText" presStyleLbl="node1" presStyleIdx="0" presStyleCnt="2" custScaleX="126252">
        <dgm:presLayoutVars>
          <dgm:chMax val="0"/>
          <dgm:bulletEnabled val="1"/>
        </dgm:presLayoutVars>
      </dgm:prSet>
      <dgm:spPr/>
    </dgm:pt>
    <dgm:pt modelId="{87206935-2365-48BC-AB09-CF644C294094}" type="pres">
      <dgm:prSet presAssocID="{E2B120CC-5780-4D84-AC79-CC19C82BE7D9}" presName="negativeSpace" presStyleCnt="0"/>
      <dgm:spPr/>
    </dgm:pt>
    <dgm:pt modelId="{B8E8DA45-A96D-4F1B-AAF9-0F871937819E}" type="pres">
      <dgm:prSet presAssocID="{E2B120CC-5780-4D84-AC79-CC19C82BE7D9}" presName="childText" presStyleLbl="conFgAcc1" presStyleIdx="0" presStyleCnt="2">
        <dgm:presLayoutVars>
          <dgm:bulletEnabled val="1"/>
        </dgm:presLayoutVars>
      </dgm:prSet>
      <dgm:spPr/>
    </dgm:pt>
    <dgm:pt modelId="{E5E2899A-22B8-4619-97DB-F82641796FB1}" type="pres">
      <dgm:prSet presAssocID="{5C4257C8-B737-4B86-951A-DE367B61E52D}" presName="spaceBetweenRectangles" presStyleCnt="0"/>
      <dgm:spPr/>
    </dgm:pt>
    <dgm:pt modelId="{C88175AC-9647-4934-BE13-D7A30CE45418}" type="pres">
      <dgm:prSet presAssocID="{F86A03B9-1111-4D56-B205-708E57A93BE9}" presName="parentLin" presStyleCnt="0"/>
      <dgm:spPr/>
    </dgm:pt>
    <dgm:pt modelId="{7B1E414C-E9E0-499F-9AC4-5A93C8C69667}" type="pres">
      <dgm:prSet presAssocID="{F86A03B9-1111-4D56-B205-708E57A93BE9}" presName="parentLeftMargin" presStyleLbl="node1" presStyleIdx="0" presStyleCnt="2"/>
      <dgm:spPr/>
    </dgm:pt>
    <dgm:pt modelId="{5C323851-AD21-41F5-B828-D9D04B1F9B11}" type="pres">
      <dgm:prSet presAssocID="{F86A03B9-1111-4D56-B205-708E57A93BE9}" presName="parentText" presStyleLbl="node1" presStyleIdx="1" presStyleCnt="2" custScaleX="126252">
        <dgm:presLayoutVars>
          <dgm:chMax val="0"/>
          <dgm:bulletEnabled val="1"/>
        </dgm:presLayoutVars>
      </dgm:prSet>
      <dgm:spPr/>
    </dgm:pt>
    <dgm:pt modelId="{8E6C49CF-F3A8-4788-B119-97932BACBC33}" type="pres">
      <dgm:prSet presAssocID="{F86A03B9-1111-4D56-B205-708E57A93BE9}" presName="negativeSpace" presStyleCnt="0"/>
      <dgm:spPr/>
    </dgm:pt>
    <dgm:pt modelId="{490271CA-FB43-44C5-B187-67A2D34CEAE0}" type="pres">
      <dgm:prSet presAssocID="{F86A03B9-1111-4D56-B205-708E57A93BE9}" presName="childText" presStyleLbl="conFgAcc1" presStyleIdx="1" presStyleCnt="2">
        <dgm:presLayoutVars>
          <dgm:bulletEnabled val="1"/>
        </dgm:presLayoutVars>
      </dgm:prSet>
      <dgm:spPr/>
    </dgm:pt>
  </dgm:ptLst>
  <dgm:cxnLst>
    <dgm:cxn modelId="{EEB99713-DB90-4D6B-9BD0-4A968DDBB47D}" type="presOf" srcId="{1F940792-3F17-4624-9E24-35D22BAB8409}" destId="{B8E8DA45-A96D-4F1B-AAF9-0F871937819E}" srcOrd="0" destOrd="0" presId="urn:microsoft.com/office/officeart/2005/8/layout/list1"/>
    <dgm:cxn modelId="{D776E025-C4D5-4915-963B-3F0630F67537}" srcId="{F86A03B9-1111-4D56-B205-708E57A93BE9}" destId="{24B2FC17-3746-4079-9037-F5A5B442E7DE}" srcOrd="1" destOrd="0" parTransId="{011DE8B4-B670-4A71-94B7-82B2BAE54E08}" sibTransId="{FCBA68D0-20C9-4371-9C55-DBC67EEA5D9A}"/>
    <dgm:cxn modelId="{6392812F-6858-4EF4-9097-A63620E7F780}" type="presOf" srcId="{F86A03B9-1111-4D56-B205-708E57A93BE9}" destId="{7B1E414C-E9E0-499F-9AC4-5A93C8C69667}" srcOrd="0" destOrd="0" presId="urn:microsoft.com/office/officeart/2005/8/layout/list1"/>
    <dgm:cxn modelId="{50DFA931-B383-4D07-A173-9E24EB61B0FD}" srcId="{74A94E86-A14E-4A30-8D40-29B725AFB91E}" destId="{F86A03B9-1111-4D56-B205-708E57A93BE9}" srcOrd="1" destOrd="0" parTransId="{65DBCB29-84BB-46BB-8171-84BF73AA0428}" sibTransId="{7118ECFC-A60E-45C1-B1F0-B018B41B0AB3}"/>
    <dgm:cxn modelId="{31308E32-1A41-4568-A35B-CED3EFC90F36}" srcId="{E2B120CC-5780-4D84-AC79-CC19C82BE7D9}" destId="{8E4925E5-5E7F-48BE-9A20-33CBF4EC4CA5}" srcOrd="1" destOrd="0" parTransId="{7B850DBC-3409-4FE8-A455-AD5B97A17974}" sibTransId="{D38E7379-2034-4456-970C-D5C742CA6140}"/>
    <dgm:cxn modelId="{D22FC35F-38D2-4F07-A0E9-F7A47EB930C7}" type="presOf" srcId="{74A94E86-A14E-4A30-8D40-29B725AFB91E}" destId="{FD24A063-0168-417F-8C2D-D63FC00D8B3B}" srcOrd="0" destOrd="0" presId="urn:microsoft.com/office/officeart/2005/8/layout/list1"/>
    <dgm:cxn modelId="{E074DA71-E019-4042-A46D-EC940F4530E7}" srcId="{E2B120CC-5780-4D84-AC79-CC19C82BE7D9}" destId="{1F940792-3F17-4624-9E24-35D22BAB8409}" srcOrd="0" destOrd="0" parTransId="{F76A9F6D-D429-40A8-B79E-693063F807E9}" sibTransId="{7262D757-6200-44AC-A6F9-EC3C88053018}"/>
    <dgm:cxn modelId="{C3CCCF91-D087-4CD0-B9CC-5C3427FBD883}" type="presOf" srcId="{6950612B-E385-4CA0-AC8A-2FBC6164172C}" destId="{490271CA-FB43-44C5-B187-67A2D34CEAE0}" srcOrd="0" destOrd="0" presId="urn:microsoft.com/office/officeart/2005/8/layout/list1"/>
    <dgm:cxn modelId="{5E1640A2-D6E8-4B09-A037-F312885FF6F5}" type="presOf" srcId="{E2B120CC-5780-4D84-AC79-CC19C82BE7D9}" destId="{0CBD6ED7-BA18-4D9C-BF0C-F235171C10F7}" srcOrd="1" destOrd="0" presId="urn:microsoft.com/office/officeart/2005/8/layout/list1"/>
    <dgm:cxn modelId="{9DE826AC-C6AE-4E3F-9C3F-24B50E126EAF}" type="presOf" srcId="{24B2FC17-3746-4079-9037-F5A5B442E7DE}" destId="{490271CA-FB43-44C5-B187-67A2D34CEAE0}" srcOrd="0" destOrd="1" presId="urn:microsoft.com/office/officeart/2005/8/layout/list1"/>
    <dgm:cxn modelId="{B23A88C8-99B6-4A75-8E10-01B66C7E436C}" type="presOf" srcId="{8E4925E5-5E7F-48BE-9A20-33CBF4EC4CA5}" destId="{B8E8DA45-A96D-4F1B-AAF9-0F871937819E}" srcOrd="0" destOrd="1" presId="urn:microsoft.com/office/officeart/2005/8/layout/list1"/>
    <dgm:cxn modelId="{086F5DCF-B000-4EF8-AB69-687E8CEFBC0C}" type="presOf" srcId="{E2B120CC-5780-4D84-AC79-CC19C82BE7D9}" destId="{C367CA2A-CFB1-4D5E-A784-43BE44DFB72D}" srcOrd="0" destOrd="0" presId="urn:microsoft.com/office/officeart/2005/8/layout/list1"/>
    <dgm:cxn modelId="{79A3BDD9-D42E-4110-A769-3D141D223020}" srcId="{74A94E86-A14E-4A30-8D40-29B725AFB91E}" destId="{E2B120CC-5780-4D84-AC79-CC19C82BE7D9}" srcOrd="0" destOrd="0" parTransId="{734D4BDC-32D2-4F01-93D5-62A7DCBE762A}" sibTransId="{5C4257C8-B737-4B86-951A-DE367B61E52D}"/>
    <dgm:cxn modelId="{D40CD7DA-E17C-4FBC-8435-BCBC89F99B5A}" srcId="{F86A03B9-1111-4D56-B205-708E57A93BE9}" destId="{6950612B-E385-4CA0-AC8A-2FBC6164172C}" srcOrd="0" destOrd="0" parTransId="{B2E03910-6816-4B54-AB1A-6800487A2889}" sibTransId="{72A05BB4-57A0-412E-BA78-4AAF9C7FECDB}"/>
    <dgm:cxn modelId="{4CE927E2-0C0A-43B9-85DB-73769F0826B0}" type="presOf" srcId="{F86A03B9-1111-4D56-B205-708E57A93BE9}" destId="{5C323851-AD21-41F5-B828-D9D04B1F9B11}" srcOrd="1" destOrd="0" presId="urn:microsoft.com/office/officeart/2005/8/layout/list1"/>
    <dgm:cxn modelId="{88AE4EA3-E120-4CB5-9A53-336D2863357E}" type="presParOf" srcId="{FD24A063-0168-417F-8C2D-D63FC00D8B3B}" destId="{D9420D1E-43BC-40C9-B1B8-8D60110FDE22}" srcOrd="0" destOrd="0" presId="urn:microsoft.com/office/officeart/2005/8/layout/list1"/>
    <dgm:cxn modelId="{C58EE588-DBE1-4146-BA82-8135E7A517C3}" type="presParOf" srcId="{D9420D1E-43BC-40C9-B1B8-8D60110FDE22}" destId="{C367CA2A-CFB1-4D5E-A784-43BE44DFB72D}" srcOrd="0" destOrd="0" presId="urn:microsoft.com/office/officeart/2005/8/layout/list1"/>
    <dgm:cxn modelId="{D168C8B6-9AB4-4788-B959-C9F86F6AFDAA}" type="presParOf" srcId="{D9420D1E-43BC-40C9-B1B8-8D60110FDE22}" destId="{0CBD6ED7-BA18-4D9C-BF0C-F235171C10F7}" srcOrd="1" destOrd="0" presId="urn:microsoft.com/office/officeart/2005/8/layout/list1"/>
    <dgm:cxn modelId="{D4D4E382-D8D9-4120-8A24-BBB28C13131C}" type="presParOf" srcId="{FD24A063-0168-417F-8C2D-D63FC00D8B3B}" destId="{87206935-2365-48BC-AB09-CF644C294094}" srcOrd="1" destOrd="0" presId="urn:microsoft.com/office/officeart/2005/8/layout/list1"/>
    <dgm:cxn modelId="{95298A82-9AB9-4012-B6E6-8570EDE429A0}" type="presParOf" srcId="{FD24A063-0168-417F-8C2D-D63FC00D8B3B}" destId="{B8E8DA45-A96D-4F1B-AAF9-0F871937819E}" srcOrd="2" destOrd="0" presId="urn:microsoft.com/office/officeart/2005/8/layout/list1"/>
    <dgm:cxn modelId="{B49A893B-18E4-464F-A611-D0C48656EAFB}" type="presParOf" srcId="{FD24A063-0168-417F-8C2D-D63FC00D8B3B}" destId="{E5E2899A-22B8-4619-97DB-F82641796FB1}" srcOrd="3" destOrd="0" presId="urn:microsoft.com/office/officeart/2005/8/layout/list1"/>
    <dgm:cxn modelId="{9BA550D1-4819-468E-8CD2-ACF121B6FE69}" type="presParOf" srcId="{FD24A063-0168-417F-8C2D-D63FC00D8B3B}" destId="{C88175AC-9647-4934-BE13-D7A30CE45418}" srcOrd="4" destOrd="0" presId="urn:microsoft.com/office/officeart/2005/8/layout/list1"/>
    <dgm:cxn modelId="{8A48849F-0A13-4C27-A546-FAC49E0389AC}" type="presParOf" srcId="{C88175AC-9647-4934-BE13-D7A30CE45418}" destId="{7B1E414C-E9E0-499F-9AC4-5A93C8C69667}" srcOrd="0" destOrd="0" presId="urn:microsoft.com/office/officeart/2005/8/layout/list1"/>
    <dgm:cxn modelId="{F2D3265A-726E-428B-AA32-64AB26C61FBE}" type="presParOf" srcId="{C88175AC-9647-4934-BE13-D7A30CE45418}" destId="{5C323851-AD21-41F5-B828-D9D04B1F9B11}" srcOrd="1" destOrd="0" presId="urn:microsoft.com/office/officeart/2005/8/layout/list1"/>
    <dgm:cxn modelId="{88DBCCCA-6115-4E5B-B34B-D83DDF2FF56A}" type="presParOf" srcId="{FD24A063-0168-417F-8C2D-D63FC00D8B3B}" destId="{8E6C49CF-F3A8-4788-B119-97932BACBC33}" srcOrd="5" destOrd="0" presId="urn:microsoft.com/office/officeart/2005/8/layout/list1"/>
    <dgm:cxn modelId="{D39EDBA6-CF2A-4BC8-8EFD-4F953D7605A8}" type="presParOf" srcId="{FD24A063-0168-417F-8C2D-D63FC00D8B3B}" destId="{490271CA-FB43-44C5-B187-67A2D34CEAE0}"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74A94E86-A14E-4A30-8D40-29B725AFB91E}"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E2B120CC-5780-4D84-AC79-CC19C82BE7D9}">
      <dgm:prSet custT="1"/>
      <dgm:spPr>
        <a:solidFill>
          <a:srgbClr val="0000FF"/>
        </a:solidFill>
      </dgm:spPr>
      <dgm: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Jewish Captivities</a:t>
          </a:r>
        </a:p>
      </dgm:t>
    </dgm:pt>
    <dgm:pt modelId="{734D4BDC-32D2-4F01-93D5-62A7DCBE762A}" type="parTrans" cxnId="{79A3BDD9-D42E-4110-A769-3D141D223020}">
      <dgm:prSet/>
      <dgm:spPr/>
      <dgm:t>
        <a:bodyPr/>
        <a:lstStyle/>
        <a:p>
          <a:endParaRPr lang="en-US"/>
        </a:p>
      </dgm:t>
    </dgm:pt>
    <dgm:pt modelId="{5C4257C8-B737-4B86-951A-DE367B61E52D}" type="sibTrans" cxnId="{79A3BDD9-D42E-4110-A769-3D141D223020}">
      <dgm:prSet/>
      <dgm:spPr/>
      <dgm:t>
        <a:bodyPr/>
        <a:lstStyle/>
        <a:p>
          <a:endParaRPr lang="en-US"/>
        </a:p>
      </dgm:t>
    </dgm:pt>
    <dgm:pt modelId="{1F940792-3F17-4624-9E24-35D22BAB8409}">
      <dgm:prSet/>
      <dgm:spPr/>
      <dgm:t>
        <a:bodyPr/>
        <a:lstStyle/>
        <a:p>
          <a:r>
            <a:rPr lang="en-US" b="1" dirty="0"/>
            <a:t>Prophecy</a:t>
          </a:r>
          <a:r>
            <a:rPr lang="en-US" dirty="0"/>
            <a:t>:  Lev. 26:33; Dt. 4:27; 28:64-68</a:t>
          </a:r>
        </a:p>
      </dgm:t>
    </dgm:pt>
    <dgm:pt modelId="{F76A9F6D-D429-40A8-B79E-693063F807E9}" type="parTrans" cxnId="{E074DA71-E019-4042-A46D-EC940F4530E7}">
      <dgm:prSet/>
      <dgm:spPr/>
      <dgm:t>
        <a:bodyPr/>
        <a:lstStyle/>
        <a:p>
          <a:endParaRPr lang="en-US"/>
        </a:p>
      </dgm:t>
    </dgm:pt>
    <dgm:pt modelId="{7262D757-6200-44AC-A6F9-EC3C88053018}" type="sibTrans" cxnId="{E074DA71-E019-4042-A46D-EC940F4530E7}">
      <dgm:prSet/>
      <dgm:spPr/>
      <dgm:t>
        <a:bodyPr/>
        <a:lstStyle/>
        <a:p>
          <a:endParaRPr lang="en-US"/>
        </a:p>
      </dgm:t>
    </dgm:pt>
    <dgm:pt modelId="{8E4925E5-5E7F-48BE-9A20-33CBF4EC4CA5}">
      <dgm:prSet/>
      <dgm:spPr/>
      <dgm:t>
        <a:bodyPr/>
        <a:lstStyle/>
        <a:p>
          <a:r>
            <a:rPr lang="en-US" b="1" dirty="0"/>
            <a:t>Fulfillment</a:t>
          </a:r>
          <a:r>
            <a:rPr lang="en-US" dirty="0"/>
            <a:t>:  2 Ki. 17:3ff; 18:9ff; 25:1ff; 2 Chr. 36:15ff</a:t>
          </a:r>
        </a:p>
      </dgm:t>
    </dgm:pt>
    <dgm:pt modelId="{7B850DBC-3409-4FE8-A455-AD5B97A17974}" type="parTrans" cxnId="{31308E32-1A41-4568-A35B-CED3EFC90F36}">
      <dgm:prSet/>
      <dgm:spPr/>
      <dgm:t>
        <a:bodyPr/>
        <a:lstStyle/>
        <a:p>
          <a:endParaRPr lang="en-US"/>
        </a:p>
      </dgm:t>
    </dgm:pt>
    <dgm:pt modelId="{D38E7379-2034-4456-970C-D5C742CA6140}" type="sibTrans" cxnId="{31308E32-1A41-4568-A35B-CED3EFC90F36}">
      <dgm:prSet/>
      <dgm:spPr/>
      <dgm:t>
        <a:bodyPr/>
        <a:lstStyle/>
        <a:p>
          <a:endParaRPr lang="en-US"/>
        </a:p>
      </dgm:t>
    </dgm:pt>
    <dgm:pt modelId="{F86A03B9-1111-4D56-B205-708E57A93BE9}">
      <dgm:prSet custT="1"/>
      <dgm:spPr>
        <a:solidFill>
          <a:srgbClr val="0000FF"/>
        </a:solidFill>
      </dgm:spPr>
      <dgm: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Return of the Remnant</a:t>
          </a:r>
        </a:p>
      </dgm:t>
    </dgm:pt>
    <dgm:pt modelId="{65DBCB29-84BB-46BB-8171-84BF73AA0428}" type="parTrans" cxnId="{50DFA931-B383-4D07-A173-9E24EB61B0FD}">
      <dgm:prSet/>
      <dgm:spPr/>
      <dgm:t>
        <a:bodyPr/>
        <a:lstStyle/>
        <a:p>
          <a:endParaRPr lang="en-US"/>
        </a:p>
      </dgm:t>
    </dgm:pt>
    <dgm:pt modelId="{7118ECFC-A60E-45C1-B1F0-B018B41B0AB3}" type="sibTrans" cxnId="{50DFA931-B383-4D07-A173-9E24EB61B0FD}">
      <dgm:prSet/>
      <dgm:spPr/>
      <dgm:t>
        <a:bodyPr/>
        <a:lstStyle/>
        <a:p>
          <a:endParaRPr lang="en-US"/>
        </a:p>
      </dgm:t>
    </dgm:pt>
    <dgm:pt modelId="{6950612B-E385-4CA0-AC8A-2FBC6164172C}">
      <dgm:prSet/>
      <dgm:spPr/>
      <dgm:t>
        <a:bodyPr/>
        <a:lstStyle/>
        <a:p>
          <a:r>
            <a:rPr lang="en-US" b="1" dirty="0"/>
            <a:t>Prophecy</a:t>
          </a:r>
          <a:r>
            <a:rPr lang="en-US" dirty="0"/>
            <a:t>:  Lev. 26:40-45; Dt. 30:1-10</a:t>
          </a:r>
        </a:p>
      </dgm:t>
    </dgm:pt>
    <dgm:pt modelId="{B2E03910-6816-4B54-AB1A-6800487A2889}" type="parTrans" cxnId="{D40CD7DA-E17C-4FBC-8435-BCBC89F99B5A}">
      <dgm:prSet/>
      <dgm:spPr/>
      <dgm:t>
        <a:bodyPr/>
        <a:lstStyle/>
        <a:p>
          <a:endParaRPr lang="en-US"/>
        </a:p>
      </dgm:t>
    </dgm:pt>
    <dgm:pt modelId="{72A05BB4-57A0-412E-BA78-4AAF9C7FECDB}" type="sibTrans" cxnId="{D40CD7DA-E17C-4FBC-8435-BCBC89F99B5A}">
      <dgm:prSet/>
      <dgm:spPr/>
      <dgm:t>
        <a:bodyPr/>
        <a:lstStyle/>
        <a:p>
          <a:endParaRPr lang="en-US"/>
        </a:p>
      </dgm:t>
    </dgm:pt>
    <dgm:pt modelId="{24B2FC17-3746-4079-9037-F5A5B442E7DE}">
      <dgm:prSet/>
      <dgm:spPr/>
      <dgm:t>
        <a:bodyPr/>
        <a:lstStyle/>
        <a:p>
          <a:r>
            <a:rPr lang="en-US" b="1" dirty="0"/>
            <a:t>Fulfillment</a:t>
          </a:r>
          <a:r>
            <a:rPr lang="en-US" dirty="0"/>
            <a:t>:  2 Chr. 36:22-23; </a:t>
          </a:r>
          <a:r>
            <a:rPr lang="en-US" dirty="0" err="1"/>
            <a:t>Exra</a:t>
          </a:r>
          <a:r>
            <a:rPr lang="en-US" dirty="0"/>
            <a:t> 1:1-3:13</a:t>
          </a:r>
        </a:p>
      </dgm:t>
    </dgm:pt>
    <dgm:pt modelId="{011DE8B4-B670-4A71-94B7-82B2BAE54E08}" type="parTrans" cxnId="{D776E025-C4D5-4915-963B-3F0630F67537}">
      <dgm:prSet/>
      <dgm:spPr/>
      <dgm:t>
        <a:bodyPr/>
        <a:lstStyle/>
        <a:p>
          <a:endParaRPr lang="en-US"/>
        </a:p>
      </dgm:t>
    </dgm:pt>
    <dgm:pt modelId="{FCBA68D0-20C9-4371-9C55-DBC67EEA5D9A}" type="sibTrans" cxnId="{D776E025-C4D5-4915-963B-3F0630F67537}">
      <dgm:prSet/>
      <dgm:spPr/>
      <dgm:t>
        <a:bodyPr/>
        <a:lstStyle/>
        <a:p>
          <a:endParaRPr lang="en-US"/>
        </a:p>
      </dgm:t>
    </dgm:pt>
    <dgm:pt modelId="{FD24A063-0168-417F-8C2D-D63FC00D8B3B}" type="pres">
      <dgm:prSet presAssocID="{74A94E86-A14E-4A30-8D40-29B725AFB91E}" presName="linear" presStyleCnt="0">
        <dgm:presLayoutVars>
          <dgm:dir/>
          <dgm:animLvl val="lvl"/>
          <dgm:resizeHandles val="exact"/>
        </dgm:presLayoutVars>
      </dgm:prSet>
      <dgm:spPr/>
    </dgm:pt>
    <dgm:pt modelId="{D9420D1E-43BC-40C9-B1B8-8D60110FDE22}" type="pres">
      <dgm:prSet presAssocID="{E2B120CC-5780-4D84-AC79-CC19C82BE7D9}" presName="parentLin" presStyleCnt="0"/>
      <dgm:spPr/>
    </dgm:pt>
    <dgm:pt modelId="{C367CA2A-CFB1-4D5E-A784-43BE44DFB72D}" type="pres">
      <dgm:prSet presAssocID="{E2B120CC-5780-4D84-AC79-CC19C82BE7D9}" presName="parentLeftMargin" presStyleLbl="node1" presStyleIdx="0" presStyleCnt="2"/>
      <dgm:spPr/>
    </dgm:pt>
    <dgm:pt modelId="{0CBD6ED7-BA18-4D9C-BF0C-F235171C10F7}" type="pres">
      <dgm:prSet presAssocID="{E2B120CC-5780-4D84-AC79-CC19C82BE7D9}" presName="parentText" presStyleLbl="node1" presStyleIdx="0" presStyleCnt="2">
        <dgm:presLayoutVars>
          <dgm:chMax val="0"/>
          <dgm:bulletEnabled val="1"/>
        </dgm:presLayoutVars>
      </dgm:prSet>
      <dgm:spPr/>
    </dgm:pt>
    <dgm:pt modelId="{87206935-2365-48BC-AB09-CF644C294094}" type="pres">
      <dgm:prSet presAssocID="{E2B120CC-5780-4D84-AC79-CC19C82BE7D9}" presName="negativeSpace" presStyleCnt="0"/>
      <dgm:spPr/>
    </dgm:pt>
    <dgm:pt modelId="{B8E8DA45-A96D-4F1B-AAF9-0F871937819E}" type="pres">
      <dgm:prSet presAssocID="{E2B120CC-5780-4D84-AC79-CC19C82BE7D9}" presName="childText" presStyleLbl="conFgAcc1" presStyleIdx="0" presStyleCnt="2">
        <dgm:presLayoutVars>
          <dgm:bulletEnabled val="1"/>
        </dgm:presLayoutVars>
      </dgm:prSet>
      <dgm:spPr/>
    </dgm:pt>
    <dgm:pt modelId="{E5E2899A-22B8-4619-97DB-F82641796FB1}" type="pres">
      <dgm:prSet presAssocID="{5C4257C8-B737-4B86-951A-DE367B61E52D}" presName="spaceBetweenRectangles" presStyleCnt="0"/>
      <dgm:spPr/>
    </dgm:pt>
    <dgm:pt modelId="{C88175AC-9647-4934-BE13-D7A30CE45418}" type="pres">
      <dgm:prSet presAssocID="{F86A03B9-1111-4D56-B205-708E57A93BE9}" presName="parentLin" presStyleCnt="0"/>
      <dgm:spPr/>
    </dgm:pt>
    <dgm:pt modelId="{7B1E414C-E9E0-499F-9AC4-5A93C8C69667}" type="pres">
      <dgm:prSet presAssocID="{F86A03B9-1111-4D56-B205-708E57A93BE9}" presName="parentLeftMargin" presStyleLbl="node1" presStyleIdx="0" presStyleCnt="2"/>
      <dgm:spPr/>
    </dgm:pt>
    <dgm:pt modelId="{5C323851-AD21-41F5-B828-D9D04B1F9B11}" type="pres">
      <dgm:prSet presAssocID="{F86A03B9-1111-4D56-B205-708E57A93BE9}" presName="parentText" presStyleLbl="node1" presStyleIdx="1" presStyleCnt="2">
        <dgm:presLayoutVars>
          <dgm:chMax val="0"/>
          <dgm:bulletEnabled val="1"/>
        </dgm:presLayoutVars>
      </dgm:prSet>
      <dgm:spPr/>
    </dgm:pt>
    <dgm:pt modelId="{8E6C49CF-F3A8-4788-B119-97932BACBC33}" type="pres">
      <dgm:prSet presAssocID="{F86A03B9-1111-4D56-B205-708E57A93BE9}" presName="negativeSpace" presStyleCnt="0"/>
      <dgm:spPr/>
    </dgm:pt>
    <dgm:pt modelId="{490271CA-FB43-44C5-B187-67A2D34CEAE0}" type="pres">
      <dgm:prSet presAssocID="{F86A03B9-1111-4D56-B205-708E57A93BE9}" presName="childText" presStyleLbl="conFgAcc1" presStyleIdx="1" presStyleCnt="2">
        <dgm:presLayoutVars>
          <dgm:bulletEnabled val="1"/>
        </dgm:presLayoutVars>
      </dgm:prSet>
      <dgm:spPr/>
    </dgm:pt>
  </dgm:ptLst>
  <dgm:cxnLst>
    <dgm:cxn modelId="{EEB99713-DB90-4D6B-9BD0-4A968DDBB47D}" type="presOf" srcId="{1F940792-3F17-4624-9E24-35D22BAB8409}" destId="{B8E8DA45-A96D-4F1B-AAF9-0F871937819E}" srcOrd="0" destOrd="0" presId="urn:microsoft.com/office/officeart/2005/8/layout/list1"/>
    <dgm:cxn modelId="{D776E025-C4D5-4915-963B-3F0630F67537}" srcId="{F86A03B9-1111-4D56-B205-708E57A93BE9}" destId="{24B2FC17-3746-4079-9037-F5A5B442E7DE}" srcOrd="1" destOrd="0" parTransId="{011DE8B4-B670-4A71-94B7-82B2BAE54E08}" sibTransId="{FCBA68D0-20C9-4371-9C55-DBC67EEA5D9A}"/>
    <dgm:cxn modelId="{6392812F-6858-4EF4-9097-A63620E7F780}" type="presOf" srcId="{F86A03B9-1111-4D56-B205-708E57A93BE9}" destId="{7B1E414C-E9E0-499F-9AC4-5A93C8C69667}" srcOrd="0" destOrd="0" presId="urn:microsoft.com/office/officeart/2005/8/layout/list1"/>
    <dgm:cxn modelId="{50DFA931-B383-4D07-A173-9E24EB61B0FD}" srcId="{74A94E86-A14E-4A30-8D40-29B725AFB91E}" destId="{F86A03B9-1111-4D56-B205-708E57A93BE9}" srcOrd="1" destOrd="0" parTransId="{65DBCB29-84BB-46BB-8171-84BF73AA0428}" sibTransId="{7118ECFC-A60E-45C1-B1F0-B018B41B0AB3}"/>
    <dgm:cxn modelId="{31308E32-1A41-4568-A35B-CED3EFC90F36}" srcId="{E2B120CC-5780-4D84-AC79-CC19C82BE7D9}" destId="{8E4925E5-5E7F-48BE-9A20-33CBF4EC4CA5}" srcOrd="1" destOrd="0" parTransId="{7B850DBC-3409-4FE8-A455-AD5B97A17974}" sibTransId="{D38E7379-2034-4456-970C-D5C742CA6140}"/>
    <dgm:cxn modelId="{D22FC35F-38D2-4F07-A0E9-F7A47EB930C7}" type="presOf" srcId="{74A94E86-A14E-4A30-8D40-29B725AFB91E}" destId="{FD24A063-0168-417F-8C2D-D63FC00D8B3B}" srcOrd="0" destOrd="0" presId="urn:microsoft.com/office/officeart/2005/8/layout/list1"/>
    <dgm:cxn modelId="{E074DA71-E019-4042-A46D-EC940F4530E7}" srcId="{E2B120CC-5780-4D84-AC79-CC19C82BE7D9}" destId="{1F940792-3F17-4624-9E24-35D22BAB8409}" srcOrd="0" destOrd="0" parTransId="{F76A9F6D-D429-40A8-B79E-693063F807E9}" sibTransId="{7262D757-6200-44AC-A6F9-EC3C88053018}"/>
    <dgm:cxn modelId="{C3CCCF91-D087-4CD0-B9CC-5C3427FBD883}" type="presOf" srcId="{6950612B-E385-4CA0-AC8A-2FBC6164172C}" destId="{490271CA-FB43-44C5-B187-67A2D34CEAE0}" srcOrd="0" destOrd="0" presId="urn:microsoft.com/office/officeart/2005/8/layout/list1"/>
    <dgm:cxn modelId="{5E1640A2-D6E8-4B09-A037-F312885FF6F5}" type="presOf" srcId="{E2B120CC-5780-4D84-AC79-CC19C82BE7D9}" destId="{0CBD6ED7-BA18-4D9C-BF0C-F235171C10F7}" srcOrd="1" destOrd="0" presId="urn:microsoft.com/office/officeart/2005/8/layout/list1"/>
    <dgm:cxn modelId="{9DE826AC-C6AE-4E3F-9C3F-24B50E126EAF}" type="presOf" srcId="{24B2FC17-3746-4079-9037-F5A5B442E7DE}" destId="{490271CA-FB43-44C5-B187-67A2D34CEAE0}" srcOrd="0" destOrd="1" presId="urn:microsoft.com/office/officeart/2005/8/layout/list1"/>
    <dgm:cxn modelId="{B23A88C8-99B6-4A75-8E10-01B66C7E436C}" type="presOf" srcId="{8E4925E5-5E7F-48BE-9A20-33CBF4EC4CA5}" destId="{B8E8DA45-A96D-4F1B-AAF9-0F871937819E}" srcOrd="0" destOrd="1" presId="urn:microsoft.com/office/officeart/2005/8/layout/list1"/>
    <dgm:cxn modelId="{086F5DCF-B000-4EF8-AB69-687E8CEFBC0C}" type="presOf" srcId="{E2B120CC-5780-4D84-AC79-CC19C82BE7D9}" destId="{C367CA2A-CFB1-4D5E-A784-43BE44DFB72D}" srcOrd="0" destOrd="0" presId="urn:microsoft.com/office/officeart/2005/8/layout/list1"/>
    <dgm:cxn modelId="{79A3BDD9-D42E-4110-A769-3D141D223020}" srcId="{74A94E86-A14E-4A30-8D40-29B725AFB91E}" destId="{E2B120CC-5780-4D84-AC79-CC19C82BE7D9}" srcOrd="0" destOrd="0" parTransId="{734D4BDC-32D2-4F01-93D5-62A7DCBE762A}" sibTransId="{5C4257C8-B737-4B86-951A-DE367B61E52D}"/>
    <dgm:cxn modelId="{D40CD7DA-E17C-4FBC-8435-BCBC89F99B5A}" srcId="{F86A03B9-1111-4D56-B205-708E57A93BE9}" destId="{6950612B-E385-4CA0-AC8A-2FBC6164172C}" srcOrd="0" destOrd="0" parTransId="{B2E03910-6816-4B54-AB1A-6800487A2889}" sibTransId="{72A05BB4-57A0-412E-BA78-4AAF9C7FECDB}"/>
    <dgm:cxn modelId="{4CE927E2-0C0A-43B9-85DB-73769F0826B0}" type="presOf" srcId="{F86A03B9-1111-4D56-B205-708E57A93BE9}" destId="{5C323851-AD21-41F5-B828-D9D04B1F9B11}" srcOrd="1" destOrd="0" presId="urn:microsoft.com/office/officeart/2005/8/layout/list1"/>
    <dgm:cxn modelId="{88AE4EA3-E120-4CB5-9A53-336D2863357E}" type="presParOf" srcId="{FD24A063-0168-417F-8C2D-D63FC00D8B3B}" destId="{D9420D1E-43BC-40C9-B1B8-8D60110FDE22}" srcOrd="0" destOrd="0" presId="urn:microsoft.com/office/officeart/2005/8/layout/list1"/>
    <dgm:cxn modelId="{C58EE588-DBE1-4146-BA82-8135E7A517C3}" type="presParOf" srcId="{D9420D1E-43BC-40C9-B1B8-8D60110FDE22}" destId="{C367CA2A-CFB1-4D5E-A784-43BE44DFB72D}" srcOrd="0" destOrd="0" presId="urn:microsoft.com/office/officeart/2005/8/layout/list1"/>
    <dgm:cxn modelId="{D168C8B6-9AB4-4788-B959-C9F86F6AFDAA}" type="presParOf" srcId="{D9420D1E-43BC-40C9-B1B8-8D60110FDE22}" destId="{0CBD6ED7-BA18-4D9C-BF0C-F235171C10F7}" srcOrd="1" destOrd="0" presId="urn:microsoft.com/office/officeart/2005/8/layout/list1"/>
    <dgm:cxn modelId="{D4D4E382-D8D9-4120-8A24-BBB28C13131C}" type="presParOf" srcId="{FD24A063-0168-417F-8C2D-D63FC00D8B3B}" destId="{87206935-2365-48BC-AB09-CF644C294094}" srcOrd="1" destOrd="0" presId="urn:microsoft.com/office/officeart/2005/8/layout/list1"/>
    <dgm:cxn modelId="{95298A82-9AB9-4012-B6E6-8570EDE429A0}" type="presParOf" srcId="{FD24A063-0168-417F-8C2D-D63FC00D8B3B}" destId="{B8E8DA45-A96D-4F1B-AAF9-0F871937819E}" srcOrd="2" destOrd="0" presId="urn:microsoft.com/office/officeart/2005/8/layout/list1"/>
    <dgm:cxn modelId="{B49A893B-18E4-464F-A611-D0C48656EAFB}" type="presParOf" srcId="{FD24A063-0168-417F-8C2D-D63FC00D8B3B}" destId="{E5E2899A-22B8-4619-97DB-F82641796FB1}" srcOrd="3" destOrd="0" presId="urn:microsoft.com/office/officeart/2005/8/layout/list1"/>
    <dgm:cxn modelId="{9BA550D1-4819-468E-8CD2-ACF121B6FE69}" type="presParOf" srcId="{FD24A063-0168-417F-8C2D-D63FC00D8B3B}" destId="{C88175AC-9647-4934-BE13-D7A30CE45418}" srcOrd="4" destOrd="0" presId="urn:microsoft.com/office/officeart/2005/8/layout/list1"/>
    <dgm:cxn modelId="{8A48849F-0A13-4C27-A546-FAC49E0389AC}" type="presParOf" srcId="{C88175AC-9647-4934-BE13-D7A30CE45418}" destId="{7B1E414C-E9E0-499F-9AC4-5A93C8C69667}" srcOrd="0" destOrd="0" presId="urn:microsoft.com/office/officeart/2005/8/layout/list1"/>
    <dgm:cxn modelId="{F2D3265A-726E-428B-AA32-64AB26C61FBE}" type="presParOf" srcId="{C88175AC-9647-4934-BE13-D7A30CE45418}" destId="{5C323851-AD21-41F5-B828-D9D04B1F9B11}" srcOrd="1" destOrd="0" presId="urn:microsoft.com/office/officeart/2005/8/layout/list1"/>
    <dgm:cxn modelId="{88DBCCCA-6115-4E5B-B34B-D83DDF2FF56A}" type="presParOf" srcId="{FD24A063-0168-417F-8C2D-D63FC00D8B3B}" destId="{8E6C49CF-F3A8-4788-B119-97932BACBC33}" srcOrd="5" destOrd="0" presId="urn:microsoft.com/office/officeart/2005/8/layout/list1"/>
    <dgm:cxn modelId="{D39EDBA6-CF2A-4BC8-8EFD-4F953D7605A8}" type="presParOf" srcId="{FD24A063-0168-417F-8C2D-D63FC00D8B3B}" destId="{490271CA-FB43-44C5-B187-67A2D34CEAE0}"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74A94E86-A14E-4A30-8D40-29B725AFB91E}"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E2B120CC-5780-4D84-AC79-CC19C82BE7D9}">
      <dgm:prSet custT="1"/>
      <dgm:spPr>
        <a:solidFill>
          <a:srgbClr val="0000FF"/>
        </a:solidFill>
      </dgm:spPr>
      <dgm: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Decree of Cyrus</a:t>
          </a:r>
        </a:p>
      </dgm:t>
    </dgm:pt>
    <dgm:pt modelId="{734D4BDC-32D2-4F01-93D5-62A7DCBE762A}" type="parTrans" cxnId="{79A3BDD9-D42E-4110-A769-3D141D223020}">
      <dgm:prSet/>
      <dgm:spPr/>
      <dgm:t>
        <a:bodyPr/>
        <a:lstStyle/>
        <a:p>
          <a:endParaRPr lang="en-US"/>
        </a:p>
      </dgm:t>
    </dgm:pt>
    <dgm:pt modelId="{5C4257C8-B737-4B86-951A-DE367B61E52D}" type="sibTrans" cxnId="{79A3BDD9-D42E-4110-A769-3D141D223020}">
      <dgm:prSet/>
      <dgm:spPr/>
      <dgm:t>
        <a:bodyPr/>
        <a:lstStyle/>
        <a:p>
          <a:endParaRPr lang="en-US"/>
        </a:p>
      </dgm:t>
    </dgm:pt>
    <dgm:pt modelId="{1F940792-3F17-4624-9E24-35D22BAB8409}">
      <dgm:prSet/>
      <dgm:spPr/>
      <dgm:t>
        <a:bodyPr/>
        <a:lstStyle/>
        <a:p>
          <a:r>
            <a:rPr lang="en-US" b="1" dirty="0"/>
            <a:t>Prophecy</a:t>
          </a:r>
          <a:r>
            <a:rPr lang="en-US" dirty="0"/>
            <a:t>:  Isa. 44:28-45:6</a:t>
          </a:r>
        </a:p>
      </dgm:t>
    </dgm:pt>
    <dgm:pt modelId="{F76A9F6D-D429-40A8-B79E-693063F807E9}" type="parTrans" cxnId="{E074DA71-E019-4042-A46D-EC940F4530E7}">
      <dgm:prSet/>
      <dgm:spPr/>
      <dgm:t>
        <a:bodyPr/>
        <a:lstStyle/>
        <a:p>
          <a:endParaRPr lang="en-US"/>
        </a:p>
      </dgm:t>
    </dgm:pt>
    <dgm:pt modelId="{7262D757-6200-44AC-A6F9-EC3C88053018}" type="sibTrans" cxnId="{E074DA71-E019-4042-A46D-EC940F4530E7}">
      <dgm:prSet/>
      <dgm:spPr/>
      <dgm:t>
        <a:bodyPr/>
        <a:lstStyle/>
        <a:p>
          <a:endParaRPr lang="en-US"/>
        </a:p>
      </dgm:t>
    </dgm:pt>
    <dgm:pt modelId="{8E4925E5-5E7F-48BE-9A20-33CBF4EC4CA5}">
      <dgm:prSet/>
      <dgm:spPr/>
      <dgm:t>
        <a:bodyPr/>
        <a:lstStyle/>
        <a:p>
          <a:r>
            <a:rPr lang="en-US" b="1" dirty="0"/>
            <a:t>Fulfillment</a:t>
          </a:r>
          <a:r>
            <a:rPr lang="en-US" dirty="0"/>
            <a:t>:  2 Chr. 36:22-23; Ezra 1:1-2; 3:7; 4:3; 5:13, 17; 6:3, 14</a:t>
          </a:r>
        </a:p>
      </dgm:t>
    </dgm:pt>
    <dgm:pt modelId="{7B850DBC-3409-4FE8-A455-AD5B97A17974}" type="parTrans" cxnId="{31308E32-1A41-4568-A35B-CED3EFC90F36}">
      <dgm:prSet/>
      <dgm:spPr/>
      <dgm:t>
        <a:bodyPr/>
        <a:lstStyle/>
        <a:p>
          <a:endParaRPr lang="en-US"/>
        </a:p>
      </dgm:t>
    </dgm:pt>
    <dgm:pt modelId="{D38E7379-2034-4456-970C-D5C742CA6140}" type="sibTrans" cxnId="{31308E32-1A41-4568-A35B-CED3EFC90F36}">
      <dgm:prSet/>
      <dgm:spPr/>
      <dgm:t>
        <a:bodyPr/>
        <a:lstStyle/>
        <a:p>
          <a:endParaRPr lang="en-US"/>
        </a:p>
      </dgm:t>
    </dgm:pt>
    <dgm:pt modelId="{F86A03B9-1111-4D56-B205-708E57A93BE9}">
      <dgm:prSet custT="1"/>
      <dgm:spPr>
        <a:solidFill>
          <a:srgbClr val="0000FF"/>
        </a:solidFill>
      </dgm:spPr>
      <dgm: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Etc.</a:t>
          </a:r>
        </a:p>
      </dgm:t>
    </dgm:pt>
    <dgm:pt modelId="{65DBCB29-84BB-46BB-8171-84BF73AA0428}" type="parTrans" cxnId="{50DFA931-B383-4D07-A173-9E24EB61B0FD}">
      <dgm:prSet/>
      <dgm:spPr/>
      <dgm:t>
        <a:bodyPr/>
        <a:lstStyle/>
        <a:p>
          <a:endParaRPr lang="en-US"/>
        </a:p>
      </dgm:t>
    </dgm:pt>
    <dgm:pt modelId="{7118ECFC-A60E-45C1-B1F0-B018B41B0AB3}" type="sibTrans" cxnId="{50DFA931-B383-4D07-A173-9E24EB61B0FD}">
      <dgm:prSet/>
      <dgm:spPr/>
      <dgm:t>
        <a:bodyPr/>
        <a:lstStyle/>
        <a:p>
          <a:endParaRPr lang="en-US"/>
        </a:p>
      </dgm:t>
    </dgm:pt>
    <dgm:pt modelId="{6950612B-E385-4CA0-AC8A-2FBC6164172C}">
      <dgm:prSet/>
      <dgm:spPr/>
      <dgm:t>
        <a:bodyPr/>
        <a:lstStyle/>
        <a:p>
          <a:r>
            <a:rPr lang="en-US" dirty="0"/>
            <a:t>Prophecy:</a:t>
          </a:r>
        </a:p>
      </dgm:t>
    </dgm:pt>
    <dgm:pt modelId="{B2E03910-6816-4B54-AB1A-6800487A2889}" type="parTrans" cxnId="{D40CD7DA-E17C-4FBC-8435-BCBC89F99B5A}">
      <dgm:prSet/>
      <dgm:spPr/>
      <dgm:t>
        <a:bodyPr/>
        <a:lstStyle/>
        <a:p>
          <a:endParaRPr lang="en-US"/>
        </a:p>
      </dgm:t>
    </dgm:pt>
    <dgm:pt modelId="{72A05BB4-57A0-412E-BA78-4AAF9C7FECDB}" type="sibTrans" cxnId="{D40CD7DA-E17C-4FBC-8435-BCBC89F99B5A}">
      <dgm:prSet/>
      <dgm:spPr/>
      <dgm:t>
        <a:bodyPr/>
        <a:lstStyle/>
        <a:p>
          <a:endParaRPr lang="en-US"/>
        </a:p>
      </dgm:t>
    </dgm:pt>
    <dgm:pt modelId="{24B2FC17-3746-4079-9037-F5A5B442E7DE}">
      <dgm:prSet/>
      <dgm:spPr/>
      <dgm:t>
        <a:bodyPr/>
        <a:lstStyle/>
        <a:p>
          <a:r>
            <a:rPr lang="en-US" dirty="0"/>
            <a:t>Fulfillment:</a:t>
          </a:r>
        </a:p>
      </dgm:t>
    </dgm:pt>
    <dgm:pt modelId="{011DE8B4-B670-4A71-94B7-82B2BAE54E08}" type="parTrans" cxnId="{D776E025-C4D5-4915-963B-3F0630F67537}">
      <dgm:prSet/>
      <dgm:spPr/>
      <dgm:t>
        <a:bodyPr/>
        <a:lstStyle/>
        <a:p>
          <a:endParaRPr lang="en-US"/>
        </a:p>
      </dgm:t>
    </dgm:pt>
    <dgm:pt modelId="{FCBA68D0-20C9-4371-9C55-DBC67EEA5D9A}" type="sibTrans" cxnId="{D776E025-C4D5-4915-963B-3F0630F67537}">
      <dgm:prSet/>
      <dgm:spPr/>
      <dgm:t>
        <a:bodyPr/>
        <a:lstStyle/>
        <a:p>
          <a:endParaRPr lang="en-US"/>
        </a:p>
      </dgm:t>
    </dgm:pt>
    <dgm:pt modelId="{FD24A063-0168-417F-8C2D-D63FC00D8B3B}" type="pres">
      <dgm:prSet presAssocID="{74A94E86-A14E-4A30-8D40-29B725AFB91E}" presName="linear" presStyleCnt="0">
        <dgm:presLayoutVars>
          <dgm:dir/>
          <dgm:animLvl val="lvl"/>
          <dgm:resizeHandles val="exact"/>
        </dgm:presLayoutVars>
      </dgm:prSet>
      <dgm:spPr/>
    </dgm:pt>
    <dgm:pt modelId="{D9420D1E-43BC-40C9-B1B8-8D60110FDE22}" type="pres">
      <dgm:prSet presAssocID="{E2B120CC-5780-4D84-AC79-CC19C82BE7D9}" presName="parentLin" presStyleCnt="0"/>
      <dgm:spPr/>
    </dgm:pt>
    <dgm:pt modelId="{C367CA2A-CFB1-4D5E-A784-43BE44DFB72D}" type="pres">
      <dgm:prSet presAssocID="{E2B120CC-5780-4D84-AC79-CC19C82BE7D9}" presName="parentLeftMargin" presStyleLbl="node1" presStyleIdx="0" presStyleCnt="2"/>
      <dgm:spPr/>
    </dgm:pt>
    <dgm:pt modelId="{0CBD6ED7-BA18-4D9C-BF0C-F235171C10F7}" type="pres">
      <dgm:prSet presAssocID="{E2B120CC-5780-4D84-AC79-CC19C82BE7D9}" presName="parentText" presStyleLbl="node1" presStyleIdx="0" presStyleCnt="2">
        <dgm:presLayoutVars>
          <dgm:chMax val="0"/>
          <dgm:bulletEnabled val="1"/>
        </dgm:presLayoutVars>
      </dgm:prSet>
      <dgm:spPr/>
    </dgm:pt>
    <dgm:pt modelId="{87206935-2365-48BC-AB09-CF644C294094}" type="pres">
      <dgm:prSet presAssocID="{E2B120CC-5780-4D84-AC79-CC19C82BE7D9}" presName="negativeSpace" presStyleCnt="0"/>
      <dgm:spPr/>
    </dgm:pt>
    <dgm:pt modelId="{B8E8DA45-A96D-4F1B-AAF9-0F871937819E}" type="pres">
      <dgm:prSet presAssocID="{E2B120CC-5780-4D84-AC79-CC19C82BE7D9}" presName="childText" presStyleLbl="conFgAcc1" presStyleIdx="0" presStyleCnt="2">
        <dgm:presLayoutVars>
          <dgm:bulletEnabled val="1"/>
        </dgm:presLayoutVars>
      </dgm:prSet>
      <dgm:spPr/>
    </dgm:pt>
    <dgm:pt modelId="{E5E2899A-22B8-4619-97DB-F82641796FB1}" type="pres">
      <dgm:prSet presAssocID="{5C4257C8-B737-4B86-951A-DE367B61E52D}" presName="spaceBetweenRectangles" presStyleCnt="0"/>
      <dgm:spPr/>
    </dgm:pt>
    <dgm:pt modelId="{C88175AC-9647-4934-BE13-D7A30CE45418}" type="pres">
      <dgm:prSet presAssocID="{F86A03B9-1111-4D56-B205-708E57A93BE9}" presName="parentLin" presStyleCnt="0"/>
      <dgm:spPr/>
    </dgm:pt>
    <dgm:pt modelId="{7B1E414C-E9E0-499F-9AC4-5A93C8C69667}" type="pres">
      <dgm:prSet presAssocID="{F86A03B9-1111-4D56-B205-708E57A93BE9}" presName="parentLeftMargin" presStyleLbl="node1" presStyleIdx="0" presStyleCnt="2"/>
      <dgm:spPr/>
    </dgm:pt>
    <dgm:pt modelId="{5C323851-AD21-41F5-B828-D9D04B1F9B11}" type="pres">
      <dgm:prSet presAssocID="{F86A03B9-1111-4D56-B205-708E57A93BE9}" presName="parentText" presStyleLbl="node1" presStyleIdx="1" presStyleCnt="2">
        <dgm:presLayoutVars>
          <dgm:chMax val="0"/>
          <dgm:bulletEnabled val="1"/>
        </dgm:presLayoutVars>
      </dgm:prSet>
      <dgm:spPr/>
    </dgm:pt>
    <dgm:pt modelId="{8E6C49CF-F3A8-4788-B119-97932BACBC33}" type="pres">
      <dgm:prSet presAssocID="{F86A03B9-1111-4D56-B205-708E57A93BE9}" presName="negativeSpace" presStyleCnt="0"/>
      <dgm:spPr/>
    </dgm:pt>
    <dgm:pt modelId="{490271CA-FB43-44C5-B187-67A2D34CEAE0}" type="pres">
      <dgm:prSet presAssocID="{F86A03B9-1111-4D56-B205-708E57A93BE9}" presName="childText" presStyleLbl="conFgAcc1" presStyleIdx="1" presStyleCnt="2">
        <dgm:presLayoutVars>
          <dgm:bulletEnabled val="1"/>
        </dgm:presLayoutVars>
      </dgm:prSet>
      <dgm:spPr/>
    </dgm:pt>
  </dgm:ptLst>
  <dgm:cxnLst>
    <dgm:cxn modelId="{EEB99713-DB90-4D6B-9BD0-4A968DDBB47D}" type="presOf" srcId="{1F940792-3F17-4624-9E24-35D22BAB8409}" destId="{B8E8DA45-A96D-4F1B-AAF9-0F871937819E}" srcOrd="0" destOrd="0" presId="urn:microsoft.com/office/officeart/2005/8/layout/list1"/>
    <dgm:cxn modelId="{D776E025-C4D5-4915-963B-3F0630F67537}" srcId="{F86A03B9-1111-4D56-B205-708E57A93BE9}" destId="{24B2FC17-3746-4079-9037-F5A5B442E7DE}" srcOrd="1" destOrd="0" parTransId="{011DE8B4-B670-4A71-94B7-82B2BAE54E08}" sibTransId="{FCBA68D0-20C9-4371-9C55-DBC67EEA5D9A}"/>
    <dgm:cxn modelId="{6392812F-6858-4EF4-9097-A63620E7F780}" type="presOf" srcId="{F86A03B9-1111-4D56-B205-708E57A93BE9}" destId="{7B1E414C-E9E0-499F-9AC4-5A93C8C69667}" srcOrd="0" destOrd="0" presId="urn:microsoft.com/office/officeart/2005/8/layout/list1"/>
    <dgm:cxn modelId="{50DFA931-B383-4D07-A173-9E24EB61B0FD}" srcId="{74A94E86-A14E-4A30-8D40-29B725AFB91E}" destId="{F86A03B9-1111-4D56-B205-708E57A93BE9}" srcOrd="1" destOrd="0" parTransId="{65DBCB29-84BB-46BB-8171-84BF73AA0428}" sibTransId="{7118ECFC-A60E-45C1-B1F0-B018B41B0AB3}"/>
    <dgm:cxn modelId="{31308E32-1A41-4568-A35B-CED3EFC90F36}" srcId="{E2B120CC-5780-4D84-AC79-CC19C82BE7D9}" destId="{8E4925E5-5E7F-48BE-9A20-33CBF4EC4CA5}" srcOrd="1" destOrd="0" parTransId="{7B850DBC-3409-4FE8-A455-AD5B97A17974}" sibTransId="{D38E7379-2034-4456-970C-D5C742CA6140}"/>
    <dgm:cxn modelId="{D22FC35F-38D2-4F07-A0E9-F7A47EB930C7}" type="presOf" srcId="{74A94E86-A14E-4A30-8D40-29B725AFB91E}" destId="{FD24A063-0168-417F-8C2D-D63FC00D8B3B}" srcOrd="0" destOrd="0" presId="urn:microsoft.com/office/officeart/2005/8/layout/list1"/>
    <dgm:cxn modelId="{E074DA71-E019-4042-A46D-EC940F4530E7}" srcId="{E2B120CC-5780-4D84-AC79-CC19C82BE7D9}" destId="{1F940792-3F17-4624-9E24-35D22BAB8409}" srcOrd="0" destOrd="0" parTransId="{F76A9F6D-D429-40A8-B79E-693063F807E9}" sibTransId="{7262D757-6200-44AC-A6F9-EC3C88053018}"/>
    <dgm:cxn modelId="{C3CCCF91-D087-4CD0-B9CC-5C3427FBD883}" type="presOf" srcId="{6950612B-E385-4CA0-AC8A-2FBC6164172C}" destId="{490271CA-FB43-44C5-B187-67A2D34CEAE0}" srcOrd="0" destOrd="0" presId="urn:microsoft.com/office/officeart/2005/8/layout/list1"/>
    <dgm:cxn modelId="{5E1640A2-D6E8-4B09-A037-F312885FF6F5}" type="presOf" srcId="{E2B120CC-5780-4D84-AC79-CC19C82BE7D9}" destId="{0CBD6ED7-BA18-4D9C-BF0C-F235171C10F7}" srcOrd="1" destOrd="0" presId="urn:microsoft.com/office/officeart/2005/8/layout/list1"/>
    <dgm:cxn modelId="{9DE826AC-C6AE-4E3F-9C3F-24B50E126EAF}" type="presOf" srcId="{24B2FC17-3746-4079-9037-F5A5B442E7DE}" destId="{490271CA-FB43-44C5-B187-67A2D34CEAE0}" srcOrd="0" destOrd="1" presId="urn:microsoft.com/office/officeart/2005/8/layout/list1"/>
    <dgm:cxn modelId="{B23A88C8-99B6-4A75-8E10-01B66C7E436C}" type="presOf" srcId="{8E4925E5-5E7F-48BE-9A20-33CBF4EC4CA5}" destId="{B8E8DA45-A96D-4F1B-AAF9-0F871937819E}" srcOrd="0" destOrd="1" presId="urn:microsoft.com/office/officeart/2005/8/layout/list1"/>
    <dgm:cxn modelId="{086F5DCF-B000-4EF8-AB69-687E8CEFBC0C}" type="presOf" srcId="{E2B120CC-5780-4D84-AC79-CC19C82BE7D9}" destId="{C367CA2A-CFB1-4D5E-A784-43BE44DFB72D}" srcOrd="0" destOrd="0" presId="urn:microsoft.com/office/officeart/2005/8/layout/list1"/>
    <dgm:cxn modelId="{79A3BDD9-D42E-4110-A769-3D141D223020}" srcId="{74A94E86-A14E-4A30-8D40-29B725AFB91E}" destId="{E2B120CC-5780-4D84-AC79-CC19C82BE7D9}" srcOrd="0" destOrd="0" parTransId="{734D4BDC-32D2-4F01-93D5-62A7DCBE762A}" sibTransId="{5C4257C8-B737-4B86-951A-DE367B61E52D}"/>
    <dgm:cxn modelId="{D40CD7DA-E17C-4FBC-8435-BCBC89F99B5A}" srcId="{F86A03B9-1111-4D56-B205-708E57A93BE9}" destId="{6950612B-E385-4CA0-AC8A-2FBC6164172C}" srcOrd="0" destOrd="0" parTransId="{B2E03910-6816-4B54-AB1A-6800487A2889}" sibTransId="{72A05BB4-57A0-412E-BA78-4AAF9C7FECDB}"/>
    <dgm:cxn modelId="{4CE927E2-0C0A-43B9-85DB-73769F0826B0}" type="presOf" srcId="{F86A03B9-1111-4D56-B205-708E57A93BE9}" destId="{5C323851-AD21-41F5-B828-D9D04B1F9B11}" srcOrd="1" destOrd="0" presId="urn:microsoft.com/office/officeart/2005/8/layout/list1"/>
    <dgm:cxn modelId="{88AE4EA3-E120-4CB5-9A53-336D2863357E}" type="presParOf" srcId="{FD24A063-0168-417F-8C2D-D63FC00D8B3B}" destId="{D9420D1E-43BC-40C9-B1B8-8D60110FDE22}" srcOrd="0" destOrd="0" presId="urn:microsoft.com/office/officeart/2005/8/layout/list1"/>
    <dgm:cxn modelId="{C58EE588-DBE1-4146-BA82-8135E7A517C3}" type="presParOf" srcId="{D9420D1E-43BC-40C9-B1B8-8D60110FDE22}" destId="{C367CA2A-CFB1-4D5E-A784-43BE44DFB72D}" srcOrd="0" destOrd="0" presId="urn:microsoft.com/office/officeart/2005/8/layout/list1"/>
    <dgm:cxn modelId="{D168C8B6-9AB4-4788-B959-C9F86F6AFDAA}" type="presParOf" srcId="{D9420D1E-43BC-40C9-B1B8-8D60110FDE22}" destId="{0CBD6ED7-BA18-4D9C-BF0C-F235171C10F7}" srcOrd="1" destOrd="0" presId="urn:microsoft.com/office/officeart/2005/8/layout/list1"/>
    <dgm:cxn modelId="{D4D4E382-D8D9-4120-8A24-BBB28C13131C}" type="presParOf" srcId="{FD24A063-0168-417F-8C2D-D63FC00D8B3B}" destId="{87206935-2365-48BC-AB09-CF644C294094}" srcOrd="1" destOrd="0" presId="urn:microsoft.com/office/officeart/2005/8/layout/list1"/>
    <dgm:cxn modelId="{95298A82-9AB9-4012-B6E6-8570EDE429A0}" type="presParOf" srcId="{FD24A063-0168-417F-8C2D-D63FC00D8B3B}" destId="{B8E8DA45-A96D-4F1B-AAF9-0F871937819E}" srcOrd="2" destOrd="0" presId="urn:microsoft.com/office/officeart/2005/8/layout/list1"/>
    <dgm:cxn modelId="{B49A893B-18E4-464F-A611-D0C48656EAFB}" type="presParOf" srcId="{FD24A063-0168-417F-8C2D-D63FC00D8B3B}" destId="{E5E2899A-22B8-4619-97DB-F82641796FB1}" srcOrd="3" destOrd="0" presId="urn:microsoft.com/office/officeart/2005/8/layout/list1"/>
    <dgm:cxn modelId="{9BA550D1-4819-468E-8CD2-ACF121B6FE69}" type="presParOf" srcId="{FD24A063-0168-417F-8C2D-D63FC00D8B3B}" destId="{C88175AC-9647-4934-BE13-D7A30CE45418}" srcOrd="4" destOrd="0" presId="urn:microsoft.com/office/officeart/2005/8/layout/list1"/>
    <dgm:cxn modelId="{8A48849F-0A13-4C27-A546-FAC49E0389AC}" type="presParOf" srcId="{C88175AC-9647-4934-BE13-D7A30CE45418}" destId="{7B1E414C-E9E0-499F-9AC4-5A93C8C69667}" srcOrd="0" destOrd="0" presId="urn:microsoft.com/office/officeart/2005/8/layout/list1"/>
    <dgm:cxn modelId="{F2D3265A-726E-428B-AA32-64AB26C61FBE}" type="presParOf" srcId="{C88175AC-9647-4934-BE13-D7A30CE45418}" destId="{5C323851-AD21-41F5-B828-D9D04B1F9B11}" srcOrd="1" destOrd="0" presId="urn:microsoft.com/office/officeart/2005/8/layout/list1"/>
    <dgm:cxn modelId="{88DBCCCA-6115-4E5B-B34B-D83DDF2FF56A}" type="presParOf" srcId="{FD24A063-0168-417F-8C2D-D63FC00D8B3B}" destId="{8E6C49CF-F3A8-4788-B119-97932BACBC33}" srcOrd="5" destOrd="0" presId="urn:microsoft.com/office/officeart/2005/8/layout/list1"/>
    <dgm:cxn modelId="{D39EDBA6-CF2A-4BC8-8EFD-4F953D7605A8}" type="presParOf" srcId="{FD24A063-0168-417F-8C2D-D63FC00D8B3B}" destId="{490271CA-FB43-44C5-B187-67A2D34CEAE0}"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74A94E86-A14E-4A30-8D40-29B725AFB91E}"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E2B120CC-5780-4D84-AC79-CC19C82BE7D9}">
      <dgm:prSet custT="1"/>
      <dgm:spPr>
        <a:solidFill>
          <a:srgbClr val="0000FF"/>
        </a:solidFill>
      </dgm:spPr>
      <dgm: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Scattering of Disciples</a:t>
          </a:r>
        </a:p>
      </dgm:t>
    </dgm:pt>
    <dgm:pt modelId="{734D4BDC-32D2-4F01-93D5-62A7DCBE762A}" type="parTrans" cxnId="{79A3BDD9-D42E-4110-A769-3D141D223020}">
      <dgm:prSet/>
      <dgm:spPr/>
      <dgm:t>
        <a:bodyPr/>
        <a:lstStyle/>
        <a:p>
          <a:endParaRPr lang="en-US"/>
        </a:p>
      </dgm:t>
    </dgm:pt>
    <dgm:pt modelId="{5C4257C8-B737-4B86-951A-DE367B61E52D}" type="sibTrans" cxnId="{79A3BDD9-D42E-4110-A769-3D141D223020}">
      <dgm:prSet/>
      <dgm:spPr/>
      <dgm:t>
        <a:bodyPr/>
        <a:lstStyle/>
        <a:p>
          <a:endParaRPr lang="en-US"/>
        </a:p>
      </dgm:t>
    </dgm:pt>
    <dgm:pt modelId="{1F940792-3F17-4624-9E24-35D22BAB8409}">
      <dgm:prSet/>
      <dgm:spPr/>
      <dgm:t>
        <a:bodyPr/>
        <a:lstStyle/>
        <a:p>
          <a:r>
            <a:rPr lang="en-US" b="1" dirty="0"/>
            <a:t>Prophecy</a:t>
          </a:r>
          <a:r>
            <a:rPr lang="en-US" dirty="0"/>
            <a:t>:  Mt. 26:31; Mk. 14:27; Zech. 13:7</a:t>
          </a:r>
        </a:p>
      </dgm:t>
    </dgm:pt>
    <dgm:pt modelId="{F76A9F6D-D429-40A8-B79E-693063F807E9}" type="parTrans" cxnId="{E074DA71-E019-4042-A46D-EC940F4530E7}">
      <dgm:prSet/>
      <dgm:spPr/>
      <dgm:t>
        <a:bodyPr/>
        <a:lstStyle/>
        <a:p>
          <a:endParaRPr lang="en-US"/>
        </a:p>
      </dgm:t>
    </dgm:pt>
    <dgm:pt modelId="{7262D757-6200-44AC-A6F9-EC3C88053018}" type="sibTrans" cxnId="{E074DA71-E019-4042-A46D-EC940F4530E7}">
      <dgm:prSet/>
      <dgm:spPr/>
      <dgm:t>
        <a:bodyPr/>
        <a:lstStyle/>
        <a:p>
          <a:endParaRPr lang="en-US"/>
        </a:p>
      </dgm:t>
    </dgm:pt>
    <dgm:pt modelId="{8E4925E5-5E7F-48BE-9A20-33CBF4EC4CA5}">
      <dgm:prSet/>
      <dgm:spPr/>
      <dgm:t>
        <a:bodyPr/>
        <a:lstStyle/>
        <a:p>
          <a:r>
            <a:rPr lang="en-US" b="1" dirty="0"/>
            <a:t>Fulfillment</a:t>
          </a:r>
          <a:r>
            <a:rPr lang="en-US" dirty="0"/>
            <a:t>:  Mt. 26:56; Mk. 14:50</a:t>
          </a:r>
        </a:p>
      </dgm:t>
    </dgm:pt>
    <dgm:pt modelId="{7B850DBC-3409-4FE8-A455-AD5B97A17974}" type="parTrans" cxnId="{31308E32-1A41-4568-A35B-CED3EFC90F36}">
      <dgm:prSet/>
      <dgm:spPr/>
      <dgm:t>
        <a:bodyPr/>
        <a:lstStyle/>
        <a:p>
          <a:endParaRPr lang="en-US"/>
        </a:p>
      </dgm:t>
    </dgm:pt>
    <dgm:pt modelId="{D38E7379-2034-4456-970C-D5C742CA6140}" type="sibTrans" cxnId="{31308E32-1A41-4568-A35B-CED3EFC90F36}">
      <dgm:prSet/>
      <dgm:spPr/>
      <dgm:t>
        <a:bodyPr/>
        <a:lstStyle/>
        <a:p>
          <a:endParaRPr lang="en-US"/>
        </a:p>
      </dgm:t>
    </dgm:pt>
    <dgm:pt modelId="{F86A03B9-1111-4D56-B205-708E57A93BE9}">
      <dgm:prSet custT="1"/>
      <dgm:spPr>
        <a:solidFill>
          <a:srgbClr val="0000FF"/>
        </a:solidFill>
      </dgm:spPr>
      <dgm: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Peter’s Denials</a:t>
          </a:r>
        </a:p>
      </dgm:t>
    </dgm:pt>
    <dgm:pt modelId="{65DBCB29-84BB-46BB-8171-84BF73AA0428}" type="parTrans" cxnId="{50DFA931-B383-4D07-A173-9E24EB61B0FD}">
      <dgm:prSet/>
      <dgm:spPr/>
      <dgm:t>
        <a:bodyPr/>
        <a:lstStyle/>
        <a:p>
          <a:endParaRPr lang="en-US"/>
        </a:p>
      </dgm:t>
    </dgm:pt>
    <dgm:pt modelId="{7118ECFC-A60E-45C1-B1F0-B018B41B0AB3}" type="sibTrans" cxnId="{50DFA931-B383-4D07-A173-9E24EB61B0FD}">
      <dgm:prSet/>
      <dgm:spPr/>
      <dgm:t>
        <a:bodyPr/>
        <a:lstStyle/>
        <a:p>
          <a:endParaRPr lang="en-US"/>
        </a:p>
      </dgm:t>
    </dgm:pt>
    <dgm:pt modelId="{6950612B-E385-4CA0-AC8A-2FBC6164172C}">
      <dgm:prSet/>
      <dgm:spPr/>
      <dgm:t>
        <a:bodyPr/>
        <a:lstStyle/>
        <a:p>
          <a:r>
            <a:rPr lang="en-US" b="1" dirty="0"/>
            <a:t>Prophecy</a:t>
          </a:r>
          <a:r>
            <a:rPr lang="en-US" dirty="0"/>
            <a:t>:  Mt. 26:34; Mk. 14:30; Lk. 22:34; Jn. 13:38</a:t>
          </a:r>
        </a:p>
      </dgm:t>
    </dgm:pt>
    <dgm:pt modelId="{B2E03910-6816-4B54-AB1A-6800487A2889}" type="parTrans" cxnId="{D40CD7DA-E17C-4FBC-8435-BCBC89F99B5A}">
      <dgm:prSet/>
      <dgm:spPr/>
      <dgm:t>
        <a:bodyPr/>
        <a:lstStyle/>
        <a:p>
          <a:endParaRPr lang="en-US"/>
        </a:p>
      </dgm:t>
    </dgm:pt>
    <dgm:pt modelId="{72A05BB4-57A0-412E-BA78-4AAF9C7FECDB}" type="sibTrans" cxnId="{D40CD7DA-E17C-4FBC-8435-BCBC89F99B5A}">
      <dgm:prSet/>
      <dgm:spPr/>
      <dgm:t>
        <a:bodyPr/>
        <a:lstStyle/>
        <a:p>
          <a:endParaRPr lang="en-US"/>
        </a:p>
      </dgm:t>
    </dgm:pt>
    <dgm:pt modelId="{24B2FC17-3746-4079-9037-F5A5B442E7DE}">
      <dgm:prSet/>
      <dgm:spPr/>
      <dgm:t>
        <a:bodyPr/>
        <a:lstStyle/>
        <a:p>
          <a:r>
            <a:rPr lang="en-US" b="1" dirty="0"/>
            <a:t>Fulfillment</a:t>
          </a:r>
          <a:r>
            <a:rPr lang="en-US" dirty="0"/>
            <a:t>:  Mt. 26:69ff; Mk. 14:66ff; Lk. 22:55ff; Jn. 18:15ff</a:t>
          </a:r>
        </a:p>
      </dgm:t>
    </dgm:pt>
    <dgm:pt modelId="{011DE8B4-B670-4A71-94B7-82B2BAE54E08}" type="parTrans" cxnId="{D776E025-C4D5-4915-963B-3F0630F67537}">
      <dgm:prSet/>
      <dgm:spPr/>
      <dgm:t>
        <a:bodyPr/>
        <a:lstStyle/>
        <a:p>
          <a:endParaRPr lang="en-US"/>
        </a:p>
      </dgm:t>
    </dgm:pt>
    <dgm:pt modelId="{FCBA68D0-20C9-4371-9C55-DBC67EEA5D9A}" type="sibTrans" cxnId="{D776E025-C4D5-4915-963B-3F0630F67537}">
      <dgm:prSet/>
      <dgm:spPr/>
      <dgm:t>
        <a:bodyPr/>
        <a:lstStyle/>
        <a:p>
          <a:endParaRPr lang="en-US"/>
        </a:p>
      </dgm:t>
    </dgm:pt>
    <dgm:pt modelId="{FD24A063-0168-417F-8C2D-D63FC00D8B3B}" type="pres">
      <dgm:prSet presAssocID="{74A94E86-A14E-4A30-8D40-29B725AFB91E}" presName="linear" presStyleCnt="0">
        <dgm:presLayoutVars>
          <dgm:dir/>
          <dgm:animLvl val="lvl"/>
          <dgm:resizeHandles val="exact"/>
        </dgm:presLayoutVars>
      </dgm:prSet>
      <dgm:spPr/>
    </dgm:pt>
    <dgm:pt modelId="{D9420D1E-43BC-40C9-B1B8-8D60110FDE22}" type="pres">
      <dgm:prSet presAssocID="{E2B120CC-5780-4D84-AC79-CC19C82BE7D9}" presName="parentLin" presStyleCnt="0"/>
      <dgm:spPr/>
    </dgm:pt>
    <dgm:pt modelId="{C367CA2A-CFB1-4D5E-A784-43BE44DFB72D}" type="pres">
      <dgm:prSet presAssocID="{E2B120CC-5780-4D84-AC79-CC19C82BE7D9}" presName="parentLeftMargin" presStyleLbl="node1" presStyleIdx="0" presStyleCnt="2"/>
      <dgm:spPr/>
    </dgm:pt>
    <dgm:pt modelId="{0CBD6ED7-BA18-4D9C-BF0C-F235171C10F7}" type="pres">
      <dgm:prSet presAssocID="{E2B120CC-5780-4D84-AC79-CC19C82BE7D9}" presName="parentText" presStyleLbl="node1" presStyleIdx="0" presStyleCnt="2">
        <dgm:presLayoutVars>
          <dgm:chMax val="0"/>
          <dgm:bulletEnabled val="1"/>
        </dgm:presLayoutVars>
      </dgm:prSet>
      <dgm:spPr/>
    </dgm:pt>
    <dgm:pt modelId="{87206935-2365-48BC-AB09-CF644C294094}" type="pres">
      <dgm:prSet presAssocID="{E2B120CC-5780-4D84-AC79-CC19C82BE7D9}" presName="negativeSpace" presStyleCnt="0"/>
      <dgm:spPr/>
    </dgm:pt>
    <dgm:pt modelId="{B8E8DA45-A96D-4F1B-AAF9-0F871937819E}" type="pres">
      <dgm:prSet presAssocID="{E2B120CC-5780-4D84-AC79-CC19C82BE7D9}" presName="childText" presStyleLbl="conFgAcc1" presStyleIdx="0" presStyleCnt="2">
        <dgm:presLayoutVars>
          <dgm:bulletEnabled val="1"/>
        </dgm:presLayoutVars>
      </dgm:prSet>
      <dgm:spPr/>
    </dgm:pt>
    <dgm:pt modelId="{E5E2899A-22B8-4619-97DB-F82641796FB1}" type="pres">
      <dgm:prSet presAssocID="{5C4257C8-B737-4B86-951A-DE367B61E52D}" presName="spaceBetweenRectangles" presStyleCnt="0"/>
      <dgm:spPr/>
    </dgm:pt>
    <dgm:pt modelId="{C88175AC-9647-4934-BE13-D7A30CE45418}" type="pres">
      <dgm:prSet presAssocID="{F86A03B9-1111-4D56-B205-708E57A93BE9}" presName="parentLin" presStyleCnt="0"/>
      <dgm:spPr/>
    </dgm:pt>
    <dgm:pt modelId="{7B1E414C-E9E0-499F-9AC4-5A93C8C69667}" type="pres">
      <dgm:prSet presAssocID="{F86A03B9-1111-4D56-B205-708E57A93BE9}" presName="parentLeftMargin" presStyleLbl="node1" presStyleIdx="0" presStyleCnt="2"/>
      <dgm:spPr/>
    </dgm:pt>
    <dgm:pt modelId="{5C323851-AD21-41F5-B828-D9D04B1F9B11}" type="pres">
      <dgm:prSet presAssocID="{F86A03B9-1111-4D56-B205-708E57A93BE9}" presName="parentText" presStyleLbl="node1" presStyleIdx="1" presStyleCnt="2">
        <dgm:presLayoutVars>
          <dgm:chMax val="0"/>
          <dgm:bulletEnabled val="1"/>
        </dgm:presLayoutVars>
      </dgm:prSet>
      <dgm:spPr/>
    </dgm:pt>
    <dgm:pt modelId="{8E6C49CF-F3A8-4788-B119-97932BACBC33}" type="pres">
      <dgm:prSet presAssocID="{F86A03B9-1111-4D56-B205-708E57A93BE9}" presName="negativeSpace" presStyleCnt="0"/>
      <dgm:spPr/>
    </dgm:pt>
    <dgm:pt modelId="{490271CA-FB43-44C5-B187-67A2D34CEAE0}" type="pres">
      <dgm:prSet presAssocID="{F86A03B9-1111-4D56-B205-708E57A93BE9}" presName="childText" presStyleLbl="conFgAcc1" presStyleIdx="1" presStyleCnt="2">
        <dgm:presLayoutVars>
          <dgm:bulletEnabled val="1"/>
        </dgm:presLayoutVars>
      </dgm:prSet>
      <dgm:spPr/>
    </dgm:pt>
  </dgm:ptLst>
  <dgm:cxnLst>
    <dgm:cxn modelId="{EEB99713-DB90-4D6B-9BD0-4A968DDBB47D}" type="presOf" srcId="{1F940792-3F17-4624-9E24-35D22BAB8409}" destId="{B8E8DA45-A96D-4F1B-AAF9-0F871937819E}" srcOrd="0" destOrd="0" presId="urn:microsoft.com/office/officeart/2005/8/layout/list1"/>
    <dgm:cxn modelId="{D776E025-C4D5-4915-963B-3F0630F67537}" srcId="{F86A03B9-1111-4D56-B205-708E57A93BE9}" destId="{24B2FC17-3746-4079-9037-F5A5B442E7DE}" srcOrd="1" destOrd="0" parTransId="{011DE8B4-B670-4A71-94B7-82B2BAE54E08}" sibTransId="{FCBA68D0-20C9-4371-9C55-DBC67EEA5D9A}"/>
    <dgm:cxn modelId="{6392812F-6858-4EF4-9097-A63620E7F780}" type="presOf" srcId="{F86A03B9-1111-4D56-B205-708E57A93BE9}" destId="{7B1E414C-E9E0-499F-9AC4-5A93C8C69667}" srcOrd="0" destOrd="0" presId="urn:microsoft.com/office/officeart/2005/8/layout/list1"/>
    <dgm:cxn modelId="{50DFA931-B383-4D07-A173-9E24EB61B0FD}" srcId="{74A94E86-A14E-4A30-8D40-29B725AFB91E}" destId="{F86A03B9-1111-4D56-B205-708E57A93BE9}" srcOrd="1" destOrd="0" parTransId="{65DBCB29-84BB-46BB-8171-84BF73AA0428}" sibTransId="{7118ECFC-A60E-45C1-B1F0-B018B41B0AB3}"/>
    <dgm:cxn modelId="{31308E32-1A41-4568-A35B-CED3EFC90F36}" srcId="{E2B120CC-5780-4D84-AC79-CC19C82BE7D9}" destId="{8E4925E5-5E7F-48BE-9A20-33CBF4EC4CA5}" srcOrd="1" destOrd="0" parTransId="{7B850DBC-3409-4FE8-A455-AD5B97A17974}" sibTransId="{D38E7379-2034-4456-970C-D5C742CA6140}"/>
    <dgm:cxn modelId="{D22FC35F-38D2-4F07-A0E9-F7A47EB930C7}" type="presOf" srcId="{74A94E86-A14E-4A30-8D40-29B725AFB91E}" destId="{FD24A063-0168-417F-8C2D-D63FC00D8B3B}" srcOrd="0" destOrd="0" presId="urn:microsoft.com/office/officeart/2005/8/layout/list1"/>
    <dgm:cxn modelId="{E074DA71-E019-4042-A46D-EC940F4530E7}" srcId="{E2B120CC-5780-4D84-AC79-CC19C82BE7D9}" destId="{1F940792-3F17-4624-9E24-35D22BAB8409}" srcOrd="0" destOrd="0" parTransId="{F76A9F6D-D429-40A8-B79E-693063F807E9}" sibTransId="{7262D757-6200-44AC-A6F9-EC3C88053018}"/>
    <dgm:cxn modelId="{C3CCCF91-D087-4CD0-B9CC-5C3427FBD883}" type="presOf" srcId="{6950612B-E385-4CA0-AC8A-2FBC6164172C}" destId="{490271CA-FB43-44C5-B187-67A2D34CEAE0}" srcOrd="0" destOrd="0" presId="urn:microsoft.com/office/officeart/2005/8/layout/list1"/>
    <dgm:cxn modelId="{5E1640A2-D6E8-4B09-A037-F312885FF6F5}" type="presOf" srcId="{E2B120CC-5780-4D84-AC79-CC19C82BE7D9}" destId="{0CBD6ED7-BA18-4D9C-BF0C-F235171C10F7}" srcOrd="1" destOrd="0" presId="urn:microsoft.com/office/officeart/2005/8/layout/list1"/>
    <dgm:cxn modelId="{9DE826AC-C6AE-4E3F-9C3F-24B50E126EAF}" type="presOf" srcId="{24B2FC17-3746-4079-9037-F5A5B442E7DE}" destId="{490271CA-FB43-44C5-B187-67A2D34CEAE0}" srcOrd="0" destOrd="1" presId="urn:microsoft.com/office/officeart/2005/8/layout/list1"/>
    <dgm:cxn modelId="{B23A88C8-99B6-4A75-8E10-01B66C7E436C}" type="presOf" srcId="{8E4925E5-5E7F-48BE-9A20-33CBF4EC4CA5}" destId="{B8E8DA45-A96D-4F1B-AAF9-0F871937819E}" srcOrd="0" destOrd="1" presId="urn:microsoft.com/office/officeart/2005/8/layout/list1"/>
    <dgm:cxn modelId="{086F5DCF-B000-4EF8-AB69-687E8CEFBC0C}" type="presOf" srcId="{E2B120CC-5780-4D84-AC79-CC19C82BE7D9}" destId="{C367CA2A-CFB1-4D5E-A784-43BE44DFB72D}" srcOrd="0" destOrd="0" presId="urn:microsoft.com/office/officeart/2005/8/layout/list1"/>
    <dgm:cxn modelId="{79A3BDD9-D42E-4110-A769-3D141D223020}" srcId="{74A94E86-A14E-4A30-8D40-29B725AFB91E}" destId="{E2B120CC-5780-4D84-AC79-CC19C82BE7D9}" srcOrd="0" destOrd="0" parTransId="{734D4BDC-32D2-4F01-93D5-62A7DCBE762A}" sibTransId="{5C4257C8-B737-4B86-951A-DE367B61E52D}"/>
    <dgm:cxn modelId="{D40CD7DA-E17C-4FBC-8435-BCBC89F99B5A}" srcId="{F86A03B9-1111-4D56-B205-708E57A93BE9}" destId="{6950612B-E385-4CA0-AC8A-2FBC6164172C}" srcOrd="0" destOrd="0" parTransId="{B2E03910-6816-4B54-AB1A-6800487A2889}" sibTransId="{72A05BB4-57A0-412E-BA78-4AAF9C7FECDB}"/>
    <dgm:cxn modelId="{4CE927E2-0C0A-43B9-85DB-73769F0826B0}" type="presOf" srcId="{F86A03B9-1111-4D56-B205-708E57A93BE9}" destId="{5C323851-AD21-41F5-B828-D9D04B1F9B11}" srcOrd="1" destOrd="0" presId="urn:microsoft.com/office/officeart/2005/8/layout/list1"/>
    <dgm:cxn modelId="{88AE4EA3-E120-4CB5-9A53-336D2863357E}" type="presParOf" srcId="{FD24A063-0168-417F-8C2D-D63FC00D8B3B}" destId="{D9420D1E-43BC-40C9-B1B8-8D60110FDE22}" srcOrd="0" destOrd="0" presId="urn:microsoft.com/office/officeart/2005/8/layout/list1"/>
    <dgm:cxn modelId="{C58EE588-DBE1-4146-BA82-8135E7A517C3}" type="presParOf" srcId="{D9420D1E-43BC-40C9-B1B8-8D60110FDE22}" destId="{C367CA2A-CFB1-4D5E-A784-43BE44DFB72D}" srcOrd="0" destOrd="0" presId="urn:microsoft.com/office/officeart/2005/8/layout/list1"/>
    <dgm:cxn modelId="{D168C8B6-9AB4-4788-B959-C9F86F6AFDAA}" type="presParOf" srcId="{D9420D1E-43BC-40C9-B1B8-8D60110FDE22}" destId="{0CBD6ED7-BA18-4D9C-BF0C-F235171C10F7}" srcOrd="1" destOrd="0" presId="urn:microsoft.com/office/officeart/2005/8/layout/list1"/>
    <dgm:cxn modelId="{D4D4E382-D8D9-4120-8A24-BBB28C13131C}" type="presParOf" srcId="{FD24A063-0168-417F-8C2D-D63FC00D8B3B}" destId="{87206935-2365-48BC-AB09-CF644C294094}" srcOrd="1" destOrd="0" presId="urn:microsoft.com/office/officeart/2005/8/layout/list1"/>
    <dgm:cxn modelId="{95298A82-9AB9-4012-B6E6-8570EDE429A0}" type="presParOf" srcId="{FD24A063-0168-417F-8C2D-D63FC00D8B3B}" destId="{B8E8DA45-A96D-4F1B-AAF9-0F871937819E}" srcOrd="2" destOrd="0" presId="urn:microsoft.com/office/officeart/2005/8/layout/list1"/>
    <dgm:cxn modelId="{B49A893B-18E4-464F-A611-D0C48656EAFB}" type="presParOf" srcId="{FD24A063-0168-417F-8C2D-D63FC00D8B3B}" destId="{E5E2899A-22B8-4619-97DB-F82641796FB1}" srcOrd="3" destOrd="0" presId="urn:microsoft.com/office/officeart/2005/8/layout/list1"/>
    <dgm:cxn modelId="{9BA550D1-4819-468E-8CD2-ACF121B6FE69}" type="presParOf" srcId="{FD24A063-0168-417F-8C2D-D63FC00D8B3B}" destId="{C88175AC-9647-4934-BE13-D7A30CE45418}" srcOrd="4" destOrd="0" presId="urn:microsoft.com/office/officeart/2005/8/layout/list1"/>
    <dgm:cxn modelId="{8A48849F-0A13-4C27-A546-FAC49E0389AC}" type="presParOf" srcId="{C88175AC-9647-4934-BE13-D7A30CE45418}" destId="{7B1E414C-E9E0-499F-9AC4-5A93C8C69667}" srcOrd="0" destOrd="0" presId="urn:microsoft.com/office/officeart/2005/8/layout/list1"/>
    <dgm:cxn modelId="{F2D3265A-726E-428B-AA32-64AB26C61FBE}" type="presParOf" srcId="{C88175AC-9647-4934-BE13-D7A30CE45418}" destId="{5C323851-AD21-41F5-B828-D9D04B1F9B11}" srcOrd="1" destOrd="0" presId="urn:microsoft.com/office/officeart/2005/8/layout/list1"/>
    <dgm:cxn modelId="{88DBCCCA-6115-4E5B-B34B-D83DDF2FF56A}" type="presParOf" srcId="{FD24A063-0168-417F-8C2D-D63FC00D8B3B}" destId="{8E6C49CF-F3A8-4788-B119-97932BACBC33}" srcOrd="5" destOrd="0" presId="urn:microsoft.com/office/officeart/2005/8/layout/list1"/>
    <dgm:cxn modelId="{D39EDBA6-CF2A-4BC8-8EFD-4F953D7605A8}" type="presParOf" srcId="{FD24A063-0168-417F-8C2D-D63FC00D8B3B}" destId="{490271CA-FB43-44C5-B187-67A2D34CEAE0}"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74A94E86-A14E-4A30-8D40-29B725AFB91E}"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E2B120CC-5780-4D84-AC79-CC19C82BE7D9}">
      <dgm:prSet custT="1"/>
      <dgm:spPr>
        <a:solidFill>
          <a:srgbClr val="0000FF"/>
        </a:solidFill>
      </dgm:spPr>
      <dgm: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Famine in the Days of Claudius</a:t>
          </a:r>
        </a:p>
      </dgm:t>
    </dgm:pt>
    <dgm:pt modelId="{734D4BDC-32D2-4F01-93D5-62A7DCBE762A}" type="parTrans" cxnId="{79A3BDD9-D42E-4110-A769-3D141D223020}">
      <dgm:prSet/>
      <dgm:spPr/>
      <dgm:t>
        <a:bodyPr/>
        <a:lstStyle/>
        <a:p>
          <a:endParaRPr lang="en-US"/>
        </a:p>
      </dgm:t>
    </dgm:pt>
    <dgm:pt modelId="{5C4257C8-B737-4B86-951A-DE367B61E52D}" type="sibTrans" cxnId="{79A3BDD9-D42E-4110-A769-3D141D223020}">
      <dgm:prSet/>
      <dgm:spPr/>
      <dgm:t>
        <a:bodyPr/>
        <a:lstStyle/>
        <a:p>
          <a:endParaRPr lang="en-US"/>
        </a:p>
      </dgm:t>
    </dgm:pt>
    <dgm:pt modelId="{1F940792-3F17-4624-9E24-35D22BAB8409}">
      <dgm:prSet/>
      <dgm:spPr/>
      <dgm:t>
        <a:bodyPr/>
        <a:lstStyle/>
        <a:p>
          <a:r>
            <a:rPr lang="en-US" b="1" dirty="0"/>
            <a:t>Prophecy</a:t>
          </a:r>
          <a:r>
            <a:rPr lang="en-US" dirty="0"/>
            <a:t>:  Acts 11:28</a:t>
          </a:r>
        </a:p>
      </dgm:t>
    </dgm:pt>
    <dgm:pt modelId="{F76A9F6D-D429-40A8-B79E-693063F807E9}" type="parTrans" cxnId="{E074DA71-E019-4042-A46D-EC940F4530E7}">
      <dgm:prSet/>
      <dgm:spPr/>
      <dgm:t>
        <a:bodyPr/>
        <a:lstStyle/>
        <a:p>
          <a:endParaRPr lang="en-US"/>
        </a:p>
      </dgm:t>
    </dgm:pt>
    <dgm:pt modelId="{7262D757-6200-44AC-A6F9-EC3C88053018}" type="sibTrans" cxnId="{E074DA71-E019-4042-A46D-EC940F4530E7}">
      <dgm:prSet/>
      <dgm:spPr/>
      <dgm:t>
        <a:bodyPr/>
        <a:lstStyle/>
        <a:p>
          <a:endParaRPr lang="en-US"/>
        </a:p>
      </dgm:t>
    </dgm:pt>
    <dgm:pt modelId="{8E4925E5-5E7F-48BE-9A20-33CBF4EC4CA5}">
      <dgm:prSet/>
      <dgm:spPr/>
      <dgm:t>
        <a:bodyPr/>
        <a:lstStyle/>
        <a:p>
          <a:r>
            <a:rPr lang="en-US" b="1" dirty="0"/>
            <a:t>Fulfillment</a:t>
          </a:r>
          <a:r>
            <a:rPr lang="en-US" dirty="0"/>
            <a:t>:  Acts 11:28</a:t>
          </a:r>
        </a:p>
      </dgm:t>
    </dgm:pt>
    <dgm:pt modelId="{7B850DBC-3409-4FE8-A455-AD5B97A17974}" type="parTrans" cxnId="{31308E32-1A41-4568-A35B-CED3EFC90F36}">
      <dgm:prSet/>
      <dgm:spPr/>
      <dgm:t>
        <a:bodyPr/>
        <a:lstStyle/>
        <a:p>
          <a:endParaRPr lang="en-US"/>
        </a:p>
      </dgm:t>
    </dgm:pt>
    <dgm:pt modelId="{D38E7379-2034-4456-970C-D5C742CA6140}" type="sibTrans" cxnId="{31308E32-1A41-4568-A35B-CED3EFC90F36}">
      <dgm:prSet/>
      <dgm:spPr/>
      <dgm:t>
        <a:bodyPr/>
        <a:lstStyle/>
        <a:p>
          <a:endParaRPr lang="en-US"/>
        </a:p>
      </dgm:t>
    </dgm:pt>
    <dgm:pt modelId="{F86A03B9-1111-4D56-B205-708E57A93BE9}">
      <dgm:prSet custT="1"/>
      <dgm:spPr>
        <a:solidFill>
          <a:srgbClr val="0000FF"/>
        </a:solidFill>
      </dgm:spPr>
      <dgm: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Paul’s Seizure In Jerusalem</a:t>
          </a:r>
        </a:p>
      </dgm:t>
    </dgm:pt>
    <dgm:pt modelId="{65DBCB29-84BB-46BB-8171-84BF73AA0428}" type="parTrans" cxnId="{50DFA931-B383-4D07-A173-9E24EB61B0FD}">
      <dgm:prSet/>
      <dgm:spPr/>
      <dgm:t>
        <a:bodyPr/>
        <a:lstStyle/>
        <a:p>
          <a:endParaRPr lang="en-US"/>
        </a:p>
      </dgm:t>
    </dgm:pt>
    <dgm:pt modelId="{7118ECFC-A60E-45C1-B1F0-B018B41B0AB3}" type="sibTrans" cxnId="{50DFA931-B383-4D07-A173-9E24EB61B0FD}">
      <dgm:prSet/>
      <dgm:spPr/>
      <dgm:t>
        <a:bodyPr/>
        <a:lstStyle/>
        <a:p>
          <a:endParaRPr lang="en-US"/>
        </a:p>
      </dgm:t>
    </dgm:pt>
    <dgm:pt modelId="{6950612B-E385-4CA0-AC8A-2FBC6164172C}">
      <dgm:prSet/>
      <dgm:spPr/>
      <dgm:t>
        <a:bodyPr/>
        <a:lstStyle/>
        <a:p>
          <a:r>
            <a:rPr lang="en-US" b="1" dirty="0"/>
            <a:t>Prophecy</a:t>
          </a:r>
          <a:r>
            <a:rPr lang="en-US" dirty="0"/>
            <a:t>:  Acts 21:10-11</a:t>
          </a:r>
        </a:p>
      </dgm:t>
    </dgm:pt>
    <dgm:pt modelId="{B2E03910-6816-4B54-AB1A-6800487A2889}" type="parTrans" cxnId="{D40CD7DA-E17C-4FBC-8435-BCBC89F99B5A}">
      <dgm:prSet/>
      <dgm:spPr/>
      <dgm:t>
        <a:bodyPr/>
        <a:lstStyle/>
        <a:p>
          <a:endParaRPr lang="en-US"/>
        </a:p>
      </dgm:t>
    </dgm:pt>
    <dgm:pt modelId="{72A05BB4-57A0-412E-BA78-4AAF9C7FECDB}" type="sibTrans" cxnId="{D40CD7DA-E17C-4FBC-8435-BCBC89F99B5A}">
      <dgm:prSet/>
      <dgm:spPr/>
      <dgm:t>
        <a:bodyPr/>
        <a:lstStyle/>
        <a:p>
          <a:endParaRPr lang="en-US"/>
        </a:p>
      </dgm:t>
    </dgm:pt>
    <dgm:pt modelId="{24B2FC17-3746-4079-9037-F5A5B442E7DE}">
      <dgm:prSet/>
      <dgm:spPr/>
      <dgm:t>
        <a:bodyPr/>
        <a:lstStyle/>
        <a:p>
          <a:r>
            <a:rPr lang="en-US" b="1" dirty="0"/>
            <a:t>Fulfillment</a:t>
          </a:r>
          <a:r>
            <a:rPr lang="en-US" dirty="0"/>
            <a:t>:  Acts 21:30-33</a:t>
          </a:r>
        </a:p>
      </dgm:t>
    </dgm:pt>
    <dgm:pt modelId="{011DE8B4-B670-4A71-94B7-82B2BAE54E08}" type="parTrans" cxnId="{D776E025-C4D5-4915-963B-3F0630F67537}">
      <dgm:prSet/>
      <dgm:spPr/>
      <dgm:t>
        <a:bodyPr/>
        <a:lstStyle/>
        <a:p>
          <a:endParaRPr lang="en-US"/>
        </a:p>
      </dgm:t>
    </dgm:pt>
    <dgm:pt modelId="{FCBA68D0-20C9-4371-9C55-DBC67EEA5D9A}" type="sibTrans" cxnId="{D776E025-C4D5-4915-963B-3F0630F67537}">
      <dgm:prSet/>
      <dgm:spPr/>
      <dgm:t>
        <a:bodyPr/>
        <a:lstStyle/>
        <a:p>
          <a:endParaRPr lang="en-US"/>
        </a:p>
      </dgm:t>
    </dgm:pt>
    <dgm:pt modelId="{FD24A063-0168-417F-8C2D-D63FC00D8B3B}" type="pres">
      <dgm:prSet presAssocID="{74A94E86-A14E-4A30-8D40-29B725AFB91E}" presName="linear" presStyleCnt="0">
        <dgm:presLayoutVars>
          <dgm:dir/>
          <dgm:animLvl val="lvl"/>
          <dgm:resizeHandles val="exact"/>
        </dgm:presLayoutVars>
      </dgm:prSet>
      <dgm:spPr/>
    </dgm:pt>
    <dgm:pt modelId="{D9420D1E-43BC-40C9-B1B8-8D60110FDE22}" type="pres">
      <dgm:prSet presAssocID="{E2B120CC-5780-4D84-AC79-CC19C82BE7D9}" presName="parentLin" presStyleCnt="0"/>
      <dgm:spPr/>
    </dgm:pt>
    <dgm:pt modelId="{C367CA2A-CFB1-4D5E-A784-43BE44DFB72D}" type="pres">
      <dgm:prSet presAssocID="{E2B120CC-5780-4D84-AC79-CC19C82BE7D9}" presName="parentLeftMargin" presStyleLbl="node1" presStyleIdx="0" presStyleCnt="2"/>
      <dgm:spPr/>
    </dgm:pt>
    <dgm:pt modelId="{0CBD6ED7-BA18-4D9C-BF0C-F235171C10F7}" type="pres">
      <dgm:prSet presAssocID="{E2B120CC-5780-4D84-AC79-CC19C82BE7D9}" presName="parentText" presStyleLbl="node1" presStyleIdx="0" presStyleCnt="2">
        <dgm:presLayoutVars>
          <dgm:chMax val="0"/>
          <dgm:bulletEnabled val="1"/>
        </dgm:presLayoutVars>
      </dgm:prSet>
      <dgm:spPr/>
    </dgm:pt>
    <dgm:pt modelId="{87206935-2365-48BC-AB09-CF644C294094}" type="pres">
      <dgm:prSet presAssocID="{E2B120CC-5780-4D84-AC79-CC19C82BE7D9}" presName="negativeSpace" presStyleCnt="0"/>
      <dgm:spPr/>
    </dgm:pt>
    <dgm:pt modelId="{B8E8DA45-A96D-4F1B-AAF9-0F871937819E}" type="pres">
      <dgm:prSet presAssocID="{E2B120CC-5780-4D84-AC79-CC19C82BE7D9}" presName="childText" presStyleLbl="conFgAcc1" presStyleIdx="0" presStyleCnt="2">
        <dgm:presLayoutVars>
          <dgm:bulletEnabled val="1"/>
        </dgm:presLayoutVars>
      </dgm:prSet>
      <dgm:spPr/>
    </dgm:pt>
    <dgm:pt modelId="{E5E2899A-22B8-4619-97DB-F82641796FB1}" type="pres">
      <dgm:prSet presAssocID="{5C4257C8-B737-4B86-951A-DE367B61E52D}" presName="spaceBetweenRectangles" presStyleCnt="0"/>
      <dgm:spPr/>
    </dgm:pt>
    <dgm:pt modelId="{C88175AC-9647-4934-BE13-D7A30CE45418}" type="pres">
      <dgm:prSet presAssocID="{F86A03B9-1111-4D56-B205-708E57A93BE9}" presName="parentLin" presStyleCnt="0"/>
      <dgm:spPr/>
    </dgm:pt>
    <dgm:pt modelId="{7B1E414C-E9E0-499F-9AC4-5A93C8C69667}" type="pres">
      <dgm:prSet presAssocID="{F86A03B9-1111-4D56-B205-708E57A93BE9}" presName="parentLeftMargin" presStyleLbl="node1" presStyleIdx="0" presStyleCnt="2"/>
      <dgm:spPr/>
    </dgm:pt>
    <dgm:pt modelId="{5C323851-AD21-41F5-B828-D9D04B1F9B11}" type="pres">
      <dgm:prSet presAssocID="{F86A03B9-1111-4D56-B205-708E57A93BE9}" presName="parentText" presStyleLbl="node1" presStyleIdx="1" presStyleCnt="2">
        <dgm:presLayoutVars>
          <dgm:chMax val="0"/>
          <dgm:bulletEnabled val="1"/>
        </dgm:presLayoutVars>
      </dgm:prSet>
      <dgm:spPr/>
    </dgm:pt>
    <dgm:pt modelId="{8E6C49CF-F3A8-4788-B119-97932BACBC33}" type="pres">
      <dgm:prSet presAssocID="{F86A03B9-1111-4D56-B205-708E57A93BE9}" presName="negativeSpace" presStyleCnt="0"/>
      <dgm:spPr/>
    </dgm:pt>
    <dgm:pt modelId="{490271CA-FB43-44C5-B187-67A2D34CEAE0}" type="pres">
      <dgm:prSet presAssocID="{F86A03B9-1111-4D56-B205-708E57A93BE9}" presName="childText" presStyleLbl="conFgAcc1" presStyleIdx="1" presStyleCnt="2">
        <dgm:presLayoutVars>
          <dgm:bulletEnabled val="1"/>
        </dgm:presLayoutVars>
      </dgm:prSet>
      <dgm:spPr/>
    </dgm:pt>
  </dgm:ptLst>
  <dgm:cxnLst>
    <dgm:cxn modelId="{EEB99713-DB90-4D6B-9BD0-4A968DDBB47D}" type="presOf" srcId="{1F940792-3F17-4624-9E24-35D22BAB8409}" destId="{B8E8DA45-A96D-4F1B-AAF9-0F871937819E}" srcOrd="0" destOrd="0" presId="urn:microsoft.com/office/officeart/2005/8/layout/list1"/>
    <dgm:cxn modelId="{D776E025-C4D5-4915-963B-3F0630F67537}" srcId="{F86A03B9-1111-4D56-B205-708E57A93BE9}" destId="{24B2FC17-3746-4079-9037-F5A5B442E7DE}" srcOrd="1" destOrd="0" parTransId="{011DE8B4-B670-4A71-94B7-82B2BAE54E08}" sibTransId="{FCBA68D0-20C9-4371-9C55-DBC67EEA5D9A}"/>
    <dgm:cxn modelId="{6392812F-6858-4EF4-9097-A63620E7F780}" type="presOf" srcId="{F86A03B9-1111-4D56-B205-708E57A93BE9}" destId="{7B1E414C-E9E0-499F-9AC4-5A93C8C69667}" srcOrd="0" destOrd="0" presId="urn:microsoft.com/office/officeart/2005/8/layout/list1"/>
    <dgm:cxn modelId="{50DFA931-B383-4D07-A173-9E24EB61B0FD}" srcId="{74A94E86-A14E-4A30-8D40-29B725AFB91E}" destId="{F86A03B9-1111-4D56-B205-708E57A93BE9}" srcOrd="1" destOrd="0" parTransId="{65DBCB29-84BB-46BB-8171-84BF73AA0428}" sibTransId="{7118ECFC-A60E-45C1-B1F0-B018B41B0AB3}"/>
    <dgm:cxn modelId="{31308E32-1A41-4568-A35B-CED3EFC90F36}" srcId="{E2B120CC-5780-4D84-AC79-CC19C82BE7D9}" destId="{8E4925E5-5E7F-48BE-9A20-33CBF4EC4CA5}" srcOrd="1" destOrd="0" parTransId="{7B850DBC-3409-4FE8-A455-AD5B97A17974}" sibTransId="{D38E7379-2034-4456-970C-D5C742CA6140}"/>
    <dgm:cxn modelId="{D22FC35F-38D2-4F07-A0E9-F7A47EB930C7}" type="presOf" srcId="{74A94E86-A14E-4A30-8D40-29B725AFB91E}" destId="{FD24A063-0168-417F-8C2D-D63FC00D8B3B}" srcOrd="0" destOrd="0" presId="urn:microsoft.com/office/officeart/2005/8/layout/list1"/>
    <dgm:cxn modelId="{E074DA71-E019-4042-A46D-EC940F4530E7}" srcId="{E2B120CC-5780-4D84-AC79-CC19C82BE7D9}" destId="{1F940792-3F17-4624-9E24-35D22BAB8409}" srcOrd="0" destOrd="0" parTransId="{F76A9F6D-D429-40A8-B79E-693063F807E9}" sibTransId="{7262D757-6200-44AC-A6F9-EC3C88053018}"/>
    <dgm:cxn modelId="{C3CCCF91-D087-4CD0-B9CC-5C3427FBD883}" type="presOf" srcId="{6950612B-E385-4CA0-AC8A-2FBC6164172C}" destId="{490271CA-FB43-44C5-B187-67A2D34CEAE0}" srcOrd="0" destOrd="0" presId="urn:microsoft.com/office/officeart/2005/8/layout/list1"/>
    <dgm:cxn modelId="{5E1640A2-D6E8-4B09-A037-F312885FF6F5}" type="presOf" srcId="{E2B120CC-5780-4D84-AC79-CC19C82BE7D9}" destId="{0CBD6ED7-BA18-4D9C-BF0C-F235171C10F7}" srcOrd="1" destOrd="0" presId="urn:microsoft.com/office/officeart/2005/8/layout/list1"/>
    <dgm:cxn modelId="{9DE826AC-C6AE-4E3F-9C3F-24B50E126EAF}" type="presOf" srcId="{24B2FC17-3746-4079-9037-F5A5B442E7DE}" destId="{490271CA-FB43-44C5-B187-67A2D34CEAE0}" srcOrd="0" destOrd="1" presId="urn:microsoft.com/office/officeart/2005/8/layout/list1"/>
    <dgm:cxn modelId="{B23A88C8-99B6-4A75-8E10-01B66C7E436C}" type="presOf" srcId="{8E4925E5-5E7F-48BE-9A20-33CBF4EC4CA5}" destId="{B8E8DA45-A96D-4F1B-AAF9-0F871937819E}" srcOrd="0" destOrd="1" presId="urn:microsoft.com/office/officeart/2005/8/layout/list1"/>
    <dgm:cxn modelId="{086F5DCF-B000-4EF8-AB69-687E8CEFBC0C}" type="presOf" srcId="{E2B120CC-5780-4D84-AC79-CC19C82BE7D9}" destId="{C367CA2A-CFB1-4D5E-A784-43BE44DFB72D}" srcOrd="0" destOrd="0" presId="urn:microsoft.com/office/officeart/2005/8/layout/list1"/>
    <dgm:cxn modelId="{79A3BDD9-D42E-4110-A769-3D141D223020}" srcId="{74A94E86-A14E-4A30-8D40-29B725AFB91E}" destId="{E2B120CC-5780-4D84-AC79-CC19C82BE7D9}" srcOrd="0" destOrd="0" parTransId="{734D4BDC-32D2-4F01-93D5-62A7DCBE762A}" sibTransId="{5C4257C8-B737-4B86-951A-DE367B61E52D}"/>
    <dgm:cxn modelId="{D40CD7DA-E17C-4FBC-8435-BCBC89F99B5A}" srcId="{F86A03B9-1111-4D56-B205-708E57A93BE9}" destId="{6950612B-E385-4CA0-AC8A-2FBC6164172C}" srcOrd="0" destOrd="0" parTransId="{B2E03910-6816-4B54-AB1A-6800487A2889}" sibTransId="{72A05BB4-57A0-412E-BA78-4AAF9C7FECDB}"/>
    <dgm:cxn modelId="{4CE927E2-0C0A-43B9-85DB-73769F0826B0}" type="presOf" srcId="{F86A03B9-1111-4D56-B205-708E57A93BE9}" destId="{5C323851-AD21-41F5-B828-D9D04B1F9B11}" srcOrd="1" destOrd="0" presId="urn:microsoft.com/office/officeart/2005/8/layout/list1"/>
    <dgm:cxn modelId="{88AE4EA3-E120-4CB5-9A53-336D2863357E}" type="presParOf" srcId="{FD24A063-0168-417F-8C2D-D63FC00D8B3B}" destId="{D9420D1E-43BC-40C9-B1B8-8D60110FDE22}" srcOrd="0" destOrd="0" presId="urn:microsoft.com/office/officeart/2005/8/layout/list1"/>
    <dgm:cxn modelId="{C58EE588-DBE1-4146-BA82-8135E7A517C3}" type="presParOf" srcId="{D9420D1E-43BC-40C9-B1B8-8D60110FDE22}" destId="{C367CA2A-CFB1-4D5E-A784-43BE44DFB72D}" srcOrd="0" destOrd="0" presId="urn:microsoft.com/office/officeart/2005/8/layout/list1"/>
    <dgm:cxn modelId="{D168C8B6-9AB4-4788-B959-C9F86F6AFDAA}" type="presParOf" srcId="{D9420D1E-43BC-40C9-B1B8-8D60110FDE22}" destId="{0CBD6ED7-BA18-4D9C-BF0C-F235171C10F7}" srcOrd="1" destOrd="0" presId="urn:microsoft.com/office/officeart/2005/8/layout/list1"/>
    <dgm:cxn modelId="{D4D4E382-D8D9-4120-8A24-BBB28C13131C}" type="presParOf" srcId="{FD24A063-0168-417F-8C2D-D63FC00D8B3B}" destId="{87206935-2365-48BC-AB09-CF644C294094}" srcOrd="1" destOrd="0" presId="urn:microsoft.com/office/officeart/2005/8/layout/list1"/>
    <dgm:cxn modelId="{95298A82-9AB9-4012-B6E6-8570EDE429A0}" type="presParOf" srcId="{FD24A063-0168-417F-8C2D-D63FC00D8B3B}" destId="{B8E8DA45-A96D-4F1B-AAF9-0F871937819E}" srcOrd="2" destOrd="0" presId="urn:microsoft.com/office/officeart/2005/8/layout/list1"/>
    <dgm:cxn modelId="{B49A893B-18E4-464F-A611-D0C48656EAFB}" type="presParOf" srcId="{FD24A063-0168-417F-8C2D-D63FC00D8B3B}" destId="{E5E2899A-22B8-4619-97DB-F82641796FB1}" srcOrd="3" destOrd="0" presId="urn:microsoft.com/office/officeart/2005/8/layout/list1"/>
    <dgm:cxn modelId="{9BA550D1-4819-468E-8CD2-ACF121B6FE69}" type="presParOf" srcId="{FD24A063-0168-417F-8C2D-D63FC00D8B3B}" destId="{C88175AC-9647-4934-BE13-D7A30CE45418}" srcOrd="4" destOrd="0" presId="urn:microsoft.com/office/officeart/2005/8/layout/list1"/>
    <dgm:cxn modelId="{8A48849F-0A13-4C27-A546-FAC49E0389AC}" type="presParOf" srcId="{C88175AC-9647-4934-BE13-D7A30CE45418}" destId="{7B1E414C-E9E0-499F-9AC4-5A93C8C69667}" srcOrd="0" destOrd="0" presId="urn:microsoft.com/office/officeart/2005/8/layout/list1"/>
    <dgm:cxn modelId="{F2D3265A-726E-428B-AA32-64AB26C61FBE}" type="presParOf" srcId="{C88175AC-9647-4934-BE13-D7A30CE45418}" destId="{5C323851-AD21-41F5-B828-D9D04B1F9B11}" srcOrd="1" destOrd="0" presId="urn:microsoft.com/office/officeart/2005/8/layout/list1"/>
    <dgm:cxn modelId="{88DBCCCA-6115-4E5B-B34B-D83DDF2FF56A}" type="presParOf" srcId="{FD24A063-0168-417F-8C2D-D63FC00D8B3B}" destId="{8E6C49CF-F3A8-4788-B119-97932BACBC33}" srcOrd="5" destOrd="0" presId="urn:microsoft.com/office/officeart/2005/8/layout/list1"/>
    <dgm:cxn modelId="{D39EDBA6-CF2A-4BC8-8EFD-4F953D7605A8}" type="presParOf" srcId="{FD24A063-0168-417F-8C2D-D63FC00D8B3B}" destId="{490271CA-FB43-44C5-B187-67A2D34CEAE0}"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74A94E86-A14E-4A30-8D40-29B725AFB91E}"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E2B120CC-5780-4D84-AC79-CC19C82BE7D9}">
      <dgm:prSet custT="1"/>
      <dgm:spPr>
        <a:solidFill>
          <a:srgbClr val="0000FF"/>
        </a:solidFill>
      </dgm:spPr>
      <dgm:t>
        <a:bodyPr/>
        <a:lstStyle/>
        <a:p>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Persecutions</a:t>
          </a:r>
        </a:p>
      </dgm:t>
    </dgm:pt>
    <dgm:pt modelId="{734D4BDC-32D2-4F01-93D5-62A7DCBE762A}" type="parTrans" cxnId="{79A3BDD9-D42E-4110-A769-3D141D223020}">
      <dgm:prSet/>
      <dgm:spPr/>
      <dgm:t>
        <a:bodyPr/>
        <a:lstStyle/>
        <a:p>
          <a:endParaRPr lang="en-US"/>
        </a:p>
      </dgm:t>
    </dgm:pt>
    <dgm:pt modelId="{5C4257C8-B737-4B86-951A-DE367B61E52D}" type="sibTrans" cxnId="{79A3BDD9-D42E-4110-A769-3D141D223020}">
      <dgm:prSet/>
      <dgm:spPr/>
      <dgm:t>
        <a:bodyPr/>
        <a:lstStyle/>
        <a:p>
          <a:endParaRPr lang="en-US"/>
        </a:p>
      </dgm:t>
    </dgm:pt>
    <dgm:pt modelId="{1F940792-3F17-4624-9E24-35D22BAB8409}">
      <dgm:prSet/>
      <dgm:spPr/>
      <dgm:t>
        <a:bodyPr/>
        <a:lstStyle/>
        <a:p>
          <a:r>
            <a:rPr lang="en-US" b="1" dirty="0"/>
            <a:t>Philippi</a:t>
          </a:r>
          <a:r>
            <a:rPr lang="en-US" dirty="0"/>
            <a:t>  (Acts 16)</a:t>
          </a:r>
        </a:p>
      </dgm:t>
    </dgm:pt>
    <dgm:pt modelId="{F76A9F6D-D429-40A8-B79E-693063F807E9}" type="parTrans" cxnId="{E074DA71-E019-4042-A46D-EC940F4530E7}">
      <dgm:prSet/>
      <dgm:spPr/>
      <dgm:t>
        <a:bodyPr/>
        <a:lstStyle/>
        <a:p>
          <a:endParaRPr lang="en-US"/>
        </a:p>
      </dgm:t>
    </dgm:pt>
    <dgm:pt modelId="{7262D757-6200-44AC-A6F9-EC3C88053018}" type="sibTrans" cxnId="{E074DA71-E019-4042-A46D-EC940F4530E7}">
      <dgm:prSet/>
      <dgm:spPr/>
      <dgm:t>
        <a:bodyPr/>
        <a:lstStyle/>
        <a:p>
          <a:endParaRPr lang="en-US"/>
        </a:p>
      </dgm:t>
    </dgm:pt>
    <dgm:pt modelId="{F86A03B9-1111-4D56-B205-708E57A93BE9}">
      <dgm:prSet custT="1"/>
      <dgm:spPr>
        <a:solidFill>
          <a:srgbClr val="0000FF"/>
        </a:solidFill>
      </dgm:spPr>
      <dgm:t>
        <a:bodyPr/>
        <a:lstStyle/>
        <a:p>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Deaths</a:t>
          </a:r>
        </a:p>
      </dgm:t>
    </dgm:pt>
    <dgm:pt modelId="{65DBCB29-84BB-46BB-8171-84BF73AA0428}" type="parTrans" cxnId="{50DFA931-B383-4D07-A173-9E24EB61B0FD}">
      <dgm:prSet/>
      <dgm:spPr/>
      <dgm:t>
        <a:bodyPr/>
        <a:lstStyle/>
        <a:p>
          <a:endParaRPr lang="en-US"/>
        </a:p>
      </dgm:t>
    </dgm:pt>
    <dgm:pt modelId="{7118ECFC-A60E-45C1-B1F0-B018B41B0AB3}" type="sibTrans" cxnId="{50DFA931-B383-4D07-A173-9E24EB61B0FD}">
      <dgm:prSet/>
      <dgm:spPr/>
      <dgm:t>
        <a:bodyPr/>
        <a:lstStyle/>
        <a:p>
          <a:endParaRPr lang="en-US"/>
        </a:p>
      </dgm:t>
    </dgm:pt>
    <dgm:pt modelId="{6950612B-E385-4CA0-AC8A-2FBC6164172C}">
      <dgm:prSet/>
      <dgm:spPr/>
      <dgm:t>
        <a:bodyPr/>
        <a:lstStyle/>
        <a:p>
          <a:r>
            <a:rPr lang="en-US" b="1" dirty="0"/>
            <a:t>Stephen</a:t>
          </a:r>
          <a:r>
            <a:rPr lang="en-US" dirty="0"/>
            <a:t>  (Acts 7)</a:t>
          </a:r>
        </a:p>
      </dgm:t>
    </dgm:pt>
    <dgm:pt modelId="{B2E03910-6816-4B54-AB1A-6800487A2889}" type="parTrans" cxnId="{D40CD7DA-E17C-4FBC-8435-BCBC89F99B5A}">
      <dgm:prSet/>
      <dgm:spPr/>
      <dgm:t>
        <a:bodyPr/>
        <a:lstStyle/>
        <a:p>
          <a:endParaRPr lang="en-US"/>
        </a:p>
      </dgm:t>
    </dgm:pt>
    <dgm:pt modelId="{72A05BB4-57A0-412E-BA78-4AAF9C7FECDB}" type="sibTrans" cxnId="{D40CD7DA-E17C-4FBC-8435-BCBC89F99B5A}">
      <dgm:prSet/>
      <dgm:spPr/>
      <dgm:t>
        <a:bodyPr/>
        <a:lstStyle/>
        <a:p>
          <a:endParaRPr lang="en-US"/>
        </a:p>
      </dgm:t>
    </dgm:pt>
    <dgm:pt modelId="{CD4B389A-213A-4E75-BAB2-8FDAC6F73B0B}">
      <dgm:prSet/>
      <dgm:spPr/>
      <dgm:t>
        <a:bodyPr/>
        <a:lstStyle/>
        <a:p>
          <a:r>
            <a:rPr lang="en-US" b="1" dirty="0"/>
            <a:t>Ephesus</a:t>
          </a:r>
          <a:r>
            <a:rPr lang="en-US" dirty="0"/>
            <a:t>  (Acts 19)</a:t>
          </a:r>
        </a:p>
      </dgm:t>
    </dgm:pt>
    <dgm:pt modelId="{D213602C-7CE2-4F5E-9CA0-5863B9AB5D9E}" type="parTrans" cxnId="{895F8F14-DD94-49E1-845C-B2518C6A04D2}">
      <dgm:prSet/>
      <dgm:spPr/>
      <dgm:t>
        <a:bodyPr/>
        <a:lstStyle/>
        <a:p>
          <a:endParaRPr lang="en-US"/>
        </a:p>
      </dgm:t>
    </dgm:pt>
    <dgm:pt modelId="{CEE81F1F-C5E6-4379-84ED-1C8DA14DB10C}" type="sibTrans" cxnId="{895F8F14-DD94-49E1-845C-B2518C6A04D2}">
      <dgm:prSet/>
      <dgm:spPr/>
      <dgm:t>
        <a:bodyPr/>
        <a:lstStyle/>
        <a:p>
          <a:endParaRPr lang="en-US"/>
        </a:p>
      </dgm:t>
    </dgm:pt>
    <dgm:pt modelId="{826438D4-4B5D-40F8-B4A0-E9543F24BBA0}">
      <dgm:prSet/>
      <dgm:spPr/>
      <dgm:t>
        <a:bodyPr/>
        <a:lstStyle/>
        <a:p>
          <a:r>
            <a:rPr lang="en-US" b="1" dirty="0"/>
            <a:t>James</a:t>
          </a:r>
          <a:r>
            <a:rPr lang="en-US" dirty="0"/>
            <a:t>  (Acts 12:1-2)</a:t>
          </a:r>
        </a:p>
      </dgm:t>
    </dgm:pt>
    <dgm:pt modelId="{DB64983E-9A39-44BE-AADD-1F1031060425}" type="parTrans" cxnId="{CA61533F-47D4-4212-8632-2D0BD4ADFC3F}">
      <dgm:prSet/>
      <dgm:spPr/>
      <dgm:t>
        <a:bodyPr/>
        <a:lstStyle/>
        <a:p>
          <a:endParaRPr lang="en-US"/>
        </a:p>
      </dgm:t>
    </dgm:pt>
    <dgm:pt modelId="{51007395-18D3-402D-8FD4-9369FBB73226}" type="sibTrans" cxnId="{CA61533F-47D4-4212-8632-2D0BD4ADFC3F}">
      <dgm:prSet/>
      <dgm:spPr/>
      <dgm:t>
        <a:bodyPr/>
        <a:lstStyle/>
        <a:p>
          <a:endParaRPr lang="en-US"/>
        </a:p>
      </dgm:t>
    </dgm:pt>
    <dgm:pt modelId="{FD24A063-0168-417F-8C2D-D63FC00D8B3B}" type="pres">
      <dgm:prSet presAssocID="{74A94E86-A14E-4A30-8D40-29B725AFB91E}" presName="linear" presStyleCnt="0">
        <dgm:presLayoutVars>
          <dgm:dir/>
          <dgm:animLvl val="lvl"/>
          <dgm:resizeHandles val="exact"/>
        </dgm:presLayoutVars>
      </dgm:prSet>
      <dgm:spPr/>
    </dgm:pt>
    <dgm:pt modelId="{D9420D1E-43BC-40C9-B1B8-8D60110FDE22}" type="pres">
      <dgm:prSet presAssocID="{E2B120CC-5780-4D84-AC79-CC19C82BE7D9}" presName="parentLin" presStyleCnt="0"/>
      <dgm:spPr/>
    </dgm:pt>
    <dgm:pt modelId="{C367CA2A-CFB1-4D5E-A784-43BE44DFB72D}" type="pres">
      <dgm:prSet presAssocID="{E2B120CC-5780-4D84-AC79-CC19C82BE7D9}" presName="parentLeftMargin" presStyleLbl="node1" presStyleIdx="0" presStyleCnt="2"/>
      <dgm:spPr/>
    </dgm:pt>
    <dgm:pt modelId="{0CBD6ED7-BA18-4D9C-BF0C-F235171C10F7}" type="pres">
      <dgm:prSet presAssocID="{E2B120CC-5780-4D84-AC79-CC19C82BE7D9}" presName="parentText" presStyleLbl="node1" presStyleIdx="0" presStyleCnt="2">
        <dgm:presLayoutVars>
          <dgm:chMax val="0"/>
          <dgm:bulletEnabled val="1"/>
        </dgm:presLayoutVars>
      </dgm:prSet>
      <dgm:spPr/>
    </dgm:pt>
    <dgm:pt modelId="{87206935-2365-48BC-AB09-CF644C294094}" type="pres">
      <dgm:prSet presAssocID="{E2B120CC-5780-4D84-AC79-CC19C82BE7D9}" presName="negativeSpace" presStyleCnt="0"/>
      <dgm:spPr/>
    </dgm:pt>
    <dgm:pt modelId="{B8E8DA45-A96D-4F1B-AAF9-0F871937819E}" type="pres">
      <dgm:prSet presAssocID="{E2B120CC-5780-4D84-AC79-CC19C82BE7D9}" presName="childText" presStyleLbl="conFgAcc1" presStyleIdx="0" presStyleCnt="2">
        <dgm:presLayoutVars>
          <dgm:bulletEnabled val="1"/>
        </dgm:presLayoutVars>
      </dgm:prSet>
      <dgm:spPr/>
    </dgm:pt>
    <dgm:pt modelId="{E5E2899A-22B8-4619-97DB-F82641796FB1}" type="pres">
      <dgm:prSet presAssocID="{5C4257C8-B737-4B86-951A-DE367B61E52D}" presName="spaceBetweenRectangles" presStyleCnt="0"/>
      <dgm:spPr/>
    </dgm:pt>
    <dgm:pt modelId="{C88175AC-9647-4934-BE13-D7A30CE45418}" type="pres">
      <dgm:prSet presAssocID="{F86A03B9-1111-4D56-B205-708E57A93BE9}" presName="parentLin" presStyleCnt="0"/>
      <dgm:spPr/>
    </dgm:pt>
    <dgm:pt modelId="{7B1E414C-E9E0-499F-9AC4-5A93C8C69667}" type="pres">
      <dgm:prSet presAssocID="{F86A03B9-1111-4D56-B205-708E57A93BE9}" presName="parentLeftMargin" presStyleLbl="node1" presStyleIdx="0" presStyleCnt="2"/>
      <dgm:spPr/>
    </dgm:pt>
    <dgm:pt modelId="{5C323851-AD21-41F5-B828-D9D04B1F9B11}" type="pres">
      <dgm:prSet presAssocID="{F86A03B9-1111-4D56-B205-708E57A93BE9}" presName="parentText" presStyleLbl="node1" presStyleIdx="1" presStyleCnt="2">
        <dgm:presLayoutVars>
          <dgm:chMax val="0"/>
          <dgm:bulletEnabled val="1"/>
        </dgm:presLayoutVars>
      </dgm:prSet>
      <dgm:spPr/>
    </dgm:pt>
    <dgm:pt modelId="{8E6C49CF-F3A8-4788-B119-97932BACBC33}" type="pres">
      <dgm:prSet presAssocID="{F86A03B9-1111-4D56-B205-708E57A93BE9}" presName="negativeSpace" presStyleCnt="0"/>
      <dgm:spPr/>
    </dgm:pt>
    <dgm:pt modelId="{490271CA-FB43-44C5-B187-67A2D34CEAE0}" type="pres">
      <dgm:prSet presAssocID="{F86A03B9-1111-4D56-B205-708E57A93BE9}" presName="childText" presStyleLbl="conFgAcc1" presStyleIdx="1" presStyleCnt="2">
        <dgm:presLayoutVars>
          <dgm:bulletEnabled val="1"/>
        </dgm:presLayoutVars>
      </dgm:prSet>
      <dgm:spPr/>
    </dgm:pt>
  </dgm:ptLst>
  <dgm:cxnLst>
    <dgm:cxn modelId="{EEB99713-DB90-4D6B-9BD0-4A968DDBB47D}" type="presOf" srcId="{1F940792-3F17-4624-9E24-35D22BAB8409}" destId="{B8E8DA45-A96D-4F1B-AAF9-0F871937819E}" srcOrd="0" destOrd="0" presId="urn:microsoft.com/office/officeart/2005/8/layout/list1"/>
    <dgm:cxn modelId="{895F8F14-DD94-49E1-845C-B2518C6A04D2}" srcId="{E2B120CC-5780-4D84-AC79-CC19C82BE7D9}" destId="{CD4B389A-213A-4E75-BAB2-8FDAC6F73B0B}" srcOrd="1" destOrd="0" parTransId="{D213602C-7CE2-4F5E-9CA0-5863B9AB5D9E}" sibTransId="{CEE81F1F-C5E6-4379-84ED-1C8DA14DB10C}"/>
    <dgm:cxn modelId="{6A5CCA2E-9DE8-403F-95AC-EAB769DF3080}" type="presOf" srcId="{CD4B389A-213A-4E75-BAB2-8FDAC6F73B0B}" destId="{B8E8DA45-A96D-4F1B-AAF9-0F871937819E}" srcOrd="0" destOrd="1" presId="urn:microsoft.com/office/officeart/2005/8/layout/list1"/>
    <dgm:cxn modelId="{6392812F-6858-4EF4-9097-A63620E7F780}" type="presOf" srcId="{F86A03B9-1111-4D56-B205-708E57A93BE9}" destId="{7B1E414C-E9E0-499F-9AC4-5A93C8C69667}" srcOrd="0" destOrd="0" presId="urn:microsoft.com/office/officeart/2005/8/layout/list1"/>
    <dgm:cxn modelId="{50DFA931-B383-4D07-A173-9E24EB61B0FD}" srcId="{74A94E86-A14E-4A30-8D40-29B725AFB91E}" destId="{F86A03B9-1111-4D56-B205-708E57A93BE9}" srcOrd="1" destOrd="0" parTransId="{65DBCB29-84BB-46BB-8171-84BF73AA0428}" sibTransId="{7118ECFC-A60E-45C1-B1F0-B018B41B0AB3}"/>
    <dgm:cxn modelId="{CA61533F-47D4-4212-8632-2D0BD4ADFC3F}" srcId="{F86A03B9-1111-4D56-B205-708E57A93BE9}" destId="{826438D4-4B5D-40F8-B4A0-E9543F24BBA0}" srcOrd="1" destOrd="0" parTransId="{DB64983E-9A39-44BE-AADD-1F1031060425}" sibTransId="{51007395-18D3-402D-8FD4-9369FBB73226}"/>
    <dgm:cxn modelId="{D22FC35F-38D2-4F07-A0E9-F7A47EB930C7}" type="presOf" srcId="{74A94E86-A14E-4A30-8D40-29B725AFB91E}" destId="{FD24A063-0168-417F-8C2D-D63FC00D8B3B}" srcOrd="0" destOrd="0" presId="urn:microsoft.com/office/officeart/2005/8/layout/list1"/>
    <dgm:cxn modelId="{D93DE543-75B6-4050-9978-86B1D351F095}" type="presOf" srcId="{826438D4-4B5D-40F8-B4A0-E9543F24BBA0}" destId="{490271CA-FB43-44C5-B187-67A2D34CEAE0}" srcOrd="0" destOrd="1" presId="urn:microsoft.com/office/officeart/2005/8/layout/list1"/>
    <dgm:cxn modelId="{E074DA71-E019-4042-A46D-EC940F4530E7}" srcId="{E2B120CC-5780-4D84-AC79-CC19C82BE7D9}" destId="{1F940792-3F17-4624-9E24-35D22BAB8409}" srcOrd="0" destOrd="0" parTransId="{F76A9F6D-D429-40A8-B79E-693063F807E9}" sibTransId="{7262D757-6200-44AC-A6F9-EC3C88053018}"/>
    <dgm:cxn modelId="{C3CCCF91-D087-4CD0-B9CC-5C3427FBD883}" type="presOf" srcId="{6950612B-E385-4CA0-AC8A-2FBC6164172C}" destId="{490271CA-FB43-44C5-B187-67A2D34CEAE0}" srcOrd="0" destOrd="0" presId="urn:microsoft.com/office/officeart/2005/8/layout/list1"/>
    <dgm:cxn modelId="{5E1640A2-D6E8-4B09-A037-F312885FF6F5}" type="presOf" srcId="{E2B120CC-5780-4D84-AC79-CC19C82BE7D9}" destId="{0CBD6ED7-BA18-4D9C-BF0C-F235171C10F7}" srcOrd="1" destOrd="0" presId="urn:microsoft.com/office/officeart/2005/8/layout/list1"/>
    <dgm:cxn modelId="{086F5DCF-B000-4EF8-AB69-687E8CEFBC0C}" type="presOf" srcId="{E2B120CC-5780-4D84-AC79-CC19C82BE7D9}" destId="{C367CA2A-CFB1-4D5E-A784-43BE44DFB72D}" srcOrd="0" destOrd="0" presId="urn:microsoft.com/office/officeart/2005/8/layout/list1"/>
    <dgm:cxn modelId="{79A3BDD9-D42E-4110-A769-3D141D223020}" srcId="{74A94E86-A14E-4A30-8D40-29B725AFB91E}" destId="{E2B120CC-5780-4D84-AC79-CC19C82BE7D9}" srcOrd="0" destOrd="0" parTransId="{734D4BDC-32D2-4F01-93D5-62A7DCBE762A}" sibTransId="{5C4257C8-B737-4B86-951A-DE367B61E52D}"/>
    <dgm:cxn modelId="{D40CD7DA-E17C-4FBC-8435-BCBC89F99B5A}" srcId="{F86A03B9-1111-4D56-B205-708E57A93BE9}" destId="{6950612B-E385-4CA0-AC8A-2FBC6164172C}" srcOrd="0" destOrd="0" parTransId="{B2E03910-6816-4B54-AB1A-6800487A2889}" sibTransId="{72A05BB4-57A0-412E-BA78-4AAF9C7FECDB}"/>
    <dgm:cxn modelId="{4CE927E2-0C0A-43B9-85DB-73769F0826B0}" type="presOf" srcId="{F86A03B9-1111-4D56-B205-708E57A93BE9}" destId="{5C323851-AD21-41F5-B828-D9D04B1F9B11}" srcOrd="1" destOrd="0" presId="urn:microsoft.com/office/officeart/2005/8/layout/list1"/>
    <dgm:cxn modelId="{88AE4EA3-E120-4CB5-9A53-336D2863357E}" type="presParOf" srcId="{FD24A063-0168-417F-8C2D-D63FC00D8B3B}" destId="{D9420D1E-43BC-40C9-B1B8-8D60110FDE22}" srcOrd="0" destOrd="0" presId="urn:microsoft.com/office/officeart/2005/8/layout/list1"/>
    <dgm:cxn modelId="{C58EE588-DBE1-4146-BA82-8135E7A517C3}" type="presParOf" srcId="{D9420D1E-43BC-40C9-B1B8-8D60110FDE22}" destId="{C367CA2A-CFB1-4D5E-A784-43BE44DFB72D}" srcOrd="0" destOrd="0" presId="urn:microsoft.com/office/officeart/2005/8/layout/list1"/>
    <dgm:cxn modelId="{D168C8B6-9AB4-4788-B959-C9F86F6AFDAA}" type="presParOf" srcId="{D9420D1E-43BC-40C9-B1B8-8D60110FDE22}" destId="{0CBD6ED7-BA18-4D9C-BF0C-F235171C10F7}" srcOrd="1" destOrd="0" presId="urn:microsoft.com/office/officeart/2005/8/layout/list1"/>
    <dgm:cxn modelId="{D4D4E382-D8D9-4120-8A24-BBB28C13131C}" type="presParOf" srcId="{FD24A063-0168-417F-8C2D-D63FC00D8B3B}" destId="{87206935-2365-48BC-AB09-CF644C294094}" srcOrd="1" destOrd="0" presId="urn:microsoft.com/office/officeart/2005/8/layout/list1"/>
    <dgm:cxn modelId="{95298A82-9AB9-4012-B6E6-8570EDE429A0}" type="presParOf" srcId="{FD24A063-0168-417F-8C2D-D63FC00D8B3B}" destId="{B8E8DA45-A96D-4F1B-AAF9-0F871937819E}" srcOrd="2" destOrd="0" presId="urn:microsoft.com/office/officeart/2005/8/layout/list1"/>
    <dgm:cxn modelId="{B49A893B-18E4-464F-A611-D0C48656EAFB}" type="presParOf" srcId="{FD24A063-0168-417F-8C2D-D63FC00D8B3B}" destId="{E5E2899A-22B8-4619-97DB-F82641796FB1}" srcOrd="3" destOrd="0" presId="urn:microsoft.com/office/officeart/2005/8/layout/list1"/>
    <dgm:cxn modelId="{9BA550D1-4819-468E-8CD2-ACF121B6FE69}" type="presParOf" srcId="{FD24A063-0168-417F-8C2D-D63FC00D8B3B}" destId="{C88175AC-9647-4934-BE13-D7A30CE45418}" srcOrd="4" destOrd="0" presId="urn:microsoft.com/office/officeart/2005/8/layout/list1"/>
    <dgm:cxn modelId="{8A48849F-0A13-4C27-A546-FAC49E0389AC}" type="presParOf" srcId="{C88175AC-9647-4934-BE13-D7A30CE45418}" destId="{7B1E414C-E9E0-499F-9AC4-5A93C8C69667}" srcOrd="0" destOrd="0" presId="urn:microsoft.com/office/officeart/2005/8/layout/list1"/>
    <dgm:cxn modelId="{F2D3265A-726E-428B-AA32-64AB26C61FBE}" type="presParOf" srcId="{C88175AC-9647-4934-BE13-D7A30CE45418}" destId="{5C323851-AD21-41F5-B828-D9D04B1F9B11}" srcOrd="1" destOrd="0" presId="urn:microsoft.com/office/officeart/2005/8/layout/list1"/>
    <dgm:cxn modelId="{88DBCCCA-6115-4E5B-B34B-D83DDF2FF56A}" type="presParOf" srcId="{FD24A063-0168-417F-8C2D-D63FC00D8B3B}" destId="{8E6C49CF-F3A8-4788-B119-97932BACBC33}" srcOrd="5" destOrd="0" presId="urn:microsoft.com/office/officeart/2005/8/layout/list1"/>
    <dgm:cxn modelId="{D39EDBA6-CF2A-4BC8-8EFD-4F953D7605A8}" type="presParOf" srcId="{FD24A063-0168-417F-8C2D-D63FC00D8B3B}" destId="{490271CA-FB43-44C5-B187-67A2D34CEAE0}"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31031A2C-4F44-44D7-B052-4900F05C3797}" type="doc">
      <dgm:prSet loTypeId="urn:microsoft.com/office/officeart/2005/8/layout/vList5" loCatId="list" qsTypeId="urn:microsoft.com/office/officeart/2005/8/quickstyle/simple5" qsCatId="simple" csTypeId="urn:microsoft.com/office/officeart/2005/8/colors/accent1_2" csCatId="accent1" phldr="1"/>
      <dgm:spPr/>
      <dgm:t>
        <a:bodyPr/>
        <a:lstStyle/>
        <a:p>
          <a:endParaRPr lang="en-US"/>
        </a:p>
      </dgm:t>
    </dgm:pt>
    <dgm:pt modelId="{033A01EC-642C-464A-A599-C10DEA5EA6D0}">
      <dgm:prSet custT="1"/>
      <dgm:spPr>
        <a:solidFill>
          <a:srgbClr val="0000FF"/>
        </a:solidFill>
      </dgm:spPr>
      <dgm:t>
        <a:bodyPr/>
        <a:lstStyle/>
        <a:p>
          <a:r>
            <a:rPr lang="en-US" sz="2800" b="1" dirty="0">
              <a:effectLst>
                <a:outerShdw blurRad="38100" dist="38100" dir="2700000" algn="tl">
                  <a:srgbClr val="000000">
                    <a:alpha val="43137"/>
                  </a:srgbClr>
                </a:outerShdw>
              </a:effectLst>
              <a:latin typeface="+mn-lt"/>
            </a:rPr>
            <a:t>1 Cor. 7:10</a:t>
          </a:r>
        </a:p>
      </dgm:t>
    </dgm:pt>
    <dgm:pt modelId="{824ADEF6-D007-4797-AF84-FB99C07BB990}" type="parTrans" cxnId="{A5FC9063-4EA7-4AE3-8553-E0D7932123FE}">
      <dgm:prSet/>
      <dgm:spPr/>
      <dgm:t>
        <a:bodyPr/>
        <a:lstStyle/>
        <a:p>
          <a:endParaRPr lang="en-US"/>
        </a:p>
      </dgm:t>
    </dgm:pt>
    <dgm:pt modelId="{AA7D76FD-B3A7-4E2B-8DBD-A19AD6B01307}" type="sibTrans" cxnId="{A5FC9063-4EA7-4AE3-8553-E0D7932123FE}">
      <dgm:prSet/>
      <dgm:spPr/>
      <dgm:t>
        <a:bodyPr/>
        <a:lstStyle/>
        <a:p>
          <a:endParaRPr lang="en-US"/>
        </a:p>
      </dgm:t>
    </dgm:pt>
    <dgm:pt modelId="{96D9090B-0B6F-430C-A508-54C5464CA27A}">
      <dgm:prSet custT="1"/>
      <dgm:spPr/>
      <dgm:t>
        <a:bodyPr/>
        <a:lstStyle/>
        <a:p>
          <a:r>
            <a:rPr lang="en-US" sz="2800" dirty="0"/>
            <a:t>Mt. 5:32; 19:9; Mk. 10:11; Lk. 16:18</a:t>
          </a:r>
        </a:p>
      </dgm:t>
    </dgm:pt>
    <dgm:pt modelId="{814035D8-7F78-46E8-BBB2-2145CF02DA45}" type="parTrans" cxnId="{C4AFB7D0-57F5-4513-91AC-E2B9577683FD}">
      <dgm:prSet/>
      <dgm:spPr/>
      <dgm:t>
        <a:bodyPr/>
        <a:lstStyle/>
        <a:p>
          <a:endParaRPr lang="en-US"/>
        </a:p>
      </dgm:t>
    </dgm:pt>
    <dgm:pt modelId="{E81F0D8F-A6E3-4C2F-97C6-4B5BEE28F3E6}" type="sibTrans" cxnId="{C4AFB7D0-57F5-4513-91AC-E2B9577683FD}">
      <dgm:prSet/>
      <dgm:spPr/>
      <dgm:t>
        <a:bodyPr/>
        <a:lstStyle/>
        <a:p>
          <a:endParaRPr lang="en-US"/>
        </a:p>
      </dgm:t>
    </dgm:pt>
    <dgm:pt modelId="{0FF3E83D-3BE5-408C-BB5E-F18ABE9E0748}">
      <dgm:prSet custT="1"/>
      <dgm:spPr>
        <a:solidFill>
          <a:srgbClr val="0000FF"/>
        </a:solidFill>
      </dgm:spPr>
      <dgm:t>
        <a:bodyPr/>
        <a:lstStyle/>
        <a:p>
          <a:pPr marL="0" lvl="0" indent="0" algn="ctr" defTabSz="1244600">
            <a:lnSpc>
              <a:spcPct val="90000"/>
            </a:lnSpc>
            <a:spcBef>
              <a:spcPct val="0"/>
            </a:spcBef>
            <a:spcAft>
              <a:spcPct val="35000"/>
            </a:spcAft>
            <a:buNone/>
          </a:pPr>
          <a:r>
            <a:rPr lang="en-US" sz="28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1 Cor. 9:14</a:t>
          </a:r>
        </a:p>
      </dgm:t>
    </dgm:pt>
    <dgm:pt modelId="{FC880916-B9E3-48BE-8F26-033116B0ABC9}" type="parTrans" cxnId="{5EA89DB9-3CD3-42E6-B721-0A505A54A4C6}">
      <dgm:prSet/>
      <dgm:spPr/>
      <dgm:t>
        <a:bodyPr/>
        <a:lstStyle/>
        <a:p>
          <a:endParaRPr lang="en-US"/>
        </a:p>
      </dgm:t>
    </dgm:pt>
    <dgm:pt modelId="{74111901-2544-4458-BB40-31C078FB289B}" type="sibTrans" cxnId="{5EA89DB9-3CD3-42E6-B721-0A505A54A4C6}">
      <dgm:prSet/>
      <dgm:spPr/>
      <dgm:t>
        <a:bodyPr/>
        <a:lstStyle/>
        <a:p>
          <a:endParaRPr lang="en-US"/>
        </a:p>
      </dgm:t>
    </dgm:pt>
    <dgm:pt modelId="{AD44F215-5CC9-4A2F-A26D-35D11EA2D053}">
      <dgm:prSet custT="1"/>
      <dgm:spPr>
        <a:solidFill>
          <a:srgbClr val="0000FF"/>
        </a:solidFill>
      </dgm:spPr>
      <dgm:t>
        <a:bodyPr/>
        <a:lstStyle/>
        <a:p>
          <a:pPr marL="0" lvl="0" indent="0" algn="ctr" defTabSz="1244600">
            <a:lnSpc>
              <a:spcPct val="90000"/>
            </a:lnSpc>
            <a:spcBef>
              <a:spcPct val="0"/>
            </a:spcBef>
            <a:spcAft>
              <a:spcPct val="35000"/>
            </a:spcAft>
            <a:buNone/>
          </a:pPr>
          <a:r>
            <a:rPr lang="en-US" sz="28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1 Cor. 11:23-25</a:t>
          </a:r>
        </a:p>
      </dgm:t>
    </dgm:pt>
    <dgm:pt modelId="{00CE7698-4EA6-4E01-95F8-E418E1A00E1F}" type="parTrans" cxnId="{AB42F40E-CF40-4184-BFDA-95364CF25165}">
      <dgm:prSet/>
      <dgm:spPr/>
      <dgm:t>
        <a:bodyPr/>
        <a:lstStyle/>
        <a:p>
          <a:endParaRPr lang="en-US"/>
        </a:p>
      </dgm:t>
    </dgm:pt>
    <dgm:pt modelId="{FA24B40D-8A4B-4B2E-A5F7-CDA2C4A81FFF}" type="sibTrans" cxnId="{AB42F40E-CF40-4184-BFDA-95364CF25165}">
      <dgm:prSet/>
      <dgm:spPr/>
      <dgm:t>
        <a:bodyPr/>
        <a:lstStyle/>
        <a:p>
          <a:endParaRPr lang="en-US"/>
        </a:p>
      </dgm:t>
    </dgm:pt>
    <dgm:pt modelId="{9A380022-648B-44C0-BA86-6BD69FDA3668}">
      <dgm:prSet custT="1"/>
      <dgm:spPr/>
      <dgm:t>
        <a:bodyPr/>
        <a:lstStyle/>
        <a:p>
          <a:r>
            <a:rPr lang="en-US" sz="2800" kern="1200">
              <a:latin typeface="Arial" panose="020B0604020202020204"/>
              <a:ea typeface="+mn-ea"/>
              <a:cs typeface="+mn-cs"/>
            </a:rPr>
            <a:t>Lk. 22:19-20</a:t>
          </a:r>
        </a:p>
      </dgm:t>
    </dgm:pt>
    <dgm:pt modelId="{D922D4CB-293F-45A5-B1FC-9B01EF4B30DF}" type="parTrans" cxnId="{F12896E7-0D87-40F2-87CA-C3C85E560F79}">
      <dgm:prSet/>
      <dgm:spPr/>
      <dgm:t>
        <a:bodyPr/>
        <a:lstStyle/>
        <a:p>
          <a:endParaRPr lang="en-US"/>
        </a:p>
      </dgm:t>
    </dgm:pt>
    <dgm:pt modelId="{1EF54BC3-6CC5-43F0-B9B7-0A42967C070E}" type="sibTrans" cxnId="{F12896E7-0D87-40F2-87CA-C3C85E560F79}">
      <dgm:prSet/>
      <dgm:spPr/>
      <dgm:t>
        <a:bodyPr/>
        <a:lstStyle/>
        <a:p>
          <a:endParaRPr lang="en-US"/>
        </a:p>
      </dgm:t>
    </dgm:pt>
    <dgm:pt modelId="{D437004A-8CD2-4F25-8E16-1103C32964ED}">
      <dgm:prSet custT="1"/>
      <dgm:spPr/>
      <dgm:t>
        <a:bodyPr/>
        <a:lstStyle/>
        <a:p>
          <a:pPr marL="0" lvl="0" indent="0" algn="l" defTabSz="1244600">
            <a:lnSpc>
              <a:spcPct val="90000"/>
            </a:lnSpc>
            <a:spcBef>
              <a:spcPct val="0"/>
            </a:spcBef>
            <a:spcAft>
              <a:spcPct val="35000"/>
            </a:spcAft>
            <a:buNone/>
          </a:pPr>
          <a:r>
            <a:rPr lang="en-US" sz="2800" kern="1200">
              <a:latin typeface="Arial" panose="020B0604020202020204"/>
              <a:ea typeface="+mn-ea"/>
              <a:cs typeface="+mn-cs"/>
            </a:rPr>
            <a:t>Mt. 10:10; Lk. 10:7</a:t>
          </a:r>
        </a:p>
      </dgm:t>
    </dgm:pt>
    <dgm:pt modelId="{B481D49C-6792-4E7B-99CB-6C5A3A244606}" type="parTrans" cxnId="{2F61B349-B885-4E77-B7E9-F09FAC4F4819}">
      <dgm:prSet/>
      <dgm:spPr/>
      <dgm:t>
        <a:bodyPr/>
        <a:lstStyle/>
        <a:p>
          <a:endParaRPr lang="en-US"/>
        </a:p>
      </dgm:t>
    </dgm:pt>
    <dgm:pt modelId="{7A5F2A68-E3C6-4A95-BD7D-28D47018B685}" type="sibTrans" cxnId="{2F61B349-B885-4E77-B7E9-F09FAC4F4819}">
      <dgm:prSet/>
      <dgm:spPr/>
      <dgm:t>
        <a:bodyPr/>
        <a:lstStyle/>
        <a:p>
          <a:endParaRPr lang="en-US"/>
        </a:p>
      </dgm:t>
    </dgm:pt>
    <dgm:pt modelId="{D98DB3AC-1CCD-4F9D-879C-B687FF3B1F6D}">
      <dgm:prSet custT="1"/>
      <dgm:spPr>
        <a:solidFill>
          <a:srgbClr val="0000FF"/>
        </a:solidFill>
      </dgm:spPr>
      <dgm:t>
        <a:bodyPr/>
        <a:lstStyle/>
        <a:p>
          <a:pPr marL="0" lvl="0" indent="0" algn="ctr" defTabSz="1244600">
            <a:lnSpc>
              <a:spcPct val="90000"/>
            </a:lnSpc>
            <a:spcBef>
              <a:spcPct val="0"/>
            </a:spcBef>
            <a:spcAft>
              <a:spcPct val="35000"/>
            </a:spcAft>
            <a:buNone/>
          </a:pPr>
          <a:r>
            <a:rPr lang="en-US" sz="28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1 Tim. 5:18</a:t>
          </a:r>
        </a:p>
      </dgm:t>
    </dgm:pt>
    <dgm:pt modelId="{CC3420B4-65F6-4920-8F63-8BA82F4DD414}" type="parTrans" cxnId="{BFF072A6-1C8C-4625-80F9-C14C26052551}">
      <dgm:prSet/>
      <dgm:spPr/>
      <dgm:t>
        <a:bodyPr/>
        <a:lstStyle/>
        <a:p>
          <a:endParaRPr lang="en-US"/>
        </a:p>
      </dgm:t>
    </dgm:pt>
    <dgm:pt modelId="{CA263396-4594-4E98-9582-EA06CC0220FE}" type="sibTrans" cxnId="{BFF072A6-1C8C-4625-80F9-C14C26052551}">
      <dgm:prSet/>
      <dgm:spPr/>
      <dgm:t>
        <a:bodyPr/>
        <a:lstStyle/>
        <a:p>
          <a:endParaRPr lang="en-US"/>
        </a:p>
      </dgm:t>
    </dgm:pt>
    <dgm:pt modelId="{DDE55258-4382-48FD-8E52-E15522D01F76}">
      <dgm:prSet custT="1"/>
      <dgm:spPr/>
      <dgm:t>
        <a:bodyPr/>
        <a:lstStyle/>
        <a:p>
          <a:r>
            <a:rPr lang="en-US" sz="2800" kern="1200">
              <a:latin typeface="Arial" panose="020B0604020202020204"/>
              <a:ea typeface="+mn-ea"/>
              <a:cs typeface="+mn-cs"/>
            </a:rPr>
            <a:t>Lk. 10:7  (Identical Greek)</a:t>
          </a:r>
        </a:p>
      </dgm:t>
    </dgm:pt>
    <dgm:pt modelId="{FD0741A3-3737-4ECB-8ECF-0937A4DC8DB2}" type="parTrans" cxnId="{B5FAA6FB-8310-465F-B4D2-0F8F2DBCFA10}">
      <dgm:prSet/>
      <dgm:spPr/>
      <dgm:t>
        <a:bodyPr/>
        <a:lstStyle/>
        <a:p>
          <a:endParaRPr lang="en-US"/>
        </a:p>
      </dgm:t>
    </dgm:pt>
    <dgm:pt modelId="{677E61C1-BBB3-4620-85CC-207DC7840E03}" type="sibTrans" cxnId="{B5FAA6FB-8310-465F-B4D2-0F8F2DBCFA10}">
      <dgm:prSet/>
      <dgm:spPr/>
      <dgm:t>
        <a:bodyPr/>
        <a:lstStyle/>
        <a:p>
          <a:endParaRPr lang="en-US"/>
        </a:p>
      </dgm:t>
    </dgm:pt>
    <dgm:pt modelId="{B430EB54-2CBA-45E7-BD3C-3B2D5773E411}" type="pres">
      <dgm:prSet presAssocID="{31031A2C-4F44-44D7-B052-4900F05C3797}" presName="Name0" presStyleCnt="0">
        <dgm:presLayoutVars>
          <dgm:dir/>
          <dgm:animLvl val="lvl"/>
          <dgm:resizeHandles val="exact"/>
        </dgm:presLayoutVars>
      </dgm:prSet>
      <dgm:spPr/>
    </dgm:pt>
    <dgm:pt modelId="{B1C6944B-840D-4C44-B4B7-9E6AA80CDCDE}" type="pres">
      <dgm:prSet presAssocID="{033A01EC-642C-464A-A599-C10DEA5EA6D0}" presName="linNode" presStyleCnt="0"/>
      <dgm:spPr/>
    </dgm:pt>
    <dgm:pt modelId="{3870E84F-8113-4821-B41D-701E347A42A4}" type="pres">
      <dgm:prSet presAssocID="{033A01EC-642C-464A-A599-C10DEA5EA6D0}" presName="parentText" presStyleLbl="node1" presStyleIdx="0" presStyleCnt="4" custScaleX="100173" custLinFactNeighborY="-3309">
        <dgm:presLayoutVars>
          <dgm:chMax val="1"/>
          <dgm:bulletEnabled val="1"/>
        </dgm:presLayoutVars>
      </dgm:prSet>
      <dgm:spPr/>
    </dgm:pt>
    <dgm:pt modelId="{82A7ECFD-8527-469A-9185-4232554664D4}" type="pres">
      <dgm:prSet presAssocID="{033A01EC-642C-464A-A599-C10DEA5EA6D0}" presName="descendantText" presStyleLbl="alignAccFollowNode1" presStyleIdx="0" presStyleCnt="4">
        <dgm:presLayoutVars>
          <dgm:bulletEnabled val="1"/>
        </dgm:presLayoutVars>
      </dgm:prSet>
      <dgm:spPr/>
    </dgm:pt>
    <dgm:pt modelId="{20FA9AFD-E548-4235-AFD6-ABAFE622F90C}" type="pres">
      <dgm:prSet presAssocID="{AA7D76FD-B3A7-4E2B-8DBD-A19AD6B01307}" presName="sp" presStyleCnt="0"/>
      <dgm:spPr/>
    </dgm:pt>
    <dgm:pt modelId="{A8E2497B-47F8-4541-953C-F6C50869A80D}" type="pres">
      <dgm:prSet presAssocID="{0FF3E83D-3BE5-408C-BB5E-F18ABE9E0748}" presName="linNode" presStyleCnt="0"/>
      <dgm:spPr/>
    </dgm:pt>
    <dgm:pt modelId="{4AE16341-63A8-4B5A-A065-B2B4238D88E4}" type="pres">
      <dgm:prSet presAssocID="{0FF3E83D-3BE5-408C-BB5E-F18ABE9E0748}" presName="parentText" presStyleLbl="node1" presStyleIdx="1" presStyleCnt="4" custScaleX="99047" custLinFactNeighborY="-3309">
        <dgm:presLayoutVars>
          <dgm:chMax val="1"/>
          <dgm:bulletEnabled val="1"/>
        </dgm:presLayoutVars>
      </dgm:prSet>
      <dgm:spPr/>
    </dgm:pt>
    <dgm:pt modelId="{99F9F468-4ACF-48D7-9973-06B4D844A8F9}" type="pres">
      <dgm:prSet presAssocID="{0FF3E83D-3BE5-408C-BB5E-F18ABE9E0748}" presName="descendantText" presStyleLbl="alignAccFollowNode1" presStyleIdx="1" presStyleCnt="4">
        <dgm:presLayoutVars>
          <dgm:bulletEnabled val="1"/>
        </dgm:presLayoutVars>
      </dgm:prSet>
      <dgm:spPr/>
    </dgm:pt>
    <dgm:pt modelId="{A4A4FFA2-68EE-4F00-B0F3-C4B4967F0B6B}" type="pres">
      <dgm:prSet presAssocID="{74111901-2544-4458-BB40-31C078FB289B}" presName="sp" presStyleCnt="0"/>
      <dgm:spPr/>
    </dgm:pt>
    <dgm:pt modelId="{061A99DE-7ED0-422D-B5A3-88FAB3A187EB}" type="pres">
      <dgm:prSet presAssocID="{AD44F215-5CC9-4A2F-A26D-35D11EA2D053}" presName="linNode" presStyleCnt="0"/>
      <dgm:spPr/>
    </dgm:pt>
    <dgm:pt modelId="{53ACD95F-A88B-4A61-BD97-8859E938F591}" type="pres">
      <dgm:prSet presAssocID="{AD44F215-5CC9-4A2F-A26D-35D11EA2D053}" presName="parentText" presStyleLbl="node1" presStyleIdx="2" presStyleCnt="4" custScaleX="99047" custLinFactNeighborY="-3309">
        <dgm:presLayoutVars>
          <dgm:chMax val="1"/>
          <dgm:bulletEnabled val="1"/>
        </dgm:presLayoutVars>
      </dgm:prSet>
      <dgm:spPr/>
    </dgm:pt>
    <dgm:pt modelId="{9F8D9C4D-740B-494F-BEF2-46752170CA92}" type="pres">
      <dgm:prSet presAssocID="{AD44F215-5CC9-4A2F-A26D-35D11EA2D053}" presName="descendantText" presStyleLbl="alignAccFollowNode1" presStyleIdx="2" presStyleCnt="4">
        <dgm:presLayoutVars>
          <dgm:bulletEnabled val="1"/>
        </dgm:presLayoutVars>
      </dgm:prSet>
      <dgm:spPr/>
    </dgm:pt>
    <dgm:pt modelId="{B3B39E4F-E4BF-4DF3-9FD1-60FEDD97067C}" type="pres">
      <dgm:prSet presAssocID="{FA24B40D-8A4B-4B2E-A5F7-CDA2C4A81FFF}" presName="sp" presStyleCnt="0"/>
      <dgm:spPr/>
    </dgm:pt>
    <dgm:pt modelId="{772B81A8-05FA-46E9-9802-01DEA5CD9C3C}" type="pres">
      <dgm:prSet presAssocID="{D98DB3AC-1CCD-4F9D-879C-B687FF3B1F6D}" presName="linNode" presStyleCnt="0"/>
      <dgm:spPr/>
    </dgm:pt>
    <dgm:pt modelId="{67EA32D2-AD12-4DC0-AC9E-2EF46EE53B33}" type="pres">
      <dgm:prSet presAssocID="{D98DB3AC-1CCD-4F9D-879C-B687FF3B1F6D}" presName="parentText" presStyleLbl="node1" presStyleIdx="3" presStyleCnt="4" custScaleX="99047" custLinFactNeighborY="-3309">
        <dgm:presLayoutVars>
          <dgm:chMax val="1"/>
          <dgm:bulletEnabled val="1"/>
        </dgm:presLayoutVars>
      </dgm:prSet>
      <dgm:spPr/>
    </dgm:pt>
    <dgm:pt modelId="{C15AAB51-17EE-4008-A2B5-4220FF3E3ABD}" type="pres">
      <dgm:prSet presAssocID="{D98DB3AC-1CCD-4F9D-879C-B687FF3B1F6D}" presName="descendantText" presStyleLbl="alignAccFollowNode1" presStyleIdx="3" presStyleCnt="4">
        <dgm:presLayoutVars>
          <dgm:bulletEnabled val="1"/>
        </dgm:presLayoutVars>
      </dgm:prSet>
      <dgm:spPr/>
    </dgm:pt>
  </dgm:ptLst>
  <dgm:cxnLst>
    <dgm:cxn modelId="{0C1A080A-E523-4268-80FE-1330C80094D6}" type="presOf" srcId="{96D9090B-0B6F-430C-A508-54C5464CA27A}" destId="{82A7ECFD-8527-469A-9185-4232554664D4}" srcOrd="0" destOrd="0" presId="urn:microsoft.com/office/officeart/2005/8/layout/vList5"/>
    <dgm:cxn modelId="{AB42F40E-CF40-4184-BFDA-95364CF25165}" srcId="{31031A2C-4F44-44D7-B052-4900F05C3797}" destId="{AD44F215-5CC9-4A2F-A26D-35D11EA2D053}" srcOrd="2" destOrd="0" parTransId="{00CE7698-4EA6-4E01-95F8-E418E1A00E1F}" sibTransId="{FA24B40D-8A4B-4B2E-A5F7-CDA2C4A81FFF}"/>
    <dgm:cxn modelId="{5F202732-9F20-40AE-9F06-248BD8BE19AC}" type="presOf" srcId="{D98DB3AC-1CCD-4F9D-879C-B687FF3B1F6D}" destId="{67EA32D2-AD12-4DC0-AC9E-2EF46EE53B33}" srcOrd="0" destOrd="0" presId="urn:microsoft.com/office/officeart/2005/8/layout/vList5"/>
    <dgm:cxn modelId="{A88E195B-6270-4360-81F2-1199A6A109DD}" type="presOf" srcId="{D437004A-8CD2-4F25-8E16-1103C32964ED}" destId="{99F9F468-4ACF-48D7-9973-06B4D844A8F9}" srcOrd="0" destOrd="0" presId="urn:microsoft.com/office/officeart/2005/8/layout/vList5"/>
    <dgm:cxn modelId="{CCFFF15D-DAF0-486C-B8FD-C6053C705AAA}" type="presOf" srcId="{31031A2C-4F44-44D7-B052-4900F05C3797}" destId="{B430EB54-2CBA-45E7-BD3C-3B2D5773E411}" srcOrd="0" destOrd="0" presId="urn:microsoft.com/office/officeart/2005/8/layout/vList5"/>
    <dgm:cxn modelId="{A5FC9063-4EA7-4AE3-8553-E0D7932123FE}" srcId="{31031A2C-4F44-44D7-B052-4900F05C3797}" destId="{033A01EC-642C-464A-A599-C10DEA5EA6D0}" srcOrd="0" destOrd="0" parTransId="{824ADEF6-D007-4797-AF84-FB99C07BB990}" sibTransId="{AA7D76FD-B3A7-4E2B-8DBD-A19AD6B01307}"/>
    <dgm:cxn modelId="{2F61B349-B885-4E77-B7E9-F09FAC4F4819}" srcId="{0FF3E83D-3BE5-408C-BB5E-F18ABE9E0748}" destId="{D437004A-8CD2-4F25-8E16-1103C32964ED}" srcOrd="0" destOrd="0" parTransId="{B481D49C-6792-4E7B-99CB-6C5A3A244606}" sibTransId="{7A5F2A68-E3C6-4A95-BD7D-28D47018B685}"/>
    <dgm:cxn modelId="{5967184B-66AF-4C87-AF1F-F752C58DA7A0}" type="presOf" srcId="{0FF3E83D-3BE5-408C-BB5E-F18ABE9E0748}" destId="{4AE16341-63A8-4B5A-A065-B2B4238D88E4}" srcOrd="0" destOrd="0" presId="urn:microsoft.com/office/officeart/2005/8/layout/vList5"/>
    <dgm:cxn modelId="{320DEB76-91F1-47F5-A084-EA4662A80DE8}" type="presOf" srcId="{AD44F215-5CC9-4A2F-A26D-35D11EA2D053}" destId="{53ACD95F-A88B-4A61-BD97-8859E938F591}" srcOrd="0" destOrd="0" presId="urn:microsoft.com/office/officeart/2005/8/layout/vList5"/>
    <dgm:cxn modelId="{E66A528F-C654-4A01-A01F-ECBCC6D7E586}" type="presOf" srcId="{DDE55258-4382-48FD-8E52-E15522D01F76}" destId="{C15AAB51-17EE-4008-A2B5-4220FF3E3ABD}" srcOrd="0" destOrd="0" presId="urn:microsoft.com/office/officeart/2005/8/layout/vList5"/>
    <dgm:cxn modelId="{936539A2-0400-4DAB-95CA-3BD30A8DE7F0}" type="presOf" srcId="{9A380022-648B-44C0-BA86-6BD69FDA3668}" destId="{9F8D9C4D-740B-494F-BEF2-46752170CA92}" srcOrd="0" destOrd="0" presId="urn:microsoft.com/office/officeart/2005/8/layout/vList5"/>
    <dgm:cxn modelId="{912CBEA2-F087-4342-ABBE-E895C240055B}" type="presOf" srcId="{033A01EC-642C-464A-A599-C10DEA5EA6D0}" destId="{3870E84F-8113-4821-B41D-701E347A42A4}" srcOrd="0" destOrd="0" presId="urn:microsoft.com/office/officeart/2005/8/layout/vList5"/>
    <dgm:cxn modelId="{BFF072A6-1C8C-4625-80F9-C14C26052551}" srcId="{31031A2C-4F44-44D7-B052-4900F05C3797}" destId="{D98DB3AC-1CCD-4F9D-879C-B687FF3B1F6D}" srcOrd="3" destOrd="0" parTransId="{CC3420B4-65F6-4920-8F63-8BA82F4DD414}" sibTransId="{CA263396-4594-4E98-9582-EA06CC0220FE}"/>
    <dgm:cxn modelId="{5EA89DB9-3CD3-42E6-B721-0A505A54A4C6}" srcId="{31031A2C-4F44-44D7-B052-4900F05C3797}" destId="{0FF3E83D-3BE5-408C-BB5E-F18ABE9E0748}" srcOrd="1" destOrd="0" parTransId="{FC880916-B9E3-48BE-8F26-033116B0ABC9}" sibTransId="{74111901-2544-4458-BB40-31C078FB289B}"/>
    <dgm:cxn modelId="{C4AFB7D0-57F5-4513-91AC-E2B9577683FD}" srcId="{033A01EC-642C-464A-A599-C10DEA5EA6D0}" destId="{96D9090B-0B6F-430C-A508-54C5464CA27A}" srcOrd="0" destOrd="0" parTransId="{814035D8-7F78-46E8-BBB2-2145CF02DA45}" sibTransId="{E81F0D8F-A6E3-4C2F-97C6-4B5BEE28F3E6}"/>
    <dgm:cxn modelId="{F12896E7-0D87-40F2-87CA-C3C85E560F79}" srcId="{AD44F215-5CC9-4A2F-A26D-35D11EA2D053}" destId="{9A380022-648B-44C0-BA86-6BD69FDA3668}" srcOrd="0" destOrd="0" parTransId="{D922D4CB-293F-45A5-B1FC-9B01EF4B30DF}" sibTransId="{1EF54BC3-6CC5-43F0-B9B7-0A42967C070E}"/>
    <dgm:cxn modelId="{B5FAA6FB-8310-465F-B4D2-0F8F2DBCFA10}" srcId="{D98DB3AC-1CCD-4F9D-879C-B687FF3B1F6D}" destId="{DDE55258-4382-48FD-8E52-E15522D01F76}" srcOrd="0" destOrd="0" parTransId="{FD0741A3-3737-4ECB-8ECF-0937A4DC8DB2}" sibTransId="{677E61C1-BBB3-4620-85CC-207DC7840E03}"/>
    <dgm:cxn modelId="{A711F931-FD77-4F30-AD1D-92A09D90CFD1}" type="presParOf" srcId="{B430EB54-2CBA-45E7-BD3C-3B2D5773E411}" destId="{B1C6944B-840D-4C44-B4B7-9E6AA80CDCDE}" srcOrd="0" destOrd="0" presId="urn:microsoft.com/office/officeart/2005/8/layout/vList5"/>
    <dgm:cxn modelId="{09FBB57B-80CF-4A2F-B7CD-AD92E4997290}" type="presParOf" srcId="{B1C6944B-840D-4C44-B4B7-9E6AA80CDCDE}" destId="{3870E84F-8113-4821-B41D-701E347A42A4}" srcOrd="0" destOrd="0" presId="urn:microsoft.com/office/officeart/2005/8/layout/vList5"/>
    <dgm:cxn modelId="{2A2E19C4-64E3-41AE-BF8B-9F02100EB307}" type="presParOf" srcId="{B1C6944B-840D-4C44-B4B7-9E6AA80CDCDE}" destId="{82A7ECFD-8527-469A-9185-4232554664D4}" srcOrd="1" destOrd="0" presId="urn:microsoft.com/office/officeart/2005/8/layout/vList5"/>
    <dgm:cxn modelId="{00BE2945-5F4E-49DE-9FB3-81323FE8D0BA}" type="presParOf" srcId="{B430EB54-2CBA-45E7-BD3C-3B2D5773E411}" destId="{20FA9AFD-E548-4235-AFD6-ABAFE622F90C}" srcOrd="1" destOrd="0" presId="urn:microsoft.com/office/officeart/2005/8/layout/vList5"/>
    <dgm:cxn modelId="{E61C25CD-AD27-45BD-BAFB-DE91FB9825BA}" type="presParOf" srcId="{B430EB54-2CBA-45E7-BD3C-3B2D5773E411}" destId="{A8E2497B-47F8-4541-953C-F6C50869A80D}" srcOrd="2" destOrd="0" presId="urn:microsoft.com/office/officeart/2005/8/layout/vList5"/>
    <dgm:cxn modelId="{46483B0B-6066-4517-9D8E-11A6C970787B}" type="presParOf" srcId="{A8E2497B-47F8-4541-953C-F6C50869A80D}" destId="{4AE16341-63A8-4B5A-A065-B2B4238D88E4}" srcOrd="0" destOrd="0" presId="urn:microsoft.com/office/officeart/2005/8/layout/vList5"/>
    <dgm:cxn modelId="{C9F61C7C-228D-4E3B-9D26-F770180F3B69}" type="presParOf" srcId="{A8E2497B-47F8-4541-953C-F6C50869A80D}" destId="{99F9F468-4ACF-48D7-9973-06B4D844A8F9}" srcOrd="1" destOrd="0" presId="urn:microsoft.com/office/officeart/2005/8/layout/vList5"/>
    <dgm:cxn modelId="{B03BC794-48C6-4BB8-BD57-3C00BB7F0189}" type="presParOf" srcId="{B430EB54-2CBA-45E7-BD3C-3B2D5773E411}" destId="{A4A4FFA2-68EE-4F00-B0F3-C4B4967F0B6B}" srcOrd="3" destOrd="0" presId="urn:microsoft.com/office/officeart/2005/8/layout/vList5"/>
    <dgm:cxn modelId="{E70D6A69-091D-474A-B2F5-008134DC1103}" type="presParOf" srcId="{B430EB54-2CBA-45E7-BD3C-3B2D5773E411}" destId="{061A99DE-7ED0-422D-B5A3-88FAB3A187EB}" srcOrd="4" destOrd="0" presId="urn:microsoft.com/office/officeart/2005/8/layout/vList5"/>
    <dgm:cxn modelId="{EFD618F8-9C38-418C-B002-4E0B41A0A63F}" type="presParOf" srcId="{061A99DE-7ED0-422D-B5A3-88FAB3A187EB}" destId="{53ACD95F-A88B-4A61-BD97-8859E938F591}" srcOrd="0" destOrd="0" presId="urn:microsoft.com/office/officeart/2005/8/layout/vList5"/>
    <dgm:cxn modelId="{F93B0D41-E3BD-4D67-8697-CBB1EEA538B9}" type="presParOf" srcId="{061A99DE-7ED0-422D-B5A3-88FAB3A187EB}" destId="{9F8D9C4D-740B-494F-BEF2-46752170CA92}" srcOrd="1" destOrd="0" presId="urn:microsoft.com/office/officeart/2005/8/layout/vList5"/>
    <dgm:cxn modelId="{06E9B58B-D5B6-400A-B0E4-8F28FE096861}" type="presParOf" srcId="{B430EB54-2CBA-45E7-BD3C-3B2D5773E411}" destId="{B3B39E4F-E4BF-4DF3-9FD1-60FEDD97067C}" srcOrd="5" destOrd="0" presId="urn:microsoft.com/office/officeart/2005/8/layout/vList5"/>
    <dgm:cxn modelId="{A0647321-C2BF-478F-9776-5BB035F0E07E}" type="presParOf" srcId="{B430EB54-2CBA-45E7-BD3C-3B2D5773E411}" destId="{772B81A8-05FA-46E9-9802-01DEA5CD9C3C}" srcOrd="6" destOrd="0" presId="urn:microsoft.com/office/officeart/2005/8/layout/vList5"/>
    <dgm:cxn modelId="{3CFE6E95-CD89-4321-9BF2-1D9CF928DFB2}" type="presParOf" srcId="{772B81A8-05FA-46E9-9802-01DEA5CD9C3C}" destId="{67EA32D2-AD12-4DC0-AC9E-2EF46EE53B33}" srcOrd="0" destOrd="0" presId="urn:microsoft.com/office/officeart/2005/8/layout/vList5"/>
    <dgm:cxn modelId="{CFBBCAEF-4B38-44B3-90C1-38564626FA5F}" type="presParOf" srcId="{772B81A8-05FA-46E9-9802-01DEA5CD9C3C}" destId="{C15AAB51-17EE-4008-A2B5-4220FF3E3ABD}"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652DF7F-06D0-471F-96AF-969D08F594F3}" type="doc">
      <dgm:prSet loTypeId="urn:microsoft.com/office/officeart/2005/8/layout/vList5" loCatId="list" qsTypeId="urn:microsoft.com/office/officeart/2005/8/quickstyle/3d1" qsCatId="3D" csTypeId="urn:microsoft.com/office/officeart/2005/8/colors/accent3_2" csCatId="accent3" phldr="1"/>
      <dgm:spPr/>
      <dgm:t>
        <a:bodyPr/>
        <a:lstStyle/>
        <a:p>
          <a:endParaRPr lang="en-US"/>
        </a:p>
      </dgm:t>
    </dgm:pt>
    <dgm:pt modelId="{CDDE7BCC-6FD4-43D8-A2EB-62CF7ED408DA}">
      <dgm:prSet custT="1"/>
      <dgm:spPr>
        <a:solidFill>
          <a:schemeClr val="bg1">
            <a:lumMod val="75000"/>
            <a:lumOff val="25000"/>
          </a:schemeClr>
        </a:solidFill>
      </dgm:spPr>
      <dgm:t>
        <a:bodyPr/>
        <a:lstStyle/>
        <a:p>
          <a:r>
            <a:rPr lang="en-US" sz="2800">
              <a:effectLst>
                <a:outerShdw blurRad="38100" dist="38100" dir="2700000" algn="tl">
                  <a:srgbClr val="000000">
                    <a:alpha val="43137"/>
                  </a:srgbClr>
                </a:outerShdw>
              </a:effectLst>
              <a:latin typeface="+mj-lt"/>
            </a:rPr>
            <a:t>Names</a:t>
          </a:r>
        </a:p>
      </dgm:t>
    </dgm:pt>
    <dgm:pt modelId="{AEB59A23-A642-4389-9B0D-4F86635D3910}" type="parTrans" cxnId="{45A6FFA2-0835-4BD3-8F62-5FD15DD92307}">
      <dgm:prSet/>
      <dgm:spPr/>
      <dgm:t>
        <a:bodyPr/>
        <a:lstStyle/>
        <a:p>
          <a:endParaRPr lang="en-US"/>
        </a:p>
      </dgm:t>
    </dgm:pt>
    <dgm:pt modelId="{1F0BD087-5394-4552-8D31-55FE96084EEF}" type="sibTrans" cxnId="{45A6FFA2-0835-4BD3-8F62-5FD15DD92307}">
      <dgm:prSet/>
      <dgm:spPr/>
      <dgm:t>
        <a:bodyPr/>
        <a:lstStyle/>
        <a:p>
          <a:endParaRPr lang="en-US"/>
        </a:p>
      </dgm:t>
    </dgm:pt>
    <dgm:pt modelId="{FF8DE599-1E47-457E-A78F-19345F3222AD}">
      <dgm:prSet custT="1"/>
      <dgm:spPr>
        <a:solidFill>
          <a:schemeClr val="bg1">
            <a:lumMod val="75000"/>
            <a:lumOff val="25000"/>
          </a:schemeClr>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gm:t>
    </dgm:pt>
    <dgm:pt modelId="{FAD7F3FB-ACE3-4F3D-B44D-5F43D15FF102}" type="parTrans" cxnId="{B437C00D-12C2-4BF8-8B8A-0C3C54FC4CC5}">
      <dgm:prSet/>
      <dgm:spPr/>
      <dgm:t>
        <a:bodyPr/>
        <a:lstStyle/>
        <a:p>
          <a:endParaRPr lang="en-US"/>
        </a:p>
      </dgm:t>
    </dgm:pt>
    <dgm:pt modelId="{4C11E57B-A7DC-4F6D-97BC-424C1340D386}" type="sibTrans" cxnId="{B437C00D-12C2-4BF8-8B8A-0C3C54FC4CC5}">
      <dgm:prSet/>
      <dgm:spPr/>
      <dgm:t>
        <a:bodyPr/>
        <a:lstStyle/>
        <a:p>
          <a:endParaRPr lang="en-US"/>
        </a:p>
      </dgm:t>
    </dgm:pt>
    <dgm:pt modelId="{DD473F19-CBE2-4009-901B-DD1A6E212073}">
      <dgm:prSet custT="1"/>
      <dgm:spPr>
        <a:solidFill>
          <a:schemeClr val="bg1">
            <a:lumMod val="75000"/>
            <a:lumOff val="25000"/>
          </a:schemeClr>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Attestation</a:t>
          </a:r>
        </a:p>
      </dgm:t>
    </dgm:pt>
    <dgm:pt modelId="{2854D25E-CCA5-41D6-B3EE-264722646119}" type="parTrans" cxnId="{6D64500B-7095-49C6-833C-789444CEC8EA}">
      <dgm:prSet/>
      <dgm:spPr/>
      <dgm:t>
        <a:bodyPr/>
        <a:lstStyle/>
        <a:p>
          <a:endParaRPr lang="en-US"/>
        </a:p>
      </dgm:t>
    </dgm:pt>
    <dgm:pt modelId="{FE825171-12DC-4AFE-B530-0668CEC3DAEB}" type="sibTrans" cxnId="{6D64500B-7095-49C6-833C-789444CEC8EA}">
      <dgm:prSet/>
      <dgm:spPr/>
      <dgm:t>
        <a:bodyPr/>
        <a:lstStyle/>
        <a:p>
          <a:endParaRPr lang="en-US"/>
        </a:p>
      </dgm:t>
    </dgm:pt>
    <dgm:pt modelId="{DBD40935-1D52-4BBF-90C2-433B9A07B558}">
      <dgm:prSet custT="1"/>
      <dgm:spPr>
        <a:solidFill>
          <a:schemeClr val="bg1">
            <a:lumMod val="75000"/>
            <a:lumOff val="25000"/>
          </a:schemeClr>
        </a:solidFill>
      </dgm:spPr>
      <dgm: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gm:t>
    </dgm:pt>
    <dgm:pt modelId="{D642FFDD-4130-47FE-88C4-0C06E36DD89D}" type="parTrans" cxnId="{FED75F43-3DC4-421A-B62D-6F4088B344E6}">
      <dgm:prSet/>
      <dgm:spPr/>
      <dgm:t>
        <a:bodyPr/>
        <a:lstStyle/>
        <a:p>
          <a:endParaRPr lang="en-US"/>
        </a:p>
      </dgm:t>
    </dgm:pt>
    <dgm:pt modelId="{87318004-1938-4D50-ABBE-5438198D6822}" type="sibTrans" cxnId="{FED75F43-3DC4-421A-B62D-6F4088B344E6}">
      <dgm:prSet/>
      <dgm:spPr/>
      <dgm:t>
        <a:bodyPr/>
        <a:lstStyle/>
        <a:p>
          <a:endParaRPr lang="en-US"/>
        </a:p>
      </dgm:t>
    </dgm:pt>
    <dgm:pt modelId="{4252243A-06AD-4FE5-A809-6E0BF4E56D78}">
      <dgm:prSet custT="1"/>
      <dgm:spPr/>
      <dgm:t>
        <a:bodyPr/>
        <a:lstStyle/>
        <a:p>
          <a:r>
            <a:rPr lang="en-US" sz="2800">
              <a:latin typeface="+mn-lt"/>
            </a:rPr>
            <a:t>Not likely invented</a:t>
          </a:r>
        </a:p>
      </dgm:t>
    </dgm:pt>
    <dgm:pt modelId="{7E165631-2484-4556-95DE-041AD12822CE}" type="parTrans" cxnId="{6EDA54B9-E465-4123-9DDD-9C1511A1C1BF}">
      <dgm:prSet/>
      <dgm:spPr/>
      <dgm:t>
        <a:bodyPr/>
        <a:lstStyle/>
        <a:p>
          <a:endParaRPr lang="en-US"/>
        </a:p>
      </dgm:t>
    </dgm:pt>
    <dgm:pt modelId="{D069BA2E-EA90-4B35-8C5A-26BF9CAB4150}" type="sibTrans" cxnId="{6EDA54B9-E465-4123-9DDD-9C1511A1C1BF}">
      <dgm:prSet/>
      <dgm:spPr/>
      <dgm:t>
        <a:bodyPr/>
        <a:lstStyle/>
        <a:p>
          <a:endParaRPr lang="en-US"/>
        </a:p>
      </dgm:t>
    </dgm:pt>
    <dgm:pt modelId="{D7FE5027-C3DC-451F-BA59-1B39C75A139E}" type="pres">
      <dgm:prSet presAssocID="{C652DF7F-06D0-471F-96AF-969D08F594F3}" presName="Name0" presStyleCnt="0">
        <dgm:presLayoutVars>
          <dgm:dir/>
          <dgm:animLvl val="lvl"/>
          <dgm:resizeHandles val="exact"/>
        </dgm:presLayoutVars>
      </dgm:prSet>
      <dgm:spPr/>
    </dgm:pt>
    <dgm:pt modelId="{879A19A1-9A3E-4CF7-8509-DDA1B40EB6F5}" type="pres">
      <dgm:prSet presAssocID="{CDDE7BCC-6FD4-43D8-A2EB-62CF7ED408DA}" presName="linNode" presStyleCnt="0"/>
      <dgm:spPr/>
    </dgm:pt>
    <dgm:pt modelId="{84832488-B385-424A-9AD6-DB83C1762E62}" type="pres">
      <dgm:prSet presAssocID="{CDDE7BCC-6FD4-43D8-A2EB-62CF7ED408DA}" presName="parentText" presStyleLbl="node1" presStyleIdx="0" presStyleCnt="4" custScaleX="87858" custLinFactNeighborX="-2" custLinFactNeighborY="2061">
        <dgm:presLayoutVars>
          <dgm:chMax val="1"/>
          <dgm:bulletEnabled val="1"/>
        </dgm:presLayoutVars>
      </dgm:prSet>
      <dgm:spPr/>
    </dgm:pt>
    <dgm:pt modelId="{97BA601A-4AD1-4C51-A6C3-BDABCFD4BBEA}" type="pres">
      <dgm:prSet presAssocID="{CDDE7BCC-6FD4-43D8-A2EB-62CF7ED408DA}" presName="descendantText" presStyleLbl="alignAccFollowNode1" presStyleIdx="0" presStyleCnt="1" custScaleX="105488">
        <dgm:presLayoutVars>
          <dgm:bulletEnabled val="1"/>
        </dgm:presLayoutVars>
      </dgm:prSet>
      <dgm:spPr/>
    </dgm:pt>
    <dgm:pt modelId="{FAD85DD5-CDE1-4142-8E22-C29CCE6E49EF}" type="pres">
      <dgm:prSet presAssocID="{1F0BD087-5394-4552-8D31-55FE96084EEF}" presName="sp" presStyleCnt="0"/>
      <dgm:spPr/>
    </dgm:pt>
    <dgm:pt modelId="{C7DAE30F-C6D1-4F83-A6E1-A443F7341E79}" type="pres">
      <dgm:prSet presAssocID="{FF8DE599-1E47-457E-A78F-19345F3222AD}" presName="linNode" presStyleCnt="0"/>
      <dgm:spPr/>
    </dgm:pt>
    <dgm:pt modelId="{1F60D4C0-C467-486E-AB3C-2BE13E9A83A6}" type="pres">
      <dgm:prSet presAssocID="{FF8DE599-1E47-457E-A78F-19345F3222AD}" presName="parentText" presStyleLbl="node1" presStyleIdx="1" presStyleCnt="4" custScaleX="87858" custLinFactNeighborX="-1193" custLinFactNeighborY="-408">
        <dgm:presLayoutVars>
          <dgm:chMax val="1"/>
          <dgm:bulletEnabled val="1"/>
        </dgm:presLayoutVars>
      </dgm:prSet>
      <dgm:spPr/>
    </dgm:pt>
    <dgm:pt modelId="{FCC2FE51-8FCD-43BC-9C07-CA9D7958DE05}" type="pres">
      <dgm:prSet presAssocID="{4C11E57B-A7DC-4F6D-97BC-424C1340D386}" presName="sp" presStyleCnt="0"/>
      <dgm:spPr/>
    </dgm:pt>
    <dgm:pt modelId="{7A93A2DB-337F-4477-A349-60989CAF53B7}" type="pres">
      <dgm:prSet presAssocID="{DD473F19-CBE2-4009-901B-DD1A6E212073}" presName="linNode" presStyleCnt="0"/>
      <dgm:spPr/>
    </dgm:pt>
    <dgm:pt modelId="{9CC463D2-4ECC-4E2C-AACF-D493E0C82B11}" type="pres">
      <dgm:prSet presAssocID="{DD473F19-CBE2-4009-901B-DD1A6E212073}" presName="parentText" presStyleLbl="node1" presStyleIdx="2" presStyleCnt="4" custScaleX="87858" custLinFactNeighborX="-213">
        <dgm:presLayoutVars>
          <dgm:chMax val="1"/>
          <dgm:bulletEnabled val="1"/>
        </dgm:presLayoutVars>
      </dgm:prSet>
      <dgm:spPr/>
    </dgm:pt>
    <dgm:pt modelId="{807F0BDA-AED4-490A-9A6C-0A936EEE8F6F}" type="pres">
      <dgm:prSet presAssocID="{FE825171-12DC-4AFE-B530-0668CEC3DAEB}" presName="sp" presStyleCnt="0"/>
      <dgm:spPr/>
    </dgm:pt>
    <dgm:pt modelId="{AED9A18C-78CB-4BB8-A4EB-0DC4A82B7EBF}" type="pres">
      <dgm:prSet presAssocID="{DBD40935-1D52-4BBF-90C2-433B9A07B558}" presName="linNode" presStyleCnt="0"/>
      <dgm:spPr/>
    </dgm:pt>
    <dgm:pt modelId="{E015938E-EEE5-4E1A-ABC5-51D29DBA7935}" type="pres">
      <dgm:prSet presAssocID="{DBD40935-1D52-4BBF-90C2-433B9A07B558}" presName="parentText" presStyleLbl="node1" presStyleIdx="3" presStyleCnt="4" custScaleX="87858" custLinFactNeighborX="-1193" custLinFactNeighborY="-408">
        <dgm:presLayoutVars>
          <dgm:chMax val="1"/>
          <dgm:bulletEnabled val="1"/>
        </dgm:presLayoutVars>
      </dgm:prSet>
      <dgm:spPr/>
    </dgm:pt>
  </dgm:ptLst>
  <dgm:cxnLst>
    <dgm:cxn modelId="{6D64500B-7095-49C6-833C-789444CEC8EA}" srcId="{C652DF7F-06D0-471F-96AF-969D08F594F3}" destId="{DD473F19-CBE2-4009-901B-DD1A6E212073}" srcOrd="2" destOrd="0" parTransId="{2854D25E-CCA5-41D6-B3EE-264722646119}" sibTransId="{FE825171-12DC-4AFE-B530-0668CEC3DAEB}"/>
    <dgm:cxn modelId="{B437C00D-12C2-4BF8-8B8A-0C3C54FC4CC5}" srcId="{C652DF7F-06D0-471F-96AF-969D08F594F3}" destId="{FF8DE599-1E47-457E-A78F-19345F3222AD}" srcOrd="1" destOrd="0" parTransId="{FAD7F3FB-ACE3-4F3D-B44D-5F43D15FF102}" sibTransId="{4C11E57B-A7DC-4F6D-97BC-424C1340D386}"/>
    <dgm:cxn modelId="{B5C9BF2C-3458-4D7C-8BF7-277FABE6E3D2}" type="presOf" srcId="{DBD40935-1D52-4BBF-90C2-433B9A07B558}" destId="{E015938E-EEE5-4E1A-ABC5-51D29DBA7935}" srcOrd="0" destOrd="0" presId="urn:microsoft.com/office/officeart/2005/8/layout/vList5"/>
    <dgm:cxn modelId="{FED75F43-3DC4-421A-B62D-6F4088B344E6}" srcId="{C652DF7F-06D0-471F-96AF-969D08F594F3}" destId="{DBD40935-1D52-4BBF-90C2-433B9A07B558}" srcOrd="3" destOrd="0" parTransId="{D642FFDD-4130-47FE-88C4-0C06E36DD89D}" sibTransId="{87318004-1938-4D50-ABBE-5438198D6822}"/>
    <dgm:cxn modelId="{3AB8CC43-9A26-4B45-982E-F69E306A2F59}" type="presOf" srcId="{DD473F19-CBE2-4009-901B-DD1A6E212073}" destId="{9CC463D2-4ECC-4E2C-AACF-D493E0C82B11}" srcOrd="0" destOrd="0" presId="urn:microsoft.com/office/officeart/2005/8/layout/vList5"/>
    <dgm:cxn modelId="{45A6FFA2-0835-4BD3-8F62-5FD15DD92307}" srcId="{C652DF7F-06D0-471F-96AF-969D08F594F3}" destId="{CDDE7BCC-6FD4-43D8-A2EB-62CF7ED408DA}" srcOrd="0" destOrd="0" parTransId="{AEB59A23-A642-4389-9B0D-4F86635D3910}" sibTransId="{1F0BD087-5394-4552-8D31-55FE96084EEF}"/>
    <dgm:cxn modelId="{6EDA54B9-E465-4123-9DDD-9C1511A1C1BF}" srcId="{CDDE7BCC-6FD4-43D8-A2EB-62CF7ED408DA}" destId="{4252243A-06AD-4FE5-A809-6E0BF4E56D78}" srcOrd="0" destOrd="0" parTransId="{7E165631-2484-4556-95DE-041AD12822CE}" sibTransId="{D069BA2E-EA90-4B35-8C5A-26BF9CAB4150}"/>
    <dgm:cxn modelId="{AB087EBB-6C5A-4CFE-B43E-642084ED1148}" type="presOf" srcId="{FF8DE599-1E47-457E-A78F-19345F3222AD}" destId="{1F60D4C0-C467-486E-AB3C-2BE13E9A83A6}" srcOrd="0" destOrd="0" presId="urn:microsoft.com/office/officeart/2005/8/layout/vList5"/>
    <dgm:cxn modelId="{B326DFEC-64F7-4E16-A045-93673E810AA5}" type="presOf" srcId="{4252243A-06AD-4FE5-A809-6E0BF4E56D78}" destId="{97BA601A-4AD1-4C51-A6C3-BDABCFD4BBEA}" srcOrd="0" destOrd="0" presId="urn:microsoft.com/office/officeart/2005/8/layout/vList5"/>
    <dgm:cxn modelId="{848BBAFE-7EFA-425B-AE55-70F77A80C64C}" type="presOf" srcId="{C652DF7F-06D0-471F-96AF-969D08F594F3}" destId="{D7FE5027-C3DC-451F-BA59-1B39C75A139E}" srcOrd="0" destOrd="0" presId="urn:microsoft.com/office/officeart/2005/8/layout/vList5"/>
    <dgm:cxn modelId="{E1FE98FF-C00B-49A0-BF79-1815F1EFD782}" type="presOf" srcId="{CDDE7BCC-6FD4-43D8-A2EB-62CF7ED408DA}" destId="{84832488-B385-424A-9AD6-DB83C1762E62}" srcOrd="0" destOrd="0" presId="urn:microsoft.com/office/officeart/2005/8/layout/vList5"/>
    <dgm:cxn modelId="{E2B2ED26-7EF7-49E2-8E2A-63432CF2FD21}" type="presParOf" srcId="{D7FE5027-C3DC-451F-BA59-1B39C75A139E}" destId="{879A19A1-9A3E-4CF7-8509-DDA1B40EB6F5}" srcOrd="0" destOrd="0" presId="urn:microsoft.com/office/officeart/2005/8/layout/vList5"/>
    <dgm:cxn modelId="{3938E005-E26D-42CA-AB54-A738BF2F0CAA}" type="presParOf" srcId="{879A19A1-9A3E-4CF7-8509-DDA1B40EB6F5}" destId="{84832488-B385-424A-9AD6-DB83C1762E62}" srcOrd="0" destOrd="0" presId="urn:microsoft.com/office/officeart/2005/8/layout/vList5"/>
    <dgm:cxn modelId="{83C2421D-A2FB-40FB-AAC6-348BA0F952DD}" type="presParOf" srcId="{879A19A1-9A3E-4CF7-8509-DDA1B40EB6F5}" destId="{97BA601A-4AD1-4C51-A6C3-BDABCFD4BBEA}" srcOrd="1" destOrd="0" presId="urn:microsoft.com/office/officeart/2005/8/layout/vList5"/>
    <dgm:cxn modelId="{CB35933D-FAE3-448E-88F2-0196D3B4740E}" type="presParOf" srcId="{D7FE5027-C3DC-451F-BA59-1B39C75A139E}" destId="{FAD85DD5-CDE1-4142-8E22-C29CCE6E49EF}" srcOrd="1" destOrd="0" presId="urn:microsoft.com/office/officeart/2005/8/layout/vList5"/>
    <dgm:cxn modelId="{B233CB10-F161-4C6B-B58F-2B1E0ED2779B}" type="presParOf" srcId="{D7FE5027-C3DC-451F-BA59-1B39C75A139E}" destId="{C7DAE30F-C6D1-4F83-A6E1-A443F7341E79}" srcOrd="2" destOrd="0" presId="urn:microsoft.com/office/officeart/2005/8/layout/vList5"/>
    <dgm:cxn modelId="{FC347D05-63B7-44F4-9275-4D2ED88467FF}" type="presParOf" srcId="{C7DAE30F-C6D1-4F83-A6E1-A443F7341E79}" destId="{1F60D4C0-C467-486E-AB3C-2BE13E9A83A6}" srcOrd="0" destOrd="0" presId="urn:microsoft.com/office/officeart/2005/8/layout/vList5"/>
    <dgm:cxn modelId="{D4FA0FF4-ABAE-4982-9FE8-AAD1BD949FF2}" type="presParOf" srcId="{D7FE5027-C3DC-451F-BA59-1B39C75A139E}" destId="{FCC2FE51-8FCD-43BC-9C07-CA9D7958DE05}" srcOrd="3" destOrd="0" presId="urn:microsoft.com/office/officeart/2005/8/layout/vList5"/>
    <dgm:cxn modelId="{7A219AC2-2598-4427-8498-AEF81735F491}" type="presParOf" srcId="{D7FE5027-C3DC-451F-BA59-1B39C75A139E}" destId="{7A93A2DB-337F-4477-A349-60989CAF53B7}" srcOrd="4" destOrd="0" presId="urn:microsoft.com/office/officeart/2005/8/layout/vList5"/>
    <dgm:cxn modelId="{8F7C1CF4-01D6-4F19-AB5D-6DE4E412D98F}" type="presParOf" srcId="{7A93A2DB-337F-4477-A349-60989CAF53B7}" destId="{9CC463D2-4ECC-4E2C-AACF-D493E0C82B11}" srcOrd="0" destOrd="0" presId="urn:microsoft.com/office/officeart/2005/8/layout/vList5"/>
    <dgm:cxn modelId="{1A10282E-4515-49AF-89C2-D4C51C9428C0}" type="presParOf" srcId="{D7FE5027-C3DC-451F-BA59-1B39C75A139E}" destId="{807F0BDA-AED4-490A-9A6C-0A936EEE8F6F}" srcOrd="5" destOrd="0" presId="urn:microsoft.com/office/officeart/2005/8/layout/vList5"/>
    <dgm:cxn modelId="{A563A870-356D-412F-9A4A-56D22545D8D4}" type="presParOf" srcId="{D7FE5027-C3DC-451F-BA59-1B39C75A139E}" destId="{AED9A18C-78CB-4BB8-A4EB-0DC4A82B7EBF}" srcOrd="6" destOrd="0" presId="urn:microsoft.com/office/officeart/2005/8/layout/vList5"/>
    <dgm:cxn modelId="{964FC939-4E29-4899-BA37-502230F23895}" type="presParOf" srcId="{AED9A18C-78CB-4BB8-A4EB-0DC4A82B7EBF}" destId="{E015938E-EEE5-4E1A-ABC5-51D29DBA7935}"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708669F-A8A2-4D93-A01F-7D63CBA508D8}" type="doc">
      <dgm:prSet loTypeId="urn:microsoft.com/office/officeart/2005/8/layout/list1" loCatId="list" qsTypeId="urn:microsoft.com/office/officeart/2005/8/quickstyle/3d2" qsCatId="3D" csTypeId="urn:microsoft.com/office/officeart/2005/8/colors/accent1_2" csCatId="accent1" phldr="1"/>
      <dgm:spPr/>
      <dgm:t>
        <a:bodyPr/>
        <a:lstStyle/>
        <a:p>
          <a:endParaRPr lang="en-US"/>
        </a:p>
      </dgm:t>
    </dgm:pt>
    <dgm:pt modelId="{A5A4B815-A702-47DD-855C-0DA445F789DA}">
      <dgm:prSet/>
      <dgm:spPr>
        <a:solidFill>
          <a:srgbClr val="0000FF"/>
        </a:solidFill>
      </dgm:spPr>
      <dgm:t>
        <a:bodyPr/>
        <a:lstStyle/>
        <a:p>
          <a:r>
            <a:rPr lang="en-US"/>
            <a:t>Usual Title:  Author’s name in genitive case</a:t>
          </a:r>
        </a:p>
      </dgm:t>
    </dgm:pt>
    <dgm:pt modelId="{D15F7C50-6D86-43F7-B57C-7BE63442E3CF}" type="parTrans" cxnId="{281BF10E-70A1-4E33-BD38-90292F263E7F}">
      <dgm:prSet/>
      <dgm:spPr/>
      <dgm:t>
        <a:bodyPr/>
        <a:lstStyle/>
        <a:p>
          <a:endParaRPr lang="en-US"/>
        </a:p>
      </dgm:t>
    </dgm:pt>
    <dgm:pt modelId="{33594964-21AF-45EF-820B-3A57D86B0355}" type="sibTrans" cxnId="{281BF10E-70A1-4E33-BD38-90292F263E7F}">
      <dgm:prSet/>
      <dgm:spPr/>
      <dgm:t>
        <a:bodyPr/>
        <a:lstStyle/>
        <a:p>
          <a:endParaRPr lang="en-US"/>
        </a:p>
      </dgm:t>
    </dgm:pt>
    <dgm:pt modelId="{12948A25-1F4E-4AB1-8F3C-15C99BB8BA2A}">
      <dgm:prSet/>
      <dgm:spPr/>
      <dgm:t>
        <a:bodyPr/>
        <a:lstStyle/>
        <a:p>
          <a:r>
            <a:rPr lang="en-US"/>
            <a:t>Aristotle’s </a:t>
          </a:r>
          <a:r>
            <a:rPr lang="en-US" i="1"/>
            <a:t>Poetics</a:t>
          </a:r>
        </a:p>
      </dgm:t>
    </dgm:pt>
    <dgm:pt modelId="{4E31B9FC-AEB3-4F95-AC4C-4922CC0F36C6}" type="parTrans" cxnId="{AC6D7E83-33C2-4A98-968C-CFFB7B5A6B1D}">
      <dgm:prSet/>
      <dgm:spPr/>
      <dgm:t>
        <a:bodyPr/>
        <a:lstStyle/>
        <a:p>
          <a:endParaRPr lang="en-US"/>
        </a:p>
      </dgm:t>
    </dgm:pt>
    <dgm:pt modelId="{28036F79-687F-45D1-A89D-E2833AFBE2D2}" type="sibTrans" cxnId="{AC6D7E83-33C2-4A98-968C-CFFB7B5A6B1D}">
      <dgm:prSet/>
      <dgm:spPr/>
      <dgm:t>
        <a:bodyPr/>
        <a:lstStyle/>
        <a:p>
          <a:endParaRPr lang="en-US"/>
        </a:p>
      </dgm:t>
    </dgm:pt>
    <dgm:pt modelId="{85297E83-E996-4AFF-95AD-055EEB5EF060}">
      <dgm:prSet/>
      <dgm:spPr/>
      <dgm:t>
        <a:bodyPr/>
        <a:lstStyle/>
        <a:p>
          <a:r>
            <a:rPr lang="en-US"/>
            <a:t>Plato’s </a:t>
          </a:r>
          <a:r>
            <a:rPr lang="en-US" i="1"/>
            <a:t>Republic</a:t>
          </a:r>
        </a:p>
      </dgm:t>
    </dgm:pt>
    <dgm:pt modelId="{E197B952-7463-439D-A09E-8EA1111EEFB1}" type="parTrans" cxnId="{DF67E27C-765A-4F00-A981-17603BFCF2CF}">
      <dgm:prSet/>
      <dgm:spPr/>
      <dgm:t>
        <a:bodyPr/>
        <a:lstStyle/>
        <a:p>
          <a:endParaRPr lang="en-US"/>
        </a:p>
      </dgm:t>
    </dgm:pt>
    <dgm:pt modelId="{A63ADD5A-E603-46BF-8F1B-D282237D6C17}" type="sibTrans" cxnId="{DF67E27C-765A-4F00-A981-17603BFCF2CF}">
      <dgm:prSet/>
      <dgm:spPr/>
      <dgm:t>
        <a:bodyPr/>
        <a:lstStyle/>
        <a:p>
          <a:endParaRPr lang="en-US"/>
        </a:p>
      </dgm:t>
    </dgm:pt>
    <dgm:pt modelId="{A29843BA-8532-4E1B-8AFB-A71762286CE5}">
      <dgm:prSet/>
      <dgm:spPr>
        <a:solidFill>
          <a:srgbClr val="0000FF"/>
        </a:solidFill>
      </dgm:spPr>
      <dgm:t>
        <a:bodyPr/>
        <a:lstStyle/>
        <a:p>
          <a:r>
            <a:rPr lang="en-US"/>
            <a:t>Gospel Titles:</a:t>
          </a:r>
        </a:p>
      </dgm:t>
    </dgm:pt>
    <dgm:pt modelId="{0A2DCD6C-5EE8-4165-957A-B1DD0AB39226}" type="parTrans" cxnId="{92E316F5-E698-49C7-95A0-9C87C1818A45}">
      <dgm:prSet/>
      <dgm:spPr/>
      <dgm:t>
        <a:bodyPr/>
        <a:lstStyle/>
        <a:p>
          <a:endParaRPr lang="en-US"/>
        </a:p>
      </dgm:t>
    </dgm:pt>
    <dgm:pt modelId="{A94B3E13-51E4-4944-A9DB-68ED52A51EEB}" type="sibTrans" cxnId="{92E316F5-E698-49C7-95A0-9C87C1818A45}">
      <dgm:prSet/>
      <dgm:spPr/>
      <dgm:t>
        <a:bodyPr/>
        <a:lstStyle/>
        <a:p>
          <a:endParaRPr lang="en-US"/>
        </a:p>
      </dgm:t>
    </dgm:pt>
    <dgm:pt modelId="{2F18C15B-2E58-4A2E-B893-F51D58A40BF9}">
      <dgm:prSet/>
      <dgm:spPr/>
      <dgm:t>
        <a:bodyPr/>
        <a:lstStyle/>
        <a:p>
          <a:r>
            <a:rPr lang="en-US" b="1"/>
            <a:t>“Gospel according to….”  </a:t>
          </a:r>
          <a:r>
            <a:rPr lang="en-US"/>
            <a:t>[</a:t>
          </a:r>
          <a:r>
            <a:rPr lang="en-US" i="1" err="1"/>
            <a:t>euangelion</a:t>
          </a:r>
          <a:r>
            <a:rPr lang="en-US" i="1"/>
            <a:t> kata</a:t>
          </a:r>
          <a:r>
            <a:rPr lang="en-US"/>
            <a:t>…]</a:t>
          </a:r>
          <a:endParaRPr lang="en-US" i="1"/>
        </a:p>
      </dgm:t>
    </dgm:pt>
    <dgm:pt modelId="{920FC433-EB9F-45DC-8AE1-09EACE1830EF}" type="parTrans" cxnId="{1AFCF839-C682-49B7-8AFF-20D0BF72C4C4}">
      <dgm:prSet/>
      <dgm:spPr/>
      <dgm:t>
        <a:bodyPr/>
        <a:lstStyle/>
        <a:p>
          <a:endParaRPr lang="en-US"/>
        </a:p>
      </dgm:t>
    </dgm:pt>
    <dgm:pt modelId="{6AA6D172-ECB3-4B75-8323-BCF5308C6497}" type="sibTrans" cxnId="{1AFCF839-C682-49B7-8AFF-20D0BF72C4C4}">
      <dgm:prSet/>
      <dgm:spPr/>
      <dgm:t>
        <a:bodyPr/>
        <a:lstStyle/>
        <a:p>
          <a:endParaRPr lang="en-US"/>
        </a:p>
      </dgm:t>
    </dgm:pt>
    <dgm:pt modelId="{43C8873E-DE31-45BA-9DC0-E04A5ECCBADA}">
      <dgm:prSet/>
      <dgm:spPr/>
      <dgm:t>
        <a:bodyPr/>
        <a:lstStyle/>
        <a:p>
          <a:r>
            <a:rPr lang="en-US" b="1" i="1"/>
            <a:t>“According to….”  </a:t>
          </a:r>
          <a:r>
            <a:rPr lang="en-US" i="1"/>
            <a:t>[kata</a:t>
          </a:r>
          <a:r>
            <a:rPr lang="en-US"/>
            <a:t>….]</a:t>
          </a:r>
        </a:p>
      </dgm:t>
    </dgm:pt>
    <dgm:pt modelId="{577CA6C4-797E-4F79-A362-32E93DBED753}" type="parTrans" cxnId="{51E30655-3685-4D6F-A159-4A72C2C7B275}">
      <dgm:prSet/>
      <dgm:spPr/>
      <dgm:t>
        <a:bodyPr/>
        <a:lstStyle/>
        <a:p>
          <a:endParaRPr lang="en-US"/>
        </a:p>
      </dgm:t>
    </dgm:pt>
    <dgm:pt modelId="{92F35C60-89B1-469F-BB89-CEAA4540205E}" type="sibTrans" cxnId="{51E30655-3685-4D6F-A159-4A72C2C7B275}">
      <dgm:prSet/>
      <dgm:spPr/>
      <dgm:t>
        <a:bodyPr/>
        <a:lstStyle/>
        <a:p>
          <a:endParaRPr lang="en-US"/>
        </a:p>
      </dgm:t>
    </dgm:pt>
    <dgm:pt modelId="{65C7AB6C-A46E-444D-A551-E4C95261E9A5}" type="pres">
      <dgm:prSet presAssocID="{2708669F-A8A2-4D93-A01F-7D63CBA508D8}" presName="linear" presStyleCnt="0">
        <dgm:presLayoutVars>
          <dgm:dir/>
          <dgm:animLvl val="lvl"/>
          <dgm:resizeHandles val="exact"/>
        </dgm:presLayoutVars>
      </dgm:prSet>
      <dgm:spPr/>
    </dgm:pt>
    <dgm:pt modelId="{C4352A05-0834-454B-B906-B32A98C361E0}" type="pres">
      <dgm:prSet presAssocID="{A5A4B815-A702-47DD-855C-0DA445F789DA}" presName="parentLin" presStyleCnt="0"/>
      <dgm:spPr/>
    </dgm:pt>
    <dgm:pt modelId="{2D294602-04B7-4BE4-A8EA-A9662EE8554A}" type="pres">
      <dgm:prSet presAssocID="{A5A4B815-A702-47DD-855C-0DA445F789DA}" presName="parentLeftMargin" presStyleLbl="node1" presStyleIdx="0" presStyleCnt="2"/>
      <dgm:spPr/>
    </dgm:pt>
    <dgm:pt modelId="{D87F91EE-6E5F-4801-97C1-00876094B682}" type="pres">
      <dgm:prSet presAssocID="{A5A4B815-A702-47DD-855C-0DA445F789DA}" presName="parentText" presStyleLbl="node1" presStyleIdx="0" presStyleCnt="2" custScaleX="126392">
        <dgm:presLayoutVars>
          <dgm:chMax val="0"/>
          <dgm:bulletEnabled val="1"/>
        </dgm:presLayoutVars>
      </dgm:prSet>
      <dgm:spPr/>
    </dgm:pt>
    <dgm:pt modelId="{EC125560-0A7C-4164-A218-A47165E12D26}" type="pres">
      <dgm:prSet presAssocID="{A5A4B815-A702-47DD-855C-0DA445F789DA}" presName="negativeSpace" presStyleCnt="0"/>
      <dgm:spPr/>
    </dgm:pt>
    <dgm:pt modelId="{531ED757-78FD-4652-92E3-55A02BDC1526}" type="pres">
      <dgm:prSet presAssocID="{A5A4B815-A702-47DD-855C-0DA445F789DA}" presName="childText" presStyleLbl="conFgAcc1" presStyleIdx="0" presStyleCnt="2">
        <dgm:presLayoutVars>
          <dgm:bulletEnabled val="1"/>
        </dgm:presLayoutVars>
      </dgm:prSet>
      <dgm:spPr/>
    </dgm:pt>
    <dgm:pt modelId="{3884CFF4-069E-4A39-8231-D29FEE8B78C1}" type="pres">
      <dgm:prSet presAssocID="{33594964-21AF-45EF-820B-3A57D86B0355}" presName="spaceBetweenRectangles" presStyleCnt="0"/>
      <dgm:spPr/>
    </dgm:pt>
    <dgm:pt modelId="{C952261B-C903-43B6-8313-A271D7B4C0BF}" type="pres">
      <dgm:prSet presAssocID="{A29843BA-8532-4E1B-8AFB-A71762286CE5}" presName="parentLin" presStyleCnt="0"/>
      <dgm:spPr/>
    </dgm:pt>
    <dgm:pt modelId="{12A4A4FA-E5D6-48C4-904F-8EA2D405FACA}" type="pres">
      <dgm:prSet presAssocID="{A29843BA-8532-4E1B-8AFB-A71762286CE5}" presName="parentLeftMargin" presStyleLbl="node1" presStyleIdx="0" presStyleCnt="2"/>
      <dgm:spPr/>
    </dgm:pt>
    <dgm:pt modelId="{2BB44D68-D08E-4F7A-A184-A9DB223DD84E}" type="pres">
      <dgm:prSet presAssocID="{A29843BA-8532-4E1B-8AFB-A71762286CE5}" presName="parentText" presStyleLbl="node1" presStyleIdx="1" presStyleCnt="2" custScaleX="126392">
        <dgm:presLayoutVars>
          <dgm:chMax val="0"/>
          <dgm:bulletEnabled val="1"/>
        </dgm:presLayoutVars>
      </dgm:prSet>
      <dgm:spPr/>
    </dgm:pt>
    <dgm:pt modelId="{4EB9B2C2-7124-4D98-B24A-B91E4DD87932}" type="pres">
      <dgm:prSet presAssocID="{A29843BA-8532-4E1B-8AFB-A71762286CE5}" presName="negativeSpace" presStyleCnt="0"/>
      <dgm:spPr/>
    </dgm:pt>
    <dgm:pt modelId="{485976B5-FD23-4A67-860E-64413B921824}" type="pres">
      <dgm:prSet presAssocID="{A29843BA-8532-4E1B-8AFB-A71762286CE5}" presName="childText" presStyleLbl="conFgAcc1" presStyleIdx="1" presStyleCnt="2">
        <dgm:presLayoutVars>
          <dgm:bulletEnabled val="1"/>
        </dgm:presLayoutVars>
      </dgm:prSet>
      <dgm:spPr/>
    </dgm:pt>
  </dgm:ptLst>
  <dgm:cxnLst>
    <dgm:cxn modelId="{3355E603-6E34-467B-97E1-E37D88234C4A}" type="presOf" srcId="{12948A25-1F4E-4AB1-8F3C-15C99BB8BA2A}" destId="{531ED757-78FD-4652-92E3-55A02BDC1526}" srcOrd="0" destOrd="0" presId="urn:microsoft.com/office/officeart/2005/8/layout/list1"/>
    <dgm:cxn modelId="{281BF10E-70A1-4E33-BD38-90292F263E7F}" srcId="{2708669F-A8A2-4D93-A01F-7D63CBA508D8}" destId="{A5A4B815-A702-47DD-855C-0DA445F789DA}" srcOrd="0" destOrd="0" parTransId="{D15F7C50-6D86-43F7-B57C-7BE63442E3CF}" sibTransId="{33594964-21AF-45EF-820B-3A57D86B0355}"/>
    <dgm:cxn modelId="{A120CA2E-C6C5-488D-B124-32DE6DCF900E}" type="presOf" srcId="{85297E83-E996-4AFF-95AD-055EEB5EF060}" destId="{531ED757-78FD-4652-92E3-55A02BDC1526}" srcOrd="0" destOrd="1" presId="urn:microsoft.com/office/officeart/2005/8/layout/list1"/>
    <dgm:cxn modelId="{1AFCF839-C682-49B7-8AFF-20D0BF72C4C4}" srcId="{A29843BA-8532-4E1B-8AFB-A71762286CE5}" destId="{2F18C15B-2E58-4A2E-B893-F51D58A40BF9}" srcOrd="0" destOrd="0" parTransId="{920FC433-EB9F-45DC-8AE1-09EACE1830EF}" sibTransId="{6AA6D172-ECB3-4B75-8323-BCF5308C6497}"/>
    <dgm:cxn modelId="{B33E655E-5789-4669-9F48-F1BF23622BD1}" type="presOf" srcId="{A5A4B815-A702-47DD-855C-0DA445F789DA}" destId="{D87F91EE-6E5F-4801-97C1-00876094B682}" srcOrd="1" destOrd="0" presId="urn:microsoft.com/office/officeart/2005/8/layout/list1"/>
    <dgm:cxn modelId="{281EBF41-3A12-44DA-BBC4-D263C5A6894A}" type="presOf" srcId="{43C8873E-DE31-45BA-9DC0-E04A5ECCBADA}" destId="{485976B5-FD23-4A67-860E-64413B921824}" srcOrd="0" destOrd="1" presId="urn:microsoft.com/office/officeart/2005/8/layout/list1"/>
    <dgm:cxn modelId="{78B9196E-C654-4A5C-84EC-43691C9521AF}" type="presOf" srcId="{A29843BA-8532-4E1B-8AFB-A71762286CE5}" destId="{12A4A4FA-E5D6-48C4-904F-8EA2D405FACA}" srcOrd="0" destOrd="0" presId="urn:microsoft.com/office/officeart/2005/8/layout/list1"/>
    <dgm:cxn modelId="{51E30655-3685-4D6F-A159-4A72C2C7B275}" srcId="{A29843BA-8532-4E1B-8AFB-A71762286CE5}" destId="{43C8873E-DE31-45BA-9DC0-E04A5ECCBADA}" srcOrd="1" destOrd="0" parTransId="{577CA6C4-797E-4F79-A362-32E93DBED753}" sibTransId="{92F35C60-89B1-469F-BB89-CEAA4540205E}"/>
    <dgm:cxn modelId="{DF67E27C-765A-4F00-A981-17603BFCF2CF}" srcId="{A5A4B815-A702-47DD-855C-0DA445F789DA}" destId="{85297E83-E996-4AFF-95AD-055EEB5EF060}" srcOrd="1" destOrd="0" parTransId="{E197B952-7463-439D-A09E-8EA1111EEFB1}" sibTransId="{A63ADD5A-E603-46BF-8F1B-D282237D6C17}"/>
    <dgm:cxn modelId="{AC6D7E83-33C2-4A98-968C-CFFB7B5A6B1D}" srcId="{A5A4B815-A702-47DD-855C-0DA445F789DA}" destId="{12948A25-1F4E-4AB1-8F3C-15C99BB8BA2A}" srcOrd="0" destOrd="0" parTransId="{4E31B9FC-AEB3-4F95-AC4C-4922CC0F36C6}" sibTransId="{28036F79-687F-45D1-A89D-E2833AFBE2D2}"/>
    <dgm:cxn modelId="{B67BA99B-EE30-4B8C-B03B-47D8EF3B24DA}" type="presOf" srcId="{A5A4B815-A702-47DD-855C-0DA445F789DA}" destId="{2D294602-04B7-4BE4-A8EA-A9662EE8554A}" srcOrd="0" destOrd="0" presId="urn:microsoft.com/office/officeart/2005/8/layout/list1"/>
    <dgm:cxn modelId="{A0D192D0-8163-417C-9977-8EF415B0EEEF}" type="presOf" srcId="{A29843BA-8532-4E1B-8AFB-A71762286CE5}" destId="{2BB44D68-D08E-4F7A-A184-A9DB223DD84E}" srcOrd="1" destOrd="0" presId="urn:microsoft.com/office/officeart/2005/8/layout/list1"/>
    <dgm:cxn modelId="{BA1DD5D4-FDB2-48AB-A510-E5E8BB502003}" type="presOf" srcId="{2F18C15B-2E58-4A2E-B893-F51D58A40BF9}" destId="{485976B5-FD23-4A67-860E-64413B921824}" srcOrd="0" destOrd="0" presId="urn:microsoft.com/office/officeart/2005/8/layout/list1"/>
    <dgm:cxn modelId="{639734E6-B1BF-4EBA-B323-87DC36CF1E81}" type="presOf" srcId="{2708669F-A8A2-4D93-A01F-7D63CBA508D8}" destId="{65C7AB6C-A46E-444D-A551-E4C95261E9A5}" srcOrd="0" destOrd="0" presId="urn:microsoft.com/office/officeart/2005/8/layout/list1"/>
    <dgm:cxn modelId="{92E316F5-E698-49C7-95A0-9C87C1818A45}" srcId="{2708669F-A8A2-4D93-A01F-7D63CBA508D8}" destId="{A29843BA-8532-4E1B-8AFB-A71762286CE5}" srcOrd="1" destOrd="0" parTransId="{0A2DCD6C-5EE8-4165-957A-B1DD0AB39226}" sibTransId="{A94B3E13-51E4-4944-A9DB-68ED52A51EEB}"/>
    <dgm:cxn modelId="{E1B0FB8D-94CA-4F50-9538-3C6D66925F4F}" type="presParOf" srcId="{65C7AB6C-A46E-444D-A551-E4C95261E9A5}" destId="{C4352A05-0834-454B-B906-B32A98C361E0}" srcOrd="0" destOrd="0" presId="urn:microsoft.com/office/officeart/2005/8/layout/list1"/>
    <dgm:cxn modelId="{1AF27C9A-8C93-4E7B-898B-63BCB34CA5BC}" type="presParOf" srcId="{C4352A05-0834-454B-B906-B32A98C361E0}" destId="{2D294602-04B7-4BE4-A8EA-A9662EE8554A}" srcOrd="0" destOrd="0" presId="urn:microsoft.com/office/officeart/2005/8/layout/list1"/>
    <dgm:cxn modelId="{83B86D33-E8A9-4BA8-8B29-C0F39EA31041}" type="presParOf" srcId="{C4352A05-0834-454B-B906-B32A98C361E0}" destId="{D87F91EE-6E5F-4801-97C1-00876094B682}" srcOrd="1" destOrd="0" presId="urn:microsoft.com/office/officeart/2005/8/layout/list1"/>
    <dgm:cxn modelId="{5AAEAF12-0B01-428E-B533-3BB900DE28B7}" type="presParOf" srcId="{65C7AB6C-A46E-444D-A551-E4C95261E9A5}" destId="{EC125560-0A7C-4164-A218-A47165E12D26}" srcOrd="1" destOrd="0" presId="urn:microsoft.com/office/officeart/2005/8/layout/list1"/>
    <dgm:cxn modelId="{7EDAFAC5-836E-49E0-8BE3-63DEFCF872E0}" type="presParOf" srcId="{65C7AB6C-A46E-444D-A551-E4C95261E9A5}" destId="{531ED757-78FD-4652-92E3-55A02BDC1526}" srcOrd="2" destOrd="0" presId="urn:microsoft.com/office/officeart/2005/8/layout/list1"/>
    <dgm:cxn modelId="{0DED0143-ACE5-4524-8412-93383123E6AF}" type="presParOf" srcId="{65C7AB6C-A46E-444D-A551-E4C95261E9A5}" destId="{3884CFF4-069E-4A39-8231-D29FEE8B78C1}" srcOrd="3" destOrd="0" presId="urn:microsoft.com/office/officeart/2005/8/layout/list1"/>
    <dgm:cxn modelId="{D31EB2BF-0BEA-426C-A540-746DB388A676}" type="presParOf" srcId="{65C7AB6C-A46E-444D-A551-E4C95261E9A5}" destId="{C952261B-C903-43B6-8313-A271D7B4C0BF}" srcOrd="4" destOrd="0" presId="urn:microsoft.com/office/officeart/2005/8/layout/list1"/>
    <dgm:cxn modelId="{503DCA84-6ADC-4C0E-9364-A9AAB03BC320}" type="presParOf" srcId="{C952261B-C903-43B6-8313-A271D7B4C0BF}" destId="{12A4A4FA-E5D6-48C4-904F-8EA2D405FACA}" srcOrd="0" destOrd="0" presId="urn:microsoft.com/office/officeart/2005/8/layout/list1"/>
    <dgm:cxn modelId="{88276306-3003-42AE-8122-5BC2D7A57A99}" type="presParOf" srcId="{C952261B-C903-43B6-8313-A271D7B4C0BF}" destId="{2BB44D68-D08E-4F7A-A184-A9DB223DD84E}" srcOrd="1" destOrd="0" presId="urn:microsoft.com/office/officeart/2005/8/layout/list1"/>
    <dgm:cxn modelId="{DDDE6C10-5E53-4853-BF03-D987BDD9821A}" type="presParOf" srcId="{65C7AB6C-A46E-444D-A551-E4C95261E9A5}" destId="{4EB9B2C2-7124-4D98-B24A-B91E4DD87932}" srcOrd="5" destOrd="0" presId="urn:microsoft.com/office/officeart/2005/8/layout/list1"/>
    <dgm:cxn modelId="{8FF31A32-DE95-46CF-BD73-B1806FA55DB6}" type="presParOf" srcId="{65C7AB6C-A46E-444D-A551-E4C95261E9A5}" destId="{485976B5-FD23-4A67-860E-64413B921824}"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652DF7F-06D0-471F-96AF-969D08F594F3}" type="doc">
      <dgm:prSet loTypeId="urn:microsoft.com/office/officeart/2005/8/layout/vList5" loCatId="list" qsTypeId="urn:microsoft.com/office/officeart/2005/8/quickstyle/3d1" qsCatId="3D" csTypeId="urn:microsoft.com/office/officeart/2005/8/colors/accent3_2" csCatId="accent3" phldr="1"/>
      <dgm:spPr/>
      <dgm:t>
        <a:bodyPr/>
        <a:lstStyle/>
        <a:p>
          <a:endParaRPr lang="en-US"/>
        </a:p>
      </dgm:t>
    </dgm:pt>
    <dgm:pt modelId="{CDDE7BCC-6FD4-43D8-A2EB-62CF7ED408DA}">
      <dgm:prSet custT="1"/>
      <dgm:spPr>
        <a:solidFill>
          <a:schemeClr val="bg1">
            <a:lumMod val="75000"/>
            <a:lumOff val="25000"/>
          </a:schemeClr>
        </a:solidFill>
      </dgm:spPr>
      <dgm:t>
        <a:bodyPr/>
        <a:lstStyle/>
        <a:p>
          <a:r>
            <a:rPr lang="en-US" sz="2800">
              <a:effectLst>
                <a:outerShdw blurRad="38100" dist="38100" dir="2700000" algn="tl">
                  <a:srgbClr val="000000">
                    <a:alpha val="43137"/>
                  </a:srgbClr>
                </a:outerShdw>
              </a:effectLst>
              <a:latin typeface="+mj-lt"/>
            </a:rPr>
            <a:t>Names</a:t>
          </a:r>
        </a:p>
      </dgm:t>
    </dgm:pt>
    <dgm:pt modelId="{AEB59A23-A642-4389-9B0D-4F86635D3910}" type="parTrans" cxnId="{45A6FFA2-0835-4BD3-8F62-5FD15DD92307}">
      <dgm:prSet/>
      <dgm:spPr/>
      <dgm:t>
        <a:bodyPr/>
        <a:lstStyle/>
        <a:p>
          <a:endParaRPr lang="en-US"/>
        </a:p>
      </dgm:t>
    </dgm:pt>
    <dgm:pt modelId="{1F0BD087-5394-4552-8D31-55FE96084EEF}" type="sibTrans" cxnId="{45A6FFA2-0835-4BD3-8F62-5FD15DD92307}">
      <dgm:prSet/>
      <dgm:spPr/>
      <dgm:t>
        <a:bodyPr/>
        <a:lstStyle/>
        <a:p>
          <a:endParaRPr lang="en-US"/>
        </a:p>
      </dgm:t>
    </dgm:pt>
    <dgm:pt modelId="{FF8DE599-1E47-457E-A78F-19345F3222AD}">
      <dgm:prSet custT="1"/>
      <dgm:spPr>
        <a:solidFill>
          <a:schemeClr val="bg1">
            <a:lumMod val="75000"/>
            <a:lumOff val="25000"/>
          </a:schemeClr>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gm:t>
    </dgm:pt>
    <dgm:pt modelId="{FAD7F3FB-ACE3-4F3D-B44D-5F43D15FF102}" type="parTrans" cxnId="{B437C00D-12C2-4BF8-8B8A-0C3C54FC4CC5}">
      <dgm:prSet/>
      <dgm:spPr/>
      <dgm:t>
        <a:bodyPr/>
        <a:lstStyle/>
        <a:p>
          <a:endParaRPr lang="en-US"/>
        </a:p>
      </dgm:t>
    </dgm:pt>
    <dgm:pt modelId="{4C11E57B-A7DC-4F6D-97BC-424C1340D386}" type="sibTrans" cxnId="{B437C00D-12C2-4BF8-8B8A-0C3C54FC4CC5}">
      <dgm:prSet/>
      <dgm:spPr/>
      <dgm:t>
        <a:bodyPr/>
        <a:lstStyle/>
        <a:p>
          <a:endParaRPr lang="en-US"/>
        </a:p>
      </dgm:t>
    </dgm:pt>
    <dgm:pt modelId="{DD473F19-CBE2-4009-901B-DD1A6E212073}">
      <dgm:prSet custT="1"/>
      <dgm:spPr>
        <a:solidFill>
          <a:schemeClr val="bg1">
            <a:lumMod val="75000"/>
            <a:lumOff val="25000"/>
          </a:schemeClr>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Attestation</a:t>
          </a:r>
        </a:p>
      </dgm:t>
    </dgm:pt>
    <dgm:pt modelId="{2854D25E-CCA5-41D6-B3EE-264722646119}" type="parTrans" cxnId="{6D64500B-7095-49C6-833C-789444CEC8EA}">
      <dgm:prSet/>
      <dgm:spPr/>
      <dgm:t>
        <a:bodyPr/>
        <a:lstStyle/>
        <a:p>
          <a:endParaRPr lang="en-US"/>
        </a:p>
      </dgm:t>
    </dgm:pt>
    <dgm:pt modelId="{FE825171-12DC-4AFE-B530-0668CEC3DAEB}" type="sibTrans" cxnId="{6D64500B-7095-49C6-833C-789444CEC8EA}">
      <dgm:prSet/>
      <dgm:spPr/>
      <dgm:t>
        <a:bodyPr/>
        <a:lstStyle/>
        <a:p>
          <a:endParaRPr lang="en-US"/>
        </a:p>
      </dgm:t>
    </dgm:pt>
    <dgm:pt modelId="{DBD40935-1D52-4BBF-90C2-433B9A07B558}">
      <dgm:prSet custT="1"/>
      <dgm:spPr>
        <a:solidFill>
          <a:schemeClr val="bg1">
            <a:lumMod val="75000"/>
            <a:lumOff val="25000"/>
          </a:schemeClr>
        </a:solidFill>
      </dgm:spPr>
      <dgm: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gm:t>
    </dgm:pt>
    <dgm:pt modelId="{D642FFDD-4130-47FE-88C4-0C06E36DD89D}" type="parTrans" cxnId="{FED75F43-3DC4-421A-B62D-6F4088B344E6}">
      <dgm:prSet/>
      <dgm:spPr/>
      <dgm:t>
        <a:bodyPr/>
        <a:lstStyle/>
        <a:p>
          <a:endParaRPr lang="en-US"/>
        </a:p>
      </dgm:t>
    </dgm:pt>
    <dgm:pt modelId="{87318004-1938-4D50-ABBE-5438198D6822}" type="sibTrans" cxnId="{FED75F43-3DC4-421A-B62D-6F4088B344E6}">
      <dgm:prSet/>
      <dgm:spPr/>
      <dgm:t>
        <a:bodyPr/>
        <a:lstStyle/>
        <a:p>
          <a:endParaRPr lang="en-US"/>
        </a:p>
      </dgm:t>
    </dgm:pt>
    <dgm:pt modelId="{4252243A-06AD-4FE5-A809-6E0BF4E56D78}">
      <dgm:prSet custT="1"/>
      <dgm:spPr/>
      <dgm:t>
        <a:bodyPr/>
        <a:lstStyle/>
        <a:p>
          <a:r>
            <a:rPr lang="en-US" sz="2800" kern="1200">
              <a:solidFill>
                <a:srgbClr val="002060">
                  <a:hueOff val="0"/>
                  <a:satOff val="0"/>
                  <a:lumOff val="0"/>
                  <a:alphaOff val="0"/>
                </a:srgbClr>
              </a:solidFill>
              <a:latin typeface="Arial" panose="020B0604020202020204"/>
              <a:ea typeface="+mn-ea"/>
              <a:cs typeface="+mn-cs"/>
            </a:rPr>
            <a:t>Unlikely to be Invented</a:t>
          </a:r>
        </a:p>
      </dgm:t>
    </dgm:pt>
    <dgm:pt modelId="{7E165631-2484-4556-95DE-041AD12822CE}" type="parTrans" cxnId="{6EDA54B9-E465-4123-9DDD-9C1511A1C1BF}">
      <dgm:prSet/>
      <dgm:spPr/>
      <dgm:t>
        <a:bodyPr/>
        <a:lstStyle/>
        <a:p>
          <a:endParaRPr lang="en-US"/>
        </a:p>
      </dgm:t>
    </dgm:pt>
    <dgm:pt modelId="{D069BA2E-EA90-4B35-8C5A-26BF9CAB4150}" type="sibTrans" cxnId="{6EDA54B9-E465-4123-9DDD-9C1511A1C1BF}">
      <dgm:prSet/>
      <dgm:spPr/>
      <dgm:t>
        <a:bodyPr/>
        <a:lstStyle/>
        <a:p>
          <a:endParaRPr lang="en-US"/>
        </a:p>
      </dgm:t>
    </dgm:pt>
    <dgm:pt modelId="{D0F93FCF-54FC-42DD-99C3-821F8C418C71}">
      <dgm:prSet custT="1"/>
      <dgm:spPr/>
      <dgm:t>
        <a:bodyPr/>
        <a:lstStyle/>
        <a:p>
          <a:r>
            <a:rPr lang="en-US" sz="2800" kern="1200">
              <a:solidFill>
                <a:srgbClr val="002060">
                  <a:hueOff val="0"/>
                  <a:satOff val="0"/>
                  <a:lumOff val="0"/>
                  <a:alphaOff val="0"/>
                </a:srgbClr>
              </a:solidFill>
              <a:latin typeface="+mn-lt"/>
              <a:ea typeface="+mn-ea"/>
              <a:cs typeface="+mn-cs"/>
            </a:rPr>
            <a:t>Unusual &amp; Uniform:  Too Consistent for Anonymity</a:t>
          </a:r>
        </a:p>
      </dgm:t>
    </dgm:pt>
    <dgm:pt modelId="{30588AE1-423D-4047-87F0-351308D8CA97}" type="parTrans" cxnId="{B5C85E64-8C61-4EE8-8616-F35DBD4DF821}">
      <dgm:prSet/>
      <dgm:spPr/>
      <dgm:t>
        <a:bodyPr/>
        <a:lstStyle/>
        <a:p>
          <a:endParaRPr lang="en-US"/>
        </a:p>
      </dgm:t>
    </dgm:pt>
    <dgm:pt modelId="{222E0259-1F98-428A-B8B8-DD1F42971D81}" type="sibTrans" cxnId="{B5C85E64-8C61-4EE8-8616-F35DBD4DF821}">
      <dgm:prSet/>
      <dgm:spPr/>
      <dgm:t>
        <a:bodyPr/>
        <a:lstStyle/>
        <a:p>
          <a:endParaRPr lang="en-US"/>
        </a:p>
      </dgm:t>
    </dgm:pt>
    <dgm:pt modelId="{D7FE5027-C3DC-451F-BA59-1B39C75A139E}" type="pres">
      <dgm:prSet presAssocID="{C652DF7F-06D0-471F-96AF-969D08F594F3}" presName="Name0" presStyleCnt="0">
        <dgm:presLayoutVars>
          <dgm:dir/>
          <dgm:animLvl val="lvl"/>
          <dgm:resizeHandles val="exact"/>
        </dgm:presLayoutVars>
      </dgm:prSet>
      <dgm:spPr/>
    </dgm:pt>
    <dgm:pt modelId="{879A19A1-9A3E-4CF7-8509-DDA1B40EB6F5}" type="pres">
      <dgm:prSet presAssocID="{CDDE7BCC-6FD4-43D8-A2EB-62CF7ED408DA}" presName="linNode" presStyleCnt="0"/>
      <dgm:spPr/>
    </dgm:pt>
    <dgm:pt modelId="{84832488-B385-424A-9AD6-DB83C1762E62}" type="pres">
      <dgm:prSet presAssocID="{CDDE7BCC-6FD4-43D8-A2EB-62CF7ED408DA}" presName="parentText" presStyleLbl="node1" presStyleIdx="0" presStyleCnt="4" custScaleX="87858" custLinFactNeighborX="-2" custLinFactNeighborY="2061">
        <dgm:presLayoutVars>
          <dgm:chMax val="1"/>
          <dgm:bulletEnabled val="1"/>
        </dgm:presLayoutVars>
      </dgm:prSet>
      <dgm:spPr/>
    </dgm:pt>
    <dgm:pt modelId="{97BA601A-4AD1-4C51-A6C3-BDABCFD4BBEA}" type="pres">
      <dgm:prSet presAssocID="{CDDE7BCC-6FD4-43D8-A2EB-62CF7ED408DA}" presName="descendantText" presStyleLbl="alignAccFollowNode1" presStyleIdx="0" presStyleCnt="2" custScaleX="105488">
        <dgm:presLayoutVars>
          <dgm:bulletEnabled val="1"/>
        </dgm:presLayoutVars>
      </dgm:prSet>
      <dgm:spPr/>
    </dgm:pt>
    <dgm:pt modelId="{FAD85DD5-CDE1-4142-8E22-C29CCE6E49EF}" type="pres">
      <dgm:prSet presAssocID="{1F0BD087-5394-4552-8D31-55FE96084EEF}" presName="sp" presStyleCnt="0"/>
      <dgm:spPr/>
    </dgm:pt>
    <dgm:pt modelId="{C7DAE30F-C6D1-4F83-A6E1-A443F7341E79}" type="pres">
      <dgm:prSet presAssocID="{FF8DE599-1E47-457E-A78F-19345F3222AD}" presName="linNode" presStyleCnt="0"/>
      <dgm:spPr/>
    </dgm:pt>
    <dgm:pt modelId="{1F60D4C0-C467-486E-AB3C-2BE13E9A83A6}" type="pres">
      <dgm:prSet presAssocID="{FF8DE599-1E47-457E-A78F-19345F3222AD}" presName="parentText" presStyleLbl="node1" presStyleIdx="1" presStyleCnt="4" custScaleX="87858" custLinFactNeighborX="-2283">
        <dgm:presLayoutVars>
          <dgm:chMax val="1"/>
          <dgm:bulletEnabled val="1"/>
        </dgm:presLayoutVars>
      </dgm:prSet>
      <dgm:spPr/>
    </dgm:pt>
    <dgm:pt modelId="{9C251CFE-D25B-4B65-9759-A915E0ABF507}" type="pres">
      <dgm:prSet presAssocID="{FF8DE599-1E47-457E-A78F-19345F3222AD}" presName="descendantText" presStyleLbl="alignAccFollowNode1" presStyleIdx="1" presStyleCnt="2" custScaleX="107746" custLinFactNeighborX="4" custLinFactNeighborY="-1711">
        <dgm:presLayoutVars>
          <dgm:bulletEnabled val="1"/>
        </dgm:presLayoutVars>
      </dgm:prSet>
      <dgm:spPr>
        <a:xfrm rot="5400000">
          <a:off x="4972505" y="-1203012"/>
          <a:ext cx="872518" cy="5641669"/>
        </a:xfrm>
        <a:prstGeom prst="round2SameRect">
          <a:avLst/>
        </a:prstGeom>
      </dgm:spPr>
    </dgm:pt>
    <dgm:pt modelId="{FCC2FE51-8FCD-43BC-9C07-CA9D7958DE05}" type="pres">
      <dgm:prSet presAssocID="{4C11E57B-A7DC-4F6D-97BC-424C1340D386}" presName="sp" presStyleCnt="0"/>
      <dgm:spPr/>
    </dgm:pt>
    <dgm:pt modelId="{7A93A2DB-337F-4477-A349-60989CAF53B7}" type="pres">
      <dgm:prSet presAssocID="{DD473F19-CBE2-4009-901B-DD1A6E212073}" presName="linNode" presStyleCnt="0"/>
      <dgm:spPr/>
    </dgm:pt>
    <dgm:pt modelId="{9CC463D2-4ECC-4E2C-AACF-D493E0C82B11}" type="pres">
      <dgm:prSet presAssocID="{DD473F19-CBE2-4009-901B-DD1A6E212073}" presName="parentText" presStyleLbl="node1" presStyleIdx="2" presStyleCnt="4" custScaleX="87858" custLinFactNeighborX="-213">
        <dgm:presLayoutVars>
          <dgm:chMax val="1"/>
          <dgm:bulletEnabled val="1"/>
        </dgm:presLayoutVars>
      </dgm:prSet>
      <dgm:spPr/>
    </dgm:pt>
    <dgm:pt modelId="{807F0BDA-AED4-490A-9A6C-0A936EEE8F6F}" type="pres">
      <dgm:prSet presAssocID="{FE825171-12DC-4AFE-B530-0668CEC3DAEB}" presName="sp" presStyleCnt="0"/>
      <dgm:spPr/>
    </dgm:pt>
    <dgm:pt modelId="{AED9A18C-78CB-4BB8-A4EB-0DC4A82B7EBF}" type="pres">
      <dgm:prSet presAssocID="{DBD40935-1D52-4BBF-90C2-433B9A07B558}" presName="linNode" presStyleCnt="0"/>
      <dgm:spPr/>
    </dgm:pt>
    <dgm:pt modelId="{E015938E-EEE5-4E1A-ABC5-51D29DBA7935}" type="pres">
      <dgm:prSet presAssocID="{DBD40935-1D52-4BBF-90C2-433B9A07B558}" presName="parentText" presStyleLbl="node1" presStyleIdx="3" presStyleCnt="4" custScaleX="87858" custLinFactNeighborX="-2283">
        <dgm:presLayoutVars>
          <dgm:chMax val="1"/>
          <dgm:bulletEnabled val="1"/>
        </dgm:presLayoutVars>
      </dgm:prSet>
      <dgm:spPr/>
    </dgm:pt>
  </dgm:ptLst>
  <dgm:cxnLst>
    <dgm:cxn modelId="{6D64500B-7095-49C6-833C-789444CEC8EA}" srcId="{C652DF7F-06D0-471F-96AF-969D08F594F3}" destId="{DD473F19-CBE2-4009-901B-DD1A6E212073}" srcOrd="2" destOrd="0" parTransId="{2854D25E-CCA5-41D6-B3EE-264722646119}" sibTransId="{FE825171-12DC-4AFE-B530-0668CEC3DAEB}"/>
    <dgm:cxn modelId="{B437C00D-12C2-4BF8-8B8A-0C3C54FC4CC5}" srcId="{C652DF7F-06D0-471F-96AF-969D08F594F3}" destId="{FF8DE599-1E47-457E-A78F-19345F3222AD}" srcOrd="1" destOrd="0" parTransId="{FAD7F3FB-ACE3-4F3D-B44D-5F43D15FF102}" sibTransId="{4C11E57B-A7DC-4F6D-97BC-424C1340D386}"/>
    <dgm:cxn modelId="{B5C9BF2C-3458-4D7C-8BF7-277FABE6E3D2}" type="presOf" srcId="{DBD40935-1D52-4BBF-90C2-433B9A07B558}" destId="{E015938E-EEE5-4E1A-ABC5-51D29DBA7935}" srcOrd="0" destOrd="0" presId="urn:microsoft.com/office/officeart/2005/8/layout/vList5"/>
    <dgm:cxn modelId="{FED75F43-3DC4-421A-B62D-6F4088B344E6}" srcId="{C652DF7F-06D0-471F-96AF-969D08F594F3}" destId="{DBD40935-1D52-4BBF-90C2-433B9A07B558}" srcOrd="3" destOrd="0" parTransId="{D642FFDD-4130-47FE-88C4-0C06E36DD89D}" sibTransId="{87318004-1938-4D50-ABBE-5438198D6822}"/>
    <dgm:cxn modelId="{3AB8CC43-9A26-4B45-982E-F69E306A2F59}" type="presOf" srcId="{DD473F19-CBE2-4009-901B-DD1A6E212073}" destId="{9CC463D2-4ECC-4E2C-AACF-D493E0C82B11}" srcOrd="0" destOrd="0" presId="urn:microsoft.com/office/officeart/2005/8/layout/vList5"/>
    <dgm:cxn modelId="{B5C85E64-8C61-4EE8-8616-F35DBD4DF821}" srcId="{FF8DE599-1E47-457E-A78F-19345F3222AD}" destId="{D0F93FCF-54FC-42DD-99C3-821F8C418C71}" srcOrd="0" destOrd="0" parTransId="{30588AE1-423D-4047-87F0-351308D8CA97}" sibTransId="{222E0259-1F98-428A-B8B8-DD1F42971D81}"/>
    <dgm:cxn modelId="{45A6FFA2-0835-4BD3-8F62-5FD15DD92307}" srcId="{C652DF7F-06D0-471F-96AF-969D08F594F3}" destId="{CDDE7BCC-6FD4-43D8-A2EB-62CF7ED408DA}" srcOrd="0" destOrd="0" parTransId="{AEB59A23-A642-4389-9B0D-4F86635D3910}" sibTransId="{1F0BD087-5394-4552-8D31-55FE96084EEF}"/>
    <dgm:cxn modelId="{6EDA54B9-E465-4123-9DDD-9C1511A1C1BF}" srcId="{CDDE7BCC-6FD4-43D8-A2EB-62CF7ED408DA}" destId="{4252243A-06AD-4FE5-A809-6E0BF4E56D78}" srcOrd="0" destOrd="0" parTransId="{7E165631-2484-4556-95DE-041AD12822CE}" sibTransId="{D069BA2E-EA90-4B35-8C5A-26BF9CAB4150}"/>
    <dgm:cxn modelId="{AB087EBB-6C5A-4CFE-B43E-642084ED1148}" type="presOf" srcId="{FF8DE599-1E47-457E-A78F-19345F3222AD}" destId="{1F60D4C0-C467-486E-AB3C-2BE13E9A83A6}" srcOrd="0" destOrd="0" presId="urn:microsoft.com/office/officeart/2005/8/layout/vList5"/>
    <dgm:cxn modelId="{B7F363C0-3996-42E0-B1D8-4A681E9C3E98}" type="presOf" srcId="{D0F93FCF-54FC-42DD-99C3-821F8C418C71}" destId="{9C251CFE-D25B-4B65-9759-A915E0ABF507}" srcOrd="0" destOrd="0" presId="urn:microsoft.com/office/officeart/2005/8/layout/vList5"/>
    <dgm:cxn modelId="{B326DFEC-64F7-4E16-A045-93673E810AA5}" type="presOf" srcId="{4252243A-06AD-4FE5-A809-6E0BF4E56D78}" destId="{97BA601A-4AD1-4C51-A6C3-BDABCFD4BBEA}" srcOrd="0" destOrd="0" presId="urn:microsoft.com/office/officeart/2005/8/layout/vList5"/>
    <dgm:cxn modelId="{848BBAFE-7EFA-425B-AE55-70F77A80C64C}" type="presOf" srcId="{C652DF7F-06D0-471F-96AF-969D08F594F3}" destId="{D7FE5027-C3DC-451F-BA59-1B39C75A139E}" srcOrd="0" destOrd="0" presId="urn:microsoft.com/office/officeart/2005/8/layout/vList5"/>
    <dgm:cxn modelId="{E1FE98FF-C00B-49A0-BF79-1815F1EFD782}" type="presOf" srcId="{CDDE7BCC-6FD4-43D8-A2EB-62CF7ED408DA}" destId="{84832488-B385-424A-9AD6-DB83C1762E62}" srcOrd="0" destOrd="0" presId="urn:microsoft.com/office/officeart/2005/8/layout/vList5"/>
    <dgm:cxn modelId="{E2B2ED26-7EF7-49E2-8E2A-63432CF2FD21}" type="presParOf" srcId="{D7FE5027-C3DC-451F-BA59-1B39C75A139E}" destId="{879A19A1-9A3E-4CF7-8509-DDA1B40EB6F5}" srcOrd="0" destOrd="0" presId="urn:microsoft.com/office/officeart/2005/8/layout/vList5"/>
    <dgm:cxn modelId="{3938E005-E26D-42CA-AB54-A738BF2F0CAA}" type="presParOf" srcId="{879A19A1-9A3E-4CF7-8509-DDA1B40EB6F5}" destId="{84832488-B385-424A-9AD6-DB83C1762E62}" srcOrd="0" destOrd="0" presId="urn:microsoft.com/office/officeart/2005/8/layout/vList5"/>
    <dgm:cxn modelId="{83C2421D-A2FB-40FB-AAC6-348BA0F952DD}" type="presParOf" srcId="{879A19A1-9A3E-4CF7-8509-DDA1B40EB6F5}" destId="{97BA601A-4AD1-4C51-A6C3-BDABCFD4BBEA}" srcOrd="1" destOrd="0" presId="urn:microsoft.com/office/officeart/2005/8/layout/vList5"/>
    <dgm:cxn modelId="{CB35933D-FAE3-448E-88F2-0196D3B4740E}" type="presParOf" srcId="{D7FE5027-C3DC-451F-BA59-1B39C75A139E}" destId="{FAD85DD5-CDE1-4142-8E22-C29CCE6E49EF}" srcOrd="1" destOrd="0" presId="urn:microsoft.com/office/officeart/2005/8/layout/vList5"/>
    <dgm:cxn modelId="{B233CB10-F161-4C6B-B58F-2B1E0ED2779B}" type="presParOf" srcId="{D7FE5027-C3DC-451F-BA59-1B39C75A139E}" destId="{C7DAE30F-C6D1-4F83-A6E1-A443F7341E79}" srcOrd="2" destOrd="0" presId="urn:microsoft.com/office/officeart/2005/8/layout/vList5"/>
    <dgm:cxn modelId="{FC347D05-63B7-44F4-9275-4D2ED88467FF}" type="presParOf" srcId="{C7DAE30F-C6D1-4F83-A6E1-A443F7341E79}" destId="{1F60D4C0-C467-486E-AB3C-2BE13E9A83A6}" srcOrd="0" destOrd="0" presId="urn:microsoft.com/office/officeart/2005/8/layout/vList5"/>
    <dgm:cxn modelId="{E647652F-072C-40A4-8EFC-2CFA49362935}" type="presParOf" srcId="{C7DAE30F-C6D1-4F83-A6E1-A443F7341E79}" destId="{9C251CFE-D25B-4B65-9759-A915E0ABF507}" srcOrd="1" destOrd="0" presId="urn:microsoft.com/office/officeart/2005/8/layout/vList5"/>
    <dgm:cxn modelId="{D4FA0FF4-ABAE-4982-9FE8-AAD1BD949FF2}" type="presParOf" srcId="{D7FE5027-C3DC-451F-BA59-1B39C75A139E}" destId="{FCC2FE51-8FCD-43BC-9C07-CA9D7958DE05}" srcOrd="3" destOrd="0" presId="urn:microsoft.com/office/officeart/2005/8/layout/vList5"/>
    <dgm:cxn modelId="{7A219AC2-2598-4427-8498-AEF81735F491}" type="presParOf" srcId="{D7FE5027-C3DC-451F-BA59-1B39C75A139E}" destId="{7A93A2DB-337F-4477-A349-60989CAF53B7}" srcOrd="4" destOrd="0" presId="urn:microsoft.com/office/officeart/2005/8/layout/vList5"/>
    <dgm:cxn modelId="{8F7C1CF4-01D6-4F19-AB5D-6DE4E412D98F}" type="presParOf" srcId="{7A93A2DB-337F-4477-A349-60989CAF53B7}" destId="{9CC463D2-4ECC-4E2C-AACF-D493E0C82B11}" srcOrd="0" destOrd="0" presId="urn:microsoft.com/office/officeart/2005/8/layout/vList5"/>
    <dgm:cxn modelId="{1A10282E-4515-49AF-89C2-D4C51C9428C0}" type="presParOf" srcId="{D7FE5027-C3DC-451F-BA59-1B39C75A139E}" destId="{807F0BDA-AED4-490A-9A6C-0A936EEE8F6F}" srcOrd="5" destOrd="0" presId="urn:microsoft.com/office/officeart/2005/8/layout/vList5"/>
    <dgm:cxn modelId="{A563A870-356D-412F-9A4A-56D22545D8D4}" type="presParOf" srcId="{D7FE5027-C3DC-451F-BA59-1B39C75A139E}" destId="{AED9A18C-78CB-4BB8-A4EB-0DC4A82B7EBF}" srcOrd="6" destOrd="0" presId="urn:microsoft.com/office/officeart/2005/8/layout/vList5"/>
    <dgm:cxn modelId="{964FC939-4E29-4899-BA37-502230F23895}" type="presParOf" srcId="{AED9A18C-78CB-4BB8-A4EB-0DC4A82B7EBF}" destId="{E015938E-EEE5-4E1A-ABC5-51D29DBA7935}"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652DF7F-06D0-471F-96AF-969D08F594F3}" type="doc">
      <dgm:prSet loTypeId="urn:microsoft.com/office/officeart/2005/8/layout/vList5" loCatId="list" qsTypeId="urn:microsoft.com/office/officeart/2005/8/quickstyle/3d1" qsCatId="3D" csTypeId="urn:microsoft.com/office/officeart/2005/8/colors/accent3_2" csCatId="accent3" phldr="1"/>
      <dgm:spPr/>
      <dgm:t>
        <a:bodyPr/>
        <a:lstStyle/>
        <a:p>
          <a:endParaRPr lang="en-US"/>
        </a:p>
      </dgm:t>
    </dgm:pt>
    <dgm:pt modelId="{CDDE7BCC-6FD4-43D8-A2EB-62CF7ED408DA}">
      <dgm:prSet custT="1"/>
      <dgm:spPr>
        <a:solidFill>
          <a:schemeClr val="bg1">
            <a:lumMod val="75000"/>
            <a:lumOff val="25000"/>
          </a:schemeClr>
        </a:solidFill>
      </dgm:spPr>
      <dgm:t>
        <a:bodyPr/>
        <a:lstStyle/>
        <a:p>
          <a:r>
            <a:rPr lang="en-US" sz="2800">
              <a:effectLst>
                <a:outerShdw blurRad="38100" dist="38100" dir="2700000" algn="tl">
                  <a:srgbClr val="000000">
                    <a:alpha val="43137"/>
                  </a:srgbClr>
                </a:outerShdw>
              </a:effectLst>
              <a:latin typeface="+mj-lt"/>
            </a:rPr>
            <a:t>Names</a:t>
          </a:r>
        </a:p>
      </dgm:t>
    </dgm:pt>
    <dgm:pt modelId="{AEB59A23-A642-4389-9B0D-4F86635D3910}" type="parTrans" cxnId="{45A6FFA2-0835-4BD3-8F62-5FD15DD92307}">
      <dgm:prSet/>
      <dgm:spPr/>
      <dgm:t>
        <a:bodyPr/>
        <a:lstStyle/>
        <a:p>
          <a:endParaRPr lang="en-US"/>
        </a:p>
      </dgm:t>
    </dgm:pt>
    <dgm:pt modelId="{1F0BD087-5394-4552-8D31-55FE96084EEF}" type="sibTrans" cxnId="{45A6FFA2-0835-4BD3-8F62-5FD15DD92307}">
      <dgm:prSet/>
      <dgm:spPr/>
      <dgm:t>
        <a:bodyPr/>
        <a:lstStyle/>
        <a:p>
          <a:endParaRPr lang="en-US"/>
        </a:p>
      </dgm:t>
    </dgm:pt>
    <dgm:pt modelId="{FF8DE599-1E47-457E-A78F-19345F3222AD}">
      <dgm:prSet custT="1"/>
      <dgm:spPr>
        <a:solidFill>
          <a:schemeClr val="bg1">
            <a:lumMod val="75000"/>
            <a:lumOff val="25000"/>
          </a:schemeClr>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gm:t>
    </dgm:pt>
    <dgm:pt modelId="{FAD7F3FB-ACE3-4F3D-B44D-5F43D15FF102}" type="parTrans" cxnId="{B437C00D-12C2-4BF8-8B8A-0C3C54FC4CC5}">
      <dgm:prSet/>
      <dgm:spPr/>
      <dgm:t>
        <a:bodyPr/>
        <a:lstStyle/>
        <a:p>
          <a:endParaRPr lang="en-US"/>
        </a:p>
      </dgm:t>
    </dgm:pt>
    <dgm:pt modelId="{4C11E57B-A7DC-4F6D-97BC-424C1340D386}" type="sibTrans" cxnId="{B437C00D-12C2-4BF8-8B8A-0C3C54FC4CC5}">
      <dgm:prSet/>
      <dgm:spPr/>
      <dgm:t>
        <a:bodyPr/>
        <a:lstStyle/>
        <a:p>
          <a:endParaRPr lang="en-US"/>
        </a:p>
      </dgm:t>
    </dgm:pt>
    <dgm:pt modelId="{DD473F19-CBE2-4009-901B-DD1A6E212073}">
      <dgm:prSet custT="1"/>
      <dgm:spPr>
        <a:solidFill>
          <a:schemeClr val="bg1">
            <a:lumMod val="75000"/>
            <a:lumOff val="25000"/>
          </a:schemeClr>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Attestation</a:t>
          </a:r>
        </a:p>
      </dgm:t>
    </dgm:pt>
    <dgm:pt modelId="{2854D25E-CCA5-41D6-B3EE-264722646119}" type="parTrans" cxnId="{6D64500B-7095-49C6-833C-789444CEC8EA}">
      <dgm:prSet/>
      <dgm:spPr/>
      <dgm:t>
        <a:bodyPr/>
        <a:lstStyle/>
        <a:p>
          <a:endParaRPr lang="en-US"/>
        </a:p>
      </dgm:t>
    </dgm:pt>
    <dgm:pt modelId="{FE825171-12DC-4AFE-B530-0668CEC3DAEB}" type="sibTrans" cxnId="{6D64500B-7095-49C6-833C-789444CEC8EA}">
      <dgm:prSet/>
      <dgm:spPr/>
      <dgm:t>
        <a:bodyPr/>
        <a:lstStyle/>
        <a:p>
          <a:endParaRPr lang="en-US"/>
        </a:p>
      </dgm:t>
    </dgm:pt>
    <dgm:pt modelId="{DBD40935-1D52-4BBF-90C2-433B9A07B558}">
      <dgm:prSet custT="1"/>
      <dgm:spPr>
        <a:solidFill>
          <a:schemeClr val="bg1">
            <a:lumMod val="75000"/>
            <a:lumOff val="25000"/>
          </a:schemeClr>
        </a:solidFill>
      </dgm:spPr>
      <dgm: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gm:t>
    </dgm:pt>
    <dgm:pt modelId="{D642FFDD-4130-47FE-88C4-0C06E36DD89D}" type="parTrans" cxnId="{FED75F43-3DC4-421A-B62D-6F4088B344E6}">
      <dgm:prSet/>
      <dgm:spPr/>
      <dgm:t>
        <a:bodyPr/>
        <a:lstStyle/>
        <a:p>
          <a:endParaRPr lang="en-US"/>
        </a:p>
      </dgm:t>
    </dgm:pt>
    <dgm:pt modelId="{87318004-1938-4D50-ABBE-5438198D6822}" type="sibTrans" cxnId="{FED75F43-3DC4-421A-B62D-6F4088B344E6}">
      <dgm:prSet/>
      <dgm:spPr/>
      <dgm:t>
        <a:bodyPr/>
        <a:lstStyle/>
        <a:p>
          <a:endParaRPr lang="en-US"/>
        </a:p>
      </dgm:t>
    </dgm:pt>
    <dgm:pt modelId="{4252243A-06AD-4FE5-A809-6E0BF4E56D78}">
      <dgm:prSet custT="1"/>
      <dgm:spPr/>
      <dgm:t>
        <a:bodyPr/>
        <a:lstStyle/>
        <a:p>
          <a:r>
            <a:rPr lang="en-US" sz="2800" kern="1200">
              <a:solidFill>
                <a:srgbClr val="002060">
                  <a:hueOff val="0"/>
                  <a:satOff val="0"/>
                  <a:lumOff val="0"/>
                  <a:alphaOff val="0"/>
                </a:srgbClr>
              </a:solidFill>
              <a:latin typeface="Arial" panose="020B0604020202020204"/>
              <a:ea typeface="+mn-ea"/>
              <a:cs typeface="+mn-cs"/>
            </a:rPr>
            <a:t>Unlikely to be Invented</a:t>
          </a:r>
        </a:p>
      </dgm:t>
    </dgm:pt>
    <dgm:pt modelId="{7E165631-2484-4556-95DE-041AD12822CE}" type="parTrans" cxnId="{6EDA54B9-E465-4123-9DDD-9C1511A1C1BF}">
      <dgm:prSet/>
      <dgm:spPr/>
      <dgm:t>
        <a:bodyPr/>
        <a:lstStyle/>
        <a:p>
          <a:endParaRPr lang="en-US"/>
        </a:p>
      </dgm:t>
    </dgm:pt>
    <dgm:pt modelId="{D069BA2E-EA90-4B35-8C5A-26BF9CAB4150}" type="sibTrans" cxnId="{6EDA54B9-E465-4123-9DDD-9C1511A1C1BF}">
      <dgm:prSet/>
      <dgm:spPr/>
      <dgm:t>
        <a:bodyPr/>
        <a:lstStyle/>
        <a:p>
          <a:endParaRPr lang="en-US"/>
        </a:p>
      </dgm:t>
    </dgm:pt>
    <dgm:pt modelId="{D0F93FCF-54FC-42DD-99C3-821F8C418C71}">
      <dgm:prSet custT="1"/>
      <dgm:spPr/>
      <dgm:t>
        <a:bodyPr/>
        <a:lstStyle/>
        <a:p>
          <a:r>
            <a:rPr lang="en-US" sz="2800" kern="1200">
              <a:solidFill>
                <a:srgbClr val="002060">
                  <a:hueOff val="0"/>
                  <a:satOff val="0"/>
                  <a:lumOff val="0"/>
                  <a:alphaOff val="0"/>
                </a:srgbClr>
              </a:solidFill>
              <a:latin typeface="Arial" panose="020B0604020202020204"/>
              <a:ea typeface="+mn-ea"/>
              <a:cs typeface="+mn-cs"/>
            </a:rPr>
            <a:t>Unusual &amp; Uniform:  Too Consistent for Anonymity</a:t>
          </a:r>
        </a:p>
      </dgm:t>
    </dgm:pt>
    <dgm:pt modelId="{30588AE1-423D-4047-87F0-351308D8CA97}" type="parTrans" cxnId="{B5C85E64-8C61-4EE8-8616-F35DBD4DF821}">
      <dgm:prSet/>
      <dgm:spPr/>
      <dgm:t>
        <a:bodyPr/>
        <a:lstStyle/>
        <a:p>
          <a:endParaRPr lang="en-US"/>
        </a:p>
      </dgm:t>
    </dgm:pt>
    <dgm:pt modelId="{222E0259-1F98-428A-B8B8-DD1F42971D81}" type="sibTrans" cxnId="{B5C85E64-8C61-4EE8-8616-F35DBD4DF821}">
      <dgm:prSet/>
      <dgm:spPr/>
      <dgm:t>
        <a:bodyPr/>
        <a:lstStyle/>
        <a:p>
          <a:endParaRPr lang="en-US"/>
        </a:p>
      </dgm:t>
    </dgm:pt>
    <dgm:pt modelId="{F6F1846D-28FF-4A1C-99F0-314F06828C74}">
      <dgm:prSet custT="1"/>
      <dgm:spPr/>
      <dgm:t>
        <a:bodyPr/>
        <a:lstStyle/>
        <a:p>
          <a:r>
            <a:rPr lang="en-US" sz="2800" kern="1200" dirty="0">
              <a:solidFill>
                <a:srgbClr val="002060">
                  <a:hueOff val="0"/>
                  <a:satOff val="0"/>
                  <a:lumOff val="0"/>
                  <a:alphaOff val="0"/>
                </a:srgbClr>
              </a:solidFill>
              <a:latin typeface="Arial" panose="020B0604020202020204"/>
              <a:ea typeface="+mn-ea"/>
              <a:cs typeface="+mn-cs"/>
            </a:rPr>
            <a:t>Strong, Widespread, Consistent</a:t>
          </a:r>
        </a:p>
      </dgm:t>
    </dgm:pt>
    <dgm:pt modelId="{C2E74799-A4C7-4D3D-A587-50891FCBC344}" type="parTrans" cxnId="{E541A5CE-248C-408A-AA03-21A8A11BA601}">
      <dgm:prSet/>
      <dgm:spPr/>
      <dgm:t>
        <a:bodyPr/>
        <a:lstStyle/>
        <a:p>
          <a:endParaRPr lang="en-US"/>
        </a:p>
      </dgm:t>
    </dgm:pt>
    <dgm:pt modelId="{C07F7FEC-9AE7-4074-A441-718D80E1010D}" type="sibTrans" cxnId="{E541A5CE-248C-408A-AA03-21A8A11BA601}">
      <dgm:prSet/>
      <dgm:spPr/>
      <dgm:t>
        <a:bodyPr/>
        <a:lstStyle/>
        <a:p>
          <a:endParaRPr lang="en-US"/>
        </a:p>
      </dgm:t>
    </dgm:pt>
    <dgm:pt modelId="{D7FE5027-C3DC-451F-BA59-1B39C75A139E}" type="pres">
      <dgm:prSet presAssocID="{C652DF7F-06D0-471F-96AF-969D08F594F3}" presName="Name0" presStyleCnt="0">
        <dgm:presLayoutVars>
          <dgm:dir/>
          <dgm:animLvl val="lvl"/>
          <dgm:resizeHandles val="exact"/>
        </dgm:presLayoutVars>
      </dgm:prSet>
      <dgm:spPr/>
    </dgm:pt>
    <dgm:pt modelId="{879A19A1-9A3E-4CF7-8509-DDA1B40EB6F5}" type="pres">
      <dgm:prSet presAssocID="{CDDE7BCC-6FD4-43D8-A2EB-62CF7ED408DA}" presName="linNode" presStyleCnt="0"/>
      <dgm:spPr/>
    </dgm:pt>
    <dgm:pt modelId="{84832488-B385-424A-9AD6-DB83C1762E62}" type="pres">
      <dgm:prSet presAssocID="{CDDE7BCC-6FD4-43D8-A2EB-62CF7ED408DA}" presName="parentText" presStyleLbl="node1" presStyleIdx="0" presStyleCnt="4" custScaleX="87858" custLinFactNeighborX="-2" custLinFactNeighborY="2061">
        <dgm:presLayoutVars>
          <dgm:chMax val="1"/>
          <dgm:bulletEnabled val="1"/>
        </dgm:presLayoutVars>
      </dgm:prSet>
      <dgm:spPr/>
    </dgm:pt>
    <dgm:pt modelId="{97BA601A-4AD1-4C51-A6C3-BDABCFD4BBEA}" type="pres">
      <dgm:prSet presAssocID="{CDDE7BCC-6FD4-43D8-A2EB-62CF7ED408DA}" presName="descendantText" presStyleLbl="alignAccFollowNode1" presStyleIdx="0" presStyleCnt="3" custScaleX="105488">
        <dgm:presLayoutVars>
          <dgm:bulletEnabled val="1"/>
        </dgm:presLayoutVars>
      </dgm:prSet>
      <dgm:spPr/>
    </dgm:pt>
    <dgm:pt modelId="{FAD85DD5-CDE1-4142-8E22-C29CCE6E49EF}" type="pres">
      <dgm:prSet presAssocID="{1F0BD087-5394-4552-8D31-55FE96084EEF}" presName="sp" presStyleCnt="0"/>
      <dgm:spPr/>
    </dgm:pt>
    <dgm:pt modelId="{C7DAE30F-C6D1-4F83-A6E1-A443F7341E79}" type="pres">
      <dgm:prSet presAssocID="{FF8DE599-1E47-457E-A78F-19345F3222AD}" presName="linNode" presStyleCnt="0"/>
      <dgm:spPr/>
    </dgm:pt>
    <dgm:pt modelId="{1F60D4C0-C467-486E-AB3C-2BE13E9A83A6}" type="pres">
      <dgm:prSet presAssocID="{FF8DE599-1E47-457E-A78F-19345F3222AD}" presName="parentText" presStyleLbl="node1" presStyleIdx="1" presStyleCnt="4" custScaleX="87858" custLinFactNeighborX="-2283">
        <dgm:presLayoutVars>
          <dgm:chMax val="1"/>
          <dgm:bulletEnabled val="1"/>
        </dgm:presLayoutVars>
      </dgm:prSet>
      <dgm:spPr/>
    </dgm:pt>
    <dgm:pt modelId="{9C251CFE-D25B-4B65-9759-A915E0ABF507}" type="pres">
      <dgm:prSet presAssocID="{FF8DE599-1E47-457E-A78F-19345F3222AD}" presName="descendantText" presStyleLbl="alignAccFollowNode1" presStyleIdx="1" presStyleCnt="3" custScaleX="107746" custLinFactNeighborX="3639" custLinFactNeighborY="-8590">
        <dgm:presLayoutVars>
          <dgm:bulletEnabled val="1"/>
        </dgm:presLayoutVars>
      </dgm:prSet>
      <dgm:spPr>
        <a:xfrm rot="5400000">
          <a:off x="4972505" y="-1203012"/>
          <a:ext cx="872518" cy="5641669"/>
        </a:xfrm>
        <a:prstGeom prst="round2SameRect">
          <a:avLst/>
        </a:prstGeom>
      </dgm:spPr>
    </dgm:pt>
    <dgm:pt modelId="{FCC2FE51-8FCD-43BC-9C07-CA9D7958DE05}" type="pres">
      <dgm:prSet presAssocID="{4C11E57B-A7DC-4F6D-97BC-424C1340D386}" presName="sp" presStyleCnt="0"/>
      <dgm:spPr/>
    </dgm:pt>
    <dgm:pt modelId="{7A93A2DB-337F-4477-A349-60989CAF53B7}" type="pres">
      <dgm:prSet presAssocID="{DD473F19-CBE2-4009-901B-DD1A6E212073}" presName="linNode" presStyleCnt="0"/>
      <dgm:spPr/>
    </dgm:pt>
    <dgm:pt modelId="{9CC463D2-4ECC-4E2C-AACF-D493E0C82B11}" type="pres">
      <dgm:prSet presAssocID="{DD473F19-CBE2-4009-901B-DD1A6E212073}" presName="parentText" presStyleLbl="node1" presStyleIdx="2" presStyleCnt="4" custScaleX="87858" custLinFactNeighborX="-213">
        <dgm:presLayoutVars>
          <dgm:chMax val="1"/>
          <dgm:bulletEnabled val="1"/>
        </dgm:presLayoutVars>
      </dgm:prSet>
      <dgm:spPr/>
    </dgm:pt>
    <dgm:pt modelId="{AF9C003B-5FA1-4968-B7E1-3D8139C2DC94}" type="pres">
      <dgm:prSet presAssocID="{DD473F19-CBE2-4009-901B-DD1A6E212073}" presName="descendantText" presStyleLbl="alignAccFollowNode1" presStyleIdx="2" presStyleCnt="3" custScaleX="106935" custLinFactNeighborX="5144" custLinFactNeighborY="-4295">
        <dgm:presLayoutVars>
          <dgm:bulletEnabled val="1"/>
        </dgm:presLayoutVars>
      </dgm:prSet>
      <dgm:spPr/>
    </dgm:pt>
    <dgm:pt modelId="{807F0BDA-AED4-490A-9A6C-0A936EEE8F6F}" type="pres">
      <dgm:prSet presAssocID="{FE825171-12DC-4AFE-B530-0668CEC3DAEB}" presName="sp" presStyleCnt="0"/>
      <dgm:spPr/>
    </dgm:pt>
    <dgm:pt modelId="{AED9A18C-78CB-4BB8-A4EB-0DC4A82B7EBF}" type="pres">
      <dgm:prSet presAssocID="{DBD40935-1D52-4BBF-90C2-433B9A07B558}" presName="linNode" presStyleCnt="0"/>
      <dgm:spPr/>
    </dgm:pt>
    <dgm:pt modelId="{E015938E-EEE5-4E1A-ABC5-51D29DBA7935}" type="pres">
      <dgm:prSet presAssocID="{DBD40935-1D52-4BBF-90C2-433B9A07B558}" presName="parentText" presStyleLbl="node1" presStyleIdx="3" presStyleCnt="4" custScaleX="87858" custLinFactNeighborX="-2283">
        <dgm:presLayoutVars>
          <dgm:chMax val="1"/>
          <dgm:bulletEnabled val="1"/>
        </dgm:presLayoutVars>
      </dgm:prSet>
      <dgm:spPr/>
    </dgm:pt>
  </dgm:ptLst>
  <dgm:cxnLst>
    <dgm:cxn modelId="{6D64500B-7095-49C6-833C-789444CEC8EA}" srcId="{C652DF7F-06D0-471F-96AF-969D08F594F3}" destId="{DD473F19-CBE2-4009-901B-DD1A6E212073}" srcOrd="2" destOrd="0" parTransId="{2854D25E-CCA5-41D6-B3EE-264722646119}" sibTransId="{FE825171-12DC-4AFE-B530-0668CEC3DAEB}"/>
    <dgm:cxn modelId="{B437C00D-12C2-4BF8-8B8A-0C3C54FC4CC5}" srcId="{C652DF7F-06D0-471F-96AF-969D08F594F3}" destId="{FF8DE599-1E47-457E-A78F-19345F3222AD}" srcOrd="1" destOrd="0" parTransId="{FAD7F3FB-ACE3-4F3D-B44D-5F43D15FF102}" sibTransId="{4C11E57B-A7DC-4F6D-97BC-424C1340D386}"/>
    <dgm:cxn modelId="{B5C9BF2C-3458-4D7C-8BF7-277FABE6E3D2}" type="presOf" srcId="{DBD40935-1D52-4BBF-90C2-433B9A07B558}" destId="{E015938E-EEE5-4E1A-ABC5-51D29DBA7935}" srcOrd="0" destOrd="0" presId="urn:microsoft.com/office/officeart/2005/8/layout/vList5"/>
    <dgm:cxn modelId="{8F77A134-DCF8-43B0-B3D7-39013F32587C}" type="presOf" srcId="{F6F1846D-28FF-4A1C-99F0-314F06828C74}" destId="{AF9C003B-5FA1-4968-B7E1-3D8139C2DC94}" srcOrd="0" destOrd="0" presId="urn:microsoft.com/office/officeart/2005/8/layout/vList5"/>
    <dgm:cxn modelId="{FED75F43-3DC4-421A-B62D-6F4088B344E6}" srcId="{C652DF7F-06D0-471F-96AF-969D08F594F3}" destId="{DBD40935-1D52-4BBF-90C2-433B9A07B558}" srcOrd="3" destOrd="0" parTransId="{D642FFDD-4130-47FE-88C4-0C06E36DD89D}" sibTransId="{87318004-1938-4D50-ABBE-5438198D6822}"/>
    <dgm:cxn modelId="{3AB8CC43-9A26-4B45-982E-F69E306A2F59}" type="presOf" srcId="{DD473F19-CBE2-4009-901B-DD1A6E212073}" destId="{9CC463D2-4ECC-4E2C-AACF-D493E0C82B11}" srcOrd="0" destOrd="0" presId="urn:microsoft.com/office/officeart/2005/8/layout/vList5"/>
    <dgm:cxn modelId="{B5C85E64-8C61-4EE8-8616-F35DBD4DF821}" srcId="{FF8DE599-1E47-457E-A78F-19345F3222AD}" destId="{D0F93FCF-54FC-42DD-99C3-821F8C418C71}" srcOrd="0" destOrd="0" parTransId="{30588AE1-423D-4047-87F0-351308D8CA97}" sibTransId="{222E0259-1F98-428A-B8B8-DD1F42971D81}"/>
    <dgm:cxn modelId="{45A6FFA2-0835-4BD3-8F62-5FD15DD92307}" srcId="{C652DF7F-06D0-471F-96AF-969D08F594F3}" destId="{CDDE7BCC-6FD4-43D8-A2EB-62CF7ED408DA}" srcOrd="0" destOrd="0" parTransId="{AEB59A23-A642-4389-9B0D-4F86635D3910}" sibTransId="{1F0BD087-5394-4552-8D31-55FE96084EEF}"/>
    <dgm:cxn modelId="{6EDA54B9-E465-4123-9DDD-9C1511A1C1BF}" srcId="{CDDE7BCC-6FD4-43D8-A2EB-62CF7ED408DA}" destId="{4252243A-06AD-4FE5-A809-6E0BF4E56D78}" srcOrd="0" destOrd="0" parTransId="{7E165631-2484-4556-95DE-041AD12822CE}" sibTransId="{D069BA2E-EA90-4B35-8C5A-26BF9CAB4150}"/>
    <dgm:cxn modelId="{AB087EBB-6C5A-4CFE-B43E-642084ED1148}" type="presOf" srcId="{FF8DE599-1E47-457E-A78F-19345F3222AD}" destId="{1F60D4C0-C467-486E-AB3C-2BE13E9A83A6}" srcOrd="0" destOrd="0" presId="urn:microsoft.com/office/officeart/2005/8/layout/vList5"/>
    <dgm:cxn modelId="{B7F363C0-3996-42E0-B1D8-4A681E9C3E98}" type="presOf" srcId="{D0F93FCF-54FC-42DD-99C3-821F8C418C71}" destId="{9C251CFE-D25B-4B65-9759-A915E0ABF507}" srcOrd="0" destOrd="0" presId="urn:microsoft.com/office/officeart/2005/8/layout/vList5"/>
    <dgm:cxn modelId="{E541A5CE-248C-408A-AA03-21A8A11BA601}" srcId="{DD473F19-CBE2-4009-901B-DD1A6E212073}" destId="{F6F1846D-28FF-4A1C-99F0-314F06828C74}" srcOrd="0" destOrd="0" parTransId="{C2E74799-A4C7-4D3D-A587-50891FCBC344}" sibTransId="{C07F7FEC-9AE7-4074-A441-718D80E1010D}"/>
    <dgm:cxn modelId="{B326DFEC-64F7-4E16-A045-93673E810AA5}" type="presOf" srcId="{4252243A-06AD-4FE5-A809-6E0BF4E56D78}" destId="{97BA601A-4AD1-4C51-A6C3-BDABCFD4BBEA}" srcOrd="0" destOrd="0" presId="urn:microsoft.com/office/officeart/2005/8/layout/vList5"/>
    <dgm:cxn modelId="{848BBAFE-7EFA-425B-AE55-70F77A80C64C}" type="presOf" srcId="{C652DF7F-06D0-471F-96AF-969D08F594F3}" destId="{D7FE5027-C3DC-451F-BA59-1B39C75A139E}" srcOrd="0" destOrd="0" presId="urn:microsoft.com/office/officeart/2005/8/layout/vList5"/>
    <dgm:cxn modelId="{E1FE98FF-C00B-49A0-BF79-1815F1EFD782}" type="presOf" srcId="{CDDE7BCC-6FD4-43D8-A2EB-62CF7ED408DA}" destId="{84832488-B385-424A-9AD6-DB83C1762E62}" srcOrd="0" destOrd="0" presId="urn:microsoft.com/office/officeart/2005/8/layout/vList5"/>
    <dgm:cxn modelId="{E2B2ED26-7EF7-49E2-8E2A-63432CF2FD21}" type="presParOf" srcId="{D7FE5027-C3DC-451F-BA59-1B39C75A139E}" destId="{879A19A1-9A3E-4CF7-8509-DDA1B40EB6F5}" srcOrd="0" destOrd="0" presId="urn:microsoft.com/office/officeart/2005/8/layout/vList5"/>
    <dgm:cxn modelId="{3938E005-E26D-42CA-AB54-A738BF2F0CAA}" type="presParOf" srcId="{879A19A1-9A3E-4CF7-8509-DDA1B40EB6F5}" destId="{84832488-B385-424A-9AD6-DB83C1762E62}" srcOrd="0" destOrd="0" presId="urn:microsoft.com/office/officeart/2005/8/layout/vList5"/>
    <dgm:cxn modelId="{83C2421D-A2FB-40FB-AAC6-348BA0F952DD}" type="presParOf" srcId="{879A19A1-9A3E-4CF7-8509-DDA1B40EB6F5}" destId="{97BA601A-4AD1-4C51-A6C3-BDABCFD4BBEA}" srcOrd="1" destOrd="0" presId="urn:microsoft.com/office/officeart/2005/8/layout/vList5"/>
    <dgm:cxn modelId="{CB35933D-FAE3-448E-88F2-0196D3B4740E}" type="presParOf" srcId="{D7FE5027-C3DC-451F-BA59-1B39C75A139E}" destId="{FAD85DD5-CDE1-4142-8E22-C29CCE6E49EF}" srcOrd="1" destOrd="0" presId="urn:microsoft.com/office/officeart/2005/8/layout/vList5"/>
    <dgm:cxn modelId="{B233CB10-F161-4C6B-B58F-2B1E0ED2779B}" type="presParOf" srcId="{D7FE5027-C3DC-451F-BA59-1B39C75A139E}" destId="{C7DAE30F-C6D1-4F83-A6E1-A443F7341E79}" srcOrd="2" destOrd="0" presId="urn:microsoft.com/office/officeart/2005/8/layout/vList5"/>
    <dgm:cxn modelId="{FC347D05-63B7-44F4-9275-4D2ED88467FF}" type="presParOf" srcId="{C7DAE30F-C6D1-4F83-A6E1-A443F7341E79}" destId="{1F60D4C0-C467-486E-AB3C-2BE13E9A83A6}" srcOrd="0" destOrd="0" presId="urn:microsoft.com/office/officeart/2005/8/layout/vList5"/>
    <dgm:cxn modelId="{E647652F-072C-40A4-8EFC-2CFA49362935}" type="presParOf" srcId="{C7DAE30F-C6D1-4F83-A6E1-A443F7341E79}" destId="{9C251CFE-D25B-4B65-9759-A915E0ABF507}" srcOrd="1" destOrd="0" presId="urn:microsoft.com/office/officeart/2005/8/layout/vList5"/>
    <dgm:cxn modelId="{D4FA0FF4-ABAE-4982-9FE8-AAD1BD949FF2}" type="presParOf" srcId="{D7FE5027-C3DC-451F-BA59-1B39C75A139E}" destId="{FCC2FE51-8FCD-43BC-9C07-CA9D7958DE05}" srcOrd="3" destOrd="0" presId="urn:microsoft.com/office/officeart/2005/8/layout/vList5"/>
    <dgm:cxn modelId="{7A219AC2-2598-4427-8498-AEF81735F491}" type="presParOf" srcId="{D7FE5027-C3DC-451F-BA59-1B39C75A139E}" destId="{7A93A2DB-337F-4477-A349-60989CAF53B7}" srcOrd="4" destOrd="0" presId="urn:microsoft.com/office/officeart/2005/8/layout/vList5"/>
    <dgm:cxn modelId="{8F7C1CF4-01D6-4F19-AB5D-6DE4E412D98F}" type="presParOf" srcId="{7A93A2DB-337F-4477-A349-60989CAF53B7}" destId="{9CC463D2-4ECC-4E2C-AACF-D493E0C82B11}" srcOrd="0" destOrd="0" presId="urn:microsoft.com/office/officeart/2005/8/layout/vList5"/>
    <dgm:cxn modelId="{9E475AFA-2B8F-496A-8D7A-8A51CC926FE7}" type="presParOf" srcId="{7A93A2DB-337F-4477-A349-60989CAF53B7}" destId="{AF9C003B-5FA1-4968-B7E1-3D8139C2DC94}" srcOrd="1" destOrd="0" presId="urn:microsoft.com/office/officeart/2005/8/layout/vList5"/>
    <dgm:cxn modelId="{1A10282E-4515-49AF-89C2-D4C51C9428C0}" type="presParOf" srcId="{D7FE5027-C3DC-451F-BA59-1B39C75A139E}" destId="{807F0BDA-AED4-490A-9A6C-0A936EEE8F6F}" srcOrd="5" destOrd="0" presId="urn:microsoft.com/office/officeart/2005/8/layout/vList5"/>
    <dgm:cxn modelId="{A563A870-356D-412F-9A4A-56D22545D8D4}" type="presParOf" srcId="{D7FE5027-C3DC-451F-BA59-1B39C75A139E}" destId="{AED9A18C-78CB-4BB8-A4EB-0DC4A82B7EBF}" srcOrd="6" destOrd="0" presId="urn:microsoft.com/office/officeart/2005/8/layout/vList5"/>
    <dgm:cxn modelId="{964FC939-4E29-4899-BA37-502230F23895}" type="presParOf" srcId="{AED9A18C-78CB-4BB8-A4EB-0DC4A82B7EBF}" destId="{E015938E-EEE5-4E1A-ABC5-51D29DBA7935}"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0BCDE04B-22BB-462E-AEC8-CD52550D43CC}"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n-US"/>
        </a:p>
      </dgm:t>
    </dgm:pt>
    <dgm:pt modelId="{751549FC-ABC1-478F-8C11-63769F1AAE75}">
      <dgm:prSet custT="1"/>
      <dgm:spPr>
        <a:solidFill>
          <a:srgbClr val="0000FF"/>
        </a:solidFill>
      </dgm:spPr>
      <dgm:t>
        <a:bodyPr/>
        <a:lstStyle/>
        <a:p>
          <a:r>
            <a:rPr lang="en-US" sz="2800" dirty="0">
              <a:effectLst>
                <a:outerShdw blurRad="38100" dist="38100" dir="2700000" algn="tl">
                  <a:srgbClr val="000000">
                    <a:alpha val="43137"/>
                  </a:srgbClr>
                </a:outerShdw>
              </a:effectLst>
              <a:latin typeface="+mj-lt"/>
            </a:rPr>
            <a:t>Mt. 3:6</a:t>
          </a:r>
        </a:p>
      </dgm:t>
    </dgm:pt>
    <dgm:pt modelId="{2F5A93BD-AE18-4455-B438-ADF69DF4FD5E}" type="parTrans" cxnId="{76CA1DC7-D797-4429-9F75-9BA245E7031B}">
      <dgm:prSet/>
      <dgm:spPr/>
      <dgm:t>
        <a:bodyPr/>
        <a:lstStyle/>
        <a:p>
          <a:endParaRPr lang="en-US"/>
        </a:p>
      </dgm:t>
    </dgm:pt>
    <dgm:pt modelId="{334F68C3-7D3D-4001-8EB6-56D0A153E302}" type="sibTrans" cxnId="{76CA1DC7-D797-4429-9F75-9BA245E7031B}">
      <dgm:prSet/>
      <dgm:spPr/>
      <dgm:t>
        <a:bodyPr/>
        <a:lstStyle/>
        <a:p>
          <a:endParaRPr lang="en-US"/>
        </a:p>
      </dgm:t>
    </dgm:pt>
    <dgm:pt modelId="{778B1B2E-40CC-4C69-A2B9-40C0B182D166}">
      <dgm:prSet custT="1"/>
      <dgm:spPr/>
      <dgm:t>
        <a:bodyPr/>
        <a:lstStyle/>
        <a:p>
          <a:r>
            <a:rPr lang="en-US" sz="2500" dirty="0"/>
            <a:t>Tertullian, “On Baptism,” XX, </a:t>
          </a:r>
          <a:r>
            <a:rPr lang="en-US" sz="2500" dirty="0" err="1"/>
            <a:t>ANF</a:t>
          </a:r>
          <a:r>
            <a:rPr lang="en-US" sz="2500" dirty="0"/>
            <a:t>, 3:679</a:t>
          </a:r>
        </a:p>
      </dgm:t>
    </dgm:pt>
    <dgm:pt modelId="{C412CF72-0AFA-4143-B21B-36DF7A66DEBB}" type="parTrans" cxnId="{C049FA4C-714C-41F1-8464-127F46CBE0DE}">
      <dgm:prSet/>
      <dgm:spPr/>
      <dgm:t>
        <a:bodyPr/>
        <a:lstStyle/>
        <a:p>
          <a:endParaRPr lang="en-US"/>
        </a:p>
      </dgm:t>
    </dgm:pt>
    <dgm:pt modelId="{D2F58944-2C5B-4D54-81DB-B86EBDE2320D}" type="sibTrans" cxnId="{C049FA4C-714C-41F1-8464-127F46CBE0DE}">
      <dgm:prSet/>
      <dgm:spPr/>
      <dgm:t>
        <a:bodyPr/>
        <a:lstStyle/>
        <a:p>
          <a:endParaRPr lang="en-US"/>
        </a:p>
      </dgm:t>
    </dgm:pt>
    <dgm:pt modelId="{AEC0ACF3-D19E-4AD8-90DA-CE4D6A2AC6D1}">
      <dgm:prSet custT="1"/>
      <dgm:spPr>
        <a:solidFill>
          <a:srgbClr val="0000FF"/>
        </a:solidFill>
      </dgm:spPr>
      <dgm:t>
        <a:bodyPr/>
        <a:lstStyle/>
        <a:p>
          <a:pPr marL="0" lvl="0" indent="0" algn="ctr" defTabSz="1244600">
            <a:lnSpc>
              <a:spcPct val="90000"/>
            </a:lnSpc>
            <a:spcBef>
              <a:spcPct val="0"/>
            </a:spcBef>
            <a:spcAft>
              <a:spcPct val="35000"/>
            </a:spcAft>
            <a:buNone/>
          </a:pPr>
          <a:r>
            <a:rPr lang="en-US" sz="2800" kern="1200" dirty="0">
              <a:solidFill>
                <a:srgbClr val="FFFFFF"/>
              </a:solidFill>
              <a:effectLst>
                <a:outerShdw blurRad="38100" dist="38100" dir="2700000" algn="tl">
                  <a:srgbClr val="000000">
                    <a:alpha val="43137"/>
                  </a:srgbClr>
                </a:outerShdw>
              </a:effectLst>
              <a:latin typeface="Arial Black" panose="020B0A04020102020204"/>
              <a:ea typeface="+mn-ea"/>
              <a:cs typeface="+mn-cs"/>
            </a:rPr>
            <a:t>Jn. 1:7-8 &amp; Mt. 5:14</a:t>
          </a:r>
        </a:p>
      </dgm:t>
    </dgm:pt>
    <dgm:pt modelId="{CE229892-5C11-47D5-8FBA-CCA0FED99218}" type="parTrans" cxnId="{5D31278B-93E7-4913-B8C2-B06F167BE820}">
      <dgm:prSet/>
      <dgm:spPr/>
      <dgm:t>
        <a:bodyPr/>
        <a:lstStyle/>
        <a:p>
          <a:endParaRPr lang="en-US"/>
        </a:p>
      </dgm:t>
    </dgm:pt>
    <dgm:pt modelId="{5BCC95FE-7078-4962-867C-F70FA2DE9550}" type="sibTrans" cxnId="{5D31278B-93E7-4913-B8C2-B06F167BE820}">
      <dgm:prSet/>
      <dgm:spPr/>
      <dgm:t>
        <a:bodyPr/>
        <a:lstStyle/>
        <a:p>
          <a:endParaRPr lang="en-US"/>
        </a:p>
      </dgm:t>
    </dgm:pt>
    <dgm:pt modelId="{F242474D-AA8D-40BC-BA72-D6FE3CBB0EC3}">
      <dgm:prSet custT="1"/>
      <dgm:spPr/>
      <dgm:t>
        <a:bodyPr/>
        <a:lstStyle/>
        <a:p>
          <a:pPr marL="228600" lvl="1" indent="-228600" algn="l" defTabSz="1111250">
            <a:lnSpc>
              <a:spcPct val="90000"/>
            </a:lnSpc>
            <a:spcBef>
              <a:spcPct val="0"/>
            </a:spcBef>
            <a:spcAft>
              <a:spcPct val="15000"/>
            </a:spcAft>
            <a:buChar char="•"/>
          </a:pPr>
          <a:r>
            <a:rPr lang="en-US" sz="2500" kern="1200" dirty="0">
              <a:solidFill>
                <a:srgbClr val="002060">
                  <a:hueOff val="0"/>
                  <a:satOff val="0"/>
                  <a:lumOff val="0"/>
                  <a:alphaOff val="0"/>
                </a:srgbClr>
              </a:solidFill>
              <a:latin typeface="Arial" panose="020B0604020202020204"/>
              <a:ea typeface="+mn-ea"/>
              <a:cs typeface="+mn-cs"/>
            </a:rPr>
            <a:t>Jerome, “Against the </a:t>
          </a:r>
          <a:r>
            <a:rPr lang="en-US" sz="2500" kern="1200" dirty="0" err="1">
              <a:solidFill>
                <a:srgbClr val="002060">
                  <a:hueOff val="0"/>
                  <a:satOff val="0"/>
                  <a:lumOff val="0"/>
                  <a:alphaOff val="0"/>
                </a:srgbClr>
              </a:solidFill>
              <a:latin typeface="Arial" panose="020B0604020202020204"/>
              <a:ea typeface="+mn-ea"/>
              <a:cs typeface="+mn-cs"/>
            </a:rPr>
            <a:t>Pelagians</a:t>
          </a:r>
          <a:r>
            <a:rPr lang="en-US" sz="2500" kern="1200" dirty="0">
              <a:solidFill>
                <a:srgbClr val="002060">
                  <a:hueOff val="0"/>
                  <a:satOff val="0"/>
                  <a:lumOff val="0"/>
                  <a:alphaOff val="0"/>
                </a:srgbClr>
              </a:solidFill>
              <a:latin typeface="Arial" panose="020B0604020202020204"/>
              <a:ea typeface="+mn-ea"/>
              <a:cs typeface="+mn-cs"/>
            </a:rPr>
            <a:t>,” </a:t>
          </a:r>
          <a:r>
            <a:rPr lang="en-US" sz="2500" kern="1200" dirty="0" err="1">
              <a:solidFill>
                <a:srgbClr val="002060">
                  <a:hueOff val="0"/>
                  <a:satOff val="0"/>
                  <a:lumOff val="0"/>
                  <a:alphaOff val="0"/>
                </a:srgbClr>
              </a:solidFill>
              <a:latin typeface="Arial" panose="020B0604020202020204"/>
              <a:ea typeface="+mn-ea"/>
              <a:cs typeface="+mn-cs"/>
            </a:rPr>
            <a:t>NPNF</a:t>
          </a:r>
          <a:r>
            <a:rPr lang="en-US" sz="2500" kern="1200" dirty="0">
              <a:solidFill>
                <a:srgbClr val="002060">
                  <a:hueOff val="0"/>
                  <a:satOff val="0"/>
                  <a:lumOff val="0"/>
                  <a:alphaOff val="0"/>
                </a:srgbClr>
              </a:solidFill>
              <a:latin typeface="Arial" panose="020B0604020202020204"/>
              <a:ea typeface="+mn-ea"/>
              <a:cs typeface="+mn-cs"/>
            </a:rPr>
            <a:t>, 2.7:467</a:t>
          </a:r>
        </a:p>
      </dgm:t>
    </dgm:pt>
    <dgm:pt modelId="{563A3858-538F-4355-87FA-84DE324D1E88}" type="parTrans" cxnId="{E74DDCE2-61F6-4C8B-960B-B9255431674F}">
      <dgm:prSet/>
      <dgm:spPr/>
      <dgm:t>
        <a:bodyPr/>
        <a:lstStyle/>
        <a:p>
          <a:endParaRPr lang="en-US"/>
        </a:p>
      </dgm:t>
    </dgm:pt>
    <dgm:pt modelId="{DAC61F85-BA9D-4F72-A7E2-EDE8EADC8A7F}" type="sibTrans" cxnId="{E74DDCE2-61F6-4C8B-960B-B9255431674F}">
      <dgm:prSet/>
      <dgm:spPr/>
      <dgm:t>
        <a:bodyPr/>
        <a:lstStyle/>
        <a:p>
          <a:endParaRPr lang="en-US"/>
        </a:p>
      </dgm:t>
    </dgm:pt>
    <dgm:pt modelId="{952F6ECA-86F2-483B-812E-A41766C66553}">
      <dgm:prSet custT="1"/>
      <dgm:spPr>
        <a:solidFill>
          <a:srgbClr val="0000FF"/>
        </a:solidFill>
      </dgm:spPr>
      <dgm:t>
        <a:bodyPr/>
        <a:lstStyle/>
        <a:p>
          <a:pPr marL="0" lvl="0" indent="0" algn="ctr" defTabSz="1244600">
            <a:lnSpc>
              <a:spcPct val="90000"/>
            </a:lnSpc>
            <a:spcBef>
              <a:spcPct val="0"/>
            </a:spcBef>
            <a:spcAft>
              <a:spcPct val="35000"/>
            </a:spcAft>
            <a:buNone/>
          </a:pPr>
          <a:r>
            <a:rPr lang="en-US" sz="2800" kern="1200" dirty="0">
              <a:solidFill>
                <a:srgbClr val="FFFFFF"/>
              </a:solidFill>
              <a:effectLst>
                <a:outerShdw blurRad="38100" dist="38100" dir="2700000" algn="tl">
                  <a:srgbClr val="000000">
                    <a:alpha val="43137"/>
                  </a:srgbClr>
                </a:outerShdw>
              </a:effectLst>
              <a:latin typeface="Arial Black" panose="020B0A04020102020204"/>
              <a:ea typeface="+mn-ea"/>
              <a:cs typeface="+mn-cs"/>
            </a:rPr>
            <a:t>Jn. 3:16</a:t>
          </a:r>
        </a:p>
      </dgm:t>
    </dgm:pt>
    <dgm:pt modelId="{200378D0-4786-44A8-A3E1-2500902F3461}" type="parTrans" cxnId="{874B7702-AB8E-48E0-B1DD-98B6188664A5}">
      <dgm:prSet/>
      <dgm:spPr/>
      <dgm:t>
        <a:bodyPr/>
        <a:lstStyle/>
        <a:p>
          <a:endParaRPr lang="en-US"/>
        </a:p>
      </dgm:t>
    </dgm:pt>
    <dgm:pt modelId="{748A9954-48A6-4F77-846C-A9C3E648B4D2}" type="sibTrans" cxnId="{874B7702-AB8E-48E0-B1DD-98B6188664A5}">
      <dgm:prSet/>
      <dgm:spPr/>
      <dgm:t>
        <a:bodyPr/>
        <a:lstStyle/>
        <a:p>
          <a:endParaRPr lang="en-US"/>
        </a:p>
      </dgm:t>
    </dgm:pt>
    <dgm:pt modelId="{FFC8771A-BD37-4561-BD92-6EE1D26A438F}">
      <dgm:prSet custT="1"/>
      <dgm:spPr/>
      <dgm:t>
        <a:bodyPr/>
        <a:lstStyle/>
        <a:p>
          <a:pPr marL="228600" lvl="1" indent="-228600" algn="l" defTabSz="1111250">
            <a:lnSpc>
              <a:spcPct val="90000"/>
            </a:lnSpc>
            <a:spcBef>
              <a:spcPct val="0"/>
            </a:spcBef>
            <a:spcAft>
              <a:spcPct val="15000"/>
            </a:spcAft>
            <a:buChar char="•"/>
          </a:pPr>
          <a:r>
            <a:rPr lang="en-US" sz="2500" kern="1200" dirty="0" err="1">
              <a:solidFill>
                <a:srgbClr val="002060">
                  <a:hueOff val="0"/>
                  <a:satOff val="0"/>
                  <a:lumOff val="0"/>
                  <a:alphaOff val="0"/>
                </a:srgbClr>
              </a:solidFill>
              <a:latin typeface="Arial" panose="020B0604020202020204"/>
              <a:ea typeface="+mn-ea"/>
              <a:cs typeface="+mn-cs"/>
            </a:rPr>
            <a:t>Theodoret</a:t>
          </a:r>
          <a:r>
            <a:rPr lang="en-US" sz="2500" kern="1200" dirty="0">
              <a:solidFill>
                <a:srgbClr val="002060">
                  <a:hueOff val="0"/>
                  <a:satOff val="0"/>
                  <a:lumOff val="0"/>
                  <a:alphaOff val="0"/>
                </a:srgbClr>
              </a:solidFill>
              <a:latin typeface="Arial" panose="020B0604020202020204"/>
              <a:ea typeface="+mn-ea"/>
              <a:cs typeface="+mn-cs"/>
            </a:rPr>
            <a:t>, “Dialogues,” </a:t>
          </a:r>
          <a:r>
            <a:rPr lang="en-US" sz="2500" kern="1200" dirty="0" err="1">
              <a:solidFill>
                <a:srgbClr val="002060">
                  <a:hueOff val="0"/>
                  <a:satOff val="0"/>
                  <a:lumOff val="0"/>
                  <a:alphaOff val="0"/>
                </a:srgbClr>
              </a:solidFill>
              <a:latin typeface="Arial" panose="020B0604020202020204"/>
              <a:ea typeface="+mn-ea"/>
              <a:cs typeface="+mn-cs"/>
            </a:rPr>
            <a:t>NPNF</a:t>
          </a:r>
          <a:r>
            <a:rPr lang="en-US" sz="2500" kern="1200" dirty="0">
              <a:solidFill>
                <a:srgbClr val="002060">
                  <a:hueOff val="0"/>
                  <a:satOff val="0"/>
                  <a:lumOff val="0"/>
                  <a:alphaOff val="0"/>
                </a:srgbClr>
              </a:solidFill>
              <a:latin typeface="Arial" panose="020B0604020202020204"/>
              <a:ea typeface="+mn-ea"/>
              <a:cs typeface="+mn-cs"/>
            </a:rPr>
            <a:t>, 2.3:220</a:t>
          </a:r>
        </a:p>
      </dgm:t>
    </dgm:pt>
    <dgm:pt modelId="{3978EDE4-4F74-4862-AAB4-928C15D2848C}" type="parTrans" cxnId="{EAA08DE8-0E90-40E8-AB9C-CD1AA3292A9F}">
      <dgm:prSet/>
      <dgm:spPr/>
      <dgm:t>
        <a:bodyPr/>
        <a:lstStyle/>
        <a:p>
          <a:endParaRPr lang="en-US"/>
        </a:p>
      </dgm:t>
    </dgm:pt>
    <dgm:pt modelId="{A8A7B5BB-DB3E-4507-B5A3-BB3FC40F92ED}" type="sibTrans" cxnId="{EAA08DE8-0E90-40E8-AB9C-CD1AA3292A9F}">
      <dgm:prSet/>
      <dgm:spPr/>
      <dgm:t>
        <a:bodyPr/>
        <a:lstStyle/>
        <a:p>
          <a:endParaRPr lang="en-US"/>
        </a:p>
      </dgm:t>
    </dgm:pt>
    <dgm:pt modelId="{DED30438-664A-4654-BD23-C95A3F1B3BE3}">
      <dgm:prSet custT="1"/>
      <dgm:spPr>
        <a:solidFill>
          <a:srgbClr val="0000FF"/>
        </a:solidFill>
      </dgm:spPr>
      <dgm:t>
        <a:bodyPr/>
        <a:lstStyle/>
        <a:p>
          <a:pPr marL="0" lvl="0" indent="0" algn="ctr" defTabSz="1244600">
            <a:lnSpc>
              <a:spcPct val="90000"/>
            </a:lnSpc>
            <a:spcBef>
              <a:spcPct val="0"/>
            </a:spcBef>
            <a:spcAft>
              <a:spcPct val="35000"/>
            </a:spcAft>
            <a:buNone/>
          </a:pPr>
          <a:r>
            <a:rPr lang="en-US" sz="2800" kern="1200" dirty="0">
              <a:solidFill>
                <a:srgbClr val="FFFFFF"/>
              </a:solidFill>
              <a:effectLst>
                <a:outerShdw blurRad="38100" dist="38100" dir="2700000" algn="tl">
                  <a:srgbClr val="000000">
                    <a:alpha val="43137"/>
                  </a:srgbClr>
                </a:outerShdw>
              </a:effectLst>
              <a:latin typeface="Arial Black" panose="020B0A04020102020204"/>
              <a:ea typeface="+mn-ea"/>
              <a:cs typeface="+mn-cs"/>
            </a:rPr>
            <a:t>Jn. 1:14</a:t>
          </a:r>
        </a:p>
      </dgm:t>
    </dgm:pt>
    <dgm:pt modelId="{EE8F158C-0DA7-425A-A638-8C8896DB7C1F}" type="parTrans" cxnId="{16168B76-1B71-45F1-87C2-FF8856DD7CB5}">
      <dgm:prSet/>
      <dgm:spPr/>
      <dgm:t>
        <a:bodyPr/>
        <a:lstStyle/>
        <a:p>
          <a:endParaRPr lang="en-US"/>
        </a:p>
      </dgm:t>
    </dgm:pt>
    <dgm:pt modelId="{25C2F1A2-8BF9-48F2-A31E-98453DDEC658}" type="sibTrans" cxnId="{16168B76-1B71-45F1-87C2-FF8856DD7CB5}">
      <dgm:prSet/>
      <dgm:spPr/>
      <dgm:t>
        <a:bodyPr/>
        <a:lstStyle/>
        <a:p>
          <a:endParaRPr lang="en-US"/>
        </a:p>
      </dgm:t>
    </dgm:pt>
    <dgm:pt modelId="{C40F3646-CE61-44E9-86F9-9F0822A45222}">
      <dgm:prSet custT="1"/>
      <dgm:spPr/>
      <dgm:t>
        <a:bodyPr/>
        <a:lstStyle/>
        <a:p>
          <a:pPr marL="228600" lvl="1" indent="-228600" algn="l" defTabSz="1111250">
            <a:lnSpc>
              <a:spcPct val="90000"/>
            </a:lnSpc>
            <a:spcBef>
              <a:spcPct val="0"/>
            </a:spcBef>
            <a:spcAft>
              <a:spcPct val="15000"/>
            </a:spcAft>
            <a:buChar char="•"/>
          </a:pPr>
          <a:r>
            <a:rPr lang="en-US" sz="2500" kern="1200" dirty="0">
              <a:solidFill>
                <a:srgbClr val="002060">
                  <a:hueOff val="0"/>
                  <a:satOff val="0"/>
                  <a:lumOff val="0"/>
                  <a:alphaOff val="0"/>
                </a:srgbClr>
              </a:solidFill>
              <a:latin typeface="Arial" panose="020B0604020202020204"/>
              <a:ea typeface="+mn-ea"/>
              <a:cs typeface="+mn-cs"/>
            </a:rPr>
            <a:t>Ambrose, “Two Books,” </a:t>
          </a:r>
          <a:r>
            <a:rPr lang="en-US" sz="2500" kern="1200" dirty="0" err="1">
              <a:solidFill>
                <a:srgbClr val="002060">
                  <a:hueOff val="0"/>
                  <a:satOff val="0"/>
                  <a:lumOff val="0"/>
                  <a:alphaOff val="0"/>
                </a:srgbClr>
              </a:solidFill>
              <a:latin typeface="Arial" panose="020B0604020202020204"/>
              <a:ea typeface="+mn-ea"/>
              <a:cs typeface="+mn-cs"/>
            </a:rPr>
            <a:t>NPNF</a:t>
          </a:r>
          <a:r>
            <a:rPr lang="en-US" sz="2500" kern="1200" dirty="0">
              <a:solidFill>
                <a:srgbClr val="002060">
                  <a:hueOff val="0"/>
                  <a:satOff val="0"/>
                  <a:lumOff val="0"/>
                  <a:alphaOff val="0"/>
                </a:srgbClr>
              </a:solidFill>
              <a:latin typeface="Arial" panose="020B0604020202020204"/>
              <a:ea typeface="+mn-ea"/>
              <a:cs typeface="+mn-cs"/>
            </a:rPr>
            <a:t>, 2.10:191</a:t>
          </a:r>
        </a:p>
      </dgm:t>
    </dgm:pt>
    <dgm:pt modelId="{9FD618B3-94D3-4124-8A93-79014744A82C}" type="parTrans" cxnId="{4C6336E6-0E76-49AB-8927-782A9DFDFEFD}">
      <dgm:prSet/>
      <dgm:spPr/>
      <dgm:t>
        <a:bodyPr/>
        <a:lstStyle/>
        <a:p>
          <a:endParaRPr lang="en-US"/>
        </a:p>
      </dgm:t>
    </dgm:pt>
    <dgm:pt modelId="{F679ACED-B045-4DCC-ABB5-B77DDA1BDFA7}" type="sibTrans" cxnId="{4C6336E6-0E76-49AB-8927-782A9DFDFEFD}">
      <dgm:prSet/>
      <dgm:spPr/>
      <dgm:t>
        <a:bodyPr/>
        <a:lstStyle/>
        <a:p>
          <a:endParaRPr lang="en-US"/>
        </a:p>
      </dgm:t>
    </dgm:pt>
    <dgm:pt modelId="{4091808A-54BE-47C8-987D-9EFED6158574}" type="pres">
      <dgm:prSet presAssocID="{0BCDE04B-22BB-462E-AEC8-CD52550D43CC}" presName="Name0" presStyleCnt="0">
        <dgm:presLayoutVars>
          <dgm:dir/>
          <dgm:animLvl val="lvl"/>
          <dgm:resizeHandles val="exact"/>
        </dgm:presLayoutVars>
      </dgm:prSet>
      <dgm:spPr/>
    </dgm:pt>
    <dgm:pt modelId="{BAC1B361-6463-4C1B-920C-C424943F5836}" type="pres">
      <dgm:prSet presAssocID="{751549FC-ABC1-478F-8C11-63769F1AAE75}" presName="linNode" presStyleCnt="0"/>
      <dgm:spPr/>
    </dgm:pt>
    <dgm:pt modelId="{0D4C84C2-7A96-42E3-B700-C246CEF5D02A}" type="pres">
      <dgm:prSet presAssocID="{751549FC-ABC1-478F-8C11-63769F1AAE75}" presName="parentText" presStyleLbl="node1" presStyleIdx="0" presStyleCnt="4" custScaleX="96077" custLinFactNeighborX="-5613">
        <dgm:presLayoutVars>
          <dgm:chMax val="1"/>
          <dgm:bulletEnabled val="1"/>
        </dgm:presLayoutVars>
      </dgm:prSet>
      <dgm:spPr/>
    </dgm:pt>
    <dgm:pt modelId="{4437A3CC-035D-4656-826B-EFD57C6884F5}" type="pres">
      <dgm:prSet presAssocID="{751549FC-ABC1-478F-8C11-63769F1AAE75}" presName="descendantText" presStyleLbl="alignAccFollowNode1" presStyleIdx="0" presStyleCnt="4" custScaleX="110284">
        <dgm:presLayoutVars>
          <dgm:bulletEnabled val="1"/>
        </dgm:presLayoutVars>
      </dgm:prSet>
      <dgm:spPr/>
    </dgm:pt>
    <dgm:pt modelId="{481FA1C8-8AE6-4F20-8DB7-DA3DEDD621FE}" type="pres">
      <dgm:prSet presAssocID="{334F68C3-7D3D-4001-8EB6-56D0A153E302}" presName="sp" presStyleCnt="0"/>
      <dgm:spPr/>
    </dgm:pt>
    <dgm:pt modelId="{50C190F3-045A-4A55-AA2C-B553E5395BA2}" type="pres">
      <dgm:prSet presAssocID="{AEC0ACF3-D19E-4AD8-90DA-CE4D6A2AC6D1}" presName="linNode" presStyleCnt="0"/>
      <dgm:spPr/>
    </dgm:pt>
    <dgm:pt modelId="{3B154953-9088-4B42-8F25-C0D049474D6F}" type="pres">
      <dgm:prSet presAssocID="{AEC0ACF3-D19E-4AD8-90DA-CE4D6A2AC6D1}" presName="parentText" presStyleLbl="node1" presStyleIdx="1" presStyleCnt="4" custScaleX="96564" custLinFactNeighborX="-5613">
        <dgm:presLayoutVars>
          <dgm:chMax val="1"/>
          <dgm:bulletEnabled val="1"/>
        </dgm:presLayoutVars>
      </dgm:prSet>
      <dgm:spPr/>
    </dgm:pt>
    <dgm:pt modelId="{FE01D658-65A6-4135-B00D-629CE296B4A3}" type="pres">
      <dgm:prSet presAssocID="{AEC0ACF3-D19E-4AD8-90DA-CE4D6A2AC6D1}" presName="descendantText" presStyleLbl="alignAccFollowNode1" presStyleIdx="1" presStyleCnt="4" custScaleX="116749">
        <dgm:presLayoutVars>
          <dgm:bulletEnabled val="1"/>
        </dgm:presLayoutVars>
      </dgm:prSet>
      <dgm:spPr/>
    </dgm:pt>
    <dgm:pt modelId="{B4430245-3D12-446D-80A2-7FE659E949C0}" type="pres">
      <dgm:prSet presAssocID="{5BCC95FE-7078-4962-867C-F70FA2DE9550}" presName="sp" presStyleCnt="0"/>
      <dgm:spPr/>
    </dgm:pt>
    <dgm:pt modelId="{81695761-27CC-4AB6-9CE3-5FCE4EC24800}" type="pres">
      <dgm:prSet presAssocID="{952F6ECA-86F2-483B-812E-A41766C66553}" presName="linNode" presStyleCnt="0"/>
      <dgm:spPr/>
    </dgm:pt>
    <dgm:pt modelId="{F4DC1402-A271-489A-A218-B5F636EE22EE}" type="pres">
      <dgm:prSet presAssocID="{952F6ECA-86F2-483B-812E-A41766C66553}" presName="parentText" presStyleLbl="node1" presStyleIdx="2" presStyleCnt="4" custScaleX="96564" custLinFactNeighborX="-5613">
        <dgm:presLayoutVars>
          <dgm:chMax val="1"/>
          <dgm:bulletEnabled val="1"/>
        </dgm:presLayoutVars>
      </dgm:prSet>
      <dgm:spPr/>
    </dgm:pt>
    <dgm:pt modelId="{D44A357B-243C-47B0-89C6-380405C4202C}" type="pres">
      <dgm:prSet presAssocID="{952F6ECA-86F2-483B-812E-A41766C66553}" presName="descendantText" presStyleLbl="alignAccFollowNode1" presStyleIdx="2" presStyleCnt="4" custScaleX="116749">
        <dgm:presLayoutVars>
          <dgm:bulletEnabled val="1"/>
        </dgm:presLayoutVars>
      </dgm:prSet>
      <dgm:spPr/>
    </dgm:pt>
    <dgm:pt modelId="{9D2CF6A4-9631-4909-BB27-6FE8B007FBCB}" type="pres">
      <dgm:prSet presAssocID="{748A9954-48A6-4F77-846C-A9C3E648B4D2}" presName="sp" presStyleCnt="0"/>
      <dgm:spPr/>
    </dgm:pt>
    <dgm:pt modelId="{E3346429-8019-4518-8944-F11B7C93C9C1}" type="pres">
      <dgm:prSet presAssocID="{DED30438-664A-4654-BD23-C95A3F1B3BE3}" presName="linNode" presStyleCnt="0"/>
      <dgm:spPr/>
    </dgm:pt>
    <dgm:pt modelId="{3A4D5AA3-3A99-45BB-8CF5-AB9A9D2F1606}" type="pres">
      <dgm:prSet presAssocID="{DED30438-664A-4654-BD23-C95A3F1B3BE3}" presName="parentText" presStyleLbl="node1" presStyleIdx="3" presStyleCnt="4" custScaleX="96564" custLinFactNeighborX="468" custLinFactNeighborY="8288">
        <dgm:presLayoutVars>
          <dgm:chMax val="1"/>
          <dgm:bulletEnabled val="1"/>
        </dgm:presLayoutVars>
      </dgm:prSet>
      <dgm:spPr/>
    </dgm:pt>
    <dgm:pt modelId="{5145B098-9F40-4B86-8387-89AEB4DD0944}" type="pres">
      <dgm:prSet presAssocID="{DED30438-664A-4654-BD23-C95A3F1B3BE3}" presName="descendantText" presStyleLbl="alignAccFollowNode1" presStyleIdx="3" presStyleCnt="4" custScaleX="116749">
        <dgm:presLayoutVars>
          <dgm:bulletEnabled val="1"/>
        </dgm:presLayoutVars>
      </dgm:prSet>
      <dgm:spPr/>
    </dgm:pt>
  </dgm:ptLst>
  <dgm:cxnLst>
    <dgm:cxn modelId="{874B7702-AB8E-48E0-B1DD-98B6188664A5}" srcId="{0BCDE04B-22BB-462E-AEC8-CD52550D43CC}" destId="{952F6ECA-86F2-483B-812E-A41766C66553}" srcOrd="2" destOrd="0" parTransId="{200378D0-4786-44A8-A3E1-2500902F3461}" sibTransId="{748A9954-48A6-4F77-846C-A9C3E648B4D2}"/>
    <dgm:cxn modelId="{35625A21-2D8A-4957-B694-883ED26A3235}" type="presOf" srcId="{C40F3646-CE61-44E9-86F9-9F0822A45222}" destId="{5145B098-9F40-4B86-8387-89AEB4DD0944}" srcOrd="0" destOrd="0" presId="urn:microsoft.com/office/officeart/2005/8/layout/vList5"/>
    <dgm:cxn modelId="{4545792F-B8CB-47CC-B6CF-31C5B076699C}" type="presOf" srcId="{AEC0ACF3-D19E-4AD8-90DA-CE4D6A2AC6D1}" destId="{3B154953-9088-4B42-8F25-C0D049474D6F}" srcOrd="0" destOrd="0" presId="urn:microsoft.com/office/officeart/2005/8/layout/vList5"/>
    <dgm:cxn modelId="{8744DE30-69ED-4AAD-A1F9-91FAE6B141E0}" type="presOf" srcId="{FFC8771A-BD37-4561-BD92-6EE1D26A438F}" destId="{D44A357B-243C-47B0-89C6-380405C4202C}" srcOrd="0" destOrd="0" presId="urn:microsoft.com/office/officeart/2005/8/layout/vList5"/>
    <dgm:cxn modelId="{C049FA4C-714C-41F1-8464-127F46CBE0DE}" srcId="{751549FC-ABC1-478F-8C11-63769F1AAE75}" destId="{778B1B2E-40CC-4C69-A2B9-40C0B182D166}" srcOrd="0" destOrd="0" parTransId="{C412CF72-0AFA-4143-B21B-36DF7A66DEBB}" sibTransId="{D2F58944-2C5B-4D54-81DB-B86EBDE2320D}"/>
    <dgm:cxn modelId="{16168B76-1B71-45F1-87C2-FF8856DD7CB5}" srcId="{0BCDE04B-22BB-462E-AEC8-CD52550D43CC}" destId="{DED30438-664A-4654-BD23-C95A3F1B3BE3}" srcOrd="3" destOrd="0" parTransId="{EE8F158C-0DA7-425A-A638-8C8896DB7C1F}" sibTransId="{25C2F1A2-8BF9-48F2-A31E-98453DDEC658}"/>
    <dgm:cxn modelId="{BDDA9257-07AC-49DC-8C4C-52782172B5B0}" type="presOf" srcId="{DED30438-664A-4654-BD23-C95A3F1B3BE3}" destId="{3A4D5AA3-3A99-45BB-8CF5-AB9A9D2F1606}" srcOrd="0" destOrd="0" presId="urn:microsoft.com/office/officeart/2005/8/layout/vList5"/>
    <dgm:cxn modelId="{1628B581-68B8-4C5E-824C-08AC1316F39A}" type="presOf" srcId="{751549FC-ABC1-478F-8C11-63769F1AAE75}" destId="{0D4C84C2-7A96-42E3-B700-C246CEF5D02A}" srcOrd="0" destOrd="0" presId="urn:microsoft.com/office/officeart/2005/8/layout/vList5"/>
    <dgm:cxn modelId="{5D31278B-93E7-4913-B8C2-B06F167BE820}" srcId="{0BCDE04B-22BB-462E-AEC8-CD52550D43CC}" destId="{AEC0ACF3-D19E-4AD8-90DA-CE4D6A2AC6D1}" srcOrd="1" destOrd="0" parTransId="{CE229892-5C11-47D5-8FBA-CCA0FED99218}" sibTransId="{5BCC95FE-7078-4962-867C-F70FA2DE9550}"/>
    <dgm:cxn modelId="{1F653A8D-DDD3-417D-8835-D9D05B264B72}" type="presOf" srcId="{F242474D-AA8D-40BC-BA72-D6FE3CBB0EC3}" destId="{FE01D658-65A6-4135-B00D-629CE296B4A3}" srcOrd="0" destOrd="0" presId="urn:microsoft.com/office/officeart/2005/8/layout/vList5"/>
    <dgm:cxn modelId="{561DB991-94DF-4C4C-AC36-8C9ED1FF08AE}" type="presOf" srcId="{952F6ECA-86F2-483B-812E-A41766C66553}" destId="{F4DC1402-A271-489A-A218-B5F636EE22EE}" srcOrd="0" destOrd="0" presId="urn:microsoft.com/office/officeart/2005/8/layout/vList5"/>
    <dgm:cxn modelId="{FAF059A5-8A07-4F65-863D-E0A980DA62ED}" type="presOf" srcId="{0BCDE04B-22BB-462E-AEC8-CD52550D43CC}" destId="{4091808A-54BE-47C8-987D-9EFED6158574}" srcOrd="0" destOrd="0" presId="urn:microsoft.com/office/officeart/2005/8/layout/vList5"/>
    <dgm:cxn modelId="{56CD31C2-ACE4-4D5E-AB10-0D19041654B2}" type="presOf" srcId="{778B1B2E-40CC-4C69-A2B9-40C0B182D166}" destId="{4437A3CC-035D-4656-826B-EFD57C6884F5}" srcOrd="0" destOrd="0" presId="urn:microsoft.com/office/officeart/2005/8/layout/vList5"/>
    <dgm:cxn modelId="{76CA1DC7-D797-4429-9F75-9BA245E7031B}" srcId="{0BCDE04B-22BB-462E-AEC8-CD52550D43CC}" destId="{751549FC-ABC1-478F-8C11-63769F1AAE75}" srcOrd="0" destOrd="0" parTransId="{2F5A93BD-AE18-4455-B438-ADF69DF4FD5E}" sibTransId="{334F68C3-7D3D-4001-8EB6-56D0A153E302}"/>
    <dgm:cxn modelId="{E74DDCE2-61F6-4C8B-960B-B9255431674F}" srcId="{AEC0ACF3-D19E-4AD8-90DA-CE4D6A2AC6D1}" destId="{F242474D-AA8D-40BC-BA72-D6FE3CBB0EC3}" srcOrd="0" destOrd="0" parTransId="{563A3858-538F-4355-87FA-84DE324D1E88}" sibTransId="{DAC61F85-BA9D-4F72-A7E2-EDE8EADC8A7F}"/>
    <dgm:cxn modelId="{4C6336E6-0E76-49AB-8927-782A9DFDFEFD}" srcId="{DED30438-664A-4654-BD23-C95A3F1B3BE3}" destId="{C40F3646-CE61-44E9-86F9-9F0822A45222}" srcOrd="0" destOrd="0" parTransId="{9FD618B3-94D3-4124-8A93-79014744A82C}" sibTransId="{F679ACED-B045-4DCC-ABB5-B77DDA1BDFA7}"/>
    <dgm:cxn modelId="{EAA08DE8-0E90-40E8-AB9C-CD1AA3292A9F}" srcId="{952F6ECA-86F2-483B-812E-A41766C66553}" destId="{FFC8771A-BD37-4561-BD92-6EE1D26A438F}" srcOrd="0" destOrd="0" parTransId="{3978EDE4-4F74-4862-AAB4-928C15D2848C}" sibTransId="{A8A7B5BB-DB3E-4507-B5A3-BB3FC40F92ED}"/>
    <dgm:cxn modelId="{43D9BABB-C6AF-41EC-BF6F-918B27D5D241}" type="presParOf" srcId="{4091808A-54BE-47C8-987D-9EFED6158574}" destId="{BAC1B361-6463-4C1B-920C-C424943F5836}" srcOrd="0" destOrd="0" presId="urn:microsoft.com/office/officeart/2005/8/layout/vList5"/>
    <dgm:cxn modelId="{B5D0764A-54DB-497E-B156-DA711FCF4680}" type="presParOf" srcId="{BAC1B361-6463-4C1B-920C-C424943F5836}" destId="{0D4C84C2-7A96-42E3-B700-C246CEF5D02A}" srcOrd="0" destOrd="0" presId="urn:microsoft.com/office/officeart/2005/8/layout/vList5"/>
    <dgm:cxn modelId="{75027B6A-9ABF-4B1A-9BED-E11A5CE7B0B9}" type="presParOf" srcId="{BAC1B361-6463-4C1B-920C-C424943F5836}" destId="{4437A3CC-035D-4656-826B-EFD57C6884F5}" srcOrd="1" destOrd="0" presId="urn:microsoft.com/office/officeart/2005/8/layout/vList5"/>
    <dgm:cxn modelId="{A2E8A339-5C89-4339-8751-4DBA29A2FA96}" type="presParOf" srcId="{4091808A-54BE-47C8-987D-9EFED6158574}" destId="{481FA1C8-8AE6-4F20-8DB7-DA3DEDD621FE}" srcOrd="1" destOrd="0" presId="urn:microsoft.com/office/officeart/2005/8/layout/vList5"/>
    <dgm:cxn modelId="{DEAD7770-BB48-41ED-9E11-02870C0262D4}" type="presParOf" srcId="{4091808A-54BE-47C8-987D-9EFED6158574}" destId="{50C190F3-045A-4A55-AA2C-B553E5395BA2}" srcOrd="2" destOrd="0" presId="urn:microsoft.com/office/officeart/2005/8/layout/vList5"/>
    <dgm:cxn modelId="{2957A4C7-66A9-413D-9CEE-2E7817AA7277}" type="presParOf" srcId="{50C190F3-045A-4A55-AA2C-B553E5395BA2}" destId="{3B154953-9088-4B42-8F25-C0D049474D6F}" srcOrd="0" destOrd="0" presId="urn:microsoft.com/office/officeart/2005/8/layout/vList5"/>
    <dgm:cxn modelId="{A13B6F04-6E24-4AFE-9978-A9537E9022A9}" type="presParOf" srcId="{50C190F3-045A-4A55-AA2C-B553E5395BA2}" destId="{FE01D658-65A6-4135-B00D-629CE296B4A3}" srcOrd="1" destOrd="0" presId="urn:microsoft.com/office/officeart/2005/8/layout/vList5"/>
    <dgm:cxn modelId="{07A4FC5C-DEFA-434D-B9DA-C9789AA9740F}" type="presParOf" srcId="{4091808A-54BE-47C8-987D-9EFED6158574}" destId="{B4430245-3D12-446D-80A2-7FE659E949C0}" srcOrd="3" destOrd="0" presId="urn:microsoft.com/office/officeart/2005/8/layout/vList5"/>
    <dgm:cxn modelId="{2EC74C3D-C72F-48FF-A3AB-B177A1038EF2}" type="presParOf" srcId="{4091808A-54BE-47C8-987D-9EFED6158574}" destId="{81695761-27CC-4AB6-9CE3-5FCE4EC24800}" srcOrd="4" destOrd="0" presId="urn:microsoft.com/office/officeart/2005/8/layout/vList5"/>
    <dgm:cxn modelId="{1756BCCE-7FEE-4851-8B6A-C874A2D7B5CC}" type="presParOf" srcId="{81695761-27CC-4AB6-9CE3-5FCE4EC24800}" destId="{F4DC1402-A271-489A-A218-B5F636EE22EE}" srcOrd="0" destOrd="0" presId="urn:microsoft.com/office/officeart/2005/8/layout/vList5"/>
    <dgm:cxn modelId="{FB4B17E4-4F02-49C5-A110-7BC318C6C9A3}" type="presParOf" srcId="{81695761-27CC-4AB6-9CE3-5FCE4EC24800}" destId="{D44A357B-243C-47B0-89C6-380405C4202C}" srcOrd="1" destOrd="0" presId="urn:microsoft.com/office/officeart/2005/8/layout/vList5"/>
    <dgm:cxn modelId="{57A12A70-6E75-4F61-8BCE-7CA9A9205C53}" type="presParOf" srcId="{4091808A-54BE-47C8-987D-9EFED6158574}" destId="{9D2CF6A4-9631-4909-BB27-6FE8B007FBCB}" srcOrd="5" destOrd="0" presId="urn:microsoft.com/office/officeart/2005/8/layout/vList5"/>
    <dgm:cxn modelId="{F80E2D73-16CD-45A1-AD51-5AB04E3FD4F0}" type="presParOf" srcId="{4091808A-54BE-47C8-987D-9EFED6158574}" destId="{E3346429-8019-4518-8944-F11B7C93C9C1}" srcOrd="6" destOrd="0" presId="urn:microsoft.com/office/officeart/2005/8/layout/vList5"/>
    <dgm:cxn modelId="{9FA60BF1-E1C9-4CF4-AD2C-AD7326ADD219}" type="presParOf" srcId="{E3346429-8019-4518-8944-F11B7C93C9C1}" destId="{3A4D5AA3-3A99-45BB-8CF5-AB9A9D2F1606}" srcOrd="0" destOrd="0" presId="urn:microsoft.com/office/officeart/2005/8/layout/vList5"/>
    <dgm:cxn modelId="{B197BA1D-313A-4476-A2B7-0AD05C858E2B}" type="presParOf" srcId="{E3346429-8019-4518-8944-F11B7C93C9C1}" destId="{5145B098-9F40-4B86-8387-89AEB4DD0944}"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C652DF7F-06D0-471F-96AF-969D08F594F3}" type="doc">
      <dgm:prSet loTypeId="urn:microsoft.com/office/officeart/2005/8/layout/vList5" loCatId="list" qsTypeId="urn:microsoft.com/office/officeart/2005/8/quickstyle/3d1" qsCatId="3D" csTypeId="urn:microsoft.com/office/officeart/2005/8/colors/accent3_2" csCatId="accent3" phldr="1"/>
      <dgm:spPr/>
      <dgm:t>
        <a:bodyPr/>
        <a:lstStyle/>
        <a:p>
          <a:endParaRPr lang="en-US"/>
        </a:p>
      </dgm:t>
    </dgm:pt>
    <dgm:pt modelId="{CDDE7BCC-6FD4-43D8-A2EB-62CF7ED408DA}">
      <dgm:prSet custT="1"/>
      <dgm:spPr>
        <a:solidFill>
          <a:srgbClr val="0000FF"/>
        </a:solidFill>
      </dgm:spPr>
      <dgm:t>
        <a:bodyPr/>
        <a:lstStyle/>
        <a:p>
          <a:r>
            <a:rPr lang="en-US" sz="2800">
              <a:effectLst>
                <a:outerShdw blurRad="38100" dist="38100" dir="2700000" algn="tl">
                  <a:srgbClr val="000000">
                    <a:alpha val="43137"/>
                  </a:srgbClr>
                </a:outerShdw>
              </a:effectLst>
              <a:latin typeface="+mj-lt"/>
            </a:rPr>
            <a:t>Names</a:t>
          </a:r>
        </a:p>
      </dgm:t>
    </dgm:pt>
    <dgm:pt modelId="{AEB59A23-A642-4389-9B0D-4F86635D3910}" type="parTrans" cxnId="{45A6FFA2-0835-4BD3-8F62-5FD15DD92307}">
      <dgm:prSet/>
      <dgm:spPr/>
      <dgm:t>
        <a:bodyPr/>
        <a:lstStyle/>
        <a:p>
          <a:endParaRPr lang="en-US"/>
        </a:p>
      </dgm:t>
    </dgm:pt>
    <dgm:pt modelId="{1F0BD087-5394-4552-8D31-55FE96084EEF}" type="sibTrans" cxnId="{45A6FFA2-0835-4BD3-8F62-5FD15DD92307}">
      <dgm:prSet/>
      <dgm:spPr/>
      <dgm:t>
        <a:bodyPr/>
        <a:lstStyle/>
        <a:p>
          <a:endParaRPr lang="en-US"/>
        </a:p>
      </dgm:t>
    </dgm:pt>
    <dgm:pt modelId="{FF8DE599-1E47-457E-A78F-19345F3222AD}">
      <dgm:prSet custT="1"/>
      <dgm:spPr>
        <a:solidFill>
          <a:srgbClr val="0000FF"/>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gm:t>
    </dgm:pt>
    <dgm:pt modelId="{FAD7F3FB-ACE3-4F3D-B44D-5F43D15FF102}" type="parTrans" cxnId="{B437C00D-12C2-4BF8-8B8A-0C3C54FC4CC5}">
      <dgm:prSet/>
      <dgm:spPr/>
      <dgm:t>
        <a:bodyPr/>
        <a:lstStyle/>
        <a:p>
          <a:endParaRPr lang="en-US"/>
        </a:p>
      </dgm:t>
    </dgm:pt>
    <dgm:pt modelId="{4C11E57B-A7DC-4F6D-97BC-424C1340D386}" type="sibTrans" cxnId="{B437C00D-12C2-4BF8-8B8A-0C3C54FC4CC5}">
      <dgm:prSet/>
      <dgm:spPr/>
      <dgm:t>
        <a:bodyPr/>
        <a:lstStyle/>
        <a:p>
          <a:endParaRPr lang="en-US"/>
        </a:p>
      </dgm:t>
    </dgm:pt>
    <dgm:pt modelId="{DD473F19-CBE2-4009-901B-DD1A6E212073}">
      <dgm:prSet custT="1"/>
      <dgm:spPr>
        <a:solidFill>
          <a:srgbClr val="0000FF"/>
        </a:solidFill>
      </dgm:spPr>
      <dgm:t>
        <a:bodyPr/>
        <a:lstStyle/>
        <a:p>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Attestation</a:t>
          </a:r>
        </a:p>
      </dgm:t>
    </dgm:pt>
    <dgm:pt modelId="{2854D25E-CCA5-41D6-B3EE-264722646119}" type="parTrans" cxnId="{6D64500B-7095-49C6-833C-789444CEC8EA}">
      <dgm:prSet/>
      <dgm:spPr/>
      <dgm:t>
        <a:bodyPr/>
        <a:lstStyle/>
        <a:p>
          <a:endParaRPr lang="en-US"/>
        </a:p>
      </dgm:t>
    </dgm:pt>
    <dgm:pt modelId="{FE825171-12DC-4AFE-B530-0668CEC3DAEB}" type="sibTrans" cxnId="{6D64500B-7095-49C6-833C-789444CEC8EA}">
      <dgm:prSet/>
      <dgm:spPr/>
      <dgm:t>
        <a:bodyPr/>
        <a:lstStyle/>
        <a:p>
          <a:endParaRPr lang="en-US"/>
        </a:p>
      </dgm:t>
    </dgm:pt>
    <dgm:pt modelId="{DBD40935-1D52-4BBF-90C2-433B9A07B558}">
      <dgm:prSet custT="1"/>
      <dgm:spPr>
        <a:solidFill>
          <a:srgbClr val="0000FF"/>
        </a:solidFill>
      </dgm:spPr>
      <dgm: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gm:t>
    </dgm:pt>
    <dgm:pt modelId="{D642FFDD-4130-47FE-88C4-0C06E36DD89D}" type="parTrans" cxnId="{FED75F43-3DC4-421A-B62D-6F4088B344E6}">
      <dgm:prSet/>
      <dgm:spPr/>
      <dgm:t>
        <a:bodyPr/>
        <a:lstStyle/>
        <a:p>
          <a:endParaRPr lang="en-US"/>
        </a:p>
      </dgm:t>
    </dgm:pt>
    <dgm:pt modelId="{87318004-1938-4D50-ABBE-5438198D6822}" type="sibTrans" cxnId="{FED75F43-3DC4-421A-B62D-6F4088B344E6}">
      <dgm:prSet/>
      <dgm:spPr/>
      <dgm:t>
        <a:bodyPr/>
        <a:lstStyle/>
        <a:p>
          <a:endParaRPr lang="en-US"/>
        </a:p>
      </dgm:t>
    </dgm:pt>
    <dgm:pt modelId="{4252243A-06AD-4FE5-A809-6E0BF4E56D78}">
      <dgm:prSet custT="1"/>
      <dgm:spPr/>
      <dgm:t>
        <a:bodyPr/>
        <a:lstStyle/>
        <a:p>
          <a:r>
            <a:rPr lang="en-US" sz="2800">
              <a:latin typeface="+mn-lt"/>
            </a:rPr>
            <a:t>Unlikely to be Invented</a:t>
          </a:r>
        </a:p>
      </dgm:t>
    </dgm:pt>
    <dgm:pt modelId="{7E165631-2484-4556-95DE-041AD12822CE}" type="parTrans" cxnId="{6EDA54B9-E465-4123-9DDD-9C1511A1C1BF}">
      <dgm:prSet/>
      <dgm:spPr/>
      <dgm:t>
        <a:bodyPr/>
        <a:lstStyle/>
        <a:p>
          <a:endParaRPr lang="en-US"/>
        </a:p>
      </dgm:t>
    </dgm:pt>
    <dgm:pt modelId="{D069BA2E-EA90-4B35-8C5A-26BF9CAB4150}" type="sibTrans" cxnId="{6EDA54B9-E465-4123-9DDD-9C1511A1C1BF}">
      <dgm:prSet/>
      <dgm:spPr/>
      <dgm:t>
        <a:bodyPr/>
        <a:lstStyle/>
        <a:p>
          <a:endParaRPr lang="en-US"/>
        </a:p>
      </dgm:t>
    </dgm:pt>
    <dgm:pt modelId="{D0F93FCF-54FC-42DD-99C3-821F8C418C71}">
      <dgm:prSet custT="1"/>
      <dgm:spPr/>
      <dgm:t>
        <a:bodyPr/>
        <a:lstStyle/>
        <a:p>
          <a:pPr marL="285750" lvl="1" indent="-285750" algn="l" defTabSz="1244600">
            <a:lnSpc>
              <a:spcPct val="90000"/>
            </a:lnSpc>
            <a:spcBef>
              <a:spcPct val="0"/>
            </a:spcBef>
            <a:spcAft>
              <a:spcPct val="15000"/>
            </a:spcAft>
            <a:buChar char="•"/>
          </a:pPr>
          <a:r>
            <a:rPr lang="en-US" sz="2800" kern="1200">
              <a:solidFill>
                <a:srgbClr val="002060">
                  <a:hueOff val="0"/>
                  <a:satOff val="0"/>
                  <a:lumOff val="0"/>
                  <a:alphaOff val="0"/>
                </a:srgbClr>
              </a:solidFill>
              <a:latin typeface="Arial" panose="020B0604020202020204"/>
              <a:ea typeface="+mn-ea"/>
              <a:cs typeface="+mn-cs"/>
            </a:rPr>
            <a:t>Too Consistent for Anonymity</a:t>
          </a:r>
        </a:p>
      </dgm:t>
    </dgm:pt>
    <dgm:pt modelId="{30588AE1-423D-4047-87F0-351308D8CA97}" type="parTrans" cxnId="{B5C85E64-8C61-4EE8-8616-F35DBD4DF821}">
      <dgm:prSet/>
      <dgm:spPr/>
      <dgm:t>
        <a:bodyPr/>
        <a:lstStyle/>
        <a:p>
          <a:endParaRPr lang="en-US"/>
        </a:p>
      </dgm:t>
    </dgm:pt>
    <dgm:pt modelId="{222E0259-1F98-428A-B8B8-DD1F42971D81}" type="sibTrans" cxnId="{B5C85E64-8C61-4EE8-8616-F35DBD4DF821}">
      <dgm:prSet/>
      <dgm:spPr/>
      <dgm:t>
        <a:bodyPr/>
        <a:lstStyle/>
        <a:p>
          <a:endParaRPr lang="en-US"/>
        </a:p>
      </dgm:t>
    </dgm:pt>
    <dgm:pt modelId="{F6F1846D-28FF-4A1C-99F0-314F06828C74}">
      <dgm:prSet custT="1"/>
      <dgm:spPr/>
      <dgm:t>
        <a:bodyPr/>
        <a:lstStyle/>
        <a:p>
          <a:pPr marL="285750" lvl="1" indent="-285750" algn="l" defTabSz="1244600">
            <a:lnSpc>
              <a:spcPct val="90000"/>
            </a:lnSpc>
            <a:spcBef>
              <a:spcPct val="0"/>
            </a:spcBef>
            <a:spcAft>
              <a:spcPct val="15000"/>
            </a:spcAft>
            <a:buChar char="•"/>
          </a:pPr>
          <a:r>
            <a:rPr lang="en-US" sz="2800" kern="1200" dirty="0">
              <a:solidFill>
                <a:srgbClr val="002060">
                  <a:hueOff val="0"/>
                  <a:satOff val="0"/>
                  <a:lumOff val="0"/>
                  <a:alphaOff val="0"/>
                </a:srgbClr>
              </a:solidFill>
              <a:latin typeface="Arial" panose="020B0604020202020204"/>
              <a:ea typeface="+mn-ea"/>
              <a:cs typeface="+mn-cs"/>
            </a:rPr>
            <a:t>Strong, Widespread, Consistent</a:t>
          </a:r>
        </a:p>
      </dgm:t>
    </dgm:pt>
    <dgm:pt modelId="{C2E74799-A4C7-4D3D-A587-50891FCBC344}" type="parTrans" cxnId="{E541A5CE-248C-408A-AA03-21A8A11BA601}">
      <dgm:prSet/>
      <dgm:spPr/>
      <dgm:t>
        <a:bodyPr/>
        <a:lstStyle/>
        <a:p>
          <a:endParaRPr lang="en-US"/>
        </a:p>
      </dgm:t>
    </dgm:pt>
    <dgm:pt modelId="{C07F7FEC-9AE7-4074-A441-718D80E1010D}" type="sibTrans" cxnId="{E541A5CE-248C-408A-AA03-21A8A11BA601}">
      <dgm:prSet/>
      <dgm:spPr/>
      <dgm:t>
        <a:bodyPr/>
        <a:lstStyle/>
        <a:p>
          <a:endParaRPr lang="en-US"/>
        </a:p>
      </dgm:t>
    </dgm:pt>
    <dgm:pt modelId="{769AF89A-C4E5-4B52-B489-71B32E660C70}">
      <dgm:prSet custT="1"/>
      <dgm:spPr/>
      <dgm:t>
        <a:bodyPr/>
        <a:lstStyle/>
        <a:p>
          <a:pPr marL="285750" lvl="1" indent="-285750" algn="l" defTabSz="1244600">
            <a:lnSpc>
              <a:spcPct val="90000"/>
            </a:lnSpc>
            <a:spcBef>
              <a:spcPct val="0"/>
            </a:spcBef>
            <a:spcAft>
              <a:spcPct val="15000"/>
            </a:spcAft>
            <a:buChar char="•"/>
          </a:pPr>
          <a:r>
            <a:rPr lang="en-US" sz="2800" kern="1200">
              <a:solidFill>
                <a:srgbClr val="002060">
                  <a:hueOff val="0"/>
                  <a:satOff val="0"/>
                  <a:lumOff val="0"/>
                  <a:alphaOff val="0"/>
                </a:srgbClr>
              </a:solidFill>
              <a:latin typeface="Arial" panose="020B0604020202020204"/>
              <a:ea typeface="+mn-ea"/>
              <a:cs typeface="+mn-cs"/>
            </a:rPr>
            <a:t>Overwhelming</a:t>
          </a:r>
        </a:p>
      </dgm:t>
    </dgm:pt>
    <dgm:pt modelId="{6CBB007B-CEDB-489B-BEA9-B1848E342AF0}" type="parTrans" cxnId="{E9B94B66-A9C3-483C-8F10-54268CD1327E}">
      <dgm:prSet/>
      <dgm:spPr/>
      <dgm:t>
        <a:bodyPr/>
        <a:lstStyle/>
        <a:p>
          <a:endParaRPr lang="en-US"/>
        </a:p>
      </dgm:t>
    </dgm:pt>
    <dgm:pt modelId="{6E57B757-69B8-4F85-A5C1-FA902B322559}" type="sibTrans" cxnId="{E9B94B66-A9C3-483C-8F10-54268CD1327E}">
      <dgm:prSet/>
      <dgm:spPr/>
      <dgm:t>
        <a:bodyPr/>
        <a:lstStyle/>
        <a:p>
          <a:endParaRPr lang="en-US"/>
        </a:p>
      </dgm:t>
    </dgm:pt>
    <dgm:pt modelId="{D7FE5027-C3DC-451F-BA59-1B39C75A139E}" type="pres">
      <dgm:prSet presAssocID="{C652DF7F-06D0-471F-96AF-969D08F594F3}" presName="Name0" presStyleCnt="0">
        <dgm:presLayoutVars>
          <dgm:dir/>
          <dgm:animLvl val="lvl"/>
          <dgm:resizeHandles val="exact"/>
        </dgm:presLayoutVars>
      </dgm:prSet>
      <dgm:spPr/>
    </dgm:pt>
    <dgm:pt modelId="{879A19A1-9A3E-4CF7-8509-DDA1B40EB6F5}" type="pres">
      <dgm:prSet presAssocID="{CDDE7BCC-6FD4-43D8-A2EB-62CF7ED408DA}" presName="linNode" presStyleCnt="0"/>
      <dgm:spPr/>
    </dgm:pt>
    <dgm:pt modelId="{84832488-B385-424A-9AD6-DB83C1762E62}" type="pres">
      <dgm:prSet presAssocID="{CDDE7BCC-6FD4-43D8-A2EB-62CF7ED408DA}" presName="parentText" presStyleLbl="node1" presStyleIdx="0" presStyleCnt="4" custScaleX="87858" custLinFactNeighborX="-2" custLinFactNeighborY="2061">
        <dgm:presLayoutVars>
          <dgm:chMax val="1"/>
          <dgm:bulletEnabled val="1"/>
        </dgm:presLayoutVars>
      </dgm:prSet>
      <dgm:spPr/>
    </dgm:pt>
    <dgm:pt modelId="{97BA601A-4AD1-4C51-A6C3-BDABCFD4BBEA}" type="pres">
      <dgm:prSet presAssocID="{CDDE7BCC-6FD4-43D8-A2EB-62CF7ED408DA}" presName="descendantText" presStyleLbl="alignAccFollowNode1" presStyleIdx="0" presStyleCnt="4" custScaleX="111208">
        <dgm:presLayoutVars>
          <dgm:bulletEnabled val="1"/>
        </dgm:presLayoutVars>
      </dgm:prSet>
      <dgm:spPr/>
    </dgm:pt>
    <dgm:pt modelId="{FAD85DD5-CDE1-4142-8E22-C29CCE6E49EF}" type="pres">
      <dgm:prSet presAssocID="{1F0BD087-5394-4552-8D31-55FE96084EEF}" presName="sp" presStyleCnt="0"/>
      <dgm:spPr/>
    </dgm:pt>
    <dgm:pt modelId="{C7DAE30F-C6D1-4F83-A6E1-A443F7341E79}" type="pres">
      <dgm:prSet presAssocID="{FF8DE599-1E47-457E-A78F-19345F3222AD}" presName="linNode" presStyleCnt="0"/>
      <dgm:spPr/>
    </dgm:pt>
    <dgm:pt modelId="{1F60D4C0-C467-486E-AB3C-2BE13E9A83A6}" type="pres">
      <dgm:prSet presAssocID="{FF8DE599-1E47-457E-A78F-19345F3222AD}" presName="parentText" presStyleLbl="node1" presStyleIdx="1" presStyleCnt="4" custScaleX="87858" custLinFactNeighborX="-2283">
        <dgm:presLayoutVars>
          <dgm:chMax val="1"/>
          <dgm:bulletEnabled val="1"/>
        </dgm:presLayoutVars>
      </dgm:prSet>
      <dgm:spPr/>
    </dgm:pt>
    <dgm:pt modelId="{9C251CFE-D25B-4B65-9759-A915E0ABF507}" type="pres">
      <dgm:prSet presAssocID="{FF8DE599-1E47-457E-A78F-19345F3222AD}" presName="descendantText" presStyleLbl="alignAccFollowNode1" presStyleIdx="1" presStyleCnt="4" custScaleX="107746" custLinFactNeighborX="3639" custLinFactNeighborY="-8590">
        <dgm:presLayoutVars>
          <dgm:bulletEnabled val="1"/>
        </dgm:presLayoutVars>
      </dgm:prSet>
      <dgm:spPr>
        <a:xfrm rot="5400000">
          <a:off x="4972505" y="-1203012"/>
          <a:ext cx="872518" cy="5641669"/>
        </a:xfrm>
        <a:prstGeom prst="round2SameRect">
          <a:avLst/>
        </a:prstGeom>
      </dgm:spPr>
    </dgm:pt>
    <dgm:pt modelId="{FCC2FE51-8FCD-43BC-9C07-CA9D7958DE05}" type="pres">
      <dgm:prSet presAssocID="{4C11E57B-A7DC-4F6D-97BC-424C1340D386}" presName="sp" presStyleCnt="0"/>
      <dgm:spPr/>
    </dgm:pt>
    <dgm:pt modelId="{7A93A2DB-337F-4477-A349-60989CAF53B7}" type="pres">
      <dgm:prSet presAssocID="{DD473F19-CBE2-4009-901B-DD1A6E212073}" presName="linNode" presStyleCnt="0"/>
      <dgm:spPr/>
    </dgm:pt>
    <dgm:pt modelId="{9CC463D2-4ECC-4E2C-AACF-D493E0C82B11}" type="pres">
      <dgm:prSet presAssocID="{DD473F19-CBE2-4009-901B-DD1A6E212073}" presName="parentText" presStyleLbl="node1" presStyleIdx="2" presStyleCnt="4" custScaleX="87858" custLinFactNeighborX="-213">
        <dgm:presLayoutVars>
          <dgm:chMax val="1"/>
          <dgm:bulletEnabled val="1"/>
        </dgm:presLayoutVars>
      </dgm:prSet>
      <dgm:spPr/>
    </dgm:pt>
    <dgm:pt modelId="{AF9C003B-5FA1-4968-B7E1-3D8139C2DC94}" type="pres">
      <dgm:prSet presAssocID="{DD473F19-CBE2-4009-901B-DD1A6E212073}" presName="descendantText" presStyleLbl="alignAccFollowNode1" presStyleIdx="2" presStyleCnt="4" custScaleX="106935" custLinFactNeighborX="5144" custLinFactNeighborY="-4295">
        <dgm:presLayoutVars>
          <dgm:bulletEnabled val="1"/>
        </dgm:presLayoutVars>
      </dgm:prSet>
      <dgm:spPr/>
    </dgm:pt>
    <dgm:pt modelId="{807F0BDA-AED4-490A-9A6C-0A936EEE8F6F}" type="pres">
      <dgm:prSet presAssocID="{FE825171-12DC-4AFE-B530-0668CEC3DAEB}" presName="sp" presStyleCnt="0"/>
      <dgm:spPr/>
    </dgm:pt>
    <dgm:pt modelId="{AED9A18C-78CB-4BB8-A4EB-0DC4A82B7EBF}" type="pres">
      <dgm:prSet presAssocID="{DBD40935-1D52-4BBF-90C2-433B9A07B558}" presName="linNode" presStyleCnt="0"/>
      <dgm:spPr/>
    </dgm:pt>
    <dgm:pt modelId="{E015938E-EEE5-4E1A-ABC5-51D29DBA7935}" type="pres">
      <dgm:prSet presAssocID="{DBD40935-1D52-4BBF-90C2-433B9A07B558}" presName="parentText" presStyleLbl="node1" presStyleIdx="3" presStyleCnt="4" custScaleX="87858" custLinFactNeighborX="-2283">
        <dgm:presLayoutVars>
          <dgm:chMax val="1"/>
          <dgm:bulletEnabled val="1"/>
        </dgm:presLayoutVars>
      </dgm:prSet>
      <dgm:spPr/>
    </dgm:pt>
    <dgm:pt modelId="{0D46E4CD-400F-4DCF-AA29-855FE9AF4105}" type="pres">
      <dgm:prSet presAssocID="{DBD40935-1D52-4BBF-90C2-433B9A07B558}" presName="descendantText" presStyleLbl="alignAccFollowNode1" presStyleIdx="3" presStyleCnt="4" custScaleX="107746" custLinFactNeighborX="5144" custLinFactNeighborY="-4295">
        <dgm:presLayoutVars>
          <dgm:bulletEnabled val="1"/>
        </dgm:presLayoutVars>
      </dgm:prSet>
      <dgm:spPr/>
    </dgm:pt>
  </dgm:ptLst>
  <dgm:cxnLst>
    <dgm:cxn modelId="{6D64500B-7095-49C6-833C-789444CEC8EA}" srcId="{C652DF7F-06D0-471F-96AF-969D08F594F3}" destId="{DD473F19-CBE2-4009-901B-DD1A6E212073}" srcOrd="2" destOrd="0" parTransId="{2854D25E-CCA5-41D6-B3EE-264722646119}" sibTransId="{FE825171-12DC-4AFE-B530-0668CEC3DAEB}"/>
    <dgm:cxn modelId="{B437C00D-12C2-4BF8-8B8A-0C3C54FC4CC5}" srcId="{C652DF7F-06D0-471F-96AF-969D08F594F3}" destId="{FF8DE599-1E47-457E-A78F-19345F3222AD}" srcOrd="1" destOrd="0" parTransId="{FAD7F3FB-ACE3-4F3D-B44D-5F43D15FF102}" sibTransId="{4C11E57B-A7DC-4F6D-97BC-424C1340D386}"/>
    <dgm:cxn modelId="{B5C9BF2C-3458-4D7C-8BF7-277FABE6E3D2}" type="presOf" srcId="{DBD40935-1D52-4BBF-90C2-433B9A07B558}" destId="{E015938E-EEE5-4E1A-ABC5-51D29DBA7935}" srcOrd="0" destOrd="0" presId="urn:microsoft.com/office/officeart/2005/8/layout/vList5"/>
    <dgm:cxn modelId="{8F77A134-DCF8-43B0-B3D7-39013F32587C}" type="presOf" srcId="{F6F1846D-28FF-4A1C-99F0-314F06828C74}" destId="{AF9C003B-5FA1-4968-B7E1-3D8139C2DC94}" srcOrd="0" destOrd="0" presId="urn:microsoft.com/office/officeart/2005/8/layout/vList5"/>
    <dgm:cxn modelId="{1DEFED34-0906-43C2-AD34-A53FE808713F}" type="presOf" srcId="{769AF89A-C4E5-4B52-B489-71B32E660C70}" destId="{0D46E4CD-400F-4DCF-AA29-855FE9AF4105}" srcOrd="0" destOrd="0" presId="urn:microsoft.com/office/officeart/2005/8/layout/vList5"/>
    <dgm:cxn modelId="{FED75F43-3DC4-421A-B62D-6F4088B344E6}" srcId="{C652DF7F-06D0-471F-96AF-969D08F594F3}" destId="{DBD40935-1D52-4BBF-90C2-433B9A07B558}" srcOrd="3" destOrd="0" parTransId="{D642FFDD-4130-47FE-88C4-0C06E36DD89D}" sibTransId="{87318004-1938-4D50-ABBE-5438198D6822}"/>
    <dgm:cxn modelId="{3AB8CC43-9A26-4B45-982E-F69E306A2F59}" type="presOf" srcId="{DD473F19-CBE2-4009-901B-DD1A6E212073}" destId="{9CC463D2-4ECC-4E2C-AACF-D493E0C82B11}" srcOrd="0" destOrd="0" presId="urn:microsoft.com/office/officeart/2005/8/layout/vList5"/>
    <dgm:cxn modelId="{B5C85E64-8C61-4EE8-8616-F35DBD4DF821}" srcId="{FF8DE599-1E47-457E-A78F-19345F3222AD}" destId="{D0F93FCF-54FC-42DD-99C3-821F8C418C71}" srcOrd="0" destOrd="0" parTransId="{30588AE1-423D-4047-87F0-351308D8CA97}" sibTransId="{222E0259-1F98-428A-B8B8-DD1F42971D81}"/>
    <dgm:cxn modelId="{E9B94B66-A9C3-483C-8F10-54268CD1327E}" srcId="{DBD40935-1D52-4BBF-90C2-433B9A07B558}" destId="{769AF89A-C4E5-4B52-B489-71B32E660C70}" srcOrd="0" destOrd="0" parTransId="{6CBB007B-CEDB-489B-BEA9-B1848E342AF0}" sibTransId="{6E57B757-69B8-4F85-A5C1-FA902B322559}"/>
    <dgm:cxn modelId="{45A6FFA2-0835-4BD3-8F62-5FD15DD92307}" srcId="{C652DF7F-06D0-471F-96AF-969D08F594F3}" destId="{CDDE7BCC-6FD4-43D8-A2EB-62CF7ED408DA}" srcOrd="0" destOrd="0" parTransId="{AEB59A23-A642-4389-9B0D-4F86635D3910}" sibTransId="{1F0BD087-5394-4552-8D31-55FE96084EEF}"/>
    <dgm:cxn modelId="{6EDA54B9-E465-4123-9DDD-9C1511A1C1BF}" srcId="{CDDE7BCC-6FD4-43D8-A2EB-62CF7ED408DA}" destId="{4252243A-06AD-4FE5-A809-6E0BF4E56D78}" srcOrd="0" destOrd="0" parTransId="{7E165631-2484-4556-95DE-041AD12822CE}" sibTransId="{D069BA2E-EA90-4B35-8C5A-26BF9CAB4150}"/>
    <dgm:cxn modelId="{AB087EBB-6C5A-4CFE-B43E-642084ED1148}" type="presOf" srcId="{FF8DE599-1E47-457E-A78F-19345F3222AD}" destId="{1F60D4C0-C467-486E-AB3C-2BE13E9A83A6}" srcOrd="0" destOrd="0" presId="urn:microsoft.com/office/officeart/2005/8/layout/vList5"/>
    <dgm:cxn modelId="{B7F363C0-3996-42E0-B1D8-4A681E9C3E98}" type="presOf" srcId="{D0F93FCF-54FC-42DD-99C3-821F8C418C71}" destId="{9C251CFE-D25B-4B65-9759-A915E0ABF507}" srcOrd="0" destOrd="0" presId="urn:microsoft.com/office/officeart/2005/8/layout/vList5"/>
    <dgm:cxn modelId="{E541A5CE-248C-408A-AA03-21A8A11BA601}" srcId="{DD473F19-CBE2-4009-901B-DD1A6E212073}" destId="{F6F1846D-28FF-4A1C-99F0-314F06828C74}" srcOrd="0" destOrd="0" parTransId="{C2E74799-A4C7-4D3D-A587-50891FCBC344}" sibTransId="{C07F7FEC-9AE7-4074-A441-718D80E1010D}"/>
    <dgm:cxn modelId="{B326DFEC-64F7-4E16-A045-93673E810AA5}" type="presOf" srcId="{4252243A-06AD-4FE5-A809-6E0BF4E56D78}" destId="{97BA601A-4AD1-4C51-A6C3-BDABCFD4BBEA}" srcOrd="0" destOrd="0" presId="urn:microsoft.com/office/officeart/2005/8/layout/vList5"/>
    <dgm:cxn modelId="{848BBAFE-7EFA-425B-AE55-70F77A80C64C}" type="presOf" srcId="{C652DF7F-06D0-471F-96AF-969D08F594F3}" destId="{D7FE5027-C3DC-451F-BA59-1B39C75A139E}" srcOrd="0" destOrd="0" presId="urn:microsoft.com/office/officeart/2005/8/layout/vList5"/>
    <dgm:cxn modelId="{E1FE98FF-C00B-49A0-BF79-1815F1EFD782}" type="presOf" srcId="{CDDE7BCC-6FD4-43D8-A2EB-62CF7ED408DA}" destId="{84832488-B385-424A-9AD6-DB83C1762E62}" srcOrd="0" destOrd="0" presId="urn:microsoft.com/office/officeart/2005/8/layout/vList5"/>
    <dgm:cxn modelId="{E2B2ED26-7EF7-49E2-8E2A-63432CF2FD21}" type="presParOf" srcId="{D7FE5027-C3DC-451F-BA59-1B39C75A139E}" destId="{879A19A1-9A3E-4CF7-8509-DDA1B40EB6F5}" srcOrd="0" destOrd="0" presId="urn:microsoft.com/office/officeart/2005/8/layout/vList5"/>
    <dgm:cxn modelId="{3938E005-E26D-42CA-AB54-A738BF2F0CAA}" type="presParOf" srcId="{879A19A1-9A3E-4CF7-8509-DDA1B40EB6F5}" destId="{84832488-B385-424A-9AD6-DB83C1762E62}" srcOrd="0" destOrd="0" presId="urn:microsoft.com/office/officeart/2005/8/layout/vList5"/>
    <dgm:cxn modelId="{83C2421D-A2FB-40FB-AAC6-348BA0F952DD}" type="presParOf" srcId="{879A19A1-9A3E-4CF7-8509-DDA1B40EB6F5}" destId="{97BA601A-4AD1-4C51-A6C3-BDABCFD4BBEA}" srcOrd="1" destOrd="0" presId="urn:microsoft.com/office/officeart/2005/8/layout/vList5"/>
    <dgm:cxn modelId="{CB35933D-FAE3-448E-88F2-0196D3B4740E}" type="presParOf" srcId="{D7FE5027-C3DC-451F-BA59-1B39C75A139E}" destId="{FAD85DD5-CDE1-4142-8E22-C29CCE6E49EF}" srcOrd="1" destOrd="0" presId="urn:microsoft.com/office/officeart/2005/8/layout/vList5"/>
    <dgm:cxn modelId="{B233CB10-F161-4C6B-B58F-2B1E0ED2779B}" type="presParOf" srcId="{D7FE5027-C3DC-451F-BA59-1B39C75A139E}" destId="{C7DAE30F-C6D1-4F83-A6E1-A443F7341E79}" srcOrd="2" destOrd="0" presId="urn:microsoft.com/office/officeart/2005/8/layout/vList5"/>
    <dgm:cxn modelId="{FC347D05-63B7-44F4-9275-4D2ED88467FF}" type="presParOf" srcId="{C7DAE30F-C6D1-4F83-A6E1-A443F7341E79}" destId="{1F60D4C0-C467-486E-AB3C-2BE13E9A83A6}" srcOrd="0" destOrd="0" presId="urn:microsoft.com/office/officeart/2005/8/layout/vList5"/>
    <dgm:cxn modelId="{E647652F-072C-40A4-8EFC-2CFA49362935}" type="presParOf" srcId="{C7DAE30F-C6D1-4F83-A6E1-A443F7341E79}" destId="{9C251CFE-D25B-4B65-9759-A915E0ABF507}" srcOrd="1" destOrd="0" presId="urn:microsoft.com/office/officeart/2005/8/layout/vList5"/>
    <dgm:cxn modelId="{D4FA0FF4-ABAE-4982-9FE8-AAD1BD949FF2}" type="presParOf" srcId="{D7FE5027-C3DC-451F-BA59-1B39C75A139E}" destId="{FCC2FE51-8FCD-43BC-9C07-CA9D7958DE05}" srcOrd="3" destOrd="0" presId="urn:microsoft.com/office/officeart/2005/8/layout/vList5"/>
    <dgm:cxn modelId="{7A219AC2-2598-4427-8498-AEF81735F491}" type="presParOf" srcId="{D7FE5027-C3DC-451F-BA59-1B39C75A139E}" destId="{7A93A2DB-337F-4477-A349-60989CAF53B7}" srcOrd="4" destOrd="0" presId="urn:microsoft.com/office/officeart/2005/8/layout/vList5"/>
    <dgm:cxn modelId="{8F7C1CF4-01D6-4F19-AB5D-6DE4E412D98F}" type="presParOf" srcId="{7A93A2DB-337F-4477-A349-60989CAF53B7}" destId="{9CC463D2-4ECC-4E2C-AACF-D493E0C82B11}" srcOrd="0" destOrd="0" presId="urn:microsoft.com/office/officeart/2005/8/layout/vList5"/>
    <dgm:cxn modelId="{9E475AFA-2B8F-496A-8D7A-8A51CC926FE7}" type="presParOf" srcId="{7A93A2DB-337F-4477-A349-60989CAF53B7}" destId="{AF9C003B-5FA1-4968-B7E1-3D8139C2DC94}" srcOrd="1" destOrd="0" presId="urn:microsoft.com/office/officeart/2005/8/layout/vList5"/>
    <dgm:cxn modelId="{1A10282E-4515-49AF-89C2-D4C51C9428C0}" type="presParOf" srcId="{D7FE5027-C3DC-451F-BA59-1B39C75A139E}" destId="{807F0BDA-AED4-490A-9A6C-0A936EEE8F6F}" srcOrd="5" destOrd="0" presId="urn:microsoft.com/office/officeart/2005/8/layout/vList5"/>
    <dgm:cxn modelId="{A563A870-356D-412F-9A4A-56D22545D8D4}" type="presParOf" srcId="{D7FE5027-C3DC-451F-BA59-1B39C75A139E}" destId="{AED9A18C-78CB-4BB8-A4EB-0DC4A82B7EBF}" srcOrd="6" destOrd="0" presId="urn:microsoft.com/office/officeart/2005/8/layout/vList5"/>
    <dgm:cxn modelId="{964FC939-4E29-4899-BA37-502230F23895}" type="presParOf" srcId="{AED9A18C-78CB-4BB8-A4EB-0DC4A82B7EBF}" destId="{E015938E-EEE5-4E1A-ABC5-51D29DBA7935}" srcOrd="0" destOrd="0" presId="urn:microsoft.com/office/officeart/2005/8/layout/vList5"/>
    <dgm:cxn modelId="{6AFE57B0-D67F-4267-9778-A730C9FBD9EC}" type="presParOf" srcId="{AED9A18C-78CB-4BB8-A4EB-0DC4A82B7EBF}" destId="{0D46E4CD-400F-4DCF-AA29-855FE9AF4105}"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608728D6-A26E-4428-9E4D-909F469B786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n-US"/>
        </a:p>
      </dgm:t>
    </dgm:pt>
    <dgm:pt modelId="{56568E68-0C42-4EA8-A851-5FE643150995}">
      <dgm:prSet custT="1"/>
      <dgm:spPr>
        <a:solidFill>
          <a:srgbClr val="0000FF"/>
        </a:solidFill>
      </dgm:spPr>
      <dgm:t>
        <a:bodyPr/>
        <a:lstStyle/>
        <a:p>
          <a:pPr rtl="0"/>
          <a:r>
            <a:rPr lang="en-US" sz="2800" b="1">
              <a:effectLst>
                <a:outerShdw blurRad="38100" dist="38100" dir="2700000" algn="tl">
                  <a:srgbClr val="000000">
                    <a:alpha val="43137"/>
                  </a:srgbClr>
                </a:outerShdw>
              </a:effectLst>
            </a:rPr>
            <a:t>Acts 16:10-17</a:t>
          </a:r>
          <a:endParaRPr lang="en-US" sz="2800">
            <a:effectLst>
              <a:outerShdw blurRad="38100" dist="38100" dir="2700000" algn="tl">
                <a:srgbClr val="000000">
                  <a:alpha val="43137"/>
                </a:srgbClr>
              </a:outerShdw>
            </a:effectLst>
          </a:endParaRPr>
        </a:p>
      </dgm:t>
    </dgm:pt>
    <dgm:pt modelId="{0D5E7EE1-380D-47C0-AEDB-701736ADF967}" type="parTrans" cxnId="{83386325-39B7-4DA2-AB43-A9F76D26373E}">
      <dgm:prSet/>
      <dgm:spPr/>
      <dgm:t>
        <a:bodyPr/>
        <a:lstStyle/>
        <a:p>
          <a:endParaRPr lang="en-US"/>
        </a:p>
      </dgm:t>
    </dgm:pt>
    <dgm:pt modelId="{A68E696B-F3DA-4C00-81D9-FD328130C570}" type="sibTrans" cxnId="{83386325-39B7-4DA2-AB43-A9F76D26373E}">
      <dgm:prSet/>
      <dgm:spPr/>
      <dgm:t>
        <a:bodyPr/>
        <a:lstStyle/>
        <a:p>
          <a:endParaRPr lang="en-US"/>
        </a:p>
      </dgm:t>
    </dgm:pt>
    <dgm:pt modelId="{A96CCDE4-618B-4D13-80D4-5FBBCAE0DD06}">
      <dgm:prSet custT="1"/>
      <dgm:spPr/>
      <dgm:t>
        <a:bodyPr/>
        <a:lstStyle/>
        <a:p>
          <a:pPr rtl="0"/>
          <a:r>
            <a:rPr lang="en-US" sz="2800">
              <a:latin typeface="+mj-lt"/>
            </a:rPr>
            <a:t>2</a:t>
          </a:r>
          <a:r>
            <a:rPr lang="en-US" sz="2800" baseline="30000">
              <a:latin typeface="+mj-lt"/>
            </a:rPr>
            <a:t>nd</a:t>
          </a:r>
          <a:r>
            <a:rPr lang="en-US" sz="2800">
              <a:latin typeface="+mj-lt"/>
            </a:rPr>
            <a:t> Journey:</a:t>
          </a:r>
          <a:br>
            <a:rPr lang="en-US" sz="2800">
              <a:latin typeface="+mj-lt"/>
            </a:rPr>
          </a:br>
          <a:r>
            <a:rPr lang="en-US" sz="2800"/>
            <a:t>Troas to Philippi</a:t>
          </a:r>
        </a:p>
      </dgm:t>
    </dgm:pt>
    <dgm:pt modelId="{9CBAA9C1-CDC0-4CF3-8B07-CA8DC831F904}" type="parTrans" cxnId="{14CFB032-503F-4D20-B519-7814384EE72D}">
      <dgm:prSet/>
      <dgm:spPr/>
      <dgm:t>
        <a:bodyPr/>
        <a:lstStyle/>
        <a:p>
          <a:endParaRPr lang="en-US"/>
        </a:p>
      </dgm:t>
    </dgm:pt>
    <dgm:pt modelId="{2CB95EC3-22AB-4FEA-91B2-55193DA0F3DE}" type="sibTrans" cxnId="{14CFB032-503F-4D20-B519-7814384EE72D}">
      <dgm:prSet/>
      <dgm:spPr/>
      <dgm:t>
        <a:bodyPr/>
        <a:lstStyle/>
        <a:p>
          <a:endParaRPr lang="en-US"/>
        </a:p>
      </dgm:t>
    </dgm:pt>
    <dgm:pt modelId="{3606385E-45E5-4323-AFA5-97E3B9061C1F}">
      <dgm:prSet custT="1"/>
      <dgm:spPr>
        <a:solidFill>
          <a:srgbClr val="0000FF"/>
        </a:solidFill>
      </dgm:spPr>
      <dgm:t>
        <a:bodyPr/>
        <a:lstStyle/>
        <a:p>
          <a:pPr rtl="0"/>
          <a:r>
            <a:rPr lang="en-US" sz="2800" b="1">
              <a:effectLst>
                <a:outerShdw blurRad="38100" dist="38100" dir="2700000" algn="tl">
                  <a:srgbClr val="000000">
                    <a:alpha val="43137"/>
                  </a:srgbClr>
                </a:outerShdw>
              </a:effectLst>
            </a:rPr>
            <a:t>Acts 20:5-15</a:t>
          </a:r>
          <a:endParaRPr lang="en-US" sz="2800">
            <a:effectLst>
              <a:outerShdw blurRad="38100" dist="38100" dir="2700000" algn="tl">
                <a:srgbClr val="000000">
                  <a:alpha val="43137"/>
                </a:srgbClr>
              </a:outerShdw>
            </a:effectLst>
          </a:endParaRPr>
        </a:p>
      </dgm:t>
    </dgm:pt>
    <dgm:pt modelId="{088EE24F-D586-4FCB-8FF8-86A02C5120FD}" type="parTrans" cxnId="{C5B2FB75-877A-4457-B79B-33A9814C46B2}">
      <dgm:prSet/>
      <dgm:spPr/>
      <dgm:t>
        <a:bodyPr/>
        <a:lstStyle/>
        <a:p>
          <a:endParaRPr lang="en-US"/>
        </a:p>
      </dgm:t>
    </dgm:pt>
    <dgm:pt modelId="{513685D7-8902-4078-BBE2-0CC325CBBDD4}" type="sibTrans" cxnId="{C5B2FB75-877A-4457-B79B-33A9814C46B2}">
      <dgm:prSet/>
      <dgm:spPr/>
      <dgm:t>
        <a:bodyPr/>
        <a:lstStyle/>
        <a:p>
          <a:endParaRPr lang="en-US"/>
        </a:p>
      </dgm:t>
    </dgm:pt>
    <dgm:pt modelId="{3ED1D7DC-E3C6-474D-9A62-2A07E953D479}">
      <dgm:prSet custT="1"/>
      <dgm:spPr/>
      <dgm:t>
        <a:bodyPr/>
        <a:lstStyle/>
        <a:p>
          <a:pPr rtl="0"/>
          <a:r>
            <a:rPr lang="en-US" sz="2800">
              <a:latin typeface="+mj-lt"/>
            </a:rPr>
            <a:t>3</a:t>
          </a:r>
          <a:r>
            <a:rPr lang="en-US" sz="2800" baseline="30000">
              <a:latin typeface="+mj-lt"/>
            </a:rPr>
            <a:t>rd</a:t>
          </a:r>
          <a:r>
            <a:rPr lang="en-US" sz="2800">
              <a:latin typeface="+mj-lt"/>
            </a:rPr>
            <a:t> Journey:</a:t>
          </a:r>
          <a:br>
            <a:rPr lang="en-US" sz="2800">
              <a:latin typeface="+mj-lt"/>
            </a:rPr>
          </a:br>
          <a:r>
            <a:rPr lang="en-US" sz="2800"/>
            <a:t>Philippi to Miletus</a:t>
          </a:r>
        </a:p>
      </dgm:t>
    </dgm:pt>
    <dgm:pt modelId="{048D2856-942D-4408-A54F-184529097350}" type="parTrans" cxnId="{D7FCDB6D-0A9A-4811-8C0C-EF4BB79DC8B4}">
      <dgm:prSet/>
      <dgm:spPr/>
      <dgm:t>
        <a:bodyPr/>
        <a:lstStyle/>
        <a:p>
          <a:endParaRPr lang="en-US"/>
        </a:p>
      </dgm:t>
    </dgm:pt>
    <dgm:pt modelId="{004B11F8-F05A-45F8-B6AF-26F80CC3B07F}" type="sibTrans" cxnId="{D7FCDB6D-0A9A-4811-8C0C-EF4BB79DC8B4}">
      <dgm:prSet/>
      <dgm:spPr/>
      <dgm:t>
        <a:bodyPr/>
        <a:lstStyle/>
        <a:p>
          <a:endParaRPr lang="en-US"/>
        </a:p>
      </dgm:t>
    </dgm:pt>
    <dgm:pt modelId="{F1711E35-9A75-47C5-A017-C4C488EB4B40}">
      <dgm:prSet custT="1"/>
      <dgm:spPr>
        <a:solidFill>
          <a:srgbClr val="0000FF"/>
        </a:solidFill>
      </dgm:spPr>
      <dgm:t>
        <a:bodyPr/>
        <a:lstStyle/>
        <a:p>
          <a:pPr rtl="0"/>
          <a:r>
            <a:rPr lang="en-US" sz="2800" b="1">
              <a:effectLst>
                <a:outerShdw blurRad="38100" dist="38100" dir="2700000" algn="tl">
                  <a:srgbClr val="000000">
                    <a:alpha val="43137"/>
                  </a:srgbClr>
                </a:outerShdw>
              </a:effectLst>
            </a:rPr>
            <a:t>Acts 21:1-18</a:t>
          </a:r>
          <a:endParaRPr lang="en-US" sz="2800">
            <a:effectLst>
              <a:outerShdw blurRad="38100" dist="38100" dir="2700000" algn="tl">
                <a:srgbClr val="000000">
                  <a:alpha val="43137"/>
                </a:srgbClr>
              </a:outerShdw>
            </a:effectLst>
          </a:endParaRPr>
        </a:p>
      </dgm:t>
    </dgm:pt>
    <dgm:pt modelId="{AFB3A795-82F2-4BAE-B5C0-F185573F5EEE}" type="parTrans" cxnId="{88C0CACA-5A9F-4BDA-A4ED-B580D1443123}">
      <dgm:prSet/>
      <dgm:spPr/>
      <dgm:t>
        <a:bodyPr/>
        <a:lstStyle/>
        <a:p>
          <a:endParaRPr lang="en-US"/>
        </a:p>
      </dgm:t>
    </dgm:pt>
    <dgm:pt modelId="{6A64F7E9-DA70-47B6-9B9C-9594FA2A6661}" type="sibTrans" cxnId="{88C0CACA-5A9F-4BDA-A4ED-B580D1443123}">
      <dgm:prSet/>
      <dgm:spPr/>
      <dgm:t>
        <a:bodyPr/>
        <a:lstStyle/>
        <a:p>
          <a:endParaRPr lang="en-US"/>
        </a:p>
      </dgm:t>
    </dgm:pt>
    <dgm:pt modelId="{5621B4F0-749A-483E-829A-66A343DD4E3F}">
      <dgm:prSet custT="1"/>
      <dgm:spPr/>
      <dgm:t>
        <a:bodyPr/>
        <a:lstStyle/>
        <a:p>
          <a:pPr rtl="0"/>
          <a:r>
            <a:rPr lang="en-US" sz="2800">
              <a:latin typeface="+mj-lt"/>
            </a:rPr>
            <a:t>3</a:t>
          </a:r>
          <a:r>
            <a:rPr lang="en-US" sz="2800" baseline="30000">
              <a:latin typeface="+mj-lt"/>
            </a:rPr>
            <a:t>rd</a:t>
          </a:r>
          <a:r>
            <a:rPr lang="en-US" sz="2800">
              <a:latin typeface="+mj-lt"/>
            </a:rPr>
            <a:t> Journey:</a:t>
          </a:r>
          <a:br>
            <a:rPr lang="en-US" sz="2800">
              <a:latin typeface="+mj-lt"/>
            </a:rPr>
          </a:br>
          <a:r>
            <a:rPr lang="en-US" sz="2800"/>
            <a:t>Miletus to Jerusalem</a:t>
          </a:r>
        </a:p>
      </dgm:t>
    </dgm:pt>
    <dgm:pt modelId="{D6D080C4-5176-4957-BD5A-E6D99E8CF333}" type="parTrans" cxnId="{10393D4C-EE9C-4C14-8856-21D202454CF6}">
      <dgm:prSet/>
      <dgm:spPr/>
      <dgm:t>
        <a:bodyPr/>
        <a:lstStyle/>
        <a:p>
          <a:endParaRPr lang="en-US"/>
        </a:p>
      </dgm:t>
    </dgm:pt>
    <dgm:pt modelId="{2EDEAD1C-2F40-4C2D-B9DB-9F87B33735E4}" type="sibTrans" cxnId="{10393D4C-EE9C-4C14-8856-21D202454CF6}">
      <dgm:prSet/>
      <dgm:spPr/>
      <dgm:t>
        <a:bodyPr/>
        <a:lstStyle/>
        <a:p>
          <a:endParaRPr lang="en-US"/>
        </a:p>
      </dgm:t>
    </dgm:pt>
    <dgm:pt modelId="{06CBDC94-BFF6-4268-951B-DF4CECD37856}">
      <dgm:prSet custT="1"/>
      <dgm:spPr>
        <a:solidFill>
          <a:srgbClr val="0000FF"/>
        </a:solidFill>
      </dgm:spPr>
      <dgm:t>
        <a:bodyPr/>
        <a:lstStyle/>
        <a:p>
          <a:pPr rtl="0"/>
          <a:r>
            <a:rPr lang="en-US" sz="2800" b="1">
              <a:effectLst>
                <a:outerShdw blurRad="38100" dist="38100" dir="2700000" algn="tl">
                  <a:srgbClr val="000000">
                    <a:alpha val="43137"/>
                  </a:srgbClr>
                </a:outerShdw>
              </a:effectLst>
            </a:rPr>
            <a:t>Acts 27:1-28:16</a:t>
          </a:r>
          <a:endParaRPr lang="en-US" sz="2800">
            <a:effectLst>
              <a:outerShdw blurRad="38100" dist="38100" dir="2700000" algn="tl">
                <a:srgbClr val="000000">
                  <a:alpha val="43137"/>
                </a:srgbClr>
              </a:outerShdw>
            </a:effectLst>
          </a:endParaRPr>
        </a:p>
      </dgm:t>
    </dgm:pt>
    <dgm:pt modelId="{E91C9568-84DE-46CC-8948-DF59FD6A06DD}" type="parTrans" cxnId="{067E3E9D-BF4B-4811-9F11-7B5EA8DC39BA}">
      <dgm:prSet/>
      <dgm:spPr/>
      <dgm:t>
        <a:bodyPr/>
        <a:lstStyle/>
        <a:p>
          <a:endParaRPr lang="en-US"/>
        </a:p>
      </dgm:t>
    </dgm:pt>
    <dgm:pt modelId="{138FE7A2-D285-4451-80A6-5575E32EF82F}" type="sibTrans" cxnId="{067E3E9D-BF4B-4811-9F11-7B5EA8DC39BA}">
      <dgm:prSet/>
      <dgm:spPr/>
      <dgm:t>
        <a:bodyPr/>
        <a:lstStyle/>
        <a:p>
          <a:endParaRPr lang="en-US"/>
        </a:p>
      </dgm:t>
    </dgm:pt>
    <dgm:pt modelId="{4167EA43-BADD-496A-B541-1BBFB454DA77}">
      <dgm:prSet custT="1"/>
      <dgm:spPr/>
      <dgm:t>
        <a:bodyPr/>
        <a:lstStyle/>
        <a:p>
          <a:pPr rtl="0"/>
          <a:r>
            <a:rPr lang="en-US" sz="2800">
              <a:latin typeface="+mj-lt"/>
            </a:rPr>
            <a:t>Journey to Rome:  </a:t>
          </a:r>
          <a:r>
            <a:rPr lang="en-US" sz="2800"/>
            <a:t>Caesarea to Rome</a:t>
          </a:r>
        </a:p>
      </dgm:t>
    </dgm:pt>
    <dgm:pt modelId="{0BDCDC84-DB1C-4C59-BC51-0C24D8239119}" type="parTrans" cxnId="{BD42B065-96A1-488F-B1C7-BCA8AD1EDB06}">
      <dgm:prSet/>
      <dgm:spPr/>
      <dgm:t>
        <a:bodyPr/>
        <a:lstStyle/>
        <a:p>
          <a:endParaRPr lang="en-US"/>
        </a:p>
      </dgm:t>
    </dgm:pt>
    <dgm:pt modelId="{6A9C01B4-C714-4D57-BEF6-A1FC8AC39B2D}" type="sibTrans" cxnId="{BD42B065-96A1-488F-B1C7-BCA8AD1EDB06}">
      <dgm:prSet/>
      <dgm:spPr/>
      <dgm:t>
        <a:bodyPr/>
        <a:lstStyle/>
        <a:p>
          <a:endParaRPr lang="en-US"/>
        </a:p>
      </dgm:t>
    </dgm:pt>
    <dgm:pt modelId="{9A10136B-7EAF-4E61-AC0F-FB768D382418}" type="pres">
      <dgm:prSet presAssocID="{608728D6-A26E-4428-9E4D-909F469B7863}" presName="Name0" presStyleCnt="0">
        <dgm:presLayoutVars>
          <dgm:dir/>
          <dgm:animLvl val="lvl"/>
          <dgm:resizeHandles val="exact"/>
        </dgm:presLayoutVars>
      </dgm:prSet>
      <dgm:spPr/>
    </dgm:pt>
    <dgm:pt modelId="{A3B23396-0CB7-45FF-9F64-8E35716A3859}" type="pres">
      <dgm:prSet presAssocID="{56568E68-0C42-4EA8-A851-5FE643150995}" presName="linNode" presStyleCnt="0"/>
      <dgm:spPr/>
    </dgm:pt>
    <dgm:pt modelId="{4091848D-791D-4A8A-9808-8311D726732A}" type="pres">
      <dgm:prSet presAssocID="{56568E68-0C42-4EA8-A851-5FE643150995}" presName="parentText" presStyleLbl="node1" presStyleIdx="0" presStyleCnt="4" custScaleX="114188">
        <dgm:presLayoutVars>
          <dgm:chMax val="1"/>
          <dgm:bulletEnabled val="1"/>
        </dgm:presLayoutVars>
      </dgm:prSet>
      <dgm:spPr/>
    </dgm:pt>
    <dgm:pt modelId="{0F906692-FDFF-47E3-9E83-80F7F2B3CC09}" type="pres">
      <dgm:prSet presAssocID="{56568E68-0C42-4EA8-A851-5FE643150995}" presName="descendantText" presStyleLbl="alignAccFollowNode1" presStyleIdx="0" presStyleCnt="4">
        <dgm:presLayoutVars>
          <dgm:bulletEnabled val="1"/>
        </dgm:presLayoutVars>
      </dgm:prSet>
      <dgm:spPr/>
    </dgm:pt>
    <dgm:pt modelId="{7445B4D3-0291-4DE8-92E1-C23138F210CE}" type="pres">
      <dgm:prSet presAssocID="{A68E696B-F3DA-4C00-81D9-FD328130C570}" presName="sp" presStyleCnt="0"/>
      <dgm:spPr/>
    </dgm:pt>
    <dgm:pt modelId="{08D9E578-C56F-4C58-BAC3-55EF148909D1}" type="pres">
      <dgm:prSet presAssocID="{3606385E-45E5-4323-AFA5-97E3B9061C1F}" presName="linNode" presStyleCnt="0"/>
      <dgm:spPr/>
    </dgm:pt>
    <dgm:pt modelId="{A8C8F2E4-1AAC-46BA-9945-8F1125CB2079}" type="pres">
      <dgm:prSet presAssocID="{3606385E-45E5-4323-AFA5-97E3B9061C1F}" presName="parentText" presStyleLbl="node1" presStyleIdx="1" presStyleCnt="4" custScaleX="114188">
        <dgm:presLayoutVars>
          <dgm:chMax val="1"/>
          <dgm:bulletEnabled val="1"/>
        </dgm:presLayoutVars>
      </dgm:prSet>
      <dgm:spPr/>
    </dgm:pt>
    <dgm:pt modelId="{448D8789-7990-41C5-A264-5B943610FC1A}" type="pres">
      <dgm:prSet presAssocID="{3606385E-45E5-4323-AFA5-97E3B9061C1F}" presName="descendantText" presStyleLbl="alignAccFollowNode1" presStyleIdx="1" presStyleCnt="4">
        <dgm:presLayoutVars>
          <dgm:bulletEnabled val="1"/>
        </dgm:presLayoutVars>
      </dgm:prSet>
      <dgm:spPr/>
    </dgm:pt>
    <dgm:pt modelId="{CAD14083-D294-4717-9C63-723DB890B301}" type="pres">
      <dgm:prSet presAssocID="{513685D7-8902-4078-BBE2-0CC325CBBDD4}" presName="sp" presStyleCnt="0"/>
      <dgm:spPr/>
    </dgm:pt>
    <dgm:pt modelId="{CFC9F95F-2F81-467E-9FCE-F5282A046CC7}" type="pres">
      <dgm:prSet presAssocID="{F1711E35-9A75-47C5-A017-C4C488EB4B40}" presName="linNode" presStyleCnt="0"/>
      <dgm:spPr/>
    </dgm:pt>
    <dgm:pt modelId="{0B4B0654-F16F-4A05-A6E1-91EBE37EC6D8}" type="pres">
      <dgm:prSet presAssocID="{F1711E35-9A75-47C5-A017-C4C488EB4B40}" presName="parentText" presStyleLbl="node1" presStyleIdx="2" presStyleCnt="4" custScaleX="114188">
        <dgm:presLayoutVars>
          <dgm:chMax val="1"/>
          <dgm:bulletEnabled val="1"/>
        </dgm:presLayoutVars>
      </dgm:prSet>
      <dgm:spPr/>
    </dgm:pt>
    <dgm:pt modelId="{24A51834-7923-4C9F-852A-BE96B7364ED7}" type="pres">
      <dgm:prSet presAssocID="{F1711E35-9A75-47C5-A017-C4C488EB4B40}" presName="descendantText" presStyleLbl="alignAccFollowNode1" presStyleIdx="2" presStyleCnt="4">
        <dgm:presLayoutVars>
          <dgm:bulletEnabled val="1"/>
        </dgm:presLayoutVars>
      </dgm:prSet>
      <dgm:spPr/>
    </dgm:pt>
    <dgm:pt modelId="{852E9CFE-7CD1-4021-A354-4C285A659DAA}" type="pres">
      <dgm:prSet presAssocID="{6A64F7E9-DA70-47B6-9B9C-9594FA2A6661}" presName="sp" presStyleCnt="0"/>
      <dgm:spPr/>
    </dgm:pt>
    <dgm:pt modelId="{B1B71957-1AAC-4CAA-B9F8-4201284B021A}" type="pres">
      <dgm:prSet presAssocID="{06CBDC94-BFF6-4268-951B-DF4CECD37856}" presName="linNode" presStyleCnt="0"/>
      <dgm:spPr/>
    </dgm:pt>
    <dgm:pt modelId="{41864F29-DEB6-4BF4-9A80-BBAE4EC5C89F}" type="pres">
      <dgm:prSet presAssocID="{06CBDC94-BFF6-4268-951B-DF4CECD37856}" presName="parentText" presStyleLbl="node1" presStyleIdx="3" presStyleCnt="4" custScaleX="114188">
        <dgm:presLayoutVars>
          <dgm:chMax val="1"/>
          <dgm:bulletEnabled val="1"/>
        </dgm:presLayoutVars>
      </dgm:prSet>
      <dgm:spPr/>
    </dgm:pt>
    <dgm:pt modelId="{7DDA3D37-F0F5-4125-B9B3-93076C9530EE}" type="pres">
      <dgm:prSet presAssocID="{06CBDC94-BFF6-4268-951B-DF4CECD37856}" presName="descendantText" presStyleLbl="alignAccFollowNode1" presStyleIdx="3" presStyleCnt="4">
        <dgm:presLayoutVars>
          <dgm:bulletEnabled val="1"/>
        </dgm:presLayoutVars>
      </dgm:prSet>
      <dgm:spPr/>
    </dgm:pt>
  </dgm:ptLst>
  <dgm:cxnLst>
    <dgm:cxn modelId="{C346E50C-81D4-4A8B-9DC5-A5EB0A0DF764}" type="presOf" srcId="{56568E68-0C42-4EA8-A851-5FE643150995}" destId="{4091848D-791D-4A8A-9808-8311D726732A}" srcOrd="0" destOrd="0" presId="urn:microsoft.com/office/officeart/2005/8/layout/vList5"/>
    <dgm:cxn modelId="{A7522D11-648C-4665-9D35-9442903D2595}" type="presOf" srcId="{4167EA43-BADD-496A-B541-1BBFB454DA77}" destId="{7DDA3D37-F0F5-4125-B9B3-93076C9530EE}" srcOrd="0" destOrd="0" presId="urn:microsoft.com/office/officeart/2005/8/layout/vList5"/>
    <dgm:cxn modelId="{83386325-39B7-4DA2-AB43-A9F76D26373E}" srcId="{608728D6-A26E-4428-9E4D-909F469B7863}" destId="{56568E68-0C42-4EA8-A851-5FE643150995}" srcOrd="0" destOrd="0" parTransId="{0D5E7EE1-380D-47C0-AEDB-701736ADF967}" sibTransId="{A68E696B-F3DA-4C00-81D9-FD328130C570}"/>
    <dgm:cxn modelId="{14CFB032-503F-4D20-B519-7814384EE72D}" srcId="{56568E68-0C42-4EA8-A851-5FE643150995}" destId="{A96CCDE4-618B-4D13-80D4-5FBBCAE0DD06}" srcOrd="0" destOrd="0" parTransId="{9CBAA9C1-CDC0-4CF3-8B07-CA8DC831F904}" sibTransId="{2CB95EC3-22AB-4FEA-91B2-55193DA0F3DE}"/>
    <dgm:cxn modelId="{05D31639-28B8-4B0D-9524-B7EAC6E752AF}" type="presOf" srcId="{F1711E35-9A75-47C5-A017-C4C488EB4B40}" destId="{0B4B0654-F16F-4A05-A6E1-91EBE37EC6D8}" srcOrd="0" destOrd="0" presId="urn:microsoft.com/office/officeart/2005/8/layout/vList5"/>
    <dgm:cxn modelId="{BD42B065-96A1-488F-B1C7-BCA8AD1EDB06}" srcId="{06CBDC94-BFF6-4268-951B-DF4CECD37856}" destId="{4167EA43-BADD-496A-B541-1BBFB454DA77}" srcOrd="0" destOrd="0" parTransId="{0BDCDC84-DB1C-4C59-BC51-0C24D8239119}" sibTransId="{6A9C01B4-C714-4D57-BEF6-A1FC8AC39B2D}"/>
    <dgm:cxn modelId="{10393D4C-EE9C-4C14-8856-21D202454CF6}" srcId="{F1711E35-9A75-47C5-A017-C4C488EB4B40}" destId="{5621B4F0-749A-483E-829A-66A343DD4E3F}" srcOrd="0" destOrd="0" parTransId="{D6D080C4-5176-4957-BD5A-E6D99E8CF333}" sibTransId="{2EDEAD1C-2F40-4C2D-B9DB-9F87B33735E4}"/>
    <dgm:cxn modelId="{D7FCDB6D-0A9A-4811-8C0C-EF4BB79DC8B4}" srcId="{3606385E-45E5-4323-AFA5-97E3B9061C1F}" destId="{3ED1D7DC-E3C6-474D-9A62-2A07E953D479}" srcOrd="0" destOrd="0" parTransId="{048D2856-942D-4408-A54F-184529097350}" sibTransId="{004B11F8-F05A-45F8-B6AF-26F80CC3B07F}"/>
    <dgm:cxn modelId="{C5B2FB75-877A-4457-B79B-33A9814C46B2}" srcId="{608728D6-A26E-4428-9E4D-909F469B7863}" destId="{3606385E-45E5-4323-AFA5-97E3B9061C1F}" srcOrd="1" destOrd="0" parTransId="{088EE24F-D586-4FCB-8FF8-86A02C5120FD}" sibTransId="{513685D7-8902-4078-BBE2-0CC325CBBDD4}"/>
    <dgm:cxn modelId="{F968CD81-78DD-455A-98C8-BAF43B302A9A}" type="presOf" srcId="{3606385E-45E5-4323-AFA5-97E3B9061C1F}" destId="{A8C8F2E4-1AAC-46BA-9945-8F1125CB2079}" srcOrd="0" destOrd="0" presId="urn:microsoft.com/office/officeart/2005/8/layout/vList5"/>
    <dgm:cxn modelId="{067E3E9D-BF4B-4811-9F11-7B5EA8DC39BA}" srcId="{608728D6-A26E-4428-9E4D-909F469B7863}" destId="{06CBDC94-BFF6-4268-951B-DF4CECD37856}" srcOrd="3" destOrd="0" parTransId="{E91C9568-84DE-46CC-8948-DF59FD6A06DD}" sibTransId="{138FE7A2-D285-4451-80A6-5575E32EF82F}"/>
    <dgm:cxn modelId="{BB10ED9E-6B6B-4AA3-9904-53C497444AA8}" type="presOf" srcId="{06CBDC94-BFF6-4268-951B-DF4CECD37856}" destId="{41864F29-DEB6-4BF4-9A80-BBAE4EC5C89F}" srcOrd="0" destOrd="0" presId="urn:microsoft.com/office/officeart/2005/8/layout/vList5"/>
    <dgm:cxn modelId="{262E5BA9-C3D5-4A45-8360-2324F0FE5900}" type="presOf" srcId="{3ED1D7DC-E3C6-474D-9A62-2A07E953D479}" destId="{448D8789-7990-41C5-A264-5B943610FC1A}" srcOrd="0" destOrd="0" presId="urn:microsoft.com/office/officeart/2005/8/layout/vList5"/>
    <dgm:cxn modelId="{91995FA9-6A72-40FE-8C17-E4DA04E2FEB9}" type="presOf" srcId="{5621B4F0-749A-483E-829A-66A343DD4E3F}" destId="{24A51834-7923-4C9F-852A-BE96B7364ED7}" srcOrd="0" destOrd="0" presId="urn:microsoft.com/office/officeart/2005/8/layout/vList5"/>
    <dgm:cxn modelId="{88C0CACA-5A9F-4BDA-A4ED-B580D1443123}" srcId="{608728D6-A26E-4428-9E4D-909F469B7863}" destId="{F1711E35-9A75-47C5-A017-C4C488EB4B40}" srcOrd="2" destOrd="0" parTransId="{AFB3A795-82F2-4BAE-B5C0-F185573F5EEE}" sibTransId="{6A64F7E9-DA70-47B6-9B9C-9594FA2A6661}"/>
    <dgm:cxn modelId="{CFB8C5E7-5292-4D28-A51B-1AB0E13117C3}" type="presOf" srcId="{608728D6-A26E-4428-9E4D-909F469B7863}" destId="{9A10136B-7EAF-4E61-AC0F-FB768D382418}" srcOrd="0" destOrd="0" presId="urn:microsoft.com/office/officeart/2005/8/layout/vList5"/>
    <dgm:cxn modelId="{E137D8F3-4944-44E0-83EA-B1AFEA7335B5}" type="presOf" srcId="{A96CCDE4-618B-4D13-80D4-5FBBCAE0DD06}" destId="{0F906692-FDFF-47E3-9E83-80F7F2B3CC09}" srcOrd="0" destOrd="0" presId="urn:microsoft.com/office/officeart/2005/8/layout/vList5"/>
    <dgm:cxn modelId="{C499C08C-7902-4825-92C5-70D6C423EC74}" type="presParOf" srcId="{9A10136B-7EAF-4E61-AC0F-FB768D382418}" destId="{A3B23396-0CB7-45FF-9F64-8E35716A3859}" srcOrd="0" destOrd="0" presId="urn:microsoft.com/office/officeart/2005/8/layout/vList5"/>
    <dgm:cxn modelId="{6E55F308-3080-44D5-B97B-E2FDDA226694}" type="presParOf" srcId="{A3B23396-0CB7-45FF-9F64-8E35716A3859}" destId="{4091848D-791D-4A8A-9808-8311D726732A}" srcOrd="0" destOrd="0" presId="urn:microsoft.com/office/officeart/2005/8/layout/vList5"/>
    <dgm:cxn modelId="{A440599E-5582-4245-9621-A8FB1F9B6995}" type="presParOf" srcId="{A3B23396-0CB7-45FF-9F64-8E35716A3859}" destId="{0F906692-FDFF-47E3-9E83-80F7F2B3CC09}" srcOrd="1" destOrd="0" presId="urn:microsoft.com/office/officeart/2005/8/layout/vList5"/>
    <dgm:cxn modelId="{90260355-060E-4F3E-8AD9-AE07D71F9967}" type="presParOf" srcId="{9A10136B-7EAF-4E61-AC0F-FB768D382418}" destId="{7445B4D3-0291-4DE8-92E1-C23138F210CE}" srcOrd="1" destOrd="0" presId="urn:microsoft.com/office/officeart/2005/8/layout/vList5"/>
    <dgm:cxn modelId="{96340EAE-C961-4B3B-BCC0-039A8C4C8A77}" type="presParOf" srcId="{9A10136B-7EAF-4E61-AC0F-FB768D382418}" destId="{08D9E578-C56F-4C58-BAC3-55EF148909D1}" srcOrd="2" destOrd="0" presId="urn:microsoft.com/office/officeart/2005/8/layout/vList5"/>
    <dgm:cxn modelId="{C9C6D6AA-05D1-4477-ADF6-875386D230D9}" type="presParOf" srcId="{08D9E578-C56F-4C58-BAC3-55EF148909D1}" destId="{A8C8F2E4-1AAC-46BA-9945-8F1125CB2079}" srcOrd="0" destOrd="0" presId="urn:microsoft.com/office/officeart/2005/8/layout/vList5"/>
    <dgm:cxn modelId="{429B4E5D-76E0-4056-91B3-44CA88E99731}" type="presParOf" srcId="{08D9E578-C56F-4C58-BAC3-55EF148909D1}" destId="{448D8789-7990-41C5-A264-5B943610FC1A}" srcOrd="1" destOrd="0" presId="urn:microsoft.com/office/officeart/2005/8/layout/vList5"/>
    <dgm:cxn modelId="{A6793E98-6081-4BA3-B58F-3D6B9E7D85E4}" type="presParOf" srcId="{9A10136B-7EAF-4E61-AC0F-FB768D382418}" destId="{CAD14083-D294-4717-9C63-723DB890B301}" srcOrd="3" destOrd="0" presId="urn:microsoft.com/office/officeart/2005/8/layout/vList5"/>
    <dgm:cxn modelId="{99C46748-C9C4-440B-A025-3750ED3AD8B0}" type="presParOf" srcId="{9A10136B-7EAF-4E61-AC0F-FB768D382418}" destId="{CFC9F95F-2F81-467E-9FCE-F5282A046CC7}" srcOrd="4" destOrd="0" presId="urn:microsoft.com/office/officeart/2005/8/layout/vList5"/>
    <dgm:cxn modelId="{32A5B60E-5A5F-4AA0-86FC-DE2A9F874104}" type="presParOf" srcId="{CFC9F95F-2F81-467E-9FCE-F5282A046CC7}" destId="{0B4B0654-F16F-4A05-A6E1-91EBE37EC6D8}" srcOrd="0" destOrd="0" presId="urn:microsoft.com/office/officeart/2005/8/layout/vList5"/>
    <dgm:cxn modelId="{620AF478-0587-41D8-A985-9A1949138B74}" type="presParOf" srcId="{CFC9F95F-2F81-467E-9FCE-F5282A046CC7}" destId="{24A51834-7923-4C9F-852A-BE96B7364ED7}" srcOrd="1" destOrd="0" presId="urn:microsoft.com/office/officeart/2005/8/layout/vList5"/>
    <dgm:cxn modelId="{7E3AE4E1-06EC-4507-BABC-5731DCA42038}" type="presParOf" srcId="{9A10136B-7EAF-4E61-AC0F-FB768D382418}" destId="{852E9CFE-7CD1-4021-A354-4C285A659DAA}" srcOrd="5" destOrd="0" presId="urn:microsoft.com/office/officeart/2005/8/layout/vList5"/>
    <dgm:cxn modelId="{D7633B75-64A0-4967-9B77-6F720F095E6F}" type="presParOf" srcId="{9A10136B-7EAF-4E61-AC0F-FB768D382418}" destId="{B1B71957-1AAC-4CAA-B9F8-4201284B021A}" srcOrd="6" destOrd="0" presId="urn:microsoft.com/office/officeart/2005/8/layout/vList5"/>
    <dgm:cxn modelId="{52A330C8-15F3-4F35-9D73-207E5D0E7BA5}" type="presParOf" srcId="{B1B71957-1AAC-4CAA-B9F8-4201284B021A}" destId="{41864F29-DEB6-4BF4-9A80-BBAE4EC5C89F}" srcOrd="0" destOrd="0" presId="urn:microsoft.com/office/officeart/2005/8/layout/vList5"/>
    <dgm:cxn modelId="{BA3B804B-AA5C-4FD5-BA1D-69E12DAAEC90}" type="presParOf" srcId="{B1B71957-1AAC-4CAA-B9F8-4201284B021A}" destId="{7DDA3D37-F0F5-4125-B9B3-93076C9530EE}"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769CA63-E4E4-443F-BF73-CACB00F5488E}">
      <dsp:nvSpPr>
        <dsp:cNvPr id="0" name=""/>
        <dsp:cNvSpPr/>
      </dsp:nvSpPr>
      <dsp:spPr>
        <a:xfrm>
          <a:off x="0" y="786662"/>
          <a:ext cx="8229600" cy="13356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832CF624-4854-41F5-9A05-E584ACF4FE48}">
      <dsp:nvSpPr>
        <dsp:cNvPr id="0" name=""/>
        <dsp:cNvSpPr/>
      </dsp:nvSpPr>
      <dsp:spPr>
        <a:xfrm>
          <a:off x="335278" y="0"/>
          <a:ext cx="6686122" cy="156456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422400">
            <a:lnSpc>
              <a:spcPct val="90000"/>
            </a:lnSpc>
            <a:spcBef>
              <a:spcPct val="0"/>
            </a:spcBef>
            <a:spcAft>
              <a:spcPct val="35000"/>
            </a:spcAft>
            <a:buNone/>
          </a:pPr>
          <a:r>
            <a:rPr lang="en-US" sz="3200" kern="1200">
              <a:latin typeface="Arial Black" panose="020B0A04020102020204"/>
              <a:ea typeface="+mn-ea"/>
              <a:cs typeface="+mn-cs"/>
            </a:rPr>
            <a:t>Who Wrote The Gospels?</a:t>
          </a:r>
        </a:p>
      </dsp:txBody>
      <dsp:txXfrm>
        <a:off x="411654" y="76376"/>
        <a:ext cx="6533370" cy="1411808"/>
      </dsp:txXfrm>
    </dsp:sp>
    <dsp:sp modelId="{40C953EC-1B72-456A-87EE-746BD8E6A2CC}">
      <dsp:nvSpPr>
        <dsp:cNvPr id="0" name=""/>
        <dsp:cNvSpPr/>
      </dsp:nvSpPr>
      <dsp:spPr>
        <a:xfrm>
          <a:off x="0" y="3190742"/>
          <a:ext cx="8229600" cy="13356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B2C45023-668D-4CF5-8445-DA9D41819CC6}">
      <dsp:nvSpPr>
        <dsp:cNvPr id="0" name=""/>
        <dsp:cNvSpPr/>
      </dsp:nvSpPr>
      <dsp:spPr>
        <a:xfrm>
          <a:off x="411480" y="2408462"/>
          <a:ext cx="6686122" cy="156456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422400">
            <a:lnSpc>
              <a:spcPct val="90000"/>
            </a:lnSpc>
            <a:spcBef>
              <a:spcPct val="0"/>
            </a:spcBef>
            <a:spcAft>
              <a:spcPct val="35000"/>
            </a:spcAft>
            <a:buNone/>
          </a:pPr>
          <a:r>
            <a:rPr lang="en-US" sz="3200" kern="1200">
              <a:latin typeface="Arial Black" panose="020B0A04020102020204"/>
              <a:ea typeface="+mn-ea"/>
              <a:cs typeface="+mn-cs"/>
            </a:rPr>
            <a:t>When Were They Written?</a:t>
          </a:r>
        </a:p>
      </dsp:txBody>
      <dsp:txXfrm>
        <a:off x="487856" y="2484838"/>
        <a:ext cx="6533370" cy="1411808"/>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DCF2BC-61FF-41EC-A674-400D3CE13A75}">
      <dsp:nvSpPr>
        <dsp:cNvPr id="0" name=""/>
        <dsp:cNvSpPr/>
      </dsp:nvSpPr>
      <dsp:spPr>
        <a:xfrm>
          <a:off x="0" y="314237"/>
          <a:ext cx="8135957" cy="3938273"/>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31441" tIns="791464" rIns="631441" bIns="199136" numCol="1" spcCol="1270" anchor="t" anchorCtr="0">
          <a:noAutofit/>
        </a:bodyPr>
        <a:lstStyle/>
        <a:p>
          <a:pPr marL="285750" lvl="1" indent="-285750" algn="l" defTabSz="1244600">
            <a:lnSpc>
              <a:spcPct val="100000"/>
            </a:lnSpc>
            <a:spcBef>
              <a:spcPct val="0"/>
            </a:spcBef>
            <a:spcAft>
              <a:spcPts val="2400"/>
            </a:spcAft>
            <a:buChar char="•"/>
          </a:pPr>
          <a:r>
            <a:rPr lang="en-US" sz="2800" kern="1200">
              <a:latin typeface="+mj-lt"/>
            </a:rPr>
            <a:t>Resurrection of  Jairus’ daughter  </a:t>
          </a:r>
          <a:r>
            <a:rPr lang="en-US" sz="2800" kern="1200"/>
            <a:t>(Mk. 5:37; Lk. 8:51)</a:t>
          </a:r>
        </a:p>
        <a:p>
          <a:pPr marL="285750" lvl="1" indent="-285750" algn="l" defTabSz="1244600">
            <a:lnSpc>
              <a:spcPct val="100000"/>
            </a:lnSpc>
            <a:spcBef>
              <a:spcPct val="0"/>
            </a:spcBef>
            <a:spcAft>
              <a:spcPts val="2400"/>
            </a:spcAft>
            <a:buChar char="•"/>
          </a:pPr>
          <a:r>
            <a:rPr lang="en-US" sz="2800" kern="1200">
              <a:latin typeface="+mj-lt"/>
            </a:rPr>
            <a:t>Transfiguration</a:t>
          </a:r>
          <a:r>
            <a:rPr lang="en-US" sz="2800" kern="1200"/>
            <a:t>  (Mt. 17:1; Mk. 9:2; Lk. 9:28)</a:t>
          </a:r>
        </a:p>
        <a:p>
          <a:pPr marL="285750" lvl="1" indent="-285750" algn="l" defTabSz="1244600">
            <a:lnSpc>
              <a:spcPct val="100000"/>
            </a:lnSpc>
            <a:spcBef>
              <a:spcPct val="0"/>
            </a:spcBef>
            <a:spcAft>
              <a:spcPts val="2400"/>
            </a:spcAft>
            <a:buChar char="•"/>
          </a:pPr>
          <a:r>
            <a:rPr lang="en-US" sz="2800" kern="1200">
              <a:latin typeface="+mj-lt"/>
            </a:rPr>
            <a:t>Gethsemane</a:t>
          </a:r>
          <a:r>
            <a:rPr lang="en-US" sz="2800" kern="1200"/>
            <a:t>  (Mk. 14:33)</a:t>
          </a:r>
        </a:p>
      </dsp:txBody>
      <dsp:txXfrm>
        <a:off x="0" y="314237"/>
        <a:ext cx="8135957" cy="3938273"/>
      </dsp:txXfrm>
    </dsp:sp>
    <dsp:sp modelId="{540E551E-D14E-4758-B117-3838DF59268E}">
      <dsp:nvSpPr>
        <dsp:cNvPr id="0" name=""/>
        <dsp:cNvSpPr/>
      </dsp:nvSpPr>
      <dsp:spPr>
        <a:xfrm>
          <a:off x="517223" y="0"/>
          <a:ext cx="5695169" cy="1070784"/>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5264" tIns="0" rIns="215264" bIns="0" numCol="1" spcCol="1270" anchor="ctr" anchorCtr="0">
          <a:noAutofit/>
        </a:bodyPr>
        <a:lstStyle/>
        <a:p>
          <a:pPr marL="0" lvl="0" indent="0" algn="l" defTabSz="1422400">
            <a:lnSpc>
              <a:spcPct val="90000"/>
            </a:lnSpc>
            <a:spcBef>
              <a:spcPct val="0"/>
            </a:spcBef>
            <a:spcAft>
              <a:spcPct val="35000"/>
            </a:spcAft>
            <a:buNone/>
          </a:pPr>
          <a:r>
            <a:rPr lang="en-US" sz="3200" kern="1200">
              <a:effectLst>
                <a:outerShdw blurRad="38100" dist="38100" dir="2700000" algn="tl">
                  <a:srgbClr val="000000">
                    <a:alpha val="43137"/>
                  </a:srgbClr>
                </a:outerShdw>
              </a:effectLst>
              <a:latin typeface="+mj-lt"/>
            </a:rPr>
            <a:t>Peter,  James, &amp; John</a:t>
          </a:r>
        </a:p>
      </dsp:txBody>
      <dsp:txXfrm>
        <a:off x="569494" y="52271"/>
        <a:ext cx="5590627" cy="966242"/>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8A6526-8FB0-47C4-AA1B-8DCD4E5255DB}">
      <dsp:nvSpPr>
        <dsp:cNvPr id="0" name=""/>
        <dsp:cNvSpPr/>
      </dsp:nvSpPr>
      <dsp:spPr>
        <a:xfrm>
          <a:off x="0" y="377522"/>
          <a:ext cx="8229600" cy="959962"/>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38708" tIns="479044" rIns="638708" bIns="163576" numCol="1" spcCol="1270" anchor="t" anchorCtr="0">
          <a:noAutofit/>
        </a:bodyPr>
        <a:lstStyle/>
        <a:p>
          <a:pPr marL="228600" lvl="1" indent="-228600" algn="l" defTabSz="1022350">
            <a:lnSpc>
              <a:spcPct val="90000"/>
            </a:lnSpc>
            <a:spcBef>
              <a:spcPct val="0"/>
            </a:spcBef>
            <a:spcAft>
              <a:spcPct val="15000"/>
            </a:spcAft>
            <a:buChar char="•"/>
          </a:pPr>
          <a:r>
            <a:rPr lang="en-US" sz="2300" kern="1200"/>
            <a:t>He was martyred too early  [~AD 44]  (Acts 12:1-2)</a:t>
          </a:r>
        </a:p>
      </dsp:txBody>
      <dsp:txXfrm>
        <a:off x="0" y="377522"/>
        <a:ext cx="8229600" cy="959962"/>
      </dsp:txXfrm>
    </dsp:sp>
    <dsp:sp modelId="{62D0994C-5386-46F8-A260-CA432652B2AB}">
      <dsp:nvSpPr>
        <dsp:cNvPr id="0" name=""/>
        <dsp:cNvSpPr/>
      </dsp:nvSpPr>
      <dsp:spPr>
        <a:xfrm>
          <a:off x="411480" y="38042"/>
          <a:ext cx="5760720" cy="67896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rPr>
            <a:t>Not </a:t>
          </a:r>
          <a:r>
            <a:rPr lang="en-US" sz="2800" b="1" kern="1200">
              <a:solidFill>
                <a:srgbClr val="FFFF00"/>
              </a:solidFill>
              <a:effectLst>
                <a:outerShdw blurRad="38100" dist="38100" dir="2700000" algn="tl">
                  <a:srgbClr val="000000">
                    <a:alpha val="43137"/>
                  </a:srgbClr>
                </a:outerShdw>
              </a:effectLst>
            </a:rPr>
            <a:t>James</a:t>
          </a:r>
          <a:r>
            <a:rPr lang="en-US" sz="2800" kern="1200">
              <a:effectLst>
                <a:outerShdw blurRad="38100" dist="38100" dir="2700000" algn="tl">
                  <a:srgbClr val="000000">
                    <a:alpha val="43137"/>
                  </a:srgbClr>
                </a:outerShdw>
              </a:effectLst>
            </a:rPr>
            <a:t> the son of Zebedee</a:t>
          </a:r>
        </a:p>
      </dsp:txBody>
      <dsp:txXfrm>
        <a:off x="444624" y="71186"/>
        <a:ext cx="5694432" cy="612672"/>
      </dsp:txXfrm>
    </dsp:sp>
    <dsp:sp modelId="{8114B9F3-894F-4B65-AC5F-FDA51F7731F7}">
      <dsp:nvSpPr>
        <dsp:cNvPr id="0" name=""/>
        <dsp:cNvSpPr/>
      </dsp:nvSpPr>
      <dsp:spPr>
        <a:xfrm>
          <a:off x="0" y="1801165"/>
          <a:ext cx="8229600" cy="1267875"/>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38708" tIns="479044" rIns="638708" bIns="163576" numCol="1" spcCol="1270" anchor="t" anchorCtr="0">
          <a:noAutofit/>
        </a:bodyPr>
        <a:lstStyle/>
        <a:p>
          <a:pPr marL="228600" lvl="1" indent="-228600" algn="l" defTabSz="1022350">
            <a:lnSpc>
              <a:spcPct val="90000"/>
            </a:lnSpc>
            <a:spcBef>
              <a:spcPct val="0"/>
            </a:spcBef>
            <a:spcAft>
              <a:spcPct val="15000"/>
            </a:spcAft>
            <a:buChar char="•"/>
          </a:pPr>
          <a:r>
            <a:rPr lang="en-US" sz="2300" kern="1200"/>
            <a:t>He is distinguished from the beloved disciple  (Jn. 21:7)</a:t>
          </a:r>
        </a:p>
      </dsp:txBody>
      <dsp:txXfrm>
        <a:off x="0" y="1801165"/>
        <a:ext cx="8229600" cy="1267875"/>
      </dsp:txXfrm>
    </dsp:sp>
    <dsp:sp modelId="{2BE8E8B7-EF0E-4CC7-B1DF-41DF1845F340}">
      <dsp:nvSpPr>
        <dsp:cNvPr id="0" name=""/>
        <dsp:cNvSpPr/>
      </dsp:nvSpPr>
      <dsp:spPr>
        <a:xfrm>
          <a:off x="411480" y="1461685"/>
          <a:ext cx="5760720" cy="67896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panose="020B0604020202020204"/>
              <a:ea typeface="+mn-ea"/>
              <a:cs typeface="+mn-cs"/>
            </a:rPr>
            <a:t>Not </a:t>
          </a:r>
          <a:r>
            <a:rPr lang="en-US" sz="2800" b="1" kern="1200">
              <a:solidFill>
                <a:srgbClr val="FFFF00"/>
              </a:solidFill>
              <a:effectLst>
                <a:outerShdw blurRad="38100" dist="38100" dir="2700000" algn="tl">
                  <a:srgbClr val="000000">
                    <a:alpha val="43137"/>
                  </a:srgbClr>
                </a:outerShdw>
              </a:effectLst>
              <a:latin typeface="Arial" panose="020B0604020202020204"/>
              <a:ea typeface="+mn-ea"/>
              <a:cs typeface="+mn-cs"/>
            </a:rPr>
            <a:t>Peter</a:t>
          </a:r>
        </a:p>
      </dsp:txBody>
      <dsp:txXfrm>
        <a:off x="444624" y="1494829"/>
        <a:ext cx="5694432" cy="612672"/>
      </dsp:txXfrm>
    </dsp:sp>
    <dsp:sp modelId="{4E989ED1-A978-4FAD-BB13-56147A384FEB}">
      <dsp:nvSpPr>
        <dsp:cNvPr id="0" name=""/>
        <dsp:cNvSpPr/>
      </dsp:nvSpPr>
      <dsp:spPr>
        <a:xfrm>
          <a:off x="0" y="3532720"/>
          <a:ext cx="8229600" cy="959962"/>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38708" tIns="479044" rIns="638708" bIns="163576" numCol="1" spcCol="1270" anchor="t" anchorCtr="0">
          <a:noAutofit/>
        </a:bodyPr>
        <a:lstStyle/>
        <a:p>
          <a:pPr marL="228600" lvl="1" indent="-228600" algn="l" defTabSz="1022350">
            <a:lnSpc>
              <a:spcPct val="90000"/>
            </a:lnSpc>
            <a:spcBef>
              <a:spcPct val="0"/>
            </a:spcBef>
            <a:spcAft>
              <a:spcPct val="15000"/>
            </a:spcAft>
            <a:buChar char="•"/>
          </a:pPr>
          <a:r>
            <a:rPr lang="en-US" sz="2300" kern="1200"/>
            <a:t>He is the only one left of the inner circle</a:t>
          </a:r>
        </a:p>
      </dsp:txBody>
      <dsp:txXfrm>
        <a:off x="0" y="3532720"/>
        <a:ext cx="8229600" cy="959962"/>
      </dsp:txXfrm>
    </dsp:sp>
    <dsp:sp modelId="{10D4C826-3854-436D-87A8-83BC2D7D15D8}">
      <dsp:nvSpPr>
        <dsp:cNvPr id="0" name=""/>
        <dsp:cNvSpPr/>
      </dsp:nvSpPr>
      <dsp:spPr>
        <a:xfrm>
          <a:off x="411480" y="3193240"/>
          <a:ext cx="5760720" cy="67896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panose="020B0604020202020204"/>
              <a:ea typeface="+mn-ea"/>
              <a:cs typeface="+mn-cs"/>
            </a:rPr>
            <a:t>But </a:t>
          </a:r>
          <a:r>
            <a:rPr lang="en-US" sz="2800" b="1" kern="1200">
              <a:solidFill>
                <a:srgbClr val="FFFF00"/>
              </a:solidFill>
              <a:effectLst>
                <a:outerShdw blurRad="38100" dist="38100" dir="2700000" algn="tl">
                  <a:srgbClr val="000000">
                    <a:alpha val="43137"/>
                  </a:srgbClr>
                </a:outerShdw>
              </a:effectLst>
              <a:latin typeface="Arial" panose="020B0604020202020204"/>
              <a:ea typeface="+mn-ea"/>
              <a:cs typeface="+mn-cs"/>
            </a:rPr>
            <a:t>John</a:t>
          </a:r>
        </a:p>
      </dsp:txBody>
      <dsp:txXfrm>
        <a:off x="444624" y="3226384"/>
        <a:ext cx="5694432" cy="612672"/>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8CA5CC-0D06-4430-A6F1-09940209F325}">
      <dsp:nvSpPr>
        <dsp:cNvPr id="0" name=""/>
        <dsp:cNvSpPr/>
      </dsp:nvSpPr>
      <dsp:spPr>
        <a:xfrm rot="5400000">
          <a:off x="4755365" y="-2396416"/>
          <a:ext cx="935496" cy="6011126"/>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a:latin typeface="+mj-lt"/>
            </a:rPr>
            <a:t>Judea</a:t>
          </a:r>
          <a:r>
            <a:rPr lang="en-US" sz="2500" kern="1200"/>
            <a:t>  (Jerome)</a:t>
          </a:r>
        </a:p>
      </dsp:txBody>
      <dsp:txXfrm rot="-5400000">
        <a:off x="2217551" y="187065"/>
        <a:ext cx="5965459" cy="844162"/>
      </dsp:txXfrm>
    </dsp:sp>
    <dsp:sp modelId="{0CD0A58B-F6F8-4DD7-A086-B3FA781027E0}">
      <dsp:nvSpPr>
        <dsp:cNvPr id="0" name=""/>
        <dsp:cNvSpPr/>
      </dsp:nvSpPr>
      <dsp:spPr>
        <a:xfrm>
          <a:off x="0" y="2431"/>
          <a:ext cx="2216620" cy="116937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mj-lt"/>
            </a:rPr>
            <a:t>Matthew</a:t>
          </a:r>
        </a:p>
      </dsp:txBody>
      <dsp:txXfrm>
        <a:off x="57084" y="59515"/>
        <a:ext cx="2102452" cy="1055202"/>
      </dsp:txXfrm>
    </dsp:sp>
    <dsp:sp modelId="{3EE64F75-C047-46D2-BB6D-E9BD60224FF5}">
      <dsp:nvSpPr>
        <dsp:cNvPr id="0" name=""/>
        <dsp:cNvSpPr/>
      </dsp:nvSpPr>
      <dsp:spPr>
        <a:xfrm rot="5400000">
          <a:off x="4745525" y="-1168319"/>
          <a:ext cx="935496" cy="6032652"/>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a:latin typeface="Arial Black" panose="020B0A04020102020204" pitchFamily="34" charset="0"/>
              <a:ea typeface="+mn-ea"/>
              <a:cs typeface="+mn-cs"/>
            </a:rPr>
            <a:t>Rome</a:t>
          </a:r>
        </a:p>
      </dsp:txBody>
      <dsp:txXfrm rot="-5400000">
        <a:off x="2196948" y="1425925"/>
        <a:ext cx="5986985" cy="844162"/>
      </dsp:txXfrm>
    </dsp:sp>
    <dsp:sp modelId="{E2783CA1-918E-468F-BA14-3D6269B8B41E}">
      <dsp:nvSpPr>
        <dsp:cNvPr id="0" name=""/>
        <dsp:cNvSpPr/>
      </dsp:nvSpPr>
      <dsp:spPr>
        <a:xfrm>
          <a:off x="0" y="1230270"/>
          <a:ext cx="2196927" cy="116937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Black" panose="020B0A04020102020204"/>
              <a:ea typeface="+mn-ea"/>
              <a:cs typeface="+mn-cs"/>
            </a:rPr>
            <a:t>Mark</a:t>
          </a:r>
        </a:p>
      </dsp:txBody>
      <dsp:txXfrm>
        <a:off x="57084" y="1287354"/>
        <a:ext cx="2082759" cy="1055202"/>
      </dsp:txXfrm>
    </dsp:sp>
    <dsp:sp modelId="{F4BCD2F7-851A-49D8-ACA6-EDEF96C611FC}">
      <dsp:nvSpPr>
        <dsp:cNvPr id="0" name=""/>
        <dsp:cNvSpPr/>
      </dsp:nvSpPr>
      <dsp:spPr>
        <a:xfrm rot="5400000">
          <a:off x="4744730" y="27259"/>
          <a:ext cx="935496" cy="603106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a:latin typeface="Arial Black" panose="020B0A04020102020204" pitchFamily="34" charset="0"/>
              <a:ea typeface="+mn-ea"/>
              <a:cs typeface="+mn-cs"/>
            </a:rPr>
            <a:t>Antioch</a:t>
          </a:r>
          <a:r>
            <a:rPr lang="en-US" sz="2500" kern="1200">
              <a:latin typeface="Arial" panose="020B0604020202020204"/>
              <a:ea typeface="+mn-ea"/>
              <a:cs typeface="+mn-cs"/>
            </a:rPr>
            <a:t> or </a:t>
          </a:r>
          <a:r>
            <a:rPr lang="en-US" sz="2500" kern="1200">
              <a:latin typeface="Arial Black" panose="020B0A04020102020204" pitchFamily="34" charset="0"/>
              <a:ea typeface="+mn-ea"/>
              <a:cs typeface="+mn-cs"/>
            </a:rPr>
            <a:t>Achaea</a:t>
          </a:r>
          <a:r>
            <a:rPr lang="en-US" sz="2500" kern="1200">
              <a:latin typeface="Arial" panose="020B0604020202020204"/>
              <a:ea typeface="+mn-ea"/>
              <a:cs typeface="+mn-cs"/>
            </a:rPr>
            <a:t> or </a:t>
          </a:r>
          <a:r>
            <a:rPr lang="en-US" sz="2500" kern="1200">
              <a:latin typeface="Arial Black" panose="020B0A04020102020204" pitchFamily="34" charset="0"/>
              <a:ea typeface="+mn-ea"/>
              <a:cs typeface="+mn-cs"/>
            </a:rPr>
            <a:t>Rome</a:t>
          </a:r>
        </a:p>
      </dsp:txBody>
      <dsp:txXfrm rot="-5400000">
        <a:off x="2196944" y="2620713"/>
        <a:ext cx="5985402" cy="844162"/>
      </dsp:txXfrm>
    </dsp:sp>
    <dsp:sp modelId="{A4755994-47D9-4660-95FB-93F2B73614C8}">
      <dsp:nvSpPr>
        <dsp:cNvPr id="0" name=""/>
        <dsp:cNvSpPr/>
      </dsp:nvSpPr>
      <dsp:spPr>
        <a:xfrm>
          <a:off x="0" y="2458108"/>
          <a:ext cx="2196933" cy="116937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Black" panose="020B0A04020102020204"/>
              <a:ea typeface="+mn-ea"/>
              <a:cs typeface="+mn-cs"/>
            </a:rPr>
            <a:t>Luke</a:t>
          </a:r>
        </a:p>
      </dsp:txBody>
      <dsp:txXfrm>
        <a:off x="57084" y="2515192"/>
        <a:ext cx="2082765" cy="1055202"/>
      </dsp:txXfrm>
    </dsp:sp>
    <dsp:sp modelId="{004B8704-87FF-46EE-A4F4-CF39BF9AB050}">
      <dsp:nvSpPr>
        <dsp:cNvPr id="0" name=""/>
        <dsp:cNvSpPr/>
      </dsp:nvSpPr>
      <dsp:spPr>
        <a:xfrm rot="5400000">
          <a:off x="4744730" y="1255097"/>
          <a:ext cx="935496" cy="603106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latin typeface="Arial Black" panose="020B0A04020102020204" pitchFamily="34" charset="0"/>
              <a:ea typeface="+mn-ea"/>
              <a:cs typeface="+mn-cs"/>
            </a:rPr>
            <a:t>Ephesus</a:t>
          </a:r>
          <a:r>
            <a:rPr lang="en-US" sz="2500" kern="1200" dirty="0">
              <a:latin typeface="Arial" panose="020B0604020202020204"/>
              <a:ea typeface="+mn-ea"/>
              <a:cs typeface="+mn-cs"/>
            </a:rPr>
            <a:t> (Asia Minor)</a:t>
          </a:r>
        </a:p>
      </dsp:txBody>
      <dsp:txXfrm rot="-5400000">
        <a:off x="2196944" y="3848551"/>
        <a:ext cx="5985402" cy="844162"/>
      </dsp:txXfrm>
    </dsp:sp>
    <dsp:sp modelId="{828DA2CC-7118-4B6D-9EDD-376D873BAD8E}">
      <dsp:nvSpPr>
        <dsp:cNvPr id="0" name=""/>
        <dsp:cNvSpPr/>
      </dsp:nvSpPr>
      <dsp:spPr>
        <a:xfrm>
          <a:off x="0" y="3685947"/>
          <a:ext cx="2196933" cy="116937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Black" panose="020B0A04020102020204"/>
              <a:ea typeface="+mn-ea"/>
              <a:cs typeface="+mn-cs"/>
            </a:rPr>
            <a:t>John</a:t>
          </a:r>
        </a:p>
      </dsp:txBody>
      <dsp:txXfrm>
        <a:off x="57084" y="3743031"/>
        <a:ext cx="2082765" cy="1055202"/>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8CA5CC-0D06-4430-A6F1-09940209F325}">
      <dsp:nvSpPr>
        <dsp:cNvPr id="0" name=""/>
        <dsp:cNvSpPr/>
      </dsp:nvSpPr>
      <dsp:spPr>
        <a:xfrm rot="5400000">
          <a:off x="4723201" y="-2384203"/>
          <a:ext cx="935496" cy="5942640"/>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a:latin typeface="+mj-lt"/>
            </a:rPr>
            <a:t>Syria</a:t>
          </a:r>
          <a:r>
            <a:rPr lang="en-US" sz="2500" kern="1200"/>
            <a:t>  (Jerome)</a:t>
          </a:r>
        </a:p>
      </dsp:txBody>
      <dsp:txXfrm rot="-5400000">
        <a:off x="2219630" y="165035"/>
        <a:ext cx="5896973" cy="844162"/>
      </dsp:txXfrm>
    </dsp:sp>
    <dsp:sp modelId="{0CD0A58B-F6F8-4DD7-A086-B3FA781027E0}">
      <dsp:nvSpPr>
        <dsp:cNvPr id="0" name=""/>
        <dsp:cNvSpPr/>
      </dsp:nvSpPr>
      <dsp:spPr>
        <a:xfrm>
          <a:off x="0" y="0"/>
          <a:ext cx="2218940" cy="116937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mj-lt"/>
            </a:rPr>
            <a:t>Matthew</a:t>
          </a:r>
        </a:p>
      </dsp:txBody>
      <dsp:txXfrm>
        <a:off x="57084" y="57084"/>
        <a:ext cx="2104772" cy="1055202"/>
      </dsp:txXfrm>
    </dsp:sp>
    <dsp:sp modelId="{3EE64F75-C047-46D2-BB6D-E9BD60224FF5}">
      <dsp:nvSpPr>
        <dsp:cNvPr id="0" name=""/>
        <dsp:cNvSpPr/>
      </dsp:nvSpPr>
      <dsp:spPr>
        <a:xfrm rot="5400000">
          <a:off x="4709933" y="-1236274"/>
          <a:ext cx="935496" cy="610245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a:latin typeface="Arial Black" panose="020B0A04020102020204" pitchFamily="34" charset="0"/>
              <a:ea typeface="+mn-ea"/>
              <a:cs typeface="+mn-cs"/>
            </a:rPr>
            <a:t>Syria</a:t>
          </a:r>
        </a:p>
      </dsp:txBody>
      <dsp:txXfrm rot="-5400000">
        <a:off x="2126452" y="1392874"/>
        <a:ext cx="6056792" cy="844162"/>
      </dsp:txXfrm>
    </dsp:sp>
    <dsp:sp modelId="{E2783CA1-918E-468F-BA14-3D6269B8B41E}">
      <dsp:nvSpPr>
        <dsp:cNvPr id="0" name=""/>
        <dsp:cNvSpPr/>
      </dsp:nvSpPr>
      <dsp:spPr>
        <a:xfrm>
          <a:off x="0" y="1227837"/>
          <a:ext cx="2125762" cy="116937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Black" panose="020B0A04020102020204"/>
              <a:ea typeface="+mn-ea"/>
              <a:cs typeface="+mn-cs"/>
            </a:rPr>
            <a:t>Mark</a:t>
          </a:r>
        </a:p>
      </dsp:txBody>
      <dsp:txXfrm>
        <a:off x="57084" y="1284921"/>
        <a:ext cx="2011594" cy="1055202"/>
      </dsp:txXfrm>
    </dsp:sp>
    <dsp:sp modelId="{F4BCD2F7-851A-49D8-ACA6-EDEF96C611FC}">
      <dsp:nvSpPr>
        <dsp:cNvPr id="0" name=""/>
        <dsp:cNvSpPr/>
      </dsp:nvSpPr>
      <dsp:spPr>
        <a:xfrm rot="5400000">
          <a:off x="4709933" y="-8435"/>
          <a:ext cx="935496" cy="610245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a:latin typeface="Arial Black" panose="020B0A04020102020204" pitchFamily="34" charset="0"/>
              <a:ea typeface="+mn-ea"/>
              <a:cs typeface="+mn-cs"/>
            </a:rPr>
            <a:t>Rome</a:t>
          </a:r>
        </a:p>
      </dsp:txBody>
      <dsp:txXfrm rot="-5400000">
        <a:off x="2126452" y="2620714"/>
        <a:ext cx="6056792" cy="844162"/>
      </dsp:txXfrm>
    </dsp:sp>
    <dsp:sp modelId="{A4755994-47D9-4660-95FB-93F2B73614C8}">
      <dsp:nvSpPr>
        <dsp:cNvPr id="0" name=""/>
        <dsp:cNvSpPr/>
      </dsp:nvSpPr>
      <dsp:spPr>
        <a:xfrm>
          <a:off x="0" y="2455676"/>
          <a:ext cx="2125762" cy="116937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Black" panose="020B0A04020102020204"/>
              <a:ea typeface="+mn-ea"/>
              <a:cs typeface="+mn-cs"/>
            </a:rPr>
            <a:t>Luke</a:t>
          </a:r>
        </a:p>
      </dsp:txBody>
      <dsp:txXfrm>
        <a:off x="57084" y="2512760"/>
        <a:ext cx="2011594" cy="1055202"/>
      </dsp:txXfrm>
    </dsp:sp>
    <dsp:sp modelId="{004B8704-87FF-46EE-A4F4-CF39BF9AB050}">
      <dsp:nvSpPr>
        <dsp:cNvPr id="0" name=""/>
        <dsp:cNvSpPr/>
      </dsp:nvSpPr>
      <dsp:spPr>
        <a:xfrm rot="5400000">
          <a:off x="4709933" y="1219402"/>
          <a:ext cx="935496" cy="610245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a:latin typeface="Arial Black" panose="020B0A04020102020204" pitchFamily="34" charset="0"/>
              <a:ea typeface="+mn-ea"/>
              <a:cs typeface="+mn-cs"/>
            </a:rPr>
            <a:t>Palestine-Syria</a:t>
          </a:r>
          <a:r>
            <a:rPr lang="en-US" sz="2500" kern="1200">
              <a:latin typeface="Arial" panose="020B0604020202020204"/>
              <a:ea typeface="+mn-ea"/>
              <a:cs typeface="+mn-cs"/>
            </a:rPr>
            <a:t> then </a:t>
          </a:r>
          <a:r>
            <a:rPr lang="en-US" sz="2500" kern="1200">
              <a:latin typeface="Arial Black" panose="020B0A04020102020204" pitchFamily="34" charset="0"/>
              <a:ea typeface="+mn-ea"/>
              <a:cs typeface="+mn-cs"/>
            </a:rPr>
            <a:t>Asia Minor</a:t>
          </a:r>
        </a:p>
      </dsp:txBody>
      <dsp:txXfrm rot="-5400000">
        <a:off x="2126452" y="3848551"/>
        <a:ext cx="6056792" cy="844162"/>
      </dsp:txXfrm>
    </dsp:sp>
    <dsp:sp modelId="{828DA2CC-7118-4B6D-9EDD-376D873BAD8E}">
      <dsp:nvSpPr>
        <dsp:cNvPr id="0" name=""/>
        <dsp:cNvSpPr/>
      </dsp:nvSpPr>
      <dsp:spPr>
        <a:xfrm>
          <a:off x="0" y="3683515"/>
          <a:ext cx="2125762" cy="116937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Black" panose="020B0A04020102020204"/>
              <a:ea typeface="+mn-ea"/>
              <a:cs typeface="+mn-cs"/>
            </a:rPr>
            <a:t>John</a:t>
          </a:r>
        </a:p>
      </dsp:txBody>
      <dsp:txXfrm>
        <a:off x="57084" y="3740599"/>
        <a:ext cx="2011594" cy="1055202"/>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C4175D-B76F-46E9-AABE-718AD5CC1D06}">
      <dsp:nvSpPr>
        <dsp:cNvPr id="0" name=""/>
        <dsp:cNvSpPr/>
      </dsp:nvSpPr>
      <dsp:spPr>
        <a:xfrm rot="5400000">
          <a:off x="4764178" y="-2412720"/>
          <a:ext cx="872518" cy="5920624"/>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US" sz="2600" kern="1200"/>
            <a:t>Likely spoke &amp; wrote in Greek</a:t>
          </a:r>
        </a:p>
      </dsp:txBody>
      <dsp:txXfrm rot="-5400000">
        <a:off x="2240126" y="153925"/>
        <a:ext cx="5878031" cy="787332"/>
      </dsp:txXfrm>
    </dsp:sp>
    <dsp:sp modelId="{5B7B0DC5-C779-49CC-A517-2DF177C0E8F5}">
      <dsp:nvSpPr>
        <dsp:cNvPr id="0" name=""/>
        <dsp:cNvSpPr/>
      </dsp:nvSpPr>
      <dsp:spPr>
        <a:xfrm>
          <a:off x="0" y="2267"/>
          <a:ext cx="2218940"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mj-lt"/>
            </a:rPr>
            <a:t>Luke</a:t>
          </a:r>
        </a:p>
      </dsp:txBody>
      <dsp:txXfrm>
        <a:off x="53241" y="55508"/>
        <a:ext cx="2112458" cy="984166"/>
      </dsp:txXfrm>
    </dsp:sp>
    <dsp:sp modelId="{1C054CE7-8868-492A-BF34-286CB763CED1}">
      <dsp:nvSpPr>
        <dsp:cNvPr id="0" name=""/>
        <dsp:cNvSpPr/>
      </dsp:nvSpPr>
      <dsp:spPr>
        <a:xfrm rot="5400000">
          <a:off x="4809195" y="-1291372"/>
          <a:ext cx="872518" cy="5968290"/>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US" sz="2600" kern="1200"/>
            <a:t>Impossible to say for sure if he knew Greek</a:t>
          </a:r>
        </a:p>
      </dsp:txBody>
      <dsp:txXfrm rot="-5400000">
        <a:off x="2261310" y="1299106"/>
        <a:ext cx="5925697" cy="787332"/>
      </dsp:txXfrm>
    </dsp:sp>
    <dsp:sp modelId="{6205B38D-C50D-48A7-852C-E7290938C7DA}">
      <dsp:nvSpPr>
        <dsp:cNvPr id="0" name=""/>
        <dsp:cNvSpPr/>
      </dsp:nvSpPr>
      <dsp:spPr>
        <a:xfrm>
          <a:off x="0" y="1147448"/>
          <a:ext cx="2218940"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Black" panose="020B0A04020102020204"/>
              <a:ea typeface="+mn-ea"/>
              <a:cs typeface="+mn-cs"/>
            </a:rPr>
            <a:t>Mark</a:t>
          </a:r>
        </a:p>
      </dsp:txBody>
      <dsp:txXfrm>
        <a:off x="53241" y="1200689"/>
        <a:ext cx="2112458" cy="984166"/>
      </dsp:txXfrm>
    </dsp:sp>
    <dsp:sp modelId="{49A8344E-F3A2-44DE-8A95-EFB222E6C476}">
      <dsp:nvSpPr>
        <dsp:cNvPr id="0" name=""/>
        <dsp:cNvSpPr/>
      </dsp:nvSpPr>
      <dsp:spPr>
        <a:xfrm rot="5400000">
          <a:off x="4809193" y="-166897"/>
          <a:ext cx="872518" cy="5968290"/>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US" sz="2600" kern="1200"/>
            <a:t>Tax-collector likely knew some Greek</a:t>
          </a:r>
        </a:p>
      </dsp:txBody>
      <dsp:txXfrm rot="-5400000">
        <a:off x="2261308" y="2423581"/>
        <a:ext cx="5925697" cy="787332"/>
      </dsp:txXfrm>
    </dsp:sp>
    <dsp:sp modelId="{C262DD4E-EA69-429C-856F-D174E5A3233E}">
      <dsp:nvSpPr>
        <dsp:cNvPr id="0" name=""/>
        <dsp:cNvSpPr/>
      </dsp:nvSpPr>
      <dsp:spPr>
        <a:xfrm>
          <a:off x="0" y="2292628"/>
          <a:ext cx="2218940"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Black" panose="020B0A04020102020204"/>
              <a:ea typeface="+mn-ea"/>
              <a:cs typeface="+mn-cs"/>
            </a:rPr>
            <a:t>Matthew</a:t>
          </a:r>
        </a:p>
      </dsp:txBody>
      <dsp:txXfrm>
        <a:off x="53241" y="2345869"/>
        <a:ext cx="2112458" cy="984166"/>
      </dsp:txXfrm>
    </dsp:sp>
    <dsp:sp modelId="{D47A207B-D970-4C27-A4FB-1265ED09496A}">
      <dsp:nvSpPr>
        <dsp:cNvPr id="0" name=""/>
        <dsp:cNvSpPr/>
      </dsp:nvSpPr>
      <dsp:spPr>
        <a:xfrm rot="5400000">
          <a:off x="4809195" y="998988"/>
          <a:ext cx="872518" cy="5968290"/>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US" sz="2600" kern="1200"/>
            <a:t>May have learned to read &amp; write Greek</a:t>
          </a:r>
        </a:p>
      </dsp:txBody>
      <dsp:txXfrm rot="-5400000">
        <a:off x="2261310" y="3589467"/>
        <a:ext cx="5925697" cy="787332"/>
      </dsp:txXfrm>
    </dsp:sp>
    <dsp:sp modelId="{4555625B-50F1-4A80-B7CA-728A7015CD9D}">
      <dsp:nvSpPr>
        <dsp:cNvPr id="0" name=""/>
        <dsp:cNvSpPr/>
      </dsp:nvSpPr>
      <dsp:spPr>
        <a:xfrm>
          <a:off x="0" y="3437809"/>
          <a:ext cx="2218940"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Arial Black" panose="020B0A04020102020204"/>
              <a:ea typeface="+mn-ea"/>
              <a:cs typeface="+mn-cs"/>
            </a:rPr>
            <a:t>John</a:t>
          </a:r>
        </a:p>
      </dsp:txBody>
      <dsp:txXfrm>
        <a:off x="53241" y="3491050"/>
        <a:ext cx="2112458" cy="984166"/>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BE76343-647A-40F4-A177-34ACC7958A50}">
      <dsp:nvSpPr>
        <dsp:cNvPr id="0" name=""/>
        <dsp:cNvSpPr/>
      </dsp:nvSpPr>
      <dsp:spPr>
        <a:xfrm>
          <a:off x="0" y="353406"/>
          <a:ext cx="8686800" cy="1847475"/>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74192" tIns="479044" rIns="674192" bIns="184912" numCol="1" spcCol="1270" anchor="t" anchorCtr="0">
          <a:noAutofit/>
        </a:bodyPr>
        <a:lstStyle/>
        <a:p>
          <a:pPr marL="228600" lvl="1" indent="-228600" algn="l" defTabSz="1155700">
            <a:lnSpc>
              <a:spcPct val="90000"/>
            </a:lnSpc>
            <a:spcBef>
              <a:spcPct val="0"/>
            </a:spcBef>
            <a:spcAft>
              <a:spcPct val="15000"/>
            </a:spcAft>
            <a:buChar char="•"/>
          </a:pPr>
          <a:r>
            <a:rPr lang="en-US" sz="2600" kern="1200" dirty="0"/>
            <a:t>Two claims </a:t>
          </a:r>
          <a:r>
            <a:rPr lang="en-US" sz="2600" i="1" kern="1200" dirty="0">
              <a:latin typeface="+mj-lt"/>
            </a:rPr>
            <a:t>contradict</a:t>
          </a:r>
          <a:r>
            <a:rPr lang="en-US" sz="2600" kern="1200" dirty="0"/>
            <a:t> one another when one of them </a:t>
          </a:r>
          <a:r>
            <a:rPr lang="en-US" sz="2600" i="1" kern="1200" dirty="0">
              <a:latin typeface="+mj-lt"/>
            </a:rPr>
            <a:t>must</a:t>
          </a:r>
          <a:r>
            <a:rPr lang="en-US" sz="2600" kern="1200" dirty="0"/>
            <a:t> be false if the other is true. At least one of the two claims must be mistaken.</a:t>
          </a:r>
        </a:p>
      </dsp:txBody>
      <dsp:txXfrm>
        <a:off x="0" y="353406"/>
        <a:ext cx="8686800" cy="1847475"/>
      </dsp:txXfrm>
    </dsp:sp>
    <dsp:sp modelId="{3DCE5DAE-79D3-4475-A4B3-3AD0E6D18F8C}">
      <dsp:nvSpPr>
        <dsp:cNvPr id="0" name=""/>
        <dsp:cNvSpPr/>
      </dsp:nvSpPr>
      <dsp:spPr>
        <a:xfrm>
          <a:off x="419998" y="23506"/>
          <a:ext cx="5215042" cy="678960"/>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9838" tIns="0" rIns="229838" bIns="0" numCol="1" spcCol="1270" anchor="ctr" anchorCtr="0">
          <a:noAutofit/>
        </a:bodyPr>
        <a:lstStyle/>
        <a:p>
          <a:pPr marL="0" lvl="0" indent="0" algn="l" defTabSz="1244600">
            <a:lnSpc>
              <a:spcPct val="90000"/>
            </a:lnSpc>
            <a:spcBef>
              <a:spcPct val="0"/>
            </a:spcBef>
            <a:spcAft>
              <a:spcPct val="35000"/>
            </a:spcAft>
            <a:buNone/>
          </a:pPr>
          <a:r>
            <a:rPr lang="en-US" sz="2800" b="1" kern="1200" dirty="0">
              <a:effectLst>
                <a:outerShdw blurRad="38100" dist="38100" dir="2700000" algn="tl">
                  <a:srgbClr val="000000">
                    <a:alpha val="43137"/>
                  </a:srgbClr>
                </a:outerShdw>
              </a:effectLst>
              <a:latin typeface="+mj-lt"/>
            </a:rPr>
            <a:t>Contradiction</a:t>
          </a:r>
          <a:r>
            <a:rPr lang="en-US" sz="2800" kern="1200" dirty="0">
              <a:effectLst>
                <a:outerShdw blurRad="38100" dist="38100" dir="2700000" algn="tl">
                  <a:srgbClr val="000000">
                    <a:alpha val="43137"/>
                  </a:srgbClr>
                </a:outerShdw>
              </a:effectLst>
              <a:latin typeface="+mj-lt"/>
            </a:rPr>
            <a:t>:</a:t>
          </a:r>
        </a:p>
      </dsp:txBody>
      <dsp:txXfrm>
        <a:off x="453142" y="56650"/>
        <a:ext cx="5148754" cy="612672"/>
      </dsp:txXfrm>
    </dsp:sp>
    <dsp:sp modelId="{07B42B6C-D717-43C1-A4EB-98B9C593EEB4}">
      <dsp:nvSpPr>
        <dsp:cNvPr id="0" name=""/>
        <dsp:cNvSpPr/>
      </dsp:nvSpPr>
      <dsp:spPr>
        <a:xfrm>
          <a:off x="0" y="2664561"/>
          <a:ext cx="8686800" cy="1847475"/>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74192" tIns="479044" rIns="674192" bIns="184912" numCol="1" spcCol="1270" anchor="t" anchorCtr="0">
          <a:noAutofit/>
        </a:bodyPr>
        <a:lstStyle/>
        <a:p>
          <a:pPr marL="228600" lvl="1" indent="-228600" algn="l" defTabSz="1155700">
            <a:lnSpc>
              <a:spcPct val="90000"/>
            </a:lnSpc>
            <a:spcBef>
              <a:spcPct val="0"/>
            </a:spcBef>
            <a:spcAft>
              <a:spcPct val="15000"/>
            </a:spcAft>
            <a:buChar char="•"/>
          </a:pPr>
          <a:r>
            <a:rPr lang="en-US" sz="2600" kern="1200" dirty="0"/>
            <a:t>Two claims </a:t>
          </a:r>
          <a:r>
            <a:rPr lang="en-US" sz="2600" i="1" kern="1200" dirty="0">
              <a:latin typeface="+mj-lt"/>
            </a:rPr>
            <a:t>apparently contradict</a:t>
          </a:r>
          <a:r>
            <a:rPr lang="en-US" sz="2600" kern="1200" dirty="0">
              <a:latin typeface="+mj-lt"/>
            </a:rPr>
            <a:t> </a:t>
          </a:r>
          <a:r>
            <a:rPr lang="en-US" sz="2600" kern="1200" dirty="0"/>
            <a:t>one another when it </a:t>
          </a:r>
          <a:r>
            <a:rPr lang="en-US" sz="2600" i="1" kern="1200" dirty="0">
              <a:latin typeface="+mj-lt"/>
            </a:rPr>
            <a:t>seems</a:t>
          </a:r>
          <a:r>
            <a:rPr lang="en-US" sz="2600" kern="1200" dirty="0"/>
            <a:t> that they cannot both be true.</a:t>
          </a:r>
        </a:p>
      </dsp:txBody>
      <dsp:txXfrm>
        <a:off x="0" y="2664561"/>
        <a:ext cx="8686800" cy="1847475"/>
      </dsp:txXfrm>
    </dsp:sp>
    <dsp:sp modelId="{95F158CA-CE61-4353-A5C2-D211A8438FCD}">
      <dsp:nvSpPr>
        <dsp:cNvPr id="0" name=""/>
        <dsp:cNvSpPr/>
      </dsp:nvSpPr>
      <dsp:spPr>
        <a:xfrm>
          <a:off x="419998" y="2334661"/>
          <a:ext cx="5215042" cy="678960"/>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9838" tIns="0" rIns="229838" bIns="0" numCol="1" spcCol="1270" anchor="ctr" anchorCtr="0">
          <a:noAutofit/>
        </a:bodyPr>
        <a:lstStyle/>
        <a:p>
          <a:pPr marL="0" lvl="0" indent="0" algn="l" defTabSz="1244600">
            <a:lnSpc>
              <a:spcPct val="90000"/>
            </a:lnSpc>
            <a:spcBef>
              <a:spcPct val="0"/>
            </a:spcBef>
            <a:spcAft>
              <a:spcPct val="35000"/>
            </a:spcAft>
            <a:buNone/>
          </a:pPr>
          <a:r>
            <a:rPr lang="en-US" sz="2800" b="1" kern="1200" dirty="0">
              <a:effectLst>
                <a:outerShdw blurRad="38100" dist="38100" dir="2700000" algn="tl">
                  <a:srgbClr val="000000">
                    <a:alpha val="43137"/>
                  </a:srgbClr>
                </a:outerShdw>
              </a:effectLst>
              <a:latin typeface="Arial Black" panose="020B0A04020102020204"/>
              <a:ea typeface="+mn-ea"/>
              <a:cs typeface="+mn-cs"/>
            </a:rPr>
            <a:t>Apparent contradiction:</a:t>
          </a:r>
        </a:p>
      </dsp:txBody>
      <dsp:txXfrm>
        <a:off x="453142" y="2367805"/>
        <a:ext cx="5148754" cy="612672"/>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71B01B4-87AF-4868-A4C0-9E8F2418B279}">
      <dsp:nvSpPr>
        <dsp:cNvPr id="0" name=""/>
        <dsp:cNvSpPr/>
      </dsp:nvSpPr>
      <dsp:spPr>
        <a:xfrm rot="5400000">
          <a:off x="4709037" y="-2203139"/>
          <a:ext cx="1168077" cy="5870800"/>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latin typeface="+mj-lt"/>
            </a:rPr>
            <a:t>Matthew</a:t>
          </a:r>
          <a:r>
            <a:rPr lang="en-US" sz="2500" kern="1200" dirty="0"/>
            <a:t>, </a:t>
          </a:r>
          <a:r>
            <a:rPr lang="en-US" sz="2500" kern="1200" dirty="0">
              <a:latin typeface="+mj-lt"/>
            </a:rPr>
            <a:t>Luke</a:t>
          </a:r>
          <a:r>
            <a:rPr lang="en-US" sz="2500" kern="1200" dirty="0"/>
            <a:t>, </a:t>
          </a:r>
          <a:r>
            <a:rPr lang="en-US" sz="2500" kern="1200" dirty="0">
              <a:latin typeface="+mj-lt"/>
            </a:rPr>
            <a:t>Mark</a:t>
          </a:r>
          <a:r>
            <a:rPr lang="en-US" sz="2500" kern="1200" dirty="0"/>
            <a:t>, &amp; </a:t>
          </a:r>
          <a:r>
            <a:rPr lang="en-US" sz="2500" kern="1200" dirty="0">
              <a:latin typeface="+mj-lt"/>
            </a:rPr>
            <a:t>John</a:t>
          </a:r>
          <a:r>
            <a:rPr lang="en-US" sz="2500" kern="1200" dirty="0"/>
            <a:t>  </a:t>
          </a:r>
          <a:r>
            <a:rPr lang="en-US" sz="2000" kern="1200" dirty="0"/>
            <a:t>(Eusebius, </a:t>
          </a:r>
          <a:r>
            <a:rPr lang="en-US" sz="2000" i="1" kern="1200" dirty="0"/>
            <a:t>Church History</a:t>
          </a:r>
          <a:r>
            <a:rPr lang="en-US" sz="2000" kern="1200" dirty="0"/>
            <a:t>, 6:14:6-10)</a:t>
          </a:r>
        </a:p>
      </dsp:txBody>
      <dsp:txXfrm rot="-5400000">
        <a:off x="2357676" y="205243"/>
        <a:ext cx="5813779" cy="1054035"/>
      </dsp:txXfrm>
    </dsp:sp>
    <dsp:sp modelId="{9D277287-6E13-4D15-8C32-FFFB0E9418D1}">
      <dsp:nvSpPr>
        <dsp:cNvPr id="0" name=""/>
        <dsp:cNvSpPr/>
      </dsp:nvSpPr>
      <dsp:spPr>
        <a:xfrm>
          <a:off x="0" y="2212"/>
          <a:ext cx="2357444" cy="1460096"/>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b="0" kern="1200" dirty="0">
              <a:effectLst>
                <a:outerShdw blurRad="38100" dist="38100" dir="2700000" algn="tl">
                  <a:srgbClr val="000000">
                    <a:alpha val="43137"/>
                  </a:srgbClr>
                </a:outerShdw>
              </a:effectLst>
              <a:latin typeface="+mj-lt"/>
            </a:rPr>
            <a:t>Clement</a:t>
          </a:r>
        </a:p>
      </dsp:txBody>
      <dsp:txXfrm>
        <a:off x="71276" y="73488"/>
        <a:ext cx="2214892" cy="1317544"/>
      </dsp:txXfrm>
    </dsp:sp>
    <dsp:sp modelId="{46A2CAE9-65E3-42EB-A00B-82E2C141BC72}">
      <dsp:nvSpPr>
        <dsp:cNvPr id="0" name=""/>
        <dsp:cNvSpPr/>
      </dsp:nvSpPr>
      <dsp:spPr>
        <a:xfrm rot="5400000">
          <a:off x="4694661" y="-701411"/>
          <a:ext cx="1168077" cy="590179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latin typeface="+mj-lt"/>
            </a:rPr>
            <a:t>Matthew</a:t>
          </a:r>
          <a:r>
            <a:rPr lang="en-US" sz="2500" kern="1200" dirty="0"/>
            <a:t>, </a:t>
          </a:r>
          <a:r>
            <a:rPr lang="en-US" sz="2500" kern="1200" dirty="0">
              <a:latin typeface="+mj-lt"/>
            </a:rPr>
            <a:t>Mark</a:t>
          </a:r>
          <a:r>
            <a:rPr lang="en-US" sz="2500" kern="1200" dirty="0"/>
            <a:t>, </a:t>
          </a:r>
          <a:r>
            <a:rPr lang="en-US" sz="2500" kern="1200" dirty="0">
              <a:latin typeface="+mj-lt"/>
            </a:rPr>
            <a:t>Luke</a:t>
          </a:r>
          <a:r>
            <a:rPr lang="en-US" sz="2500" kern="1200" dirty="0"/>
            <a:t>, &amp; </a:t>
          </a:r>
          <a:r>
            <a:rPr lang="en-US" sz="2500" kern="1200" dirty="0">
              <a:latin typeface="+mj-lt"/>
            </a:rPr>
            <a:t>John</a:t>
          </a:r>
          <a:r>
            <a:rPr lang="en-US" sz="2500" kern="1200" dirty="0"/>
            <a:t>  </a:t>
          </a:r>
          <a:r>
            <a:rPr lang="en-US" sz="2000" kern="1200" dirty="0"/>
            <a:t>(Eusebius, </a:t>
          </a:r>
          <a:r>
            <a:rPr lang="en-US" sz="2000" i="1" kern="1200" dirty="0"/>
            <a:t>Church History</a:t>
          </a:r>
          <a:r>
            <a:rPr lang="en-US" sz="2000" kern="1200" dirty="0"/>
            <a:t>, 6:25:3-6)</a:t>
          </a:r>
        </a:p>
      </dsp:txBody>
      <dsp:txXfrm rot="-5400000">
        <a:off x="2327801" y="1722470"/>
        <a:ext cx="5844778" cy="1054035"/>
      </dsp:txXfrm>
    </dsp:sp>
    <dsp:sp modelId="{6506DD44-3644-467E-BD9B-25A8ED315940}">
      <dsp:nvSpPr>
        <dsp:cNvPr id="0" name=""/>
        <dsp:cNvSpPr/>
      </dsp:nvSpPr>
      <dsp:spPr>
        <a:xfrm>
          <a:off x="0" y="1535314"/>
          <a:ext cx="2327340" cy="1460096"/>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b="0" kern="1200">
              <a:effectLst>
                <a:outerShdw blurRad="38100" dist="38100" dir="2700000" algn="tl">
                  <a:srgbClr val="000000">
                    <a:alpha val="43137"/>
                  </a:srgbClr>
                </a:outerShdw>
              </a:effectLst>
              <a:latin typeface="Arial Black" panose="020B0A04020102020204"/>
              <a:ea typeface="+mn-ea"/>
              <a:cs typeface="+mn-cs"/>
            </a:rPr>
            <a:t>Origen</a:t>
          </a:r>
          <a:endParaRPr lang="en-US" sz="2800" b="0" kern="1200" dirty="0">
            <a:effectLst>
              <a:outerShdw blurRad="38100" dist="38100" dir="2700000" algn="tl">
                <a:srgbClr val="000000">
                  <a:alpha val="43137"/>
                </a:srgbClr>
              </a:outerShdw>
            </a:effectLst>
            <a:latin typeface="Arial Black" panose="020B0A04020102020204"/>
            <a:ea typeface="+mn-ea"/>
            <a:cs typeface="+mn-cs"/>
          </a:endParaRPr>
        </a:p>
      </dsp:txBody>
      <dsp:txXfrm>
        <a:off x="71276" y="1606590"/>
        <a:ext cx="2184788" cy="1317544"/>
      </dsp:txXfrm>
    </dsp:sp>
    <dsp:sp modelId="{3D9331CA-54FE-4491-9909-9736A2BAB320}">
      <dsp:nvSpPr>
        <dsp:cNvPr id="0" name=""/>
        <dsp:cNvSpPr/>
      </dsp:nvSpPr>
      <dsp:spPr>
        <a:xfrm rot="5400000">
          <a:off x="4694431" y="847564"/>
          <a:ext cx="1168077" cy="590179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latin typeface="+mj-lt"/>
            </a:rPr>
            <a:t>Matthew</a:t>
          </a:r>
          <a:r>
            <a:rPr lang="en-US" sz="2500" kern="1200" dirty="0"/>
            <a:t>, </a:t>
          </a:r>
          <a:r>
            <a:rPr lang="en-US" sz="2500" kern="1200" dirty="0">
              <a:latin typeface="+mj-lt"/>
            </a:rPr>
            <a:t>John</a:t>
          </a:r>
          <a:r>
            <a:rPr lang="en-US" sz="2500" kern="1200" dirty="0"/>
            <a:t>, </a:t>
          </a:r>
          <a:r>
            <a:rPr lang="en-US" sz="2500" kern="1200" dirty="0">
              <a:latin typeface="+mj-lt"/>
            </a:rPr>
            <a:t>Mark</a:t>
          </a:r>
          <a:r>
            <a:rPr lang="en-US" sz="2500" kern="1200" dirty="0"/>
            <a:t>, &amp; </a:t>
          </a:r>
          <a:r>
            <a:rPr lang="en-US" sz="2500" kern="1200" dirty="0">
              <a:latin typeface="+mj-lt"/>
            </a:rPr>
            <a:t>Luke</a:t>
          </a:r>
          <a:r>
            <a:rPr lang="en-US" sz="2500" kern="1200" dirty="0"/>
            <a:t>  </a:t>
          </a:r>
          <a:r>
            <a:rPr lang="en-US" sz="2000" kern="1200" dirty="0"/>
            <a:t>(Tertullian, </a:t>
          </a:r>
          <a:r>
            <a:rPr lang="en-US" sz="2000" i="1" kern="1200" dirty="0"/>
            <a:t>Against </a:t>
          </a:r>
          <a:r>
            <a:rPr lang="en-US" sz="2000" i="1" kern="1200" dirty="0" err="1"/>
            <a:t>Marcion</a:t>
          </a:r>
          <a:r>
            <a:rPr lang="en-US" sz="2000" kern="1200" dirty="0"/>
            <a:t>, 4:5)</a:t>
          </a:r>
        </a:p>
      </dsp:txBody>
      <dsp:txXfrm rot="-5400000">
        <a:off x="2327571" y="3271446"/>
        <a:ext cx="5844778" cy="1054035"/>
      </dsp:txXfrm>
    </dsp:sp>
    <dsp:sp modelId="{80DF1B6B-65A7-48F7-8519-BC6A5F72E977}">
      <dsp:nvSpPr>
        <dsp:cNvPr id="0" name=""/>
        <dsp:cNvSpPr/>
      </dsp:nvSpPr>
      <dsp:spPr>
        <a:xfrm>
          <a:off x="0" y="3068415"/>
          <a:ext cx="2327340" cy="1460096"/>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b="0" kern="1200" dirty="0">
              <a:effectLst>
                <a:outerShdw blurRad="38100" dist="38100" dir="2700000" algn="tl">
                  <a:srgbClr val="000000">
                    <a:alpha val="43137"/>
                  </a:srgbClr>
                </a:outerShdw>
              </a:effectLst>
              <a:latin typeface="Arial Black" panose="020B0A04020102020204"/>
              <a:ea typeface="+mn-ea"/>
              <a:cs typeface="+mn-cs"/>
            </a:rPr>
            <a:t>Tertullian</a:t>
          </a:r>
        </a:p>
      </dsp:txBody>
      <dsp:txXfrm>
        <a:off x="71276" y="3139691"/>
        <a:ext cx="2184788" cy="1317544"/>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D40AB2-34D1-4564-983E-880EB236229E}">
      <dsp:nvSpPr>
        <dsp:cNvPr id="0" name=""/>
        <dsp:cNvSpPr/>
      </dsp:nvSpPr>
      <dsp:spPr>
        <a:xfrm rot="5400000">
          <a:off x="5215190" y="-2155122"/>
          <a:ext cx="761874" cy="5266944"/>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80010" tIns="40005" rIns="80010" bIns="40005" numCol="1" spcCol="1270" anchor="ctr" anchorCtr="0">
          <a:noAutofit/>
        </a:bodyPr>
        <a:lstStyle/>
        <a:p>
          <a:pPr marL="228600" lvl="1" indent="-228600" algn="l" defTabSz="933450">
            <a:lnSpc>
              <a:spcPct val="90000"/>
            </a:lnSpc>
            <a:spcBef>
              <a:spcPct val="0"/>
            </a:spcBef>
            <a:spcAft>
              <a:spcPct val="15000"/>
            </a:spcAft>
            <a:buChar char="•"/>
          </a:pPr>
          <a:r>
            <a:rPr lang="en-US" sz="2100" kern="1200"/>
            <a:t>Roman general and statesman who led the Roman army during the Gallic Wars</a:t>
          </a:r>
        </a:p>
      </dsp:txBody>
      <dsp:txXfrm rot="-5400000">
        <a:off x="2962655" y="134605"/>
        <a:ext cx="5229752" cy="687490"/>
      </dsp:txXfrm>
    </dsp:sp>
    <dsp:sp modelId="{AE4FF645-6A97-4CAB-830F-54A1818BC75C}">
      <dsp:nvSpPr>
        <dsp:cNvPr id="0" name=""/>
        <dsp:cNvSpPr/>
      </dsp:nvSpPr>
      <dsp:spPr>
        <a:xfrm>
          <a:off x="0" y="2178"/>
          <a:ext cx="2962656" cy="952342"/>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mj-lt"/>
            </a:rPr>
            <a:t>Julius Caesar</a:t>
          </a:r>
        </a:p>
      </dsp:txBody>
      <dsp:txXfrm>
        <a:off x="46490" y="48668"/>
        <a:ext cx="2869676" cy="859362"/>
      </dsp:txXfrm>
    </dsp:sp>
    <dsp:sp modelId="{5839032E-1ACD-475A-B432-9CA206E54542}">
      <dsp:nvSpPr>
        <dsp:cNvPr id="0" name=""/>
        <dsp:cNvSpPr/>
      </dsp:nvSpPr>
      <dsp:spPr>
        <a:xfrm rot="5400000">
          <a:off x="5215190" y="-1155162"/>
          <a:ext cx="761874" cy="5266944"/>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80010" tIns="40005" rIns="80010" bIns="40005" numCol="1" spcCol="1270" anchor="ctr" anchorCtr="0">
          <a:noAutofit/>
        </a:bodyPr>
        <a:lstStyle/>
        <a:p>
          <a:pPr marL="228600" lvl="1" indent="-228600" algn="l" defTabSz="933450">
            <a:lnSpc>
              <a:spcPct val="90000"/>
            </a:lnSpc>
            <a:spcBef>
              <a:spcPct val="0"/>
            </a:spcBef>
            <a:spcAft>
              <a:spcPct val="15000"/>
            </a:spcAft>
            <a:buChar char="•"/>
          </a:pPr>
          <a:r>
            <a:rPr lang="en-US" sz="2100" kern="1200" dirty="0"/>
            <a:t>Greek historian famous for recording the events of the Punic Wars</a:t>
          </a:r>
        </a:p>
      </dsp:txBody>
      <dsp:txXfrm rot="-5400000">
        <a:off x="2962655" y="1134565"/>
        <a:ext cx="5229752" cy="687490"/>
      </dsp:txXfrm>
    </dsp:sp>
    <dsp:sp modelId="{40B958EF-EE26-4309-A845-03071CB3A5C4}">
      <dsp:nvSpPr>
        <dsp:cNvPr id="0" name=""/>
        <dsp:cNvSpPr/>
      </dsp:nvSpPr>
      <dsp:spPr>
        <a:xfrm>
          <a:off x="0" y="1002138"/>
          <a:ext cx="2962656" cy="952342"/>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Polybius</a:t>
          </a:r>
        </a:p>
      </dsp:txBody>
      <dsp:txXfrm>
        <a:off x="46490" y="1048628"/>
        <a:ext cx="2869676" cy="859362"/>
      </dsp:txXfrm>
    </dsp:sp>
    <dsp:sp modelId="{76EA3375-CFA3-4F89-9956-7FFBA0B24F5A}">
      <dsp:nvSpPr>
        <dsp:cNvPr id="0" name=""/>
        <dsp:cNvSpPr/>
      </dsp:nvSpPr>
      <dsp:spPr>
        <a:xfrm rot="5400000">
          <a:off x="5215190" y="-155202"/>
          <a:ext cx="761874" cy="5266944"/>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80010" tIns="40005" rIns="80010" bIns="40005" numCol="1" spcCol="1270" anchor="ctr" anchorCtr="0">
          <a:noAutofit/>
        </a:bodyPr>
        <a:lstStyle/>
        <a:p>
          <a:pPr marL="228600" lvl="1" indent="-228600" algn="l" defTabSz="933450">
            <a:lnSpc>
              <a:spcPct val="90000"/>
            </a:lnSpc>
            <a:spcBef>
              <a:spcPct val="0"/>
            </a:spcBef>
            <a:spcAft>
              <a:spcPct val="15000"/>
            </a:spcAft>
            <a:buChar char="•"/>
          </a:pPr>
          <a:r>
            <a:rPr lang="en-US" sz="2100" kern="1200"/>
            <a:t>Romano-Jewish historian and military leader</a:t>
          </a:r>
        </a:p>
      </dsp:txBody>
      <dsp:txXfrm rot="-5400000">
        <a:off x="2962655" y="2134525"/>
        <a:ext cx="5229752" cy="687490"/>
      </dsp:txXfrm>
    </dsp:sp>
    <dsp:sp modelId="{E0D2D148-7730-4AC2-9E50-608450ACE82B}">
      <dsp:nvSpPr>
        <dsp:cNvPr id="0" name=""/>
        <dsp:cNvSpPr/>
      </dsp:nvSpPr>
      <dsp:spPr>
        <a:xfrm>
          <a:off x="0" y="2002098"/>
          <a:ext cx="2962656" cy="952342"/>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dirty="0">
              <a:solidFill>
                <a:srgbClr val="FFFFFF"/>
              </a:solidFill>
              <a:effectLst>
                <a:outerShdw blurRad="38100" dist="38100" dir="2700000" algn="tl">
                  <a:srgbClr val="000000">
                    <a:alpha val="43137"/>
                  </a:srgbClr>
                </a:outerShdw>
              </a:effectLst>
              <a:latin typeface="Arial Black" panose="020B0A04020102020204"/>
              <a:ea typeface="+mn-ea"/>
              <a:cs typeface="+mn-cs"/>
            </a:rPr>
            <a:t>Josephus</a:t>
          </a:r>
        </a:p>
      </dsp:txBody>
      <dsp:txXfrm>
        <a:off x="46490" y="2048588"/>
        <a:ext cx="2869676" cy="859362"/>
      </dsp:txXfrm>
    </dsp:sp>
    <dsp:sp modelId="{B6E1CA05-E752-4C3A-824A-3308CD5A408B}">
      <dsp:nvSpPr>
        <dsp:cNvPr id="0" name=""/>
        <dsp:cNvSpPr/>
      </dsp:nvSpPr>
      <dsp:spPr>
        <a:xfrm rot="5400000">
          <a:off x="5215190" y="844757"/>
          <a:ext cx="761874" cy="5266944"/>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80010" tIns="40005" rIns="80010" bIns="40005" numCol="1" spcCol="1270" anchor="ctr" anchorCtr="0">
          <a:noAutofit/>
        </a:bodyPr>
        <a:lstStyle/>
        <a:p>
          <a:pPr marL="228600" lvl="1" indent="-228600" algn="l" defTabSz="933450">
            <a:lnSpc>
              <a:spcPct val="90000"/>
            </a:lnSpc>
            <a:spcBef>
              <a:spcPct val="0"/>
            </a:spcBef>
            <a:spcAft>
              <a:spcPct val="15000"/>
            </a:spcAft>
            <a:buChar char="•"/>
          </a:pPr>
          <a:r>
            <a:rPr lang="en-US" sz="2100" kern="1200"/>
            <a:t>Hellenized Syrian satirist, rhetorician, and pamphleteer</a:t>
          </a:r>
        </a:p>
      </dsp:txBody>
      <dsp:txXfrm rot="-5400000">
        <a:off x="2962655" y="3134484"/>
        <a:ext cx="5229752" cy="687490"/>
      </dsp:txXfrm>
    </dsp:sp>
    <dsp:sp modelId="{77119F5D-75C3-42C5-84B7-6A84C516757B}">
      <dsp:nvSpPr>
        <dsp:cNvPr id="0" name=""/>
        <dsp:cNvSpPr/>
      </dsp:nvSpPr>
      <dsp:spPr>
        <a:xfrm>
          <a:off x="0" y="3002058"/>
          <a:ext cx="2962656" cy="952342"/>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Lucian of Samosata</a:t>
          </a:r>
        </a:p>
      </dsp:txBody>
      <dsp:txXfrm>
        <a:off x="46490" y="3048548"/>
        <a:ext cx="2869676" cy="859362"/>
      </dsp:txXfrm>
    </dsp:sp>
    <dsp:sp modelId="{F265908E-DACF-4682-9632-B61BEBD206C8}">
      <dsp:nvSpPr>
        <dsp:cNvPr id="0" name=""/>
        <dsp:cNvSpPr/>
      </dsp:nvSpPr>
      <dsp:spPr>
        <a:xfrm rot="5400000">
          <a:off x="5215190" y="1844717"/>
          <a:ext cx="761874" cy="5266944"/>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80010" tIns="40005" rIns="80010" bIns="40005" numCol="1" spcCol="1270" anchor="ctr" anchorCtr="0">
          <a:noAutofit/>
        </a:bodyPr>
        <a:lstStyle/>
        <a:p>
          <a:pPr marL="228600" lvl="1" indent="-228600" algn="l" defTabSz="933450">
            <a:lnSpc>
              <a:spcPct val="90000"/>
            </a:lnSpc>
            <a:spcBef>
              <a:spcPct val="0"/>
            </a:spcBef>
            <a:spcAft>
              <a:spcPct val="15000"/>
            </a:spcAft>
            <a:buChar char="•"/>
          </a:pPr>
          <a:r>
            <a:rPr lang="en-US" sz="2100" kern="1200" dirty="0"/>
            <a:t>Greek military leader, philosopher, and historian</a:t>
          </a:r>
        </a:p>
      </dsp:txBody>
      <dsp:txXfrm rot="-5400000">
        <a:off x="2962655" y="4134444"/>
        <a:ext cx="5229752" cy="687490"/>
      </dsp:txXfrm>
    </dsp:sp>
    <dsp:sp modelId="{1FA2D6B1-8E26-4BE6-B0CE-CE1A5E98CA7E}">
      <dsp:nvSpPr>
        <dsp:cNvPr id="0" name=""/>
        <dsp:cNvSpPr/>
      </dsp:nvSpPr>
      <dsp:spPr>
        <a:xfrm>
          <a:off x="0" y="4002018"/>
          <a:ext cx="2962656" cy="952342"/>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Xenophon of Athens</a:t>
          </a:r>
        </a:p>
      </dsp:txBody>
      <dsp:txXfrm>
        <a:off x="46490" y="4048508"/>
        <a:ext cx="2869676" cy="859362"/>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D9B780-F793-4F6D-8574-1F844D0D0FBF}">
      <dsp:nvSpPr>
        <dsp:cNvPr id="0" name=""/>
        <dsp:cNvSpPr/>
      </dsp:nvSpPr>
      <dsp:spPr>
        <a:xfrm rot="5400000">
          <a:off x="-242627" y="242692"/>
          <a:ext cx="1617519" cy="1132263"/>
        </a:xfrm>
        <a:prstGeom prst="chevron">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US" sz="1600" b="1" i="1" kern="1200"/>
            <a:t>Major Premise</a:t>
          </a:r>
          <a:endParaRPr lang="en-US" sz="1600" kern="1200"/>
        </a:p>
      </dsp:txBody>
      <dsp:txXfrm rot="-5400000">
        <a:off x="2" y="566196"/>
        <a:ext cx="1132263" cy="485256"/>
      </dsp:txXfrm>
    </dsp:sp>
    <dsp:sp modelId="{97A8B66F-53B6-4E67-B5F4-A4462226DC5F}">
      <dsp:nvSpPr>
        <dsp:cNvPr id="0" name=""/>
        <dsp:cNvSpPr/>
      </dsp:nvSpPr>
      <dsp:spPr>
        <a:xfrm rot="5400000">
          <a:off x="4155237" y="-3022910"/>
          <a:ext cx="1051387" cy="7097336"/>
        </a:xfrm>
        <a:prstGeom prst="round2SameRect">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a:lnSpc>
              <a:spcPct val="90000"/>
            </a:lnSpc>
            <a:spcBef>
              <a:spcPct val="0"/>
            </a:spcBef>
            <a:spcAft>
              <a:spcPct val="15000"/>
            </a:spcAft>
            <a:buChar char="•"/>
          </a:pPr>
          <a:r>
            <a:rPr lang="en-US" sz="2300" kern="1200" dirty="0"/>
            <a:t>Certain things in Matthew’s Gospel could only have been </a:t>
          </a:r>
          <a:r>
            <a:rPr lang="en-US" sz="2300" b="1" kern="1200" dirty="0"/>
            <a:t>written after AD 70 </a:t>
          </a:r>
          <a:r>
            <a:rPr lang="en-US" sz="2300" kern="1200" dirty="0"/>
            <a:t>(e.g. predictions of and allusions to Jerusalem’s destruction)</a:t>
          </a:r>
        </a:p>
      </dsp:txBody>
      <dsp:txXfrm rot="-5400000">
        <a:off x="1132263" y="51388"/>
        <a:ext cx="7046012" cy="948739"/>
      </dsp:txXfrm>
    </dsp:sp>
    <dsp:sp modelId="{2650A509-D902-469D-B921-47CAAED1188F}">
      <dsp:nvSpPr>
        <dsp:cNvPr id="0" name=""/>
        <dsp:cNvSpPr/>
      </dsp:nvSpPr>
      <dsp:spPr>
        <a:xfrm rot="5400000">
          <a:off x="-242627" y="1666132"/>
          <a:ext cx="1617519" cy="1132263"/>
        </a:xfrm>
        <a:prstGeom prst="chevron">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US" sz="1600" b="1" i="1" kern="1200"/>
            <a:t>Minor Premise</a:t>
          </a:r>
          <a:endParaRPr lang="en-US" sz="1600" kern="1200"/>
        </a:p>
      </dsp:txBody>
      <dsp:txXfrm rot="-5400000">
        <a:off x="2" y="1989636"/>
        <a:ext cx="1132263" cy="485256"/>
      </dsp:txXfrm>
    </dsp:sp>
    <dsp:sp modelId="{8F543DAF-9F8D-458C-8D96-CB099EE5EEDC}">
      <dsp:nvSpPr>
        <dsp:cNvPr id="0" name=""/>
        <dsp:cNvSpPr/>
      </dsp:nvSpPr>
      <dsp:spPr>
        <a:xfrm rot="5400000">
          <a:off x="4155237" y="-1599470"/>
          <a:ext cx="1051387" cy="7097336"/>
        </a:xfrm>
        <a:prstGeom prst="round2SameRect">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a:lnSpc>
              <a:spcPct val="90000"/>
            </a:lnSpc>
            <a:spcBef>
              <a:spcPct val="0"/>
            </a:spcBef>
            <a:spcAft>
              <a:spcPct val="15000"/>
            </a:spcAft>
            <a:buChar char="•"/>
          </a:pPr>
          <a:r>
            <a:rPr lang="en-US" sz="2300" kern="1200"/>
            <a:t>The historical Matthew would have </a:t>
          </a:r>
          <a:r>
            <a:rPr lang="en-US" sz="2300" b="1" kern="1200"/>
            <a:t>died before AD 70</a:t>
          </a:r>
          <a:endParaRPr lang="en-US" sz="2300" kern="1200"/>
        </a:p>
      </dsp:txBody>
      <dsp:txXfrm rot="-5400000">
        <a:off x="1132263" y="1474828"/>
        <a:ext cx="7046012" cy="948739"/>
      </dsp:txXfrm>
    </dsp:sp>
    <dsp:sp modelId="{51F58641-92F8-4225-AB22-B2864A5597A5}">
      <dsp:nvSpPr>
        <dsp:cNvPr id="0" name=""/>
        <dsp:cNvSpPr/>
      </dsp:nvSpPr>
      <dsp:spPr>
        <a:xfrm rot="5400000">
          <a:off x="-242627" y="3089572"/>
          <a:ext cx="1617519" cy="1132263"/>
        </a:xfrm>
        <a:prstGeom prst="chevron">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US" sz="1600" b="1" i="1" kern="1200"/>
            <a:t>Conclusion</a:t>
          </a:r>
          <a:endParaRPr lang="en-US" sz="1600" kern="1200"/>
        </a:p>
      </dsp:txBody>
      <dsp:txXfrm rot="-5400000">
        <a:off x="2" y="3413076"/>
        <a:ext cx="1132263" cy="485256"/>
      </dsp:txXfrm>
    </dsp:sp>
    <dsp:sp modelId="{739B4782-7D94-4571-A6A2-27A9A007AFD3}">
      <dsp:nvSpPr>
        <dsp:cNvPr id="0" name=""/>
        <dsp:cNvSpPr/>
      </dsp:nvSpPr>
      <dsp:spPr>
        <a:xfrm rot="5400000">
          <a:off x="4155237" y="-176030"/>
          <a:ext cx="1051387" cy="7097336"/>
        </a:xfrm>
        <a:prstGeom prst="round2SameRect">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a:lnSpc>
              <a:spcPct val="90000"/>
            </a:lnSpc>
            <a:spcBef>
              <a:spcPct val="0"/>
            </a:spcBef>
            <a:spcAft>
              <a:spcPct val="15000"/>
            </a:spcAft>
            <a:buChar char="•"/>
          </a:pPr>
          <a:r>
            <a:rPr lang="en-US" sz="2300" kern="1200"/>
            <a:t>Therefore, Matthew </a:t>
          </a:r>
          <a:r>
            <a:rPr lang="en-US" sz="2300" b="1" kern="1200"/>
            <a:t>could not have written</a:t>
          </a:r>
          <a:r>
            <a:rPr lang="en-US" sz="2300" kern="1200"/>
            <a:t> the Gospel attributed to him</a:t>
          </a:r>
        </a:p>
      </dsp:txBody>
      <dsp:txXfrm rot="-5400000">
        <a:off x="1132263" y="2898268"/>
        <a:ext cx="7046012" cy="948739"/>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12A5848-A1B6-4B68-B316-C73E3343F14F}">
      <dsp:nvSpPr>
        <dsp:cNvPr id="0" name=""/>
        <dsp:cNvSpPr/>
      </dsp:nvSpPr>
      <dsp:spPr>
        <a:xfrm>
          <a:off x="0" y="349675"/>
          <a:ext cx="7772400" cy="13167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3225" tIns="395732" rIns="603225" bIns="177800" numCol="1" spcCol="1270" anchor="t" anchorCtr="0">
          <a:noAutofit/>
        </a:bodyPr>
        <a:lstStyle/>
        <a:p>
          <a:pPr marL="228600" lvl="1" indent="-228600" algn="l" defTabSz="1111250">
            <a:lnSpc>
              <a:spcPct val="90000"/>
            </a:lnSpc>
            <a:spcBef>
              <a:spcPct val="0"/>
            </a:spcBef>
            <a:spcAft>
              <a:spcPct val="15000"/>
            </a:spcAft>
            <a:buChar char="•"/>
          </a:pPr>
          <a:r>
            <a:rPr lang="en-US" sz="2500" b="0" kern="1200">
              <a:latin typeface="+mj-lt"/>
            </a:rPr>
            <a:t>Gadara</a:t>
          </a:r>
          <a:r>
            <a:rPr lang="en-US" sz="2500" kern="1200"/>
            <a:t> was about 6 miles from the Sea Of Galilee</a:t>
          </a:r>
        </a:p>
      </dsp:txBody>
      <dsp:txXfrm>
        <a:off x="0" y="349675"/>
        <a:ext cx="7772400" cy="1316700"/>
      </dsp:txXfrm>
    </dsp:sp>
    <dsp:sp modelId="{FEBA1BF4-26A4-4D77-835B-B82FCF96514D}">
      <dsp:nvSpPr>
        <dsp:cNvPr id="0" name=""/>
        <dsp:cNvSpPr/>
      </dsp:nvSpPr>
      <dsp:spPr>
        <a:xfrm>
          <a:off x="388620" y="69235"/>
          <a:ext cx="6214399" cy="56088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5645" tIns="0" rIns="205645" bIns="0" numCol="1" spcCol="1270" anchor="ctr" anchorCtr="0">
          <a:noAutofit/>
        </a:bodyPr>
        <a:lstStyle/>
        <a:p>
          <a:pPr marL="0" lvl="0" indent="0" algn="l" defTabSz="1244600">
            <a:lnSpc>
              <a:spcPct val="90000"/>
            </a:lnSpc>
            <a:spcBef>
              <a:spcPct val="0"/>
            </a:spcBef>
            <a:spcAft>
              <a:spcPct val="35000"/>
            </a:spcAft>
            <a:buNone/>
          </a:pPr>
          <a:r>
            <a:rPr lang="en-US" sz="2800" kern="1200">
              <a:solidFill>
                <a:srgbClr val="FFFF00"/>
              </a:solidFill>
              <a:effectLst>
                <a:outerShdw blurRad="38100" dist="38100" dir="2700000" algn="tl">
                  <a:srgbClr val="000000">
                    <a:alpha val="43137"/>
                  </a:srgbClr>
                </a:outerShdw>
              </a:effectLst>
              <a:latin typeface="+mj-lt"/>
            </a:rPr>
            <a:t>“</a:t>
          </a:r>
          <a:r>
            <a:rPr lang="en-US" sz="2800" b="1" kern="1200">
              <a:solidFill>
                <a:srgbClr val="FFFF00"/>
              </a:solidFill>
              <a:effectLst>
                <a:outerShdw blurRad="38100" dist="38100" dir="2700000" algn="tl">
                  <a:srgbClr val="000000">
                    <a:alpha val="43137"/>
                  </a:srgbClr>
                </a:outerShdw>
              </a:effectLst>
              <a:latin typeface="+mj-lt"/>
            </a:rPr>
            <a:t>Gadarenes</a:t>
          </a:r>
          <a:r>
            <a:rPr lang="en-US" sz="2800" kern="1200">
              <a:solidFill>
                <a:srgbClr val="FFFF00"/>
              </a:solidFill>
              <a:effectLst>
                <a:outerShdw blurRad="38100" dist="38100" dir="2700000" algn="tl">
                  <a:srgbClr val="000000">
                    <a:alpha val="43137"/>
                  </a:srgbClr>
                </a:outerShdw>
              </a:effectLst>
              <a:latin typeface="+mj-lt"/>
            </a:rPr>
            <a:t>”  </a:t>
          </a:r>
          <a:r>
            <a:rPr lang="en-US" sz="2800" kern="1200">
              <a:effectLst>
                <a:outerShdw blurRad="38100" dist="38100" dir="2700000" algn="tl">
                  <a:srgbClr val="000000">
                    <a:alpha val="43137"/>
                  </a:srgbClr>
                </a:outerShdw>
              </a:effectLst>
            </a:rPr>
            <a:t>(Mt. 8:28)</a:t>
          </a:r>
        </a:p>
      </dsp:txBody>
      <dsp:txXfrm>
        <a:off x="416000" y="96615"/>
        <a:ext cx="6159639" cy="506120"/>
      </dsp:txXfrm>
    </dsp:sp>
    <dsp:sp modelId="{162AF3F7-E6E3-4B0A-992F-25EE89860222}">
      <dsp:nvSpPr>
        <dsp:cNvPr id="0" name=""/>
        <dsp:cNvSpPr/>
      </dsp:nvSpPr>
      <dsp:spPr>
        <a:xfrm>
          <a:off x="0" y="2049415"/>
          <a:ext cx="7772400" cy="13167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3225" tIns="395732" rIns="603225" bIns="177800" numCol="1" spcCol="1270" anchor="t" anchorCtr="0">
          <a:noAutofit/>
        </a:bodyPr>
        <a:lstStyle/>
        <a:p>
          <a:pPr marL="228600" lvl="1" indent="-228600" algn="l" defTabSz="1111250">
            <a:lnSpc>
              <a:spcPct val="90000"/>
            </a:lnSpc>
            <a:spcBef>
              <a:spcPct val="0"/>
            </a:spcBef>
            <a:spcAft>
              <a:spcPct val="15000"/>
            </a:spcAft>
            <a:buChar char="•"/>
          </a:pPr>
          <a:r>
            <a:rPr lang="en-US" sz="2500" b="0" kern="1200" err="1">
              <a:solidFill>
                <a:srgbClr val="002060">
                  <a:hueOff val="0"/>
                  <a:satOff val="0"/>
                  <a:lumOff val="0"/>
                  <a:alphaOff val="0"/>
                </a:srgbClr>
              </a:solidFill>
              <a:latin typeface="Arial Black" panose="020B0A04020102020204"/>
              <a:ea typeface="+mn-ea"/>
              <a:cs typeface="+mn-cs"/>
            </a:rPr>
            <a:t>Gerasa</a:t>
          </a:r>
          <a:r>
            <a:rPr lang="en-US" sz="2500" kern="1200"/>
            <a:t> was about 30 miles south-east of the Sea of Galilee</a:t>
          </a:r>
        </a:p>
      </dsp:txBody>
      <dsp:txXfrm>
        <a:off x="0" y="2049415"/>
        <a:ext cx="7772400" cy="1316700"/>
      </dsp:txXfrm>
    </dsp:sp>
    <dsp:sp modelId="{3C687442-7B50-467C-B3B6-CE7088202267}">
      <dsp:nvSpPr>
        <dsp:cNvPr id="0" name=""/>
        <dsp:cNvSpPr/>
      </dsp:nvSpPr>
      <dsp:spPr>
        <a:xfrm>
          <a:off x="388620" y="1768975"/>
          <a:ext cx="6214399" cy="56088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5645" tIns="0" rIns="205645" bIns="0" numCol="1" spcCol="1270" anchor="ctr" anchorCtr="0">
          <a:noAutofit/>
        </a:bodyPr>
        <a:lstStyle/>
        <a:p>
          <a:pPr marL="0" lvl="0" indent="0" algn="l" defTabSz="1244600">
            <a:lnSpc>
              <a:spcPct val="90000"/>
            </a:lnSpc>
            <a:spcBef>
              <a:spcPct val="0"/>
            </a:spcBef>
            <a:spcAft>
              <a:spcPct val="35000"/>
            </a:spcAft>
            <a:buNone/>
          </a:pPr>
          <a:r>
            <a:rPr lang="en-US" sz="2800" kern="1200">
              <a:solidFill>
                <a:srgbClr val="FFFF00"/>
              </a:solidFill>
              <a:effectLst>
                <a:outerShdw blurRad="38100" dist="38100" dir="2700000" algn="tl">
                  <a:srgbClr val="000000">
                    <a:alpha val="43137"/>
                  </a:srgbClr>
                </a:outerShdw>
              </a:effectLst>
              <a:latin typeface="Arial Black" panose="020B0A04020102020204"/>
              <a:ea typeface="+mn-ea"/>
              <a:cs typeface="+mn-cs"/>
            </a:rPr>
            <a:t>“</a:t>
          </a:r>
          <a:r>
            <a:rPr lang="en-US" sz="2800" kern="1200" err="1">
              <a:solidFill>
                <a:srgbClr val="FFFF00"/>
              </a:solidFill>
              <a:effectLst>
                <a:outerShdw blurRad="38100" dist="38100" dir="2700000" algn="tl">
                  <a:srgbClr val="000000">
                    <a:alpha val="43137"/>
                  </a:srgbClr>
                </a:outerShdw>
              </a:effectLst>
              <a:latin typeface="Arial Black" panose="020B0A04020102020204"/>
              <a:ea typeface="+mn-ea"/>
              <a:cs typeface="+mn-cs"/>
            </a:rPr>
            <a:t>Gerasenes</a:t>
          </a:r>
          <a:r>
            <a:rPr lang="en-US" sz="2800" kern="1200">
              <a:solidFill>
                <a:srgbClr val="FFFF00"/>
              </a:solidFill>
              <a:effectLst>
                <a:outerShdw blurRad="38100" dist="38100" dir="2700000" algn="tl">
                  <a:srgbClr val="000000">
                    <a:alpha val="43137"/>
                  </a:srgbClr>
                </a:outerShdw>
              </a:effectLst>
              <a:latin typeface="Arial Black" panose="020B0A04020102020204"/>
              <a:ea typeface="+mn-ea"/>
              <a:cs typeface="+mn-cs"/>
            </a:rPr>
            <a:t>”  </a:t>
          </a:r>
          <a:r>
            <a:rPr lang="en-US" sz="2800" kern="1200">
              <a:effectLst>
                <a:outerShdw blurRad="38100" dist="38100" dir="2700000" algn="tl">
                  <a:srgbClr val="000000">
                    <a:alpha val="43137"/>
                  </a:srgbClr>
                </a:outerShdw>
              </a:effectLst>
              <a:latin typeface="Arial" panose="020B0604020202020204"/>
              <a:ea typeface="+mn-ea"/>
              <a:cs typeface="+mn-cs"/>
            </a:rPr>
            <a:t>(Mk. 5:1; Lk. 8:26)</a:t>
          </a:r>
        </a:p>
      </dsp:txBody>
      <dsp:txXfrm>
        <a:off x="416000" y="1796355"/>
        <a:ext cx="6159639" cy="506120"/>
      </dsp:txXfrm>
    </dsp:sp>
    <dsp:sp modelId="{17281102-4AFE-4AFB-AFFD-D870D28F46B3}">
      <dsp:nvSpPr>
        <dsp:cNvPr id="0" name=""/>
        <dsp:cNvSpPr/>
      </dsp:nvSpPr>
      <dsp:spPr>
        <a:xfrm>
          <a:off x="0" y="3749155"/>
          <a:ext cx="7772400" cy="987525"/>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3225" tIns="395732" rIns="603225" bIns="177800" numCol="1" spcCol="1270" anchor="t" anchorCtr="0">
          <a:noAutofit/>
        </a:bodyPr>
        <a:lstStyle/>
        <a:p>
          <a:pPr marL="228600" lvl="1" indent="-228600" algn="l" defTabSz="1111250">
            <a:lnSpc>
              <a:spcPct val="90000"/>
            </a:lnSpc>
            <a:spcBef>
              <a:spcPct val="0"/>
            </a:spcBef>
            <a:spcAft>
              <a:spcPct val="15000"/>
            </a:spcAft>
            <a:buChar char="•"/>
          </a:pPr>
          <a:r>
            <a:rPr lang="en-US" sz="2500" b="0" kern="1200" err="1">
              <a:solidFill>
                <a:srgbClr val="002060">
                  <a:hueOff val="0"/>
                  <a:satOff val="0"/>
                  <a:lumOff val="0"/>
                  <a:alphaOff val="0"/>
                </a:srgbClr>
              </a:solidFill>
              <a:latin typeface="Arial Black" panose="020B0A04020102020204"/>
              <a:ea typeface="+mn-ea"/>
              <a:cs typeface="+mn-cs"/>
            </a:rPr>
            <a:t>Gergesa</a:t>
          </a:r>
          <a:r>
            <a:rPr lang="en-US" sz="2500" kern="1200"/>
            <a:t> is modern </a:t>
          </a:r>
          <a:r>
            <a:rPr lang="en-US" sz="2500" kern="1200" err="1"/>
            <a:t>Khersa</a:t>
          </a:r>
          <a:endParaRPr lang="en-US" sz="2500" kern="1200"/>
        </a:p>
      </dsp:txBody>
      <dsp:txXfrm>
        <a:off x="0" y="3749155"/>
        <a:ext cx="7772400" cy="987525"/>
      </dsp:txXfrm>
    </dsp:sp>
    <dsp:sp modelId="{98CB8195-F0B1-4FD0-AAC5-64666FFCF832}">
      <dsp:nvSpPr>
        <dsp:cNvPr id="0" name=""/>
        <dsp:cNvSpPr/>
      </dsp:nvSpPr>
      <dsp:spPr>
        <a:xfrm>
          <a:off x="388620" y="3468715"/>
          <a:ext cx="6214399" cy="56088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5645" tIns="0" rIns="205645" bIns="0" numCol="1" spcCol="1270" anchor="ctr" anchorCtr="0">
          <a:noAutofit/>
        </a:bodyPr>
        <a:lstStyle/>
        <a:p>
          <a:pPr marL="0" lvl="0" indent="0" algn="l" defTabSz="1244600">
            <a:lnSpc>
              <a:spcPct val="90000"/>
            </a:lnSpc>
            <a:spcBef>
              <a:spcPct val="0"/>
            </a:spcBef>
            <a:spcAft>
              <a:spcPct val="35000"/>
            </a:spcAft>
            <a:buNone/>
          </a:pPr>
          <a:r>
            <a:rPr lang="en-US" sz="2800" kern="1200" dirty="0">
              <a:solidFill>
                <a:srgbClr val="FFFF00"/>
              </a:solidFill>
              <a:effectLst>
                <a:outerShdw blurRad="38100" dist="38100" dir="2700000" algn="tl">
                  <a:srgbClr val="000000">
                    <a:alpha val="43137"/>
                  </a:srgbClr>
                </a:outerShdw>
              </a:effectLst>
              <a:latin typeface="Arial Black" panose="020B0A04020102020204"/>
              <a:ea typeface="+mn-ea"/>
              <a:cs typeface="+mn-cs"/>
            </a:rPr>
            <a:t>“Gergesenes”  </a:t>
          </a:r>
          <a:r>
            <a:rPr lang="en-US" sz="2800" kern="1200" dirty="0">
              <a:effectLst>
                <a:outerShdw blurRad="38100" dist="38100" dir="2700000" algn="tl">
                  <a:srgbClr val="000000">
                    <a:alpha val="43137"/>
                  </a:srgbClr>
                </a:outerShdw>
              </a:effectLst>
              <a:latin typeface="Arial" panose="020B0604020202020204"/>
              <a:ea typeface="+mn-ea"/>
              <a:cs typeface="+mn-cs"/>
            </a:rPr>
            <a:t>[Late Greek </a:t>
          </a:r>
          <a:r>
            <a:rPr lang="en-US" sz="2800" kern="1200" dirty="0" err="1">
              <a:effectLst>
                <a:outerShdw blurRad="38100" dist="38100" dir="2700000" algn="tl">
                  <a:srgbClr val="000000">
                    <a:alpha val="43137"/>
                  </a:srgbClr>
                </a:outerShdw>
              </a:effectLst>
              <a:latin typeface="Arial" panose="020B0604020202020204"/>
              <a:ea typeface="+mn-ea"/>
              <a:cs typeface="+mn-cs"/>
            </a:rPr>
            <a:t>MSS</a:t>
          </a:r>
          <a:r>
            <a:rPr lang="en-US" sz="2800" kern="1200" dirty="0">
              <a:effectLst>
                <a:outerShdw blurRad="38100" dist="38100" dir="2700000" algn="tl">
                  <a:srgbClr val="000000">
                    <a:alpha val="43137"/>
                  </a:srgbClr>
                </a:outerShdw>
              </a:effectLst>
              <a:latin typeface="Arial" panose="020B0604020202020204"/>
              <a:ea typeface="+mn-ea"/>
              <a:cs typeface="+mn-cs"/>
            </a:rPr>
            <a:t>]</a:t>
          </a:r>
        </a:p>
      </dsp:txBody>
      <dsp:txXfrm>
        <a:off x="416000" y="3496095"/>
        <a:ext cx="6159639" cy="50612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4832488-B385-424A-9AD6-DB83C1762E62}">
      <dsp:nvSpPr>
        <dsp:cNvPr id="0" name=""/>
        <dsp:cNvSpPr/>
      </dsp:nvSpPr>
      <dsp:spPr>
        <a:xfrm>
          <a:off x="22275" y="77707"/>
          <a:ext cx="2602930"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mj-lt"/>
            </a:rPr>
            <a:t>Names</a:t>
          </a:r>
        </a:p>
      </dsp:txBody>
      <dsp:txXfrm>
        <a:off x="75516" y="130948"/>
        <a:ext cx="2496448" cy="984166"/>
      </dsp:txXfrm>
    </dsp:sp>
    <dsp:sp modelId="{1F60D4C0-C467-486E-AB3C-2BE13E9A83A6}">
      <dsp:nvSpPr>
        <dsp:cNvPr id="0" name=""/>
        <dsp:cNvSpPr/>
      </dsp:nvSpPr>
      <dsp:spPr>
        <a:xfrm>
          <a:off x="7640" y="1225124"/>
          <a:ext cx="2602930"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sp:txBody>
      <dsp:txXfrm>
        <a:off x="60881" y="1278365"/>
        <a:ext cx="2496448" cy="984166"/>
      </dsp:txXfrm>
    </dsp:sp>
    <dsp:sp modelId="{9CC463D2-4ECC-4E2C-AACF-D493E0C82B11}">
      <dsp:nvSpPr>
        <dsp:cNvPr id="0" name=""/>
        <dsp:cNvSpPr/>
      </dsp:nvSpPr>
      <dsp:spPr>
        <a:xfrm>
          <a:off x="0" y="2356180"/>
          <a:ext cx="2602930"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Attribution</a:t>
          </a:r>
        </a:p>
      </dsp:txBody>
      <dsp:txXfrm>
        <a:off x="53241" y="2409421"/>
        <a:ext cx="2496448" cy="984166"/>
      </dsp:txXfrm>
    </dsp:sp>
    <dsp:sp modelId="{E015938E-EEE5-4E1A-ABC5-51D29DBA7935}">
      <dsp:nvSpPr>
        <dsp:cNvPr id="0" name=""/>
        <dsp:cNvSpPr/>
      </dsp:nvSpPr>
      <dsp:spPr>
        <a:xfrm>
          <a:off x="0" y="3440076"/>
          <a:ext cx="2602930"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sp:txBody>
      <dsp:txXfrm>
        <a:off x="53241" y="3493317"/>
        <a:ext cx="2496448" cy="984166"/>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E8051A-DCE8-4ECA-8592-2110CC3EA5DB}">
      <dsp:nvSpPr>
        <dsp:cNvPr id="0" name=""/>
        <dsp:cNvSpPr/>
      </dsp:nvSpPr>
      <dsp:spPr>
        <a:xfrm rot="5400000">
          <a:off x="-245893" y="246137"/>
          <a:ext cx="1639290" cy="1147503"/>
        </a:xfrm>
        <a:prstGeom prst="chevron">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n-US" sz="1700" kern="1200"/>
            <a:t>Major Premise</a:t>
          </a:r>
        </a:p>
      </dsp:txBody>
      <dsp:txXfrm rot="-5400000">
        <a:off x="1" y="573996"/>
        <a:ext cx="1147503" cy="491787"/>
      </dsp:txXfrm>
    </dsp:sp>
    <dsp:sp modelId="{02DB43F3-D84B-4FA2-AE39-2BCF5DF94155}">
      <dsp:nvSpPr>
        <dsp:cNvPr id="0" name=""/>
        <dsp:cNvSpPr/>
      </dsp:nvSpPr>
      <dsp:spPr>
        <a:xfrm rot="5400000">
          <a:off x="4155782" y="-3008034"/>
          <a:ext cx="1065538" cy="7082096"/>
        </a:xfrm>
        <a:prstGeom prst="round2SameRect">
          <a:avLst/>
        </a:prstGeom>
        <a:solidFill>
          <a:schemeClr val="accent2">
            <a:alpha val="90000"/>
            <a:tint val="4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a:lnSpc>
              <a:spcPct val="90000"/>
            </a:lnSpc>
            <a:spcBef>
              <a:spcPct val="0"/>
            </a:spcBef>
            <a:spcAft>
              <a:spcPct val="15000"/>
            </a:spcAft>
            <a:buChar char="•"/>
          </a:pPr>
          <a:r>
            <a:rPr lang="en-US" sz="2400" kern="1200" dirty="0"/>
            <a:t>The Synoptic Gospels refer to the </a:t>
          </a:r>
          <a:r>
            <a:rPr lang="en-US" sz="2400" b="1" kern="1200" dirty="0"/>
            <a:t>destruction of Jerusalem</a:t>
          </a:r>
        </a:p>
      </dsp:txBody>
      <dsp:txXfrm rot="-5400000">
        <a:off x="1147504" y="52259"/>
        <a:ext cx="7030081" cy="961508"/>
      </dsp:txXfrm>
    </dsp:sp>
    <dsp:sp modelId="{081377E8-6295-4DEB-B578-3F40E1DC4C94}">
      <dsp:nvSpPr>
        <dsp:cNvPr id="0" name=""/>
        <dsp:cNvSpPr/>
      </dsp:nvSpPr>
      <dsp:spPr>
        <a:xfrm rot="5400000">
          <a:off x="-245893" y="1691610"/>
          <a:ext cx="1639290" cy="1147503"/>
        </a:xfrm>
        <a:prstGeom prst="chevron">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n-US" sz="1700" kern="1200"/>
            <a:t>Minor Premise</a:t>
          </a:r>
        </a:p>
      </dsp:txBody>
      <dsp:txXfrm rot="-5400000">
        <a:off x="1" y="2019469"/>
        <a:ext cx="1147503" cy="491787"/>
      </dsp:txXfrm>
    </dsp:sp>
    <dsp:sp modelId="{68B9A28A-83A4-47CD-943F-B43F6A9737CF}">
      <dsp:nvSpPr>
        <dsp:cNvPr id="0" name=""/>
        <dsp:cNvSpPr/>
      </dsp:nvSpPr>
      <dsp:spPr>
        <a:xfrm rot="5400000">
          <a:off x="4155782" y="-1562561"/>
          <a:ext cx="1065538" cy="7082096"/>
        </a:xfrm>
        <a:prstGeom prst="round2SameRect">
          <a:avLst/>
        </a:prstGeom>
        <a:solidFill>
          <a:schemeClr val="accent2">
            <a:alpha val="90000"/>
            <a:tint val="4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a:lnSpc>
              <a:spcPct val="90000"/>
            </a:lnSpc>
            <a:spcBef>
              <a:spcPct val="0"/>
            </a:spcBef>
            <a:spcAft>
              <a:spcPct val="15000"/>
            </a:spcAft>
            <a:buChar char="•"/>
          </a:pPr>
          <a:r>
            <a:rPr lang="en-US" sz="2400" kern="1200" dirty="0"/>
            <a:t>Predictive prophecy is </a:t>
          </a:r>
          <a:r>
            <a:rPr lang="en-US" sz="2400" b="1" kern="1200" dirty="0"/>
            <a:t>impossible</a:t>
          </a:r>
        </a:p>
      </dsp:txBody>
      <dsp:txXfrm rot="-5400000">
        <a:off x="1147504" y="1497732"/>
        <a:ext cx="7030081" cy="961508"/>
      </dsp:txXfrm>
    </dsp:sp>
    <dsp:sp modelId="{AD9032F2-8EAB-4569-812E-995253B5C46E}">
      <dsp:nvSpPr>
        <dsp:cNvPr id="0" name=""/>
        <dsp:cNvSpPr/>
      </dsp:nvSpPr>
      <dsp:spPr>
        <a:xfrm rot="5400000">
          <a:off x="-245893" y="3137083"/>
          <a:ext cx="1639290" cy="1147503"/>
        </a:xfrm>
        <a:prstGeom prst="chevron">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n-US" sz="1700" kern="1200"/>
            <a:t>Conclusion</a:t>
          </a:r>
        </a:p>
      </dsp:txBody>
      <dsp:txXfrm rot="-5400000">
        <a:off x="1" y="3464942"/>
        <a:ext cx="1147503" cy="491787"/>
      </dsp:txXfrm>
    </dsp:sp>
    <dsp:sp modelId="{D4AB8A69-903D-4BFA-A31D-74EBA668E44A}">
      <dsp:nvSpPr>
        <dsp:cNvPr id="0" name=""/>
        <dsp:cNvSpPr/>
      </dsp:nvSpPr>
      <dsp:spPr>
        <a:xfrm rot="5400000">
          <a:off x="4155782" y="-117088"/>
          <a:ext cx="1065538" cy="7082096"/>
        </a:xfrm>
        <a:prstGeom prst="round2SameRect">
          <a:avLst/>
        </a:prstGeom>
        <a:solidFill>
          <a:schemeClr val="accent2">
            <a:alpha val="90000"/>
            <a:tint val="4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a:lnSpc>
              <a:spcPct val="90000"/>
            </a:lnSpc>
            <a:spcBef>
              <a:spcPct val="0"/>
            </a:spcBef>
            <a:spcAft>
              <a:spcPct val="15000"/>
            </a:spcAft>
            <a:buChar char="•"/>
          </a:pPr>
          <a:r>
            <a:rPr lang="en-US" sz="2400" kern="1200" dirty="0"/>
            <a:t>Therefore, the Gospels must have been </a:t>
          </a:r>
          <a:r>
            <a:rPr lang="en-US" sz="2400" b="1" kern="1200" dirty="0"/>
            <a:t>written after</a:t>
          </a:r>
          <a:r>
            <a:rPr lang="en-US" sz="2400" kern="1200" dirty="0"/>
            <a:t> the destruction of Jerusalem in </a:t>
          </a:r>
          <a:r>
            <a:rPr lang="en-US" sz="2400" b="1" kern="1200" dirty="0"/>
            <a:t>AD 70</a:t>
          </a:r>
        </a:p>
      </dsp:txBody>
      <dsp:txXfrm rot="-5400000">
        <a:off x="1147504" y="2943205"/>
        <a:ext cx="7030081" cy="961508"/>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E8DA45-A96D-4F1B-AAF9-0F871937819E}">
      <dsp:nvSpPr>
        <dsp:cNvPr id="0" name=""/>
        <dsp:cNvSpPr/>
      </dsp:nvSpPr>
      <dsp:spPr>
        <a:xfrm>
          <a:off x="0" y="483362"/>
          <a:ext cx="8229600" cy="1701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624840" rIns="638708" bIns="213360" numCol="1" spcCol="1270" anchor="t" anchorCtr="0">
          <a:noAutofit/>
        </a:bodyPr>
        <a:lstStyle/>
        <a:p>
          <a:pPr marL="285750" lvl="1" indent="-285750" algn="l" defTabSz="1333500">
            <a:lnSpc>
              <a:spcPct val="90000"/>
            </a:lnSpc>
            <a:spcBef>
              <a:spcPct val="0"/>
            </a:spcBef>
            <a:spcAft>
              <a:spcPct val="15000"/>
            </a:spcAft>
            <a:buChar char="•"/>
          </a:pPr>
          <a:r>
            <a:rPr lang="en-US" sz="3000" b="1" kern="1200" dirty="0"/>
            <a:t>Prophecy</a:t>
          </a:r>
          <a:r>
            <a:rPr lang="en-US" sz="3000" kern="1200" dirty="0"/>
            <a:t>:  Josh. 6:26</a:t>
          </a:r>
        </a:p>
        <a:p>
          <a:pPr marL="285750" lvl="1" indent="-285750" algn="l" defTabSz="1333500">
            <a:lnSpc>
              <a:spcPct val="90000"/>
            </a:lnSpc>
            <a:spcBef>
              <a:spcPct val="0"/>
            </a:spcBef>
            <a:spcAft>
              <a:spcPct val="15000"/>
            </a:spcAft>
            <a:buChar char="•"/>
          </a:pPr>
          <a:r>
            <a:rPr lang="en-US" sz="3000" b="1" kern="1200" dirty="0"/>
            <a:t>Fulfillment</a:t>
          </a:r>
          <a:r>
            <a:rPr lang="en-US" sz="3000" kern="1200" dirty="0"/>
            <a:t>:  1 Ki. 16:34</a:t>
          </a:r>
        </a:p>
      </dsp:txBody>
      <dsp:txXfrm>
        <a:off x="0" y="483362"/>
        <a:ext cx="8229600" cy="1701000"/>
      </dsp:txXfrm>
    </dsp:sp>
    <dsp:sp modelId="{0CBD6ED7-BA18-4D9C-BF0C-F235171C10F7}">
      <dsp:nvSpPr>
        <dsp:cNvPr id="0" name=""/>
        <dsp:cNvSpPr/>
      </dsp:nvSpPr>
      <dsp:spPr>
        <a:xfrm>
          <a:off x="411480" y="40562"/>
          <a:ext cx="7273024" cy="88560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effectLst>
                <a:outerShdw blurRad="38100" dist="38100" dir="2700000" algn="tl">
                  <a:srgbClr val="000000">
                    <a:alpha val="43137"/>
                  </a:srgbClr>
                </a:outerShdw>
              </a:effectLst>
            </a:rPr>
            <a:t>Curse on whoever rebuilt Jericho</a:t>
          </a:r>
        </a:p>
      </dsp:txBody>
      <dsp:txXfrm>
        <a:off x="454711" y="83793"/>
        <a:ext cx="7186562" cy="799138"/>
      </dsp:txXfrm>
    </dsp:sp>
    <dsp:sp modelId="{490271CA-FB43-44C5-B187-67A2D34CEAE0}">
      <dsp:nvSpPr>
        <dsp:cNvPr id="0" name=""/>
        <dsp:cNvSpPr/>
      </dsp:nvSpPr>
      <dsp:spPr>
        <a:xfrm>
          <a:off x="0" y="2789162"/>
          <a:ext cx="8229600" cy="1701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624840" rIns="638708" bIns="213360" numCol="1" spcCol="1270" anchor="t" anchorCtr="0">
          <a:noAutofit/>
        </a:bodyPr>
        <a:lstStyle/>
        <a:p>
          <a:pPr marL="285750" lvl="1" indent="-285750" algn="l" defTabSz="1333500">
            <a:lnSpc>
              <a:spcPct val="90000"/>
            </a:lnSpc>
            <a:spcBef>
              <a:spcPct val="0"/>
            </a:spcBef>
            <a:spcAft>
              <a:spcPct val="15000"/>
            </a:spcAft>
            <a:buChar char="•"/>
          </a:pPr>
          <a:r>
            <a:rPr lang="en-US" sz="3000" b="1" kern="1200" dirty="0"/>
            <a:t>Prophecy</a:t>
          </a:r>
          <a:r>
            <a:rPr lang="en-US" sz="3000" kern="1200" dirty="0"/>
            <a:t>:  1 Ki. 13:1-2)</a:t>
          </a:r>
        </a:p>
        <a:p>
          <a:pPr marL="285750" lvl="1" indent="-285750" algn="l" defTabSz="1333500">
            <a:lnSpc>
              <a:spcPct val="90000"/>
            </a:lnSpc>
            <a:spcBef>
              <a:spcPct val="0"/>
            </a:spcBef>
            <a:spcAft>
              <a:spcPct val="15000"/>
            </a:spcAft>
            <a:buChar char="•"/>
          </a:pPr>
          <a:r>
            <a:rPr lang="en-US" sz="3000" b="1" kern="1200" dirty="0"/>
            <a:t>Fulfillment</a:t>
          </a:r>
          <a:r>
            <a:rPr lang="en-US" sz="3000" kern="1200" dirty="0"/>
            <a:t>:  2 Ki. 23:15-18</a:t>
          </a:r>
        </a:p>
      </dsp:txBody>
      <dsp:txXfrm>
        <a:off x="0" y="2789162"/>
        <a:ext cx="8229600" cy="1701000"/>
      </dsp:txXfrm>
    </dsp:sp>
    <dsp:sp modelId="{5C323851-AD21-41F5-B828-D9D04B1F9B11}">
      <dsp:nvSpPr>
        <dsp:cNvPr id="0" name=""/>
        <dsp:cNvSpPr/>
      </dsp:nvSpPr>
      <dsp:spPr>
        <a:xfrm>
          <a:off x="411480" y="2346362"/>
          <a:ext cx="7273024" cy="88560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Josiah’s desecration of Bethel’s altar</a:t>
          </a:r>
        </a:p>
      </dsp:txBody>
      <dsp:txXfrm>
        <a:off x="454711" y="2389593"/>
        <a:ext cx="7186562" cy="799138"/>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E8DA45-A96D-4F1B-AAF9-0F871937819E}">
      <dsp:nvSpPr>
        <dsp:cNvPr id="0" name=""/>
        <dsp:cNvSpPr/>
      </dsp:nvSpPr>
      <dsp:spPr>
        <a:xfrm>
          <a:off x="0" y="470200"/>
          <a:ext cx="8229600" cy="1913625"/>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562356" rIns="638708" bIns="192024" numCol="1" spcCol="1270" anchor="t" anchorCtr="0">
          <a:noAutofit/>
        </a:bodyPr>
        <a:lstStyle/>
        <a:p>
          <a:pPr marL="228600" lvl="1" indent="-228600" algn="l" defTabSz="1200150">
            <a:lnSpc>
              <a:spcPct val="90000"/>
            </a:lnSpc>
            <a:spcBef>
              <a:spcPct val="0"/>
            </a:spcBef>
            <a:spcAft>
              <a:spcPct val="15000"/>
            </a:spcAft>
            <a:buChar char="•"/>
          </a:pPr>
          <a:r>
            <a:rPr lang="en-US" sz="2700" b="1" kern="1200" dirty="0"/>
            <a:t>Prophecy</a:t>
          </a:r>
          <a:r>
            <a:rPr lang="en-US" sz="2700" kern="1200" dirty="0"/>
            <a:t>:  Lev. 26:33; Dt. 4:27; 28:64-68</a:t>
          </a:r>
        </a:p>
        <a:p>
          <a:pPr marL="228600" lvl="1" indent="-228600" algn="l" defTabSz="1200150">
            <a:lnSpc>
              <a:spcPct val="90000"/>
            </a:lnSpc>
            <a:spcBef>
              <a:spcPct val="0"/>
            </a:spcBef>
            <a:spcAft>
              <a:spcPct val="15000"/>
            </a:spcAft>
            <a:buChar char="•"/>
          </a:pPr>
          <a:r>
            <a:rPr lang="en-US" sz="2700" b="1" kern="1200" dirty="0"/>
            <a:t>Fulfillment</a:t>
          </a:r>
          <a:r>
            <a:rPr lang="en-US" sz="2700" kern="1200" dirty="0"/>
            <a:t>:  2 Ki. 17:3ff; 18:9ff; 25:1ff; 2 Chr. 36:15ff</a:t>
          </a:r>
        </a:p>
      </dsp:txBody>
      <dsp:txXfrm>
        <a:off x="0" y="470200"/>
        <a:ext cx="8229600" cy="1913625"/>
      </dsp:txXfrm>
    </dsp:sp>
    <dsp:sp modelId="{0CBD6ED7-BA18-4D9C-BF0C-F235171C10F7}">
      <dsp:nvSpPr>
        <dsp:cNvPr id="0" name=""/>
        <dsp:cNvSpPr/>
      </dsp:nvSpPr>
      <dsp:spPr>
        <a:xfrm>
          <a:off x="411480" y="71679"/>
          <a:ext cx="5760720" cy="79704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Jewish Captivities</a:t>
          </a:r>
        </a:p>
      </dsp:txBody>
      <dsp:txXfrm>
        <a:off x="450388" y="110587"/>
        <a:ext cx="5682904" cy="719224"/>
      </dsp:txXfrm>
    </dsp:sp>
    <dsp:sp modelId="{490271CA-FB43-44C5-B187-67A2D34CEAE0}">
      <dsp:nvSpPr>
        <dsp:cNvPr id="0" name=""/>
        <dsp:cNvSpPr/>
      </dsp:nvSpPr>
      <dsp:spPr>
        <a:xfrm>
          <a:off x="0" y="2928145"/>
          <a:ext cx="8229600" cy="15309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562356" rIns="638708" bIns="192024" numCol="1" spcCol="1270" anchor="t" anchorCtr="0">
          <a:noAutofit/>
        </a:bodyPr>
        <a:lstStyle/>
        <a:p>
          <a:pPr marL="228600" lvl="1" indent="-228600" algn="l" defTabSz="1200150">
            <a:lnSpc>
              <a:spcPct val="90000"/>
            </a:lnSpc>
            <a:spcBef>
              <a:spcPct val="0"/>
            </a:spcBef>
            <a:spcAft>
              <a:spcPct val="15000"/>
            </a:spcAft>
            <a:buChar char="•"/>
          </a:pPr>
          <a:r>
            <a:rPr lang="en-US" sz="2700" b="1" kern="1200" dirty="0"/>
            <a:t>Prophecy</a:t>
          </a:r>
          <a:r>
            <a:rPr lang="en-US" sz="2700" kern="1200" dirty="0"/>
            <a:t>:  Lev. 26:40-45; Dt. 30:1-10</a:t>
          </a:r>
        </a:p>
        <a:p>
          <a:pPr marL="228600" lvl="1" indent="-228600" algn="l" defTabSz="1200150">
            <a:lnSpc>
              <a:spcPct val="90000"/>
            </a:lnSpc>
            <a:spcBef>
              <a:spcPct val="0"/>
            </a:spcBef>
            <a:spcAft>
              <a:spcPct val="15000"/>
            </a:spcAft>
            <a:buChar char="•"/>
          </a:pPr>
          <a:r>
            <a:rPr lang="en-US" sz="2700" b="1" kern="1200" dirty="0"/>
            <a:t>Fulfillment</a:t>
          </a:r>
          <a:r>
            <a:rPr lang="en-US" sz="2700" kern="1200" dirty="0"/>
            <a:t>:  2 Chr. 36:22-23; </a:t>
          </a:r>
          <a:r>
            <a:rPr lang="en-US" sz="2700" kern="1200" dirty="0" err="1"/>
            <a:t>Exra</a:t>
          </a:r>
          <a:r>
            <a:rPr lang="en-US" sz="2700" kern="1200" dirty="0"/>
            <a:t> 1:1-3:13</a:t>
          </a:r>
        </a:p>
      </dsp:txBody>
      <dsp:txXfrm>
        <a:off x="0" y="2928145"/>
        <a:ext cx="8229600" cy="1530900"/>
      </dsp:txXfrm>
    </dsp:sp>
    <dsp:sp modelId="{5C323851-AD21-41F5-B828-D9D04B1F9B11}">
      <dsp:nvSpPr>
        <dsp:cNvPr id="0" name=""/>
        <dsp:cNvSpPr/>
      </dsp:nvSpPr>
      <dsp:spPr>
        <a:xfrm>
          <a:off x="411480" y="2529624"/>
          <a:ext cx="5760720" cy="79704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Return of the Remnant</a:t>
          </a:r>
        </a:p>
      </dsp:txBody>
      <dsp:txXfrm>
        <a:off x="450388" y="2568532"/>
        <a:ext cx="5682904" cy="719224"/>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E8DA45-A96D-4F1B-AAF9-0F871937819E}">
      <dsp:nvSpPr>
        <dsp:cNvPr id="0" name=""/>
        <dsp:cNvSpPr/>
      </dsp:nvSpPr>
      <dsp:spPr>
        <a:xfrm>
          <a:off x="0" y="470200"/>
          <a:ext cx="8229600" cy="1913625"/>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562356" rIns="638708" bIns="192024" numCol="1" spcCol="1270" anchor="t" anchorCtr="0">
          <a:noAutofit/>
        </a:bodyPr>
        <a:lstStyle/>
        <a:p>
          <a:pPr marL="228600" lvl="1" indent="-228600" algn="l" defTabSz="1200150">
            <a:lnSpc>
              <a:spcPct val="90000"/>
            </a:lnSpc>
            <a:spcBef>
              <a:spcPct val="0"/>
            </a:spcBef>
            <a:spcAft>
              <a:spcPct val="15000"/>
            </a:spcAft>
            <a:buChar char="•"/>
          </a:pPr>
          <a:r>
            <a:rPr lang="en-US" sz="2700" b="1" kern="1200" dirty="0"/>
            <a:t>Prophecy</a:t>
          </a:r>
          <a:r>
            <a:rPr lang="en-US" sz="2700" kern="1200" dirty="0"/>
            <a:t>:  Isa. 44:28-45:6</a:t>
          </a:r>
        </a:p>
        <a:p>
          <a:pPr marL="228600" lvl="1" indent="-228600" algn="l" defTabSz="1200150">
            <a:lnSpc>
              <a:spcPct val="90000"/>
            </a:lnSpc>
            <a:spcBef>
              <a:spcPct val="0"/>
            </a:spcBef>
            <a:spcAft>
              <a:spcPct val="15000"/>
            </a:spcAft>
            <a:buChar char="•"/>
          </a:pPr>
          <a:r>
            <a:rPr lang="en-US" sz="2700" b="1" kern="1200" dirty="0"/>
            <a:t>Fulfillment</a:t>
          </a:r>
          <a:r>
            <a:rPr lang="en-US" sz="2700" kern="1200" dirty="0"/>
            <a:t>:  2 Chr. 36:22-23; Ezra 1:1-2; 3:7; 4:3; 5:13, 17; 6:3, 14</a:t>
          </a:r>
        </a:p>
      </dsp:txBody>
      <dsp:txXfrm>
        <a:off x="0" y="470200"/>
        <a:ext cx="8229600" cy="1913625"/>
      </dsp:txXfrm>
    </dsp:sp>
    <dsp:sp modelId="{0CBD6ED7-BA18-4D9C-BF0C-F235171C10F7}">
      <dsp:nvSpPr>
        <dsp:cNvPr id="0" name=""/>
        <dsp:cNvSpPr/>
      </dsp:nvSpPr>
      <dsp:spPr>
        <a:xfrm>
          <a:off x="411480" y="71679"/>
          <a:ext cx="5760720" cy="79704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Decree of Cyrus</a:t>
          </a:r>
        </a:p>
      </dsp:txBody>
      <dsp:txXfrm>
        <a:off x="450388" y="110587"/>
        <a:ext cx="5682904" cy="719224"/>
      </dsp:txXfrm>
    </dsp:sp>
    <dsp:sp modelId="{490271CA-FB43-44C5-B187-67A2D34CEAE0}">
      <dsp:nvSpPr>
        <dsp:cNvPr id="0" name=""/>
        <dsp:cNvSpPr/>
      </dsp:nvSpPr>
      <dsp:spPr>
        <a:xfrm>
          <a:off x="0" y="2928145"/>
          <a:ext cx="8229600" cy="15309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562356" rIns="638708" bIns="192024" numCol="1" spcCol="1270" anchor="t" anchorCtr="0">
          <a:noAutofit/>
        </a:bodyPr>
        <a:lstStyle/>
        <a:p>
          <a:pPr marL="228600" lvl="1" indent="-228600" algn="l" defTabSz="1200150">
            <a:lnSpc>
              <a:spcPct val="90000"/>
            </a:lnSpc>
            <a:spcBef>
              <a:spcPct val="0"/>
            </a:spcBef>
            <a:spcAft>
              <a:spcPct val="15000"/>
            </a:spcAft>
            <a:buChar char="•"/>
          </a:pPr>
          <a:r>
            <a:rPr lang="en-US" sz="2700" kern="1200" dirty="0"/>
            <a:t>Prophecy:</a:t>
          </a:r>
        </a:p>
        <a:p>
          <a:pPr marL="228600" lvl="1" indent="-228600" algn="l" defTabSz="1200150">
            <a:lnSpc>
              <a:spcPct val="90000"/>
            </a:lnSpc>
            <a:spcBef>
              <a:spcPct val="0"/>
            </a:spcBef>
            <a:spcAft>
              <a:spcPct val="15000"/>
            </a:spcAft>
            <a:buChar char="•"/>
          </a:pPr>
          <a:r>
            <a:rPr lang="en-US" sz="2700" kern="1200" dirty="0"/>
            <a:t>Fulfillment:</a:t>
          </a:r>
        </a:p>
      </dsp:txBody>
      <dsp:txXfrm>
        <a:off x="0" y="2928145"/>
        <a:ext cx="8229600" cy="1530900"/>
      </dsp:txXfrm>
    </dsp:sp>
    <dsp:sp modelId="{5C323851-AD21-41F5-B828-D9D04B1F9B11}">
      <dsp:nvSpPr>
        <dsp:cNvPr id="0" name=""/>
        <dsp:cNvSpPr/>
      </dsp:nvSpPr>
      <dsp:spPr>
        <a:xfrm>
          <a:off x="411480" y="2529624"/>
          <a:ext cx="5760720" cy="79704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Etc.</a:t>
          </a:r>
        </a:p>
      </dsp:txBody>
      <dsp:txXfrm>
        <a:off x="450388" y="2568532"/>
        <a:ext cx="5682904" cy="719224"/>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E8DA45-A96D-4F1B-AAF9-0F871937819E}">
      <dsp:nvSpPr>
        <dsp:cNvPr id="0" name=""/>
        <dsp:cNvSpPr/>
      </dsp:nvSpPr>
      <dsp:spPr>
        <a:xfrm>
          <a:off x="0" y="445675"/>
          <a:ext cx="8229600" cy="14175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520700" rIns="638708" bIns="177800" numCol="1" spcCol="1270" anchor="t" anchorCtr="0">
          <a:noAutofit/>
        </a:bodyPr>
        <a:lstStyle/>
        <a:p>
          <a:pPr marL="228600" lvl="1" indent="-228600" algn="l" defTabSz="1111250">
            <a:lnSpc>
              <a:spcPct val="90000"/>
            </a:lnSpc>
            <a:spcBef>
              <a:spcPct val="0"/>
            </a:spcBef>
            <a:spcAft>
              <a:spcPct val="15000"/>
            </a:spcAft>
            <a:buChar char="•"/>
          </a:pPr>
          <a:r>
            <a:rPr lang="en-US" sz="2500" b="1" kern="1200" dirty="0"/>
            <a:t>Prophecy</a:t>
          </a:r>
          <a:r>
            <a:rPr lang="en-US" sz="2500" kern="1200" dirty="0"/>
            <a:t>:  Mt. 26:31; Mk. 14:27; Zech. 13:7</a:t>
          </a:r>
        </a:p>
        <a:p>
          <a:pPr marL="228600" lvl="1" indent="-228600" algn="l" defTabSz="1111250">
            <a:lnSpc>
              <a:spcPct val="90000"/>
            </a:lnSpc>
            <a:spcBef>
              <a:spcPct val="0"/>
            </a:spcBef>
            <a:spcAft>
              <a:spcPct val="15000"/>
            </a:spcAft>
            <a:buChar char="•"/>
          </a:pPr>
          <a:r>
            <a:rPr lang="en-US" sz="2500" b="1" kern="1200" dirty="0"/>
            <a:t>Fulfillment</a:t>
          </a:r>
          <a:r>
            <a:rPr lang="en-US" sz="2500" kern="1200" dirty="0"/>
            <a:t>:  Mt. 26:56; Mk. 14:50</a:t>
          </a:r>
        </a:p>
      </dsp:txBody>
      <dsp:txXfrm>
        <a:off x="0" y="445675"/>
        <a:ext cx="8229600" cy="1417500"/>
      </dsp:txXfrm>
    </dsp:sp>
    <dsp:sp modelId="{0CBD6ED7-BA18-4D9C-BF0C-F235171C10F7}">
      <dsp:nvSpPr>
        <dsp:cNvPr id="0" name=""/>
        <dsp:cNvSpPr/>
      </dsp:nvSpPr>
      <dsp:spPr>
        <a:xfrm>
          <a:off x="411480" y="76675"/>
          <a:ext cx="5760720" cy="73800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Scattering of Disciples</a:t>
          </a:r>
        </a:p>
      </dsp:txBody>
      <dsp:txXfrm>
        <a:off x="447506" y="112701"/>
        <a:ext cx="5688668" cy="665948"/>
      </dsp:txXfrm>
    </dsp:sp>
    <dsp:sp modelId="{490271CA-FB43-44C5-B187-67A2D34CEAE0}">
      <dsp:nvSpPr>
        <dsp:cNvPr id="0" name=""/>
        <dsp:cNvSpPr/>
      </dsp:nvSpPr>
      <dsp:spPr>
        <a:xfrm>
          <a:off x="0" y="2367175"/>
          <a:ext cx="8229600" cy="2086875"/>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520700" rIns="638708" bIns="177800" numCol="1" spcCol="1270" anchor="t" anchorCtr="0">
          <a:noAutofit/>
        </a:bodyPr>
        <a:lstStyle/>
        <a:p>
          <a:pPr marL="228600" lvl="1" indent="-228600" algn="l" defTabSz="1111250">
            <a:lnSpc>
              <a:spcPct val="90000"/>
            </a:lnSpc>
            <a:spcBef>
              <a:spcPct val="0"/>
            </a:spcBef>
            <a:spcAft>
              <a:spcPct val="15000"/>
            </a:spcAft>
            <a:buChar char="•"/>
          </a:pPr>
          <a:r>
            <a:rPr lang="en-US" sz="2500" b="1" kern="1200" dirty="0"/>
            <a:t>Prophecy</a:t>
          </a:r>
          <a:r>
            <a:rPr lang="en-US" sz="2500" kern="1200" dirty="0"/>
            <a:t>:  Mt. 26:34; Mk. 14:30; Lk. 22:34; Jn. 13:38</a:t>
          </a:r>
        </a:p>
        <a:p>
          <a:pPr marL="228600" lvl="1" indent="-228600" algn="l" defTabSz="1111250">
            <a:lnSpc>
              <a:spcPct val="90000"/>
            </a:lnSpc>
            <a:spcBef>
              <a:spcPct val="0"/>
            </a:spcBef>
            <a:spcAft>
              <a:spcPct val="15000"/>
            </a:spcAft>
            <a:buChar char="•"/>
          </a:pPr>
          <a:r>
            <a:rPr lang="en-US" sz="2500" b="1" kern="1200" dirty="0"/>
            <a:t>Fulfillment</a:t>
          </a:r>
          <a:r>
            <a:rPr lang="en-US" sz="2500" kern="1200" dirty="0"/>
            <a:t>:  Mt. 26:69ff; Mk. 14:66ff; Lk. 22:55ff; Jn. 18:15ff</a:t>
          </a:r>
        </a:p>
      </dsp:txBody>
      <dsp:txXfrm>
        <a:off x="0" y="2367175"/>
        <a:ext cx="8229600" cy="2086875"/>
      </dsp:txXfrm>
    </dsp:sp>
    <dsp:sp modelId="{5C323851-AD21-41F5-B828-D9D04B1F9B11}">
      <dsp:nvSpPr>
        <dsp:cNvPr id="0" name=""/>
        <dsp:cNvSpPr/>
      </dsp:nvSpPr>
      <dsp:spPr>
        <a:xfrm>
          <a:off x="411480" y="1998175"/>
          <a:ext cx="5760720" cy="73800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Peter’s Denials</a:t>
          </a:r>
        </a:p>
      </dsp:txBody>
      <dsp:txXfrm>
        <a:off x="447506" y="2034201"/>
        <a:ext cx="5688668" cy="665948"/>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E8DA45-A96D-4F1B-AAF9-0F871937819E}">
      <dsp:nvSpPr>
        <dsp:cNvPr id="0" name=""/>
        <dsp:cNvSpPr/>
      </dsp:nvSpPr>
      <dsp:spPr>
        <a:xfrm>
          <a:off x="0" y="483362"/>
          <a:ext cx="8229600" cy="1701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624840" rIns="638708" bIns="213360" numCol="1" spcCol="1270" anchor="t" anchorCtr="0">
          <a:noAutofit/>
        </a:bodyPr>
        <a:lstStyle/>
        <a:p>
          <a:pPr marL="285750" lvl="1" indent="-285750" algn="l" defTabSz="1333500">
            <a:lnSpc>
              <a:spcPct val="90000"/>
            </a:lnSpc>
            <a:spcBef>
              <a:spcPct val="0"/>
            </a:spcBef>
            <a:spcAft>
              <a:spcPct val="15000"/>
            </a:spcAft>
            <a:buChar char="•"/>
          </a:pPr>
          <a:r>
            <a:rPr lang="en-US" sz="3000" b="1" kern="1200" dirty="0"/>
            <a:t>Prophecy</a:t>
          </a:r>
          <a:r>
            <a:rPr lang="en-US" sz="3000" kern="1200" dirty="0"/>
            <a:t>:  Acts 11:28</a:t>
          </a:r>
        </a:p>
        <a:p>
          <a:pPr marL="285750" lvl="1" indent="-285750" algn="l" defTabSz="1333500">
            <a:lnSpc>
              <a:spcPct val="90000"/>
            </a:lnSpc>
            <a:spcBef>
              <a:spcPct val="0"/>
            </a:spcBef>
            <a:spcAft>
              <a:spcPct val="15000"/>
            </a:spcAft>
            <a:buChar char="•"/>
          </a:pPr>
          <a:r>
            <a:rPr lang="en-US" sz="3000" b="1" kern="1200" dirty="0"/>
            <a:t>Fulfillment</a:t>
          </a:r>
          <a:r>
            <a:rPr lang="en-US" sz="3000" kern="1200" dirty="0"/>
            <a:t>:  Acts 11:28</a:t>
          </a:r>
        </a:p>
      </dsp:txBody>
      <dsp:txXfrm>
        <a:off x="0" y="483362"/>
        <a:ext cx="8229600" cy="1701000"/>
      </dsp:txXfrm>
    </dsp:sp>
    <dsp:sp modelId="{0CBD6ED7-BA18-4D9C-BF0C-F235171C10F7}">
      <dsp:nvSpPr>
        <dsp:cNvPr id="0" name=""/>
        <dsp:cNvSpPr/>
      </dsp:nvSpPr>
      <dsp:spPr>
        <a:xfrm>
          <a:off x="411480" y="40562"/>
          <a:ext cx="5760720" cy="88560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Famine in the Days of Claudius</a:t>
          </a:r>
        </a:p>
      </dsp:txBody>
      <dsp:txXfrm>
        <a:off x="454711" y="83793"/>
        <a:ext cx="5674258" cy="799138"/>
      </dsp:txXfrm>
    </dsp:sp>
    <dsp:sp modelId="{490271CA-FB43-44C5-B187-67A2D34CEAE0}">
      <dsp:nvSpPr>
        <dsp:cNvPr id="0" name=""/>
        <dsp:cNvSpPr/>
      </dsp:nvSpPr>
      <dsp:spPr>
        <a:xfrm>
          <a:off x="0" y="2789162"/>
          <a:ext cx="8229600" cy="1701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624840" rIns="638708" bIns="213360" numCol="1" spcCol="1270" anchor="t" anchorCtr="0">
          <a:noAutofit/>
        </a:bodyPr>
        <a:lstStyle/>
        <a:p>
          <a:pPr marL="285750" lvl="1" indent="-285750" algn="l" defTabSz="1333500">
            <a:lnSpc>
              <a:spcPct val="90000"/>
            </a:lnSpc>
            <a:spcBef>
              <a:spcPct val="0"/>
            </a:spcBef>
            <a:spcAft>
              <a:spcPct val="15000"/>
            </a:spcAft>
            <a:buChar char="•"/>
          </a:pPr>
          <a:r>
            <a:rPr lang="en-US" sz="3000" b="1" kern="1200" dirty="0"/>
            <a:t>Prophecy</a:t>
          </a:r>
          <a:r>
            <a:rPr lang="en-US" sz="3000" kern="1200" dirty="0"/>
            <a:t>:  Acts 21:10-11</a:t>
          </a:r>
        </a:p>
        <a:p>
          <a:pPr marL="285750" lvl="1" indent="-285750" algn="l" defTabSz="1333500">
            <a:lnSpc>
              <a:spcPct val="90000"/>
            </a:lnSpc>
            <a:spcBef>
              <a:spcPct val="0"/>
            </a:spcBef>
            <a:spcAft>
              <a:spcPct val="15000"/>
            </a:spcAft>
            <a:buChar char="•"/>
          </a:pPr>
          <a:r>
            <a:rPr lang="en-US" sz="3000" b="1" kern="1200" dirty="0"/>
            <a:t>Fulfillment</a:t>
          </a:r>
          <a:r>
            <a:rPr lang="en-US" sz="3000" kern="1200" dirty="0"/>
            <a:t>:  Acts 21:30-33</a:t>
          </a:r>
        </a:p>
      </dsp:txBody>
      <dsp:txXfrm>
        <a:off x="0" y="2789162"/>
        <a:ext cx="8229600" cy="1701000"/>
      </dsp:txXfrm>
    </dsp:sp>
    <dsp:sp modelId="{5C323851-AD21-41F5-B828-D9D04B1F9B11}">
      <dsp:nvSpPr>
        <dsp:cNvPr id="0" name=""/>
        <dsp:cNvSpPr/>
      </dsp:nvSpPr>
      <dsp:spPr>
        <a:xfrm>
          <a:off x="411480" y="2346362"/>
          <a:ext cx="5760720" cy="88560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Paul’s Seizure In Jerusalem</a:t>
          </a:r>
        </a:p>
      </dsp:txBody>
      <dsp:txXfrm>
        <a:off x="454711" y="2389593"/>
        <a:ext cx="5674258" cy="799138"/>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E8DA45-A96D-4F1B-AAF9-0F871937819E}">
      <dsp:nvSpPr>
        <dsp:cNvPr id="0" name=""/>
        <dsp:cNvSpPr/>
      </dsp:nvSpPr>
      <dsp:spPr>
        <a:xfrm>
          <a:off x="0" y="483362"/>
          <a:ext cx="8229600" cy="1701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624840" rIns="638708" bIns="213360" numCol="1" spcCol="1270" anchor="t" anchorCtr="0">
          <a:noAutofit/>
        </a:bodyPr>
        <a:lstStyle/>
        <a:p>
          <a:pPr marL="285750" lvl="1" indent="-285750" algn="l" defTabSz="1333500">
            <a:lnSpc>
              <a:spcPct val="90000"/>
            </a:lnSpc>
            <a:spcBef>
              <a:spcPct val="0"/>
            </a:spcBef>
            <a:spcAft>
              <a:spcPct val="15000"/>
            </a:spcAft>
            <a:buChar char="•"/>
          </a:pPr>
          <a:r>
            <a:rPr lang="en-US" sz="3000" b="1" kern="1200" dirty="0"/>
            <a:t>Philippi</a:t>
          </a:r>
          <a:r>
            <a:rPr lang="en-US" sz="3000" kern="1200" dirty="0"/>
            <a:t>  (Acts 16)</a:t>
          </a:r>
        </a:p>
        <a:p>
          <a:pPr marL="285750" lvl="1" indent="-285750" algn="l" defTabSz="1333500">
            <a:lnSpc>
              <a:spcPct val="90000"/>
            </a:lnSpc>
            <a:spcBef>
              <a:spcPct val="0"/>
            </a:spcBef>
            <a:spcAft>
              <a:spcPct val="15000"/>
            </a:spcAft>
            <a:buChar char="•"/>
          </a:pPr>
          <a:r>
            <a:rPr lang="en-US" sz="3000" b="1" kern="1200" dirty="0"/>
            <a:t>Ephesus</a:t>
          </a:r>
          <a:r>
            <a:rPr lang="en-US" sz="3000" kern="1200" dirty="0"/>
            <a:t>  (Acts 19)</a:t>
          </a:r>
        </a:p>
      </dsp:txBody>
      <dsp:txXfrm>
        <a:off x="0" y="483362"/>
        <a:ext cx="8229600" cy="1701000"/>
      </dsp:txXfrm>
    </dsp:sp>
    <dsp:sp modelId="{0CBD6ED7-BA18-4D9C-BF0C-F235171C10F7}">
      <dsp:nvSpPr>
        <dsp:cNvPr id="0" name=""/>
        <dsp:cNvSpPr/>
      </dsp:nvSpPr>
      <dsp:spPr>
        <a:xfrm>
          <a:off x="411480" y="40562"/>
          <a:ext cx="5760720" cy="88560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Persecutions</a:t>
          </a:r>
        </a:p>
      </dsp:txBody>
      <dsp:txXfrm>
        <a:off x="454711" y="83793"/>
        <a:ext cx="5674258" cy="799138"/>
      </dsp:txXfrm>
    </dsp:sp>
    <dsp:sp modelId="{490271CA-FB43-44C5-B187-67A2D34CEAE0}">
      <dsp:nvSpPr>
        <dsp:cNvPr id="0" name=""/>
        <dsp:cNvSpPr/>
      </dsp:nvSpPr>
      <dsp:spPr>
        <a:xfrm>
          <a:off x="0" y="2789162"/>
          <a:ext cx="8229600" cy="1701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624840" rIns="638708" bIns="213360" numCol="1" spcCol="1270" anchor="t" anchorCtr="0">
          <a:noAutofit/>
        </a:bodyPr>
        <a:lstStyle/>
        <a:p>
          <a:pPr marL="285750" lvl="1" indent="-285750" algn="l" defTabSz="1333500">
            <a:lnSpc>
              <a:spcPct val="90000"/>
            </a:lnSpc>
            <a:spcBef>
              <a:spcPct val="0"/>
            </a:spcBef>
            <a:spcAft>
              <a:spcPct val="15000"/>
            </a:spcAft>
            <a:buChar char="•"/>
          </a:pPr>
          <a:r>
            <a:rPr lang="en-US" sz="3000" b="1" kern="1200" dirty="0"/>
            <a:t>Stephen</a:t>
          </a:r>
          <a:r>
            <a:rPr lang="en-US" sz="3000" kern="1200" dirty="0"/>
            <a:t>  (Acts 7)</a:t>
          </a:r>
        </a:p>
        <a:p>
          <a:pPr marL="285750" lvl="1" indent="-285750" algn="l" defTabSz="1333500">
            <a:lnSpc>
              <a:spcPct val="90000"/>
            </a:lnSpc>
            <a:spcBef>
              <a:spcPct val="0"/>
            </a:spcBef>
            <a:spcAft>
              <a:spcPct val="15000"/>
            </a:spcAft>
            <a:buChar char="•"/>
          </a:pPr>
          <a:r>
            <a:rPr lang="en-US" sz="3000" b="1" kern="1200" dirty="0"/>
            <a:t>James</a:t>
          </a:r>
          <a:r>
            <a:rPr lang="en-US" sz="3000" kern="1200" dirty="0"/>
            <a:t>  (Acts 12:1-2)</a:t>
          </a:r>
        </a:p>
      </dsp:txBody>
      <dsp:txXfrm>
        <a:off x="0" y="2789162"/>
        <a:ext cx="8229600" cy="1701000"/>
      </dsp:txXfrm>
    </dsp:sp>
    <dsp:sp modelId="{5C323851-AD21-41F5-B828-D9D04B1F9B11}">
      <dsp:nvSpPr>
        <dsp:cNvPr id="0" name=""/>
        <dsp:cNvSpPr/>
      </dsp:nvSpPr>
      <dsp:spPr>
        <a:xfrm>
          <a:off x="411480" y="2346362"/>
          <a:ext cx="5760720" cy="885600"/>
        </a:xfrm>
        <a:prstGeom prst="roundRect">
          <a:avLst/>
        </a:prstGeom>
        <a:solidFill>
          <a:srgbClr val="0000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333500">
            <a:lnSpc>
              <a:spcPct val="90000"/>
            </a:lnSpc>
            <a:spcBef>
              <a:spcPct val="0"/>
            </a:spcBef>
            <a:spcAft>
              <a:spcPct val="35000"/>
            </a:spcAft>
            <a:buNone/>
          </a:pPr>
          <a:r>
            <a:rPr lang="en-US" sz="30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Deaths</a:t>
          </a:r>
        </a:p>
      </dsp:txBody>
      <dsp:txXfrm>
        <a:off x="454711" y="2389593"/>
        <a:ext cx="5674258" cy="799138"/>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A7ECFD-8527-469A-9185-4232554664D4}">
      <dsp:nvSpPr>
        <dsp:cNvPr id="0" name=""/>
        <dsp:cNvSpPr/>
      </dsp:nvSpPr>
      <dsp:spPr>
        <a:xfrm rot="5400000">
          <a:off x="5160982" y="-2083308"/>
          <a:ext cx="872518" cy="5261800"/>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dirty="0"/>
            <a:t>Mt. 5:32; 19:9; Mk. 10:11; Lk. 16:18</a:t>
          </a:r>
        </a:p>
      </dsp:txBody>
      <dsp:txXfrm rot="-5400000">
        <a:off x="2966342" y="153925"/>
        <a:ext cx="5219207" cy="787332"/>
      </dsp:txXfrm>
    </dsp:sp>
    <dsp:sp modelId="{3870E84F-8113-4821-B41D-701E347A42A4}">
      <dsp:nvSpPr>
        <dsp:cNvPr id="0" name=""/>
        <dsp:cNvSpPr/>
      </dsp:nvSpPr>
      <dsp:spPr>
        <a:xfrm>
          <a:off x="1458" y="0"/>
          <a:ext cx="2964883"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b="1" kern="1200" dirty="0">
              <a:effectLst>
                <a:outerShdw blurRad="38100" dist="38100" dir="2700000" algn="tl">
                  <a:srgbClr val="000000">
                    <a:alpha val="43137"/>
                  </a:srgbClr>
                </a:outerShdw>
              </a:effectLst>
              <a:latin typeface="+mn-lt"/>
            </a:rPr>
            <a:t>1 Cor. 7:10</a:t>
          </a:r>
        </a:p>
      </dsp:txBody>
      <dsp:txXfrm>
        <a:off x="54699" y="53241"/>
        <a:ext cx="2858401" cy="984166"/>
      </dsp:txXfrm>
    </dsp:sp>
    <dsp:sp modelId="{99F9F468-4ACF-48D7-9973-06B4D844A8F9}">
      <dsp:nvSpPr>
        <dsp:cNvPr id="0" name=""/>
        <dsp:cNvSpPr/>
      </dsp:nvSpPr>
      <dsp:spPr>
        <a:xfrm rot="5400000">
          <a:off x="5133092" y="-940699"/>
          <a:ext cx="872518" cy="5266944"/>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0" lvl="0" indent="0" algn="l" defTabSz="1244600">
            <a:lnSpc>
              <a:spcPct val="90000"/>
            </a:lnSpc>
            <a:spcBef>
              <a:spcPct val="0"/>
            </a:spcBef>
            <a:spcAft>
              <a:spcPct val="35000"/>
            </a:spcAft>
            <a:buNone/>
          </a:pPr>
          <a:r>
            <a:rPr lang="en-US" sz="2800" kern="1200">
              <a:latin typeface="Arial" panose="020B0604020202020204"/>
              <a:ea typeface="+mn-ea"/>
              <a:cs typeface="+mn-cs"/>
            </a:rPr>
            <a:t>Mt. 10:10; Lk. 10:7</a:t>
          </a:r>
        </a:p>
      </dsp:txBody>
      <dsp:txXfrm rot="-5400000">
        <a:off x="2935880" y="1299106"/>
        <a:ext cx="5224351" cy="787332"/>
      </dsp:txXfrm>
    </dsp:sp>
    <dsp:sp modelId="{4AE16341-63A8-4B5A-A065-B2B4238D88E4}">
      <dsp:nvSpPr>
        <dsp:cNvPr id="0" name=""/>
        <dsp:cNvSpPr/>
      </dsp:nvSpPr>
      <dsp:spPr>
        <a:xfrm>
          <a:off x="1458" y="1111358"/>
          <a:ext cx="2934421"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1 Cor. 9:14</a:t>
          </a:r>
        </a:p>
      </dsp:txBody>
      <dsp:txXfrm>
        <a:off x="54699" y="1164599"/>
        <a:ext cx="2827939" cy="984166"/>
      </dsp:txXfrm>
    </dsp:sp>
    <dsp:sp modelId="{9F8D9C4D-740B-494F-BEF2-46752170CA92}">
      <dsp:nvSpPr>
        <dsp:cNvPr id="0" name=""/>
        <dsp:cNvSpPr/>
      </dsp:nvSpPr>
      <dsp:spPr>
        <a:xfrm rot="5400000">
          <a:off x="5133092" y="204480"/>
          <a:ext cx="872518" cy="5266944"/>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latin typeface="Arial" panose="020B0604020202020204"/>
              <a:ea typeface="+mn-ea"/>
              <a:cs typeface="+mn-cs"/>
            </a:rPr>
            <a:t>Lk. 22:19-20</a:t>
          </a:r>
        </a:p>
      </dsp:txBody>
      <dsp:txXfrm rot="-5400000">
        <a:off x="2935880" y="2444286"/>
        <a:ext cx="5224351" cy="787332"/>
      </dsp:txXfrm>
    </dsp:sp>
    <dsp:sp modelId="{53ACD95F-A88B-4A61-BD97-8859E938F591}">
      <dsp:nvSpPr>
        <dsp:cNvPr id="0" name=""/>
        <dsp:cNvSpPr/>
      </dsp:nvSpPr>
      <dsp:spPr>
        <a:xfrm>
          <a:off x="1458" y="2256539"/>
          <a:ext cx="2934421"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1 Cor. 11:23-25</a:t>
          </a:r>
        </a:p>
      </dsp:txBody>
      <dsp:txXfrm>
        <a:off x="54699" y="2309780"/>
        <a:ext cx="2827939" cy="984166"/>
      </dsp:txXfrm>
    </dsp:sp>
    <dsp:sp modelId="{C15AAB51-17EE-4008-A2B5-4220FF3E3ABD}">
      <dsp:nvSpPr>
        <dsp:cNvPr id="0" name=""/>
        <dsp:cNvSpPr/>
      </dsp:nvSpPr>
      <dsp:spPr>
        <a:xfrm rot="5400000">
          <a:off x="5133092" y="1349661"/>
          <a:ext cx="872518" cy="5266944"/>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latin typeface="Arial" panose="020B0604020202020204"/>
              <a:ea typeface="+mn-ea"/>
              <a:cs typeface="+mn-cs"/>
            </a:rPr>
            <a:t>Lk. 10:7  (Identical Greek)</a:t>
          </a:r>
        </a:p>
      </dsp:txBody>
      <dsp:txXfrm rot="-5400000">
        <a:off x="2935880" y="3589467"/>
        <a:ext cx="5224351" cy="787332"/>
      </dsp:txXfrm>
    </dsp:sp>
    <dsp:sp modelId="{67EA32D2-AD12-4DC0-AC9E-2EF46EE53B33}">
      <dsp:nvSpPr>
        <dsp:cNvPr id="0" name=""/>
        <dsp:cNvSpPr/>
      </dsp:nvSpPr>
      <dsp:spPr>
        <a:xfrm>
          <a:off x="1458" y="3401719"/>
          <a:ext cx="2934421"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b="1" kern="1200" dirty="0">
              <a:solidFill>
                <a:srgbClr val="FFFFFF"/>
              </a:solidFill>
              <a:effectLst>
                <a:outerShdw blurRad="38100" dist="38100" dir="2700000" algn="tl">
                  <a:srgbClr val="000000">
                    <a:alpha val="43137"/>
                  </a:srgbClr>
                </a:outerShdw>
              </a:effectLst>
              <a:latin typeface="Arial" panose="020B0604020202020204"/>
              <a:ea typeface="+mn-ea"/>
              <a:cs typeface="+mn-cs"/>
            </a:rPr>
            <a:t>1 Tim. 5:18</a:t>
          </a:r>
        </a:p>
      </dsp:txBody>
      <dsp:txXfrm>
        <a:off x="54699" y="3454960"/>
        <a:ext cx="2827939" cy="98416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BA601A-4AD1-4C51-A6C3-BDABCFD4BBEA}">
      <dsp:nvSpPr>
        <dsp:cNvPr id="0" name=""/>
        <dsp:cNvSpPr/>
      </dsp:nvSpPr>
      <dsp:spPr>
        <a:xfrm rot="5400000">
          <a:off x="5018344" y="-2250069"/>
          <a:ext cx="872518" cy="5595321"/>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latin typeface="+mn-lt"/>
            </a:rPr>
            <a:t>Not likely invented</a:t>
          </a:r>
        </a:p>
      </dsp:txBody>
      <dsp:txXfrm rot="-5400000">
        <a:off x="2656943" y="153925"/>
        <a:ext cx="5552728" cy="787332"/>
      </dsp:txXfrm>
    </dsp:sp>
    <dsp:sp modelId="{84832488-B385-424A-9AD6-DB83C1762E62}">
      <dsp:nvSpPr>
        <dsp:cNvPr id="0" name=""/>
        <dsp:cNvSpPr/>
      </dsp:nvSpPr>
      <dsp:spPr>
        <a:xfrm>
          <a:off x="35481" y="24745"/>
          <a:ext cx="2621355"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mj-lt"/>
            </a:rPr>
            <a:t>Names</a:t>
          </a:r>
        </a:p>
      </dsp:txBody>
      <dsp:txXfrm>
        <a:off x="88722" y="77986"/>
        <a:ext cx="2514873" cy="984166"/>
      </dsp:txXfrm>
    </dsp:sp>
    <dsp:sp modelId="{1F60D4C0-C467-486E-AB3C-2BE13E9A83A6}">
      <dsp:nvSpPr>
        <dsp:cNvPr id="0" name=""/>
        <dsp:cNvSpPr/>
      </dsp:nvSpPr>
      <dsp:spPr>
        <a:xfrm>
          <a:off x="0" y="1142998"/>
          <a:ext cx="2621355"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sp:txBody>
      <dsp:txXfrm>
        <a:off x="53241" y="1196239"/>
        <a:ext cx="2514873" cy="984166"/>
      </dsp:txXfrm>
    </dsp:sp>
    <dsp:sp modelId="{9CC463D2-4ECC-4E2C-AACF-D493E0C82B11}">
      <dsp:nvSpPr>
        <dsp:cNvPr id="0" name=""/>
        <dsp:cNvSpPr/>
      </dsp:nvSpPr>
      <dsp:spPr>
        <a:xfrm>
          <a:off x="29232" y="2292628"/>
          <a:ext cx="2621355"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Attestation</a:t>
          </a:r>
        </a:p>
      </dsp:txBody>
      <dsp:txXfrm>
        <a:off x="82473" y="2345869"/>
        <a:ext cx="2514873" cy="984166"/>
      </dsp:txXfrm>
    </dsp:sp>
    <dsp:sp modelId="{E015938E-EEE5-4E1A-ABC5-51D29DBA7935}">
      <dsp:nvSpPr>
        <dsp:cNvPr id="0" name=""/>
        <dsp:cNvSpPr/>
      </dsp:nvSpPr>
      <dsp:spPr>
        <a:xfrm>
          <a:off x="0" y="3433359"/>
          <a:ext cx="2621355"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sp:txBody>
      <dsp:txXfrm>
        <a:off x="53241" y="3486600"/>
        <a:ext cx="2514873" cy="98416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1ED757-78FD-4652-92E3-55A02BDC1526}">
      <dsp:nvSpPr>
        <dsp:cNvPr id="0" name=""/>
        <dsp:cNvSpPr/>
      </dsp:nvSpPr>
      <dsp:spPr>
        <a:xfrm>
          <a:off x="0" y="470200"/>
          <a:ext cx="8229600" cy="15309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38708" tIns="562356" rIns="638708" bIns="192024" numCol="1" spcCol="1270" anchor="t" anchorCtr="0">
          <a:noAutofit/>
        </a:bodyPr>
        <a:lstStyle/>
        <a:p>
          <a:pPr marL="228600" lvl="1" indent="-228600" algn="l" defTabSz="1200150">
            <a:lnSpc>
              <a:spcPct val="90000"/>
            </a:lnSpc>
            <a:spcBef>
              <a:spcPct val="0"/>
            </a:spcBef>
            <a:spcAft>
              <a:spcPct val="15000"/>
            </a:spcAft>
            <a:buChar char="•"/>
          </a:pPr>
          <a:r>
            <a:rPr lang="en-US" sz="2700" kern="1200"/>
            <a:t>Aristotle’s </a:t>
          </a:r>
          <a:r>
            <a:rPr lang="en-US" sz="2700" i="1" kern="1200"/>
            <a:t>Poetics</a:t>
          </a:r>
        </a:p>
        <a:p>
          <a:pPr marL="228600" lvl="1" indent="-228600" algn="l" defTabSz="1200150">
            <a:lnSpc>
              <a:spcPct val="90000"/>
            </a:lnSpc>
            <a:spcBef>
              <a:spcPct val="0"/>
            </a:spcBef>
            <a:spcAft>
              <a:spcPct val="15000"/>
            </a:spcAft>
            <a:buChar char="•"/>
          </a:pPr>
          <a:r>
            <a:rPr lang="en-US" sz="2700" kern="1200"/>
            <a:t>Plato’s </a:t>
          </a:r>
          <a:r>
            <a:rPr lang="en-US" sz="2700" i="1" kern="1200"/>
            <a:t>Republic</a:t>
          </a:r>
        </a:p>
      </dsp:txBody>
      <dsp:txXfrm>
        <a:off x="0" y="470200"/>
        <a:ext cx="8229600" cy="1530900"/>
      </dsp:txXfrm>
    </dsp:sp>
    <dsp:sp modelId="{D87F91EE-6E5F-4801-97C1-00876094B682}">
      <dsp:nvSpPr>
        <dsp:cNvPr id="0" name=""/>
        <dsp:cNvSpPr/>
      </dsp:nvSpPr>
      <dsp:spPr>
        <a:xfrm>
          <a:off x="411480" y="71679"/>
          <a:ext cx="7281089" cy="79704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200150">
            <a:lnSpc>
              <a:spcPct val="90000"/>
            </a:lnSpc>
            <a:spcBef>
              <a:spcPct val="0"/>
            </a:spcBef>
            <a:spcAft>
              <a:spcPct val="35000"/>
            </a:spcAft>
            <a:buNone/>
          </a:pPr>
          <a:r>
            <a:rPr lang="en-US" sz="2700" kern="1200"/>
            <a:t>Usual Title:  Author’s name in genitive case</a:t>
          </a:r>
        </a:p>
      </dsp:txBody>
      <dsp:txXfrm>
        <a:off x="450388" y="110587"/>
        <a:ext cx="7203273" cy="719224"/>
      </dsp:txXfrm>
    </dsp:sp>
    <dsp:sp modelId="{485976B5-FD23-4A67-860E-64413B921824}">
      <dsp:nvSpPr>
        <dsp:cNvPr id="0" name=""/>
        <dsp:cNvSpPr/>
      </dsp:nvSpPr>
      <dsp:spPr>
        <a:xfrm>
          <a:off x="0" y="2545420"/>
          <a:ext cx="8229600" cy="1913625"/>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38708" tIns="562356" rIns="638708" bIns="192024" numCol="1" spcCol="1270" anchor="t" anchorCtr="0">
          <a:noAutofit/>
        </a:bodyPr>
        <a:lstStyle/>
        <a:p>
          <a:pPr marL="228600" lvl="1" indent="-228600" algn="l" defTabSz="1200150">
            <a:lnSpc>
              <a:spcPct val="90000"/>
            </a:lnSpc>
            <a:spcBef>
              <a:spcPct val="0"/>
            </a:spcBef>
            <a:spcAft>
              <a:spcPct val="15000"/>
            </a:spcAft>
            <a:buChar char="•"/>
          </a:pPr>
          <a:r>
            <a:rPr lang="en-US" sz="2700" b="1" kern="1200"/>
            <a:t>“Gospel according to….”  </a:t>
          </a:r>
          <a:r>
            <a:rPr lang="en-US" sz="2700" kern="1200"/>
            <a:t>[</a:t>
          </a:r>
          <a:r>
            <a:rPr lang="en-US" sz="2700" i="1" kern="1200" err="1"/>
            <a:t>euangelion</a:t>
          </a:r>
          <a:r>
            <a:rPr lang="en-US" sz="2700" i="1" kern="1200"/>
            <a:t> kata</a:t>
          </a:r>
          <a:r>
            <a:rPr lang="en-US" sz="2700" kern="1200"/>
            <a:t>…]</a:t>
          </a:r>
          <a:endParaRPr lang="en-US" sz="2700" i="1" kern="1200"/>
        </a:p>
        <a:p>
          <a:pPr marL="228600" lvl="1" indent="-228600" algn="l" defTabSz="1200150">
            <a:lnSpc>
              <a:spcPct val="90000"/>
            </a:lnSpc>
            <a:spcBef>
              <a:spcPct val="0"/>
            </a:spcBef>
            <a:spcAft>
              <a:spcPct val="15000"/>
            </a:spcAft>
            <a:buChar char="•"/>
          </a:pPr>
          <a:r>
            <a:rPr lang="en-US" sz="2700" b="1" i="1" kern="1200"/>
            <a:t>“According to….”  </a:t>
          </a:r>
          <a:r>
            <a:rPr lang="en-US" sz="2700" i="1" kern="1200"/>
            <a:t>[kata</a:t>
          </a:r>
          <a:r>
            <a:rPr lang="en-US" sz="2700" kern="1200"/>
            <a:t>….]</a:t>
          </a:r>
        </a:p>
      </dsp:txBody>
      <dsp:txXfrm>
        <a:off x="0" y="2545420"/>
        <a:ext cx="8229600" cy="1913625"/>
      </dsp:txXfrm>
    </dsp:sp>
    <dsp:sp modelId="{2BB44D68-D08E-4F7A-A184-A9DB223DD84E}">
      <dsp:nvSpPr>
        <dsp:cNvPr id="0" name=""/>
        <dsp:cNvSpPr/>
      </dsp:nvSpPr>
      <dsp:spPr>
        <a:xfrm>
          <a:off x="411480" y="2146900"/>
          <a:ext cx="7281089" cy="797040"/>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1200150">
            <a:lnSpc>
              <a:spcPct val="90000"/>
            </a:lnSpc>
            <a:spcBef>
              <a:spcPct val="0"/>
            </a:spcBef>
            <a:spcAft>
              <a:spcPct val="35000"/>
            </a:spcAft>
            <a:buNone/>
          </a:pPr>
          <a:r>
            <a:rPr lang="en-US" sz="2700" kern="1200"/>
            <a:t>Gospel Titles:</a:t>
          </a:r>
        </a:p>
      </dsp:txBody>
      <dsp:txXfrm>
        <a:off x="450388" y="2185808"/>
        <a:ext cx="7203273" cy="71922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BA601A-4AD1-4C51-A6C3-BDABCFD4BBEA}">
      <dsp:nvSpPr>
        <dsp:cNvPr id="0" name=""/>
        <dsp:cNvSpPr/>
      </dsp:nvSpPr>
      <dsp:spPr>
        <a:xfrm rot="5400000">
          <a:off x="4944793" y="-2230405"/>
          <a:ext cx="872518" cy="5555993"/>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solidFill>
                <a:srgbClr val="002060">
                  <a:hueOff val="0"/>
                  <a:satOff val="0"/>
                  <a:lumOff val="0"/>
                  <a:alphaOff val="0"/>
                </a:srgbClr>
              </a:solidFill>
              <a:latin typeface="Arial" panose="020B0604020202020204"/>
              <a:ea typeface="+mn-ea"/>
              <a:cs typeface="+mn-cs"/>
            </a:rPr>
            <a:t>Unlikely to be Invented</a:t>
          </a:r>
        </a:p>
      </dsp:txBody>
      <dsp:txXfrm rot="-5400000">
        <a:off x="2603056" y="153925"/>
        <a:ext cx="5513400" cy="787332"/>
      </dsp:txXfrm>
    </dsp:sp>
    <dsp:sp modelId="{84832488-B385-424A-9AD6-DB83C1762E62}">
      <dsp:nvSpPr>
        <dsp:cNvPr id="0" name=""/>
        <dsp:cNvSpPr/>
      </dsp:nvSpPr>
      <dsp:spPr>
        <a:xfrm>
          <a:off x="20" y="24745"/>
          <a:ext cx="2602930"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mj-lt"/>
            </a:rPr>
            <a:t>Names</a:t>
          </a:r>
        </a:p>
      </dsp:txBody>
      <dsp:txXfrm>
        <a:off x="53261" y="77986"/>
        <a:ext cx="2496448" cy="984166"/>
      </dsp:txXfrm>
    </dsp:sp>
    <dsp:sp modelId="{9C251CFE-D25B-4B65-9759-A915E0ABF507}">
      <dsp:nvSpPr>
        <dsp:cNvPr id="0" name=""/>
        <dsp:cNvSpPr/>
      </dsp:nvSpPr>
      <dsp:spPr>
        <a:xfrm rot="5400000">
          <a:off x="4972497" y="-1142991"/>
          <a:ext cx="872518" cy="5641669"/>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solidFill>
                <a:srgbClr val="002060">
                  <a:hueOff val="0"/>
                  <a:satOff val="0"/>
                  <a:lumOff val="0"/>
                  <a:alphaOff val="0"/>
                </a:srgbClr>
              </a:solidFill>
              <a:latin typeface="+mn-lt"/>
              <a:ea typeface="+mn-ea"/>
              <a:cs typeface="+mn-cs"/>
            </a:rPr>
            <a:t>Unusual &amp; Uniform:  Too Consistent for Anonymity</a:t>
          </a:r>
        </a:p>
      </dsp:txBody>
      <dsp:txXfrm rot="-5400000">
        <a:off x="2587922" y="1284177"/>
        <a:ext cx="5599076" cy="787332"/>
      </dsp:txXfrm>
    </dsp:sp>
    <dsp:sp modelId="{1F60D4C0-C467-486E-AB3C-2BE13E9A83A6}">
      <dsp:nvSpPr>
        <dsp:cNvPr id="0" name=""/>
        <dsp:cNvSpPr/>
      </dsp:nvSpPr>
      <dsp:spPr>
        <a:xfrm>
          <a:off x="0" y="1147448"/>
          <a:ext cx="2587678"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sp:txBody>
      <dsp:txXfrm>
        <a:off x="53241" y="1200689"/>
        <a:ext cx="2481196" cy="984166"/>
      </dsp:txXfrm>
    </dsp:sp>
    <dsp:sp modelId="{9CC463D2-4ECC-4E2C-AACF-D493E0C82B11}">
      <dsp:nvSpPr>
        <dsp:cNvPr id="0" name=""/>
        <dsp:cNvSpPr/>
      </dsp:nvSpPr>
      <dsp:spPr>
        <a:xfrm>
          <a:off x="0" y="2292628"/>
          <a:ext cx="2602930"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Attestation</a:t>
          </a:r>
        </a:p>
      </dsp:txBody>
      <dsp:txXfrm>
        <a:off x="53241" y="2345869"/>
        <a:ext cx="2496448" cy="984166"/>
      </dsp:txXfrm>
    </dsp:sp>
    <dsp:sp modelId="{E015938E-EEE5-4E1A-ABC5-51D29DBA7935}">
      <dsp:nvSpPr>
        <dsp:cNvPr id="0" name=""/>
        <dsp:cNvSpPr/>
      </dsp:nvSpPr>
      <dsp:spPr>
        <a:xfrm>
          <a:off x="0" y="3437809"/>
          <a:ext cx="2602930"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sp:txBody>
      <dsp:txXfrm>
        <a:off x="53241" y="3491050"/>
        <a:ext cx="2496448" cy="98416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BA601A-4AD1-4C51-A6C3-BDABCFD4BBEA}">
      <dsp:nvSpPr>
        <dsp:cNvPr id="0" name=""/>
        <dsp:cNvSpPr/>
      </dsp:nvSpPr>
      <dsp:spPr>
        <a:xfrm rot="5400000">
          <a:off x="4944793" y="-2230405"/>
          <a:ext cx="872518" cy="5555993"/>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solidFill>
                <a:srgbClr val="002060">
                  <a:hueOff val="0"/>
                  <a:satOff val="0"/>
                  <a:lumOff val="0"/>
                  <a:alphaOff val="0"/>
                </a:srgbClr>
              </a:solidFill>
              <a:latin typeface="Arial" panose="020B0604020202020204"/>
              <a:ea typeface="+mn-ea"/>
              <a:cs typeface="+mn-cs"/>
            </a:rPr>
            <a:t>Unlikely to be Invented</a:t>
          </a:r>
        </a:p>
      </dsp:txBody>
      <dsp:txXfrm rot="-5400000">
        <a:off x="2603056" y="153925"/>
        <a:ext cx="5513400" cy="787332"/>
      </dsp:txXfrm>
    </dsp:sp>
    <dsp:sp modelId="{84832488-B385-424A-9AD6-DB83C1762E62}">
      <dsp:nvSpPr>
        <dsp:cNvPr id="0" name=""/>
        <dsp:cNvSpPr/>
      </dsp:nvSpPr>
      <dsp:spPr>
        <a:xfrm>
          <a:off x="20" y="24745"/>
          <a:ext cx="2602930"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mj-lt"/>
            </a:rPr>
            <a:t>Names</a:t>
          </a:r>
        </a:p>
      </dsp:txBody>
      <dsp:txXfrm>
        <a:off x="53261" y="77986"/>
        <a:ext cx="2496448" cy="984166"/>
      </dsp:txXfrm>
    </dsp:sp>
    <dsp:sp modelId="{9C251CFE-D25B-4B65-9759-A915E0ABF507}">
      <dsp:nvSpPr>
        <dsp:cNvPr id="0" name=""/>
        <dsp:cNvSpPr/>
      </dsp:nvSpPr>
      <dsp:spPr>
        <a:xfrm rot="5400000">
          <a:off x="4972505" y="-1203012"/>
          <a:ext cx="872518" cy="5641669"/>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solidFill>
                <a:srgbClr val="002060">
                  <a:hueOff val="0"/>
                  <a:satOff val="0"/>
                  <a:lumOff val="0"/>
                  <a:alphaOff val="0"/>
                </a:srgbClr>
              </a:solidFill>
              <a:latin typeface="Arial" panose="020B0604020202020204"/>
              <a:ea typeface="+mn-ea"/>
              <a:cs typeface="+mn-cs"/>
            </a:rPr>
            <a:t>Unusual &amp; Uniform:  Too Consistent for Anonymity</a:t>
          </a:r>
        </a:p>
      </dsp:txBody>
      <dsp:txXfrm rot="-5400000">
        <a:off x="2587930" y="1224156"/>
        <a:ext cx="5599076" cy="787332"/>
      </dsp:txXfrm>
    </dsp:sp>
    <dsp:sp modelId="{1F60D4C0-C467-486E-AB3C-2BE13E9A83A6}">
      <dsp:nvSpPr>
        <dsp:cNvPr id="0" name=""/>
        <dsp:cNvSpPr/>
      </dsp:nvSpPr>
      <dsp:spPr>
        <a:xfrm>
          <a:off x="0" y="1147448"/>
          <a:ext cx="2587678"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sp:txBody>
      <dsp:txXfrm>
        <a:off x="53241" y="1200689"/>
        <a:ext cx="2481196" cy="984166"/>
      </dsp:txXfrm>
    </dsp:sp>
    <dsp:sp modelId="{AF9C003B-5FA1-4968-B7E1-3D8139C2DC94}">
      <dsp:nvSpPr>
        <dsp:cNvPr id="0" name=""/>
        <dsp:cNvSpPr/>
      </dsp:nvSpPr>
      <dsp:spPr>
        <a:xfrm rot="5400000">
          <a:off x="4979987" y="-12875"/>
          <a:ext cx="872518" cy="5626706"/>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dirty="0">
              <a:solidFill>
                <a:srgbClr val="002060">
                  <a:hueOff val="0"/>
                  <a:satOff val="0"/>
                  <a:lumOff val="0"/>
                  <a:alphaOff val="0"/>
                </a:srgbClr>
              </a:solidFill>
              <a:latin typeface="Arial" panose="020B0604020202020204"/>
              <a:ea typeface="+mn-ea"/>
              <a:cs typeface="+mn-cs"/>
            </a:rPr>
            <a:t>Strong, Widespread, Consistent</a:t>
          </a:r>
        </a:p>
      </dsp:txBody>
      <dsp:txXfrm rot="-5400000">
        <a:off x="2602894" y="2406812"/>
        <a:ext cx="5584113" cy="787332"/>
      </dsp:txXfrm>
    </dsp:sp>
    <dsp:sp modelId="{9CC463D2-4ECC-4E2C-AACF-D493E0C82B11}">
      <dsp:nvSpPr>
        <dsp:cNvPr id="0" name=""/>
        <dsp:cNvSpPr/>
      </dsp:nvSpPr>
      <dsp:spPr>
        <a:xfrm>
          <a:off x="0" y="2292628"/>
          <a:ext cx="2600388"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Attestation</a:t>
          </a:r>
        </a:p>
      </dsp:txBody>
      <dsp:txXfrm>
        <a:off x="53241" y="2345869"/>
        <a:ext cx="2493906" cy="984166"/>
      </dsp:txXfrm>
    </dsp:sp>
    <dsp:sp modelId="{E015938E-EEE5-4E1A-ABC5-51D29DBA7935}">
      <dsp:nvSpPr>
        <dsp:cNvPr id="0" name=""/>
        <dsp:cNvSpPr/>
      </dsp:nvSpPr>
      <dsp:spPr>
        <a:xfrm>
          <a:off x="0" y="3437809"/>
          <a:ext cx="2602930" cy="1090648"/>
        </a:xfrm>
        <a:prstGeom prst="roundRect">
          <a:avLst/>
        </a:prstGeom>
        <a:solidFill>
          <a:schemeClr val="bg1">
            <a:lumMod val="75000"/>
            <a:lumOff val="2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sp:txBody>
      <dsp:txXfrm>
        <a:off x="53241" y="3491050"/>
        <a:ext cx="2496448" cy="984166"/>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37A3CC-035D-4656-826B-EFD57C6884F5}">
      <dsp:nvSpPr>
        <dsp:cNvPr id="0" name=""/>
        <dsp:cNvSpPr/>
      </dsp:nvSpPr>
      <dsp:spPr>
        <a:xfrm rot="5400000">
          <a:off x="5029421" y="-2212058"/>
          <a:ext cx="872518" cy="5519301"/>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t>Tertullian, “On Baptism,” XX, </a:t>
          </a:r>
          <a:r>
            <a:rPr lang="en-US" sz="2500" kern="1200" dirty="0" err="1"/>
            <a:t>ANF</a:t>
          </a:r>
          <a:r>
            <a:rPr lang="en-US" sz="2500" kern="1200" dirty="0"/>
            <a:t>, 3:679</a:t>
          </a:r>
        </a:p>
      </dsp:txBody>
      <dsp:txXfrm rot="-5400000">
        <a:off x="2706030" y="153926"/>
        <a:ext cx="5476708" cy="787332"/>
      </dsp:txXfrm>
    </dsp:sp>
    <dsp:sp modelId="{0D4C84C2-7A96-42E3-B700-C246CEF5D02A}">
      <dsp:nvSpPr>
        <dsp:cNvPr id="0" name=""/>
        <dsp:cNvSpPr/>
      </dsp:nvSpPr>
      <dsp:spPr>
        <a:xfrm>
          <a:off x="0" y="2267"/>
          <a:ext cx="2704665"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dirty="0">
              <a:effectLst>
                <a:outerShdw blurRad="38100" dist="38100" dir="2700000" algn="tl">
                  <a:srgbClr val="000000">
                    <a:alpha val="43137"/>
                  </a:srgbClr>
                </a:outerShdw>
              </a:effectLst>
              <a:latin typeface="+mj-lt"/>
            </a:rPr>
            <a:t>Mt. 3:6</a:t>
          </a:r>
        </a:p>
      </dsp:txBody>
      <dsp:txXfrm>
        <a:off x="53241" y="55508"/>
        <a:ext cx="2598183" cy="984166"/>
      </dsp:txXfrm>
    </dsp:sp>
    <dsp:sp modelId="{FE01D658-65A6-4135-B00D-629CE296B4A3}">
      <dsp:nvSpPr>
        <dsp:cNvPr id="0" name=""/>
        <dsp:cNvSpPr/>
      </dsp:nvSpPr>
      <dsp:spPr>
        <a:xfrm rot="5400000">
          <a:off x="4984645" y="-1114558"/>
          <a:ext cx="872518" cy="5614660"/>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solidFill>
                <a:srgbClr val="002060">
                  <a:hueOff val="0"/>
                  <a:satOff val="0"/>
                  <a:lumOff val="0"/>
                  <a:alphaOff val="0"/>
                </a:srgbClr>
              </a:solidFill>
              <a:latin typeface="Arial" panose="020B0604020202020204"/>
              <a:ea typeface="+mn-ea"/>
              <a:cs typeface="+mn-cs"/>
            </a:rPr>
            <a:t>Jerome, “Against the </a:t>
          </a:r>
          <a:r>
            <a:rPr lang="en-US" sz="2500" kern="1200" dirty="0" err="1">
              <a:solidFill>
                <a:srgbClr val="002060">
                  <a:hueOff val="0"/>
                  <a:satOff val="0"/>
                  <a:lumOff val="0"/>
                  <a:alphaOff val="0"/>
                </a:srgbClr>
              </a:solidFill>
              <a:latin typeface="Arial" panose="020B0604020202020204"/>
              <a:ea typeface="+mn-ea"/>
              <a:cs typeface="+mn-cs"/>
            </a:rPr>
            <a:t>Pelagians</a:t>
          </a:r>
          <a:r>
            <a:rPr lang="en-US" sz="2500" kern="1200" dirty="0">
              <a:solidFill>
                <a:srgbClr val="002060">
                  <a:hueOff val="0"/>
                  <a:satOff val="0"/>
                  <a:lumOff val="0"/>
                  <a:alphaOff val="0"/>
                </a:srgbClr>
              </a:solidFill>
              <a:latin typeface="Arial" panose="020B0604020202020204"/>
              <a:ea typeface="+mn-ea"/>
              <a:cs typeface="+mn-cs"/>
            </a:rPr>
            <a:t>,” </a:t>
          </a:r>
          <a:r>
            <a:rPr lang="en-US" sz="2500" kern="1200" dirty="0" err="1">
              <a:solidFill>
                <a:srgbClr val="002060">
                  <a:hueOff val="0"/>
                  <a:satOff val="0"/>
                  <a:lumOff val="0"/>
                  <a:alphaOff val="0"/>
                </a:srgbClr>
              </a:solidFill>
              <a:latin typeface="Arial" panose="020B0604020202020204"/>
              <a:ea typeface="+mn-ea"/>
              <a:cs typeface="+mn-cs"/>
            </a:rPr>
            <a:t>NPNF</a:t>
          </a:r>
          <a:r>
            <a:rPr lang="en-US" sz="2500" kern="1200" dirty="0">
              <a:solidFill>
                <a:srgbClr val="002060">
                  <a:hueOff val="0"/>
                  <a:satOff val="0"/>
                  <a:lumOff val="0"/>
                  <a:alphaOff val="0"/>
                </a:srgbClr>
              </a:solidFill>
              <a:latin typeface="Arial" panose="020B0604020202020204"/>
              <a:ea typeface="+mn-ea"/>
              <a:cs typeface="+mn-cs"/>
            </a:rPr>
            <a:t>, 2.7:467</a:t>
          </a:r>
        </a:p>
      </dsp:txBody>
      <dsp:txXfrm rot="-5400000">
        <a:off x="2613575" y="1299105"/>
        <a:ext cx="5572067" cy="787332"/>
      </dsp:txXfrm>
    </dsp:sp>
    <dsp:sp modelId="{3B154953-9088-4B42-8F25-C0D049474D6F}">
      <dsp:nvSpPr>
        <dsp:cNvPr id="0" name=""/>
        <dsp:cNvSpPr/>
      </dsp:nvSpPr>
      <dsp:spPr>
        <a:xfrm>
          <a:off x="0" y="1147448"/>
          <a:ext cx="2612210"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dirty="0">
              <a:solidFill>
                <a:srgbClr val="FFFFFF"/>
              </a:solidFill>
              <a:effectLst>
                <a:outerShdw blurRad="38100" dist="38100" dir="2700000" algn="tl">
                  <a:srgbClr val="000000">
                    <a:alpha val="43137"/>
                  </a:srgbClr>
                </a:outerShdw>
              </a:effectLst>
              <a:latin typeface="Arial Black" panose="020B0A04020102020204"/>
              <a:ea typeface="+mn-ea"/>
              <a:cs typeface="+mn-cs"/>
            </a:rPr>
            <a:t>Jn. 1:7-8 &amp; Mt. 5:14</a:t>
          </a:r>
        </a:p>
      </dsp:txBody>
      <dsp:txXfrm>
        <a:off x="53241" y="1200689"/>
        <a:ext cx="2505728" cy="984166"/>
      </dsp:txXfrm>
    </dsp:sp>
    <dsp:sp modelId="{D44A357B-243C-47B0-89C6-380405C4202C}">
      <dsp:nvSpPr>
        <dsp:cNvPr id="0" name=""/>
        <dsp:cNvSpPr/>
      </dsp:nvSpPr>
      <dsp:spPr>
        <a:xfrm rot="5400000">
          <a:off x="4984645" y="30622"/>
          <a:ext cx="872518" cy="5614660"/>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err="1">
              <a:solidFill>
                <a:srgbClr val="002060">
                  <a:hueOff val="0"/>
                  <a:satOff val="0"/>
                  <a:lumOff val="0"/>
                  <a:alphaOff val="0"/>
                </a:srgbClr>
              </a:solidFill>
              <a:latin typeface="Arial" panose="020B0604020202020204"/>
              <a:ea typeface="+mn-ea"/>
              <a:cs typeface="+mn-cs"/>
            </a:rPr>
            <a:t>Theodoret</a:t>
          </a:r>
          <a:r>
            <a:rPr lang="en-US" sz="2500" kern="1200" dirty="0">
              <a:solidFill>
                <a:srgbClr val="002060">
                  <a:hueOff val="0"/>
                  <a:satOff val="0"/>
                  <a:lumOff val="0"/>
                  <a:alphaOff val="0"/>
                </a:srgbClr>
              </a:solidFill>
              <a:latin typeface="Arial" panose="020B0604020202020204"/>
              <a:ea typeface="+mn-ea"/>
              <a:cs typeface="+mn-cs"/>
            </a:rPr>
            <a:t>, “Dialogues,” </a:t>
          </a:r>
          <a:r>
            <a:rPr lang="en-US" sz="2500" kern="1200" dirty="0" err="1">
              <a:solidFill>
                <a:srgbClr val="002060">
                  <a:hueOff val="0"/>
                  <a:satOff val="0"/>
                  <a:lumOff val="0"/>
                  <a:alphaOff val="0"/>
                </a:srgbClr>
              </a:solidFill>
              <a:latin typeface="Arial" panose="020B0604020202020204"/>
              <a:ea typeface="+mn-ea"/>
              <a:cs typeface="+mn-cs"/>
            </a:rPr>
            <a:t>NPNF</a:t>
          </a:r>
          <a:r>
            <a:rPr lang="en-US" sz="2500" kern="1200" dirty="0">
              <a:solidFill>
                <a:srgbClr val="002060">
                  <a:hueOff val="0"/>
                  <a:satOff val="0"/>
                  <a:lumOff val="0"/>
                  <a:alphaOff val="0"/>
                </a:srgbClr>
              </a:solidFill>
              <a:latin typeface="Arial" panose="020B0604020202020204"/>
              <a:ea typeface="+mn-ea"/>
              <a:cs typeface="+mn-cs"/>
            </a:rPr>
            <a:t>, 2.3:220</a:t>
          </a:r>
        </a:p>
      </dsp:txBody>
      <dsp:txXfrm rot="-5400000">
        <a:off x="2613575" y="2444286"/>
        <a:ext cx="5572067" cy="787332"/>
      </dsp:txXfrm>
    </dsp:sp>
    <dsp:sp modelId="{F4DC1402-A271-489A-A218-B5F636EE22EE}">
      <dsp:nvSpPr>
        <dsp:cNvPr id="0" name=""/>
        <dsp:cNvSpPr/>
      </dsp:nvSpPr>
      <dsp:spPr>
        <a:xfrm>
          <a:off x="0" y="2292628"/>
          <a:ext cx="2612210"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dirty="0">
              <a:solidFill>
                <a:srgbClr val="FFFFFF"/>
              </a:solidFill>
              <a:effectLst>
                <a:outerShdw blurRad="38100" dist="38100" dir="2700000" algn="tl">
                  <a:srgbClr val="000000">
                    <a:alpha val="43137"/>
                  </a:srgbClr>
                </a:outerShdw>
              </a:effectLst>
              <a:latin typeface="Arial Black" panose="020B0A04020102020204"/>
              <a:ea typeface="+mn-ea"/>
              <a:cs typeface="+mn-cs"/>
            </a:rPr>
            <a:t>Jn. 3:16</a:t>
          </a:r>
        </a:p>
      </dsp:txBody>
      <dsp:txXfrm>
        <a:off x="53241" y="2345869"/>
        <a:ext cx="2505728" cy="984166"/>
      </dsp:txXfrm>
    </dsp:sp>
    <dsp:sp modelId="{5145B098-9F40-4B86-8387-89AEB4DD0944}">
      <dsp:nvSpPr>
        <dsp:cNvPr id="0" name=""/>
        <dsp:cNvSpPr/>
      </dsp:nvSpPr>
      <dsp:spPr>
        <a:xfrm rot="5400000">
          <a:off x="4984645" y="1175802"/>
          <a:ext cx="872518" cy="5614660"/>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solidFill>
                <a:srgbClr val="002060">
                  <a:hueOff val="0"/>
                  <a:satOff val="0"/>
                  <a:lumOff val="0"/>
                  <a:alphaOff val="0"/>
                </a:srgbClr>
              </a:solidFill>
              <a:latin typeface="Arial" panose="020B0604020202020204"/>
              <a:ea typeface="+mn-ea"/>
              <a:cs typeface="+mn-cs"/>
            </a:rPr>
            <a:t>Ambrose, “Two Books,” </a:t>
          </a:r>
          <a:r>
            <a:rPr lang="en-US" sz="2500" kern="1200" dirty="0" err="1">
              <a:solidFill>
                <a:srgbClr val="002060">
                  <a:hueOff val="0"/>
                  <a:satOff val="0"/>
                  <a:lumOff val="0"/>
                  <a:alphaOff val="0"/>
                </a:srgbClr>
              </a:solidFill>
              <a:latin typeface="Arial" panose="020B0604020202020204"/>
              <a:ea typeface="+mn-ea"/>
              <a:cs typeface="+mn-cs"/>
            </a:rPr>
            <a:t>NPNF</a:t>
          </a:r>
          <a:r>
            <a:rPr lang="en-US" sz="2500" kern="1200" dirty="0">
              <a:solidFill>
                <a:srgbClr val="002060">
                  <a:hueOff val="0"/>
                  <a:satOff val="0"/>
                  <a:lumOff val="0"/>
                  <a:alphaOff val="0"/>
                </a:srgbClr>
              </a:solidFill>
              <a:latin typeface="Arial" panose="020B0604020202020204"/>
              <a:ea typeface="+mn-ea"/>
              <a:cs typeface="+mn-cs"/>
            </a:rPr>
            <a:t>, 2.10:191</a:t>
          </a:r>
        </a:p>
      </dsp:txBody>
      <dsp:txXfrm rot="-5400000">
        <a:off x="2613575" y="3589466"/>
        <a:ext cx="5572067" cy="787332"/>
      </dsp:txXfrm>
    </dsp:sp>
    <dsp:sp modelId="{3A4D5AA3-3A99-45BB-8CF5-AB9A9D2F1606}">
      <dsp:nvSpPr>
        <dsp:cNvPr id="0" name=""/>
        <dsp:cNvSpPr/>
      </dsp:nvSpPr>
      <dsp:spPr>
        <a:xfrm>
          <a:off x="23871" y="3440076"/>
          <a:ext cx="2612210"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dirty="0">
              <a:solidFill>
                <a:srgbClr val="FFFFFF"/>
              </a:solidFill>
              <a:effectLst>
                <a:outerShdw blurRad="38100" dist="38100" dir="2700000" algn="tl">
                  <a:srgbClr val="000000">
                    <a:alpha val="43137"/>
                  </a:srgbClr>
                </a:outerShdw>
              </a:effectLst>
              <a:latin typeface="Arial Black" panose="020B0A04020102020204"/>
              <a:ea typeface="+mn-ea"/>
              <a:cs typeface="+mn-cs"/>
            </a:rPr>
            <a:t>Jn. 1:14</a:t>
          </a:r>
        </a:p>
      </dsp:txBody>
      <dsp:txXfrm>
        <a:off x="77112" y="3493317"/>
        <a:ext cx="2505728" cy="98416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BA601A-4AD1-4C51-A6C3-BDABCFD4BBEA}">
      <dsp:nvSpPr>
        <dsp:cNvPr id="0" name=""/>
        <dsp:cNvSpPr/>
      </dsp:nvSpPr>
      <dsp:spPr>
        <a:xfrm rot="5400000">
          <a:off x="4944174" y="-2300960"/>
          <a:ext cx="872518" cy="5697103"/>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latin typeface="+mn-lt"/>
            </a:rPr>
            <a:t>Unlikely to be Invented</a:t>
          </a:r>
        </a:p>
      </dsp:txBody>
      <dsp:txXfrm rot="-5400000">
        <a:off x="2531882" y="153925"/>
        <a:ext cx="5654510" cy="787332"/>
      </dsp:txXfrm>
    </dsp:sp>
    <dsp:sp modelId="{84832488-B385-424A-9AD6-DB83C1762E62}">
      <dsp:nvSpPr>
        <dsp:cNvPr id="0" name=""/>
        <dsp:cNvSpPr/>
      </dsp:nvSpPr>
      <dsp:spPr>
        <a:xfrm>
          <a:off x="23" y="24745"/>
          <a:ext cx="2531756"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effectLst>
                <a:outerShdw blurRad="38100" dist="38100" dir="2700000" algn="tl">
                  <a:srgbClr val="000000">
                    <a:alpha val="43137"/>
                  </a:srgbClr>
                </a:outerShdw>
              </a:effectLst>
              <a:latin typeface="+mj-lt"/>
            </a:rPr>
            <a:t>Names</a:t>
          </a:r>
        </a:p>
      </dsp:txBody>
      <dsp:txXfrm>
        <a:off x="53264" y="77986"/>
        <a:ext cx="2425274" cy="984166"/>
      </dsp:txXfrm>
    </dsp:sp>
    <dsp:sp modelId="{9C251CFE-D25B-4B65-9759-A915E0ABF507}">
      <dsp:nvSpPr>
        <dsp:cNvPr id="0" name=""/>
        <dsp:cNvSpPr/>
      </dsp:nvSpPr>
      <dsp:spPr>
        <a:xfrm rot="5400000">
          <a:off x="4972505" y="-1203012"/>
          <a:ext cx="872518" cy="5641669"/>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solidFill>
                <a:srgbClr val="002060">
                  <a:hueOff val="0"/>
                  <a:satOff val="0"/>
                  <a:lumOff val="0"/>
                  <a:alphaOff val="0"/>
                </a:srgbClr>
              </a:solidFill>
              <a:latin typeface="Arial" panose="020B0604020202020204"/>
              <a:ea typeface="+mn-ea"/>
              <a:cs typeface="+mn-cs"/>
            </a:rPr>
            <a:t>Too Consistent for Anonymity</a:t>
          </a:r>
        </a:p>
      </dsp:txBody>
      <dsp:txXfrm rot="-5400000">
        <a:off x="2587930" y="1224156"/>
        <a:ext cx="5599076" cy="787332"/>
      </dsp:txXfrm>
    </dsp:sp>
    <dsp:sp modelId="{1F60D4C0-C467-486E-AB3C-2BE13E9A83A6}">
      <dsp:nvSpPr>
        <dsp:cNvPr id="0" name=""/>
        <dsp:cNvSpPr/>
      </dsp:nvSpPr>
      <dsp:spPr>
        <a:xfrm>
          <a:off x="0" y="1147448"/>
          <a:ext cx="2587678"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Titles</a:t>
          </a:r>
        </a:p>
      </dsp:txBody>
      <dsp:txXfrm>
        <a:off x="53241" y="1200689"/>
        <a:ext cx="2481196" cy="984166"/>
      </dsp:txXfrm>
    </dsp:sp>
    <dsp:sp modelId="{AF9C003B-5FA1-4968-B7E1-3D8139C2DC94}">
      <dsp:nvSpPr>
        <dsp:cNvPr id="0" name=""/>
        <dsp:cNvSpPr/>
      </dsp:nvSpPr>
      <dsp:spPr>
        <a:xfrm rot="5400000">
          <a:off x="4979987" y="-12875"/>
          <a:ext cx="872518" cy="5626706"/>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dirty="0">
              <a:solidFill>
                <a:srgbClr val="002060">
                  <a:hueOff val="0"/>
                  <a:satOff val="0"/>
                  <a:lumOff val="0"/>
                  <a:alphaOff val="0"/>
                </a:srgbClr>
              </a:solidFill>
              <a:latin typeface="Arial" panose="020B0604020202020204"/>
              <a:ea typeface="+mn-ea"/>
              <a:cs typeface="+mn-cs"/>
            </a:rPr>
            <a:t>Strong, Widespread, Consistent</a:t>
          </a:r>
        </a:p>
      </dsp:txBody>
      <dsp:txXfrm rot="-5400000">
        <a:off x="2602894" y="2406812"/>
        <a:ext cx="5584113" cy="787332"/>
      </dsp:txXfrm>
    </dsp:sp>
    <dsp:sp modelId="{9CC463D2-4ECC-4E2C-AACF-D493E0C82B11}">
      <dsp:nvSpPr>
        <dsp:cNvPr id="0" name=""/>
        <dsp:cNvSpPr/>
      </dsp:nvSpPr>
      <dsp:spPr>
        <a:xfrm>
          <a:off x="0" y="2292628"/>
          <a:ext cx="2600388"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Attestation</a:t>
          </a:r>
        </a:p>
      </dsp:txBody>
      <dsp:txXfrm>
        <a:off x="53241" y="2345869"/>
        <a:ext cx="2493906" cy="984166"/>
      </dsp:txXfrm>
    </dsp:sp>
    <dsp:sp modelId="{0D46E4CD-400F-4DCF-AA29-855FE9AF4105}">
      <dsp:nvSpPr>
        <dsp:cNvPr id="0" name=""/>
        <dsp:cNvSpPr/>
      </dsp:nvSpPr>
      <dsp:spPr>
        <a:xfrm rot="5400000">
          <a:off x="4972505" y="1124823"/>
          <a:ext cx="872518" cy="5641669"/>
        </a:xfrm>
        <a:prstGeom prst="round2SameRect">
          <a:avLst/>
        </a:prstGeom>
        <a:solidFill>
          <a:schemeClr val="accent3">
            <a:alpha val="90000"/>
            <a:tint val="40000"/>
            <a:hueOff val="0"/>
            <a:satOff val="0"/>
            <a:lumOff val="0"/>
            <a:alphaOff val="0"/>
          </a:schemeClr>
        </a:solidFill>
        <a:ln w="9525" cap="flat" cmpd="sng" algn="ctr">
          <a:solidFill>
            <a:schemeClr val="accent3">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US" sz="2800" kern="1200">
              <a:solidFill>
                <a:srgbClr val="002060">
                  <a:hueOff val="0"/>
                  <a:satOff val="0"/>
                  <a:lumOff val="0"/>
                  <a:alphaOff val="0"/>
                </a:srgbClr>
              </a:solidFill>
              <a:latin typeface="Arial" panose="020B0604020202020204"/>
              <a:ea typeface="+mn-ea"/>
              <a:cs typeface="+mn-cs"/>
            </a:rPr>
            <a:t>Overwhelming</a:t>
          </a:r>
        </a:p>
      </dsp:txBody>
      <dsp:txXfrm rot="-5400000">
        <a:off x="2587930" y="3551992"/>
        <a:ext cx="5599076" cy="787332"/>
      </dsp:txXfrm>
    </dsp:sp>
    <dsp:sp modelId="{E015938E-EEE5-4E1A-ABC5-51D29DBA7935}">
      <dsp:nvSpPr>
        <dsp:cNvPr id="0" name=""/>
        <dsp:cNvSpPr/>
      </dsp:nvSpPr>
      <dsp:spPr>
        <a:xfrm>
          <a:off x="0" y="3437809"/>
          <a:ext cx="2587678"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US" sz="2800" kern="1200">
              <a:solidFill>
                <a:srgbClr val="FFFFFF"/>
              </a:solidFill>
              <a:effectLst>
                <a:outerShdw blurRad="38100" dist="38100" dir="2700000" algn="tl">
                  <a:srgbClr val="000000">
                    <a:alpha val="43137"/>
                  </a:srgbClr>
                </a:outerShdw>
              </a:effectLst>
              <a:latin typeface="Arial Black" panose="020B0A04020102020204"/>
              <a:ea typeface="+mn-ea"/>
              <a:cs typeface="+mn-cs"/>
            </a:rPr>
            <a:t>Early Use</a:t>
          </a:r>
        </a:p>
      </dsp:txBody>
      <dsp:txXfrm>
        <a:off x="53241" y="3491050"/>
        <a:ext cx="2481196" cy="98416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906692-FDFF-47E3-9E83-80F7F2B3CC09}">
      <dsp:nvSpPr>
        <dsp:cNvPr id="0" name=""/>
        <dsp:cNvSpPr/>
      </dsp:nvSpPr>
      <dsp:spPr>
        <a:xfrm rot="5400000">
          <a:off x="5287446" y="-1957292"/>
          <a:ext cx="872518" cy="500976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rtl="0">
            <a:lnSpc>
              <a:spcPct val="90000"/>
            </a:lnSpc>
            <a:spcBef>
              <a:spcPct val="0"/>
            </a:spcBef>
            <a:spcAft>
              <a:spcPct val="15000"/>
            </a:spcAft>
            <a:buChar char="•"/>
          </a:pPr>
          <a:r>
            <a:rPr lang="en-US" sz="2800" kern="1200">
              <a:latin typeface="+mj-lt"/>
            </a:rPr>
            <a:t>2</a:t>
          </a:r>
          <a:r>
            <a:rPr lang="en-US" sz="2800" kern="1200" baseline="30000">
              <a:latin typeface="+mj-lt"/>
            </a:rPr>
            <a:t>nd</a:t>
          </a:r>
          <a:r>
            <a:rPr lang="en-US" sz="2800" kern="1200">
              <a:latin typeface="+mj-lt"/>
            </a:rPr>
            <a:t> Journey:</a:t>
          </a:r>
          <a:br>
            <a:rPr lang="en-US" sz="2800" kern="1200">
              <a:latin typeface="+mj-lt"/>
            </a:rPr>
          </a:br>
          <a:r>
            <a:rPr lang="en-US" sz="2800" kern="1200"/>
            <a:t>Troas to Philippi</a:t>
          </a:r>
        </a:p>
      </dsp:txBody>
      <dsp:txXfrm rot="-5400000">
        <a:off x="3218821" y="153926"/>
        <a:ext cx="4967176" cy="787332"/>
      </dsp:txXfrm>
    </dsp:sp>
    <dsp:sp modelId="{4091848D-791D-4A8A-9808-8311D726732A}">
      <dsp:nvSpPr>
        <dsp:cNvPr id="0" name=""/>
        <dsp:cNvSpPr/>
      </dsp:nvSpPr>
      <dsp:spPr>
        <a:xfrm>
          <a:off x="1009" y="2267"/>
          <a:ext cx="3217812"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rtl="0">
            <a:lnSpc>
              <a:spcPct val="90000"/>
            </a:lnSpc>
            <a:spcBef>
              <a:spcPct val="0"/>
            </a:spcBef>
            <a:spcAft>
              <a:spcPct val="35000"/>
            </a:spcAft>
            <a:buNone/>
          </a:pPr>
          <a:r>
            <a:rPr lang="en-US" sz="2800" b="1" kern="1200">
              <a:effectLst>
                <a:outerShdw blurRad="38100" dist="38100" dir="2700000" algn="tl">
                  <a:srgbClr val="000000">
                    <a:alpha val="43137"/>
                  </a:srgbClr>
                </a:outerShdw>
              </a:effectLst>
            </a:rPr>
            <a:t>Acts 16:10-17</a:t>
          </a:r>
          <a:endParaRPr lang="en-US" sz="2800" kern="1200">
            <a:effectLst>
              <a:outerShdw blurRad="38100" dist="38100" dir="2700000" algn="tl">
                <a:srgbClr val="000000">
                  <a:alpha val="43137"/>
                </a:srgbClr>
              </a:outerShdw>
            </a:effectLst>
          </a:endParaRPr>
        </a:p>
      </dsp:txBody>
      <dsp:txXfrm>
        <a:off x="54250" y="55508"/>
        <a:ext cx="3111330" cy="984166"/>
      </dsp:txXfrm>
    </dsp:sp>
    <dsp:sp modelId="{448D8789-7990-41C5-A264-5B943610FC1A}">
      <dsp:nvSpPr>
        <dsp:cNvPr id="0" name=""/>
        <dsp:cNvSpPr/>
      </dsp:nvSpPr>
      <dsp:spPr>
        <a:xfrm rot="5400000">
          <a:off x="5287446" y="-812112"/>
          <a:ext cx="872518" cy="500976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rtl="0">
            <a:lnSpc>
              <a:spcPct val="90000"/>
            </a:lnSpc>
            <a:spcBef>
              <a:spcPct val="0"/>
            </a:spcBef>
            <a:spcAft>
              <a:spcPct val="15000"/>
            </a:spcAft>
            <a:buChar char="•"/>
          </a:pPr>
          <a:r>
            <a:rPr lang="en-US" sz="2800" kern="1200">
              <a:latin typeface="+mj-lt"/>
            </a:rPr>
            <a:t>3</a:t>
          </a:r>
          <a:r>
            <a:rPr lang="en-US" sz="2800" kern="1200" baseline="30000">
              <a:latin typeface="+mj-lt"/>
            </a:rPr>
            <a:t>rd</a:t>
          </a:r>
          <a:r>
            <a:rPr lang="en-US" sz="2800" kern="1200">
              <a:latin typeface="+mj-lt"/>
            </a:rPr>
            <a:t> Journey:</a:t>
          </a:r>
          <a:br>
            <a:rPr lang="en-US" sz="2800" kern="1200">
              <a:latin typeface="+mj-lt"/>
            </a:rPr>
          </a:br>
          <a:r>
            <a:rPr lang="en-US" sz="2800" kern="1200"/>
            <a:t>Philippi to Miletus</a:t>
          </a:r>
        </a:p>
      </dsp:txBody>
      <dsp:txXfrm rot="-5400000">
        <a:off x="3218821" y="1299106"/>
        <a:ext cx="4967176" cy="787332"/>
      </dsp:txXfrm>
    </dsp:sp>
    <dsp:sp modelId="{A8C8F2E4-1AAC-46BA-9945-8F1125CB2079}">
      <dsp:nvSpPr>
        <dsp:cNvPr id="0" name=""/>
        <dsp:cNvSpPr/>
      </dsp:nvSpPr>
      <dsp:spPr>
        <a:xfrm>
          <a:off x="1009" y="1147448"/>
          <a:ext cx="3217812"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rtl="0">
            <a:lnSpc>
              <a:spcPct val="90000"/>
            </a:lnSpc>
            <a:spcBef>
              <a:spcPct val="0"/>
            </a:spcBef>
            <a:spcAft>
              <a:spcPct val="35000"/>
            </a:spcAft>
            <a:buNone/>
          </a:pPr>
          <a:r>
            <a:rPr lang="en-US" sz="2800" b="1" kern="1200">
              <a:effectLst>
                <a:outerShdw blurRad="38100" dist="38100" dir="2700000" algn="tl">
                  <a:srgbClr val="000000">
                    <a:alpha val="43137"/>
                  </a:srgbClr>
                </a:outerShdw>
              </a:effectLst>
            </a:rPr>
            <a:t>Acts 20:5-15</a:t>
          </a:r>
          <a:endParaRPr lang="en-US" sz="2800" kern="1200">
            <a:effectLst>
              <a:outerShdw blurRad="38100" dist="38100" dir="2700000" algn="tl">
                <a:srgbClr val="000000">
                  <a:alpha val="43137"/>
                </a:srgbClr>
              </a:outerShdw>
            </a:effectLst>
          </a:endParaRPr>
        </a:p>
      </dsp:txBody>
      <dsp:txXfrm>
        <a:off x="54250" y="1200689"/>
        <a:ext cx="3111330" cy="984166"/>
      </dsp:txXfrm>
    </dsp:sp>
    <dsp:sp modelId="{24A51834-7923-4C9F-852A-BE96B7364ED7}">
      <dsp:nvSpPr>
        <dsp:cNvPr id="0" name=""/>
        <dsp:cNvSpPr/>
      </dsp:nvSpPr>
      <dsp:spPr>
        <a:xfrm rot="5400000">
          <a:off x="5287446" y="333068"/>
          <a:ext cx="872518" cy="500976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rtl="0">
            <a:lnSpc>
              <a:spcPct val="90000"/>
            </a:lnSpc>
            <a:spcBef>
              <a:spcPct val="0"/>
            </a:spcBef>
            <a:spcAft>
              <a:spcPct val="15000"/>
            </a:spcAft>
            <a:buChar char="•"/>
          </a:pPr>
          <a:r>
            <a:rPr lang="en-US" sz="2800" kern="1200">
              <a:latin typeface="+mj-lt"/>
            </a:rPr>
            <a:t>3</a:t>
          </a:r>
          <a:r>
            <a:rPr lang="en-US" sz="2800" kern="1200" baseline="30000">
              <a:latin typeface="+mj-lt"/>
            </a:rPr>
            <a:t>rd</a:t>
          </a:r>
          <a:r>
            <a:rPr lang="en-US" sz="2800" kern="1200">
              <a:latin typeface="+mj-lt"/>
            </a:rPr>
            <a:t> Journey:</a:t>
          </a:r>
          <a:br>
            <a:rPr lang="en-US" sz="2800" kern="1200">
              <a:latin typeface="+mj-lt"/>
            </a:rPr>
          </a:br>
          <a:r>
            <a:rPr lang="en-US" sz="2800" kern="1200"/>
            <a:t>Miletus to Jerusalem</a:t>
          </a:r>
        </a:p>
      </dsp:txBody>
      <dsp:txXfrm rot="-5400000">
        <a:off x="3218821" y="2444287"/>
        <a:ext cx="4967176" cy="787332"/>
      </dsp:txXfrm>
    </dsp:sp>
    <dsp:sp modelId="{0B4B0654-F16F-4A05-A6E1-91EBE37EC6D8}">
      <dsp:nvSpPr>
        <dsp:cNvPr id="0" name=""/>
        <dsp:cNvSpPr/>
      </dsp:nvSpPr>
      <dsp:spPr>
        <a:xfrm>
          <a:off x="1009" y="2292628"/>
          <a:ext cx="3217812"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rtl="0">
            <a:lnSpc>
              <a:spcPct val="90000"/>
            </a:lnSpc>
            <a:spcBef>
              <a:spcPct val="0"/>
            </a:spcBef>
            <a:spcAft>
              <a:spcPct val="35000"/>
            </a:spcAft>
            <a:buNone/>
          </a:pPr>
          <a:r>
            <a:rPr lang="en-US" sz="2800" b="1" kern="1200">
              <a:effectLst>
                <a:outerShdw blurRad="38100" dist="38100" dir="2700000" algn="tl">
                  <a:srgbClr val="000000">
                    <a:alpha val="43137"/>
                  </a:srgbClr>
                </a:outerShdw>
              </a:effectLst>
            </a:rPr>
            <a:t>Acts 21:1-18</a:t>
          </a:r>
          <a:endParaRPr lang="en-US" sz="2800" kern="1200">
            <a:effectLst>
              <a:outerShdw blurRad="38100" dist="38100" dir="2700000" algn="tl">
                <a:srgbClr val="000000">
                  <a:alpha val="43137"/>
                </a:srgbClr>
              </a:outerShdw>
            </a:effectLst>
          </a:endParaRPr>
        </a:p>
      </dsp:txBody>
      <dsp:txXfrm>
        <a:off x="54250" y="2345869"/>
        <a:ext cx="3111330" cy="984166"/>
      </dsp:txXfrm>
    </dsp:sp>
    <dsp:sp modelId="{7DDA3D37-F0F5-4125-B9B3-93076C9530EE}">
      <dsp:nvSpPr>
        <dsp:cNvPr id="0" name=""/>
        <dsp:cNvSpPr/>
      </dsp:nvSpPr>
      <dsp:spPr>
        <a:xfrm rot="5400000">
          <a:off x="5287446" y="1478248"/>
          <a:ext cx="872518" cy="5009769"/>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rtl="0">
            <a:lnSpc>
              <a:spcPct val="90000"/>
            </a:lnSpc>
            <a:spcBef>
              <a:spcPct val="0"/>
            </a:spcBef>
            <a:spcAft>
              <a:spcPct val="15000"/>
            </a:spcAft>
            <a:buChar char="•"/>
          </a:pPr>
          <a:r>
            <a:rPr lang="en-US" sz="2800" kern="1200">
              <a:latin typeface="+mj-lt"/>
            </a:rPr>
            <a:t>Journey to Rome:  </a:t>
          </a:r>
          <a:r>
            <a:rPr lang="en-US" sz="2800" kern="1200"/>
            <a:t>Caesarea to Rome</a:t>
          </a:r>
        </a:p>
      </dsp:txBody>
      <dsp:txXfrm rot="-5400000">
        <a:off x="3218821" y="3589467"/>
        <a:ext cx="4967176" cy="787332"/>
      </dsp:txXfrm>
    </dsp:sp>
    <dsp:sp modelId="{41864F29-DEB6-4BF4-9A80-BBAE4EC5C89F}">
      <dsp:nvSpPr>
        <dsp:cNvPr id="0" name=""/>
        <dsp:cNvSpPr/>
      </dsp:nvSpPr>
      <dsp:spPr>
        <a:xfrm>
          <a:off x="1009" y="3437809"/>
          <a:ext cx="3217812" cy="1090648"/>
        </a:xfrm>
        <a:prstGeom prst="roundRect">
          <a:avLst/>
        </a:prstGeom>
        <a:solidFill>
          <a:srgbClr val="0000FF"/>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rtl="0">
            <a:lnSpc>
              <a:spcPct val="90000"/>
            </a:lnSpc>
            <a:spcBef>
              <a:spcPct val="0"/>
            </a:spcBef>
            <a:spcAft>
              <a:spcPct val="35000"/>
            </a:spcAft>
            <a:buNone/>
          </a:pPr>
          <a:r>
            <a:rPr lang="en-US" sz="2800" b="1" kern="1200">
              <a:effectLst>
                <a:outerShdw blurRad="38100" dist="38100" dir="2700000" algn="tl">
                  <a:srgbClr val="000000">
                    <a:alpha val="43137"/>
                  </a:srgbClr>
                </a:outerShdw>
              </a:effectLst>
            </a:rPr>
            <a:t>Acts 27:1-28:16</a:t>
          </a:r>
          <a:endParaRPr lang="en-US" sz="2800" kern="1200">
            <a:effectLst>
              <a:outerShdw blurRad="38100" dist="38100" dir="2700000" algn="tl">
                <a:srgbClr val="000000">
                  <a:alpha val="43137"/>
                </a:srgbClr>
              </a:outerShdw>
            </a:effectLst>
          </a:endParaRPr>
        </a:p>
      </dsp:txBody>
      <dsp:txXfrm>
        <a:off x="54250" y="3491050"/>
        <a:ext cx="3111330" cy="984166"/>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AA5B858-FF1A-42BE-9C6B-B2FE35B8E1A6}" type="datetimeFigureOut">
              <a:rPr lang="en-US" smtClean="0"/>
              <a:t>4/2/2024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671AF5-56D6-49B5-952B-0B820790D62A}" type="slidenum">
              <a:rPr lang="en-US" smtClean="0"/>
              <a:t>‹#›</a:t>
            </a:fld>
            <a:endParaRPr lang="en-US"/>
          </a:p>
        </p:txBody>
      </p:sp>
    </p:spTree>
    <p:extLst>
      <p:ext uri="{BB962C8B-B14F-4D97-AF65-F5344CB8AC3E}">
        <p14:creationId xmlns:p14="http://schemas.microsoft.com/office/powerpoint/2010/main" val="37712452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81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81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82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82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82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83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83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8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66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73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73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73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74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75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78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79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7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80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80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80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80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8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742670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894726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 Lord” = “The Lord Jesus”  (1 Cor. 2:8; 4:5; 7:12; 7:25; 9:5)</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Critics agree on the </a:t>
            </a:r>
            <a:r>
              <a:rPr lang="en-US" b="1" dirty="0"/>
              <a:t>authorship</a:t>
            </a:r>
          </a:p>
          <a:p>
            <a:pPr marL="171450" indent="-171450">
              <a:buFont typeface="Arial" panose="020B0604020202020204" pitchFamily="34" charset="0"/>
              <a:buChar char="•"/>
            </a:pPr>
            <a:r>
              <a:rPr lang="en-US" dirty="0"/>
              <a:t>Critics agree on the </a:t>
            </a:r>
            <a:r>
              <a:rPr lang="en-US" b="1" dirty="0"/>
              <a:t>date of AD 55</a:t>
            </a:r>
          </a:p>
          <a:p>
            <a:pPr marL="171450" indent="-171450">
              <a:buFont typeface="Arial" panose="020B0604020202020204" pitchFamily="34" charset="0"/>
              <a:buChar char="•"/>
            </a:pPr>
            <a:r>
              <a:rPr lang="en-US" dirty="0"/>
              <a:t>Gallio Stone dates to </a:t>
            </a:r>
            <a:r>
              <a:rPr lang="en-US" b="1" dirty="0"/>
              <a:t>AD 51</a:t>
            </a:r>
          </a:p>
          <a:p>
            <a:pPr marL="171450" indent="-171450">
              <a:buFont typeface="Arial" panose="020B0604020202020204" pitchFamily="34" charset="0"/>
              <a:buChar char="•"/>
            </a:pPr>
            <a:r>
              <a:rPr lang="en-US" dirty="0"/>
              <a:t>Hans </a:t>
            </a:r>
            <a:r>
              <a:rPr lang="en-US" dirty="0" err="1"/>
              <a:t>Conzelmann</a:t>
            </a:r>
            <a:r>
              <a:rPr lang="en-US" dirty="0"/>
              <a:t>, I Corinthians, </a:t>
            </a:r>
            <a:r>
              <a:rPr lang="en-US" dirty="0" err="1"/>
              <a:t>Hermeneia</a:t>
            </a:r>
            <a:r>
              <a:rPr lang="en-US" dirty="0"/>
              <a:t>, 13</a:t>
            </a:r>
          </a:p>
          <a:p>
            <a:endParaRPr lang="en-US" dirty="0"/>
          </a:p>
        </p:txBody>
      </p:sp>
      <p:sp>
        <p:nvSpPr>
          <p:cNvPr id="4" name="Slide Number Placeholder 3"/>
          <p:cNvSpPr>
            <a:spLocks noGrp="1"/>
          </p:cNvSpPr>
          <p:nvPr>
            <p:ph type="sldNum" sz="quarter" idx="5"/>
          </p:nvPr>
        </p:nvSpPr>
        <p:spPr/>
        <p:txBody>
          <a:bodyPr/>
          <a:lstStyle/>
          <a:p>
            <a:fld id="{C7671AF5-56D6-49B5-952B-0B820790D62A}" type="slidenum">
              <a:rPr lang="en-US" smtClean="0"/>
              <a:t>816</a:t>
            </a:fld>
            <a:endParaRPr lang="en-US"/>
          </a:p>
        </p:txBody>
      </p:sp>
    </p:spTree>
    <p:extLst>
      <p:ext uri="{BB962C8B-B14F-4D97-AF65-F5344CB8AC3E}">
        <p14:creationId xmlns:p14="http://schemas.microsoft.com/office/powerpoint/2010/main" val="258943245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24DFD4-2589-418D-85DA-83514A62AC1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244771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BD7AAE-FD1D-410A-98BC-F3824D5F70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3161129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B270518-A877-44AD-9140-5B587EB08E2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44386"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63329831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649E272-45DD-44FC-A9F5-2E2FDADC585F}"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6365287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was the last apostle to write</a:t>
            </a:r>
          </a:p>
          <a:p>
            <a:pPr marL="171450" indent="-171450">
              <a:buFont typeface="Arial" panose="020B0604020202020204" pitchFamily="34" charset="0"/>
              <a:buChar char="•"/>
            </a:pPr>
            <a:r>
              <a:rPr lang="en-US" dirty="0"/>
              <a:t>Irenaeus  (Adv. </a:t>
            </a:r>
            <a:r>
              <a:rPr lang="en-US" dirty="0" err="1"/>
              <a:t>Haer</a:t>
            </a:r>
            <a:r>
              <a:rPr lang="en-US" dirty="0"/>
              <a:t>. 3.1.1)</a:t>
            </a:r>
          </a:p>
          <a:p>
            <a:pPr marL="171450" indent="-171450">
              <a:buFont typeface="Arial" panose="020B0604020202020204" pitchFamily="34" charset="0"/>
              <a:buChar char="•"/>
            </a:pPr>
            <a:r>
              <a:rPr lang="en-US" dirty="0"/>
              <a:t>Clement  (Eusebius, H.E. 6.14.7)</a:t>
            </a:r>
          </a:p>
          <a:p>
            <a:pPr marL="171450" indent="-171450">
              <a:buFont typeface="Arial" panose="020B0604020202020204" pitchFamily="34" charset="0"/>
              <a:buChar char="•"/>
            </a:pPr>
            <a:r>
              <a:rPr lang="en-US" dirty="0"/>
              <a:t>Eusebius  (H.E. 3.24.7)</a:t>
            </a:r>
          </a:p>
          <a:p>
            <a:endParaRPr lang="en-US" dirty="0"/>
          </a:p>
        </p:txBody>
      </p:sp>
      <p:sp>
        <p:nvSpPr>
          <p:cNvPr id="4" name="Slide Number Placeholder 3"/>
          <p:cNvSpPr>
            <a:spLocks noGrp="1"/>
          </p:cNvSpPr>
          <p:nvPr>
            <p:ph type="sldNum" sz="quarter" idx="5"/>
          </p:nvPr>
        </p:nvSpPr>
        <p:spPr/>
        <p:txBody>
          <a:bodyPr/>
          <a:lstStyle/>
          <a:p>
            <a:fld id="{C7671AF5-56D6-49B5-952B-0B820790D62A}" type="slidenum">
              <a:rPr lang="en-US" smtClean="0"/>
              <a:t>831</a:t>
            </a:fld>
            <a:endParaRPr lang="en-US"/>
          </a:p>
        </p:txBody>
      </p:sp>
    </p:spTree>
    <p:extLst>
      <p:ext uri="{BB962C8B-B14F-4D97-AF65-F5344CB8AC3E}">
        <p14:creationId xmlns:p14="http://schemas.microsoft.com/office/powerpoint/2010/main" val="248617486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Christians being putt out of the synagogue has been challenged</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But the NT passages closest in theology to John’s prologue  (Jn. 1:1-18) are probably the so-called Christ hymns  (Phil. 2:5-11; Col. 1:15-20; Rom. 9:5) which were already circulating in the mid-50’s</a:t>
            </a:r>
          </a:p>
        </p:txBody>
      </p:sp>
      <p:sp>
        <p:nvSpPr>
          <p:cNvPr id="4" name="Slide Number Placeholder 3"/>
          <p:cNvSpPr>
            <a:spLocks noGrp="1"/>
          </p:cNvSpPr>
          <p:nvPr>
            <p:ph type="sldNum" sz="quarter" idx="5"/>
          </p:nvPr>
        </p:nvSpPr>
        <p:spPr/>
        <p:txBody>
          <a:bodyPr/>
          <a:lstStyle/>
          <a:p>
            <a:fld id="{C7671AF5-56D6-49B5-952B-0B820790D62A}" type="slidenum">
              <a:rPr lang="en-US" smtClean="0"/>
              <a:t>833</a:t>
            </a:fld>
            <a:endParaRPr lang="en-US"/>
          </a:p>
        </p:txBody>
      </p:sp>
    </p:spTree>
    <p:extLst>
      <p:ext uri="{BB962C8B-B14F-4D97-AF65-F5344CB8AC3E}">
        <p14:creationId xmlns:p14="http://schemas.microsoft.com/office/powerpoint/2010/main" val="250601018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Video:  The Reliability of the New Testament (Authorship &amp; Dating)</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925867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70859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466531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14A170-E2E3-019D-D1F3-168821ADE59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670970-2053-0AB5-BB88-1812ECF2C4A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98431CA-3625-9BF2-E312-462C37C88439}"/>
              </a:ext>
            </a:extLst>
          </p:cNvPr>
          <p:cNvSpPr>
            <a:spLocks noGrp="1"/>
          </p:cNvSpPr>
          <p:nvPr>
            <p:ph type="body" idx="1"/>
          </p:nvPr>
        </p:nvSpPr>
        <p:spPr/>
        <p:txBody>
          <a:bodyPr/>
          <a:lstStyle/>
          <a:p>
            <a:r>
              <a:rPr lang="en-US"/>
              <a:t>DEBATE:  Are the Gospels Anonymous?</a:t>
            </a:r>
          </a:p>
        </p:txBody>
      </p:sp>
      <p:sp>
        <p:nvSpPr>
          <p:cNvPr id="4" name="Slide Number Placeholder 3">
            <a:extLst>
              <a:ext uri="{FF2B5EF4-FFF2-40B4-BE49-F238E27FC236}">
                <a16:creationId xmlns:a16="http://schemas.microsoft.com/office/drawing/2014/main" id="{538E5B25-A1AD-60F5-CC9D-3758BC36DD9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06225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00050" lvl="1" indent="0">
              <a:spcBef>
                <a:spcPts val="0"/>
              </a:spcBef>
              <a:spcAft>
                <a:spcPts val="2400"/>
              </a:spcAft>
              <a:buFont typeface="Arial" panose="020B0604020202020204" pitchFamily="34" charset="0"/>
              <a:buNone/>
            </a:pPr>
            <a:r>
              <a:rPr lang="en-US" sz="1200" dirty="0"/>
              <a:t>Papias seems to be referring to a Gospel with a beginning and ending like Matthew’s, given how </a:t>
            </a:r>
            <a:r>
              <a:rPr lang="en-US" sz="1200" b="1" i="1" dirty="0"/>
              <a:t>taxis</a:t>
            </a:r>
            <a:r>
              <a:rPr lang="en-US" sz="1200" i="1" dirty="0"/>
              <a:t> </a:t>
            </a:r>
            <a:r>
              <a:rPr lang="en-US" sz="1200" dirty="0"/>
              <a:t>was used by other historians</a:t>
            </a:r>
          </a:p>
          <a:p>
            <a:pPr marL="400050" lvl="1" indent="0">
              <a:spcBef>
                <a:spcPts val="0"/>
              </a:spcBef>
              <a:spcAft>
                <a:spcPts val="2400"/>
              </a:spcAft>
              <a:buFont typeface="Arial" panose="020B0604020202020204" pitchFamily="34" charset="0"/>
              <a:buNone/>
            </a:pPr>
            <a:r>
              <a:rPr lang="en-US" sz="1200" b="1" dirty="0"/>
              <a:t>Quote</a:t>
            </a:r>
            <a:r>
              <a:rPr lang="en-US" sz="1200" dirty="0"/>
              <a:t> from other historians about </a:t>
            </a:r>
            <a:r>
              <a:rPr lang="en-US" sz="1200" i="1" dirty="0"/>
              <a:t>taxis</a:t>
            </a:r>
          </a:p>
          <a:p>
            <a:pPr marL="400050" lvl="1" indent="0">
              <a:spcBef>
                <a:spcPts val="0"/>
              </a:spcBef>
              <a:spcAft>
                <a:spcPts val="2400"/>
              </a:spcAft>
              <a:buFont typeface="Arial" panose="020B0604020202020204" pitchFamily="34" charset="0"/>
              <a:buNone/>
            </a:pPr>
            <a:r>
              <a:rPr lang="en-US" sz="1200" dirty="0"/>
              <a:t>5 points on how Matthew </a:t>
            </a:r>
            <a:r>
              <a:rPr lang="en-US" sz="1200" b="1" dirty="0"/>
              <a:t>differs</a:t>
            </a:r>
            <a:r>
              <a:rPr lang="en-US" sz="1200" dirty="0"/>
              <a:t> from Mark</a:t>
            </a:r>
          </a:p>
        </p:txBody>
      </p:sp>
      <p:sp>
        <p:nvSpPr>
          <p:cNvPr id="4" name="Slide Number Placeholder 3"/>
          <p:cNvSpPr>
            <a:spLocks noGrp="1"/>
          </p:cNvSpPr>
          <p:nvPr>
            <p:ph type="sldNum" sz="quarter" idx="5"/>
          </p:nvPr>
        </p:nvSpPr>
        <p:spPr/>
        <p:txBody>
          <a:bodyPr/>
          <a:lstStyle/>
          <a:p>
            <a:fld id="{C7671AF5-56D6-49B5-952B-0B820790D62A}" type="slidenum">
              <a:rPr lang="en-US" smtClean="0"/>
              <a:t>256</a:t>
            </a:fld>
            <a:endParaRPr lang="en-US"/>
          </a:p>
        </p:txBody>
      </p:sp>
    </p:spTree>
    <p:extLst>
      <p:ext uri="{BB962C8B-B14F-4D97-AF65-F5344CB8AC3E}">
        <p14:creationId xmlns:p14="http://schemas.microsoft.com/office/powerpoint/2010/main" val="9056546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CB9D13-E60C-4919-AC64-818AE7F572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48951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E6A1FF-C3A6-2C20-05F8-080DBA92A3B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82A56E-0C99-6392-7341-9C1ABF5EA31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B582A06-1453-128C-5F0E-DC3CEDDC9091}"/>
              </a:ext>
            </a:extLst>
          </p:cNvPr>
          <p:cNvSpPr>
            <a:spLocks noGrp="1"/>
          </p:cNvSpPr>
          <p:nvPr>
            <p:ph type="body" idx="1"/>
          </p:nvPr>
        </p:nvSpPr>
        <p:spPr/>
        <p:txBody>
          <a:bodyPr/>
          <a:lstStyle/>
          <a:p>
            <a:r>
              <a:rPr lang="en-US"/>
              <a:t>DEBATE:  Are the Gospels Anonymous?</a:t>
            </a:r>
          </a:p>
        </p:txBody>
      </p:sp>
      <p:sp>
        <p:nvSpPr>
          <p:cNvPr id="4" name="Slide Number Placeholder 3">
            <a:extLst>
              <a:ext uri="{FF2B5EF4-FFF2-40B4-BE49-F238E27FC236}">
                <a16:creationId xmlns:a16="http://schemas.microsoft.com/office/drawing/2014/main" id="{D159B948-EAFD-67C3-FFEB-0A5B4538BF1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91048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19E659-1AF6-BC4D-430F-0686B886E78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41661AE-24D3-359A-6E25-7EA9A084A70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D21F5A7-C9D5-5661-6816-E31A77248028}"/>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DEBATE:  Are the Gospels Anonymous?</a:t>
            </a:r>
          </a:p>
          <a:p>
            <a:endParaRPr lang="en-US"/>
          </a:p>
        </p:txBody>
      </p:sp>
      <p:sp>
        <p:nvSpPr>
          <p:cNvPr id="4" name="Slide Number Placeholder 3">
            <a:extLst>
              <a:ext uri="{FF2B5EF4-FFF2-40B4-BE49-F238E27FC236}">
                <a16:creationId xmlns:a16="http://schemas.microsoft.com/office/drawing/2014/main" id="{F985ED57-8E9A-C3D8-A59F-A3CDE1261DD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53763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Authors Of Hebrews</a:t>
            </a:r>
          </a:p>
          <a:p>
            <a:pPr marL="171450" indent="-171450">
              <a:buFont typeface="Arial" panose="020B0604020202020204" pitchFamily="34" charset="0"/>
              <a:buChar char="•"/>
            </a:pPr>
            <a:r>
              <a:rPr lang="en-US" dirty="0"/>
              <a:t>Paul</a:t>
            </a:r>
          </a:p>
          <a:p>
            <a:pPr marL="628650" lvl="1" indent="-171450">
              <a:buFont typeface="Arial" panose="020B0604020202020204" pitchFamily="34" charset="0"/>
              <a:buChar char="•"/>
            </a:pPr>
            <a:r>
              <a:rPr lang="en-US" dirty="0" err="1"/>
              <a:t>Pantaenus</a:t>
            </a:r>
            <a:r>
              <a:rPr lang="en-US" dirty="0"/>
              <a:t>  (Eusebius, “Church History,” 6:14:4, </a:t>
            </a:r>
            <a:r>
              <a:rPr lang="en-US" dirty="0" err="1"/>
              <a:t>NPNF</a:t>
            </a:r>
            <a:r>
              <a:rPr lang="en-US" dirty="0"/>
              <a:t> 2.1:  261)</a:t>
            </a:r>
          </a:p>
          <a:p>
            <a:pPr marL="628650" lvl="1" indent="-171450">
              <a:buFont typeface="Arial" panose="020B0604020202020204" pitchFamily="34" charset="0"/>
              <a:buChar char="•"/>
            </a:pPr>
            <a:r>
              <a:rPr lang="en-US" dirty="0"/>
              <a:t>P46:  Hebrews is sandwiched between Romans &amp; 1 Corinthians</a:t>
            </a:r>
          </a:p>
          <a:p>
            <a:pPr marL="171450" lvl="0" indent="-171450">
              <a:buFont typeface="Arial" panose="020B0604020202020204" pitchFamily="34" charset="0"/>
              <a:buChar char="•"/>
            </a:pPr>
            <a:r>
              <a:rPr lang="en-US" dirty="0"/>
              <a:t>Barnabas</a:t>
            </a:r>
          </a:p>
          <a:p>
            <a:pPr marL="628650" lvl="1" indent="-171450">
              <a:buFont typeface="Arial" panose="020B0604020202020204" pitchFamily="34" charset="0"/>
              <a:buChar char="•"/>
            </a:pPr>
            <a:r>
              <a:rPr lang="en-US" dirty="0"/>
              <a:t>Tertullian  (Eusebius, “Church History,” 2:1-5)</a:t>
            </a:r>
          </a:p>
          <a:p>
            <a:pPr marL="171450" lvl="0" indent="-171450">
              <a:buFont typeface="Arial" panose="020B0604020202020204" pitchFamily="34" charset="0"/>
              <a:buChar char="•"/>
            </a:pPr>
            <a:r>
              <a:rPr lang="en-US" dirty="0"/>
              <a:t>Clement of Rome or Luke  (Eusebius, “Church History,” 3:38:2, </a:t>
            </a:r>
            <a:r>
              <a:rPr lang="en-US" dirty="0" err="1"/>
              <a:t>NPNF</a:t>
            </a:r>
            <a:r>
              <a:rPr lang="en-US" dirty="0"/>
              <a:t> 2.1:169; 6:14:2, </a:t>
            </a:r>
            <a:r>
              <a:rPr lang="en-US" dirty="0" err="1"/>
              <a:t>NPNF</a:t>
            </a:r>
            <a:r>
              <a:rPr lang="en-US" dirty="0"/>
              <a:t>, 2.1:261; </a:t>
            </a:r>
          </a:p>
        </p:txBody>
      </p:sp>
      <p:sp>
        <p:nvSpPr>
          <p:cNvPr id="4" name="Slide Number Placeholder 3"/>
          <p:cNvSpPr>
            <a:spLocks noGrp="1"/>
          </p:cNvSpPr>
          <p:nvPr>
            <p:ph type="sldNum" sz="quarter" idx="5"/>
          </p:nvPr>
        </p:nvSpPr>
        <p:spPr/>
        <p:txBody>
          <a:bodyPr/>
          <a:lstStyle/>
          <a:p>
            <a:fld id="{C7671AF5-56D6-49B5-952B-0B820790D62A}" type="slidenum">
              <a:rPr lang="en-US" smtClean="0"/>
              <a:t>336</a:t>
            </a:fld>
            <a:endParaRPr lang="en-US"/>
          </a:p>
        </p:txBody>
      </p:sp>
    </p:spTree>
    <p:extLst>
      <p:ext uri="{BB962C8B-B14F-4D97-AF65-F5344CB8AC3E}">
        <p14:creationId xmlns:p14="http://schemas.microsoft.com/office/powerpoint/2010/main" val="6199560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DEBATE:  Are the Gospels Anonymous?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63512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660490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DEBATE:  Are the Gospels Anonymous?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00972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DEBATE:  Are the Gospels Anonymous?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683580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DEBATE:  Are the Gospels Anonymous?</a:t>
            </a:r>
          </a:p>
        </p:txBody>
      </p:sp>
      <p:sp>
        <p:nvSpPr>
          <p:cNvPr id="4" name="Slide Number Placeholder 3"/>
          <p:cNvSpPr>
            <a:spLocks noGrp="1"/>
          </p:cNvSpPr>
          <p:nvPr>
            <p:ph type="sldNum" sz="quarter" idx="5"/>
          </p:nvPr>
        </p:nvSpPr>
        <p:spPr/>
        <p:txBody>
          <a:bodyPr/>
          <a:lstStyle/>
          <a:p>
            <a:fld id="{C7671AF5-56D6-49B5-952B-0B820790D62A}" type="slidenum">
              <a:rPr lang="en-US" smtClean="0"/>
              <a:t>351</a:t>
            </a:fld>
            <a:endParaRPr lang="en-US"/>
          </a:p>
        </p:txBody>
      </p:sp>
    </p:spTree>
    <p:extLst>
      <p:ext uri="{BB962C8B-B14F-4D97-AF65-F5344CB8AC3E}">
        <p14:creationId xmlns:p14="http://schemas.microsoft.com/office/powerpoint/2010/main" val="35688012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DEBATE:  Are the Gospels Anonymous?</a:t>
            </a:r>
          </a:p>
        </p:txBody>
      </p:sp>
      <p:sp>
        <p:nvSpPr>
          <p:cNvPr id="4" name="Slide Number Placeholder 3"/>
          <p:cNvSpPr>
            <a:spLocks noGrp="1"/>
          </p:cNvSpPr>
          <p:nvPr>
            <p:ph type="sldNum" sz="quarter" idx="5"/>
          </p:nvPr>
        </p:nvSpPr>
        <p:spPr/>
        <p:txBody>
          <a:bodyPr/>
          <a:lstStyle/>
          <a:p>
            <a:fld id="{C7671AF5-56D6-49B5-952B-0B820790D62A}" type="slidenum">
              <a:rPr lang="en-US" smtClean="0"/>
              <a:t>352</a:t>
            </a:fld>
            <a:endParaRPr lang="en-US"/>
          </a:p>
        </p:txBody>
      </p:sp>
    </p:spTree>
    <p:extLst>
      <p:ext uri="{BB962C8B-B14F-4D97-AF65-F5344CB8AC3E}">
        <p14:creationId xmlns:p14="http://schemas.microsoft.com/office/powerpoint/2010/main" val="179775121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DEBATE:  Are the Gospels Anonymous?</a:t>
            </a:r>
          </a:p>
        </p:txBody>
      </p:sp>
      <p:sp>
        <p:nvSpPr>
          <p:cNvPr id="4" name="Slide Number Placeholder 3"/>
          <p:cNvSpPr>
            <a:spLocks noGrp="1"/>
          </p:cNvSpPr>
          <p:nvPr>
            <p:ph type="sldNum" sz="quarter" idx="5"/>
          </p:nvPr>
        </p:nvSpPr>
        <p:spPr/>
        <p:txBody>
          <a:bodyPr/>
          <a:lstStyle/>
          <a:p>
            <a:fld id="{C7671AF5-56D6-49B5-952B-0B820790D62A}" type="slidenum">
              <a:rPr lang="en-US" smtClean="0"/>
              <a:t>353</a:t>
            </a:fld>
            <a:endParaRPr lang="en-US"/>
          </a:p>
        </p:txBody>
      </p:sp>
    </p:spTree>
    <p:extLst>
      <p:ext uri="{BB962C8B-B14F-4D97-AF65-F5344CB8AC3E}">
        <p14:creationId xmlns:p14="http://schemas.microsoft.com/office/powerpoint/2010/main" val="296635129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DEBATE:  Are the Gospels Anonymous?</a:t>
            </a:r>
          </a:p>
        </p:txBody>
      </p:sp>
      <p:sp>
        <p:nvSpPr>
          <p:cNvPr id="4" name="Slide Number Placeholder 3"/>
          <p:cNvSpPr>
            <a:spLocks noGrp="1"/>
          </p:cNvSpPr>
          <p:nvPr>
            <p:ph type="sldNum" sz="quarter" idx="5"/>
          </p:nvPr>
        </p:nvSpPr>
        <p:spPr/>
        <p:txBody>
          <a:bodyPr/>
          <a:lstStyle/>
          <a:p>
            <a:fld id="{C7671AF5-56D6-49B5-952B-0B820790D62A}" type="slidenum">
              <a:rPr lang="en-US" smtClean="0"/>
              <a:t>354</a:t>
            </a:fld>
            <a:endParaRPr lang="en-US"/>
          </a:p>
        </p:txBody>
      </p:sp>
    </p:spTree>
    <p:extLst>
      <p:ext uri="{BB962C8B-B14F-4D97-AF65-F5344CB8AC3E}">
        <p14:creationId xmlns:p14="http://schemas.microsoft.com/office/powerpoint/2010/main" val="246324130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DEBATE:  Are the Gospels Anonymous?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472314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Were the Gospels Originally Anonymous?  A Response to @NontraditionalCatholic</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295759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Were the Gospels Originally Anonymous?  A Response to @NontraditionalCatholic</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822828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Were the Gospels Originally Anonymous?  A Response to @NontraditionalCatholic</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7290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76486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Were the Gospels Originally Anonymous?  A Response to @NontraditionalCatholic</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4134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Were the Gospels Originally Anonymous?  A Response to @NontraditionalCatholic</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665269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Were the Gospels Originally Anonymous?  A Response to @NontraditionalCatholic</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05286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46A764-C1C5-3128-7628-3C5AD3CD9FB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EFF1CE6-BD89-CF12-3E7E-802386E764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FF2C35D-0917-92D3-2907-A7C2D0C40118}"/>
              </a:ext>
            </a:extLst>
          </p:cNvPr>
          <p:cNvSpPr>
            <a:spLocks noGrp="1"/>
          </p:cNvSpPr>
          <p:nvPr>
            <p:ph type="body" idx="1"/>
          </p:nvPr>
        </p:nvSpPr>
        <p:spPr/>
        <p:txBody>
          <a:bodyPr/>
          <a:lstStyle/>
          <a:p>
            <a:r>
              <a:rPr lang="en-US"/>
              <a:t>Were the Gospels Originally Anonymous?  A Response to @NontraditionalCatholic</a:t>
            </a:r>
          </a:p>
          <a:p>
            <a:endParaRPr lang="en-US"/>
          </a:p>
          <a:p>
            <a:r>
              <a:rPr lang="en-US"/>
              <a:t>Justin quotes from Zechariah, Malachi, Psalms, Esdras, Pseudo-Jeremiah, Plato , &amp; Pythagoras</a:t>
            </a:r>
          </a:p>
          <a:p>
            <a:endParaRPr lang="en-US"/>
          </a:p>
          <a:p>
            <a:endParaRPr lang="en-US"/>
          </a:p>
        </p:txBody>
      </p:sp>
      <p:sp>
        <p:nvSpPr>
          <p:cNvPr id="4" name="Slide Number Placeholder 3">
            <a:extLst>
              <a:ext uri="{FF2B5EF4-FFF2-40B4-BE49-F238E27FC236}">
                <a16:creationId xmlns:a16="http://schemas.microsoft.com/office/drawing/2014/main" id="{6B4C5666-9F7F-93E6-54E4-53688951CAB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77784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5A86ED-A54F-4A7F-8C79-1D42262715C8}" type="slidenum">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722946" name="Rectangle 2"/>
          <p:cNvSpPr>
            <a:spLocks noGrp="1" noRot="1" noChangeAspect="1" noChangeArrowheads="1" noTextEdit="1"/>
          </p:cNvSpPr>
          <p:nvPr>
            <p:ph type="sldImg"/>
          </p:nvPr>
        </p:nvSpPr>
        <p:spPr>
          <a:ln/>
        </p:spPr>
      </p:sp>
      <p:sp>
        <p:nvSpPr>
          <p:cNvPr id="72294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418563925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0999F25-09AB-47CD-946D-CE702DB8FE64}" type="slidenum">
              <a:rPr kumimoji="0" lang="en-US" alt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320202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To Chart</a:t>
            </a:r>
          </a:p>
          <a:p>
            <a:pPr marL="171450" indent="-171450">
              <a:buFont typeface="Arial" panose="020B0604020202020204" pitchFamily="34" charset="0"/>
              <a:buChar char="•"/>
            </a:pPr>
            <a:r>
              <a:rPr lang="en-US" b="0" dirty="0"/>
              <a:t>CR = Clement of Rome</a:t>
            </a:r>
          </a:p>
          <a:p>
            <a:pPr marL="171450" indent="-171450">
              <a:buFont typeface="Arial" panose="020B0604020202020204" pitchFamily="34" charset="0"/>
              <a:buChar char="•"/>
            </a:pPr>
            <a:r>
              <a:rPr lang="en-US" b="0" dirty="0"/>
              <a:t>Ig = Ignatius</a:t>
            </a:r>
          </a:p>
          <a:p>
            <a:pPr marL="171450" indent="-171450">
              <a:buFont typeface="Arial" panose="020B0604020202020204" pitchFamily="34" charset="0"/>
              <a:buChar char="•"/>
            </a:pPr>
            <a:r>
              <a:rPr lang="en-US" b="0" dirty="0"/>
              <a:t>Po = Polycarp</a:t>
            </a:r>
          </a:p>
          <a:p>
            <a:pPr marL="171450" indent="-171450">
              <a:buFont typeface="Arial" panose="020B0604020202020204" pitchFamily="34" charset="0"/>
              <a:buChar char="•"/>
            </a:pPr>
            <a:r>
              <a:rPr lang="en-US" b="0" dirty="0"/>
              <a:t>M = </a:t>
            </a:r>
            <a:r>
              <a:rPr lang="en-US" b="0" dirty="0" err="1"/>
              <a:t>Marcion</a:t>
            </a:r>
            <a:r>
              <a:rPr lang="en-US" b="0" dirty="0"/>
              <a:t> (heretic)</a:t>
            </a:r>
          </a:p>
          <a:p>
            <a:pPr marL="171450" indent="-171450">
              <a:buFont typeface="Arial" panose="020B0604020202020204" pitchFamily="34" charset="0"/>
              <a:buChar char="•"/>
            </a:pPr>
            <a:r>
              <a:rPr lang="en-US" b="0" dirty="0"/>
              <a:t>Va = Valentinus (heretic)</a:t>
            </a:r>
          </a:p>
          <a:p>
            <a:pPr marL="171450" indent="-171450">
              <a:buFont typeface="Arial" panose="020B0604020202020204" pitchFamily="34" charset="0"/>
              <a:buChar char="•"/>
            </a:pPr>
            <a:r>
              <a:rPr lang="en-US" b="0" dirty="0"/>
              <a:t>JM = Justin Martyr</a:t>
            </a:r>
          </a:p>
          <a:p>
            <a:pPr marL="171450" indent="-171450">
              <a:buFont typeface="Arial" panose="020B0604020202020204" pitchFamily="34" charset="0"/>
              <a:buChar char="•"/>
            </a:pPr>
            <a:r>
              <a:rPr lang="en-US" b="0" dirty="0" err="1"/>
              <a:t>Ir</a:t>
            </a:r>
            <a:r>
              <a:rPr lang="en-US" b="0" dirty="0"/>
              <a:t> = Irenaeus</a:t>
            </a:r>
          </a:p>
          <a:p>
            <a:pPr marL="171450" indent="-171450">
              <a:buFont typeface="Arial" panose="020B0604020202020204" pitchFamily="34" charset="0"/>
              <a:buChar char="•"/>
            </a:pPr>
            <a:r>
              <a:rPr lang="en-US" b="0" dirty="0"/>
              <a:t>C = Clement</a:t>
            </a:r>
          </a:p>
          <a:p>
            <a:pPr marL="171450" indent="-171450">
              <a:buFont typeface="Arial" panose="020B0604020202020204" pitchFamily="34" charset="0"/>
              <a:buChar char="•"/>
            </a:pPr>
            <a:r>
              <a:rPr lang="en-US" b="0" dirty="0"/>
              <a:t>T = Tertullian</a:t>
            </a:r>
          </a:p>
          <a:p>
            <a:pPr marL="171450" indent="-171450">
              <a:buFont typeface="Arial" panose="020B0604020202020204" pitchFamily="34" charset="0"/>
              <a:buChar char="•"/>
            </a:pPr>
            <a:r>
              <a:rPr lang="en-US" b="0" dirty="0"/>
              <a:t>MC = Muratorian Canon  </a:t>
            </a:r>
          </a:p>
          <a:p>
            <a:pPr marL="171450" indent="-171450">
              <a:buFont typeface="Arial" panose="020B0604020202020204" pitchFamily="34" charset="0"/>
              <a:buChar char="•"/>
            </a:pPr>
            <a:r>
              <a:rPr lang="en-US" b="0" dirty="0"/>
              <a:t>O = Origen</a:t>
            </a:r>
          </a:p>
          <a:p>
            <a:pPr marL="171450" indent="-171450">
              <a:buFont typeface="Arial" panose="020B0604020202020204" pitchFamily="34" charset="0"/>
              <a:buChar char="•"/>
            </a:pPr>
            <a:r>
              <a:rPr lang="en-US" b="0" dirty="0"/>
              <a:t>E = Eusebius</a:t>
            </a:r>
          </a:p>
          <a:p>
            <a:pPr marL="171450" indent="-171450">
              <a:buFont typeface="Arial" panose="020B0604020202020204" pitchFamily="34" charset="0"/>
              <a:buChar char="•"/>
            </a:pPr>
            <a:r>
              <a:rPr lang="en-US" b="0" dirty="0"/>
              <a:t>CS = Codex Sinaiticus</a:t>
            </a:r>
          </a:p>
          <a:p>
            <a:pPr marL="171450" indent="-171450">
              <a:buFont typeface="Arial" panose="020B0604020202020204" pitchFamily="34" charset="0"/>
              <a:buChar char="•"/>
            </a:pPr>
            <a:r>
              <a:rPr lang="en-US" b="0" dirty="0"/>
              <a:t>A = Athanasius</a:t>
            </a:r>
          </a:p>
          <a:p>
            <a:pPr marL="171450" indent="-171450">
              <a:buFont typeface="Arial" panose="020B0604020202020204" pitchFamily="34" charset="0"/>
              <a:buChar char="•"/>
            </a:pPr>
            <a:r>
              <a:rPr lang="en-US" b="0" dirty="0"/>
              <a:t>D = Didymus the Blind</a:t>
            </a:r>
          </a:p>
          <a:p>
            <a:pPr marL="171450" indent="-171450">
              <a:buFont typeface="Arial" panose="020B0604020202020204" pitchFamily="34" charset="0"/>
              <a:buChar char="•"/>
            </a:pPr>
            <a:r>
              <a:rPr lang="en-US" b="0" dirty="0"/>
              <a:t>P = Syriac Peshitta</a:t>
            </a:r>
          </a:p>
          <a:p>
            <a:pPr marL="171450" indent="-171450">
              <a:buFont typeface="Arial" panose="020B0604020202020204" pitchFamily="34" charset="0"/>
              <a:buChar char="•"/>
            </a:pPr>
            <a:r>
              <a:rPr lang="en-US" b="0" dirty="0"/>
              <a:t>V = Vulgate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464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eaLnBrk="0" fontAlgn="base" hangingPunct="0">
              <a:spcBef>
                <a:spcPct val="0"/>
              </a:spcBef>
              <a:spcAft>
                <a:spcPct val="0"/>
              </a:spcAft>
              <a:defRPr>
                <a:solidFill>
                  <a:schemeClr val="tx1"/>
                </a:solidFill>
                <a:latin typeface="Arial" pitchFamily="34" charset="0"/>
              </a:defRPr>
            </a:lvl6pPr>
            <a:lvl7pPr marL="3028096" indent="-232930" eaLnBrk="0" fontAlgn="base" hangingPunct="0">
              <a:spcBef>
                <a:spcPct val="0"/>
              </a:spcBef>
              <a:spcAft>
                <a:spcPct val="0"/>
              </a:spcAft>
              <a:defRPr>
                <a:solidFill>
                  <a:schemeClr val="tx1"/>
                </a:solidFill>
                <a:latin typeface="Arial" pitchFamily="34" charset="0"/>
              </a:defRPr>
            </a:lvl7pPr>
            <a:lvl8pPr marL="3493957" indent="-232930" eaLnBrk="0" fontAlgn="base" hangingPunct="0">
              <a:spcBef>
                <a:spcPct val="0"/>
              </a:spcBef>
              <a:spcAft>
                <a:spcPct val="0"/>
              </a:spcAft>
              <a:defRPr>
                <a:solidFill>
                  <a:schemeClr val="tx1"/>
                </a:solidFill>
                <a:latin typeface="Arial" pitchFamily="34" charset="0"/>
              </a:defRPr>
            </a:lvl8pPr>
            <a:lvl9pPr marL="3959819" indent="-232930" eaLnBrk="0" fontAlgn="base" hangingPunct="0">
              <a:spcBef>
                <a:spcPct val="0"/>
              </a:spcBef>
              <a:spcAft>
                <a:spcPct val="0"/>
              </a:spcAft>
              <a:defRPr>
                <a:solidFill>
                  <a:schemeClr val="tx1"/>
                </a:solidFill>
                <a:latin typeface="Arial"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E63BAB3-F9BE-4514-B7A3-4E905DFA215D}" type="slidenum">
              <a:rPr kumimoji="0" lang="en-US" sz="1200" b="0" i="0" u="none" strike="noStrike" kern="1200" cap="none" spc="0" normalizeH="0" baseline="0" noProof="0" smtClean="0">
                <a:ln>
                  <a:noFill/>
                </a:ln>
                <a:solidFill>
                  <a:srgbClr val="010000"/>
                </a:solidFill>
                <a:effectLst/>
                <a:uLnTx/>
                <a:uFillTx/>
                <a:latin typeface="Times New Roman"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392</a:t>
            </a:fld>
            <a:endParaRPr kumimoji="0" lang="en-US" sz="1200" b="0" i="0" u="none" strike="noStrike" kern="1200" cap="none" spc="0" normalizeH="0" baseline="0" noProof="0">
              <a:ln>
                <a:noFill/>
              </a:ln>
              <a:solidFill>
                <a:srgbClr val="010000"/>
              </a:solidFill>
              <a:effectLst/>
              <a:uLnTx/>
              <a:uFillTx/>
              <a:latin typeface="Times New Roman" pitchFamily="18" charset="0"/>
              <a:ea typeface="+mn-ea"/>
              <a:cs typeface="+mn-cs"/>
            </a:endParaRPr>
          </a:p>
        </p:txBody>
      </p:sp>
      <p:sp>
        <p:nvSpPr>
          <p:cNvPr id="501763" name="Rectangle 2"/>
          <p:cNvSpPr>
            <a:spLocks noGrp="1" noRot="1" noChangeAspect="1" noChangeArrowheads="1" noTextEdit="1"/>
          </p:cNvSpPr>
          <p:nvPr>
            <p:ph type="sldImg"/>
          </p:nvPr>
        </p:nvSpPr>
        <p:spPr>
          <a:ln/>
        </p:spPr>
      </p:sp>
      <p:sp>
        <p:nvSpPr>
          <p:cNvPr id="50176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p>
        </p:txBody>
      </p:sp>
    </p:spTree>
    <p:extLst>
      <p:ext uri="{BB962C8B-B14F-4D97-AF65-F5344CB8AC3E}">
        <p14:creationId xmlns:p14="http://schemas.microsoft.com/office/powerpoint/2010/main" val="208521378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eaLnBrk="0" fontAlgn="base" hangingPunct="0">
              <a:spcBef>
                <a:spcPct val="0"/>
              </a:spcBef>
              <a:spcAft>
                <a:spcPct val="0"/>
              </a:spcAft>
              <a:defRPr>
                <a:solidFill>
                  <a:schemeClr val="tx1"/>
                </a:solidFill>
                <a:latin typeface="Arial" pitchFamily="34" charset="0"/>
              </a:defRPr>
            </a:lvl6pPr>
            <a:lvl7pPr marL="3028096" indent="-232930" eaLnBrk="0" fontAlgn="base" hangingPunct="0">
              <a:spcBef>
                <a:spcPct val="0"/>
              </a:spcBef>
              <a:spcAft>
                <a:spcPct val="0"/>
              </a:spcAft>
              <a:defRPr>
                <a:solidFill>
                  <a:schemeClr val="tx1"/>
                </a:solidFill>
                <a:latin typeface="Arial" pitchFamily="34" charset="0"/>
              </a:defRPr>
            </a:lvl7pPr>
            <a:lvl8pPr marL="3493957" indent="-232930" eaLnBrk="0" fontAlgn="base" hangingPunct="0">
              <a:spcBef>
                <a:spcPct val="0"/>
              </a:spcBef>
              <a:spcAft>
                <a:spcPct val="0"/>
              </a:spcAft>
              <a:defRPr>
                <a:solidFill>
                  <a:schemeClr val="tx1"/>
                </a:solidFill>
                <a:latin typeface="Arial" pitchFamily="34" charset="0"/>
              </a:defRPr>
            </a:lvl8pPr>
            <a:lvl9pPr marL="3959819" indent="-232930" eaLnBrk="0" fontAlgn="base" hangingPunct="0">
              <a:spcBef>
                <a:spcPct val="0"/>
              </a:spcBef>
              <a:spcAft>
                <a:spcPct val="0"/>
              </a:spcAft>
              <a:defRPr>
                <a:solidFill>
                  <a:schemeClr val="tx1"/>
                </a:solidFill>
                <a:latin typeface="Arial"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E63BAB3-F9BE-4514-B7A3-4E905DFA215D}" type="slidenum">
              <a:rPr kumimoji="0" lang="en-US" sz="1200" b="0" i="0" u="none" strike="noStrike" kern="1200" cap="none" spc="0" normalizeH="0" baseline="0" noProof="0" smtClean="0">
                <a:ln>
                  <a:noFill/>
                </a:ln>
                <a:solidFill>
                  <a:srgbClr val="010000"/>
                </a:solidFill>
                <a:effectLst/>
                <a:uLnTx/>
                <a:uFillTx/>
                <a:latin typeface="Times New Roman"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393</a:t>
            </a:fld>
            <a:endParaRPr kumimoji="0" lang="en-US" sz="1200" b="0" i="0" u="none" strike="noStrike" kern="1200" cap="none" spc="0" normalizeH="0" baseline="0" noProof="0">
              <a:ln>
                <a:noFill/>
              </a:ln>
              <a:solidFill>
                <a:srgbClr val="010000"/>
              </a:solidFill>
              <a:effectLst/>
              <a:uLnTx/>
              <a:uFillTx/>
              <a:latin typeface="Times New Roman" pitchFamily="18" charset="0"/>
              <a:ea typeface="+mn-ea"/>
              <a:cs typeface="+mn-cs"/>
            </a:endParaRPr>
          </a:p>
        </p:txBody>
      </p:sp>
      <p:sp>
        <p:nvSpPr>
          <p:cNvPr id="501763" name="Rectangle 2"/>
          <p:cNvSpPr>
            <a:spLocks noGrp="1" noRot="1" noChangeAspect="1" noChangeArrowheads="1" noTextEdit="1"/>
          </p:cNvSpPr>
          <p:nvPr>
            <p:ph type="sldImg"/>
          </p:nvPr>
        </p:nvSpPr>
        <p:spPr>
          <a:ln/>
        </p:spPr>
      </p:sp>
      <p:sp>
        <p:nvSpPr>
          <p:cNvPr id="50176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p>
        </p:txBody>
      </p:sp>
    </p:spTree>
    <p:extLst>
      <p:ext uri="{BB962C8B-B14F-4D97-AF65-F5344CB8AC3E}">
        <p14:creationId xmlns:p14="http://schemas.microsoft.com/office/powerpoint/2010/main" val="348227496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CB9D13-E60C-4919-AC64-818AE7F572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79484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736497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F66637-23D6-05A6-C76A-F29C817695E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A850D08-CEB1-C108-42A7-0A7703009A2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54FFA31-BBA5-399C-FE35-C3CD6B90283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15508D3D-A439-7BF6-B581-C1520D34B61D}"/>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CB9D13-E60C-4919-AC64-818AE7F572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560926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123543-2FDD-F52E-DCF2-C428B6B6DBA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E98677-F94F-295D-7877-ACC35D113FE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DC0223E-CB6E-E794-C2C1-4979BDAB6FA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522CD5A-8F0B-84BD-4E96-236156E2E4AF}"/>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CB9D13-E60C-4919-AC64-818AE7F572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130501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7671AF5-56D6-49B5-952B-0B820790D62A}" type="slidenum">
              <a:rPr lang="en-US" smtClean="0"/>
              <a:t>410</a:t>
            </a:fld>
            <a:endParaRPr lang="en-US"/>
          </a:p>
        </p:txBody>
      </p:sp>
    </p:spTree>
    <p:extLst>
      <p:ext uri="{BB962C8B-B14F-4D97-AF65-F5344CB8AC3E}">
        <p14:creationId xmlns:p14="http://schemas.microsoft.com/office/powerpoint/2010/main" val="127734585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24DFD4-2589-418D-85DA-83514A62AC1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961496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3D9790-5EEF-DDBF-EFB1-244BE1A0BB3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29EBCF9-B031-E53A-5451-1ABFEFEA55B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238FF06-8331-0E39-5056-4D4A89BA0C7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DAB12A1-34D5-E58E-77B2-F721FFC53CA3}"/>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24DFD4-2589-418D-85DA-83514A62AC1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66121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24DFD4-2589-418D-85DA-83514A62AC1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6267709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Paul’s 1</a:t>
            </a:r>
            <a:r>
              <a:rPr lang="en-US" baseline="30000" dirty="0"/>
              <a:t>st</a:t>
            </a:r>
            <a:r>
              <a:rPr lang="en-US" dirty="0"/>
              <a:t> Journey</a:t>
            </a:r>
          </a:p>
        </p:txBody>
      </p:sp>
      <p:sp>
        <p:nvSpPr>
          <p:cNvPr id="4" name="Slide Number Placeholder 3"/>
          <p:cNvSpPr>
            <a:spLocks noGrp="1"/>
          </p:cNvSpPr>
          <p:nvPr>
            <p:ph type="sldNum" sz="quarter" idx="10"/>
          </p:nvPr>
        </p:nvSpPr>
        <p:spPr/>
        <p:txBody>
          <a:bodyPr/>
          <a:lstStyle/>
          <a:p>
            <a:fld id="{475184B3-0F4D-4F07-BCCE-14C36B92751B}" type="slidenum">
              <a:rPr lang="en-US" smtClean="0"/>
              <a:t>423</a:t>
            </a:fld>
            <a:endParaRPr lang="en-US"/>
          </a:p>
        </p:txBody>
      </p:sp>
    </p:spTree>
    <p:extLst>
      <p:ext uri="{BB962C8B-B14F-4D97-AF65-F5344CB8AC3E}">
        <p14:creationId xmlns:p14="http://schemas.microsoft.com/office/powerpoint/2010/main" val="381636379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Paul’s 2</a:t>
            </a:r>
            <a:r>
              <a:rPr lang="en-US" baseline="30000" dirty="0"/>
              <a:t>nd</a:t>
            </a:r>
            <a:r>
              <a:rPr lang="en-US" dirty="0"/>
              <a:t> Journey  MAP IS COPYRIGHTED.  YOU MUST PURCHASE FROM MANNA MAPS OR DELETE</a:t>
            </a:r>
          </a:p>
          <a:p>
            <a:endParaRPr lang="en-US" dirty="0"/>
          </a:p>
        </p:txBody>
      </p:sp>
      <p:sp>
        <p:nvSpPr>
          <p:cNvPr id="4" name="Slide Number Placeholder 3"/>
          <p:cNvSpPr>
            <a:spLocks noGrp="1"/>
          </p:cNvSpPr>
          <p:nvPr>
            <p:ph type="sldNum" sz="quarter" idx="10"/>
          </p:nvPr>
        </p:nvSpPr>
        <p:spPr/>
        <p:txBody>
          <a:bodyPr/>
          <a:lstStyle/>
          <a:p>
            <a:fld id="{475184B3-0F4D-4F07-BCCE-14C36B92751B}" type="slidenum">
              <a:rPr lang="en-US" smtClean="0"/>
              <a:t>424</a:t>
            </a:fld>
            <a:endParaRPr lang="en-US"/>
          </a:p>
        </p:txBody>
      </p:sp>
    </p:spTree>
    <p:extLst>
      <p:ext uri="{BB962C8B-B14F-4D97-AF65-F5344CB8AC3E}">
        <p14:creationId xmlns:p14="http://schemas.microsoft.com/office/powerpoint/2010/main" val="125525436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Paul’s 3</a:t>
            </a:r>
            <a:r>
              <a:rPr lang="en-US" baseline="30000" dirty="0"/>
              <a:t>rd</a:t>
            </a:r>
            <a:r>
              <a:rPr lang="en-US" dirty="0"/>
              <a:t> Journey  MAP IS COPYRIGHTED.  YOU MUST PURCHASE FROM MANNA MAPS OR DELETE</a:t>
            </a:r>
          </a:p>
          <a:p>
            <a:endParaRPr lang="en-US" dirty="0"/>
          </a:p>
        </p:txBody>
      </p:sp>
      <p:sp>
        <p:nvSpPr>
          <p:cNvPr id="4" name="Slide Number Placeholder 3"/>
          <p:cNvSpPr>
            <a:spLocks noGrp="1"/>
          </p:cNvSpPr>
          <p:nvPr>
            <p:ph type="sldNum" sz="quarter" idx="10"/>
          </p:nvPr>
        </p:nvSpPr>
        <p:spPr/>
        <p:txBody>
          <a:bodyPr/>
          <a:lstStyle/>
          <a:p>
            <a:fld id="{475184B3-0F4D-4F07-BCCE-14C36B92751B}" type="slidenum">
              <a:rPr lang="en-US" smtClean="0"/>
              <a:t>425</a:t>
            </a:fld>
            <a:endParaRPr lang="en-US"/>
          </a:p>
        </p:txBody>
      </p:sp>
    </p:spTree>
    <p:extLst>
      <p:ext uri="{BB962C8B-B14F-4D97-AF65-F5344CB8AC3E}">
        <p14:creationId xmlns:p14="http://schemas.microsoft.com/office/powerpoint/2010/main" val="388989390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to Rome  MAP IS COPYRIGHTED.  YOU MUST PURCHASE FROM MANNA MAPS OR DELETE</a:t>
            </a:r>
          </a:p>
        </p:txBody>
      </p:sp>
      <p:sp>
        <p:nvSpPr>
          <p:cNvPr id="4" name="Slide Number Placeholder 3"/>
          <p:cNvSpPr>
            <a:spLocks noGrp="1"/>
          </p:cNvSpPr>
          <p:nvPr>
            <p:ph type="sldNum" sz="quarter" idx="10"/>
          </p:nvPr>
        </p:nvSpPr>
        <p:spPr/>
        <p:txBody>
          <a:bodyPr/>
          <a:lstStyle/>
          <a:p>
            <a:fld id="{475184B3-0F4D-4F07-BCCE-14C36B92751B}" type="slidenum">
              <a:rPr lang="en-US" smtClean="0"/>
              <a:t>426</a:t>
            </a:fld>
            <a:endParaRPr lang="en-US"/>
          </a:p>
        </p:txBody>
      </p:sp>
    </p:spTree>
    <p:extLst>
      <p:ext uri="{BB962C8B-B14F-4D97-AF65-F5344CB8AC3E}">
        <p14:creationId xmlns:p14="http://schemas.microsoft.com/office/powerpoint/2010/main" val="38851097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General Introduction To The Bible, Revised Edition, 294</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9530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Aristarchus  (Col. 4:10; Phile. 24)</a:t>
            </a:r>
          </a:p>
          <a:p>
            <a:pPr marL="171450" indent="-171450">
              <a:buFont typeface="Arial" panose="020B0604020202020204" pitchFamily="34" charset="0"/>
              <a:buChar char="•"/>
            </a:pPr>
            <a:r>
              <a:rPr lang="en-US" dirty="0"/>
              <a:t>Epaphras  (Col. 4:12; Phile. 23)</a:t>
            </a:r>
          </a:p>
          <a:p>
            <a:pPr marL="171450" indent="-171450">
              <a:buFont typeface="Arial" panose="020B0604020202020204" pitchFamily="34" charset="0"/>
              <a:buChar char="•"/>
            </a:pPr>
            <a:r>
              <a:rPr lang="en-US" dirty="0"/>
              <a:t>Justus  (Col. 4:11)</a:t>
            </a:r>
          </a:p>
          <a:p>
            <a:pPr marL="171450" indent="-171450">
              <a:buFont typeface="Arial" panose="020B0604020202020204" pitchFamily="34" charset="0"/>
              <a:buChar char="•"/>
            </a:pPr>
            <a:r>
              <a:rPr lang="en-US" dirty="0"/>
              <a:t>Luke  (Col. 4:14; Phile. 24; 2 Tim. 4:11)</a:t>
            </a:r>
          </a:p>
          <a:p>
            <a:pPr marL="171450" indent="-171450">
              <a:buFont typeface="Arial" panose="020B0604020202020204" pitchFamily="34" charset="0"/>
              <a:buChar char="•"/>
            </a:pPr>
            <a:r>
              <a:rPr lang="en-US" dirty="0"/>
              <a:t>Mark  (Col. 4:10; Phile. 24)</a:t>
            </a:r>
          </a:p>
          <a:p>
            <a:pPr marL="171450" indent="-171450">
              <a:buFont typeface="Arial" panose="020B0604020202020204" pitchFamily="34" charset="0"/>
              <a:buChar char="•"/>
            </a:pPr>
            <a:r>
              <a:rPr lang="en-US" dirty="0"/>
              <a:t>Onesimus  (Col. 4:9; Phile. 10)</a:t>
            </a:r>
          </a:p>
          <a:p>
            <a:pPr marL="171450" indent="-171450">
              <a:buFont typeface="Arial" panose="020B0604020202020204" pitchFamily="34" charset="0"/>
              <a:buChar char="•"/>
            </a:pPr>
            <a:r>
              <a:rPr lang="en-US" dirty="0"/>
              <a:t>Timothy  (Phil. 1:1; 2:19; Col. 1:1; Phile. 1)</a:t>
            </a:r>
          </a:p>
          <a:p>
            <a:pPr marL="171450" indent="-171450">
              <a:buFont typeface="Arial" panose="020B0604020202020204" pitchFamily="34" charset="0"/>
              <a:buChar char="•"/>
            </a:pPr>
            <a:r>
              <a:rPr lang="en-US" dirty="0"/>
              <a:t>Titus  (2 Cor. 2:13; 7:6; 2 Tim. 4:10)</a:t>
            </a:r>
          </a:p>
          <a:p>
            <a:pPr marL="171450" indent="-171450">
              <a:buFont typeface="Arial" panose="020B0604020202020204" pitchFamily="34" charset="0"/>
              <a:buChar char="•"/>
            </a:pPr>
            <a:r>
              <a:rPr lang="en-US" dirty="0"/>
              <a:t>Tychicus  (Eph. 6:21; Col. 4:7; 2 Tim. 4:12)</a:t>
            </a:r>
          </a:p>
          <a:p>
            <a:pPr marL="171450" indent="-171450">
              <a:buFont typeface="Arial" panose="020B0604020202020204" pitchFamily="34" charset="0"/>
              <a:buChar char="•"/>
            </a:pPr>
            <a:r>
              <a:rPr lang="en-US" dirty="0"/>
              <a:t>Demas  (Col. 4:14; Phile. 24; 2 Tim. 4:10)</a:t>
            </a:r>
          </a:p>
          <a:p>
            <a:pPr marL="171450" indent="-171450">
              <a:buFont typeface="Arial" panose="020B0604020202020204" pitchFamily="34" charset="0"/>
              <a:buChar char="•"/>
            </a:pPr>
            <a:r>
              <a:rPr lang="en-US" dirty="0"/>
              <a:t>Epaphroditus  (Phil. 2:25; 4:18)</a:t>
            </a:r>
          </a:p>
          <a:p>
            <a:pPr marL="171450" indent="-171450">
              <a:buFont typeface="Arial" panose="020B0604020202020204" pitchFamily="34" charset="0"/>
              <a:buChar char="•"/>
            </a:pPr>
            <a:r>
              <a:rPr lang="en-US" dirty="0" err="1"/>
              <a:t>Artemas</a:t>
            </a:r>
            <a:r>
              <a:rPr lang="en-US" dirty="0"/>
              <a:t>  (Tit. 3:12)</a:t>
            </a:r>
          </a:p>
          <a:p>
            <a:pPr marL="171450" indent="-171450">
              <a:buFont typeface="Arial" panose="020B0604020202020204" pitchFamily="34" charset="0"/>
              <a:buChar char="•"/>
            </a:pPr>
            <a:r>
              <a:rPr lang="en-US" dirty="0" err="1"/>
              <a:t>Crescens</a:t>
            </a:r>
            <a:r>
              <a:rPr lang="en-US" dirty="0"/>
              <a:t>  (2 Tim. 4:10)</a:t>
            </a:r>
          </a:p>
          <a:p>
            <a:endParaRPr lang="en-US" dirty="0"/>
          </a:p>
        </p:txBody>
      </p:sp>
      <p:sp>
        <p:nvSpPr>
          <p:cNvPr id="4" name="Slide Number Placeholder 3"/>
          <p:cNvSpPr>
            <a:spLocks noGrp="1"/>
          </p:cNvSpPr>
          <p:nvPr>
            <p:ph type="sldNum" sz="quarter" idx="5"/>
          </p:nvPr>
        </p:nvSpPr>
        <p:spPr/>
        <p:txBody>
          <a:bodyPr/>
          <a:lstStyle/>
          <a:p>
            <a:fld id="{C7671AF5-56D6-49B5-952B-0B820790D62A}" type="slidenum">
              <a:rPr lang="en-US" smtClean="0"/>
              <a:t>427</a:t>
            </a:fld>
            <a:endParaRPr lang="en-US"/>
          </a:p>
        </p:txBody>
      </p:sp>
    </p:spTree>
    <p:extLst>
      <p:ext uri="{BB962C8B-B14F-4D97-AF65-F5344CB8AC3E}">
        <p14:creationId xmlns:p14="http://schemas.microsoft.com/office/powerpoint/2010/main" val="39626889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556629-5E02-4365-AA0B-D8ED64988A2B}" type="slidenum">
              <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454</a:t>
            </a:fld>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995330" name="Rectangle 2"/>
          <p:cNvSpPr>
            <a:spLocks noGrp="1" noRot="1" noChangeAspect="1" noChangeArrowheads="1" noTextEdit="1"/>
          </p:cNvSpPr>
          <p:nvPr>
            <p:ph type="sldImg"/>
          </p:nvPr>
        </p:nvSpPr>
        <p:spPr>
          <a:ln/>
        </p:spPr>
      </p:sp>
      <p:sp>
        <p:nvSpPr>
          <p:cNvPr id="99533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61240495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Video:  Who Wrote Mark’s Gospel?  By Mike Winger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638210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Video:  Were the Gospels Originally Anonymous?  A Response to @NontraditionalCatholic</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77932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Video:  New Evidences the Gospels were Based on Eyewitness Accounts by Peter Williams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82888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Video:  New Evidences the Gospels were Based on Eyewitness Accounts by Peter Williams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472311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Video:  New Evidences the Gospels were Based on Eyewitness Accounts by Peter Williams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687062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Video:  New Evidences the Gospels were Based on Eyewitness Accounts by Peter Williams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180509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Video:  New Evidences the Gospels were Based on Eyewitness Accounts by Peter Williams</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2735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BA2CB4-04E9-4C0A-A18C-3BAC798004E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11383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7671AF5-56D6-49B5-952B-0B820790D62A}" type="slidenum">
              <a:rPr lang="en-US" smtClean="0"/>
              <a:t>120</a:t>
            </a:fld>
            <a:endParaRPr lang="en-US"/>
          </a:p>
        </p:txBody>
      </p:sp>
    </p:spTree>
    <p:extLst>
      <p:ext uri="{BB962C8B-B14F-4D97-AF65-F5344CB8AC3E}">
        <p14:creationId xmlns:p14="http://schemas.microsoft.com/office/powerpoint/2010/main" val="407791881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BA2CB4-04E9-4C0A-A18C-3BAC798004E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28106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BA2CB4-04E9-4C0A-A18C-3BAC798004E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537821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17960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199950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A48B87-AA9A-4B62-7808-45D4EB4219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2812482-1783-584A-19B3-9E46778DB4C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3CE855B-B33D-F46B-23F9-2C4226DDBC6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Video:  New Evidences the Gospels were Based on Eyewitness Accounts by Peter Williams</a:t>
            </a:r>
          </a:p>
        </p:txBody>
      </p:sp>
      <p:sp>
        <p:nvSpPr>
          <p:cNvPr id="4" name="Slide Number Placeholder 3">
            <a:extLst>
              <a:ext uri="{FF2B5EF4-FFF2-40B4-BE49-F238E27FC236}">
                <a16:creationId xmlns:a16="http://schemas.microsoft.com/office/drawing/2014/main" id="{6E91A861-6DA4-76B7-86DD-D3A5CE94092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875594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0E1AB5-D7CE-5393-42D6-8751833339C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3A1B4E4-D9B2-0D2F-5EA8-D8096D9CD70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8C4FC32-D6B9-4564-14AF-8B43B7AD3BA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Video:  New Evidences the Gospels were Based on Eyewitness Accounts by Peter Williams</a:t>
            </a:r>
          </a:p>
        </p:txBody>
      </p:sp>
      <p:sp>
        <p:nvSpPr>
          <p:cNvPr id="4" name="Slide Number Placeholder 3">
            <a:extLst>
              <a:ext uri="{FF2B5EF4-FFF2-40B4-BE49-F238E27FC236}">
                <a16:creationId xmlns:a16="http://schemas.microsoft.com/office/drawing/2014/main" id="{8199616A-0EED-1079-4867-FA4EFE69C64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603500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CB9D13-E60C-4919-AC64-818AE7F572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784098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507E87-19F0-52C8-00EB-D1D4061A4A4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85FD936-B199-9F94-C15B-63AE31C5D4E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DD17EE2-8361-B01A-3905-99149BA6F7E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10BEAEA-4A51-8159-E704-A890BB9FE05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345048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4D61C5-CF79-DA93-98B5-CA271C29A2C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2D21B22-1C4F-045B-642D-5AD8040F84E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868B069-233E-1C96-754C-F7212BBCD02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82C9D3C-B22E-EF79-CAFB-599E4306DA3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21189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66871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7671AF5-56D6-49B5-952B-0B820790D62A}" type="slidenum">
              <a:rPr lang="en-US" smtClean="0"/>
              <a:t>121</a:t>
            </a:fld>
            <a:endParaRPr lang="en-US"/>
          </a:p>
        </p:txBody>
      </p:sp>
    </p:spTree>
    <p:extLst>
      <p:ext uri="{BB962C8B-B14F-4D97-AF65-F5344CB8AC3E}">
        <p14:creationId xmlns:p14="http://schemas.microsoft.com/office/powerpoint/2010/main" val="345056950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FB73DD-F666-E779-BF8A-23A316D2F7E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B0B7886-A9E3-5296-B9DC-BEB3D51DCD0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0BEBB19-B893-EA40-1033-820A17DD7C1C}"/>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Were the Gospels Originally Anonymous?  A Response to @NontraditonalCatholic</a:t>
            </a:r>
          </a:p>
          <a:p>
            <a:endParaRPr lang="en-US"/>
          </a:p>
        </p:txBody>
      </p:sp>
      <p:sp>
        <p:nvSpPr>
          <p:cNvPr id="4" name="Slide Number Placeholder 3">
            <a:extLst>
              <a:ext uri="{FF2B5EF4-FFF2-40B4-BE49-F238E27FC236}">
                <a16:creationId xmlns:a16="http://schemas.microsoft.com/office/drawing/2014/main" id="{DA43B20F-1E92-ACB7-1A70-881AB5913E2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3736415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3D6BBF-CFF8-5F9F-A8B9-AD14843433A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FD4BAF-659C-929B-11CE-808EC4164DA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A0FEFDD-5B40-CBE3-9B04-7F94ECBA259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17744108-83A7-8AF2-10B3-D1154BB8446E}"/>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0FEEAD-ADAB-441B-B84E-91B9FEA353C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864654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p:spPr>
        <p:txBody>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eaLnBrk="0" fontAlgn="base" hangingPunct="0">
              <a:spcBef>
                <a:spcPct val="0"/>
              </a:spcBef>
              <a:spcAft>
                <a:spcPct val="0"/>
              </a:spcAft>
              <a:defRPr>
                <a:solidFill>
                  <a:schemeClr val="tx1"/>
                </a:solidFill>
                <a:latin typeface="Arial" pitchFamily="34" charset="0"/>
              </a:defRPr>
            </a:lvl6pPr>
            <a:lvl7pPr marL="3028264" indent="-232943" eaLnBrk="0" fontAlgn="base" hangingPunct="0">
              <a:spcBef>
                <a:spcPct val="0"/>
              </a:spcBef>
              <a:spcAft>
                <a:spcPct val="0"/>
              </a:spcAft>
              <a:defRPr>
                <a:solidFill>
                  <a:schemeClr val="tx1"/>
                </a:solidFill>
                <a:latin typeface="Arial" pitchFamily="34" charset="0"/>
              </a:defRPr>
            </a:lvl7pPr>
            <a:lvl8pPr marL="3494151" indent="-232943" eaLnBrk="0" fontAlgn="base" hangingPunct="0">
              <a:spcBef>
                <a:spcPct val="0"/>
              </a:spcBef>
              <a:spcAft>
                <a:spcPct val="0"/>
              </a:spcAft>
              <a:defRPr>
                <a:solidFill>
                  <a:schemeClr val="tx1"/>
                </a:solidFill>
                <a:latin typeface="Arial" pitchFamily="34" charset="0"/>
              </a:defRPr>
            </a:lvl8pPr>
            <a:lvl9pPr marL="3960038" indent="-232943" eaLnBrk="0" fontAlgn="base" hangingPunct="0">
              <a:spcBef>
                <a:spcPct val="0"/>
              </a:spcBef>
              <a:spcAft>
                <a:spcPct val="0"/>
              </a:spcAft>
              <a:defRPr>
                <a:solidFill>
                  <a:schemeClr val="tx1"/>
                </a:solidFill>
                <a:latin typeface="Arial"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2798371-038C-4D68-9572-5FD178AC044E}" type="slidenum">
              <a:rPr kumimoji="0" 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594</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28387" name="Rectangle 2"/>
          <p:cNvSpPr>
            <a:spLocks noGrp="1" noRot="1" noChangeAspect="1" noChangeArrowheads="1" noTextEdit="1"/>
          </p:cNvSpPr>
          <p:nvPr>
            <p:ph type="sldImg"/>
          </p:nvPr>
        </p:nvSpPr>
        <p:spPr>
          <a:ln/>
        </p:spPr>
      </p:sp>
      <p:sp>
        <p:nvSpPr>
          <p:cNvPr id="528388" name="Rectangle 3"/>
          <p:cNvSpPr>
            <a:spLocks noGrp="1" noChangeArrowheads="1"/>
          </p:cNvSpPr>
          <p:nvPr>
            <p:ph type="body" idx="1"/>
          </p:nvPr>
        </p:nvSpPr>
        <p:spPr>
          <a:noFill/>
        </p:spPr>
        <p:txBody>
          <a:bodyPr/>
          <a:lstStyle/>
          <a:p>
            <a:endParaRPr lang="en-US"/>
          </a:p>
        </p:txBody>
      </p:sp>
    </p:spTree>
    <p:extLst>
      <p:ext uri="{BB962C8B-B14F-4D97-AF65-F5344CB8AC3E}">
        <p14:creationId xmlns:p14="http://schemas.microsoft.com/office/powerpoint/2010/main" val="128019420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4DAB0C-E210-84DA-7A9E-663D262972B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58E771-30F2-ED5E-2840-52AD5D89837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FC7CF27-E080-2352-4FAF-A4F05C78401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EE3A9B4-2123-35B3-E2AE-B70785E1D0FF}"/>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0FEEAD-ADAB-441B-B84E-91B9FEA353C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70399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17ED4E-017D-AAD6-1B07-385D69430AE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D8D0C9E-7582-8E99-223E-BF660134F0C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3BEE702-65D1-3674-4CCA-5947F4B8BCA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0131912-7782-BC95-29B1-611B44857F2C}"/>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0FEEAD-ADAB-441B-B84E-91B9FEA353C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912702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90DC60-57D7-B63F-8C7B-6D40A4B754D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735831-44D5-87B6-980B-7633D92A8FE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A980235-5E94-49FC-44C8-8789ADBD40F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B5635C6-CB81-0F90-6B9A-6C35E6E8110F}"/>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0FEEAD-ADAB-441B-B84E-91B9FEA353C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909140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550925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857233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Video:  The Reliability of the New Testament (Answering Objections)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072583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20677F-3EC2-9326-F9A7-F151302716E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0F90C7-A264-B142-C713-F658B48A741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603AECB-C015-A8EA-A9AA-B9445D27CCC9}"/>
              </a:ext>
            </a:extLst>
          </p:cNvPr>
          <p:cNvSpPr>
            <a:spLocks noGrp="1"/>
          </p:cNvSpPr>
          <p:nvPr>
            <p:ph type="body" idx="1"/>
          </p:nvPr>
        </p:nvSpPr>
        <p:spPr/>
        <p:txBody>
          <a:bodyPr/>
          <a:lstStyle/>
          <a:p>
            <a:r>
              <a:rPr lang="en-US"/>
              <a:t>Video:  The Reliability of the New Testament (Answering Objections)</a:t>
            </a:r>
          </a:p>
        </p:txBody>
      </p:sp>
      <p:sp>
        <p:nvSpPr>
          <p:cNvPr id="4" name="Slide Number Placeholder 3">
            <a:extLst>
              <a:ext uri="{FF2B5EF4-FFF2-40B4-BE49-F238E27FC236}">
                <a16:creationId xmlns:a16="http://schemas.microsoft.com/office/drawing/2014/main" id="{F5C3867F-D6F4-B729-B939-DBE28CC1F8A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17447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7671AF5-56D6-49B5-952B-0B820790D62A}" type="slidenum">
              <a:rPr lang="en-US" smtClean="0"/>
              <a:t>122</a:t>
            </a:fld>
            <a:endParaRPr lang="en-US"/>
          </a:p>
        </p:txBody>
      </p:sp>
    </p:spTree>
    <p:extLst>
      <p:ext uri="{BB962C8B-B14F-4D97-AF65-F5344CB8AC3E}">
        <p14:creationId xmlns:p14="http://schemas.microsoft.com/office/powerpoint/2010/main" val="259283303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D04FC8-D916-FD5F-A15A-C6D00730D74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A68787-C0DA-1F82-767D-EEF75F5C99C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85468A9-09BB-A779-BA7F-1A766A5BA8C9}"/>
              </a:ext>
            </a:extLst>
          </p:cNvPr>
          <p:cNvSpPr>
            <a:spLocks noGrp="1"/>
          </p:cNvSpPr>
          <p:nvPr>
            <p:ph type="body" idx="1"/>
          </p:nvPr>
        </p:nvSpPr>
        <p:spPr/>
        <p:txBody>
          <a:bodyPr/>
          <a:lstStyle/>
          <a:p>
            <a:r>
              <a:rPr lang="en-US"/>
              <a:t>Were the Gospels Originally Anonymous?  A Response to @NontraditonalCatholic</a:t>
            </a:r>
          </a:p>
        </p:txBody>
      </p:sp>
      <p:sp>
        <p:nvSpPr>
          <p:cNvPr id="4" name="Slide Number Placeholder 3">
            <a:extLst>
              <a:ext uri="{FF2B5EF4-FFF2-40B4-BE49-F238E27FC236}">
                <a16:creationId xmlns:a16="http://schemas.microsoft.com/office/drawing/2014/main" id="{699952CF-AC68-61A0-F5B8-84CA66192EB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548361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CHRIST 5:  At Sea of Galilee  MAP IS COPYRIGHTED FROM MANNA MAPS.  YOU MUST BUY OR DELETE</a:t>
            </a:r>
          </a:p>
          <a:p>
            <a:endParaRPr lang="en-US" dirty="0"/>
          </a:p>
        </p:txBody>
      </p:sp>
      <p:sp>
        <p:nvSpPr>
          <p:cNvPr id="4" name="Slide Number Placeholder 3"/>
          <p:cNvSpPr>
            <a:spLocks noGrp="1"/>
          </p:cNvSpPr>
          <p:nvPr>
            <p:ph type="sldNum" sz="quarter" idx="10"/>
          </p:nvPr>
        </p:nvSpPr>
        <p:spPr/>
        <p:txBody>
          <a:bodyPr/>
          <a:lstStyle/>
          <a:p>
            <a:fld id="{475184B3-0F4D-4F07-BCCE-14C36B92751B}" type="slidenum">
              <a:rPr lang="en-US" smtClean="0"/>
              <a:t>657</a:t>
            </a:fld>
            <a:endParaRPr lang="en-US"/>
          </a:p>
        </p:txBody>
      </p:sp>
    </p:spTree>
    <p:extLst>
      <p:ext uri="{BB962C8B-B14F-4D97-AF65-F5344CB8AC3E}">
        <p14:creationId xmlns:p14="http://schemas.microsoft.com/office/powerpoint/2010/main" val="158045713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eaLnBrk="0" fontAlgn="base" hangingPunct="0">
              <a:spcBef>
                <a:spcPct val="0"/>
              </a:spcBef>
              <a:spcAft>
                <a:spcPct val="0"/>
              </a:spcAft>
              <a:defRPr>
                <a:solidFill>
                  <a:schemeClr val="tx1"/>
                </a:solidFill>
                <a:latin typeface="Arial" pitchFamily="34" charset="0"/>
              </a:defRPr>
            </a:lvl6pPr>
            <a:lvl7pPr marL="3028264" indent="-232943" eaLnBrk="0" fontAlgn="base" hangingPunct="0">
              <a:spcBef>
                <a:spcPct val="0"/>
              </a:spcBef>
              <a:spcAft>
                <a:spcPct val="0"/>
              </a:spcAft>
              <a:defRPr>
                <a:solidFill>
                  <a:schemeClr val="tx1"/>
                </a:solidFill>
                <a:latin typeface="Arial" pitchFamily="34" charset="0"/>
              </a:defRPr>
            </a:lvl7pPr>
            <a:lvl8pPr marL="3494151" indent="-232943" eaLnBrk="0" fontAlgn="base" hangingPunct="0">
              <a:spcBef>
                <a:spcPct val="0"/>
              </a:spcBef>
              <a:spcAft>
                <a:spcPct val="0"/>
              </a:spcAft>
              <a:defRPr>
                <a:solidFill>
                  <a:schemeClr val="tx1"/>
                </a:solidFill>
                <a:latin typeface="Arial" pitchFamily="34" charset="0"/>
              </a:defRPr>
            </a:lvl8pPr>
            <a:lvl9pPr marL="3960038" indent="-232943" eaLnBrk="0" fontAlgn="base" hangingPunct="0">
              <a:spcBef>
                <a:spcPct val="0"/>
              </a:spcBef>
              <a:spcAft>
                <a:spcPct val="0"/>
              </a:spcAft>
              <a:defRPr>
                <a:solidFill>
                  <a:schemeClr val="tx1"/>
                </a:solidFill>
                <a:latin typeface="Arial" pitchFamily="34" charset="0"/>
              </a:defRPr>
            </a:lvl9pPr>
          </a:lstStyle>
          <a:p>
            <a:fld id="{868C70DB-DF87-4925-93CB-D71D0D80BF75}" type="slidenum">
              <a:rPr lang="en-US" smtClean="0">
                <a:solidFill>
                  <a:prstClr val="black"/>
                </a:solidFill>
                <a:latin typeface="Times New Roman" pitchFamily="18" charset="0"/>
              </a:rPr>
              <a:pPr/>
              <a:t>659</a:t>
            </a:fld>
            <a:endParaRPr lang="en-US">
              <a:solidFill>
                <a:prstClr val="black"/>
              </a:solidFill>
              <a:latin typeface="Times New Roman" pitchFamily="18" charset="0"/>
            </a:endParaRPr>
          </a:p>
        </p:txBody>
      </p:sp>
      <p:sp>
        <p:nvSpPr>
          <p:cNvPr id="710659" name="Rectangle 2"/>
          <p:cNvSpPr>
            <a:spLocks noGrp="1" noRot="1" noChangeAspect="1" noChangeArrowheads="1" noTextEdit="1"/>
          </p:cNvSpPr>
          <p:nvPr>
            <p:ph type="sldImg"/>
          </p:nvPr>
        </p:nvSpPr>
        <p:spPr>
          <a:ln/>
        </p:spPr>
      </p:sp>
      <p:sp>
        <p:nvSpPr>
          <p:cNvPr id="710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p>
        </p:txBody>
      </p:sp>
    </p:spTree>
    <p:extLst>
      <p:ext uri="{BB962C8B-B14F-4D97-AF65-F5344CB8AC3E}">
        <p14:creationId xmlns:p14="http://schemas.microsoft.com/office/powerpoint/2010/main" val="78009924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eaLnBrk="0" fontAlgn="base" hangingPunct="0">
              <a:spcBef>
                <a:spcPct val="0"/>
              </a:spcBef>
              <a:spcAft>
                <a:spcPct val="0"/>
              </a:spcAft>
              <a:defRPr>
                <a:solidFill>
                  <a:schemeClr val="tx1"/>
                </a:solidFill>
                <a:latin typeface="Arial" pitchFamily="34" charset="0"/>
              </a:defRPr>
            </a:lvl6pPr>
            <a:lvl7pPr marL="3028264" indent="-232943" eaLnBrk="0" fontAlgn="base" hangingPunct="0">
              <a:spcBef>
                <a:spcPct val="0"/>
              </a:spcBef>
              <a:spcAft>
                <a:spcPct val="0"/>
              </a:spcAft>
              <a:defRPr>
                <a:solidFill>
                  <a:schemeClr val="tx1"/>
                </a:solidFill>
                <a:latin typeface="Arial" pitchFamily="34" charset="0"/>
              </a:defRPr>
            </a:lvl7pPr>
            <a:lvl8pPr marL="3494151" indent="-232943" eaLnBrk="0" fontAlgn="base" hangingPunct="0">
              <a:spcBef>
                <a:spcPct val="0"/>
              </a:spcBef>
              <a:spcAft>
                <a:spcPct val="0"/>
              </a:spcAft>
              <a:defRPr>
                <a:solidFill>
                  <a:schemeClr val="tx1"/>
                </a:solidFill>
                <a:latin typeface="Arial" pitchFamily="34" charset="0"/>
              </a:defRPr>
            </a:lvl8pPr>
            <a:lvl9pPr marL="3960038" indent="-232943" eaLnBrk="0" fontAlgn="base" hangingPunct="0">
              <a:spcBef>
                <a:spcPct val="0"/>
              </a:spcBef>
              <a:spcAft>
                <a:spcPct val="0"/>
              </a:spcAft>
              <a:defRPr>
                <a:solidFill>
                  <a:schemeClr val="tx1"/>
                </a:solidFill>
                <a:latin typeface="Arial" pitchFamily="34" charset="0"/>
              </a:defRPr>
            </a:lvl9pPr>
          </a:lstStyle>
          <a:p>
            <a:fld id="{A1E4E5C7-9578-4D1D-8C9D-5D80B3347CED}" type="slidenum">
              <a:rPr lang="en-US" smtClean="0">
                <a:solidFill>
                  <a:prstClr val="black"/>
                </a:solidFill>
                <a:latin typeface="Times New Roman" pitchFamily="18" charset="0"/>
              </a:rPr>
              <a:pPr/>
              <a:t>663</a:t>
            </a:fld>
            <a:endParaRPr lang="en-US">
              <a:solidFill>
                <a:prstClr val="black"/>
              </a:solidFill>
              <a:latin typeface="Times New Roman" pitchFamily="18" charset="0"/>
            </a:endParaRPr>
          </a:p>
        </p:txBody>
      </p:sp>
      <p:sp>
        <p:nvSpPr>
          <p:cNvPr id="711683" name="Rectangle 2"/>
          <p:cNvSpPr>
            <a:spLocks noGrp="1" noRot="1" noChangeAspect="1" noChangeArrowheads="1" noTextEdit="1"/>
          </p:cNvSpPr>
          <p:nvPr>
            <p:ph type="sldImg"/>
          </p:nvPr>
        </p:nvSpPr>
        <p:spPr>
          <a:ln/>
        </p:spPr>
      </p:sp>
      <p:sp>
        <p:nvSpPr>
          <p:cNvPr id="711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p>
        </p:txBody>
      </p:sp>
    </p:spTree>
    <p:extLst>
      <p:ext uri="{BB962C8B-B14F-4D97-AF65-F5344CB8AC3E}">
        <p14:creationId xmlns:p14="http://schemas.microsoft.com/office/powerpoint/2010/main" val="199161069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467E5C-57F7-C3B7-16B0-51D9AB9C56E1}"/>
            </a:ext>
          </a:extLst>
        </p:cNvPr>
        <p:cNvGrpSpPr/>
        <p:nvPr/>
      </p:nvGrpSpPr>
      <p:grpSpPr>
        <a:xfrm>
          <a:off x="0" y="0"/>
          <a:ext cx="0" cy="0"/>
          <a:chOff x="0" y="0"/>
          <a:chExt cx="0" cy="0"/>
        </a:xfrm>
      </p:grpSpPr>
      <p:sp>
        <p:nvSpPr>
          <p:cNvPr id="711682" name="Rectangle 7">
            <a:extLst>
              <a:ext uri="{FF2B5EF4-FFF2-40B4-BE49-F238E27FC236}">
                <a16:creationId xmlns:a16="http://schemas.microsoft.com/office/drawing/2014/main" id="{89EBC4F3-FDF6-A177-F2A2-EAB1279767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eaLnBrk="0" fontAlgn="base" hangingPunct="0">
              <a:spcBef>
                <a:spcPct val="0"/>
              </a:spcBef>
              <a:spcAft>
                <a:spcPct val="0"/>
              </a:spcAft>
              <a:defRPr>
                <a:solidFill>
                  <a:schemeClr val="tx1"/>
                </a:solidFill>
                <a:latin typeface="Arial" pitchFamily="34" charset="0"/>
              </a:defRPr>
            </a:lvl6pPr>
            <a:lvl7pPr marL="3028264" indent="-232943" eaLnBrk="0" fontAlgn="base" hangingPunct="0">
              <a:spcBef>
                <a:spcPct val="0"/>
              </a:spcBef>
              <a:spcAft>
                <a:spcPct val="0"/>
              </a:spcAft>
              <a:defRPr>
                <a:solidFill>
                  <a:schemeClr val="tx1"/>
                </a:solidFill>
                <a:latin typeface="Arial" pitchFamily="34" charset="0"/>
              </a:defRPr>
            </a:lvl7pPr>
            <a:lvl8pPr marL="3494151" indent="-232943" eaLnBrk="0" fontAlgn="base" hangingPunct="0">
              <a:spcBef>
                <a:spcPct val="0"/>
              </a:spcBef>
              <a:spcAft>
                <a:spcPct val="0"/>
              </a:spcAft>
              <a:defRPr>
                <a:solidFill>
                  <a:schemeClr val="tx1"/>
                </a:solidFill>
                <a:latin typeface="Arial" pitchFamily="34" charset="0"/>
              </a:defRPr>
            </a:lvl8pPr>
            <a:lvl9pPr marL="3960038" indent="-232943" eaLnBrk="0" fontAlgn="base" hangingPunct="0">
              <a:spcBef>
                <a:spcPct val="0"/>
              </a:spcBef>
              <a:spcAft>
                <a:spcPct val="0"/>
              </a:spcAft>
              <a:defRPr>
                <a:solidFill>
                  <a:schemeClr val="tx1"/>
                </a:solidFill>
                <a:latin typeface="Arial" pitchFamily="34" charset="0"/>
              </a:defRPr>
            </a:lvl9pPr>
          </a:lstStyle>
          <a:p>
            <a:fld id="{A1E4E5C7-9578-4D1D-8C9D-5D80B3347CED}" type="slidenum">
              <a:rPr lang="en-US" smtClean="0">
                <a:solidFill>
                  <a:prstClr val="black"/>
                </a:solidFill>
                <a:latin typeface="Times New Roman" pitchFamily="18" charset="0"/>
              </a:rPr>
              <a:pPr/>
              <a:t>664</a:t>
            </a:fld>
            <a:endParaRPr lang="en-US">
              <a:solidFill>
                <a:prstClr val="black"/>
              </a:solidFill>
              <a:latin typeface="Times New Roman" pitchFamily="18" charset="0"/>
            </a:endParaRPr>
          </a:p>
        </p:txBody>
      </p:sp>
      <p:sp>
        <p:nvSpPr>
          <p:cNvPr id="711683" name="Rectangle 2">
            <a:extLst>
              <a:ext uri="{FF2B5EF4-FFF2-40B4-BE49-F238E27FC236}">
                <a16:creationId xmlns:a16="http://schemas.microsoft.com/office/drawing/2014/main" id="{7772511E-6B9E-6117-82A6-3F424E3B80EA}"/>
              </a:ext>
            </a:extLst>
          </p:cNvPr>
          <p:cNvSpPr>
            <a:spLocks noGrp="1" noRot="1" noChangeAspect="1" noChangeArrowheads="1" noTextEdit="1"/>
          </p:cNvSpPr>
          <p:nvPr>
            <p:ph type="sldImg"/>
          </p:nvPr>
        </p:nvSpPr>
        <p:spPr>
          <a:ln/>
        </p:spPr>
      </p:sp>
      <p:sp>
        <p:nvSpPr>
          <p:cNvPr id="711684" name="Rectangle 3">
            <a:extLst>
              <a:ext uri="{FF2B5EF4-FFF2-40B4-BE49-F238E27FC236}">
                <a16:creationId xmlns:a16="http://schemas.microsoft.com/office/drawing/2014/main" id="{F9842ADA-5996-D617-69F5-FDE32200995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p>
        </p:txBody>
      </p:sp>
    </p:spTree>
    <p:extLst>
      <p:ext uri="{BB962C8B-B14F-4D97-AF65-F5344CB8AC3E}">
        <p14:creationId xmlns:p14="http://schemas.microsoft.com/office/powerpoint/2010/main" val="335917855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CHRIST 5:  At Sea of Galilee  MAP IS COPYRIGHTED FROM MANNA MAPS. YOU MUST BUY OR DELETE</a:t>
            </a:r>
          </a:p>
          <a:p>
            <a:endParaRPr lang="en-US" dirty="0"/>
          </a:p>
        </p:txBody>
      </p:sp>
      <p:sp>
        <p:nvSpPr>
          <p:cNvPr id="4" name="Slide Number Placeholder 3"/>
          <p:cNvSpPr>
            <a:spLocks noGrp="1"/>
          </p:cNvSpPr>
          <p:nvPr>
            <p:ph type="sldNum" sz="quarter" idx="10"/>
          </p:nvPr>
        </p:nvSpPr>
        <p:spPr/>
        <p:txBody>
          <a:bodyPr/>
          <a:lstStyle/>
          <a:p>
            <a:fld id="{475184B3-0F4D-4F07-BCCE-14C36B92751B}" type="slidenum">
              <a:rPr lang="en-US" smtClean="0"/>
              <a:t>666</a:t>
            </a:fld>
            <a:endParaRPr lang="en-US"/>
          </a:p>
        </p:txBody>
      </p:sp>
    </p:spTree>
    <p:extLst>
      <p:ext uri="{BB962C8B-B14F-4D97-AF65-F5344CB8AC3E}">
        <p14:creationId xmlns:p14="http://schemas.microsoft.com/office/powerpoint/2010/main" val="218534348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CHRIST 6:  Healings, Teaching, and Transfiguration  MAP IS COPYRIGHTED FROM MANNA.  MAPS YOU MUST BUY OR DELETE</a:t>
            </a:r>
          </a:p>
          <a:p>
            <a:endParaRPr lang="en-US" dirty="0"/>
          </a:p>
        </p:txBody>
      </p:sp>
      <p:sp>
        <p:nvSpPr>
          <p:cNvPr id="4" name="Slide Number Placeholder 3"/>
          <p:cNvSpPr>
            <a:spLocks noGrp="1"/>
          </p:cNvSpPr>
          <p:nvPr>
            <p:ph type="sldNum" sz="quarter" idx="10"/>
          </p:nvPr>
        </p:nvSpPr>
        <p:spPr/>
        <p:txBody>
          <a:bodyPr/>
          <a:lstStyle/>
          <a:p>
            <a:fld id="{475184B3-0F4D-4F07-BCCE-14C36B92751B}" type="slidenum">
              <a:rPr lang="en-US" smtClean="0"/>
              <a:t>668</a:t>
            </a:fld>
            <a:endParaRPr lang="en-US"/>
          </a:p>
        </p:txBody>
      </p:sp>
    </p:spTree>
    <p:extLst>
      <p:ext uri="{BB962C8B-B14F-4D97-AF65-F5344CB8AC3E}">
        <p14:creationId xmlns:p14="http://schemas.microsoft.com/office/powerpoint/2010/main" val="237794131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BD7AAE-FD1D-410A-98BC-F3824D5F70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3161129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B270518-A877-44AD-9140-5B587EB08E2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44386"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63329831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649E272-45DD-44FC-A9F5-2E2FDADC585F}"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636528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7671AF5-56D6-49B5-952B-0B820790D62A}" type="slidenum">
              <a:rPr lang="en-US" smtClean="0"/>
              <a:t>123</a:t>
            </a:fld>
            <a:endParaRPr lang="en-US"/>
          </a:p>
        </p:txBody>
      </p:sp>
    </p:spTree>
    <p:extLst>
      <p:ext uri="{BB962C8B-B14F-4D97-AF65-F5344CB8AC3E}">
        <p14:creationId xmlns:p14="http://schemas.microsoft.com/office/powerpoint/2010/main" val="269990214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AD 65-70:  Mark</a:t>
            </a:r>
          </a:p>
          <a:p>
            <a:pPr marL="171450" indent="-171450">
              <a:buFont typeface="Arial" panose="020B0604020202020204" pitchFamily="34" charset="0"/>
              <a:buChar char="•"/>
            </a:pPr>
            <a:r>
              <a:rPr lang="en-US" dirty="0"/>
              <a:t>AD 80:  Matthew</a:t>
            </a:r>
          </a:p>
          <a:p>
            <a:pPr marL="171450" indent="-171450">
              <a:buFont typeface="Arial" panose="020B0604020202020204" pitchFamily="34" charset="0"/>
              <a:buChar char="•"/>
            </a:pPr>
            <a:r>
              <a:rPr lang="en-US" dirty="0"/>
              <a:t>AD 85:  Luke</a:t>
            </a:r>
          </a:p>
          <a:p>
            <a:pPr marL="171450" indent="-171450">
              <a:buFont typeface="Arial" panose="020B0604020202020204" pitchFamily="34" charset="0"/>
              <a:buChar char="•"/>
            </a:pPr>
            <a:r>
              <a:rPr lang="en-US" dirty="0"/>
              <a:t>AD 90-95:  John</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AD 70:  Mark</a:t>
            </a:r>
          </a:p>
          <a:p>
            <a:pPr marL="171450" indent="-171450">
              <a:buFont typeface="Arial" panose="020B0604020202020204" pitchFamily="34" charset="0"/>
              <a:buChar char="•"/>
            </a:pPr>
            <a:r>
              <a:rPr lang="en-US" dirty="0"/>
              <a:t>AD 80-90:  Matthew</a:t>
            </a:r>
          </a:p>
          <a:p>
            <a:pPr marL="171450" indent="-171450">
              <a:buFont typeface="Arial" panose="020B0604020202020204" pitchFamily="34" charset="0"/>
              <a:buChar char="•"/>
            </a:pPr>
            <a:r>
              <a:rPr lang="en-US" dirty="0"/>
              <a:t>AD 80-90:  Luke</a:t>
            </a:r>
          </a:p>
          <a:p>
            <a:pPr marL="171450" indent="-171450">
              <a:buFont typeface="Arial" panose="020B0604020202020204" pitchFamily="34" charset="0"/>
              <a:buChar char="•"/>
            </a:pPr>
            <a:r>
              <a:rPr lang="en-US" dirty="0"/>
              <a:t>AD 90-100:  John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Bart </a:t>
            </a:r>
            <a:r>
              <a:rPr lang="en-US" dirty="0" err="1"/>
              <a:t>Ehrman</a:t>
            </a:r>
            <a:r>
              <a:rPr lang="en-US" dirty="0"/>
              <a:t>:  “Most scholars” agree on a first century dating  (Jesus Interrupted, 145)</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C7671AF5-56D6-49B5-952B-0B820790D62A}" type="slidenum">
              <a:rPr lang="en-US" smtClean="0"/>
              <a:t>748</a:t>
            </a:fld>
            <a:endParaRPr lang="en-US"/>
          </a:p>
        </p:txBody>
      </p:sp>
    </p:spTree>
    <p:extLst>
      <p:ext uri="{BB962C8B-B14F-4D97-AF65-F5344CB8AC3E}">
        <p14:creationId xmlns:p14="http://schemas.microsoft.com/office/powerpoint/2010/main" val="396440561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BA2CB4-04E9-4C0A-A18C-3BAC798004E3}" type="slidenum">
              <a:rPr kumimoji="0" lang="en-US" sz="1200" b="0" i="0" u="none" strike="noStrike" kern="1200" cap="none" spc="0" normalizeH="0" baseline="0" noProof="0" smtClean="0">
                <a:ln>
                  <a:noFill/>
                </a:ln>
                <a:solidFill>
                  <a:srgbClr val="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751</a:t>
            </a:fld>
            <a:endParaRPr kumimoji="0" lang="en-US" sz="12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431163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pPr marL="171450" indent="-171450">
              <a:buFont typeface="Arial" panose="020B0604020202020204" pitchFamily="34" charset="0"/>
              <a:buChar char="•"/>
            </a:pPr>
            <a:r>
              <a:rPr lang="en-US" dirty="0"/>
              <a:t>Execution of James  (Josephus, </a:t>
            </a:r>
            <a:r>
              <a:rPr lang="en-US" i="1" dirty="0"/>
              <a:t>Antiquities</a:t>
            </a:r>
            <a:r>
              <a:rPr lang="en-US" i="0" dirty="0"/>
              <a:t>, 20:9:1:200, p. 538; Clement of Alexandria, “Church History,” 2:25)</a:t>
            </a:r>
          </a:p>
          <a:p>
            <a:pPr marL="171450" indent="-171450">
              <a:buFont typeface="Arial" panose="020B0604020202020204" pitchFamily="34" charset="0"/>
              <a:buChar char="•"/>
            </a:pPr>
            <a:r>
              <a:rPr lang="en-US" i="0" dirty="0"/>
              <a:t>Jesus had promised James &amp; John that they would be baptized with His baptism of suffering  (Mt. 20:20-28; Mk 10:35-45)</a:t>
            </a:r>
          </a:p>
          <a:p>
            <a:pPr marL="171450" indent="-171450">
              <a:buFont typeface="Arial" panose="020B0604020202020204" pitchFamily="34" charset="0"/>
              <a:buChar char="•"/>
            </a:pPr>
            <a:r>
              <a:rPr lang="en-US" dirty="0"/>
              <a:t>James was one of the pillars in the Jerusalem church  (Acts 15:13; Gal. 1:19; 2:9)</a:t>
            </a:r>
          </a:p>
          <a:p>
            <a:pPr marL="171450" indent="-171450">
              <a:buFont typeface="Arial" panose="020B0604020202020204" pitchFamily="34" charset="0"/>
              <a:buChar char="•"/>
            </a:pPr>
            <a:r>
              <a:rPr lang="en-US" dirty="0"/>
              <a:t>Jesus had prophesied Peter’s death  (Jn. 21:18-19)</a:t>
            </a:r>
          </a:p>
          <a:p>
            <a:pPr marL="171450" indent="-171450">
              <a:buFont typeface="Arial" panose="020B0604020202020204" pitchFamily="34" charset="0"/>
              <a:buChar char="•"/>
            </a:pPr>
            <a:r>
              <a:rPr lang="en-US" dirty="0"/>
              <a:t>Agabus prophesied Paul’s persecution  (Acts 21:10-11)</a:t>
            </a:r>
          </a:p>
          <a:p>
            <a:pPr marL="171450" indent="-171450">
              <a:buFont typeface="Arial" panose="020B0604020202020204" pitchFamily="34" charset="0"/>
              <a:buChar char="•"/>
            </a:pPr>
            <a:r>
              <a:rPr lang="en-US" dirty="0"/>
              <a:t>Jesus prophesied the destruction of the temple  (Mt. 24; Mk. 13; Lk. 17:20ff; 21)</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Jewish War &amp; Temple  (AD 66-70)</a:t>
            </a:r>
          </a:p>
          <a:p>
            <a:pPr marL="628650" lvl="1" indent="-171450">
              <a:buFont typeface="Arial" panose="020B0604020202020204" pitchFamily="34" charset="0"/>
              <a:buChar char="•"/>
            </a:pPr>
            <a:r>
              <a:rPr lang="en-US" dirty="0"/>
              <a:t>1.1 million killed and 2000,000 enslaved  (Josephus, </a:t>
            </a:r>
            <a:r>
              <a:rPr lang="en-US" i="1" dirty="0"/>
              <a:t>Jewish War</a:t>
            </a:r>
            <a:r>
              <a:rPr lang="en-US" i="0" dirty="0"/>
              <a:t>, 6:5:271-273; 6:9:420; 7:5:118; &amp;:5:138; 7:5:154</a:t>
            </a:r>
          </a:p>
          <a:p>
            <a:pPr marL="171450" lvl="0" indent="-171450">
              <a:buFont typeface="Arial" panose="020B0604020202020204" pitchFamily="34" charset="0"/>
              <a:buChar char="•"/>
            </a:pPr>
            <a:r>
              <a:rPr lang="en-US" i="0" dirty="0"/>
              <a:t>Nero’s persecution  (AD 64)</a:t>
            </a:r>
          </a:p>
          <a:p>
            <a:pPr marL="628650" lvl="1" indent="-171450">
              <a:buFont typeface="Arial" panose="020B0604020202020204" pitchFamily="34" charset="0"/>
              <a:buChar char="•"/>
            </a:pPr>
            <a:r>
              <a:rPr lang="en-US" i="0" dirty="0"/>
              <a:t>Tacitus, </a:t>
            </a:r>
            <a:r>
              <a:rPr lang="en-US" i="1" dirty="0"/>
              <a:t>Annals</a:t>
            </a:r>
            <a:r>
              <a:rPr lang="en-US" i="0" dirty="0"/>
              <a:t>, 15:44</a:t>
            </a:r>
          </a:p>
          <a:p>
            <a:pPr marL="628650" lvl="1" indent="-171450">
              <a:buFont typeface="Arial" panose="020B0604020202020204" pitchFamily="34" charset="0"/>
              <a:buChar char="•"/>
            </a:pPr>
            <a:r>
              <a:rPr lang="en-US" i="0" dirty="0"/>
              <a:t>Luke reco4ded other persecutions  (Acts 8:1; 11:19)</a:t>
            </a:r>
          </a:p>
          <a:p>
            <a:pPr marL="171450" lvl="0" indent="-171450">
              <a:buFont typeface="Arial" panose="020B0604020202020204" pitchFamily="34" charset="0"/>
              <a:buChar char="•"/>
            </a:pPr>
            <a:r>
              <a:rPr lang="en-US" dirty="0"/>
              <a:t>Stephen’s martyrdom  (Acts 7)</a:t>
            </a:r>
          </a:p>
          <a:p>
            <a:pPr marL="171450" lvl="0" indent="-171450">
              <a:buFont typeface="Arial" panose="020B0604020202020204" pitchFamily="34" charset="0"/>
              <a:buChar char="•"/>
            </a:pPr>
            <a:r>
              <a:rPr lang="en-US" dirty="0"/>
              <a:t>James’ martyrdom  (Acts 12)</a:t>
            </a:r>
          </a:p>
          <a:p>
            <a:pPr marL="171450" lvl="0" indent="-171450">
              <a:buFont typeface="Arial" panose="020B0604020202020204" pitchFamily="34" charset="0"/>
              <a:buChar char="•"/>
            </a:pPr>
            <a:r>
              <a:rPr lang="en-US" dirty="0"/>
              <a:t>Peter’s martyrdom  (~AD 67)</a:t>
            </a:r>
          </a:p>
          <a:p>
            <a:pPr marL="628650" lvl="1" indent="-171450">
              <a:buFont typeface="Arial" panose="020B0604020202020204" pitchFamily="34" charset="0"/>
              <a:buChar char="•"/>
            </a:pPr>
            <a:r>
              <a:rPr lang="en-US" dirty="0"/>
              <a:t>Crucified by Nero  (1 Clement 5:4-5; Tertullian, </a:t>
            </a:r>
            <a:r>
              <a:rPr lang="en-US" i="1" dirty="0"/>
              <a:t>Against Heretics</a:t>
            </a:r>
            <a:r>
              <a:rPr lang="en-US" i="0" dirty="0"/>
              <a:t>, 36; cf. </a:t>
            </a:r>
            <a:r>
              <a:rPr lang="en-US" i="1" dirty="0"/>
              <a:t>Church History</a:t>
            </a:r>
            <a:r>
              <a:rPr lang="en-US" i="0" dirty="0"/>
              <a:t>, 2:25:5; Caius &amp; Dionysius of Corinth, 2:25:8</a:t>
            </a:r>
          </a:p>
          <a:p>
            <a:pPr marL="171450" lvl="0" indent="-171450">
              <a:buFont typeface="Arial" panose="020B0604020202020204" pitchFamily="34" charset="0"/>
              <a:buChar char="•"/>
            </a:pPr>
            <a:r>
              <a:rPr lang="en-US" i="0" dirty="0"/>
              <a:t>Paul’s martyrdom  (AD 67)</a:t>
            </a:r>
          </a:p>
          <a:p>
            <a:pPr marL="628650" lvl="1" indent="-171450">
              <a:buFont typeface="Arial" panose="020B0604020202020204" pitchFamily="34" charset="0"/>
              <a:buChar char="•"/>
            </a:pPr>
            <a:r>
              <a:rPr lang="en-US" i="0" dirty="0"/>
              <a:t>Beheaded by Nero  (1 Clement 5:4-5; Tertullian, </a:t>
            </a:r>
            <a:r>
              <a:rPr lang="en-US" i="1" dirty="0"/>
              <a:t>Church History</a:t>
            </a:r>
            <a:r>
              <a:rPr lang="en-US" i="0" dirty="0"/>
              <a:t>, 2:25:5; Caius &amp; Dionysius of Corinth, 2:25:8</a:t>
            </a:r>
          </a:p>
          <a:p>
            <a:pPr marL="171450" lvl="0" indent="-171450">
              <a:buFont typeface="Arial" panose="020B0604020202020204" pitchFamily="34" charset="0"/>
              <a:buChar char="•"/>
            </a:pPr>
            <a:r>
              <a:rPr lang="en-US" i="0" dirty="0"/>
              <a:t>James  (~AD 62)</a:t>
            </a:r>
          </a:p>
          <a:p>
            <a:pPr marL="628650" lvl="1" indent="-171450">
              <a:buFont typeface="Arial" panose="020B0604020202020204" pitchFamily="34" charset="0"/>
              <a:buChar char="•"/>
            </a:pPr>
            <a:r>
              <a:rPr lang="en-US" i="0" dirty="0"/>
              <a:t>Stoned to death  (Josephus, </a:t>
            </a:r>
            <a:r>
              <a:rPr lang="en-US" i="1" dirty="0"/>
              <a:t>Antiquities of the Jews</a:t>
            </a:r>
            <a:r>
              <a:rPr lang="en-US" i="0" dirty="0"/>
              <a:t>, 20:197-203; Clement of Alexandria, </a:t>
            </a:r>
            <a:r>
              <a:rPr lang="en-US" i="1" dirty="0"/>
              <a:t>Church History</a:t>
            </a:r>
            <a:r>
              <a:rPr lang="en-US" i="0" dirty="0"/>
              <a:t>, 2:23)</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BA2CB4-04E9-4C0A-A18C-3BAC798004E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006979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628650" lvl="1" indent="-1714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BA2CB4-04E9-4C0A-A18C-3BAC798004E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92301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BA2CB4-04E9-4C0A-A18C-3BAC798004E3}" type="slidenum">
              <a:rPr kumimoji="0" lang="en-US" sz="1200" b="0" i="0" u="none" strike="noStrike" kern="1200" cap="none" spc="0" normalizeH="0" baseline="0" noProof="0" smtClean="0">
                <a:ln>
                  <a:noFill/>
                </a:ln>
                <a:solidFill>
                  <a:srgbClr val="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795</a:t>
            </a:fld>
            <a:endParaRPr kumimoji="0" lang="en-US" sz="12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535363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Were the Gospels Originally Anonymous?  A Response to @NontraditionalCatholic</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423263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Were the Gospels Originally Anonymous?  A Response to @NontraditionalCatholic</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350761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Were the Gospels Originally Anonymous?  A Response to @NontraditionalCatholic</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699068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Were the Gospels Originally Anonymous?  A Response to @NontraditionalCatholic</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671AF5-56D6-49B5-952B-0B820790D62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05013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Key eyewitnesses were left anonymous in the Synoptics for their protection, since they still could have been prosecuted by the Jewish authorities</a:t>
            </a:r>
          </a:p>
        </p:txBody>
      </p:sp>
      <p:sp>
        <p:nvSpPr>
          <p:cNvPr id="4" name="Slide Number Placeholder 3"/>
          <p:cNvSpPr>
            <a:spLocks noGrp="1"/>
          </p:cNvSpPr>
          <p:nvPr>
            <p:ph type="sldNum" sz="quarter" idx="5"/>
          </p:nvPr>
        </p:nvSpPr>
        <p:spPr/>
        <p:txBody>
          <a:bodyPr/>
          <a:lstStyle/>
          <a:p>
            <a:fld id="{C7671AF5-56D6-49B5-952B-0B820790D62A}" type="slidenum">
              <a:rPr lang="en-US" smtClean="0"/>
              <a:t>812</a:t>
            </a:fld>
            <a:endParaRPr lang="en-US"/>
          </a:p>
        </p:txBody>
      </p:sp>
    </p:spTree>
    <p:extLst>
      <p:ext uri="{BB962C8B-B14F-4D97-AF65-F5344CB8AC3E}">
        <p14:creationId xmlns:p14="http://schemas.microsoft.com/office/powerpoint/2010/main" val="37227755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25603"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4"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5"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6"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7"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8"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9"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0"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1"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2"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3"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4"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5"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6"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7"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8"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9"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0"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1"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2"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3"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4"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5"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6"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7"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8"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9"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0"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1"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2"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3"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4"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5"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6"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37" name="Rectangle 37"/>
          <p:cNvSpPr>
            <a:spLocks noGrp="1" noChangeArrowheads="1"/>
          </p:cNvSpPr>
          <p:nvPr>
            <p:ph type="dt" sz="half" idx="2"/>
          </p:nvPr>
        </p:nvSpPr>
        <p:spPr/>
        <p:txBody>
          <a:bodyPr/>
          <a:lstStyle>
            <a:lvl1pPr>
              <a:defRPr/>
            </a:lvl1pPr>
          </a:lstStyle>
          <a:p>
            <a:r>
              <a:rPr lang="en-US"/>
              <a:t>Outline, </a:t>
            </a:r>
          </a:p>
        </p:txBody>
      </p:sp>
      <p:sp>
        <p:nvSpPr>
          <p:cNvPr id="25638" name="Rectangle 38"/>
          <p:cNvSpPr>
            <a:spLocks noGrp="1" noChangeArrowheads="1"/>
          </p:cNvSpPr>
          <p:nvPr>
            <p:ph type="ftr" sz="quarter" idx="3"/>
          </p:nvPr>
        </p:nvSpPr>
        <p:spPr/>
        <p:txBody>
          <a:bodyPr/>
          <a:lstStyle>
            <a:lvl1pPr>
              <a:defRPr/>
            </a:lvl1pPr>
          </a:lstStyle>
          <a:p>
            <a:r>
              <a:rPr lang="en-US"/>
              <a:t>Kevin Kay</a:t>
            </a:r>
          </a:p>
        </p:txBody>
      </p:sp>
      <p:sp>
        <p:nvSpPr>
          <p:cNvPr id="2563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2564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25641" name="Rectangle 41"/>
          <p:cNvSpPr>
            <a:spLocks noGrp="1" noChangeArrowheads="1"/>
          </p:cNvSpPr>
          <p:nvPr>
            <p:ph type="sldNum" sz="quarter" idx="4"/>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613797809"/>
      </p:ext>
    </p:extLst>
  </p:cSld>
  <p:clrMapOvr>
    <a:masterClrMapping/>
  </p:clrMapOvr>
  <p:transition spd="med">
    <p:pull/>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273413338"/>
      </p:ext>
    </p:extLst>
  </p:cSld>
  <p:clrMapOvr>
    <a:masterClrMapping/>
  </p:clrMapOvr>
  <p:transition spd="med">
    <p:pull/>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r>
              <a:rPr lang="en-US"/>
              <a:t>Outline, </a:t>
            </a:r>
          </a:p>
        </p:txBody>
      </p:sp>
      <p:sp>
        <p:nvSpPr>
          <p:cNvPr id="4" name="Footer Placeholder 3"/>
          <p:cNvSpPr>
            <a:spLocks noGrp="1"/>
          </p:cNvSpPr>
          <p:nvPr>
            <p:ph type="ftr" sz="quarter" idx="11"/>
          </p:nvPr>
        </p:nvSpPr>
        <p:spPr/>
        <p:txBody>
          <a:bodyPr/>
          <a:lstStyle>
            <a:lvl1pPr>
              <a:defRPr/>
            </a:lvl1pPr>
          </a:lstStyle>
          <a:p>
            <a:r>
              <a:rPr lang="en-US"/>
              <a:t>Kevin Kay</a:t>
            </a:r>
          </a:p>
        </p:txBody>
      </p:sp>
      <p:sp>
        <p:nvSpPr>
          <p:cNvPr id="5" name="Slide Number Placeholder 4"/>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3947882514"/>
      </p:ext>
    </p:extLst>
  </p:cSld>
  <p:clrMapOvr>
    <a:masterClrMapping/>
  </p:clrMapOvr>
  <p:transition spd="med">
    <p:pull/>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r>
              <a:rPr lang="en-US"/>
              <a:t>Outline, </a:t>
            </a:r>
          </a:p>
        </p:txBody>
      </p:sp>
      <p:sp>
        <p:nvSpPr>
          <p:cNvPr id="3" name="Footer Placeholder 2"/>
          <p:cNvSpPr>
            <a:spLocks noGrp="1"/>
          </p:cNvSpPr>
          <p:nvPr>
            <p:ph type="ftr" sz="quarter" idx="11"/>
          </p:nvPr>
        </p:nvSpPr>
        <p:spPr/>
        <p:txBody>
          <a:bodyPr/>
          <a:lstStyle>
            <a:lvl1pPr>
              <a:defRPr/>
            </a:lvl1pPr>
          </a:lstStyle>
          <a:p>
            <a:r>
              <a:rPr lang="en-US"/>
              <a:t>Kevin Kay</a:t>
            </a:r>
          </a:p>
        </p:txBody>
      </p:sp>
      <p:sp>
        <p:nvSpPr>
          <p:cNvPr id="4" name="Slide Number Placeholder 3"/>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2202400489"/>
      </p:ext>
    </p:extLst>
  </p:cSld>
  <p:clrMapOvr>
    <a:masterClrMapping/>
  </p:clrMapOvr>
  <p:transition spd="med">
    <p:pull/>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3834752160"/>
      </p:ext>
    </p:extLst>
  </p:cSld>
  <p:clrMapOvr>
    <a:masterClrMapping/>
  </p:clrMapOvr>
  <p:transition spd="med">
    <p:pull/>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068736983"/>
      </p:ext>
    </p:extLst>
  </p:cSld>
  <p:clrMapOvr>
    <a:masterClrMapping/>
  </p:clrMapOvr>
  <p:transition spd="med">
    <p:pull/>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4217678382"/>
      </p:ext>
    </p:extLst>
  </p:cSld>
  <p:clrMapOvr>
    <a:masterClrMapping/>
  </p:clrMapOvr>
  <p:transition spd="med">
    <p:pull/>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41667329"/>
      </p:ext>
    </p:extLst>
  </p:cSld>
  <p:clrMapOvr>
    <a:masterClrMapping/>
  </p:clrMapOvr>
  <p:transition spd="med">
    <p:pull/>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30725"/>
          </a:xfrm>
        </p:spPr>
        <p:txBody>
          <a:bodyPr/>
          <a:lstStyle/>
          <a:p>
            <a:r>
              <a:rPr lang="en-US"/>
              <a:t>Click icon to add online image</a:t>
            </a:r>
          </a:p>
        </p:txBody>
      </p:sp>
      <p:sp>
        <p:nvSpPr>
          <p:cNvPr id="5" name="Date Placeholder 4"/>
          <p:cNvSpPr>
            <a:spLocks noGrp="1"/>
          </p:cNvSpPr>
          <p:nvPr>
            <p:ph type="dt" sz="half" idx="10"/>
          </p:nvPr>
        </p:nvSpPr>
        <p:spPr>
          <a:xfrm>
            <a:off x="457200" y="6243638"/>
            <a:ext cx="2133600" cy="457200"/>
          </a:xfrm>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a:t>
            </a: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26A17EE-77E1-4895-A9CB-39A89F87009E}"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888469234"/>
      </p:ext>
    </p:extLst>
  </p:cSld>
  <p:clrMapOvr>
    <a:masterClrMapping/>
  </p:clrMapOvr>
  <p:transition spd="med">
    <p:pull/>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39"/>
          <p:cNvSpPr>
            <a:spLocks noGrp="1" noChangeArrowheads="1"/>
          </p:cNvSpPr>
          <p:nvPr>
            <p:ph type="dt" sz="half" idx="10"/>
          </p:nvPr>
        </p:nvSpPr>
        <p:spPr>
          <a:ln/>
        </p:spPr>
        <p:txBody>
          <a:bodyPr/>
          <a:lstStyle>
            <a:lvl1pPr>
              <a:defRPr/>
            </a:lvl1pPr>
          </a:lstStyle>
          <a:p>
            <a:pPr>
              <a:defRPr/>
            </a:pPr>
            <a:r>
              <a:rPr lang="en-US"/>
              <a:t>Outline, </a:t>
            </a:r>
          </a:p>
        </p:txBody>
      </p:sp>
      <p:sp>
        <p:nvSpPr>
          <p:cNvPr id="5" name="Rectangle 40"/>
          <p:cNvSpPr>
            <a:spLocks noGrp="1" noChangeArrowheads="1"/>
          </p:cNvSpPr>
          <p:nvPr>
            <p:ph type="ftr" sz="quarter" idx="11"/>
          </p:nvPr>
        </p:nvSpPr>
        <p:spPr>
          <a:ln/>
        </p:spPr>
        <p:txBody>
          <a:bodyPr/>
          <a:lstStyle>
            <a:lvl1pPr>
              <a:defRPr/>
            </a:lvl1pPr>
          </a:lstStyle>
          <a:p>
            <a:pPr>
              <a:defRPr/>
            </a:pPr>
            <a:r>
              <a:rPr lang="en-US"/>
              <a:t>Kevin Kay</a:t>
            </a:r>
          </a:p>
        </p:txBody>
      </p:sp>
      <p:sp>
        <p:nvSpPr>
          <p:cNvPr id="6" name="Rectangle 41"/>
          <p:cNvSpPr>
            <a:spLocks noGrp="1" noChangeArrowheads="1"/>
          </p:cNvSpPr>
          <p:nvPr>
            <p:ph type="sldNum" sz="quarter" idx="12"/>
          </p:nvPr>
        </p:nvSpPr>
        <p:spPr>
          <a:ln/>
        </p:spPr>
        <p:txBody>
          <a:bodyPr/>
          <a:lstStyle>
            <a:lvl1pPr>
              <a:defRPr/>
            </a:lvl1pPr>
          </a:lstStyle>
          <a:p>
            <a:pPr>
              <a:defRPr/>
            </a:pPr>
            <a:fld id="{2B246129-FBEA-4477-915B-DDC68106303F}" type="slidenum">
              <a:rPr lang="en-US"/>
              <a:pPr>
                <a:defRPr/>
              </a:pPr>
              <a:t>‹#›</a:t>
            </a:fld>
            <a:endParaRPr lang="en-US"/>
          </a:p>
        </p:txBody>
      </p:sp>
    </p:spTree>
    <p:extLst>
      <p:ext uri="{BB962C8B-B14F-4D97-AF65-F5344CB8AC3E}">
        <p14:creationId xmlns:p14="http://schemas.microsoft.com/office/powerpoint/2010/main" val="896230763"/>
      </p:ext>
    </p:extLst>
  </p:cSld>
  <p:clrMapOvr>
    <a:masterClrMapping/>
  </p:clrMapOvr>
  <p:transition spd="med">
    <p:pull/>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852182683"/>
      </p:ext>
    </p:extLst>
  </p:cSld>
  <p:clrMapOvr>
    <a:masterClrMapping/>
  </p:clrMapOvr>
  <p:transition spd="med">
    <p:pull/>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lipArt Placeholder 2"/>
          <p:cNvSpPr>
            <a:spLocks noGrp="1"/>
          </p:cNvSpPr>
          <p:nvPr>
            <p:ph type="clipArt" sz="half" idx="1"/>
          </p:nvPr>
        </p:nvSpPr>
        <p:spPr>
          <a:xfrm>
            <a:off x="457200" y="1600200"/>
            <a:ext cx="4038600" cy="4495800"/>
          </a:xfrm>
        </p:spPr>
        <p:txBody>
          <a:bodyPr/>
          <a:lstStyle/>
          <a:p>
            <a:pPr lvl="0"/>
            <a:r>
              <a:rPr lang="en-US" noProof="0"/>
              <a:t>Click icon to add online image</a:t>
            </a:r>
          </a:p>
        </p:txBody>
      </p:sp>
      <p:sp>
        <p:nvSpPr>
          <p:cNvPr id="4" name="Text Placeholder 3"/>
          <p:cNvSpPr>
            <a:spLocks noGrp="1"/>
          </p:cNvSpPr>
          <p:nvPr>
            <p:ph type="body"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324600"/>
            <a:ext cx="1905000" cy="457200"/>
          </a:xfrm>
          <a:prstGeom prst="rect">
            <a:avLst/>
          </a:prstGeom>
          <a:ln/>
        </p:spPr>
        <p:txBody>
          <a:bodyPr/>
          <a:lstStyle>
            <a:lvl1pPr>
              <a:defRPr/>
            </a:lvl1pPr>
          </a:lstStyle>
          <a:p>
            <a:pPr>
              <a:defRPr/>
            </a:pPr>
            <a:r>
              <a:rPr lang="en-US">
                <a:solidFill>
                  <a:srgbClr val="FFFFFF"/>
                </a:solidFill>
              </a:rPr>
              <a:t>Outline, </a:t>
            </a:r>
          </a:p>
        </p:txBody>
      </p:sp>
      <p:sp>
        <p:nvSpPr>
          <p:cNvPr id="6" name="Rectangle 20"/>
          <p:cNvSpPr>
            <a:spLocks noGrp="1" noChangeArrowheads="1"/>
          </p:cNvSpPr>
          <p:nvPr>
            <p:ph type="ftr" sz="quarter" idx="11"/>
          </p:nvPr>
        </p:nvSpPr>
        <p:spPr>
          <a:xfrm>
            <a:off x="3124200" y="6324600"/>
            <a:ext cx="2895600" cy="457200"/>
          </a:xfrm>
          <a:prstGeom prst="rect">
            <a:avLst/>
          </a:prstGeom>
          <a:ln/>
        </p:spPr>
        <p:txBody>
          <a:bodyPr/>
          <a:lstStyle>
            <a:lvl1pPr>
              <a:defRPr/>
            </a:lvl1pPr>
          </a:lstStyle>
          <a:p>
            <a:pPr>
              <a:defRPr/>
            </a:pPr>
            <a:r>
              <a:rPr lang="en-US">
                <a:solidFill>
                  <a:srgbClr val="FFFFFF"/>
                </a:solidFill>
              </a:rPr>
              <a:t>Kevin Kay</a:t>
            </a:r>
          </a:p>
        </p:txBody>
      </p:sp>
      <p:sp>
        <p:nvSpPr>
          <p:cNvPr id="7" name="Rectangle 21"/>
          <p:cNvSpPr>
            <a:spLocks noGrp="1" noChangeArrowheads="1"/>
          </p:cNvSpPr>
          <p:nvPr>
            <p:ph type="sldNum" sz="quarter" idx="12"/>
          </p:nvPr>
        </p:nvSpPr>
        <p:spPr>
          <a:xfrm>
            <a:off x="6553200" y="6324600"/>
            <a:ext cx="1905000" cy="457200"/>
          </a:xfrm>
          <a:prstGeom prst="rect">
            <a:avLst/>
          </a:prstGeom>
          <a:ln/>
        </p:spPr>
        <p:txBody>
          <a:bodyPr/>
          <a:lstStyle>
            <a:lvl1pPr>
              <a:defRPr/>
            </a:lvl1pPr>
          </a:lstStyle>
          <a:p>
            <a:pPr>
              <a:defRPr/>
            </a:pPr>
            <a:fld id="{465D4757-D149-4A26-83E4-1E718F7FA614}"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0404659"/>
      </p:ext>
    </p:extLst>
  </p:cSld>
  <p:clrMapOvr>
    <a:masterClrMapping/>
  </p:clrMapOvr>
  <p:transition spd="med">
    <p:pull/>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r>
              <a:rPr lang="en-US"/>
              <a:t>Click icon to add table</a:t>
            </a:r>
          </a:p>
        </p:txBody>
      </p:sp>
      <p:sp>
        <p:nvSpPr>
          <p:cNvPr id="4" name="Date Placeholder 3"/>
          <p:cNvSpPr>
            <a:spLocks noGrp="1"/>
          </p:cNvSpPr>
          <p:nvPr>
            <p:ph type="dt" sz="half" idx="10"/>
          </p:nvPr>
        </p:nvSpPr>
        <p:spPr>
          <a:xfrm>
            <a:off x="457200" y="6243638"/>
            <a:ext cx="2133600" cy="457200"/>
          </a:xfrm>
        </p:spPr>
        <p:txBody>
          <a:bodyPr/>
          <a:lstStyle>
            <a:lvl1pPr>
              <a:defRPr/>
            </a:lvl1pPr>
          </a:lstStyle>
          <a:p>
            <a:r>
              <a:rPr lang="en-US"/>
              <a:t>Outline, </a:t>
            </a: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r>
              <a:rPr lang="en-US"/>
              <a:t>Kevin Kay</a:t>
            </a: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3C8CA7C4-6BCF-4B83-8858-85B1748A2A5F}" type="slidenum">
              <a:rPr lang="en-US" smtClean="0"/>
              <a:pPr/>
              <a:t>‹#›</a:t>
            </a:fld>
            <a:endParaRPr lang="en-US"/>
          </a:p>
        </p:txBody>
      </p:sp>
    </p:spTree>
    <p:extLst>
      <p:ext uri="{BB962C8B-B14F-4D97-AF65-F5344CB8AC3E}">
        <p14:creationId xmlns:p14="http://schemas.microsoft.com/office/powerpoint/2010/main" val="3437282259"/>
      </p:ext>
    </p:extLst>
  </p:cSld>
  <p:clrMapOvr>
    <a:masterClrMapping/>
  </p:clrMapOvr>
  <p:transition spd="med">
    <p:pull/>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3638"/>
            <a:ext cx="2133600" cy="457200"/>
          </a:xfrm>
        </p:spPr>
        <p:txBody>
          <a:bodyPr/>
          <a:lstStyle>
            <a:lvl1pPr>
              <a:defRPr/>
            </a:lvl1pPr>
          </a:lstStyle>
          <a:p>
            <a:pPr>
              <a:defRPr/>
            </a:pPr>
            <a:r>
              <a:rPr lang="en-US">
                <a:solidFill>
                  <a:srgbClr val="FFFFFF"/>
                </a:solidFill>
              </a:rPr>
              <a:t>Outline, </a:t>
            </a: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pPr>
              <a:defRPr/>
            </a:pPr>
            <a:r>
              <a:rPr lang="en-US">
                <a:solidFill>
                  <a:srgbClr val="FFFFFF"/>
                </a:solidFill>
              </a:rPr>
              <a:t>Kevin Kay</a:t>
            </a: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pPr>
              <a:defRPr/>
            </a:pPr>
            <a:fld id="{54F3FE72-93E0-4F8A-8E5D-4E0508CE569F}"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27380407"/>
      </p:ext>
    </p:extLst>
  </p:cSld>
  <p:clrMapOvr>
    <a:masterClrMapping/>
  </p:clrMapOvr>
  <p:transition spd="med">
    <p:pull/>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25603"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04"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05"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06"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07"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08"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09"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10"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11"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12"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13"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14"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15"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16"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17"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18"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19"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20"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21"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22"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23"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24"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25"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26"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27"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28"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29"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30"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31"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32"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33"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34"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5635"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5636"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grpSp>
      <p:sp>
        <p:nvSpPr>
          <p:cNvPr id="25637" name="Rectangle 37"/>
          <p:cNvSpPr>
            <a:spLocks noGrp="1" noChangeArrowheads="1"/>
          </p:cNvSpPr>
          <p:nvPr>
            <p:ph type="dt" sz="half" idx="2"/>
          </p:nvPr>
        </p:nvSpPr>
        <p:spPr/>
        <p:txBody>
          <a:bodyPr/>
          <a:lstStyle>
            <a:lvl1pPr>
              <a:defRPr/>
            </a:lvl1pPr>
          </a:lstStyle>
          <a:p>
            <a:r>
              <a:rPr lang="en-US"/>
              <a:t>Outline, </a:t>
            </a:r>
          </a:p>
        </p:txBody>
      </p:sp>
      <p:sp>
        <p:nvSpPr>
          <p:cNvPr id="25638" name="Rectangle 38"/>
          <p:cNvSpPr>
            <a:spLocks noGrp="1" noChangeArrowheads="1"/>
          </p:cNvSpPr>
          <p:nvPr>
            <p:ph type="ftr" sz="quarter" idx="3"/>
          </p:nvPr>
        </p:nvSpPr>
        <p:spPr/>
        <p:txBody>
          <a:bodyPr/>
          <a:lstStyle>
            <a:lvl1pPr>
              <a:defRPr/>
            </a:lvl1pPr>
          </a:lstStyle>
          <a:p>
            <a:r>
              <a:rPr lang="en-US"/>
              <a:t>Kevin Kay</a:t>
            </a:r>
          </a:p>
        </p:txBody>
      </p:sp>
      <p:sp>
        <p:nvSpPr>
          <p:cNvPr id="2563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2564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25641" name="Rectangle 41"/>
          <p:cNvSpPr>
            <a:spLocks noGrp="1" noChangeArrowheads="1"/>
          </p:cNvSpPr>
          <p:nvPr>
            <p:ph type="sldNum" sz="quarter" idx="4"/>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2607426618"/>
      </p:ext>
    </p:extLst>
  </p:cSld>
  <p:clrMapOvr>
    <a:masterClrMapping/>
  </p:clrMapOvr>
  <p:transition spd="med">
    <p:pull/>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790939501"/>
      </p:ext>
    </p:extLst>
  </p:cSld>
  <p:clrMapOvr>
    <a:masterClrMapping/>
  </p:clrMapOvr>
  <p:transition spd="med">
    <p:pull/>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93387711"/>
      </p:ext>
    </p:extLst>
  </p:cSld>
  <p:clrMapOvr>
    <a:masterClrMapping/>
  </p:clrMapOvr>
  <p:transition spd="med">
    <p:pull/>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983113045"/>
      </p:ext>
    </p:extLst>
  </p:cSld>
  <p:clrMapOvr>
    <a:masterClrMapping/>
  </p:clrMapOvr>
  <p:transition spd="med">
    <p:pull/>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r>
              <a:rPr lang="en-US"/>
              <a:t>Outline, </a:t>
            </a:r>
          </a:p>
        </p:txBody>
      </p:sp>
      <p:sp>
        <p:nvSpPr>
          <p:cNvPr id="8" name="Footer Placeholder 7"/>
          <p:cNvSpPr>
            <a:spLocks noGrp="1"/>
          </p:cNvSpPr>
          <p:nvPr>
            <p:ph type="ftr" sz="quarter" idx="11"/>
          </p:nvPr>
        </p:nvSpPr>
        <p:spPr/>
        <p:txBody>
          <a:bodyPr/>
          <a:lstStyle>
            <a:lvl1pPr>
              <a:defRPr/>
            </a:lvl1pPr>
          </a:lstStyle>
          <a:p>
            <a:r>
              <a:rPr lang="en-US"/>
              <a:t>Kevin Kay</a:t>
            </a:r>
          </a:p>
        </p:txBody>
      </p:sp>
      <p:sp>
        <p:nvSpPr>
          <p:cNvPr id="9" name="Slide Number Placeholder 8"/>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369503248"/>
      </p:ext>
    </p:extLst>
  </p:cSld>
  <p:clrMapOvr>
    <a:masterClrMapping/>
  </p:clrMapOvr>
  <p:transition spd="med">
    <p:pull/>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048611497"/>
      </p:ext>
    </p:extLst>
  </p:cSld>
  <p:clrMapOvr>
    <a:masterClrMapping/>
  </p:clrMapOvr>
  <p:transition spd="med">
    <p:pull/>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r>
              <a:rPr lang="en-US"/>
              <a:t>Outline, </a:t>
            </a:r>
          </a:p>
        </p:txBody>
      </p:sp>
      <p:sp>
        <p:nvSpPr>
          <p:cNvPr id="4" name="Footer Placeholder 3"/>
          <p:cNvSpPr>
            <a:spLocks noGrp="1"/>
          </p:cNvSpPr>
          <p:nvPr>
            <p:ph type="ftr" sz="quarter" idx="11"/>
          </p:nvPr>
        </p:nvSpPr>
        <p:spPr/>
        <p:txBody>
          <a:bodyPr/>
          <a:lstStyle>
            <a:lvl1pPr>
              <a:defRPr/>
            </a:lvl1pPr>
          </a:lstStyle>
          <a:p>
            <a:r>
              <a:rPr lang="en-US"/>
              <a:t>Kevin Kay</a:t>
            </a:r>
          </a:p>
        </p:txBody>
      </p:sp>
      <p:sp>
        <p:nvSpPr>
          <p:cNvPr id="5" name="Slide Number Placeholder 4"/>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2564024162"/>
      </p:ext>
    </p:extLst>
  </p:cSld>
  <p:clrMapOvr>
    <a:masterClrMapping/>
  </p:clrMapOvr>
  <p:transition spd="med">
    <p:pull/>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r>
              <a:rPr lang="en-US"/>
              <a:t>Outline, </a:t>
            </a:r>
          </a:p>
        </p:txBody>
      </p:sp>
      <p:sp>
        <p:nvSpPr>
          <p:cNvPr id="3" name="Footer Placeholder 2"/>
          <p:cNvSpPr>
            <a:spLocks noGrp="1"/>
          </p:cNvSpPr>
          <p:nvPr>
            <p:ph type="ftr" sz="quarter" idx="11"/>
          </p:nvPr>
        </p:nvSpPr>
        <p:spPr/>
        <p:txBody>
          <a:bodyPr/>
          <a:lstStyle>
            <a:lvl1pPr>
              <a:defRPr/>
            </a:lvl1pPr>
          </a:lstStyle>
          <a:p>
            <a:r>
              <a:rPr lang="en-US"/>
              <a:t>Kevin Kay</a:t>
            </a:r>
          </a:p>
        </p:txBody>
      </p:sp>
      <p:sp>
        <p:nvSpPr>
          <p:cNvPr id="4" name="Slide Number Placeholder 3"/>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324152797"/>
      </p:ext>
    </p:extLst>
  </p:cSld>
  <p:clrMapOvr>
    <a:masterClrMapping/>
  </p:clrMapOvr>
  <p:transition spd="med">
    <p:pull/>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2500467422"/>
      </p:ext>
    </p:extLst>
  </p:cSld>
  <p:clrMapOvr>
    <a:masterClrMapping/>
  </p:clrMapOvr>
  <p:transition spd="med">
    <p:pull/>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2878983655"/>
      </p:ext>
    </p:extLst>
  </p:cSld>
  <p:clrMapOvr>
    <a:masterClrMapping/>
  </p:clrMapOvr>
  <p:transition spd="med">
    <p:pull/>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645267518"/>
      </p:ext>
    </p:extLst>
  </p:cSld>
  <p:clrMapOvr>
    <a:masterClrMapping/>
  </p:clrMapOvr>
  <p:transition spd="med">
    <p:pull/>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473621606"/>
      </p:ext>
    </p:extLst>
  </p:cSld>
  <p:clrMapOvr>
    <a:masterClrMapping/>
  </p:clrMapOvr>
  <p:transition spd="med">
    <p:pull/>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30725"/>
          </a:xfrm>
        </p:spPr>
        <p:txBody>
          <a:bodyPr/>
          <a:lstStyle/>
          <a:p>
            <a:r>
              <a:rPr lang="en-US"/>
              <a:t>Click icon to add online image</a:t>
            </a:r>
          </a:p>
        </p:txBody>
      </p:sp>
      <p:sp>
        <p:nvSpPr>
          <p:cNvPr id="5" name="Date Placeholder 4"/>
          <p:cNvSpPr>
            <a:spLocks noGrp="1"/>
          </p:cNvSpPr>
          <p:nvPr>
            <p:ph type="dt" sz="half" idx="10"/>
          </p:nvPr>
        </p:nvSpPr>
        <p:spPr>
          <a:xfrm>
            <a:off x="457200" y="6243638"/>
            <a:ext cx="2133600" cy="457200"/>
          </a:xfrm>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a:t>
            </a: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26A17EE-77E1-4895-A9CB-39A89F87009E}"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337702"/>
      </p:ext>
    </p:extLst>
  </p:cSld>
  <p:clrMapOvr>
    <a:masterClrMapping/>
  </p:clrMapOvr>
  <p:transition spd="med">
    <p:pull/>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a:latin typeface="Arial" pitchFamily="34" charset="0"/>
              </a:defRPr>
            </a:lvl1pPr>
          </a:lstStyle>
          <a:p>
            <a:pPr lvl="0"/>
            <a:r>
              <a:rPr lang="en-US" noProof="0"/>
              <a:t>Click icon to add online image</a:t>
            </a:r>
          </a:p>
        </p:txBody>
      </p:sp>
      <p:sp>
        <p:nvSpPr>
          <p:cNvPr id="4" name="Text Placeholder 3"/>
          <p:cNvSpPr>
            <a:spLocks noGrp="1"/>
          </p:cNvSpPr>
          <p:nvPr>
            <p:ph type="body" sz="half" idx="2"/>
          </p:nvPr>
        </p:nvSpPr>
        <p:spPr>
          <a:xfrm>
            <a:off x="4648200" y="1981200"/>
            <a:ext cx="3810000" cy="4114800"/>
          </a:xfrm>
        </p:spPr>
        <p:txBody>
          <a:bodyPr/>
          <a:lstStyle>
            <a:lvl1pPr>
              <a:defRPr>
                <a:latin typeface="Arial" pitchFamily="34" charset="0"/>
              </a:defRPr>
            </a:lvl1pPr>
            <a:lvl2pPr>
              <a:defRPr>
                <a:latin typeface="Arial" pitchFamily="34" charset="0"/>
              </a:defRPr>
            </a:lvl2pPr>
            <a:lvl3pPr>
              <a:defRPr>
                <a:latin typeface="Arial" pitchFamily="34" charset="0"/>
              </a:defRPr>
            </a:lvl3pPr>
            <a:lvl4pPr>
              <a:defRPr>
                <a:latin typeface="Arial" pitchFamily="34" charset="0"/>
              </a:defRPr>
            </a:lvl4pPr>
            <a:lvl5pPr>
              <a:defRPr>
                <a:latin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p:spPr>
        <p:txBody>
          <a:bodyPr/>
          <a:lstStyle>
            <a:lvl1pPr>
              <a:defRPr>
                <a:latin typeface="Arial"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a:t>
            </a:r>
          </a:p>
        </p:txBody>
      </p:sp>
      <p:sp>
        <p:nvSpPr>
          <p:cNvPr id="6" name="Footer Placeholder 5"/>
          <p:cNvSpPr>
            <a:spLocks noGrp="1"/>
          </p:cNvSpPr>
          <p:nvPr>
            <p:ph type="ftr" sz="quarter" idx="11"/>
          </p:nvPr>
        </p:nvSpPr>
        <p:spPr/>
        <p:txBody>
          <a:bodyPr/>
          <a:lstStyle>
            <a:lvl1pPr>
              <a:defRPr>
                <a:latin typeface="Arial"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itchFamily="34" charset="0"/>
                <a:ea typeface="+mn-ea"/>
                <a:cs typeface="+mn-cs"/>
              </a:rPr>
              <a:t>Kevin Kay</a:t>
            </a:r>
          </a:p>
        </p:txBody>
      </p:sp>
      <p:sp>
        <p:nvSpPr>
          <p:cNvPr id="7" name="Slide Number Placeholder 6"/>
          <p:cNvSpPr>
            <a:spLocks noGrp="1"/>
          </p:cNvSpPr>
          <p:nvPr>
            <p:ph type="sldNum" sz="quarter" idx="12"/>
          </p:nvPr>
        </p:nvSpPr>
        <p:spPr>
          <a:xfrm>
            <a:off x="6553200" y="6248400"/>
            <a:ext cx="1905000" cy="457200"/>
          </a:xfrm>
        </p:spPr>
        <p:txBody>
          <a:bodyPr/>
          <a:lstStyle>
            <a:lvl1pPr>
              <a:defRPr>
                <a:latin typeface="Arial"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0BDB697-C9FF-4342-AAB8-53CEB9C0658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itchFamily="34" charset="0"/>
              <a:ea typeface="+mn-ea"/>
              <a:cs typeface="+mn-cs"/>
            </a:endParaRPr>
          </a:p>
        </p:txBody>
      </p:sp>
    </p:spTree>
    <p:extLst>
      <p:ext uri="{BB962C8B-B14F-4D97-AF65-F5344CB8AC3E}">
        <p14:creationId xmlns:p14="http://schemas.microsoft.com/office/powerpoint/2010/main" val="3466583948"/>
      </p:ext>
    </p:extLst>
  </p:cSld>
  <p:clrMapOvr>
    <a:masterClrMapping/>
  </p:clrMapOvr>
  <p:transition spd="med">
    <p:pull/>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25603"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4"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5"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6"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7"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8"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9"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0"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1"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2"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3"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4"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5"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6"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7"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8"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9"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0"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1"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2"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3"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4"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5"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6"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7"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8"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9"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0"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1"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2"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3"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4"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5"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6"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37" name="Rectangle 37"/>
          <p:cNvSpPr>
            <a:spLocks noGrp="1" noChangeArrowheads="1"/>
          </p:cNvSpPr>
          <p:nvPr>
            <p:ph type="dt" sz="half" idx="2"/>
          </p:nvPr>
        </p:nvSpPr>
        <p:spPr/>
        <p:txBody>
          <a:bodyPr/>
          <a:lstStyle>
            <a:lvl1pPr>
              <a:defRPr/>
            </a:lvl1pPr>
          </a:lstStyle>
          <a:p>
            <a:r>
              <a:rPr lang="en-US"/>
              <a:t>Outline, </a:t>
            </a:r>
          </a:p>
        </p:txBody>
      </p:sp>
      <p:sp>
        <p:nvSpPr>
          <p:cNvPr id="25638" name="Rectangle 38"/>
          <p:cNvSpPr>
            <a:spLocks noGrp="1" noChangeArrowheads="1"/>
          </p:cNvSpPr>
          <p:nvPr>
            <p:ph type="ftr" sz="quarter" idx="3"/>
          </p:nvPr>
        </p:nvSpPr>
        <p:spPr/>
        <p:txBody>
          <a:bodyPr/>
          <a:lstStyle>
            <a:lvl1pPr>
              <a:defRPr/>
            </a:lvl1pPr>
          </a:lstStyle>
          <a:p>
            <a:r>
              <a:rPr lang="en-US"/>
              <a:t>Kevin Kay</a:t>
            </a:r>
          </a:p>
        </p:txBody>
      </p:sp>
      <p:sp>
        <p:nvSpPr>
          <p:cNvPr id="2563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2564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25641" name="Rectangle 41"/>
          <p:cNvSpPr>
            <a:spLocks noGrp="1" noChangeArrowheads="1"/>
          </p:cNvSpPr>
          <p:nvPr>
            <p:ph type="sldNum" sz="quarter" idx="4"/>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655720457"/>
      </p:ext>
    </p:extLst>
  </p:cSld>
  <p:clrMapOvr>
    <a:masterClrMapping/>
  </p:clrMapOvr>
  <p:transition spd="med">
    <p:pull/>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2128825725"/>
      </p:ext>
    </p:extLst>
  </p:cSld>
  <p:clrMapOvr>
    <a:masterClrMapping/>
  </p:clrMapOvr>
  <p:transition spd="med">
    <p:pull/>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4188153445"/>
      </p:ext>
    </p:extLst>
  </p:cSld>
  <p:clrMapOvr>
    <a:masterClrMapping/>
  </p:clrMapOvr>
  <p:transition spd="med">
    <p:pull/>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2870010563"/>
      </p:ext>
    </p:extLst>
  </p:cSld>
  <p:clrMapOvr>
    <a:masterClrMapping/>
  </p:clrMapOvr>
  <p:transition spd="med">
    <p:pull/>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080501602"/>
      </p:ext>
    </p:extLst>
  </p:cSld>
  <p:clrMapOvr>
    <a:masterClrMapping/>
  </p:clrMapOvr>
  <p:transition spd="med">
    <p:pull/>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r>
              <a:rPr lang="en-US"/>
              <a:t>Outline, </a:t>
            </a:r>
          </a:p>
        </p:txBody>
      </p:sp>
      <p:sp>
        <p:nvSpPr>
          <p:cNvPr id="8" name="Footer Placeholder 7"/>
          <p:cNvSpPr>
            <a:spLocks noGrp="1"/>
          </p:cNvSpPr>
          <p:nvPr>
            <p:ph type="ftr" sz="quarter" idx="11"/>
          </p:nvPr>
        </p:nvSpPr>
        <p:spPr/>
        <p:txBody>
          <a:bodyPr/>
          <a:lstStyle>
            <a:lvl1pPr>
              <a:defRPr/>
            </a:lvl1pPr>
          </a:lstStyle>
          <a:p>
            <a:r>
              <a:rPr lang="en-US"/>
              <a:t>Kevin Kay</a:t>
            </a:r>
          </a:p>
        </p:txBody>
      </p:sp>
      <p:sp>
        <p:nvSpPr>
          <p:cNvPr id="9" name="Slide Number Placeholder 8"/>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2251612185"/>
      </p:ext>
    </p:extLst>
  </p:cSld>
  <p:clrMapOvr>
    <a:masterClrMapping/>
  </p:clrMapOvr>
  <p:transition spd="med">
    <p:pull/>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r>
              <a:rPr lang="en-US"/>
              <a:t>Outline, </a:t>
            </a:r>
          </a:p>
        </p:txBody>
      </p:sp>
      <p:sp>
        <p:nvSpPr>
          <p:cNvPr id="4" name="Footer Placeholder 3"/>
          <p:cNvSpPr>
            <a:spLocks noGrp="1"/>
          </p:cNvSpPr>
          <p:nvPr>
            <p:ph type="ftr" sz="quarter" idx="11"/>
          </p:nvPr>
        </p:nvSpPr>
        <p:spPr/>
        <p:txBody>
          <a:bodyPr/>
          <a:lstStyle>
            <a:lvl1pPr>
              <a:defRPr/>
            </a:lvl1pPr>
          </a:lstStyle>
          <a:p>
            <a:r>
              <a:rPr lang="en-US"/>
              <a:t>Kevin Kay</a:t>
            </a:r>
          </a:p>
        </p:txBody>
      </p:sp>
      <p:sp>
        <p:nvSpPr>
          <p:cNvPr id="5" name="Slide Number Placeholder 4"/>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08247129"/>
      </p:ext>
    </p:extLst>
  </p:cSld>
  <p:clrMapOvr>
    <a:masterClrMapping/>
  </p:clrMapOvr>
  <p:transition spd="med">
    <p:pull/>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r>
              <a:rPr lang="en-US"/>
              <a:t>Outline, </a:t>
            </a:r>
          </a:p>
        </p:txBody>
      </p:sp>
      <p:sp>
        <p:nvSpPr>
          <p:cNvPr id="3" name="Footer Placeholder 2"/>
          <p:cNvSpPr>
            <a:spLocks noGrp="1"/>
          </p:cNvSpPr>
          <p:nvPr>
            <p:ph type="ftr" sz="quarter" idx="11"/>
          </p:nvPr>
        </p:nvSpPr>
        <p:spPr/>
        <p:txBody>
          <a:bodyPr/>
          <a:lstStyle>
            <a:lvl1pPr>
              <a:defRPr/>
            </a:lvl1pPr>
          </a:lstStyle>
          <a:p>
            <a:r>
              <a:rPr lang="en-US"/>
              <a:t>Kevin Kay</a:t>
            </a:r>
          </a:p>
        </p:txBody>
      </p:sp>
      <p:sp>
        <p:nvSpPr>
          <p:cNvPr id="4" name="Slide Number Placeholder 3"/>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2969062139"/>
      </p:ext>
    </p:extLst>
  </p:cSld>
  <p:clrMapOvr>
    <a:masterClrMapping/>
  </p:clrMapOvr>
  <p:transition spd="med">
    <p:pull/>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299531439"/>
      </p:ext>
    </p:extLst>
  </p:cSld>
  <p:clrMapOvr>
    <a:masterClrMapping/>
  </p:clrMapOvr>
  <p:transition spd="med">
    <p:pull/>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749559576"/>
      </p:ext>
    </p:extLst>
  </p:cSld>
  <p:clrMapOvr>
    <a:masterClrMapping/>
  </p:clrMapOvr>
  <p:transition spd="med">
    <p:pull/>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055909714"/>
      </p:ext>
    </p:extLst>
  </p:cSld>
  <p:clrMapOvr>
    <a:masterClrMapping/>
  </p:clrMapOvr>
  <p:transition spd="med">
    <p:pull/>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3464134290"/>
      </p:ext>
    </p:extLst>
  </p:cSld>
  <p:clrMapOvr>
    <a:masterClrMapping/>
  </p:clrMapOvr>
  <p:transition spd="med">
    <p:pull/>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lipArt Placeholder 2"/>
          <p:cNvSpPr>
            <a:spLocks noGrp="1"/>
          </p:cNvSpPr>
          <p:nvPr>
            <p:ph type="clipArt" sz="half" idx="1"/>
          </p:nvPr>
        </p:nvSpPr>
        <p:spPr>
          <a:xfrm>
            <a:off x="457200" y="1600200"/>
            <a:ext cx="4038600" cy="4495800"/>
          </a:xfrm>
        </p:spPr>
        <p:txBody>
          <a:bodyPr/>
          <a:lstStyle/>
          <a:p>
            <a:pPr lvl="0"/>
            <a:r>
              <a:rPr lang="en-US" noProof="0"/>
              <a:t>Click icon to add online image</a:t>
            </a:r>
          </a:p>
        </p:txBody>
      </p:sp>
      <p:sp>
        <p:nvSpPr>
          <p:cNvPr id="4" name="Text Placeholder 3"/>
          <p:cNvSpPr>
            <a:spLocks noGrp="1"/>
          </p:cNvSpPr>
          <p:nvPr>
            <p:ph type="body"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324600"/>
            <a:ext cx="1905000" cy="457200"/>
          </a:xfrm>
          <a:prstGeom prst="rect">
            <a:avLst/>
          </a:prstGeom>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a:t>
            </a:r>
          </a:p>
        </p:txBody>
      </p:sp>
      <p:sp>
        <p:nvSpPr>
          <p:cNvPr id="6" name="Rectangle 20"/>
          <p:cNvSpPr>
            <a:spLocks noGrp="1" noChangeArrowheads="1"/>
          </p:cNvSpPr>
          <p:nvPr>
            <p:ph type="ftr" sz="quarter" idx="11"/>
          </p:nvPr>
        </p:nvSpPr>
        <p:spPr>
          <a:xfrm>
            <a:off x="3124200" y="6324600"/>
            <a:ext cx="2895600" cy="457200"/>
          </a:xfrm>
          <a:prstGeom prst="rect">
            <a:avLst/>
          </a:prstGeom>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itchFamily="34" charset="0"/>
                <a:ea typeface="+mn-ea"/>
                <a:cs typeface="+mn-cs"/>
              </a:rPr>
              <a:t>Kevin Kay</a:t>
            </a:r>
          </a:p>
        </p:txBody>
      </p:sp>
      <p:sp>
        <p:nvSpPr>
          <p:cNvPr id="7" name="Rectangle 21"/>
          <p:cNvSpPr>
            <a:spLocks noGrp="1" noChangeArrowheads="1"/>
          </p:cNvSpPr>
          <p:nvPr>
            <p:ph type="sldNum" sz="quarter" idx="12"/>
          </p:nvPr>
        </p:nvSpPr>
        <p:spPr>
          <a:xfrm>
            <a:off x="6553200" y="6324600"/>
            <a:ext cx="1905000" cy="457200"/>
          </a:xfrm>
          <a:prstGeom prst="rect">
            <a:avLst/>
          </a:prstGeom>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0BDB697-C9FF-4342-AAB8-53CEB9C0658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itchFamily="34" charset="0"/>
              <a:ea typeface="+mn-ea"/>
              <a:cs typeface="+mn-cs"/>
            </a:endParaRPr>
          </a:p>
        </p:txBody>
      </p:sp>
    </p:spTree>
    <p:extLst>
      <p:ext uri="{BB962C8B-B14F-4D97-AF65-F5344CB8AC3E}">
        <p14:creationId xmlns:p14="http://schemas.microsoft.com/office/powerpoint/2010/main" val="3538920944"/>
      </p:ext>
    </p:extLst>
  </p:cSld>
  <p:clrMapOvr>
    <a:masterClrMapping/>
  </p:clrMapOvr>
  <p:transition spd="med">
    <p:pull/>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901844989"/>
      </p:ext>
    </p:extLst>
  </p:cSld>
  <p:clrMapOvr>
    <a:masterClrMapping/>
  </p:clrMapOvr>
  <p:transition spd="med">
    <p:pull/>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r>
              <a:rPr lang="en-US"/>
              <a:t>Click icon to add table</a:t>
            </a:r>
          </a:p>
        </p:txBody>
      </p:sp>
      <p:sp>
        <p:nvSpPr>
          <p:cNvPr id="4" name="Date Placeholder 3"/>
          <p:cNvSpPr>
            <a:spLocks noGrp="1"/>
          </p:cNvSpPr>
          <p:nvPr>
            <p:ph type="dt" sz="half" idx="10"/>
          </p:nvPr>
        </p:nvSpPr>
        <p:spPr>
          <a:xfrm>
            <a:off x="457200" y="6243638"/>
            <a:ext cx="2133600" cy="457200"/>
          </a:xfrm>
        </p:spPr>
        <p:txBody>
          <a:bodyPr/>
          <a:lstStyle>
            <a:lvl1pPr>
              <a:defRPr/>
            </a:lvl1pPr>
          </a:lstStyle>
          <a:p>
            <a:pPr>
              <a:defRPr/>
            </a:pPr>
            <a:r>
              <a:rPr lang="en-US"/>
              <a:t>Outline, </a:t>
            </a: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pPr>
              <a:defRPr/>
            </a:pPr>
            <a:r>
              <a:rPr lang="en-US"/>
              <a:t>Kevin Kay</a:t>
            </a: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2B246129-FBEA-4477-915B-DDC68106303F}" type="slidenum">
              <a:rPr lang="en-US" smtClean="0"/>
              <a:pPr>
                <a:defRPr/>
              </a:pPr>
              <a:t>‹#›</a:t>
            </a:fld>
            <a:endParaRPr lang="en-US"/>
          </a:p>
        </p:txBody>
      </p:sp>
    </p:spTree>
    <p:extLst>
      <p:ext uri="{BB962C8B-B14F-4D97-AF65-F5344CB8AC3E}">
        <p14:creationId xmlns:p14="http://schemas.microsoft.com/office/powerpoint/2010/main" val="2152181270"/>
      </p:ext>
    </p:extLst>
  </p:cSld>
  <p:clrMapOvr>
    <a:masterClrMapping/>
  </p:clrMapOvr>
  <p:transition spd="med">
    <p:pull/>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3638"/>
            <a:ext cx="2133600" cy="457200"/>
          </a:xfrm>
        </p:spPr>
        <p:txBody>
          <a:bodyPr/>
          <a:lstStyle>
            <a:lvl1pPr>
              <a:defRPr/>
            </a:lvl1pPr>
          </a:lstStyle>
          <a:p>
            <a:r>
              <a:rPr lang="en-US"/>
              <a:t>Outline, </a:t>
            </a: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r>
              <a:rPr lang="en-US"/>
              <a:t>Kevin Kay</a:t>
            </a: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27F658CE-3C2C-4608-AB25-6B872F7423A4}" type="slidenum">
              <a:rPr lang="en-US" smtClean="0"/>
              <a:pPr/>
              <a:t>‹#›</a:t>
            </a:fld>
            <a:endParaRPr lang="en-US"/>
          </a:p>
        </p:txBody>
      </p:sp>
    </p:spTree>
    <p:extLst>
      <p:ext uri="{BB962C8B-B14F-4D97-AF65-F5344CB8AC3E}">
        <p14:creationId xmlns:p14="http://schemas.microsoft.com/office/powerpoint/2010/main" val="1051515637"/>
      </p:ext>
    </p:extLst>
  </p:cSld>
  <p:clrMapOvr>
    <a:masterClrMapping/>
  </p:clrMapOvr>
  <p:transition spd="med">
    <p:pull/>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25603"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4"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5"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6"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7"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8"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9"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0"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1"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2"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3"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4"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5"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6"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7"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8"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9"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0"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1"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2"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3"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4"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5"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6"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7"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8"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9"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0"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1"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2"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3"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4"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5"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6"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37" name="Rectangle 37"/>
          <p:cNvSpPr>
            <a:spLocks noGrp="1" noChangeArrowheads="1"/>
          </p:cNvSpPr>
          <p:nvPr>
            <p:ph type="dt" sz="half" idx="2"/>
          </p:nvPr>
        </p:nvSpPr>
        <p:spPr/>
        <p:txBody>
          <a:bodyPr/>
          <a:lstStyle>
            <a:lvl1pPr>
              <a:defRPr/>
            </a:lvl1pPr>
          </a:lstStyle>
          <a:p>
            <a:r>
              <a:rPr lang="en-US"/>
              <a:t>Outline, </a:t>
            </a:r>
          </a:p>
        </p:txBody>
      </p:sp>
      <p:sp>
        <p:nvSpPr>
          <p:cNvPr id="25638" name="Rectangle 38"/>
          <p:cNvSpPr>
            <a:spLocks noGrp="1" noChangeArrowheads="1"/>
          </p:cNvSpPr>
          <p:nvPr>
            <p:ph type="ftr" sz="quarter" idx="3"/>
          </p:nvPr>
        </p:nvSpPr>
        <p:spPr/>
        <p:txBody>
          <a:bodyPr/>
          <a:lstStyle>
            <a:lvl1pPr>
              <a:defRPr/>
            </a:lvl1pPr>
          </a:lstStyle>
          <a:p>
            <a:r>
              <a:rPr lang="en-US"/>
              <a:t>Kevin Kay</a:t>
            </a:r>
          </a:p>
        </p:txBody>
      </p:sp>
      <p:sp>
        <p:nvSpPr>
          <p:cNvPr id="2563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2564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25641" name="Rectangle 41"/>
          <p:cNvSpPr>
            <a:spLocks noGrp="1" noChangeArrowheads="1"/>
          </p:cNvSpPr>
          <p:nvPr>
            <p:ph type="sldNum" sz="quarter" idx="4"/>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09009797"/>
      </p:ext>
    </p:extLst>
  </p:cSld>
  <p:clrMapOvr>
    <a:masterClrMapping/>
  </p:clrMapOvr>
  <p:transition spd="med">
    <p:pull/>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4103075510"/>
      </p:ext>
    </p:extLst>
  </p:cSld>
  <p:clrMapOvr>
    <a:masterClrMapping/>
  </p:clrMapOvr>
  <p:transition spd="med">
    <p:pull/>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3690219375"/>
      </p:ext>
    </p:extLst>
  </p:cSld>
  <p:clrMapOvr>
    <a:masterClrMapping/>
  </p:clrMapOvr>
  <p:transition spd="med">
    <p:pull/>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628577678"/>
      </p:ext>
    </p:extLst>
  </p:cSld>
  <p:clrMapOvr>
    <a:masterClrMapping/>
  </p:clrMapOvr>
  <p:transition spd="med">
    <p:pull/>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r>
              <a:rPr lang="en-US"/>
              <a:t>Outline, </a:t>
            </a:r>
          </a:p>
        </p:txBody>
      </p:sp>
      <p:sp>
        <p:nvSpPr>
          <p:cNvPr id="8" name="Footer Placeholder 7"/>
          <p:cNvSpPr>
            <a:spLocks noGrp="1"/>
          </p:cNvSpPr>
          <p:nvPr>
            <p:ph type="ftr" sz="quarter" idx="11"/>
          </p:nvPr>
        </p:nvSpPr>
        <p:spPr/>
        <p:txBody>
          <a:bodyPr/>
          <a:lstStyle>
            <a:lvl1pPr>
              <a:defRPr/>
            </a:lvl1pPr>
          </a:lstStyle>
          <a:p>
            <a:r>
              <a:rPr lang="en-US"/>
              <a:t>Kevin Kay</a:t>
            </a:r>
          </a:p>
        </p:txBody>
      </p:sp>
      <p:sp>
        <p:nvSpPr>
          <p:cNvPr id="9" name="Slide Number Placeholder 8"/>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13643994"/>
      </p:ext>
    </p:extLst>
  </p:cSld>
  <p:clrMapOvr>
    <a:masterClrMapping/>
  </p:clrMapOvr>
  <p:transition spd="med">
    <p:pull/>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r>
              <a:rPr lang="en-US"/>
              <a:t>Outline, </a:t>
            </a:r>
          </a:p>
        </p:txBody>
      </p:sp>
      <p:sp>
        <p:nvSpPr>
          <p:cNvPr id="4" name="Footer Placeholder 3"/>
          <p:cNvSpPr>
            <a:spLocks noGrp="1"/>
          </p:cNvSpPr>
          <p:nvPr>
            <p:ph type="ftr" sz="quarter" idx="11"/>
          </p:nvPr>
        </p:nvSpPr>
        <p:spPr/>
        <p:txBody>
          <a:bodyPr/>
          <a:lstStyle>
            <a:lvl1pPr>
              <a:defRPr/>
            </a:lvl1pPr>
          </a:lstStyle>
          <a:p>
            <a:r>
              <a:rPr lang="en-US"/>
              <a:t>Kevin Kay</a:t>
            </a:r>
          </a:p>
        </p:txBody>
      </p:sp>
      <p:sp>
        <p:nvSpPr>
          <p:cNvPr id="5" name="Slide Number Placeholder 4"/>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757442671"/>
      </p:ext>
    </p:extLst>
  </p:cSld>
  <p:clrMapOvr>
    <a:masterClrMapping/>
  </p:clrMapOvr>
  <p:transition spd="med">
    <p:pull/>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r>
              <a:rPr lang="en-US"/>
              <a:t>Outline, </a:t>
            </a:r>
          </a:p>
        </p:txBody>
      </p:sp>
      <p:sp>
        <p:nvSpPr>
          <p:cNvPr id="3" name="Footer Placeholder 2"/>
          <p:cNvSpPr>
            <a:spLocks noGrp="1"/>
          </p:cNvSpPr>
          <p:nvPr>
            <p:ph type="ftr" sz="quarter" idx="11"/>
          </p:nvPr>
        </p:nvSpPr>
        <p:spPr/>
        <p:txBody>
          <a:bodyPr/>
          <a:lstStyle>
            <a:lvl1pPr>
              <a:defRPr/>
            </a:lvl1pPr>
          </a:lstStyle>
          <a:p>
            <a:r>
              <a:rPr lang="en-US"/>
              <a:t>Kevin Kay</a:t>
            </a:r>
          </a:p>
        </p:txBody>
      </p:sp>
      <p:sp>
        <p:nvSpPr>
          <p:cNvPr id="4" name="Slide Number Placeholder 3"/>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967693870"/>
      </p:ext>
    </p:extLst>
  </p:cSld>
  <p:clrMapOvr>
    <a:masterClrMapping/>
  </p:clrMapOvr>
  <p:transition spd="med">
    <p:pull/>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3510520436"/>
      </p:ext>
    </p:extLst>
  </p:cSld>
  <p:clrMapOvr>
    <a:masterClrMapping/>
  </p:clrMapOvr>
  <p:transition spd="med">
    <p:pull/>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r>
              <a:rPr lang="en-US"/>
              <a:t>Outline, </a:t>
            </a:r>
          </a:p>
        </p:txBody>
      </p:sp>
      <p:sp>
        <p:nvSpPr>
          <p:cNvPr id="8" name="Footer Placeholder 7"/>
          <p:cNvSpPr>
            <a:spLocks noGrp="1"/>
          </p:cNvSpPr>
          <p:nvPr>
            <p:ph type="ftr" sz="quarter" idx="11"/>
          </p:nvPr>
        </p:nvSpPr>
        <p:spPr/>
        <p:txBody>
          <a:bodyPr/>
          <a:lstStyle>
            <a:lvl1pPr>
              <a:defRPr/>
            </a:lvl1pPr>
          </a:lstStyle>
          <a:p>
            <a:r>
              <a:rPr lang="en-US"/>
              <a:t>Kevin Kay</a:t>
            </a:r>
          </a:p>
        </p:txBody>
      </p:sp>
      <p:sp>
        <p:nvSpPr>
          <p:cNvPr id="9" name="Slide Number Placeholder 8"/>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2675366877"/>
      </p:ext>
    </p:extLst>
  </p:cSld>
  <p:clrMapOvr>
    <a:masterClrMapping/>
  </p:clrMapOvr>
  <p:transition spd="med">
    <p:pull/>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2435891420"/>
      </p:ext>
    </p:extLst>
  </p:cSld>
  <p:clrMapOvr>
    <a:masterClrMapping/>
  </p:clrMapOvr>
  <p:transition spd="med">
    <p:pull/>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565607955"/>
      </p:ext>
    </p:extLst>
  </p:cSld>
  <p:clrMapOvr>
    <a:masterClrMapping/>
  </p:clrMapOvr>
  <p:transition spd="med">
    <p:pull/>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243987944"/>
      </p:ext>
    </p:extLst>
  </p:cSld>
  <p:clrMapOvr>
    <a:masterClrMapping/>
  </p:clrMapOvr>
  <p:transition spd="med">
    <p:pull/>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lipArt Placeholder 2"/>
          <p:cNvSpPr>
            <a:spLocks noGrp="1"/>
          </p:cNvSpPr>
          <p:nvPr>
            <p:ph type="clipArt" sz="half" idx="1"/>
          </p:nvPr>
        </p:nvSpPr>
        <p:spPr>
          <a:xfrm>
            <a:off x="457200" y="1600200"/>
            <a:ext cx="4038600" cy="4495800"/>
          </a:xfrm>
        </p:spPr>
        <p:txBody>
          <a:bodyPr/>
          <a:lstStyle/>
          <a:p>
            <a:pPr lvl="0"/>
            <a:r>
              <a:rPr lang="en-US" noProof="0"/>
              <a:t>Click icon to add online image</a:t>
            </a:r>
          </a:p>
        </p:txBody>
      </p:sp>
      <p:sp>
        <p:nvSpPr>
          <p:cNvPr id="4" name="Text Placeholder 3"/>
          <p:cNvSpPr>
            <a:spLocks noGrp="1"/>
          </p:cNvSpPr>
          <p:nvPr>
            <p:ph type="body"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324600"/>
            <a:ext cx="1905000" cy="457200"/>
          </a:xfrm>
          <a:prstGeom prst="rect">
            <a:avLst/>
          </a:prstGeom>
          <a:ln/>
        </p:spPr>
        <p:txBody>
          <a:bodyPr/>
          <a:lstStyle>
            <a:lvl1pPr>
              <a:defRPr/>
            </a:lvl1pPr>
          </a:lstStyle>
          <a:p>
            <a:pPr>
              <a:defRPr/>
            </a:pPr>
            <a:r>
              <a:rPr lang="en-US">
                <a:solidFill>
                  <a:srgbClr val="FFFFFF"/>
                </a:solidFill>
              </a:rPr>
              <a:t>Outline, </a:t>
            </a:r>
          </a:p>
        </p:txBody>
      </p:sp>
      <p:sp>
        <p:nvSpPr>
          <p:cNvPr id="6" name="Rectangle 20"/>
          <p:cNvSpPr>
            <a:spLocks noGrp="1" noChangeArrowheads="1"/>
          </p:cNvSpPr>
          <p:nvPr>
            <p:ph type="ftr" sz="quarter" idx="11"/>
          </p:nvPr>
        </p:nvSpPr>
        <p:spPr>
          <a:xfrm>
            <a:off x="3124200" y="6324600"/>
            <a:ext cx="2895600" cy="457200"/>
          </a:xfrm>
          <a:prstGeom prst="rect">
            <a:avLst/>
          </a:prstGeom>
          <a:ln/>
        </p:spPr>
        <p:txBody>
          <a:bodyPr/>
          <a:lstStyle>
            <a:lvl1pPr>
              <a:defRPr/>
            </a:lvl1pPr>
          </a:lstStyle>
          <a:p>
            <a:pPr>
              <a:defRPr/>
            </a:pPr>
            <a:r>
              <a:rPr lang="en-US">
                <a:solidFill>
                  <a:srgbClr val="FFFFFF"/>
                </a:solidFill>
              </a:rPr>
              <a:t>Kevin Kay</a:t>
            </a:r>
          </a:p>
        </p:txBody>
      </p:sp>
      <p:sp>
        <p:nvSpPr>
          <p:cNvPr id="7" name="Rectangle 21"/>
          <p:cNvSpPr>
            <a:spLocks noGrp="1" noChangeArrowheads="1"/>
          </p:cNvSpPr>
          <p:nvPr>
            <p:ph type="sldNum" sz="quarter" idx="12"/>
          </p:nvPr>
        </p:nvSpPr>
        <p:spPr>
          <a:xfrm>
            <a:off x="6553200" y="6324600"/>
            <a:ext cx="1905000" cy="457200"/>
          </a:xfrm>
          <a:prstGeom prst="rect">
            <a:avLst/>
          </a:prstGeom>
          <a:ln/>
        </p:spPr>
        <p:txBody>
          <a:bodyPr/>
          <a:lstStyle>
            <a:lvl1pPr>
              <a:defRPr/>
            </a:lvl1pPr>
          </a:lstStyle>
          <a:p>
            <a:pPr>
              <a:defRPr/>
            </a:pPr>
            <a:fld id="{465D4757-D149-4A26-83E4-1E718F7FA614}"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70949925"/>
      </p:ext>
    </p:extLst>
  </p:cSld>
  <p:clrMapOvr>
    <a:masterClrMapping/>
  </p:clrMapOvr>
  <p:transition spd="med">
    <p:pull/>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r>
              <a:rPr lang="en-US"/>
              <a:t>Click icon to add table</a:t>
            </a:r>
          </a:p>
        </p:txBody>
      </p:sp>
      <p:sp>
        <p:nvSpPr>
          <p:cNvPr id="4" name="Date Placeholder 3"/>
          <p:cNvSpPr>
            <a:spLocks noGrp="1"/>
          </p:cNvSpPr>
          <p:nvPr>
            <p:ph type="dt" sz="half" idx="10"/>
          </p:nvPr>
        </p:nvSpPr>
        <p:spPr>
          <a:xfrm>
            <a:off x="457200" y="6243638"/>
            <a:ext cx="2133600" cy="457200"/>
          </a:xfrm>
        </p:spPr>
        <p:txBody>
          <a:bodyPr/>
          <a:lstStyle>
            <a:lvl1pPr>
              <a:defRPr/>
            </a:lvl1pPr>
          </a:lstStyle>
          <a:p>
            <a:r>
              <a:rPr lang="en-US"/>
              <a:t>Outline, </a:t>
            </a: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r>
              <a:rPr lang="en-US"/>
              <a:t>Kevin Kay</a:t>
            </a: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3C8CA7C4-6BCF-4B83-8858-85B1748A2A5F}" type="slidenum">
              <a:rPr lang="en-US" smtClean="0"/>
              <a:pPr/>
              <a:t>‹#›</a:t>
            </a:fld>
            <a:endParaRPr lang="en-US" dirty="0"/>
          </a:p>
        </p:txBody>
      </p:sp>
    </p:spTree>
    <p:extLst>
      <p:ext uri="{BB962C8B-B14F-4D97-AF65-F5344CB8AC3E}">
        <p14:creationId xmlns:p14="http://schemas.microsoft.com/office/powerpoint/2010/main" val="2028963751"/>
      </p:ext>
    </p:extLst>
  </p:cSld>
  <p:clrMapOvr>
    <a:masterClrMapping/>
  </p:clrMapOvr>
  <p:transition spd="med">
    <p:pull/>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3638"/>
            <a:ext cx="2133600" cy="457200"/>
          </a:xfrm>
        </p:spPr>
        <p:txBody>
          <a:bodyPr/>
          <a:lstStyle>
            <a:lvl1pPr>
              <a:defRPr/>
            </a:lvl1pPr>
          </a:lstStyle>
          <a:p>
            <a:pPr>
              <a:defRPr/>
            </a:pPr>
            <a:r>
              <a:rPr lang="en-US">
                <a:solidFill>
                  <a:srgbClr val="FFFFFF"/>
                </a:solidFill>
              </a:rPr>
              <a:t>Outline, </a:t>
            </a: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pPr>
              <a:defRPr/>
            </a:pPr>
            <a:r>
              <a:rPr lang="en-US">
                <a:solidFill>
                  <a:srgbClr val="FFFFFF"/>
                </a:solidFill>
              </a:rPr>
              <a:t>Kevin Kay</a:t>
            </a: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pPr>
              <a:defRPr/>
            </a:pPr>
            <a:fld id="{54F3FE72-93E0-4F8A-8E5D-4E0508CE569F}"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38252226"/>
      </p:ext>
    </p:extLst>
  </p:cSld>
  <p:clrMapOvr>
    <a:masterClrMapping/>
  </p:clrMapOvr>
  <p:transition spd="med">
    <p:pull/>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25603"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4"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5"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6"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7"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8"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9"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0"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1"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2"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3"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4"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5"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6"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7"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8"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9"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0"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1"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2"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3"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4"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5"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6"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7"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8"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9"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0"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1"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2"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3"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4"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5"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6"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37" name="Rectangle 37"/>
          <p:cNvSpPr>
            <a:spLocks noGrp="1" noChangeArrowheads="1"/>
          </p:cNvSpPr>
          <p:nvPr>
            <p:ph type="dt" sz="half" idx="2"/>
          </p:nvPr>
        </p:nvSpPr>
        <p:spPr/>
        <p:txBody>
          <a:bodyPr/>
          <a:lstStyle>
            <a:lvl1pPr>
              <a:defRPr/>
            </a:lvl1pPr>
          </a:lstStyle>
          <a:p>
            <a:r>
              <a:rPr lang="en-US"/>
              <a:t>Outline, </a:t>
            </a:r>
          </a:p>
        </p:txBody>
      </p:sp>
      <p:sp>
        <p:nvSpPr>
          <p:cNvPr id="25638" name="Rectangle 38"/>
          <p:cNvSpPr>
            <a:spLocks noGrp="1" noChangeArrowheads="1"/>
          </p:cNvSpPr>
          <p:nvPr>
            <p:ph type="ftr" sz="quarter" idx="3"/>
          </p:nvPr>
        </p:nvSpPr>
        <p:spPr/>
        <p:txBody>
          <a:bodyPr/>
          <a:lstStyle>
            <a:lvl1pPr>
              <a:defRPr/>
            </a:lvl1pPr>
          </a:lstStyle>
          <a:p>
            <a:r>
              <a:rPr lang="en-US"/>
              <a:t>Kevin Kay</a:t>
            </a:r>
          </a:p>
        </p:txBody>
      </p:sp>
      <p:sp>
        <p:nvSpPr>
          <p:cNvPr id="2563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2564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25641" name="Rectangle 41"/>
          <p:cNvSpPr>
            <a:spLocks noGrp="1" noChangeArrowheads="1"/>
          </p:cNvSpPr>
          <p:nvPr>
            <p:ph type="sldNum" sz="quarter" idx="4"/>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2408835230"/>
      </p:ext>
    </p:extLst>
  </p:cSld>
  <p:clrMapOvr>
    <a:masterClrMapping/>
  </p:clrMapOvr>
  <p:transition spd="med">
    <p:pull/>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3521903080"/>
      </p:ext>
    </p:extLst>
  </p:cSld>
  <p:clrMapOvr>
    <a:masterClrMapping/>
  </p:clrMapOvr>
  <p:transition spd="med">
    <p:pull/>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822789741"/>
      </p:ext>
    </p:extLst>
  </p:cSld>
  <p:clrMapOvr>
    <a:masterClrMapping/>
  </p:clrMapOvr>
  <p:transition spd="med">
    <p:pull/>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18894346"/>
      </p:ext>
    </p:extLst>
  </p:cSld>
  <p:clrMapOvr>
    <a:masterClrMapping/>
  </p:clrMapOvr>
  <p:transition spd="med">
    <p:pull/>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r>
              <a:rPr lang="en-US"/>
              <a:t>Outline, </a:t>
            </a:r>
          </a:p>
        </p:txBody>
      </p:sp>
      <p:sp>
        <p:nvSpPr>
          <p:cNvPr id="4" name="Footer Placeholder 3"/>
          <p:cNvSpPr>
            <a:spLocks noGrp="1"/>
          </p:cNvSpPr>
          <p:nvPr>
            <p:ph type="ftr" sz="quarter" idx="11"/>
          </p:nvPr>
        </p:nvSpPr>
        <p:spPr/>
        <p:txBody>
          <a:bodyPr/>
          <a:lstStyle>
            <a:lvl1pPr>
              <a:defRPr/>
            </a:lvl1pPr>
          </a:lstStyle>
          <a:p>
            <a:r>
              <a:rPr lang="en-US"/>
              <a:t>Kevin Kay</a:t>
            </a:r>
          </a:p>
        </p:txBody>
      </p:sp>
      <p:sp>
        <p:nvSpPr>
          <p:cNvPr id="5" name="Slide Number Placeholder 4"/>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3361083810"/>
      </p:ext>
    </p:extLst>
  </p:cSld>
  <p:clrMapOvr>
    <a:masterClrMapping/>
  </p:clrMapOvr>
  <p:transition spd="med">
    <p:pull/>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r>
              <a:rPr lang="en-US"/>
              <a:t>Outline, </a:t>
            </a:r>
          </a:p>
        </p:txBody>
      </p:sp>
      <p:sp>
        <p:nvSpPr>
          <p:cNvPr id="8" name="Footer Placeholder 7"/>
          <p:cNvSpPr>
            <a:spLocks noGrp="1"/>
          </p:cNvSpPr>
          <p:nvPr>
            <p:ph type="ftr" sz="quarter" idx="11"/>
          </p:nvPr>
        </p:nvSpPr>
        <p:spPr/>
        <p:txBody>
          <a:bodyPr/>
          <a:lstStyle>
            <a:lvl1pPr>
              <a:defRPr/>
            </a:lvl1pPr>
          </a:lstStyle>
          <a:p>
            <a:r>
              <a:rPr lang="en-US"/>
              <a:t>Kevin Kay</a:t>
            </a:r>
          </a:p>
        </p:txBody>
      </p:sp>
      <p:sp>
        <p:nvSpPr>
          <p:cNvPr id="9" name="Slide Number Placeholder 8"/>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96310650"/>
      </p:ext>
    </p:extLst>
  </p:cSld>
  <p:clrMapOvr>
    <a:masterClrMapping/>
  </p:clrMapOvr>
  <p:transition spd="med">
    <p:pull/>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r>
              <a:rPr lang="en-US"/>
              <a:t>Outline, </a:t>
            </a:r>
          </a:p>
        </p:txBody>
      </p:sp>
      <p:sp>
        <p:nvSpPr>
          <p:cNvPr id="4" name="Footer Placeholder 3"/>
          <p:cNvSpPr>
            <a:spLocks noGrp="1"/>
          </p:cNvSpPr>
          <p:nvPr>
            <p:ph type="ftr" sz="quarter" idx="11"/>
          </p:nvPr>
        </p:nvSpPr>
        <p:spPr/>
        <p:txBody>
          <a:bodyPr/>
          <a:lstStyle>
            <a:lvl1pPr>
              <a:defRPr/>
            </a:lvl1pPr>
          </a:lstStyle>
          <a:p>
            <a:r>
              <a:rPr lang="en-US"/>
              <a:t>Kevin Kay</a:t>
            </a:r>
          </a:p>
        </p:txBody>
      </p:sp>
      <p:sp>
        <p:nvSpPr>
          <p:cNvPr id="5" name="Slide Number Placeholder 4"/>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643242401"/>
      </p:ext>
    </p:extLst>
  </p:cSld>
  <p:clrMapOvr>
    <a:masterClrMapping/>
  </p:clrMapOvr>
  <p:transition spd="med">
    <p:pull/>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r>
              <a:rPr lang="en-US"/>
              <a:t>Outline, </a:t>
            </a:r>
          </a:p>
        </p:txBody>
      </p:sp>
      <p:sp>
        <p:nvSpPr>
          <p:cNvPr id="3" name="Footer Placeholder 2"/>
          <p:cNvSpPr>
            <a:spLocks noGrp="1"/>
          </p:cNvSpPr>
          <p:nvPr>
            <p:ph type="ftr" sz="quarter" idx="11"/>
          </p:nvPr>
        </p:nvSpPr>
        <p:spPr/>
        <p:txBody>
          <a:bodyPr/>
          <a:lstStyle>
            <a:lvl1pPr>
              <a:defRPr/>
            </a:lvl1pPr>
          </a:lstStyle>
          <a:p>
            <a:r>
              <a:rPr lang="en-US"/>
              <a:t>Kevin Kay</a:t>
            </a:r>
          </a:p>
        </p:txBody>
      </p:sp>
      <p:sp>
        <p:nvSpPr>
          <p:cNvPr id="4" name="Slide Number Placeholder 3"/>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3603025551"/>
      </p:ext>
    </p:extLst>
  </p:cSld>
  <p:clrMapOvr>
    <a:masterClrMapping/>
  </p:clrMapOvr>
  <p:transition spd="med">
    <p:pull/>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2585362470"/>
      </p:ext>
    </p:extLst>
  </p:cSld>
  <p:clrMapOvr>
    <a:masterClrMapping/>
  </p:clrMapOvr>
  <p:transition spd="med">
    <p:pull/>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3537464017"/>
      </p:ext>
    </p:extLst>
  </p:cSld>
  <p:clrMapOvr>
    <a:masterClrMapping/>
  </p:clrMapOvr>
  <p:transition spd="med">
    <p:pull/>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4270673088"/>
      </p:ext>
    </p:extLst>
  </p:cSld>
  <p:clrMapOvr>
    <a:masterClrMapping/>
  </p:clrMapOvr>
  <p:transition spd="med">
    <p:pull/>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2869713584"/>
      </p:ext>
    </p:extLst>
  </p:cSld>
  <p:clrMapOvr>
    <a:masterClrMapping/>
  </p:clrMapOvr>
  <p:transition spd="med">
    <p:pull/>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lipArt Placeholder 2"/>
          <p:cNvSpPr>
            <a:spLocks noGrp="1"/>
          </p:cNvSpPr>
          <p:nvPr>
            <p:ph type="clipArt" sz="half" idx="1"/>
          </p:nvPr>
        </p:nvSpPr>
        <p:spPr>
          <a:xfrm>
            <a:off x="457200" y="1600200"/>
            <a:ext cx="4038600" cy="4495800"/>
          </a:xfrm>
        </p:spPr>
        <p:txBody>
          <a:bodyPr/>
          <a:lstStyle/>
          <a:p>
            <a:pPr lvl="0"/>
            <a:r>
              <a:rPr lang="en-US" noProof="0"/>
              <a:t>Click icon to add online image</a:t>
            </a:r>
          </a:p>
        </p:txBody>
      </p:sp>
      <p:sp>
        <p:nvSpPr>
          <p:cNvPr id="4" name="Text Placeholder 3"/>
          <p:cNvSpPr>
            <a:spLocks noGrp="1"/>
          </p:cNvSpPr>
          <p:nvPr>
            <p:ph type="body"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324600"/>
            <a:ext cx="1905000" cy="457200"/>
          </a:xfrm>
          <a:prstGeom prst="rect">
            <a:avLst/>
          </a:prstGeom>
          <a:ln/>
        </p:spPr>
        <p:txBody>
          <a:bodyPr/>
          <a:lstStyle>
            <a:lvl1pPr>
              <a:defRPr/>
            </a:lvl1pPr>
          </a:lstStyle>
          <a:p>
            <a:pPr>
              <a:defRPr/>
            </a:pPr>
            <a:r>
              <a:rPr lang="en-US">
                <a:solidFill>
                  <a:srgbClr val="FFFFFF"/>
                </a:solidFill>
              </a:rPr>
              <a:t>Outline, </a:t>
            </a:r>
          </a:p>
        </p:txBody>
      </p:sp>
      <p:sp>
        <p:nvSpPr>
          <p:cNvPr id="6" name="Rectangle 20"/>
          <p:cNvSpPr>
            <a:spLocks noGrp="1" noChangeArrowheads="1"/>
          </p:cNvSpPr>
          <p:nvPr>
            <p:ph type="ftr" sz="quarter" idx="11"/>
          </p:nvPr>
        </p:nvSpPr>
        <p:spPr>
          <a:xfrm>
            <a:off x="3124200" y="6324600"/>
            <a:ext cx="2895600" cy="457200"/>
          </a:xfrm>
          <a:prstGeom prst="rect">
            <a:avLst/>
          </a:prstGeom>
          <a:ln/>
        </p:spPr>
        <p:txBody>
          <a:bodyPr/>
          <a:lstStyle>
            <a:lvl1pPr>
              <a:defRPr/>
            </a:lvl1pPr>
          </a:lstStyle>
          <a:p>
            <a:pPr>
              <a:defRPr/>
            </a:pPr>
            <a:r>
              <a:rPr lang="en-US">
                <a:solidFill>
                  <a:srgbClr val="FFFFFF"/>
                </a:solidFill>
              </a:rPr>
              <a:t>Kevin Kay</a:t>
            </a:r>
          </a:p>
        </p:txBody>
      </p:sp>
      <p:sp>
        <p:nvSpPr>
          <p:cNvPr id="7" name="Rectangle 21"/>
          <p:cNvSpPr>
            <a:spLocks noGrp="1" noChangeArrowheads="1"/>
          </p:cNvSpPr>
          <p:nvPr>
            <p:ph type="sldNum" sz="quarter" idx="12"/>
          </p:nvPr>
        </p:nvSpPr>
        <p:spPr>
          <a:xfrm>
            <a:off x="6553200" y="6324600"/>
            <a:ext cx="1905000" cy="457200"/>
          </a:xfrm>
          <a:prstGeom prst="rect">
            <a:avLst/>
          </a:prstGeom>
          <a:ln/>
        </p:spPr>
        <p:txBody>
          <a:bodyPr/>
          <a:lstStyle>
            <a:lvl1pPr>
              <a:defRPr/>
            </a:lvl1pPr>
          </a:lstStyle>
          <a:p>
            <a:pPr>
              <a:defRPr/>
            </a:pPr>
            <a:fld id="{465D4757-D149-4A26-83E4-1E718F7FA614}"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3469738"/>
      </p:ext>
    </p:extLst>
  </p:cSld>
  <p:clrMapOvr>
    <a:masterClrMapping/>
  </p:clrMapOvr>
  <p:transition spd="med">
    <p:pull/>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r>
              <a:rPr lang="en-US"/>
              <a:t>Click icon to add table</a:t>
            </a:r>
          </a:p>
        </p:txBody>
      </p:sp>
      <p:sp>
        <p:nvSpPr>
          <p:cNvPr id="4" name="Date Placeholder 3"/>
          <p:cNvSpPr>
            <a:spLocks noGrp="1"/>
          </p:cNvSpPr>
          <p:nvPr>
            <p:ph type="dt" sz="half" idx="10"/>
          </p:nvPr>
        </p:nvSpPr>
        <p:spPr>
          <a:xfrm>
            <a:off x="457200" y="6243638"/>
            <a:ext cx="2133600" cy="457200"/>
          </a:xfrm>
        </p:spPr>
        <p:txBody>
          <a:bodyPr/>
          <a:lstStyle>
            <a:lvl1pPr>
              <a:defRPr/>
            </a:lvl1pPr>
          </a:lstStyle>
          <a:p>
            <a:r>
              <a:rPr lang="en-US"/>
              <a:t>Outline, </a:t>
            </a: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r>
              <a:rPr lang="en-US"/>
              <a:t>Kevin Kay</a:t>
            </a: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3C8CA7C4-6BCF-4B83-8858-85B1748A2A5F}" type="slidenum">
              <a:rPr lang="en-US" smtClean="0"/>
              <a:pPr/>
              <a:t>‹#›</a:t>
            </a:fld>
            <a:endParaRPr lang="en-US" dirty="0"/>
          </a:p>
        </p:txBody>
      </p:sp>
    </p:spTree>
    <p:extLst>
      <p:ext uri="{BB962C8B-B14F-4D97-AF65-F5344CB8AC3E}">
        <p14:creationId xmlns:p14="http://schemas.microsoft.com/office/powerpoint/2010/main" val="1349055449"/>
      </p:ext>
    </p:extLst>
  </p:cSld>
  <p:clrMapOvr>
    <a:masterClrMapping/>
  </p:clrMapOvr>
  <p:transition spd="med">
    <p:pull/>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3638"/>
            <a:ext cx="2133600" cy="457200"/>
          </a:xfrm>
        </p:spPr>
        <p:txBody>
          <a:bodyPr/>
          <a:lstStyle>
            <a:lvl1pPr>
              <a:defRPr/>
            </a:lvl1pPr>
          </a:lstStyle>
          <a:p>
            <a:pPr>
              <a:defRPr/>
            </a:pPr>
            <a:r>
              <a:rPr lang="en-US">
                <a:solidFill>
                  <a:srgbClr val="FFFFFF"/>
                </a:solidFill>
              </a:rPr>
              <a:t>Outline, </a:t>
            </a: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pPr>
              <a:defRPr/>
            </a:pPr>
            <a:r>
              <a:rPr lang="en-US">
                <a:solidFill>
                  <a:srgbClr val="FFFFFF"/>
                </a:solidFill>
              </a:rPr>
              <a:t>Kevin Kay</a:t>
            </a: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pPr>
              <a:defRPr/>
            </a:pPr>
            <a:fld id="{54F3FE72-93E0-4F8A-8E5D-4E0508CE569F}"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3915205"/>
      </p:ext>
    </p:extLst>
  </p:cSld>
  <p:clrMapOvr>
    <a:masterClrMapping/>
  </p:clrMapOvr>
  <p:transition spd="med">
    <p:pull/>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r>
              <a:rPr lang="en-US"/>
              <a:t>Outline, </a:t>
            </a:r>
          </a:p>
        </p:txBody>
      </p:sp>
      <p:sp>
        <p:nvSpPr>
          <p:cNvPr id="3" name="Footer Placeholder 2"/>
          <p:cNvSpPr>
            <a:spLocks noGrp="1"/>
          </p:cNvSpPr>
          <p:nvPr>
            <p:ph type="ftr" sz="quarter" idx="11"/>
          </p:nvPr>
        </p:nvSpPr>
        <p:spPr/>
        <p:txBody>
          <a:bodyPr/>
          <a:lstStyle>
            <a:lvl1pPr>
              <a:defRPr/>
            </a:lvl1pPr>
          </a:lstStyle>
          <a:p>
            <a:r>
              <a:rPr lang="en-US"/>
              <a:t>Kevin Kay</a:t>
            </a:r>
          </a:p>
        </p:txBody>
      </p:sp>
      <p:sp>
        <p:nvSpPr>
          <p:cNvPr id="4" name="Slide Number Placeholder 3"/>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43959414"/>
      </p:ext>
    </p:extLst>
  </p:cSld>
  <p:clrMapOvr>
    <a:masterClrMapping/>
  </p:clrMapOvr>
  <p:transition spd="med">
    <p:pull/>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25603"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4"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5"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6"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7"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8"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09"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0"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1"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12"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3"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4"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5"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6"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7"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8"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9"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0"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1"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2"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3"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4"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5"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6"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7"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8"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29"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0"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1"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2"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3"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4"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5635"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6"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37" name="Rectangle 37"/>
          <p:cNvSpPr>
            <a:spLocks noGrp="1" noChangeArrowheads="1"/>
          </p:cNvSpPr>
          <p:nvPr>
            <p:ph type="dt" sz="half" idx="2"/>
          </p:nvPr>
        </p:nvSpPr>
        <p:spPr/>
        <p:txBody>
          <a:bodyPr/>
          <a:lstStyle>
            <a:lvl1pPr>
              <a:defRPr/>
            </a:lvl1pPr>
          </a:lstStyle>
          <a:p>
            <a:r>
              <a:rPr lang="en-US"/>
              <a:t>Outline, </a:t>
            </a:r>
          </a:p>
        </p:txBody>
      </p:sp>
      <p:sp>
        <p:nvSpPr>
          <p:cNvPr id="25638" name="Rectangle 38"/>
          <p:cNvSpPr>
            <a:spLocks noGrp="1" noChangeArrowheads="1"/>
          </p:cNvSpPr>
          <p:nvPr>
            <p:ph type="ftr" sz="quarter" idx="3"/>
          </p:nvPr>
        </p:nvSpPr>
        <p:spPr/>
        <p:txBody>
          <a:bodyPr/>
          <a:lstStyle>
            <a:lvl1pPr>
              <a:defRPr/>
            </a:lvl1pPr>
          </a:lstStyle>
          <a:p>
            <a:r>
              <a:rPr lang="en-US"/>
              <a:t>Kevin Kay</a:t>
            </a:r>
          </a:p>
        </p:txBody>
      </p:sp>
      <p:sp>
        <p:nvSpPr>
          <p:cNvPr id="2563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2564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25641" name="Rectangle 41"/>
          <p:cNvSpPr>
            <a:spLocks noGrp="1" noChangeArrowheads="1"/>
          </p:cNvSpPr>
          <p:nvPr>
            <p:ph type="sldNum" sz="quarter" idx="4"/>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3944938916"/>
      </p:ext>
    </p:extLst>
  </p:cSld>
  <p:clrMapOvr>
    <a:masterClrMapping/>
  </p:clrMapOvr>
  <p:transition spd="med">
    <p:pull/>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4291650857"/>
      </p:ext>
    </p:extLst>
  </p:cSld>
  <p:clrMapOvr>
    <a:masterClrMapping/>
  </p:clrMapOvr>
  <p:transition spd="med">
    <p:pull/>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50558231"/>
      </p:ext>
    </p:extLst>
  </p:cSld>
  <p:clrMapOvr>
    <a:masterClrMapping/>
  </p:clrMapOvr>
  <p:transition spd="med">
    <p:pull/>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3948311765"/>
      </p:ext>
    </p:extLst>
  </p:cSld>
  <p:clrMapOvr>
    <a:masterClrMapping/>
  </p:clrMapOvr>
  <p:transition spd="med">
    <p:pull/>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r>
              <a:rPr lang="en-US"/>
              <a:t>Outline, </a:t>
            </a:r>
          </a:p>
        </p:txBody>
      </p:sp>
      <p:sp>
        <p:nvSpPr>
          <p:cNvPr id="8" name="Footer Placeholder 7"/>
          <p:cNvSpPr>
            <a:spLocks noGrp="1"/>
          </p:cNvSpPr>
          <p:nvPr>
            <p:ph type="ftr" sz="quarter" idx="11"/>
          </p:nvPr>
        </p:nvSpPr>
        <p:spPr/>
        <p:txBody>
          <a:bodyPr/>
          <a:lstStyle>
            <a:lvl1pPr>
              <a:defRPr/>
            </a:lvl1pPr>
          </a:lstStyle>
          <a:p>
            <a:r>
              <a:rPr lang="en-US"/>
              <a:t>Kevin Kay</a:t>
            </a:r>
          </a:p>
        </p:txBody>
      </p:sp>
      <p:sp>
        <p:nvSpPr>
          <p:cNvPr id="9" name="Slide Number Placeholder 8"/>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4126668419"/>
      </p:ext>
    </p:extLst>
  </p:cSld>
  <p:clrMapOvr>
    <a:masterClrMapping/>
  </p:clrMapOvr>
  <p:transition spd="med">
    <p:pull/>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r>
              <a:rPr lang="en-US"/>
              <a:t>Outline, </a:t>
            </a:r>
          </a:p>
        </p:txBody>
      </p:sp>
      <p:sp>
        <p:nvSpPr>
          <p:cNvPr id="4" name="Footer Placeholder 3"/>
          <p:cNvSpPr>
            <a:spLocks noGrp="1"/>
          </p:cNvSpPr>
          <p:nvPr>
            <p:ph type="ftr" sz="quarter" idx="11"/>
          </p:nvPr>
        </p:nvSpPr>
        <p:spPr/>
        <p:txBody>
          <a:bodyPr/>
          <a:lstStyle>
            <a:lvl1pPr>
              <a:defRPr/>
            </a:lvl1pPr>
          </a:lstStyle>
          <a:p>
            <a:r>
              <a:rPr lang="en-US"/>
              <a:t>Kevin Kay</a:t>
            </a:r>
          </a:p>
        </p:txBody>
      </p:sp>
      <p:sp>
        <p:nvSpPr>
          <p:cNvPr id="5" name="Slide Number Placeholder 4"/>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912811574"/>
      </p:ext>
    </p:extLst>
  </p:cSld>
  <p:clrMapOvr>
    <a:masterClrMapping/>
  </p:clrMapOvr>
  <p:transition spd="med">
    <p:pull/>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r>
              <a:rPr lang="en-US"/>
              <a:t>Outline, </a:t>
            </a:r>
          </a:p>
        </p:txBody>
      </p:sp>
      <p:sp>
        <p:nvSpPr>
          <p:cNvPr id="3" name="Footer Placeholder 2"/>
          <p:cNvSpPr>
            <a:spLocks noGrp="1"/>
          </p:cNvSpPr>
          <p:nvPr>
            <p:ph type="ftr" sz="quarter" idx="11"/>
          </p:nvPr>
        </p:nvSpPr>
        <p:spPr/>
        <p:txBody>
          <a:bodyPr/>
          <a:lstStyle>
            <a:lvl1pPr>
              <a:defRPr/>
            </a:lvl1pPr>
          </a:lstStyle>
          <a:p>
            <a:r>
              <a:rPr lang="en-US"/>
              <a:t>Kevin Kay</a:t>
            </a:r>
          </a:p>
        </p:txBody>
      </p:sp>
      <p:sp>
        <p:nvSpPr>
          <p:cNvPr id="4" name="Slide Number Placeholder 3"/>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038653092"/>
      </p:ext>
    </p:extLst>
  </p:cSld>
  <p:clrMapOvr>
    <a:masterClrMapping/>
  </p:clrMapOvr>
  <p:transition spd="med">
    <p:pull/>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397862859"/>
      </p:ext>
    </p:extLst>
  </p:cSld>
  <p:clrMapOvr>
    <a:masterClrMapping/>
  </p:clrMapOvr>
  <p:transition spd="med">
    <p:pull/>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564297568"/>
      </p:ext>
    </p:extLst>
  </p:cSld>
  <p:clrMapOvr>
    <a:masterClrMapping/>
  </p:clrMapOvr>
  <p:transition spd="med">
    <p:pull/>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236825261"/>
      </p:ext>
    </p:extLst>
  </p:cSld>
  <p:clrMapOvr>
    <a:masterClrMapping/>
  </p:clrMapOvr>
  <p:transition spd="med">
    <p:pull/>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118675892"/>
      </p:ext>
    </p:extLst>
  </p:cSld>
  <p:clrMapOvr>
    <a:masterClrMapping/>
  </p:clrMapOvr>
  <p:transition spd="med">
    <p:pull/>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2411873490"/>
      </p:ext>
    </p:extLst>
  </p:cSld>
  <p:clrMapOvr>
    <a:masterClrMapping/>
  </p:clrMapOvr>
  <p:transition spd="med">
    <p:pull/>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lipArt Placeholder 2"/>
          <p:cNvSpPr>
            <a:spLocks noGrp="1"/>
          </p:cNvSpPr>
          <p:nvPr>
            <p:ph type="clipArt" sz="half" idx="1"/>
          </p:nvPr>
        </p:nvSpPr>
        <p:spPr>
          <a:xfrm>
            <a:off x="457200" y="1600200"/>
            <a:ext cx="4038600" cy="4495800"/>
          </a:xfrm>
        </p:spPr>
        <p:txBody>
          <a:bodyPr/>
          <a:lstStyle/>
          <a:p>
            <a:pPr lvl="0"/>
            <a:r>
              <a:rPr lang="en-US" noProof="0"/>
              <a:t>Click icon to add online image</a:t>
            </a:r>
          </a:p>
        </p:txBody>
      </p:sp>
      <p:sp>
        <p:nvSpPr>
          <p:cNvPr id="4" name="Text Placeholder 3"/>
          <p:cNvSpPr>
            <a:spLocks noGrp="1"/>
          </p:cNvSpPr>
          <p:nvPr>
            <p:ph type="body"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324600"/>
            <a:ext cx="1905000" cy="457200"/>
          </a:xfrm>
          <a:prstGeom prst="rect">
            <a:avLst/>
          </a:prstGeom>
          <a:ln/>
        </p:spPr>
        <p:txBody>
          <a:bodyPr/>
          <a:lstStyle>
            <a:lvl1pPr>
              <a:defRPr/>
            </a:lvl1pPr>
          </a:lstStyle>
          <a:p>
            <a:pPr>
              <a:defRPr/>
            </a:pPr>
            <a:r>
              <a:rPr lang="en-US">
                <a:solidFill>
                  <a:srgbClr val="FFFFFF"/>
                </a:solidFill>
              </a:rPr>
              <a:t>Outline, </a:t>
            </a:r>
          </a:p>
        </p:txBody>
      </p:sp>
      <p:sp>
        <p:nvSpPr>
          <p:cNvPr id="6" name="Rectangle 20"/>
          <p:cNvSpPr>
            <a:spLocks noGrp="1" noChangeArrowheads="1"/>
          </p:cNvSpPr>
          <p:nvPr>
            <p:ph type="ftr" sz="quarter" idx="11"/>
          </p:nvPr>
        </p:nvSpPr>
        <p:spPr>
          <a:xfrm>
            <a:off x="3124200" y="6324600"/>
            <a:ext cx="2895600" cy="457200"/>
          </a:xfrm>
          <a:prstGeom prst="rect">
            <a:avLst/>
          </a:prstGeom>
          <a:ln/>
        </p:spPr>
        <p:txBody>
          <a:bodyPr/>
          <a:lstStyle>
            <a:lvl1pPr>
              <a:defRPr/>
            </a:lvl1pPr>
          </a:lstStyle>
          <a:p>
            <a:pPr>
              <a:defRPr/>
            </a:pPr>
            <a:r>
              <a:rPr lang="en-US">
                <a:solidFill>
                  <a:srgbClr val="FFFFFF"/>
                </a:solidFill>
              </a:rPr>
              <a:t>Kevin Kay</a:t>
            </a:r>
          </a:p>
        </p:txBody>
      </p:sp>
      <p:sp>
        <p:nvSpPr>
          <p:cNvPr id="7" name="Rectangle 21"/>
          <p:cNvSpPr>
            <a:spLocks noGrp="1" noChangeArrowheads="1"/>
          </p:cNvSpPr>
          <p:nvPr>
            <p:ph type="sldNum" sz="quarter" idx="12"/>
          </p:nvPr>
        </p:nvSpPr>
        <p:spPr>
          <a:xfrm>
            <a:off x="6553200" y="6324600"/>
            <a:ext cx="1905000" cy="457200"/>
          </a:xfrm>
          <a:prstGeom prst="rect">
            <a:avLst/>
          </a:prstGeom>
          <a:ln/>
        </p:spPr>
        <p:txBody>
          <a:bodyPr/>
          <a:lstStyle>
            <a:lvl1pPr>
              <a:defRPr/>
            </a:lvl1pPr>
          </a:lstStyle>
          <a:p>
            <a:pPr>
              <a:defRPr/>
            </a:pPr>
            <a:fld id="{465D4757-D149-4A26-83E4-1E718F7FA614}"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3931344"/>
      </p:ext>
    </p:extLst>
  </p:cSld>
  <p:clrMapOvr>
    <a:masterClrMapping/>
  </p:clrMapOvr>
  <p:transition spd="med">
    <p:pull/>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r>
              <a:rPr lang="en-US"/>
              <a:t>Click icon to add table</a:t>
            </a:r>
          </a:p>
        </p:txBody>
      </p:sp>
      <p:sp>
        <p:nvSpPr>
          <p:cNvPr id="4" name="Date Placeholder 3"/>
          <p:cNvSpPr>
            <a:spLocks noGrp="1"/>
          </p:cNvSpPr>
          <p:nvPr>
            <p:ph type="dt" sz="half" idx="10"/>
          </p:nvPr>
        </p:nvSpPr>
        <p:spPr>
          <a:xfrm>
            <a:off x="457200" y="6243638"/>
            <a:ext cx="2133600" cy="457200"/>
          </a:xfrm>
        </p:spPr>
        <p:txBody>
          <a:bodyPr/>
          <a:lstStyle>
            <a:lvl1pPr>
              <a:defRPr/>
            </a:lvl1pPr>
          </a:lstStyle>
          <a:p>
            <a:r>
              <a:rPr lang="en-US"/>
              <a:t>Outline, </a:t>
            </a: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r>
              <a:rPr lang="en-US"/>
              <a:t>Kevin Kay</a:t>
            </a: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3C8CA7C4-6BCF-4B83-8858-85B1748A2A5F}" type="slidenum">
              <a:rPr lang="en-US" smtClean="0"/>
              <a:pPr/>
              <a:t>‹#›</a:t>
            </a:fld>
            <a:endParaRPr lang="en-US" dirty="0"/>
          </a:p>
        </p:txBody>
      </p:sp>
    </p:spTree>
    <p:extLst>
      <p:ext uri="{BB962C8B-B14F-4D97-AF65-F5344CB8AC3E}">
        <p14:creationId xmlns:p14="http://schemas.microsoft.com/office/powerpoint/2010/main" val="2847646909"/>
      </p:ext>
    </p:extLst>
  </p:cSld>
  <p:clrMapOvr>
    <a:masterClrMapping/>
  </p:clrMapOvr>
  <p:transition spd="med">
    <p:pull/>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3638"/>
            <a:ext cx="2133600" cy="457200"/>
          </a:xfrm>
        </p:spPr>
        <p:txBody>
          <a:bodyPr/>
          <a:lstStyle>
            <a:lvl1pPr>
              <a:defRPr/>
            </a:lvl1pPr>
          </a:lstStyle>
          <a:p>
            <a:pPr>
              <a:defRPr/>
            </a:pPr>
            <a:r>
              <a:rPr lang="en-US">
                <a:solidFill>
                  <a:srgbClr val="FFFFFF"/>
                </a:solidFill>
              </a:rPr>
              <a:t>Outline, </a:t>
            </a: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pPr>
              <a:defRPr/>
            </a:pPr>
            <a:r>
              <a:rPr lang="en-US">
                <a:solidFill>
                  <a:srgbClr val="FFFFFF"/>
                </a:solidFill>
              </a:rPr>
              <a:t>Kevin Kay</a:t>
            </a: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pPr>
              <a:defRPr/>
            </a:pPr>
            <a:fld id="{54F3FE72-93E0-4F8A-8E5D-4E0508CE569F}"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31604893"/>
      </p:ext>
    </p:extLst>
  </p:cSld>
  <p:clrMapOvr>
    <a:masterClrMapping/>
  </p:clrMapOvr>
  <p:transition spd="med">
    <p:pull/>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r>
              <a:rPr lang="en-US"/>
              <a:t>Outline, </a:t>
            </a:r>
            <a:endParaRPr lang="en-US" dirty="0"/>
          </a:p>
        </p:txBody>
      </p:sp>
      <p:sp>
        <p:nvSpPr>
          <p:cNvPr id="5" name="Footer Placeholder 4"/>
          <p:cNvSpPr>
            <a:spLocks noGrp="1"/>
          </p:cNvSpPr>
          <p:nvPr>
            <p:ph type="ftr" sz="quarter" idx="11"/>
          </p:nvPr>
        </p:nvSpPr>
        <p:spPr/>
        <p:txBody>
          <a:bodyPr/>
          <a:lstStyle/>
          <a:p>
            <a:r>
              <a:rPr lang="en-US" dirty="0"/>
              <a:t>Kevin Kay</a:t>
            </a:r>
          </a:p>
        </p:txBody>
      </p:sp>
      <p:sp>
        <p:nvSpPr>
          <p:cNvPr id="6" name="Slide Number Placeholder 5"/>
          <p:cNvSpPr>
            <a:spLocks noGrp="1"/>
          </p:cNvSpPr>
          <p:nvPr>
            <p:ph type="sldNum" sz="quarter" idx="12"/>
          </p:nvPr>
        </p:nvSpPr>
        <p:spPr/>
        <p:txBody>
          <a:bodyPr/>
          <a:lstStyle/>
          <a:p>
            <a:fld id="{A18B0E8C-D9FA-4DB1-8DF8-5993D7404299}" type="slidenum">
              <a:rPr lang="en-US" smtClean="0"/>
              <a:pPr/>
              <a:t>‹#›</a:t>
            </a:fld>
            <a:endParaRPr lang="en-US" dirty="0"/>
          </a:p>
        </p:txBody>
      </p:sp>
    </p:spTree>
    <p:extLst>
      <p:ext uri="{BB962C8B-B14F-4D97-AF65-F5344CB8AC3E}">
        <p14:creationId xmlns:p14="http://schemas.microsoft.com/office/powerpoint/2010/main" val="1763627426"/>
      </p:ext>
    </p:extLst>
  </p:cSld>
  <p:clrMapOvr>
    <a:masterClrMapping/>
  </p:clrMapOvr>
  <p:transition spd="med">
    <p:pull/>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t>Outline, </a:t>
            </a:r>
            <a:endParaRPr lang="en-US" dirty="0"/>
          </a:p>
        </p:txBody>
      </p:sp>
      <p:sp>
        <p:nvSpPr>
          <p:cNvPr id="5" name="Footer Placeholder 4"/>
          <p:cNvSpPr>
            <a:spLocks noGrp="1"/>
          </p:cNvSpPr>
          <p:nvPr>
            <p:ph type="ftr" sz="quarter" idx="11"/>
          </p:nvPr>
        </p:nvSpPr>
        <p:spPr/>
        <p:txBody>
          <a:bodyPr/>
          <a:lstStyle/>
          <a:p>
            <a:r>
              <a:rPr lang="en-US" dirty="0"/>
              <a:t>Kevin Kay</a:t>
            </a:r>
          </a:p>
        </p:txBody>
      </p:sp>
      <p:sp>
        <p:nvSpPr>
          <p:cNvPr id="6" name="Slide Number Placeholder 5"/>
          <p:cNvSpPr>
            <a:spLocks noGrp="1"/>
          </p:cNvSpPr>
          <p:nvPr>
            <p:ph type="sldNum" sz="quarter" idx="12"/>
          </p:nvPr>
        </p:nvSpPr>
        <p:spPr/>
        <p:txBody>
          <a:bodyPr/>
          <a:lstStyle/>
          <a:p>
            <a:fld id="{D01D1E08-2511-44E9-81BD-03E30B065DB1}" type="slidenum">
              <a:rPr lang="en-US" smtClean="0"/>
              <a:pPr/>
              <a:t>‹#›</a:t>
            </a:fld>
            <a:endParaRPr lang="en-US" dirty="0"/>
          </a:p>
        </p:txBody>
      </p:sp>
    </p:spTree>
    <p:extLst>
      <p:ext uri="{BB962C8B-B14F-4D97-AF65-F5344CB8AC3E}">
        <p14:creationId xmlns:p14="http://schemas.microsoft.com/office/powerpoint/2010/main" val="256025775"/>
      </p:ext>
    </p:extLst>
  </p:cSld>
  <p:clrMapOvr>
    <a:masterClrMapping/>
  </p:clrMapOvr>
  <p:transition spd="med">
    <p:pull/>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Outline, </a:t>
            </a:r>
            <a:endParaRPr lang="en-US" dirty="0"/>
          </a:p>
        </p:txBody>
      </p:sp>
      <p:sp>
        <p:nvSpPr>
          <p:cNvPr id="5" name="Footer Placeholder 4"/>
          <p:cNvSpPr>
            <a:spLocks noGrp="1"/>
          </p:cNvSpPr>
          <p:nvPr>
            <p:ph type="ftr" sz="quarter" idx="11"/>
          </p:nvPr>
        </p:nvSpPr>
        <p:spPr/>
        <p:txBody>
          <a:bodyPr/>
          <a:lstStyle/>
          <a:p>
            <a:r>
              <a:rPr lang="en-US" dirty="0"/>
              <a:t>Kevin Kay</a:t>
            </a:r>
          </a:p>
        </p:txBody>
      </p:sp>
      <p:sp>
        <p:nvSpPr>
          <p:cNvPr id="6" name="Slide Number Placeholder 5"/>
          <p:cNvSpPr>
            <a:spLocks noGrp="1"/>
          </p:cNvSpPr>
          <p:nvPr>
            <p:ph type="sldNum" sz="quarter" idx="12"/>
          </p:nvPr>
        </p:nvSpPr>
        <p:spPr/>
        <p:txBody>
          <a:bodyPr/>
          <a:lstStyle/>
          <a:p>
            <a:fld id="{12657C0A-FC11-4285-B9AC-A6760887EC25}" type="slidenum">
              <a:rPr lang="en-US" smtClean="0"/>
              <a:pPr/>
              <a:t>‹#›</a:t>
            </a:fld>
            <a:endParaRPr lang="en-US" dirty="0"/>
          </a:p>
        </p:txBody>
      </p:sp>
    </p:spTree>
    <p:extLst>
      <p:ext uri="{BB962C8B-B14F-4D97-AF65-F5344CB8AC3E}">
        <p14:creationId xmlns:p14="http://schemas.microsoft.com/office/powerpoint/2010/main" val="3511760647"/>
      </p:ext>
    </p:extLst>
  </p:cSld>
  <p:clrMapOvr>
    <a:masterClrMapping/>
  </p:clrMapOvr>
  <p:transition spd="med">
    <p:pull/>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r>
              <a:rPr lang="en-US"/>
              <a:t>Outline, </a:t>
            </a:r>
            <a:endParaRPr lang="en-US" dirty="0"/>
          </a:p>
        </p:txBody>
      </p:sp>
      <p:sp>
        <p:nvSpPr>
          <p:cNvPr id="6" name="Footer Placeholder 5"/>
          <p:cNvSpPr>
            <a:spLocks noGrp="1"/>
          </p:cNvSpPr>
          <p:nvPr>
            <p:ph type="ftr" sz="quarter" idx="11"/>
          </p:nvPr>
        </p:nvSpPr>
        <p:spPr/>
        <p:txBody>
          <a:bodyPr/>
          <a:lstStyle/>
          <a:p>
            <a:r>
              <a:rPr lang="en-US" dirty="0"/>
              <a:t>Kevin Kay</a:t>
            </a:r>
          </a:p>
        </p:txBody>
      </p:sp>
      <p:sp>
        <p:nvSpPr>
          <p:cNvPr id="7" name="Slide Number Placeholder 6"/>
          <p:cNvSpPr>
            <a:spLocks noGrp="1"/>
          </p:cNvSpPr>
          <p:nvPr>
            <p:ph type="sldNum" sz="quarter" idx="12"/>
          </p:nvPr>
        </p:nvSpPr>
        <p:spPr/>
        <p:txBody>
          <a:bodyPr/>
          <a:lstStyle/>
          <a:p>
            <a:fld id="{718B1F96-EE8D-4811-930B-3A16C49D4EE7}" type="slidenum">
              <a:rPr lang="en-US" smtClean="0"/>
              <a:pPr/>
              <a:t>‹#›</a:t>
            </a:fld>
            <a:endParaRPr lang="en-US" dirty="0"/>
          </a:p>
        </p:txBody>
      </p:sp>
    </p:spTree>
    <p:extLst>
      <p:ext uri="{BB962C8B-B14F-4D97-AF65-F5344CB8AC3E}">
        <p14:creationId xmlns:p14="http://schemas.microsoft.com/office/powerpoint/2010/main" val="3083052271"/>
      </p:ext>
    </p:extLst>
  </p:cSld>
  <p:clrMapOvr>
    <a:masterClrMapping/>
  </p:clrMapOvr>
  <p:transition spd="med">
    <p:pull/>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r>
              <a:rPr lang="en-US"/>
              <a:t>Outline, </a:t>
            </a:r>
            <a:endParaRPr lang="en-US" dirty="0"/>
          </a:p>
        </p:txBody>
      </p:sp>
      <p:sp>
        <p:nvSpPr>
          <p:cNvPr id="8" name="Footer Placeholder 7"/>
          <p:cNvSpPr>
            <a:spLocks noGrp="1"/>
          </p:cNvSpPr>
          <p:nvPr>
            <p:ph type="ftr" sz="quarter" idx="11"/>
          </p:nvPr>
        </p:nvSpPr>
        <p:spPr/>
        <p:txBody>
          <a:bodyPr/>
          <a:lstStyle/>
          <a:p>
            <a:r>
              <a:rPr lang="en-US" dirty="0"/>
              <a:t>Kevin Kay</a:t>
            </a:r>
          </a:p>
        </p:txBody>
      </p:sp>
      <p:sp>
        <p:nvSpPr>
          <p:cNvPr id="9" name="Slide Number Placeholder 8"/>
          <p:cNvSpPr>
            <a:spLocks noGrp="1"/>
          </p:cNvSpPr>
          <p:nvPr>
            <p:ph type="sldNum" sz="quarter" idx="12"/>
          </p:nvPr>
        </p:nvSpPr>
        <p:spPr/>
        <p:txBody>
          <a:bodyPr/>
          <a:lstStyle/>
          <a:p>
            <a:fld id="{594C55F6-A1D5-438E-B37F-74DD9055A064}" type="slidenum">
              <a:rPr lang="en-US" smtClean="0"/>
              <a:pPr/>
              <a:t>‹#›</a:t>
            </a:fld>
            <a:endParaRPr lang="en-US" dirty="0"/>
          </a:p>
        </p:txBody>
      </p:sp>
    </p:spTree>
    <p:extLst>
      <p:ext uri="{BB962C8B-B14F-4D97-AF65-F5344CB8AC3E}">
        <p14:creationId xmlns:p14="http://schemas.microsoft.com/office/powerpoint/2010/main" val="2822190526"/>
      </p:ext>
    </p:extLst>
  </p:cSld>
  <p:clrMapOvr>
    <a:masterClrMapping/>
  </p:clrMapOvr>
  <p:transition spd="med">
    <p:pull/>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r>
              <a:rPr lang="en-US"/>
              <a:t>Outline, </a:t>
            </a:r>
            <a:endParaRPr lang="en-US" dirty="0"/>
          </a:p>
        </p:txBody>
      </p:sp>
      <p:sp>
        <p:nvSpPr>
          <p:cNvPr id="4" name="Footer Placeholder 3"/>
          <p:cNvSpPr>
            <a:spLocks noGrp="1"/>
          </p:cNvSpPr>
          <p:nvPr>
            <p:ph type="ftr" sz="quarter" idx="11"/>
          </p:nvPr>
        </p:nvSpPr>
        <p:spPr/>
        <p:txBody>
          <a:bodyPr/>
          <a:lstStyle/>
          <a:p>
            <a:r>
              <a:rPr lang="en-US" dirty="0"/>
              <a:t>Kevin Kay</a:t>
            </a:r>
          </a:p>
        </p:txBody>
      </p:sp>
      <p:sp>
        <p:nvSpPr>
          <p:cNvPr id="5" name="Slide Number Placeholder 4"/>
          <p:cNvSpPr>
            <a:spLocks noGrp="1"/>
          </p:cNvSpPr>
          <p:nvPr>
            <p:ph type="sldNum" sz="quarter" idx="12"/>
          </p:nvPr>
        </p:nvSpPr>
        <p:spPr/>
        <p:txBody>
          <a:bodyPr/>
          <a:lstStyle/>
          <a:p>
            <a:fld id="{2B2D07C2-D8EC-4F7B-A7A5-AF7490016F4A}" type="slidenum">
              <a:rPr lang="en-US" smtClean="0"/>
              <a:pPr/>
              <a:t>‹#›</a:t>
            </a:fld>
            <a:endParaRPr lang="en-US" dirty="0"/>
          </a:p>
        </p:txBody>
      </p:sp>
    </p:spTree>
    <p:extLst>
      <p:ext uri="{BB962C8B-B14F-4D97-AF65-F5344CB8AC3E}">
        <p14:creationId xmlns:p14="http://schemas.microsoft.com/office/powerpoint/2010/main" val="13852271"/>
      </p:ext>
    </p:extLst>
  </p:cSld>
  <p:clrMapOvr>
    <a:masterClrMapping/>
  </p:clrMapOvr>
  <p:transition spd="med">
    <p:pull/>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3C8CA7C4-6BCF-4B83-8858-85B1748A2A5F}" type="slidenum">
              <a:rPr lang="en-US" smtClean="0"/>
              <a:t>‹#›</a:t>
            </a:fld>
            <a:endParaRPr lang="en-US"/>
          </a:p>
        </p:txBody>
      </p:sp>
    </p:spTree>
    <p:extLst>
      <p:ext uri="{BB962C8B-B14F-4D97-AF65-F5344CB8AC3E}">
        <p14:creationId xmlns:p14="http://schemas.microsoft.com/office/powerpoint/2010/main" val="4288327577"/>
      </p:ext>
    </p:extLst>
  </p:cSld>
  <p:clrMapOvr>
    <a:masterClrMapping/>
  </p:clrMapOvr>
  <p:transition spd="med">
    <p:pull/>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a:t>Outline, </a:t>
            </a:r>
            <a:endParaRPr lang="en-US" dirty="0"/>
          </a:p>
        </p:txBody>
      </p:sp>
      <p:sp>
        <p:nvSpPr>
          <p:cNvPr id="3" name="Footer Placeholder 2"/>
          <p:cNvSpPr>
            <a:spLocks noGrp="1"/>
          </p:cNvSpPr>
          <p:nvPr>
            <p:ph type="ftr" sz="quarter" idx="11"/>
          </p:nvPr>
        </p:nvSpPr>
        <p:spPr/>
        <p:txBody>
          <a:bodyPr/>
          <a:lstStyle/>
          <a:p>
            <a:r>
              <a:rPr lang="en-US" dirty="0"/>
              <a:t>Kevin Kay</a:t>
            </a:r>
          </a:p>
        </p:txBody>
      </p:sp>
      <p:sp>
        <p:nvSpPr>
          <p:cNvPr id="4" name="Slide Number Placeholder 3"/>
          <p:cNvSpPr>
            <a:spLocks noGrp="1"/>
          </p:cNvSpPr>
          <p:nvPr>
            <p:ph type="sldNum" sz="quarter" idx="12"/>
          </p:nvPr>
        </p:nvSpPr>
        <p:spPr/>
        <p:txBody>
          <a:bodyPr/>
          <a:lstStyle/>
          <a:p>
            <a:fld id="{57643625-98E4-40DD-963F-09F244C0802F}" type="slidenum">
              <a:rPr lang="en-US" smtClean="0"/>
              <a:pPr/>
              <a:t>‹#›</a:t>
            </a:fld>
            <a:endParaRPr lang="en-US" dirty="0"/>
          </a:p>
        </p:txBody>
      </p:sp>
    </p:spTree>
    <p:extLst>
      <p:ext uri="{BB962C8B-B14F-4D97-AF65-F5344CB8AC3E}">
        <p14:creationId xmlns:p14="http://schemas.microsoft.com/office/powerpoint/2010/main" val="3811535970"/>
      </p:ext>
    </p:extLst>
  </p:cSld>
  <p:clrMapOvr>
    <a:masterClrMapping/>
  </p:clrMapOvr>
  <p:transition spd="med">
    <p:pull/>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Outline, </a:t>
            </a:r>
            <a:endParaRPr lang="en-US" dirty="0"/>
          </a:p>
        </p:txBody>
      </p:sp>
      <p:sp>
        <p:nvSpPr>
          <p:cNvPr id="6" name="Footer Placeholder 5"/>
          <p:cNvSpPr>
            <a:spLocks noGrp="1"/>
          </p:cNvSpPr>
          <p:nvPr>
            <p:ph type="ftr" sz="quarter" idx="11"/>
          </p:nvPr>
        </p:nvSpPr>
        <p:spPr/>
        <p:txBody>
          <a:bodyPr/>
          <a:lstStyle/>
          <a:p>
            <a:r>
              <a:rPr lang="en-US" dirty="0"/>
              <a:t>Kevin Kay</a:t>
            </a:r>
          </a:p>
        </p:txBody>
      </p:sp>
      <p:sp>
        <p:nvSpPr>
          <p:cNvPr id="7" name="Slide Number Placeholder 6"/>
          <p:cNvSpPr>
            <a:spLocks noGrp="1"/>
          </p:cNvSpPr>
          <p:nvPr>
            <p:ph type="sldNum" sz="quarter" idx="12"/>
          </p:nvPr>
        </p:nvSpPr>
        <p:spPr/>
        <p:txBody>
          <a:bodyPr/>
          <a:lstStyle/>
          <a:p>
            <a:fld id="{23AE519E-15EC-4857-A8C0-BCBF0D9D6E04}" type="slidenum">
              <a:rPr lang="en-US" smtClean="0"/>
              <a:pPr/>
              <a:t>‹#›</a:t>
            </a:fld>
            <a:endParaRPr lang="en-US" dirty="0"/>
          </a:p>
        </p:txBody>
      </p:sp>
    </p:spTree>
    <p:extLst>
      <p:ext uri="{BB962C8B-B14F-4D97-AF65-F5344CB8AC3E}">
        <p14:creationId xmlns:p14="http://schemas.microsoft.com/office/powerpoint/2010/main" val="3168342550"/>
      </p:ext>
    </p:extLst>
  </p:cSld>
  <p:clrMapOvr>
    <a:masterClrMapping/>
  </p:clrMapOvr>
  <p:transition spd="med">
    <p:pull/>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Outline, </a:t>
            </a:r>
            <a:endParaRPr lang="en-US" dirty="0"/>
          </a:p>
        </p:txBody>
      </p:sp>
      <p:sp>
        <p:nvSpPr>
          <p:cNvPr id="6" name="Footer Placeholder 5"/>
          <p:cNvSpPr>
            <a:spLocks noGrp="1"/>
          </p:cNvSpPr>
          <p:nvPr>
            <p:ph type="ftr" sz="quarter" idx="11"/>
          </p:nvPr>
        </p:nvSpPr>
        <p:spPr/>
        <p:txBody>
          <a:bodyPr/>
          <a:lstStyle/>
          <a:p>
            <a:r>
              <a:rPr lang="en-US" dirty="0"/>
              <a:t>Kevin Kay</a:t>
            </a:r>
          </a:p>
        </p:txBody>
      </p:sp>
      <p:sp>
        <p:nvSpPr>
          <p:cNvPr id="7" name="Slide Number Placeholder 6"/>
          <p:cNvSpPr>
            <a:spLocks noGrp="1"/>
          </p:cNvSpPr>
          <p:nvPr>
            <p:ph type="sldNum" sz="quarter" idx="12"/>
          </p:nvPr>
        </p:nvSpPr>
        <p:spPr/>
        <p:txBody>
          <a:bodyPr/>
          <a:lstStyle/>
          <a:p>
            <a:fld id="{033A7786-F48F-42A8-BBAB-533E23A1EBA6}" type="slidenum">
              <a:rPr lang="en-US" smtClean="0"/>
              <a:pPr/>
              <a:t>‹#›</a:t>
            </a:fld>
            <a:endParaRPr lang="en-US" dirty="0"/>
          </a:p>
        </p:txBody>
      </p:sp>
    </p:spTree>
    <p:extLst>
      <p:ext uri="{BB962C8B-B14F-4D97-AF65-F5344CB8AC3E}">
        <p14:creationId xmlns:p14="http://schemas.microsoft.com/office/powerpoint/2010/main" val="3050609936"/>
      </p:ext>
    </p:extLst>
  </p:cSld>
  <p:clrMapOvr>
    <a:masterClrMapping/>
  </p:clrMapOvr>
  <p:transition spd="med">
    <p:pull/>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t>Outline, </a:t>
            </a:r>
            <a:endParaRPr lang="en-US" dirty="0"/>
          </a:p>
        </p:txBody>
      </p:sp>
      <p:sp>
        <p:nvSpPr>
          <p:cNvPr id="5" name="Footer Placeholder 4"/>
          <p:cNvSpPr>
            <a:spLocks noGrp="1"/>
          </p:cNvSpPr>
          <p:nvPr>
            <p:ph type="ftr" sz="quarter" idx="11"/>
          </p:nvPr>
        </p:nvSpPr>
        <p:spPr/>
        <p:txBody>
          <a:bodyPr/>
          <a:lstStyle/>
          <a:p>
            <a:r>
              <a:rPr lang="en-US" dirty="0"/>
              <a:t>Kevin Kay</a:t>
            </a:r>
          </a:p>
        </p:txBody>
      </p:sp>
      <p:sp>
        <p:nvSpPr>
          <p:cNvPr id="6" name="Slide Number Placeholder 5"/>
          <p:cNvSpPr>
            <a:spLocks noGrp="1"/>
          </p:cNvSpPr>
          <p:nvPr>
            <p:ph type="sldNum" sz="quarter" idx="12"/>
          </p:nvPr>
        </p:nvSpPr>
        <p:spPr/>
        <p:txBody>
          <a:bodyPr/>
          <a:lstStyle/>
          <a:p>
            <a:fld id="{6AD00215-66D6-46CE-B67D-573FCE051EDC}" type="slidenum">
              <a:rPr lang="en-US" smtClean="0"/>
              <a:pPr/>
              <a:t>‹#›</a:t>
            </a:fld>
            <a:endParaRPr lang="en-US" dirty="0"/>
          </a:p>
        </p:txBody>
      </p:sp>
    </p:spTree>
    <p:extLst>
      <p:ext uri="{BB962C8B-B14F-4D97-AF65-F5344CB8AC3E}">
        <p14:creationId xmlns:p14="http://schemas.microsoft.com/office/powerpoint/2010/main" val="2486425129"/>
      </p:ext>
    </p:extLst>
  </p:cSld>
  <p:clrMapOvr>
    <a:masterClrMapping/>
  </p:clrMapOvr>
  <p:transition spd="med">
    <p:pull/>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t>Outline, </a:t>
            </a:r>
            <a:endParaRPr lang="en-US" dirty="0"/>
          </a:p>
        </p:txBody>
      </p:sp>
      <p:sp>
        <p:nvSpPr>
          <p:cNvPr id="5" name="Footer Placeholder 4"/>
          <p:cNvSpPr>
            <a:spLocks noGrp="1"/>
          </p:cNvSpPr>
          <p:nvPr>
            <p:ph type="ftr" sz="quarter" idx="11"/>
          </p:nvPr>
        </p:nvSpPr>
        <p:spPr/>
        <p:txBody>
          <a:bodyPr/>
          <a:lstStyle/>
          <a:p>
            <a:r>
              <a:rPr lang="en-US" dirty="0"/>
              <a:t>Kevin Kay</a:t>
            </a:r>
          </a:p>
        </p:txBody>
      </p:sp>
      <p:sp>
        <p:nvSpPr>
          <p:cNvPr id="6" name="Slide Number Placeholder 5"/>
          <p:cNvSpPr>
            <a:spLocks noGrp="1"/>
          </p:cNvSpPr>
          <p:nvPr>
            <p:ph type="sldNum" sz="quarter" idx="12"/>
          </p:nvPr>
        </p:nvSpPr>
        <p:spPr/>
        <p:txBody>
          <a:bodyPr/>
          <a:lstStyle/>
          <a:p>
            <a:fld id="{78DF8F96-7721-432A-8F81-B43EA8F8CDA5}" type="slidenum">
              <a:rPr lang="en-US" smtClean="0"/>
              <a:pPr/>
              <a:t>‹#›</a:t>
            </a:fld>
            <a:endParaRPr lang="en-US" dirty="0"/>
          </a:p>
        </p:txBody>
      </p:sp>
    </p:spTree>
    <p:extLst>
      <p:ext uri="{BB962C8B-B14F-4D97-AF65-F5344CB8AC3E}">
        <p14:creationId xmlns:p14="http://schemas.microsoft.com/office/powerpoint/2010/main" val="3714017250"/>
      </p:ext>
    </p:extLst>
  </p:cSld>
  <p:clrMapOvr>
    <a:masterClrMapping/>
  </p:clrMapOvr>
  <p:transition spd="med">
    <p:pull/>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25603"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04"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05"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06"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07"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08"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09"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10"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11"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12"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13"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14"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15"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16"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17"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18"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19"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20"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21"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22"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23"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24"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25"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26"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27"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28"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29"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30"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31"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32"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33"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34"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5635"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5636"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grpSp>
      <p:sp>
        <p:nvSpPr>
          <p:cNvPr id="25637" name="Rectangle 37"/>
          <p:cNvSpPr>
            <a:spLocks noGrp="1" noChangeArrowheads="1"/>
          </p:cNvSpPr>
          <p:nvPr>
            <p:ph type="dt" sz="half" idx="2"/>
          </p:nvPr>
        </p:nvSpPr>
        <p:spPr/>
        <p:txBody>
          <a:bodyPr/>
          <a:lstStyle>
            <a:lvl1pPr>
              <a:defRPr/>
            </a:lvl1pPr>
          </a:lstStyle>
          <a:p>
            <a:r>
              <a:rPr lang="en-US"/>
              <a:t>Outline, </a:t>
            </a:r>
          </a:p>
        </p:txBody>
      </p:sp>
      <p:sp>
        <p:nvSpPr>
          <p:cNvPr id="25638" name="Rectangle 38"/>
          <p:cNvSpPr>
            <a:spLocks noGrp="1" noChangeArrowheads="1"/>
          </p:cNvSpPr>
          <p:nvPr>
            <p:ph type="ftr" sz="quarter" idx="3"/>
          </p:nvPr>
        </p:nvSpPr>
        <p:spPr/>
        <p:txBody>
          <a:bodyPr/>
          <a:lstStyle>
            <a:lvl1pPr>
              <a:defRPr/>
            </a:lvl1pPr>
          </a:lstStyle>
          <a:p>
            <a:r>
              <a:rPr lang="en-US"/>
              <a:t>Kevin Kay</a:t>
            </a:r>
          </a:p>
        </p:txBody>
      </p:sp>
      <p:sp>
        <p:nvSpPr>
          <p:cNvPr id="2563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2564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25641" name="Rectangle 41"/>
          <p:cNvSpPr>
            <a:spLocks noGrp="1" noChangeArrowheads="1"/>
          </p:cNvSpPr>
          <p:nvPr>
            <p:ph type="sldNum" sz="quarter" idx="4"/>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346643129"/>
      </p:ext>
    </p:extLst>
  </p:cSld>
  <p:clrMapOvr>
    <a:masterClrMapping/>
  </p:clrMapOvr>
  <p:transition spd="med">
    <p:pull/>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4053496409"/>
      </p:ext>
    </p:extLst>
  </p:cSld>
  <p:clrMapOvr>
    <a:masterClrMapping/>
  </p:clrMapOvr>
  <p:transition spd="med">
    <p:pull/>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r>
              <a:rPr lang="en-US"/>
              <a:t>Outline, </a:t>
            </a:r>
          </a:p>
        </p:txBody>
      </p:sp>
      <p:sp>
        <p:nvSpPr>
          <p:cNvPr id="5" name="Footer Placeholder 4"/>
          <p:cNvSpPr>
            <a:spLocks noGrp="1"/>
          </p:cNvSpPr>
          <p:nvPr>
            <p:ph type="ftr" sz="quarter" idx="11"/>
          </p:nvPr>
        </p:nvSpPr>
        <p:spPr/>
        <p:txBody>
          <a:bodyPr/>
          <a:lstStyle>
            <a:lvl1pPr>
              <a:defRPr/>
            </a:lvl1pPr>
          </a:lstStyle>
          <a:p>
            <a:r>
              <a:rPr lang="en-US"/>
              <a:t>Kevin Kay</a:t>
            </a:r>
          </a:p>
        </p:txBody>
      </p:sp>
      <p:sp>
        <p:nvSpPr>
          <p:cNvPr id="6" name="Slide Number Placeholder 5"/>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3579497621"/>
      </p:ext>
    </p:extLst>
  </p:cSld>
  <p:clrMapOvr>
    <a:masterClrMapping/>
  </p:clrMapOvr>
  <p:transition spd="med">
    <p:pull/>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r>
              <a:rPr lang="en-US"/>
              <a:t>Outline, </a:t>
            </a:r>
          </a:p>
        </p:txBody>
      </p:sp>
      <p:sp>
        <p:nvSpPr>
          <p:cNvPr id="6" name="Footer Placeholder 5"/>
          <p:cNvSpPr>
            <a:spLocks noGrp="1"/>
          </p:cNvSpPr>
          <p:nvPr>
            <p:ph type="ftr" sz="quarter" idx="11"/>
          </p:nvPr>
        </p:nvSpPr>
        <p:spPr/>
        <p:txBody>
          <a:bodyPr/>
          <a:lstStyle>
            <a:lvl1pPr>
              <a:defRPr/>
            </a:lvl1pPr>
          </a:lstStyle>
          <a:p>
            <a:r>
              <a:rPr lang="en-US"/>
              <a:t>Kevin Kay</a:t>
            </a:r>
          </a:p>
        </p:txBody>
      </p:sp>
      <p:sp>
        <p:nvSpPr>
          <p:cNvPr id="7" name="Slide Number Placeholder 6"/>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3315633404"/>
      </p:ext>
    </p:extLst>
  </p:cSld>
  <p:clrMapOvr>
    <a:masterClrMapping/>
  </p:clrMapOvr>
  <p:transition spd="med">
    <p:pull/>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r>
              <a:rPr lang="en-US"/>
              <a:t>Outline, </a:t>
            </a:r>
          </a:p>
        </p:txBody>
      </p:sp>
      <p:sp>
        <p:nvSpPr>
          <p:cNvPr id="8" name="Footer Placeholder 7"/>
          <p:cNvSpPr>
            <a:spLocks noGrp="1"/>
          </p:cNvSpPr>
          <p:nvPr>
            <p:ph type="ftr" sz="quarter" idx="11"/>
          </p:nvPr>
        </p:nvSpPr>
        <p:spPr/>
        <p:txBody>
          <a:bodyPr/>
          <a:lstStyle>
            <a:lvl1pPr>
              <a:defRPr/>
            </a:lvl1pPr>
          </a:lstStyle>
          <a:p>
            <a:r>
              <a:rPr lang="en-US"/>
              <a:t>Kevin Kay</a:t>
            </a:r>
          </a:p>
        </p:txBody>
      </p:sp>
      <p:sp>
        <p:nvSpPr>
          <p:cNvPr id="9" name="Slide Number Placeholder 8"/>
          <p:cNvSpPr>
            <a:spLocks noGrp="1"/>
          </p:cNvSpPr>
          <p:nvPr>
            <p:ph type="sldNum" sz="quarter" idx="12"/>
          </p:nvPr>
        </p:nvSpPr>
        <p:spPr/>
        <p:txBody>
          <a:bodyPr/>
          <a:lstStyle>
            <a:lvl1pPr>
              <a:defRPr/>
            </a:lvl1pPr>
          </a:lstStyle>
          <a:p>
            <a:fld id="{27F658CE-3C2C-4608-AB25-6B872F7423A4}" type="slidenum">
              <a:rPr lang="en-US" smtClean="0"/>
              <a:t>‹#›</a:t>
            </a:fld>
            <a:endParaRPr lang="en-US"/>
          </a:p>
        </p:txBody>
      </p:sp>
    </p:spTree>
    <p:extLst>
      <p:ext uri="{BB962C8B-B14F-4D97-AF65-F5344CB8AC3E}">
        <p14:creationId xmlns:p14="http://schemas.microsoft.com/office/powerpoint/2010/main" val="1384531767"/>
      </p:ext>
    </p:extLst>
  </p:cSld>
  <p:clrMapOvr>
    <a:masterClrMapping/>
  </p:clrMapOvr>
  <p:transition spd="med">
    <p:pull/>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theme" Target="../theme/theme3.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5" Type="http://schemas.openxmlformats.org/officeDocument/2006/relationships/theme" Target="../theme/theme4.xml"/><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theme" Target="../theme/theme5.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5" Type="http://schemas.openxmlformats.org/officeDocument/2006/relationships/theme" Target="../theme/theme6.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7.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theme" Target="../theme/theme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4578" name="Group 2"/>
          <p:cNvGrpSpPr>
            <a:grpSpLocks/>
          </p:cNvGrpSpPr>
          <p:nvPr/>
        </p:nvGrpSpPr>
        <p:grpSpPr bwMode="auto">
          <a:xfrm>
            <a:off x="3803650" y="1801813"/>
            <a:ext cx="5340350" cy="5056187"/>
            <a:chOff x="2394" y="1127"/>
            <a:chExt cx="3364" cy="3185"/>
          </a:xfrm>
        </p:grpSpPr>
        <p:sp>
          <p:nvSpPr>
            <p:cNvPr id="24579"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0"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1"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2"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3"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4"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5"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6"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7"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8"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9"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0"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1"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2"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3"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4"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5"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6"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7"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8"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9"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0"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1"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2"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3"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4"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5"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6"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7"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8"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9"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0"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1"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2"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4613" name="Rectangle 37"/>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614" name="Rectangle 38"/>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15" name="Rectangle 39"/>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eaLnBrk="1" hangingPunct="1">
              <a:defRPr sz="1400"/>
            </a:lvl1pPr>
          </a:lstStyle>
          <a:p>
            <a:r>
              <a:rPr lang="en-US" dirty="0"/>
              <a:t>Outline, </a:t>
            </a:r>
          </a:p>
        </p:txBody>
      </p:sp>
      <p:sp>
        <p:nvSpPr>
          <p:cNvPr id="24616" name="Rectangle 40"/>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eaLnBrk="1" hangingPunct="1">
              <a:defRPr sz="1400">
                <a:effectLst>
                  <a:outerShdw blurRad="38100" dist="38100" dir="2700000" algn="tl">
                    <a:srgbClr val="000000">
                      <a:alpha val="43137"/>
                    </a:srgbClr>
                  </a:outerShdw>
                </a:effectLst>
              </a:defRPr>
            </a:lvl1pPr>
          </a:lstStyle>
          <a:p>
            <a:r>
              <a:rPr lang="en-US"/>
              <a:t>Kevin Kay</a:t>
            </a:r>
          </a:p>
        </p:txBody>
      </p:sp>
      <p:sp>
        <p:nvSpPr>
          <p:cNvPr id="24617" name="Rectangle 41"/>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r" eaLnBrk="1" hangingPunct="1">
              <a:defRPr sz="2000">
                <a:effectLst>
                  <a:outerShdw blurRad="38100" dist="38100" dir="2700000" algn="tl">
                    <a:srgbClr val="000000">
                      <a:alpha val="43137"/>
                    </a:srgbClr>
                  </a:outerShdw>
                </a:effectLst>
              </a:defRPr>
            </a:lvl1pPr>
          </a:lstStyle>
          <a:p>
            <a:fld id="{3C8CA7C4-6BCF-4B83-8858-85B1748A2A5F}" type="slidenum">
              <a:rPr lang="en-US" smtClean="0"/>
              <a:pPr/>
              <a:t>‹#›</a:t>
            </a:fld>
            <a:endParaRPr lang="en-US" dirty="0"/>
          </a:p>
        </p:txBody>
      </p:sp>
    </p:spTree>
    <p:extLst>
      <p:ext uri="{BB962C8B-B14F-4D97-AF65-F5344CB8AC3E}">
        <p14:creationId xmlns:p14="http://schemas.microsoft.com/office/powerpoint/2010/main" val="2478001231"/>
      </p:ext>
    </p:extLst>
  </p:cSld>
  <p:clrMap bg1="dk2" tx1="lt1" bg2="dk1" tx2="lt2" accent1="accent1" accent2="accent2" accent3="accent3" accent4="accent4" accent5="accent5" accent6="accent6" hlink="hlink" folHlink="folHlink"/>
  <p:sldLayoutIdLst>
    <p:sldLayoutId id="2147483855" r:id="rId1"/>
    <p:sldLayoutId id="2147483856" r:id="rId2"/>
    <p:sldLayoutId id="2147483857" r:id="rId3"/>
    <p:sldLayoutId id="2147483858" r:id="rId4"/>
    <p:sldLayoutId id="2147483859" r:id="rId5"/>
    <p:sldLayoutId id="2147483860" r:id="rId6"/>
    <p:sldLayoutId id="2147483861" r:id="rId7"/>
    <p:sldLayoutId id="2147483862" r:id="rId8"/>
    <p:sldLayoutId id="2147483863" r:id="rId9"/>
    <p:sldLayoutId id="2147483864" r:id="rId10"/>
    <p:sldLayoutId id="2147483865" r:id="rId11"/>
    <p:sldLayoutId id="2147483866" r:id="rId12"/>
    <p:sldLayoutId id="2147483867" r:id="rId13"/>
    <p:sldLayoutId id="2147483868" r:id="rId14"/>
  </p:sldLayoutIdLst>
  <p:transition spd="med">
    <p:pull/>
  </p:transition>
  <p:hf hdr="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461963" indent="-461963" algn="l" rtl="0" eaLnBrk="1" fontAlgn="base" hangingPunct="1">
        <a:spcBef>
          <a:spcPts val="0"/>
        </a:spcBef>
        <a:spcAft>
          <a:spcPts val="2400"/>
        </a:spcAft>
        <a:buClr>
          <a:schemeClr val="hlink"/>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4578" name="Group 2"/>
          <p:cNvGrpSpPr>
            <a:grpSpLocks/>
          </p:cNvGrpSpPr>
          <p:nvPr/>
        </p:nvGrpSpPr>
        <p:grpSpPr bwMode="auto">
          <a:xfrm>
            <a:off x="3800475" y="1789113"/>
            <a:ext cx="5340350" cy="5056187"/>
            <a:chOff x="2394" y="1127"/>
            <a:chExt cx="3364" cy="3185"/>
          </a:xfrm>
        </p:grpSpPr>
        <p:sp>
          <p:nvSpPr>
            <p:cNvPr id="24579"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580"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581"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582"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83"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584"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585"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586"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587"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588"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89"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0"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1"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2"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3"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4"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5"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6"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7"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8"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599"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600"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601"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602"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603"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604"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605"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606"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607"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608"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609"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610"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latin typeface="Arial" panose="020B0604020202020204" pitchFamily="34" charset="0"/>
              </a:endParaRPr>
            </a:p>
          </p:txBody>
        </p:sp>
        <p:sp>
          <p:nvSpPr>
            <p:cNvPr id="24611"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sp>
          <p:nvSpPr>
            <p:cNvPr id="24612"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endParaRPr>
            </a:p>
          </p:txBody>
        </p:sp>
      </p:grpSp>
      <p:sp>
        <p:nvSpPr>
          <p:cNvPr id="24613" name="Rectangle 37"/>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614" name="Rectangle 38"/>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15" name="Rectangle 39"/>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marL="0" algn="l" defTabSz="914400" rtl="0" eaLnBrk="1" latinLnBrk="0" hangingPunct="1">
              <a:defRPr lang="en-US" sz="1400" kern="1200" smtClean="0">
                <a:solidFill>
                  <a:schemeClr val="tx1"/>
                </a:solidFill>
                <a:latin typeface="+mn-lt"/>
                <a:ea typeface="+mn-ea"/>
                <a:cs typeface="+mn-cs"/>
              </a:defRPr>
            </a:lvl1pPr>
          </a:lstStyle>
          <a:p>
            <a:r>
              <a:rPr lang="en-US" dirty="0"/>
              <a:t>Outline, </a:t>
            </a:r>
          </a:p>
        </p:txBody>
      </p:sp>
      <p:sp>
        <p:nvSpPr>
          <p:cNvPr id="24616" name="Rectangle 40"/>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eaLnBrk="1" hangingPunct="1">
              <a:defRPr sz="1400">
                <a:solidFill>
                  <a:schemeClr val="tx1"/>
                </a:solidFill>
                <a:effectLst>
                  <a:outerShdw blurRad="38100" dist="38100" dir="2700000" algn="tl">
                    <a:srgbClr val="000000">
                      <a:alpha val="43137"/>
                    </a:srgbClr>
                  </a:outerShdw>
                </a:effectLst>
                <a:latin typeface="+mn-lt"/>
              </a:defRPr>
            </a:lvl1pPr>
          </a:lstStyle>
          <a:p>
            <a:r>
              <a:rPr lang="en-US" dirty="0"/>
              <a:t>Kevin Kay</a:t>
            </a:r>
          </a:p>
        </p:txBody>
      </p:sp>
      <p:sp>
        <p:nvSpPr>
          <p:cNvPr id="24617" name="Rectangle 41"/>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r" eaLnBrk="1" hangingPunct="1">
              <a:defRPr sz="2000">
                <a:solidFill>
                  <a:schemeClr val="tx1"/>
                </a:solidFill>
                <a:effectLst>
                  <a:outerShdw blurRad="38100" dist="38100" dir="2700000" algn="tl">
                    <a:srgbClr val="000000">
                      <a:alpha val="43137"/>
                    </a:srgbClr>
                  </a:outerShdw>
                </a:effectLst>
                <a:latin typeface="+mn-lt"/>
              </a:defRPr>
            </a:lvl1pPr>
          </a:lstStyle>
          <a:p>
            <a:fld id="{27F658CE-3C2C-4608-AB25-6B872F7423A4}" type="slidenum">
              <a:rPr lang="en-US" smtClean="0"/>
              <a:pPr/>
              <a:t>‹#›</a:t>
            </a:fld>
            <a:endParaRPr lang="en-US" dirty="0"/>
          </a:p>
        </p:txBody>
      </p:sp>
    </p:spTree>
    <p:extLst>
      <p:ext uri="{BB962C8B-B14F-4D97-AF65-F5344CB8AC3E}">
        <p14:creationId xmlns:p14="http://schemas.microsoft.com/office/powerpoint/2010/main" val="3070186542"/>
      </p:ext>
    </p:extLst>
  </p:cSld>
  <p:clrMap bg1="dk2" tx1="lt1" bg2="dk1" tx2="lt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9" r:id="rId12"/>
    <p:sldLayoutId id="2147484005" r:id="rId13"/>
  </p:sldLayoutIdLst>
  <p:transition spd="med">
    <p:pull/>
  </p:transition>
  <p:hf hdr="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4578" name="Group 2"/>
          <p:cNvGrpSpPr>
            <a:grpSpLocks/>
          </p:cNvGrpSpPr>
          <p:nvPr/>
        </p:nvGrpSpPr>
        <p:grpSpPr bwMode="auto">
          <a:xfrm>
            <a:off x="3800475" y="1789113"/>
            <a:ext cx="5340350" cy="5056187"/>
            <a:chOff x="2394" y="1127"/>
            <a:chExt cx="3364" cy="3185"/>
          </a:xfrm>
        </p:grpSpPr>
        <p:sp>
          <p:nvSpPr>
            <p:cNvPr id="24579"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0"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1"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2"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3"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4"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5"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6"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7"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8"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9"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0"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1"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2"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3"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4"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5"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6"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7"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8"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9"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0"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1"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2"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3"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4"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5"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6"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7"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8"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9"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0"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1"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2"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4613" name="Rectangle 37"/>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614" name="Rectangle 38"/>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15" name="Rectangle 39"/>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marL="0" algn="l" defTabSz="914400" rtl="0" eaLnBrk="1" latinLnBrk="0" hangingPunct="1">
              <a:defRPr lang="en-US" sz="1400" kern="1200" smtClean="0">
                <a:solidFill>
                  <a:schemeClr val="tx1"/>
                </a:solidFill>
                <a:latin typeface="+mn-lt"/>
                <a:ea typeface="+mn-ea"/>
                <a:cs typeface="+mn-cs"/>
              </a:defRPr>
            </a:lvl1pPr>
          </a:lstStyle>
          <a:p>
            <a:r>
              <a:rPr lang="en-US" dirty="0"/>
              <a:t>Outline, </a:t>
            </a:r>
          </a:p>
        </p:txBody>
      </p:sp>
      <p:sp>
        <p:nvSpPr>
          <p:cNvPr id="24616" name="Rectangle 40"/>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eaLnBrk="1" hangingPunct="1">
              <a:defRPr sz="1400">
                <a:effectLst>
                  <a:outerShdw blurRad="38100" dist="38100" dir="2700000" algn="tl">
                    <a:srgbClr val="000000">
                      <a:alpha val="43137"/>
                    </a:srgbClr>
                  </a:outerShdw>
                </a:effectLst>
              </a:defRPr>
            </a:lvl1pPr>
          </a:lstStyle>
          <a:p>
            <a:r>
              <a:rPr lang="en-US" dirty="0"/>
              <a:t>Kevin Kay</a:t>
            </a:r>
          </a:p>
        </p:txBody>
      </p:sp>
      <p:sp>
        <p:nvSpPr>
          <p:cNvPr id="24617" name="Rectangle 41"/>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r" eaLnBrk="1" hangingPunct="1">
              <a:defRPr sz="2000">
                <a:effectLst>
                  <a:outerShdw blurRad="38100" dist="38100" dir="2700000" algn="tl">
                    <a:srgbClr val="000000">
                      <a:alpha val="43137"/>
                    </a:srgbClr>
                  </a:outerShdw>
                </a:effectLst>
              </a:defRPr>
            </a:lvl1pPr>
          </a:lstStyle>
          <a:p>
            <a:fld id="{3C8CA7C4-6BCF-4B83-8858-85B1748A2A5F}" type="slidenum">
              <a:rPr lang="en-US" smtClean="0"/>
              <a:pPr/>
              <a:t>‹#›</a:t>
            </a:fld>
            <a:endParaRPr lang="en-US" dirty="0"/>
          </a:p>
        </p:txBody>
      </p:sp>
    </p:spTree>
    <p:extLst>
      <p:ext uri="{BB962C8B-B14F-4D97-AF65-F5344CB8AC3E}">
        <p14:creationId xmlns:p14="http://schemas.microsoft.com/office/powerpoint/2010/main" val="4240019436"/>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 id="2147484044" r:id="rId13"/>
    <p:sldLayoutId id="2147484045" r:id="rId14"/>
  </p:sldLayoutIdLst>
  <p:transition spd="med">
    <p:pull/>
  </p:transition>
  <p:hf hdr="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461963" indent="-461963" algn="l" rtl="0" eaLnBrk="1" fontAlgn="base" hangingPunct="1">
        <a:spcBef>
          <a:spcPts val="0"/>
        </a:spcBef>
        <a:spcAft>
          <a:spcPts val="2400"/>
        </a:spcAft>
        <a:buClr>
          <a:schemeClr val="hlink"/>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4578" name="Group 2"/>
          <p:cNvGrpSpPr>
            <a:grpSpLocks/>
          </p:cNvGrpSpPr>
          <p:nvPr/>
        </p:nvGrpSpPr>
        <p:grpSpPr bwMode="auto">
          <a:xfrm>
            <a:off x="3803650" y="1801813"/>
            <a:ext cx="5340350" cy="5056187"/>
            <a:chOff x="2394" y="1127"/>
            <a:chExt cx="3364" cy="3185"/>
          </a:xfrm>
        </p:grpSpPr>
        <p:sp>
          <p:nvSpPr>
            <p:cNvPr id="24579"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0"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1"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2"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3"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4"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5"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6"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7"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8"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9"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0"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1"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2"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3"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4"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5"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6"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7"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8"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9"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0"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1"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2"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3"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4"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5"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6"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7"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8"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9"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0"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1"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2"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4613" name="Rectangle 37"/>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614" name="Rectangle 38"/>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615" name="Rectangle 39"/>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eaLnBrk="1" hangingPunct="1">
              <a:defRPr sz="1400"/>
            </a:lvl1pPr>
          </a:lstStyle>
          <a:p>
            <a:r>
              <a:rPr lang="en-US" dirty="0"/>
              <a:t>Outline, </a:t>
            </a:r>
          </a:p>
        </p:txBody>
      </p:sp>
      <p:sp>
        <p:nvSpPr>
          <p:cNvPr id="24616" name="Rectangle 40"/>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eaLnBrk="1" hangingPunct="1">
              <a:defRPr sz="1400">
                <a:effectLst>
                  <a:outerShdw blurRad="38100" dist="38100" dir="2700000" algn="tl">
                    <a:srgbClr val="000000">
                      <a:alpha val="43137"/>
                    </a:srgbClr>
                  </a:outerShdw>
                </a:effectLst>
              </a:defRPr>
            </a:lvl1pPr>
          </a:lstStyle>
          <a:p>
            <a:r>
              <a:rPr lang="en-US" dirty="0"/>
              <a:t>Kevin Kay</a:t>
            </a:r>
          </a:p>
        </p:txBody>
      </p:sp>
      <p:sp>
        <p:nvSpPr>
          <p:cNvPr id="24617" name="Rectangle 41"/>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r" eaLnBrk="1" hangingPunct="1">
              <a:defRPr sz="2000">
                <a:effectLst>
                  <a:outerShdw blurRad="38100" dist="38100" dir="2700000" algn="tl">
                    <a:srgbClr val="000000">
                      <a:alpha val="43137"/>
                    </a:srgbClr>
                  </a:outerShdw>
                </a:effectLst>
              </a:defRPr>
            </a:lvl1pPr>
          </a:lstStyle>
          <a:p>
            <a:fld id="{3C8CA7C4-6BCF-4B83-8858-85B1748A2A5F}" type="slidenum">
              <a:rPr lang="en-US" smtClean="0"/>
              <a:pPr/>
              <a:t>‹#›</a:t>
            </a:fld>
            <a:endParaRPr lang="en-US" dirty="0"/>
          </a:p>
        </p:txBody>
      </p:sp>
    </p:spTree>
    <p:extLst>
      <p:ext uri="{BB962C8B-B14F-4D97-AF65-F5344CB8AC3E}">
        <p14:creationId xmlns:p14="http://schemas.microsoft.com/office/powerpoint/2010/main" val="1211515719"/>
      </p:ext>
    </p:extLst>
  </p:cSld>
  <p:clrMap bg1="dk2" tx1="lt1" bg2="dk1" tx2="lt2" accent1="accent1" accent2="accent2" accent3="accent3" accent4="accent4" accent5="accent5" accent6="accent6" hlink="hlink" folHlink="folHlink"/>
  <p:sldLayoutIdLst>
    <p:sldLayoutId id="2147484047" r:id="rId1"/>
    <p:sldLayoutId id="2147484048" r:id="rId2"/>
    <p:sldLayoutId id="2147484049" r:id="rId3"/>
    <p:sldLayoutId id="2147484050" r:id="rId4"/>
    <p:sldLayoutId id="2147484051" r:id="rId5"/>
    <p:sldLayoutId id="2147484052" r:id="rId6"/>
    <p:sldLayoutId id="2147484053" r:id="rId7"/>
    <p:sldLayoutId id="2147484054" r:id="rId8"/>
    <p:sldLayoutId id="2147484055" r:id="rId9"/>
    <p:sldLayoutId id="2147484056" r:id="rId10"/>
    <p:sldLayoutId id="2147484057" r:id="rId11"/>
    <p:sldLayoutId id="2147484058" r:id="rId12"/>
    <p:sldLayoutId id="2147484059" r:id="rId13"/>
    <p:sldLayoutId id="2147484060" r:id="rId14"/>
  </p:sldLayoutIdLst>
  <p:transition spd="med">
    <p:pull/>
  </p:transition>
  <p:hf hdr="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461963" indent="-461963" algn="l" rtl="0" eaLnBrk="1" fontAlgn="base" hangingPunct="1">
        <a:spcBef>
          <a:spcPts val="0"/>
        </a:spcBef>
        <a:spcAft>
          <a:spcPts val="2400"/>
        </a:spcAft>
        <a:buClr>
          <a:schemeClr val="hlink"/>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4578" name="Group 2"/>
          <p:cNvGrpSpPr>
            <a:grpSpLocks/>
          </p:cNvGrpSpPr>
          <p:nvPr/>
        </p:nvGrpSpPr>
        <p:grpSpPr bwMode="auto">
          <a:xfrm>
            <a:off x="3803650" y="1801813"/>
            <a:ext cx="5340350" cy="5056187"/>
            <a:chOff x="2394" y="1127"/>
            <a:chExt cx="3364" cy="3185"/>
          </a:xfrm>
        </p:grpSpPr>
        <p:sp>
          <p:nvSpPr>
            <p:cNvPr id="24579"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0"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1"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2"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3"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4"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5"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6"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7"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8"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9"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0"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1"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2"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3"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4"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5"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6"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7"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8"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9"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0"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1"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2"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3"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4"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5"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6"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7"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8"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9"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0"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1"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2"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4613" name="Rectangle 37"/>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614" name="Rectangle 38"/>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615" name="Rectangle 39"/>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200"/>
            </a:lvl1pPr>
          </a:lstStyle>
          <a:p>
            <a:r>
              <a:rPr lang="en-US"/>
              <a:t>Outline, </a:t>
            </a:r>
          </a:p>
        </p:txBody>
      </p:sp>
      <p:sp>
        <p:nvSpPr>
          <p:cNvPr id="24616" name="Rectangle 40"/>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eaLnBrk="1" hangingPunct="1">
              <a:defRPr sz="1400">
                <a:effectLst>
                  <a:outerShdw blurRad="38100" dist="38100" dir="2700000" algn="tl">
                    <a:srgbClr val="000000">
                      <a:alpha val="43137"/>
                    </a:srgbClr>
                  </a:outerShdw>
                </a:effectLst>
              </a:defRPr>
            </a:lvl1pPr>
          </a:lstStyle>
          <a:p>
            <a:r>
              <a:rPr lang="en-US"/>
              <a:t>Kevin Kay</a:t>
            </a:r>
            <a:endParaRPr lang="en-US" dirty="0"/>
          </a:p>
        </p:txBody>
      </p:sp>
      <p:sp>
        <p:nvSpPr>
          <p:cNvPr id="24617" name="Rectangle 41"/>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alpha val="43137"/>
                    </a:srgbClr>
                  </a:outerShdw>
                </a:effectLst>
              </a:defRPr>
            </a:lvl1pPr>
          </a:lstStyle>
          <a:p>
            <a:fld id="{3C8CA7C4-6BCF-4B83-8858-85B1748A2A5F}" type="slidenum">
              <a:rPr lang="en-US" smtClean="0"/>
              <a:pPr/>
              <a:t>‹#›</a:t>
            </a:fld>
            <a:endParaRPr lang="en-US" dirty="0"/>
          </a:p>
        </p:txBody>
      </p:sp>
    </p:spTree>
    <p:extLst>
      <p:ext uri="{BB962C8B-B14F-4D97-AF65-F5344CB8AC3E}">
        <p14:creationId xmlns:p14="http://schemas.microsoft.com/office/powerpoint/2010/main" val="2310533225"/>
      </p:ext>
    </p:extLst>
  </p:cSld>
  <p:clrMap bg1="dk2" tx1="lt1" bg2="dk1" tx2="lt2" accent1="accent1" accent2="accent2" accent3="accent3" accent4="accent4" accent5="accent5" accent6="accent6" hlink="hlink" folHlink="folHlink"/>
  <p:sldLayoutIdLst>
    <p:sldLayoutId id="2147484062" r:id="rId1"/>
    <p:sldLayoutId id="2147484063" r:id="rId2"/>
    <p:sldLayoutId id="2147484064" r:id="rId3"/>
    <p:sldLayoutId id="2147484065" r:id="rId4"/>
    <p:sldLayoutId id="2147484066" r:id="rId5"/>
    <p:sldLayoutId id="2147484067" r:id="rId6"/>
    <p:sldLayoutId id="2147484068" r:id="rId7"/>
    <p:sldLayoutId id="2147484069" r:id="rId8"/>
    <p:sldLayoutId id="2147484070" r:id="rId9"/>
    <p:sldLayoutId id="2147484071" r:id="rId10"/>
    <p:sldLayoutId id="2147484072" r:id="rId11"/>
    <p:sldLayoutId id="2147484073" r:id="rId12"/>
    <p:sldLayoutId id="2147484074" r:id="rId13"/>
    <p:sldLayoutId id="2147484075" r:id="rId14"/>
  </p:sldLayoutIdLst>
  <p:transition spd="med">
    <p:pull/>
  </p:transition>
  <p:hf hdr="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461963" indent="-461963" algn="l" rtl="0" eaLnBrk="1" fontAlgn="base" hangingPunct="1">
        <a:spcBef>
          <a:spcPts val="0"/>
        </a:spcBef>
        <a:spcAft>
          <a:spcPts val="2400"/>
        </a:spcAft>
        <a:buClr>
          <a:schemeClr val="hlink"/>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4578" name="Group 2"/>
          <p:cNvGrpSpPr>
            <a:grpSpLocks/>
          </p:cNvGrpSpPr>
          <p:nvPr/>
        </p:nvGrpSpPr>
        <p:grpSpPr bwMode="auto">
          <a:xfrm>
            <a:off x="3803650" y="1801813"/>
            <a:ext cx="5340350" cy="5056187"/>
            <a:chOff x="2394" y="1127"/>
            <a:chExt cx="3364" cy="3185"/>
          </a:xfrm>
        </p:grpSpPr>
        <p:sp>
          <p:nvSpPr>
            <p:cNvPr id="24579"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0"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1"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2"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3"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4"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5"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6"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7"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588"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9"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0"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1"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2"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3"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4"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5"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6"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7"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8"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9"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0"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1"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2"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3"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4"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5"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6"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7"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8"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09"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0"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4611"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2"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4613" name="Rectangle 37"/>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614" name="Rectangle 38"/>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615" name="Rectangle 39"/>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lvl1pPr>
          </a:lstStyle>
          <a:p>
            <a:r>
              <a:rPr lang="en-US" dirty="0"/>
              <a:t>Outline, </a:t>
            </a:r>
          </a:p>
        </p:txBody>
      </p:sp>
      <p:sp>
        <p:nvSpPr>
          <p:cNvPr id="24616" name="Rectangle 40"/>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eaLnBrk="1" hangingPunct="1">
              <a:defRPr sz="1400">
                <a:effectLst>
                  <a:outerShdw blurRad="38100" dist="38100" dir="2700000" algn="tl">
                    <a:srgbClr val="000000">
                      <a:alpha val="43137"/>
                    </a:srgbClr>
                  </a:outerShdw>
                </a:effectLst>
              </a:defRPr>
            </a:lvl1pPr>
          </a:lstStyle>
          <a:p>
            <a:r>
              <a:rPr lang="en-US"/>
              <a:t>Kevin Kay</a:t>
            </a:r>
            <a:endParaRPr lang="en-US" dirty="0"/>
          </a:p>
        </p:txBody>
      </p:sp>
      <p:sp>
        <p:nvSpPr>
          <p:cNvPr id="24617" name="Rectangle 41"/>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alpha val="43137"/>
                    </a:srgbClr>
                  </a:outerShdw>
                </a:effectLst>
              </a:defRPr>
            </a:lvl1pPr>
          </a:lstStyle>
          <a:p>
            <a:fld id="{3C8CA7C4-6BCF-4B83-8858-85B1748A2A5F}" type="slidenum">
              <a:rPr lang="en-US" smtClean="0"/>
              <a:pPr/>
              <a:t>‹#›</a:t>
            </a:fld>
            <a:endParaRPr lang="en-US" dirty="0"/>
          </a:p>
        </p:txBody>
      </p:sp>
    </p:spTree>
    <p:extLst>
      <p:ext uri="{BB962C8B-B14F-4D97-AF65-F5344CB8AC3E}">
        <p14:creationId xmlns:p14="http://schemas.microsoft.com/office/powerpoint/2010/main" val="2545054974"/>
      </p:ext>
    </p:extLst>
  </p:cSld>
  <p:clrMap bg1="dk2" tx1="lt1" bg2="dk1" tx2="lt2" accent1="accent1" accent2="accent2" accent3="accent3" accent4="accent4" accent5="accent5" accent6="accent6" hlink="hlink" folHlink="folHlink"/>
  <p:sldLayoutIdLst>
    <p:sldLayoutId id="2147484077" r:id="rId1"/>
    <p:sldLayoutId id="2147484078" r:id="rId2"/>
    <p:sldLayoutId id="2147484079" r:id="rId3"/>
    <p:sldLayoutId id="2147484080" r:id="rId4"/>
    <p:sldLayoutId id="2147484081" r:id="rId5"/>
    <p:sldLayoutId id="2147484082" r:id="rId6"/>
    <p:sldLayoutId id="2147484083" r:id="rId7"/>
    <p:sldLayoutId id="2147484084" r:id="rId8"/>
    <p:sldLayoutId id="2147484085" r:id="rId9"/>
    <p:sldLayoutId id="2147484086" r:id="rId10"/>
    <p:sldLayoutId id="2147484087" r:id="rId11"/>
    <p:sldLayoutId id="2147484088" r:id="rId12"/>
    <p:sldLayoutId id="2147484089" r:id="rId13"/>
    <p:sldLayoutId id="2147484090" r:id="rId14"/>
  </p:sldLayoutIdLst>
  <p:transition spd="med">
    <p:pull/>
  </p:transition>
  <p:hf hdr="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461963" indent="-461963" algn="l" rtl="0" eaLnBrk="1" fontAlgn="base" hangingPunct="1">
        <a:spcBef>
          <a:spcPts val="0"/>
        </a:spcBef>
        <a:spcAft>
          <a:spcPts val="2400"/>
        </a:spcAft>
        <a:buClr>
          <a:schemeClr val="hlink"/>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a:t>Outline, </a:t>
            </a:r>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solidFill>
              </a:defRPr>
            </a:lvl1pPr>
          </a:lstStyle>
          <a:p>
            <a:r>
              <a:rPr lang="en-US" dirty="0"/>
              <a:t>Kevin Kay</a:t>
            </a: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000">
                <a:solidFill>
                  <a:schemeClr val="tx1"/>
                </a:solidFill>
              </a:defRPr>
            </a:lvl1pPr>
          </a:lstStyle>
          <a:p>
            <a:fld id="{463A77C4-C204-40AF-B6A2-A55A435CD43F}" type="slidenum">
              <a:rPr lang="en-US" smtClean="0"/>
              <a:pPr/>
              <a:t>‹#›</a:t>
            </a:fld>
            <a:endParaRPr lang="en-US" dirty="0"/>
          </a:p>
        </p:txBody>
      </p:sp>
    </p:spTree>
    <p:extLst>
      <p:ext uri="{BB962C8B-B14F-4D97-AF65-F5344CB8AC3E}">
        <p14:creationId xmlns:p14="http://schemas.microsoft.com/office/powerpoint/2010/main" val="187057349"/>
      </p:ext>
    </p:extLst>
  </p:cSld>
  <p:clrMap bg1="lt1" tx1="dk1" bg2="lt2" tx2="dk2" accent1="accent1" accent2="accent2" accent3="accent3" accent4="accent4" accent5="accent5" accent6="accent6" hlink="hlink" folHlink="folHlink"/>
  <p:sldLayoutIdLst>
    <p:sldLayoutId id="2147484092" r:id="rId1"/>
    <p:sldLayoutId id="2147484093" r:id="rId2"/>
    <p:sldLayoutId id="2147484094" r:id="rId3"/>
    <p:sldLayoutId id="2147484095" r:id="rId4"/>
    <p:sldLayoutId id="2147484096" r:id="rId5"/>
    <p:sldLayoutId id="2147484097" r:id="rId6"/>
    <p:sldLayoutId id="2147484098" r:id="rId7"/>
    <p:sldLayoutId id="2147484099" r:id="rId8"/>
    <p:sldLayoutId id="2147484100" r:id="rId9"/>
    <p:sldLayoutId id="2147484101" r:id="rId10"/>
    <p:sldLayoutId id="2147484102" r:id="rId11"/>
  </p:sldLayoutIdLst>
  <p:transition spd="med">
    <p:pull/>
  </p:transition>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4578" name="Group 2"/>
          <p:cNvGrpSpPr>
            <a:grpSpLocks/>
          </p:cNvGrpSpPr>
          <p:nvPr/>
        </p:nvGrpSpPr>
        <p:grpSpPr bwMode="auto">
          <a:xfrm>
            <a:off x="3800475" y="1789113"/>
            <a:ext cx="5340350" cy="5056187"/>
            <a:chOff x="2394" y="1127"/>
            <a:chExt cx="3364" cy="3185"/>
          </a:xfrm>
        </p:grpSpPr>
        <p:sp>
          <p:nvSpPr>
            <p:cNvPr id="24579"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580"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581"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582"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83"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584"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585"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586"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587"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588"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89"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0"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1"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2"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3"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4"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5"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6"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7"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8"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599"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600"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601"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602"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603"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604"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605"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606"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607"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608"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609"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610"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latin typeface="Arial" panose="020B0604020202020204" pitchFamily="34" charset="0"/>
              </a:endParaRPr>
            </a:p>
          </p:txBody>
        </p:sp>
        <p:sp>
          <p:nvSpPr>
            <p:cNvPr id="24611"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sp>
          <p:nvSpPr>
            <p:cNvPr id="24612"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Arial" panose="020B0604020202020204" pitchFamily="34" charset="0"/>
              </a:endParaRPr>
            </a:p>
          </p:txBody>
        </p:sp>
      </p:grpSp>
      <p:sp>
        <p:nvSpPr>
          <p:cNvPr id="24613" name="Rectangle 37"/>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614" name="Rectangle 38"/>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615" name="Rectangle 39"/>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200">
                <a:latin typeface="Arial" panose="020B0604020202020204" pitchFamily="34" charset="0"/>
              </a:defRPr>
            </a:lvl1pPr>
          </a:lstStyle>
          <a:p>
            <a:r>
              <a:rPr lang="en-US"/>
              <a:t>Outline, </a:t>
            </a:r>
            <a:endParaRPr lang="en-US" dirty="0"/>
          </a:p>
        </p:txBody>
      </p:sp>
      <p:sp>
        <p:nvSpPr>
          <p:cNvPr id="24616" name="Rectangle 40"/>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solidFill>
                  <a:schemeClr val="tx1"/>
                </a:solidFill>
                <a:effectLst>
                  <a:outerShdw blurRad="38100" dist="38100" dir="2700000" algn="tl">
                    <a:srgbClr val="000000">
                      <a:alpha val="43137"/>
                    </a:srgbClr>
                  </a:outerShdw>
                </a:effectLst>
                <a:latin typeface="+mn-lt"/>
              </a:defRPr>
            </a:lvl1pPr>
          </a:lstStyle>
          <a:p>
            <a:r>
              <a:rPr lang="en-US"/>
              <a:t>Kevin Kay</a:t>
            </a:r>
            <a:endParaRPr lang="en-US" dirty="0"/>
          </a:p>
        </p:txBody>
      </p:sp>
      <p:sp>
        <p:nvSpPr>
          <p:cNvPr id="24617" name="Rectangle 41"/>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2000">
                <a:solidFill>
                  <a:schemeClr val="tx1"/>
                </a:solidFill>
                <a:effectLst>
                  <a:outerShdw blurRad="38100" dist="38100" dir="2700000" algn="tl">
                    <a:srgbClr val="000000">
                      <a:alpha val="43137"/>
                    </a:srgbClr>
                  </a:outerShdw>
                </a:effectLst>
                <a:latin typeface="+mn-lt"/>
              </a:defRPr>
            </a:lvl1pPr>
          </a:lstStyle>
          <a:p>
            <a:fld id="{27F658CE-3C2C-4608-AB25-6B872F7423A4}" type="slidenum">
              <a:rPr lang="en-US" smtClean="0"/>
              <a:pPr/>
              <a:t>‹#›</a:t>
            </a:fld>
            <a:endParaRPr lang="en-US" dirty="0"/>
          </a:p>
        </p:txBody>
      </p:sp>
    </p:spTree>
    <p:extLst>
      <p:ext uri="{BB962C8B-B14F-4D97-AF65-F5344CB8AC3E}">
        <p14:creationId xmlns:p14="http://schemas.microsoft.com/office/powerpoint/2010/main" val="2789096597"/>
      </p:ext>
    </p:extLst>
  </p:cSld>
  <p:clrMap bg1="dk2" tx1="lt1" bg2="dk1" tx2="lt2" accent1="accent1" accent2="accent2" accent3="accent3" accent4="accent4" accent5="accent5" accent6="accent6" hlink="hlink" folHlink="folHlink"/>
  <p:sldLayoutIdLst>
    <p:sldLayoutId id="2147484104" r:id="rId1"/>
    <p:sldLayoutId id="2147484105" r:id="rId2"/>
    <p:sldLayoutId id="2147484106" r:id="rId3"/>
    <p:sldLayoutId id="2147484107" r:id="rId4"/>
    <p:sldLayoutId id="2147484108" r:id="rId5"/>
    <p:sldLayoutId id="2147484109" r:id="rId6"/>
    <p:sldLayoutId id="2147484110" r:id="rId7"/>
    <p:sldLayoutId id="2147484111" r:id="rId8"/>
    <p:sldLayoutId id="2147484112" r:id="rId9"/>
    <p:sldLayoutId id="2147484113" r:id="rId10"/>
    <p:sldLayoutId id="2147484114" r:id="rId11"/>
    <p:sldLayoutId id="2147484115" r:id="rId12"/>
    <p:sldLayoutId id="2147484116" r:id="rId13"/>
  </p:sldLayoutIdLst>
  <p:transition spd="med">
    <p:pull/>
  </p:transition>
  <p:hf hdr="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0.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2.xml"/></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3.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4.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5.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6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7.xml"/></Relationships>
</file>

<file path=ppt/slides/_rels/slide16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8.xml"/></Relationships>
</file>

<file path=ppt/slides/_rels/slide168.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9.xml"/></Relationships>
</file>

<file path=ppt/slides/_rels/slide169.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20.xml"/></Relationships>
</file>

<file path=ppt/slides/_rels/slide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1.xml"/></Relationships>
</file>

<file path=ppt/slides/_rels/slide18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2.xml"/></Relationships>
</file>

<file path=ppt/slides/_rels/slide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9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3.xml"/></Relationships>
</file>

<file path=ppt/slides/_rels/slide192.xml.rels><?xml version="1.0" encoding="UTF-8" standalone="yes"?>
<Relationships xmlns="http://schemas.openxmlformats.org/package/2006/relationships"><Relationship Id="rId3" Type="http://schemas.openxmlformats.org/officeDocument/2006/relationships/hyperlink" Target="https://isjesusalive.com/who-wrote-the-gospels/" TargetMode="External"/><Relationship Id="rId2" Type="http://schemas.openxmlformats.org/officeDocument/2006/relationships/slideLayout" Target="../slideLayouts/slideLayout2.xml"/><Relationship Id="rId1" Type="http://schemas.openxmlformats.org/officeDocument/2006/relationships/themeOverride" Target="../theme/themeOverride24.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5.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6.xml"/></Relationships>
</file>

<file path=ppt/slides/_rels/slide2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7.xml"/></Relationships>
</file>

<file path=ppt/slides/_rels/slide2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Layout" Target="../slideLayouts/slideLayout2.xml"/><Relationship Id="rId1" Type="http://schemas.openxmlformats.org/officeDocument/2006/relationships/themeOverride" Target="../theme/themeOverride28.xml"/></Relationships>
</file>

<file path=ppt/slides/_rels/slide2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9.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0.xml"/></Relationships>
</file>

<file path=ppt/slides/_rels/slide2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1.xml"/></Relationships>
</file>

<file path=ppt/slides/_rels/slide2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2.xml"/></Relationships>
</file>

<file path=ppt/slides/_rels/slide22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3.xml"/></Relationships>
</file>

<file path=ppt/slides/_rels/slide22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4.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3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5.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3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6.xml"/></Relationships>
</file>

<file path=ppt/slides/_rels/slide23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7.xml"/></Relationships>
</file>

<file path=ppt/slides/_rels/slide2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8.xml"/></Relationships>
</file>

<file path=ppt/slides/_rels/slide2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9.xml"/></Relationships>
</file>

<file path=ppt/slides/_rels/slide2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40.xml"/></Relationships>
</file>

<file path=ppt/slides/_rels/slide239.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4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42.xml"/></Relationships>
</file>

<file path=ppt/slides/_rels/slide2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43.xml"/></Relationships>
</file>

<file path=ppt/slides/_rels/slide242.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44.xml"/></Relationships>
</file>

<file path=ppt/slides/_rels/slide243.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45.xml"/></Relationships>
</file>

<file path=ppt/slides/_rels/slide244.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46.xml"/></Relationships>
</file>

<file path=ppt/slides/_rels/slide245.xml.rels><?xml version="1.0" encoding="UTF-8" standalone="yes"?>
<Relationships xmlns="http://schemas.openxmlformats.org/package/2006/relationships"><Relationship Id="rId2" Type="http://schemas.openxmlformats.org/officeDocument/2006/relationships/slideLayout" Target="../slideLayouts/slideLayout96.xml"/><Relationship Id="rId1" Type="http://schemas.openxmlformats.org/officeDocument/2006/relationships/themeOverride" Target="../theme/themeOverride47.xml"/></Relationships>
</file>

<file path=ppt/slides/_rels/slide246.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48.xml"/></Relationships>
</file>

<file path=ppt/slides/_rels/slide247.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49.xml"/></Relationships>
</file>

<file path=ppt/slides/_rels/slide2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Layout" Target="../slideLayouts/slideLayout16.xml"/><Relationship Id="rId1" Type="http://schemas.openxmlformats.org/officeDocument/2006/relationships/themeOverride" Target="../theme/themeOverride50.xml"/></Relationships>
</file>

<file path=ppt/slides/_rels/slide249.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5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5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6.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59.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5.xml"/><Relationship Id="rId1" Type="http://schemas.openxmlformats.org/officeDocument/2006/relationships/themeOverride" Target="../theme/themeOverride5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4.xml"/><Relationship Id="rId1" Type="http://schemas.openxmlformats.org/officeDocument/2006/relationships/themeOverride" Target="../theme/themeOverride54.xml"/><Relationship Id="rId4" Type="http://schemas.openxmlformats.org/officeDocument/2006/relationships/image" Target="../media/image15.png"/></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6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6.xml"/><Relationship Id="rId1" Type="http://schemas.openxmlformats.org/officeDocument/2006/relationships/themeOverride" Target="../theme/themeOverride55.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56.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6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2.xml"/><Relationship Id="rId1" Type="http://schemas.openxmlformats.org/officeDocument/2006/relationships/themeOverride" Target="../theme/themeOverride5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2.xml"/><Relationship Id="rId1" Type="http://schemas.openxmlformats.org/officeDocument/2006/relationships/themeOverride" Target="../theme/themeOverride58.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7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59.xml"/></Relationships>
</file>

<file path=ppt/slides/_rels/slide27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2.xml"/><Relationship Id="rId1" Type="http://schemas.openxmlformats.org/officeDocument/2006/relationships/themeOverride" Target="../theme/themeOverride60.xml"/></Relationships>
</file>

<file path=ppt/slides/_rels/slide27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2.xml"/><Relationship Id="rId1" Type="http://schemas.openxmlformats.org/officeDocument/2006/relationships/themeOverride" Target="../theme/themeOverride61.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2.xml"/><Relationship Id="rId1" Type="http://schemas.openxmlformats.org/officeDocument/2006/relationships/themeOverride" Target="../theme/themeOverride6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2.xml"/><Relationship Id="rId1" Type="http://schemas.openxmlformats.org/officeDocument/2006/relationships/themeOverride" Target="../theme/themeOverride63.xml"/></Relationships>
</file>

<file path=ppt/slides/_rels/slide284.x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2.xml"/><Relationship Id="rId1" Type="http://schemas.openxmlformats.org/officeDocument/2006/relationships/themeOverride" Target="../theme/themeOverride64.xml"/></Relationships>
</file>

<file path=ppt/slides/_rels/slide28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2.xml"/><Relationship Id="rId1" Type="http://schemas.openxmlformats.org/officeDocument/2006/relationships/themeOverride" Target="../theme/themeOverride65.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6.xml"/></Relationships>
</file>

<file path=ppt/slides/_rels/slide29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9.xml"/></Relationships>
</file>

<file path=ppt/slides/_rels/slide30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0.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1.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0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1.xml"/></Relationships>
</file>

<file path=ppt/slides/_rels/slide30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2.xml"/></Relationships>
</file>

<file path=ppt/slides/_rels/slide30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3.xml"/></Relationships>
</file>

<file path=ppt/slides/_rels/slide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4.xml"/></Relationships>
</file>

<file path=ppt/slides/_rels/slide3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5.xml"/></Relationships>
</file>

<file path=ppt/slides/_rels/slide3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6.xml"/></Relationships>
</file>

<file path=ppt/slides/_rels/slide3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7.xml"/></Relationships>
</file>

<file path=ppt/slides/_rels/slide3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8.xml"/></Relationships>
</file>

<file path=ppt/slides/_rels/slide3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9.xml"/></Relationships>
</file>

<file path=ppt/slides/_rels/slide3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0.xml"/></Relationships>
</file>

<file path=ppt/slides/_rels/slide317.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81.xml"/></Relationships>
</file>

<file path=ppt/slides/_rels/slide3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2.xml"/></Relationships>
</file>

<file path=ppt/slides/_rels/slide3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3.xml"/></Relationships>
</file>

<file path=ppt/slides/_rels/slide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4.xml"/></Relationships>
</file>

<file path=ppt/slides/_rels/slide3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5.xml"/></Relationships>
</file>

<file path=ppt/slides/_rels/slide3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6.xml"/></Relationships>
</file>

<file path=ppt/slides/_rels/slide32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slideLayout" Target="../slideLayouts/slideLayout2.xml"/><Relationship Id="rId1" Type="http://schemas.openxmlformats.org/officeDocument/2006/relationships/themeOverride" Target="../theme/themeOverride87.xml"/></Relationships>
</file>

<file path=ppt/slides/_rels/slide3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2.xml"/><Relationship Id="rId1" Type="http://schemas.openxmlformats.org/officeDocument/2006/relationships/themeOverride" Target="../theme/themeOverride88.xml"/></Relationships>
</file>

<file path=ppt/slides/_rels/slide32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9.xml"/></Relationships>
</file>

<file path=ppt/slides/_rels/slide3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0.xml"/></Relationships>
</file>

<file path=ppt/slides/_rels/slide3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4.xml"/><Relationship Id="rId1" Type="http://schemas.openxmlformats.org/officeDocument/2006/relationships/themeOverride" Target="../theme/themeOverride91.xml"/><Relationship Id="rId4" Type="http://schemas.openxmlformats.org/officeDocument/2006/relationships/hyperlink" Target="https://pixabay.com/ko/%EC%B2%B4%EC%9D%B8-%EB%A7%81%ED%81%AC-%EC%97%B0%EA%B2%B0-%EA%B8%88%EC%86%8D-%EA%B0%95%EC%B2%A0-%ED%9E%98-%EA%B0%95%ED%95%9C-%EA%B0%9C%EB%85%90-%EA%B3%A0%EB%A6%BD%EB%90%9C-%EB%B3%B4%EC%95%88-309566/" TargetMode="External"/></Relationships>
</file>

<file path=ppt/slides/_rels/slide32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2.xml"/></Relationships>
</file>

<file path=ppt/slides/_rels/slide329.xml.rels><?xml version="1.0" encoding="UTF-8" standalone="yes"?>
<Relationships xmlns="http://schemas.openxmlformats.org/package/2006/relationships"><Relationship Id="rId3" Type="http://schemas.openxmlformats.org/officeDocument/2006/relationships/hyperlink" Target="https://pixabay.com/ko/%EC%B2%B4%EC%9D%B8-%EB%A7%81%ED%81%AC-%EC%97%B0%EA%B2%B0-%EA%B8%88%EC%86%8D-%EA%B0%95%EC%B2%A0-%ED%9E%98-%EA%B0%95%ED%95%9C-%EA%B0%9C%EB%85%90-%EA%B3%A0%EB%A6%BD%EB%90%9C-%EB%B3%B4%EC%95%88-309566/" TargetMode="External"/><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3" Type="http://schemas.openxmlformats.org/officeDocument/2006/relationships/hyperlink" Target="https://pixabay.com/ko/%EC%B2%B4%EC%9D%B8-%EB%A7%81%ED%81%AC-%EC%97%B0%EA%B2%B0-%EA%B8%88%EC%86%8D-%EA%B0%95%EC%B2%A0-%ED%9E%98-%EA%B0%95%ED%95%9C-%EA%B0%9C%EB%85%90-%EA%B3%A0%EB%A6%BD%EB%90%9C-%EB%B3%B4%EC%95%88-309566/" TargetMode="External"/><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3" Type="http://schemas.openxmlformats.org/officeDocument/2006/relationships/hyperlink" Target="https://pixabay.com/ko/%EC%B2%B4%EC%9D%B8-%EB%A7%81%ED%81%AC-%EC%97%B0%EA%B2%B0-%EA%B8%88%EC%86%8D-%EA%B0%95%EC%B2%A0-%ED%9E%98-%EA%B0%95%ED%95%9C-%EA%B0%9C%EB%85%90-%EA%B3%A0%EB%A6%BD%EB%90%9C-%EB%B3%B4%EC%95%88-309566/" TargetMode="External"/><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332.xml.rels><?xml version="1.0" encoding="UTF-8" standalone="yes"?>
<Relationships xmlns="http://schemas.openxmlformats.org/package/2006/relationships"><Relationship Id="rId3" Type="http://schemas.openxmlformats.org/officeDocument/2006/relationships/hyperlink" Target="https://pixabay.com/ko/%EC%B2%B4%EC%9D%B8-%EB%A7%81%ED%81%AC-%EC%97%B0%EA%B2%B0-%EA%B8%88%EC%86%8D-%EA%B0%95%EC%B2%A0-%ED%9E%98-%EA%B0%95%ED%95%9C-%EA%B0%9C%EB%85%90-%EA%B3%A0%EB%A6%BD%EB%90%9C-%EB%B3%B4%EC%95%88-309566/" TargetMode="External"/><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34.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335.xml.rels><?xml version="1.0" encoding="UTF-8" standalone="yes"?>
<Relationships xmlns="http://schemas.openxmlformats.org/package/2006/relationships"><Relationship Id="rId2" Type="http://schemas.openxmlformats.org/officeDocument/2006/relationships/image" Target="../media/image24.gif"/><Relationship Id="rId1" Type="http://schemas.openxmlformats.org/officeDocument/2006/relationships/slideLayout" Target="../slideLayouts/slideLayout6.xml"/></Relationships>
</file>

<file path=ppt/slides/_rels/slide336.xml.rels><?xml version="1.0" encoding="UTF-8" standalone="yes"?>
<Relationships xmlns="http://schemas.openxmlformats.org/package/2006/relationships"><Relationship Id="rId3" Type="http://schemas.openxmlformats.org/officeDocument/2006/relationships/image" Target="../media/image24.gif"/><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33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6.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6.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7.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7.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7.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7.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7.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7.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6.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71.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87.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57.xml"/><Relationship Id="rId1" Type="http://schemas.openxmlformats.org/officeDocument/2006/relationships/themeOverride" Target="../theme/themeOverride93.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9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6.xml"/><Relationship Id="rId1" Type="http://schemas.openxmlformats.org/officeDocument/2006/relationships/slideLayout" Target="../slideLayouts/slideLayout57.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7.xml"/></Relationships>
</file>

<file path=ppt/slides/_rels/slide39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7.xml"/></Relationships>
</file>

<file path=ppt/slides/_rels/slide394.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2.xml"/></Relationships>
</file>

<file path=ppt/slides/_rels/slide397.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39.xml"/><Relationship Id="rId1" Type="http://schemas.openxmlformats.org/officeDocument/2006/relationships/slideLayout" Target="../slideLayouts/slideLayout16.xml"/></Relationships>
</file>

<file path=ppt/slides/_rels/slide398.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40.xml"/><Relationship Id="rId1" Type="http://schemas.openxmlformats.org/officeDocument/2006/relationships/slideLayout" Target="../slideLayouts/slideLayout16.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01.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41.xml"/><Relationship Id="rId1" Type="http://schemas.openxmlformats.org/officeDocument/2006/relationships/slideLayout" Target="../slideLayouts/slideLayout16.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4.xml"/></Relationships>
</file>

<file path=ppt/slides/_rels/slide406.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07.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08.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09.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12.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17.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418.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44.xml"/><Relationship Id="rId1" Type="http://schemas.openxmlformats.org/officeDocument/2006/relationships/slideLayout" Target="../slideLayouts/slideLayout16.xml"/></Relationships>
</file>

<file path=ppt/slides/_rels/slide419.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45.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4.xml"/><Relationship Id="rId1" Type="http://schemas.openxmlformats.org/officeDocument/2006/relationships/themeOverride" Target="../theme/themeOverride4.xml"/></Relationships>
</file>

<file path=ppt/slides/_rels/slide420.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21.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22.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16.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42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6.xml"/><Relationship Id="rId1" Type="http://schemas.openxmlformats.org/officeDocument/2006/relationships/slideLayout" Target="../slideLayouts/slideLayout21.xml"/></Relationships>
</file>

<file path=ppt/slides/_rels/slide42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7.xml"/><Relationship Id="rId1" Type="http://schemas.openxmlformats.org/officeDocument/2006/relationships/slideLayout" Target="../slideLayouts/slideLayout21.xml"/></Relationships>
</file>

<file path=ppt/slides/_rels/slide4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8.xml"/><Relationship Id="rId1" Type="http://schemas.openxmlformats.org/officeDocument/2006/relationships/slideLayout" Target="../slideLayouts/slideLayout21.xml"/></Relationships>
</file>

<file path=ppt/slides/_rels/slide42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9.xml"/><Relationship Id="rId1" Type="http://schemas.openxmlformats.org/officeDocument/2006/relationships/slideLayout" Target="../slideLayouts/slideLayout21.xml"/></Relationships>
</file>

<file path=ppt/slides/_rels/slide42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8.xml"/></Relationships>
</file>

<file path=ppt/slides/_rels/slide428.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33.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34.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3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6.xml"/></Relationships>
</file>

<file path=ppt/slides/_rels/slide43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6.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8.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16.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449.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16.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450.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16.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4.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51.xml"/><Relationship Id="rId1" Type="http://schemas.openxmlformats.org/officeDocument/2006/relationships/slideLayout" Target="../slideLayouts/slideLayout27.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6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94.xml"/></Relationships>
</file>

<file path=ppt/slides/_rels/slide46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5.xml"/></Relationships>
</file>

<file path=ppt/slides/_rels/slide4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4.xml"/><Relationship Id="rId1" Type="http://schemas.openxmlformats.org/officeDocument/2006/relationships/themeOverride" Target="../theme/themeOverride96.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3.xml"/></Relationships>
</file>

<file path=ppt/slides/_rels/slide466.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Layout" Target="../slideLayouts/slideLayout2.xml"/></Relationships>
</file>

<file path=ppt/slides/_rels/slide4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46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xml"/></Relationships>
</file>

<file path=ppt/slides/_rels/slide46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3.xml"/><Relationship Id="rId1" Type="http://schemas.openxmlformats.org/officeDocument/2006/relationships/slideLayout" Target="../slideLayouts/slideLayout57.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5.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45.xml"/><Relationship Id="rId1" Type="http://schemas.openxmlformats.org/officeDocument/2006/relationships/themeOverride" Target="../theme/themeOverride97.xml"/></Relationships>
</file>

<file path=ppt/slides/_rels/slide47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71.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47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48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482.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48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484.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4.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8.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xml"/></Relationships>
</file>

<file path=ppt/slides/_rels/slide489.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9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8.xml"/></Relationships>
</file>

<file path=ppt/slides/_rels/slide49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49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49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49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xml"/></Relationships>
</file>

<file path=ppt/slides/_rels/slide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4.xml"/><Relationship Id="rId1" Type="http://schemas.openxmlformats.org/officeDocument/2006/relationships/themeOverride" Target="../theme/themeOverride98.xml"/></Relationships>
</file>

<file path=ppt/slides/_rels/slide50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slideLayout" Target="../slideLayouts/slideLayout4.xml"/><Relationship Id="rId1" Type="http://schemas.openxmlformats.org/officeDocument/2006/relationships/themeOverride" Target="../theme/themeOverride99.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2.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4.xml"/><Relationship Id="rId1" Type="http://schemas.openxmlformats.org/officeDocument/2006/relationships/themeOverride" Target="../theme/themeOverride100.xml"/><Relationship Id="rId4" Type="http://schemas.openxmlformats.org/officeDocument/2006/relationships/image" Target="../media/image17.jpeg"/></Relationships>
</file>

<file path=ppt/slides/_rels/slide51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slideLayout" Target="../slideLayouts/slideLayout4.xml"/><Relationship Id="rId1" Type="http://schemas.openxmlformats.org/officeDocument/2006/relationships/themeOverride" Target="../theme/themeOverride101.xml"/></Relationships>
</file>

<file path=ppt/slides/_rels/slide514.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4.xml"/><Relationship Id="rId1" Type="http://schemas.openxmlformats.org/officeDocument/2006/relationships/themeOverride" Target="../theme/themeOverride102.xml"/><Relationship Id="rId4" Type="http://schemas.openxmlformats.org/officeDocument/2006/relationships/image" Target="../media/image17.jpeg"/></Relationships>
</file>

<file path=ppt/slides/_rels/slide515.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4.xml"/><Relationship Id="rId1" Type="http://schemas.openxmlformats.org/officeDocument/2006/relationships/themeOverride" Target="../theme/themeOverride103.xml"/><Relationship Id="rId4" Type="http://schemas.openxmlformats.org/officeDocument/2006/relationships/image" Target="../media/image17.jpeg"/></Relationships>
</file>

<file path=ppt/slides/_rels/slide516.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4.xml"/><Relationship Id="rId1" Type="http://schemas.openxmlformats.org/officeDocument/2006/relationships/themeOverride" Target="../theme/themeOverride104.xml"/><Relationship Id="rId4" Type="http://schemas.openxmlformats.org/officeDocument/2006/relationships/image" Target="../media/image17.jpeg"/></Relationships>
</file>

<file path=ppt/slides/_rels/slide517.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hyperlink" Target="https://pxhere.com/fr/photo/539719" TargetMode="Externa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1.xml"/></Relationships>
</file>

<file path=ppt/slides/_rels/slide53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1.xml"/></Relationships>
</file>

<file path=ppt/slides/_rels/slide53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1.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4.xml"/><Relationship Id="rId1" Type="http://schemas.openxmlformats.org/officeDocument/2006/relationships/themeOverride" Target="../theme/themeOverride105.xml"/></Relationships>
</file>

<file path=ppt/slides/_rels/slide53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4.xml"/><Relationship Id="rId1" Type="http://schemas.openxmlformats.org/officeDocument/2006/relationships/themeOverride" Target="../theme/themeOverride106.xml"/></Relationships>
</file>

<file path=ppt/slides/_rels/slide538.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4.xml"/><Relationship Id="rId1" Type="http://schemas.openxmlformats.org/officeDocument/2006/relationships/themeOverride" Target="../theme/themeOverride107.xml"/><Relationship Id="rId4" Type="http://schemas.openxmlformats.org/officeDocument/2006/relationships/image" Target="../media/image49.png"/></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49.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0.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55.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556.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4.xml"/><Relationship Id="rId1" Type="http://schemas.openxmlformats.org/officeDocument/2006/relationships/themeOverride" Target="../theme/themeOverride108.xml"/><Relationship Id="rId4" Type="http://schemas.openxmlformats.org/officeDocument/2006/relationships/image" Target="../media/image49.png"/></Relationships>
</file>

<file path=ppt/slides/_rels/slide557.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4.xml"/><Relationship Id="rId1" Type="http://schemas.openxmlformats.org/officeDocument/2006/relationships/themeOverride" Target="../theme/themeOverride109.xml"/><Relationship Id="rId4" Type="http://schemas.openxmlformats.org/officeDocument/2006/relationships/image" Target="../media/image49.png"/></Relationships>
</file>

<file path=ppt/slides/_rels/slide558.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73.xml"/><Relationship Id="rId1" Type="http://schemas.openxmlformats.org/officeDocument/2006/relationships/themeOverride" Target="../theme/themeOverride110.xml"/><Relationship Id="rId4" Type="http://schemas.openxmlformats.org/officeDocument/2006/relationships/image" Target="../media/image49.png"/></Relationships>
</file>

<file path=ppt/slides/_rels/slide559.xml.rels><?xml version="1.0" encoding="UTF-8" standalone="yes"?>
<Relationships xmlns="http://schemas.openxmlformats.org/package/2006/relationships"><Relationship Id="rId2" Type="http://schemas.openxmlformats.org/officeDocument/2006/relationships/slideLayout" Target="../slideLayouts/slideLayout43.xml"/><Relationship Id="rId1" Type="http://schemas.openxmlformats.org/officeDocument/2006/relationships/themeOverride" Target="../theme/themeOverride111.xml"/></Relationships>
</file>

<file path=ppt/slides/_rels/slide56.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5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3.xml"/></Relationships>
</file>

<file path=ppt/slides/_rels/slide56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43.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6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43.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66.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notesSlide" Target="../notesSlides/notesSlide70.xml"/><Relationship Id="rId1" Type="http://schemas.openxmlformats.org/officeDocument/2006/relationships/slideLayout" Target="../slideLayouts/slideLayout43.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Layout" Target="../slideLayouts/slideLayout43.xml"/><Relationship Id="rId1" Type="http://schemas.openxmlformats.org/officeDocument/2006/relationships/themeOverride" Target="../theme/themeOverride112.xml"/></Relationships>
</file>

<file path=ppt/slides/_rels/slide574.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43.xml"/></Relationships>
</file>

<file path=ppt/slides/_rels/slide575.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43.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7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43.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2.xml"/></Relationships>
</file>

<file path=ppt/slides/_rels/slide580.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57.xml"/><Relationship Id="rId1" Type="http://schemas.openxmlformats.org/officeDocument/2006/relationships/themeOverride" Target="../theme/themeOverride113.xml"/></Relationships>
</file>

<file path=ppt/slides/_rels/slide58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slideLayout" Target="../slideLayouts/slideLayout2.xml"/><Relationship Id="rId1" Type="http://schemas.openxmlformats.org/officeDocument/2006/relationships/themeOverride" Target="../theme/themeOverride114.xml"/></Relationships>
</file>

<file path=ppt/slides/_rels/slide58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15.xml"/></Relationships>
</file>

<file path=ppt/slides/_rels/slide58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slideLayout" Target="../slideLayouts/slideLayout4.xml"/><Relationship Id="rId1" Type="http://schemas.openxmlformats.org/officeDocument/2006/relationships/themeOverride" Target="../theme/themeOverride116.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7.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588.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6.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6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601.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xml"/></Relationships>
</file>

<file path=ppt/slides/_rels/slide602.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57.xml"/><Relationship Id="rId1" Type="http://schemas.openxmlformats.org/officeDocument/2006/relationships/themeOverride" Target="../theme/themeOverride117.xml"/></Relationships>
</file>

<file path=ppt/slides/_rels/slide603.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57.xml"/><Relationship Id="rId1" Type="http://schemas.openxmlformats.org/officeDocument/2006/relationships/themeOverride" Target="../theme/themeOverride118.xml"/></Relationships>
</file>

<file path=ppt/slides/_rels/slide604.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57.xml"/><Relationship Id="rId1" Type="http://schemas.openxmlformats.org/officeDocument/2006/relationships/themeOverride" Target="../theme/themeOverride119.xml"/></Relationships>
</file>

<file path=ppt/slides/_rels/slide605.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4.xml"/><Relationship Id="rId1" Type="http://schemas.openxmlformats.org/officeDocument/2006/relationships/themeOverride" Target="../theme/themeOverride120.xml"/></Relationships>
</file>

<file path=ppt/slides/_rels/slide606.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notesSlide" Target="../notesSlides/notesSlide76.xml"/><Relationship Id="rId1" Type="http://schemas.openxmlformats.org/officeDocument/2006/relationships/slideLayout" Target="../slideLayouts/slideLayout2.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60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7.xml"/></Relationships>
</file>

<file path=ppt/slides/_rels/slide60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8.xml"/><Relationship Id="rId1" Type="http://schemas.openxmlformats.org/officeDocument/2006/relationships/slideLayout" Target="../slideLayouts/slideLayout5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61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57.xml"/></Relationships>
</file>

<file path=ppt/slides/_rels/slide61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57.xml"/></Relationships>
</file>

<file path=ppt/slides/_rels/slide61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4.xml"/></Relationships>
</file>

<file path=ppt/slides/_rels/slide61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2.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6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3.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61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71.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61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6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90.xml"/></Relationships>
</file>

<file path=ppt/slides/_rels/slide62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62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121.xml"/></Relationships>
</file>

<file path=ppt/slides/_rels/slide6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22.xml"/></Relationships>
</file>

<file path=ppt/slides/_rels/slide62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23.xml"/></Relationships>
</file>

<file path=ppt/slides/_rels/slide624.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24.xml"/></Relationships>
</file>

<file path=ppt/slides/_rels/slide62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26.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96.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2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90.xml"/></Relationships>
</file>

<file path=ppt/slides/_rels/slide6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6.xml"/></Relationships>
</file>

<file path=ppt/slides/_rels/slide6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6.xml"/></Relationships>
</file>

<file path=ppt/slides/_rels/slide63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4.xml"/><Relationship Id="rId1" Type="http://schemas.openxmlformats.org/officeDocument/2006/relationships/themeOverride" Target="../theme/themeOverride125.xml"/></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7.xml.rels><?xml version="1.0" encoding="UTF-8" standalone="yes"?>
<Relationships xmlns="http://schemas.openxmlformats.org/package/2006/relationships"><Relationship Id="rId8" Type="http://schemas.openxmlformats.org/officeDocument/2006/relationships/diagramLayout" Target="../diagrams/layout17.xml"/><Relationship Id="rId3" Type="http://schemas.openxmlformats.org/officeDocument/2006/relationships/image" Target="../media/image61.png"/><Relationship Id="rId7" Type="http://schemas.openxmlformats.org/officeDocument/2006/relationships/diagramData" Target="../diagrams/data17.xml"/><Relationship Id="rId2" Type="http://schemas.openxmlformats.org/officeDocument/2006/relationships/image" Target="../media/image60.png"/><Relationship Id="rId1" Type="http://schemas.openxmlformats.org/officeDocument/2006/relationships/slideLayout" Target="../slideLayouts/slideLayout2.xml"/><Relationship Id="rId6" Type="http://schemas.openxmlformats.org/officeDocument/2006/relationships/image" Target="../media/image64.png"/><Relationship Id="rId11" Type="http://schemas.microsoft.com/office/2007/relationships/diagramDrawing" Target="../diagrams/drawing17.xml"/><Relationship Id="rId5" Type="http://schemas.openxmlformats.org/officeDocument/2006/relationships/image" Target="../media/image63.png"/><Relationship Id="rId10" Type="http://schemas.openxmlformats.org/officeDocument/2006/relationships/diagramColors" Target="../diagrams/colors17.xml"/><Relationship Id="rId4" Type="http://schemas.openxmlformats.org/officeDocument/2006/relationships/image" Target="../media/image62.png"/><Relationship Id="rId9" Type="http://schemas.openxmlformats.org/officeDocument/2006/relationships/diagramQuickStyle" Target="../diagrams/quickStyle17.xml"/></Relationships>
</file>

<file path=ppt/slides/_rels/slide6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5.xml"/></Relationships>
</file>

<file path=ppt/slides/_rels/slide6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64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Layout" Target="../slideLayouts/slideLayout4.xml"/><Relationship Id="rId1" Type="http://schemas.openxmlformats.org/officeDocument/2006/relationships/themeOverride" Target="../theme/themeOverride126.xml"/></Relationships>
</file>

<file path=ppt/slides/_rels/slide6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6.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27.xml"/></Relationships>
</file>

<file path=ppt/slides/_rels/slide647.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28.xml"/></Relationships>
</file>

<file path=ppt/slides/_rels/slide648.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29.xml"/></Relationships>
</file>

<file path=ppt/slides/_rels/slide64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0.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slideLayout" Target="../slideLayouts/slideLayout16.xml"/><Relationship Id="rId1" Type="http://schemas.openxmlformats.org/officeDocument/2006/relationships/themeOverride" Target="../theme/themeOverride130.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65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52.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31.xml"/></Relationships>
</file>

<file path=ppt/slides/_rels/slide65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5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132.xml"/></Relationships>
</file>

<file path=ppt/slides/_rels/slide65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33.xml"/></Relationships>
</file>

<file path=ppt/slides/_rels/slide656.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34.xml"/></Relationships>
</file>

<file path=ppt/slides/_rels/slide65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81.xml"/><Relationship Id="rId1" Type="http://schemas.openxmlformats.org/officeDocument/2006/relationships/slideLayout" Target="../slideLayouts/slideLayout21.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59.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notesSlide" Target="../notesSlides/notesSlide82.xml"/><Relationship Id="rId1" Type="http://schemas.openxmlformats.org/officeDocument/2006/relationships/slideLayout" Target="../slideLayouts/slideLayout16.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6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6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6.xml"/></Relationships>
</file>

<file path=ppt/slides/_rels/slide66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6.xml"/></Relationships>
</file>

<file path=ppt/slides/_rels/slide665.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35.xml"/></Relationships>
</file>

<file path=ppt/slides/_rels/slide66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85.xml"/><Relationship Id="rId1" Type="http://schemas.openxmlformats.org/officeDocument/2006/relationships/slideLayout" Target="../slideLayouts/slideLayout21.xml"/></Relationships>
</file>

<file path=ppt/slides/_rels/slide667.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36.xml"/></Relationships>
</file>

<file path=ppt/slides/_rels/slide66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6.xml"/><Relationship Id="rId1" Type="http://schemas.openxmlformats.org/officeDocument/2006/relationships/slideLayout" Target="../slideLayouts/slideLayout21.xml"/></Relationships>
</file>

<file path=ppt/slides/_rels/slide669.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3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7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1.xml"/></Relationships>
</file>

<file path=ppt/slides/_rels/slide672.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6.xml"/></Relationships>
</file>

<file path=ppt/slides/_rels/slide673.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38.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75.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39.xml"/></Relationships>
</file>

<file path=ppt/slides/_rels/slide676.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40.xml"/></Relationships>
</file>

<file path=ppt/slides/_rels/slide677.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41.xml"/></Relationships>
</file>

<file path=ppt/slides/_rels/slide678.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42.xml"/></Relationships>
</file>

<file path=ppt/slides/_rels/slide67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xml"/></Relationships>
</file>

<file path=ppt/slides/_rels/slide68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143.xml"/></Relationships>
</file>

<file path=ppt/slides/_rels/slide68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44.xml"/></Relationships>
</file>

<file path=ppt/slides/_rels/slide682.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45.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84.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46.xml"/></Relationships>
</file>

<file path=ppt/slides/_rels/slide685.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47.xml"/></Relationships>
</file>

<file path=ppt/slides/_rels/slide686.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48.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8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6.xml"/></Relationships>
</file>

<file path=ppt/slides/_rels/slide689.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4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91.xml.rels><?xml version="1.0" encoding="UTF-8" standalone="yes"?>
<Relationships xmlns="http://schemas.openxmlformats.org/package/2006/relationships"><Relationship Id="rId2" Type="http://schemas.openxmlformats.org/officeDocument/2006/relationships/slideLayout" Target="../slideLayouts/slideLayout19.xml"/><Relationship Id="rId1" Type="http://schemas.openxmlformats.org/officeDocument/2006/relationships/themeOverride" Target="../theme/themeOverride150.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9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151.xml"/></Relationships>
</file>

<file path=ppt/slides/_rels/slide69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52.xml"/></Relationships>
</file>

<file path=ppt/slides/_rels/slide69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53.xml"/></Relationships>
</file>

<file path=ppt/slides/_rels/slide69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6.xml"/><Relationship Id="rId1" Type="http://schemas.openxmlformats.org/officeDocument/2006/relationships/themeOverride" Target="../theme/themeOverride154.xml"/></Relationships>
</file>

<file path=ppt/slides/_rels/slide697.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55.xml"/></Relationships>
</file>

<file path=ppt/slides/_rels/slide69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6.xml"/><Relationship Id="rId1" Type="http://schemas.openxmlformats.org/officeDocument/2006/relationships/themeOverride" Target="../theme/themeOverride156.xml"/></Relationships>
</file>

<file path=ppt/slides/_rels/slide699.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57.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0.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58.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0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0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0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0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6.xml"/><Relationship Id="rId1" Type="http://schemas.openxmlformats.org/officeDocument/2006/relationships/themeOverride" Target="../theme/themeOverride15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6.xml"/></Relationships>
</file>

<file path=ppt/slides/_rels/slide71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6.xml"/><Relationship Id="rId1" Type="http://schemas.openxmlformats.org/officeDocument/2006/relationships/themeOverride" Target="../theme/themeOverride160.xml"/></Relationships>
</file>

<file path=ppt/slides/_rels/slide71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6.xml"/></Relationships>
</file>

<file path=ppt/slides/_rels/slide71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71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71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7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71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71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71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6.xml"/><Relationship Id="rId1" Type="http://schemas.openxmlformats.org/officeDocument/2006/relationships/themeOverride" Target="../theme/themeOverride16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0.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62.xml"/></Relationships>
</file>

<file path=ppt/slides/_rels/slide72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6.xml"/><Relationship Id="rId1" Type="http://schemas.openxmlformats.org/officeDocument/2006/relationships/themeOverride" Target="../theme/themeOverride163.xml"/></Relationships>
</file>

<file path=ppt/slides/_rels/slide72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6.xml"/><Relationship Id="rId1" Type="http://schemas.openxmlformats.org/officeDocument/2006/relationships/themeOverride" Target="../theme/themeOverride164.xml"/></Relationships>
</file>

<file path=ppt/slides/_rels/slide72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6.xml"/><Relationship Id="rId1" Type="http://schemas.openxmlformats.org/officeDocument/2006/relationships/themeOverride" Target="../theme/themeOverride165.xml"/></Relationships>
</file>

<file path=ppt/slides/_rels/slide72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6.xml"/><Relationship Id="rId1" Type="http://schemas.openxmlformats.org/officeDocument/2006/relationships/themeOverride" Target="../theme/themeOverride166.xml"/></Relationships>
</file>

<file path=ppt/slides/_rels/slide72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72.jpeg"/><Relationship Id="rId1" Type="http://schemas.openxmlformats.org/officeDocument/2006/relationships/slideLayout" Target="../slideLayouts/slideLayout6.xml"/></Relationships>
</file>

<file path=ppt/slides/_rels/slide73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87.xml"/><Relationship Id="rId1" Type="http://schemas.openxmlformats.org/officeDocument/2006/relationships/slideLayout" Target="../slideLayouts/slideLayout6.xml"/><Relationship Id="rId4" Type="http://schemas.openxmlformats.org/officeDocument/2006/relationships/image" Target="../media/image75.png"/></Relationships>
</file>

<file path=ppt/slides/_rels/slide73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73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741.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2.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67.xml"/></Relationships>
</file>

<file path=ppt/slides/_rels/slide745.xml.rels><?xml version="1.0" encoding="UTF-8" standalone="yes"?>
<Relationships xmlns="http://schemas.openxmlformats.org/package/2006/relationships"><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slideLayout" Target="../slideLayouts/slideLayout2.xml"/><Relationship Id="rId1" Type="http://schemas.openxmlformats.org/officeDocument/2006/relationships/themeOverride" Target="../theme/themeOverride168.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s>
</file>

<file path=ppt/slides/_rels/slide7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69.xml"/></Relationships>
</file>

<file path=ppt/slides/_rels/slide74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70.xml"/></Relationships>
</file>

<file path=ppt/slides/_rels/slide748.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16.xml"/><Relationship Id="rId1" Type="http://schemas.openxmlformats.org/officeDocument/2006/relationships/themeOverride" Target="../theme/themeOverride171.xml"/><Relationship Id="rId4" Type="http://schemas.openxmlformats.org/officeDocument/2006/relationships/image" Target="../media/image78.wmf"/></Relationships>
</file>

<file path=ppt/slides/_rels/slide749.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7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0.xml.rels><?xml version="1.0" encoding="UTF-8" standalone="yes"?>
<Relationships xmlns="http://schemas.openxmlformats.org/package/2006/relationships"><Relationship Id="rId2" Type="http://schemas.openxmlformats.org/officeDocument/2006/relationships/image" Target="../media/image78.wmf"/><Relationship Id="rId1" Type="http://schemas.openxmlformats.org/officeDocument/2006/relationships/slideLayout" Target="../slideLayouts/slideLayout16.xml"/></Relationships>
</file>

<file path=ppt/slides/_rels/slide751.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91.xml"/><Relationship Id="rId1" Type="http://schemas.openxmlformats.org/officeDocument/2006/relationships/slideLayout" Target="../slideLayouts/slideLayout20.xml"/></Relationships>
</file>

<file path=ppt/slides/_rels/slide752.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6.xml"/></Relationships>
</file>

<file path=ppt/slides/_rels/slide7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5.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7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6.xml"/></Relationships>
</file>

<file path=ppt/slides/_rels/slide75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6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76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6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2.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8.xml"/></Relationships>
</file>

<file path=ppt/slides/_rels/slide77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6.xml"/></Relationships>
</file>

<file path=ppt/slides/_rels/slide781.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16.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782.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16.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783.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16.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78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85.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16.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786.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16.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787.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16.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78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78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0.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6.xml"/></Relationships>
</file>

<file path=ppt/slides/_rels/slide791.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8.xml"/></Relationships>
</file>

<file path=ppt/slides/_rels/slide79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9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5.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94.xml"/><Relationship Id="rId1" Type="http://schemas.openxmlformats.org/officeDocument/2006/relationships/slideLayout" Target="../slideLayouts/slideLayout20.xml"/><Relationship Id="rId4" Type="http://schemas.openxmlformats.org/officeDocument/2006/relationships/image" Target="../media/image82.jpeg"/></Relationships>
</file>

<file path=ppt/slides/_rels/slide796.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16.xml"/></Relationships>
</file>

<file path=ppt/slides/_rels/slide79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xml"/></Relationships>
</file>

<file path=ppt/slides/_rels/slide800.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73.xml"/></Relationships>
</file>

<file path=ppt/slides/_rels/slide80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74.xml"/></Relationships>
</file>

<file path=ppt/slides/_rels/slide802.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hemeOverride" Target="../theme/themeOverride175.xml"/></Relationships>
</file>

<file path=ppt/slides/_rels/slide80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80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80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80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80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0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09.xml.rels><?xml version="1.0" encoding="UTF-8" standalone="yes"?>
<Relationships xmlns="http://schemas.openxmlformats.org/package/2006/relationships"><Relationship Id="rId3" Type="http://schemas.openxmlformats.org/officeDocument/2006/relationships/hyperlink" Target="https://www.pngall.com/silence-png/" TargetMode="External"/><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6.xml"/></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1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6.xml"/></Relationships>
</file>

<file path=ppt/slides/_rels/slide8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15.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16.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816.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6.xml"/></Relationships>
</file>

<file path=ppt/slides/_rels/slide81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9.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6.xml"/></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xml"/></Relationships>
</file>

<file path=ppt/slides/_rels/slide8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2.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72.jpeg"/><Relationship Id="rId1" Type="http://schemas.openxmlformats.org/officeDocument/2006/relationships/slideLayout" Target="../slideLayouts/slideLayout61.xml"/></Relationships>
</file>

<file path=ppt/slides/_rels/slide82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102.xml"/><Relationship Id="rId1" Type="http://schemas.openxmlformats.org/officeDocument/2006/relationships/slideLayout" Target="../slideLayouts/slideLayout61.xml"/><Relationship Id="rId4" Type="http://schemas.openxmlformats.org/officeDocument/2006/relationships/image" Target="../media/image75.png"/></Relationships>
</file>

<file path=ppt/slides/_rels/slide824.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57.xml"/></Relationships>
</file>

<file path=ppt/slides/_rels/slide825.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61.xml"/></Relationships>
</file>

<file path=ppt/slides/_rels/slide826.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57.xml"/></Relationships>
</file>

<file path=ppt/slides/_rels/slide827.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57.xml"/></Relationships>
</file>

<file path=ppt/slides/_rels/slide828.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16.xml"/></Relationships>
</file>

<file path=ppt/slides/_rels/slide8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6.xml"/></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3.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83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835.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8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839.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84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842.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843.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8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7.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05FB36AE-4573-DEF5-019C-BB8633EE6DF1}"/>
              </a:ext>
            </a:extLst>
          </p:cNvPr>
          <p:cNvSpPr>
            <a:spLocks noGrp="1"/>
          </p:cNvSpPr>
          <p:nvPr>
            <p:ph type="ftr" sz="quarter" idx="3"/>
          </p:nvPr>
        </p:nvSpPr>
        <p:spPr/>
        <p:txBody>
          <a:bodyPr/>
          <a:lstStyle/>
          <a:p>
            <a:r>
              <a:rPr lang="en-US"/>
              <a:t>Kevin Kay</a:t>
            </a:r>
          </a:p>
        </p:txBody>
      </p:sp>
      <p:sp>
        <p:nvSpPr>
          <p:cNvPr id="8" name="Subtitle 7">
            <a:extLst>
              <a:ext uri="{FF2B5EF4-FFF2-40B4-BE49-F238E27FC236}">
                <a16:creationId xmlns:a16="http://schemas.microsoft.com/office/drawing/2014/main" id="{400D9346-B400-1575-1048-4072213DCFB3}"/>
              </a:ext>
            </a:extLst>
          </p:cNvPr>
          <p:cNvSpPr>
            <a:spLocks noGrp="1"/>
          </p:cNvSpPr>
          <p:nvPr>
            <p:ph type="subTitle" idx="1"/>
          </p:nvPr>
        </p:nvSpPr>
        <p:spPr/>
        <p:txBody>
          <a:bodyPr anchor="ctr"/>
          <a:lstStyle/>
          <a:p>
            <a:r>
              <a:rPr lang="en-US">
                <a:latin typeface="+mj-lt"/>
              </a:rPr>
              <a:t>2024 SITS Conference</a:t>
            </a:r>
            <a:br>
              <a:rPr lang="en-US">
                <a:latin typeface="+mj-lt"/>
              </a:rPr>
            </a:br>
            <a:r>
              <a:rPr lang="en-US">
                <a:latin typeface="+mj-lt"/>
              </a:rPr>
              <a:t>March 7-8</a:t>
            </a:r>
          </a:p>
        </p:txBody>
      </p:sp>
      <p:sp>
        <p:nvSpPr>
          <p:cNvPr id="7" name="Title 6">
            <a:extLst>
              <a:ext uri="{FF2B5EF4-FFF2-40B4-BE49-F238E27FC236}">
                <a16:creationId xmlns:a16="http://schemas.microsoft.com/office/drawing/2014/main" id="{587903DC-F42F-313F-2AA8-CBD089CB0FA2}"/>
              </a:ext>
            </a:extLst>
          </p:cNvPr>
          <p:cNvSpPr>
            <a:spLocks noGrp="1"/>
          </p:cNvSpPr>
          <p:nvPr>
            <p:ph type="ctrTitle"/>
          </p:nvPr>
        </p:nvSpPr>
        <p:spPr/>
        <p:txBody>
          <a:bodyPr/>
          <a:lstStyle/>
          <a:p>
            <a:r>
              <a:rPr lang="en-US"/>
              <a:t>Who Wrote</a:t>
            </a:r>
            <a:br>
              <a:rPr lang="en-US"/>
            </a:br>
            <a:r>
              <a:rPr lang="en-US"/>
              <a:t>The Gospels?</a:t>
            </a:r>
          </a:p>
        </p:txBody>
      </p:sp>
      <p:sp>
        <p:nvSpPr>
          <p:cNvPr id="6" name="Slide Number Placeholder 5">
            <a:extLst>
              <a:ext uri="{FF2B5EF4-FFF2-40B4-BE49-F238E27FC236}">
                <a16:creationId xmlns:a16="http://schemas.microsoft.com/office/drawing/2014/main" id="{27118C4D-8EF3-95D4-05A6-2F795DC5C966}"/>
              </a:ext>
            </a:extLst>
          </p:cNvPr>
          <p:cNvSpPr>
            <a:spLocks noGrp="1"/>
          </p:cNvSpPr>
          <p:nvPr>
            <p:ph type="sldNum" sz="quarter" idx="4"/>
          </p:nvPr>
        </p:nvSpPr>
        <p:spPr/>
        <p:txBody>
          <a:bodyPr/>
          <a:lstStyle/>
          <a:p>
            <a:fld id="{3C8CA7C4-6BCF-4B83-8858-85B1748A2A5F}" type="slidenum">
              <a:rPr lang="en-US" smtClean="0"/>
              <a:t>1</a:t>
            </a:fld>
            <a:endParaRPr lang="en-US"/>
          </a:p>
        </p:txBody>
      </p:sp>
      <p:sp>
        <p:nvSpPr>
          <p:cNvPr id="2" name="Date Placeholder 1">
            <a:extLst>
              <a:ext uri="{FF2B5EF4-FFF2-40B4-BE49-F238E27FC236}">
                <a16:creationId xmlns:a16="http://schemas.microsoft.com/office/drawing/2014/main" id="{DB6EFDF3-36EA-6376-CDA5-6629A93A9E97}"/>
              </a:ext>
            </a:extLst>
          </p:cNvPr>
          <p:cNvSpPr>
            <a:spLocks noGrp="1"/>
          </p:cNvSpPr>
          <p:nvPr>
            <p:ph type="dt" sz="half" idx="2"/>
          </p:nvPr>
        </p:nvSpPr>
        <p:spPr/>
        <p:txBody>
          <a:bodyPr/>
          <a:lstStyle/>
          <a:p>
            <a:r>
              <a:rPr lang="en-US"/>
              <a:t>Outline, 1</a:t>
            </a:r>
          </a:p>
        </p:txBody>
      </p:sp>
    </p:spTree>
    <p:extLst>
      <p:ext uri="{BB962C8B-B14F-4D97-AF65-F5344CB8AC3E}">
        <p14:creationId xmlns:p14="http://schemas.microsoft.com/office/powerpoint/2010/main" val="2685618412"/>
      </p:ext>
    </p:extLst>
  </p:cSld>
  <p:clrMapOvr>
    <a:masterClrMapping/>
  </p:clrMapOvr>
  <p:transition spd="med">
    <p:pull/>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B31DC76-A3C2-5416-FE6C-9E2A3BBF7BC6}"/>
              </a:ext>
            </a:extLst>
          </p:cNvPr>
          <p:cNvSpPr>
            <a:spLocks noGrp="1"/>
          </p:cNvSpPr>
          <p:nvPr>
            <p:ph type="dt" sz="half" idx="2"/>
          </p:nvPr>
        </p:nvSpPr>
        <p:spPr/>
        <p:txBody>
          <a:bodyPr/>
          <a:lstStyle/>
          <a:p>
            <a:r>
              <a:rPr lang="en-US"/>
              <a:t>Outline, 2</a:t>
            </a:r>
          </a:p>
        </p:txBody>
      </p:sp>
      <p:sp>
        <p:nvSpPr>
          <p:cNvPr id="4" name="Footer Placeholder 3">
            <a:extLst>
              <a:ext uri="{FF2B5EF4-FFF2-40B4-BE49-F238E27FC236}">
                <a16:creationId xmlns:a16="http://schemas.microsoft.com/office/drawing/2014/main" id="{AAD61831-1A72-5674-DD4F-C6F9CB93EA2D}"/>
              </a:ext>
            </a:extLst>
          </p:cNvPr>
          <p:cNvSpPr>
            <a:spLocks noGrp="1"/>
          </p:cNvSpPr>
          <p:nvPr>
            <p:ph type="ftr" sz="quarter" idx="3"/>
          </p:nvPr>
        </p:nvSpPr>
        <p:spPr/>
        <p:txBody>
          <a:bodyPr/>
          <a:lstStyle/>
          <a:p>
            <a:r>
              <a:rPr lang="en-US"/>
              <a:t>Kevin Kay</a:t>
            </a:r>
          </a:p>
        </p:txBody>
      </p:sp>
      <p:sp>
        <p:nvSpPr>
          <p:cNvPr id="7" name="Subtitle 6">
            <a:extLst>
              <a:ext uri="{FF2B5EF4-FFF2-40B4-BE49-F238E27FC236}">
                <a16:creationId xmlns:a16="http://schemas.microsoft.com/office/drawing/2014/main" id="{A0959A79-B7E9-6B8C-B4B3-8D0ADDB619D4}"/>
              </a:ext>
            </a:extLst>
          </p:cNvPr>
          <p:cNvSpPr>
            <a:spLocks noGrp="1"/>
          </p:cNvSpPr>
          <p:nvPr>
            <p:ph type="subTitle" idx="1"/>
          </p:nvPr>
        </p:nvSpPr>
        <p:spPr>
          <a:xfrm>
            <a:off x="1382192" y="4889770"/>
            <a:ext cx="6400800" cy="956553"/>
          </a:xfrm>
        </p:spPr>
        <p:txBody>
          <a:bodyPr anchor="ctr"/>
          <a:lstStyle/>
          <a:p>
            <a:r>
              <a:rPr lang="en-US" sz="3200">
                <a:latin typeface="+mj-lt"/>
              </a:rPr>
              <a:t>External Evidence For</a:t>
            </a:r>
            <a:br>
              <a:rPr lang="en-US" sz="3200">
                <a:latin typeface="+mj-lt"/>
              </a:rPr>
            </a:br>
            <a:r>
              <a:rPr lang="en-US" sz="3200">
                <a:latin typeface="+mj-lt"/>
              </a:rPr>
              <a:t>Traditional Authorship</a:t>
            </a:r>
          </a:p>
        </p:txBody>
      </p:sp>
      <p:sp>
        <p:nvSpPr>
          <p:cNvPr id="5" name="Slide Number Placeholder 4">
            <a:extLst>
              <a:ext uri="{FF2B5EF4-FFF2-40B4-BE49-F238E27FC236}">
                <a16:creationId xmlns:a16="http://schemas.microsoft.com/office/drawing/2014/main" id="{8BB67B97-1508-3AE7-434B-686C2547D043}"/>
              </a:ext>
            </a:extLst>
          </p:cNvPr>
          <p:cNvSpPr>
            <a:spLocks noGrp="1"/>
          </p:cNvSpPr>
          <p:nvPr>
            <p:ph type="sldNum" sz="quarter" idx="4"/>
          </p:nvPr>
        </p:nvSpPr>
        <p:spPr/>
        <p:txBody>
          <a:bodyPr/>
          <a:lstStyle/>
          <a:p>
            <a:fld id="{3C8CA7C4-6BCF-4B83-8858-85B1748A2A5F}" type="slidenum">
              <a:rPr lang="en-US" smtClean="0"/>
              <a:t>10</a:t>
            </a:fld>
            <a:endParaRPr lang="en-US"/>
          </a:p>
        </p:txBody>
      </p:sp>
      <p:sp>
        <p:nvSpPr>
          <p:cNvPr id="6" name="Scroll: Horizontal 5">
            <a:extLst>
              <a:ext uri="{FF2B5EF4-FFF2-40B4-BE49-F238E27FC236}">
                <a16:creationId xmlns:a16="http://schemas.microsoft.com/office/drawing/2014/main" id="{BE54E3BC-311D-B67E-B922-E18566A1BE81}"/>
              </a:ext>
            </a:extLst>
          </p:cNvPr>
          <p:cNvSpPr/>
          <p:nvPr/>
        </p:nvSpPr>
        <p:spPr bwMode="auto">
          <a:xfrm>
            <a:off x="1524000" y="1251625"/>
            <a:ext cx="6411392" cy="3271893"/>
          </a:xfrm>
          <a:prstGeom prst="horizontalScroll">
            <a:avLst/>
          </a:prstGeom>
          <a:solidFill>
            <a:srgbClr val="FFFFCC"/>
          </a:solidFill>
          <a:ln w="9525" cap="flat" cmpd="sng" algn="ctr">
            <a:solidFill>
              <a:srgbClr val="7030A0"/>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4000" b="0" i="0" u="none" strike="noStrike" cap="none" normalizeH="0" baseline="0">
                <a:ln>
                  <a:noFill/>
                </a:ln>
                <a:solidFill>
                  <a:schemeClr val="bg1"/>
                </a:solidFill>
                <a:latin typeface="+mj-lt"/>
              </a:rPr>
              <a:t>Who Wrot</a:t>
            </a:r>
            <a:r>
              <a:rPr lang="en-US" sz="4000">
                <a:solidFill>
                  <a:schemeClr val="bg1"/>
                </a:solidFill>
                <a:latin typeface="+mj-lt"/>
              </a:rPr>
              <a:t>e The Gospels?</a:t>
            </a:r>
            <a:endParaRPr kumimoji="0" lang="en-US" sz="4000" b="0" i="0" u="none" strike="noStrike" cap="none" normalizeH="0" baseline="0">
              <a:ln>
                <a:noFill/>
              </a:ln>
              <a:solidFill>
                <a:schemeClr val="bg1"/>
              </a:solidFill>
              <a:latin typeface="+mj-lt"/>
            </a:endParaRPr>
          </a:p>
        </p:txBody>
      </p:sp>
    </p:spTree>
    <p:extLst>
      <p:ext uri="{BB962C8B-B14F-4D97-AF65-F5344CB8AC3E}">
        <p14:creationId xmlns:p14="http://schemas.microsoft.com/office/powerpoint/2010/main" val="26052102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6"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err="1"/>
              <a:t>Eusibius</a:t>
            </a:r>
            <a:r>
              <a:rPr lang="en-US"/>
              <a:t> of Caesarea</a:t>
            </a:r>
            <a:br>
              <a:rPr lang="en-US"/>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“13 One who understands this can no longer think that the Gospels are at </a:t>
            </a:r>
            <a:r>
              <a:rPr lang="en-US" b="1" dirty="0">
                <a:solidFill>
                  <a:srgbClr val="FFFF00"/>
                </a:solidFill>
              </a:rPr>
              <a:t>variance</a:t>
            </a:r>
            <a:r>
              <a:rPr lang="en-US" dirty="0"/>
              <a:t> with one another, inasmuch as the Gospel according to </a:t>
            </a:r>
            <a:r>
              <a:rPr lang="en-US" b="1" dirty="0">
                <a:solidFill>
                  <a:srgbClr val="FFFF00"/>
                </a:solidFill>
              </a:rPr>
              <a:t>John</a:t>
            </a:r>
            <a:r>
              <a:rPr lang="en-US" dirty="0"/>
              <a:t> contains the </a:t>
            </a:r>
            <a:r>
              <a:rPr lang="en-US" b="1" dirty="0">
                <a:solidFill>
                  <a:srgbClr val="FFFF00"/>
                </a:solidFill>
              </a:rPr>
              <a:t>first acts of Christ</a:t>
            </a:r>
            <a:r>
              <a:rPr lang="en-US" dirty="0"/>
              <a:t>, while the </a:t>
            </a:r>
            <a:r>
              <a:rPr lang="en-US" b="1" dirty="0">
                <a:solidFill>
                  <a:srgbClr val="FFFF00"/>
                </a:solidFill>
              </a:rPr>
              <a:t>others</a:t>
            </a:r>
            <a:r>
              <a:rPr lang="en-US" dirty="0"/>
              <a:t> give an account of the </a:t>
            </a:r>
            <a:r>
              <a:rPr lang="en-US" b="1" dirty="0">
                <a:solidFill>
                  <a:srgbClr val="FFFF00"/>
                </a:solidFill>
              </a:rPr>
              <a:t>latter part of his life</a:t>
            </a:r>
            <a:r>
              <a:rPr lang="en-US" dirty="0"/>
              <a:t>. And the </a:t>
            </a:r>
            <a:r>
              <a:rPr lang="en-US" b="1" dirty="0">
                <a:solidFill>
                  <a:srgbClr val="FFFF00"/>
                </a:solidFill>
              </a:rPr>
              <a:t>genealogy</a:t>
            </a:r>
            <a:r>
              <a:rPr lang="en-US" dirty="0"/>
              <a:t> of our </a:t>
            </a:r>
            <a:r>
              <a:rPr lang="en-US" dirty="0" err="1"/>
              <a:t>Saviour</a:t>
            </a:r>
            <a:r>
              <a:rPr lang="en-US" dirty="0"/>
              <a:t> according to the flesh </a:t>
            </a:r>
            <a:r>
              <a:rPr lang="en-US" b="1" dirty="0">
                <a:solidFill>
                  <a:srgbClr val="FFFF00"/>
                </a:solidFill>
              </a:rPr>
              <a:t>John</a:t>
            </a:r>
            <a:r>
              <a:rPr lang="en-US" dirty="0"/>
              <a:t> quite naturally </a:t>
            </a:r>
            <a:r>
              <a:rPr lang="en-US" b="1" dirty="0">
                <a:solidFill>
                  <a:srgbClr val="FFFF00"/>
                </a:solidFill>
              </a:rPr>
              <a:t>omitted</a:t>
            </a:r>
            <a:r>
              <a:rPr lang="en-US" dirty="0"/>
              <a:t>, because it had been </a:t>
            </a:r>
            <a:r>
              <a:rPr lang="en-US" b="1" dirty="0">
                <a:solidFill>
                  <a:srgbClr val="FFFF00"/>
                </a:solidFill>
              </a:rPr>
              <a:t>already given </a:t>
            </a:r>
            <a:r>
              <a:rPr lang="en-US" dirty="0"/>
              <a:t>by Matthew and Luke, and began with the doctrine of his divinity….”  </a:t>
            </a:r>
            <a:r>
              <a:rPr lang="en-US" sz="2000" dirty="0"/>
              <a:t>(“The Church History of Eusebius,” 3:24:12, </a:t>
            </a:r>
            <a:r>
              <a:rPr lang="en-US" sz="2000" dirty="0" err="1"/>
              <a:t>NPNF</a:t>
            </a:r>
            <a:r>
              <a:rPr lang="en-US" sz="2000" dirty="0"/>
              <a:t>, 890, 2.1:153)</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100</a:t>
            </a:fld>
            <a:endParaRPr lang="en-US"/>
          </a:p>
        </p:txBody>
      </p:sp>
      <p:sp>
        <p:nvSpPr>
          <p:cNvPr id="6" name="Date Placeholder 5">
            <a:extLst>
              <a:ext uri="{FF2B5EF4-FFF2-40B4-BE49-F238E27FC236}">
                <a16:creationId xmlns:a16="http://schemas.microsoft.com/office/drawing/2014/main" id="{19C9E41E-3D48-0122-E3E1-7881CB98F782}"/>
              </a:ext>
            </a:extLst>
          </p:cNvPr>
          <p:cNvSpPr>
            <a:spLocks noGrp="1"/>
          </p:cNvSpPr>
          <p:nvPr>
            <p:ph type="dt" sz="half" idx="10"/>
          </p:nvPr>
        </p:nvSpPr>
        <p:spPr/>
        <p:txBody>
          <a:bodyPr/>
          <a:lstStyle/>
          <a:p>
            <a:r>
              <a:rPr lang="en-US"/>
              <a:t>Outline, 12-13</a:t>
            </a:r>
          </a:p>
        </p:txBody>
      </p:sp>
    </p:spTree>
    <p:extLst>
      <p:ext uri="{BB962C8B-B14F-4D97-AF65-F5344CB8AC3E}">
        <p14:creationId xmlns:p14="http://schemas.microsoft.com/office/powerpoint/2010/main" val="141634301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D0D0ED-ACBA-4DB0-B362-F26F699A34F6}"/>
              </a:ext>
            </a:extLst>
          </p:cNvPr>
          <p:cNvSpPr>
            <a:spLocks noGrp="1"/>
          </p:cNvSpPr>
          <p:nvPr>
            <p:ph type="title"/>
          </p:nvPr>
        </p:nvSpPr>
        <p:spPr/>
        <p:txBody>
          <a:bodyPr/>
          <a:lstStyle/>
          <a:p>
            <a:r>
              <a:rPr lang="en-US"/>
              <a:t>Eusebius</a:t>
            </a:r>
          </a:p>
        </p:txBody>
      </p:sp>
      <p:sp>
        <p:nvSpPr>
          <p:cNvPr id="3" name="Content Placeholder 2">
            <a:extLst>
              <a:ext uri="{FF2B5EF4-FFF2-40B4-BE49-F238E27FC236}">
                <a16:creationId xmlns:a16="http://schemas.microsoft.com/office/drawing/2014/main" id="{D9B79AB8-49D6-4D66-995E-6D17FDB67B8A}"/>
              </a:ext>
            </a:extLst>
          </p:cNvPr>
          <p:cNvSpPr>
            <a:spLocks noGrp="1"/>
          </p:cNvSpPr>
          <p:nvPr>
            <p:ph idx="1"/>
          </p:nvPr>
        </p:nvSpPr>
        <p:spPr/>
        <p:txBody>
          <a:bodyPr/>
          <a:lstStyle/>
          <a:p>
            <a:pPr marL="457200" indent="-457200"/>
            <a:r>
              <a:rPr lang="en-US" sz="2800" dirty="0"/>
              <a:t>“It is significant that Eusebius, who had access to </a:t>
            </a:r>
            <a:r>
              <a:rPr lang="en-US" b="1" dirty="0">
                <a:solidFill>
                  <a:srgbClr val="FFFF00"/>
                </a:solidFill>
                <a:effectLst>
                  <a:outerShdw blurRad="38100" dist="38100" dir="2700000" algn="tl">
                    <a:srgbClr val="000000">
                      <a:alpha val="43137"/>
                    </a:srgbClr>
                  </a:outerShdw>
                </a:effectLst>
              </a:rPr>
              <a:t>many works that are now lost</a:t>
            </a:r>
            <a:r>
              <a:rPr lang="en-US" sz="2800" dirty="0"/>
              <a:t>, speaks without reserve of the </a:t>
            </a:r>
            <a:r>
              <a:rPr lang="en-US" b="1" dirty="0">
                <a:solidFill>
                  <a:srgbClr val="FFFF00"/>
                </a:solidFill>
                <a:effectLst>
                  <a:outerShdw blurRad="38100" dist="38100" dir="2700000" algn="tl">
                    <a:srgbClr val="000000">
                      <a:alpha val="43137"/>
                    </a:srgbClr>
                  </a:outerShdw>
                </a:effectLst>
              </a:rPr>
              <a:t>fourth gospel </a:t>
            </a:r>
            <a:r>
              <a:rPr lang="en-US" sz="2800" dirty="0"/>
              <a:t>as the </a:t>
            </a:r>
            <a:r>
              <a:rPr lang="en-US" b="1" dirty="0">
                <a:solidFill>
                  <a:srgbClr val="FFFF00"/>
                </a:solidFill>
                <a:effectLst>
                  <a:outerShdw blurRad="38100" dist="38100" dir="2700000" algn="tl">
                    <a:srgbClr val="000000">
                      <a:alpha val="43137"/>
                    </a:srgbClr>
                  </a:outerShdw>
                </a:effectLst>
              </a:rPr>
              <a:t>unquestioned work of St. John</a:t>
            </a:r>
            <a:r>
              <a:rPr lang="en-US" sz="2800" dirty="0"/>
              <a:t>.”  </a:t>
            </a:r>
            <a:r>
              <a:rPr lang="en-US" sz="2000" dirty="0"/>
              <a:t>(Carson &amp; Moo, 232)</a:t>
            </a:r>
          </a:p>
        </p:txBody>
      </p:sp>
      <p:sp>
        <p:nvSpPr>
          <p:cNvPr id="4" name="Footer Placeholder 3">
            <a:extLst>
              <a:ext uri="{FF2B5EF4-FFF2-40B4-BE49-F238E27FC236}">
                <a16:creationId xmlns:a16="http://schemas.microsoft.com/office/drawing/2014/main" id="{007A191F-8EF8-4B13-A424-7CD1AAEC00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5" name="Slide Number Placeholder 4">
            <a:extLst>
              <a:ext uri="{FF2B5EF4-FFF2-40B4-BE49-F238E27FC236}">
                <a16:creationId xmlns:a16="http://schemas.microsoft.com/office/drawing/2014/main" id="{16E9C629-DCC4-4907-B985-22D26A4B98B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15090CCB-D017-54BC-0856-F6BF636B064C}"/>
              </a:ext>
            </a:extLst>
          </p:cNvPr>
          <p:cNvSpPr>
            <a:spLocks noGrp="1"/>
          </p:cNvSpPr>
          <p:nvPr>
            <p:ph type="dt" sz="half" idx="10"/>
          </p:nvPr>
        </p:nvSpPr>
        <p:spPr/>
        <p:txBody>
          <a:bodyPr/>
          <a:lstStyle/>
          <a:p>
            <a:r>
              <a:rPr lang="en-US"/>
              <a:t>Outline, </a:t>
            </a:r>
          </a:p>
        </p:txBody>
      </p:sp>
    </p:spTree>
    <p:extLst>
      <p:ext uri="{BB962C8B-B14F-4D97-AF65-F5344CB8AC3E}">
        <p14:creationId xmlns:p14="http://schemas.microsoft.com/office/powerpoint/2010/main" val="346310695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err="1"/>
              <a:t>Eusibius</a:t>
            </a:r>
            <a:r>
              <a:rPr lang="en-US"/>
              <a:t> of Caesarea</a:t>
            </a:r>
            <a:br>
              <a:rPr lang="en-US"/>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“15 But as for </a:t>
            </a:r>
            <a:r>
              <a:rPr lang="en-US" b="1" dirty="0">
                <a:solidFill>
                  <a:srgbClr val="FFFF00"/>
                </a:solidFill>
              </a:rPr>
              <a:t>Luke</a:t>
            </a:r>
            <a:r>
              <a:rPr lang="en-US" dirty="0"/>
              <a:t>, in the beginning of his </a:t>
            </a:r>
            <a:r>
              <a:rPr lang="en-US" b="1" dirty="0">
                <a:solidFill>
                  <a:srgbClr val="FFFF00"/>
                </a:solidFill>
              </a:rPr>
              <a:t>Gospel</a:t>
            </a:r>
            <a:r>
              <a:rPr lang="en-US" dirty="0"/>
              <a:t>, he states himself the reasons which led him to write it. He states that since many others had more rashly undertaken to compose a narrative of the events of which he had acquired perfect knowledge, he himself, feeling the necessity of freeing us from their uncertain opinions, delivered in his own Gospel an accurate account of those events in regard to which he had</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9C9E41E-3D48-0122-E3E1-7881CB98F782}"/>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13</a:t>
            </a:r>
          </a:p>
        </p:txBody>
      </p:sp>
    </p:spTree>
    <p:extLst>
      <p:ext uri="{BB962C8B-B14F-4D97-AF65-F5344CB8AC3E}">
        <p14:creationId xmlns:p14="http://schemas.microsoft.com/office/powerpoint/2010/main" val="28670140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err="1"/>
              <a:t>Eusibius</a:t>
            </a:r>
            <a:r>
              <a:rPr lang="en-US"/>
              <a:t> of Caesarea</a:t>
            </a:r>
            <a:br>
              <a:rPr lang="en-US"/>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learned the full truth, being aided by his </a:t>
            </a:r>
            <a:r>
              <a:rPr lang="en-US" b="1">
                <a:solidFill>
                  <a:srgbClr val="FFFF00"/>
                </a:solidFill>
              </a:rPr>
              <a:t>intimacy</a:t>
            </a:r>
            <a:r>
              <a:rPr lang="en-US"/>
              <a:t> and his </a:t>
            </a:r>
            <a:r>
              <a:rPr lang="en-US" b="1">
                <a:solidFill>
                  <a:srgbClr val="FFFF00"/>
                </a:solidFill>
              </a:rPr>
              <a:t>stay</a:t>
            </a:r>
            <a:r>
              <a:rPr lang="en-US"/>
              <a:t> with </a:t>
            </a:r>
            <a:r>
              <a:rPr lang="en-US" b="1">
                <a:solidFill>
                  <a:srgbClr val="FFFF00"/>
                </a:solidFill>
              </a:rPr>
              <a:t>Paul</a:t>
            </a:r>
            <a:r>
              <a:rPr lang="en-US"/>
              <a:t> and by his </a:t>
            </a:r>
            <a:r>
              <a:rPr lang="en-US" b="1">
                <a:solidFill>
                  <a:srgbClr val="FFFF00"/>
                </a:solidFill>
              </a:rPr>
              <a:t>acquaintance</a:t>
            </a:r>
            <a:r>
              <a:rPr lang="en-US"/>
              <a:t> with </a:t>
            </a:r>
            <a:r>
              <a:rPr lang="en-US" b="1">
                <a:solidFill>
                  <a:srgbClr val="FFFF00"/>
                </a:solidFill>
              </a:rPr>
              <a:t>the rest of the apostles</a:t>
            </a:r>
            <a:r>
              <a:rPr lang="en-US"/>
              <a:t>.”  </a:t>
            </a:r>
            <a:r>
              <a:rPr lang="en-US" sz="2000"/>
              <a:t>(“The Church History of Eusebius,” 3:24:15, </a:t>
            </a:r>
            <a:r>
              <a:rPr lang="en-US" sz="2000" err="1"/>
              <a:t>NPNF</a:t>
            </a:r>
            <a:r>
              <a:rPr lang="en-US" sz="2000"/>
              <a:t>, 1890, 2.1:153-154)</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9C9E41E-3D48-0122-E3E1-7881CB98F782}"/>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13</a:t>
            </a:r>
          </a:p>
        </p:txBody>
      </p:sp>
    </p:spTree>
    <p:extLst>
      <p:ext uri="{BB962C8B-B14F-4D97-AF65-F5344CB8AC3E}">
        <p14:creationId xmlns:p14="http://schemas.microsoft.com/office/powerpoint/2010/main" val="3064456630"/>
      </p:ext>
    </p:extLst>
  </p:cSld>
  <p:clrMapOvr>
    <a:masterClrMapping/>
  </p:clrMapOvr>
  <p:transition spd="med">
    <p:pull/>
  </p:transition>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err="1"/>
              <a:t>Eusibius</a:t>
            </a:r>
            <a:r>
              <a:rPr lang="en-US"/>
              <a:t> of Caesarea</a:t>
            </a:r>
            <a:br>
              <a:rPr lang="en-US"/>
            </a:br>
            <a:r>
              <a:rPr lang="en-US" sz="3000">
                <a:latin typeface="+mn-lt"/>
              </a:rPr>
              <a:t>(~AD 313-324)</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“3 </a:t>
            </a:r>
            <a:r>
              <a:rPr lang="en-US" b="1" dirty="0" err="1">
                <a:solidFill>
                  <a:srgbClr val="FFFF00"/>
                </a:solidFill>
              </a:rPr>
              <a:t>Pantænus</a:t>
            </a:r>
            <a:r>
              <a:rPr lang="en-US" dirty="0"/>
              <a:t> was one of these, and is said to have gone to </a:t>
            </a:r>
            <a:r>
              <a:rPr lang="en-US" b="1" dirty="0">
                <a:solidFill>
                  <a:srgbClr val="FFFF00"/>
                </a:solidFill>
              </a:rPr>
              <a:t>India</a:t>
            </a:r>
            <a:r>
              <a:rPr lang="en-US" dirty="0"/>
              <a:t>. It is reported that among persons there who knew of Christ, he found the Gospel according to </a:t>
            </a:r>
            <a:r>
              <a:rPr lang="en-US" b="1" dirty="0">
                <a:solidFill>
                  <a:srgbClr val="FFFF00"/>
                </a:solidFill>
              </a:rPr>
              <a:t>Matthew</a:t>
            </a:r>
            <a:r>
              <a:rPr lang="en-US" dirty="0"/>
              <a:t>, which had anticipated his own arrival. For </a:t>
            </a:r>
            <a:r>
              <a:rPr lang="en-US" b="1" dirty="0">
                <a:solidFill>
                  <a:srgbClr val="FFFF00"/>
                </a:solidFill>
              </a:rPr>
              <a:t>Bartholomew</a:t>
            </a:r>
            <a:r>
              <a:rPr lang="en-US" dirty="0"/>
              <a:t>, one of the apostles, had preached to them, and left with them </a:t>
            </a:r>
            <a:r>
              <a:rPr lang="en-US" b="1" dirty="0">
                <a:solidFill>
                  <a:srgbClr val="FFFF00"/>
                </a:solidFill>
              </a:rPr>
              <a:t>the writing of Matthew </a:t>
            </a:r>
            <a:r>
              <a:rPr lang="en-US" dirty="0"/>
              <a:t>in the </a:t>
            </a:r>
            <a:r>
              <a:rPr lang="en-US" b="1" dirty="0">
                <a:solidFill>
                  <a:srgbClr val="FFFF00"/>
                </a:solidFill>
              </a:rPr>
              <a:t>Hebrew language</a:t>
            </a:r>
            <a:r>
              <a:rPr lang="en-US" dirty="0"/>
              <a:t>, which they had preserved till that time.”  </a:t>
            </a:r>
            <a:r>
              <a:rPr lang="en-US" sz="2000" dirty="0"/>
              <a:t>(“The Church History of Eusebius,” 5:10:3, </a:t>
            </a:r>
            <a:r>
              <a:rPr lang="en-US" sz="2000" dirty="0" err="1"/>
              <a:t>NPNF</a:t>
            </a:r>
            <a:r>
              <a:rPr lang="en-US" sz="2000" dirty="0"/>
              <a:t>, 1890, 2.1:225)</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4192645-5967-825C-78E0-999039AEB5E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Outline</a:t>
            </a:r>
            <a:r>
              <a:rPr kumimoji="0" lang="en-US" b="0" i="0" u="none" strike="noStrike" kern="1200" cap="none" spc="0" normalizeH="0" baseline="0" noProof="0">
                <a:ln>
                  <a:noFill/>
                </a:ln>
                <a:solidFill>
                  <a:srgbClr val="FFFFFF"/>
                </a:solidFill>
                <a:effectLst/>
                <a:uLnTx/>
                <a:uFillTx/>
                <a:ea typeface="+mn-ea"/>
                <a:cs typeface="+mn-cs"/>
              </a:rPr>
              <a:t>, 13</a:t>
            </a:r>
          </a:p>
        </p:txBody>
      </p:sp>
    </p:spTree>
    <p:extLst>
      <p:ext uri="{BB962C8B-B14F-4D97-AF65-F5344CB8AC3E}">
        <p14:creationId xmlns:p14="http://schemas.microsoft.com/office/powerpoint/2010/main" val="108098728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Hippolytus</a:t>
            </a:r>
            <a:br>
              <a:rPr lang="en-US"/>
            </a:br>
            <a:r>
              <a:rPr lang="en-US" sz="3000">
                <a:latin typeface="+mn-lt"/>
              </a:rPr>
              <a:t>(fl. AD 222-245)</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a:xfrm>
            <a:off x="457200" y="1839817"/>
            <a:ext cx="8229600" cy="4291108"/>
          </a:xfrm>
        </p:spPr>
        <p:txBody>
          <a:bodyPr/>
          <a:lstStyle/>
          <a:p>
            <a:r>
              <a:rPr lang="en-US" dirty="0"/>
              <a:t>“Recent scholarship places Hippolytus in a </a:t>
            </a:r>
            <a:r>
              <a:rPr lang="en-US" b="1" dirty="0">
                <a:solidFill>
                  <a:srgbClr val="FFFF00"/>
                </a:solidFill>
              </a:rPr>
              <a:t>Palestinian context</a:t>
            </a:r>
            <a:r>
              <a:rPr lang="en-US" dirty="0"/>
              <a:t>, personally familiar with </a:t>
            </a:r>
            <a:r>
              <a:rPr lang="en-US" b="1" dirty="0">
                <a:solidFill>
                  <a:srgbClr val="FFFF00"/>
                </a:solidFill>
              </a:rPr>
              <a:t>Origen</a:t>
            </a:r>
            <a:r>
              <a:rPr lang="en-US" dirty="0"/>
              <a:t>. Though he is known chiefly for The Refutation of All Heresies, he was primarily a </a:t>
            </a:r>
            <a:r>
              <a:rPr lang="en-US" b="1" dirty="0">
                <a:solidFill>
                  <a:srgbClr val="FFFF00"/>
                </a:solidFill>
              </a:rPr>
              <a:t>commentator</a:t>
            </a:r>
            <a:r>
              <a:rPr lang="en-US" dirty="0"/>
              <a:t> on Scripture (especially the Old Testament) employing typological exegesis.” </a:t>
            </a:r>
            <a:r>
              <a:rPr lang="en-US" sz="2000" dirty="0"/>
              <a:t>(</a:t>
            </a:r>
            <a:r>
              <a:rPr lang="en-US" sz="2000" b="0" i="1" u="none" strike="noStrike" baseline="0" dirty="0"/>
              <a:t>Ancient Christian Commentary on Scripture: Introduction and Biographic Information</a:t>
            </a:r>
            <a:r>
              <a:rPr lang="en-US" sz="2000" b="0" i="0" u="none" strike="noStrike" baseline="0" dirty="0"/>
              <a:t>, 2005, 495)</a:t>
            </a:r>
          </a:p>
          <a:p>
            <a:pPr marL="0" indent="458788">
              <a:buNone/>
            </a:pPr>
            <a:endParaRPr lang="en-US"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7552E1B-6043-A0F6-15EB-5B98DB45243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13</a:t>
            </a:r>
          </a:p>
        </p:txBody>
      </p:sp>
    </p:spTree>
    <p:extLst>
      <p:ext uri="{BB962C8B-B14F-4D97-AF65-F5344CB8AC3E}">
        <p14:creationId xmlns:p14="http://schemas.microsoft.com/office/powerpoint/2010/main" val="403804724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a:xfrm>
            <a:off x="457200" y="277813"/>
            <a:ext cx="8229600" cy="1356458"/>
          </a:xfrm>
        </p:spPr>
        <p:txBody>
          <a:bodyPr/>
          <a:lstStyle/>
          <a:p>
            <a:r>
              <a:rPr lang="en-US"/>
              <a:t>Pseudo-Hippolytus</a:t>
            </a:r>
            <a:br>
              <a:rPr lang="en-US"/>
            </a:br>
            <a:r>
              <a:rPr lang="en-US"/>
              <a:t> On “John”</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992922"/>
            <a:ext cx="8229600" cy="4138003"/>
          </a:xfrm>
        </p:spPr>
        <p:txBody>
          <a:bodyPr/>
          <a:lstStyle/>
          <a:p>
            <a:r>
              <a:rPr lang="en-US" dirty="0"/>
              <a:t>John was </a:t>
            </a:r>
            <a:r>
              <a:rPr lang="en-US" b="1" dirty="0">
                <a:solidFill>
                  <a:srgbClr val="FFFF00"/>
                </a:solidFill>
              </a:rPr>
              <a:t>banished</a:t>
            </a:r>
            <a:r>
              <a:rPr lang="en-US" dirty="0"/>
              <a:t> by Domitian to </a:t>
            </a:r>
            <a:r>
              <a:rPr lang="en-US" b="1" dirty="0">
                <a:solidFill>
                  <a:srgbClr val="FFFF00"/>
                </a:solidFill>
              </a:rPr>
              <a:t>Patmos</a:t>
            </a:r>
          </a:p>
          <a:p>
            <a:r>
              <a:rPr lang="en-US" dirty="0"/>
              <a:t>He wrote his </a:t>
            </a:r>
            <a:r>
              <a:rPr lang="en-US" b="1" dirty="0">
                <a:solidFill>
                  <a:srgbClr val="FFFF00"/>
                </a:solidFill>
              </a:rPr>
              <a:t>Gospel</a:t>
            </a:r>
            <a:r>
              <a:rPr lang="en-US" dirty="0"/>
              <a:t> on Patmos</a:t>
            </a:r>
          </a:p>
          <a:p>
            <a:r>
              <a:rPr lang="en-US" dirty="0"/>
              <a:t>He saw the </a:t>
            </a:r>
            <a:r>
              <a:rPr lang="en-US" b="1" dirty="0">
                <a:solidFill>
                  <a:srgbClr val="FFFF00"/>
                </a:solidFill>
              </a:rPr>
              <a:t>apocalyptic vision</a:t>
            </a:r>
          </a:p>
          <a:p>
            <a:r>
              <a:rPr lang="en-US" dirty="0"/>
              <a:t>He </a:t>
            </a:r>
            <a:r>
              <a:rPr lang="en-US" b="1" dirty="0">
                <a:solidFill>
                  <a:srgbClr val="FFFF00"/>
                </a:solidFill>
              </a:rPr>
              <a:t>died</a:t>
            </a:r>
            <a:r>
              <a:rPr lang="en-US" dirty="0"/>
              <a:t> in </a:t>
            </a:r>
            <a:r>
              <a:rPr lang="en-US" b="1" dirty="0">
                <a:solidFill>
                  <a:srgbClr val="FFFF00"/>
                </a:solidFill>
              </a:rPr>
              <a:t>Ephesus</a:t>
            </a:r>
            <a:r>
              <a:rPr lang="en-US" dirty="0"/>
              <a:t> in Trajan’s time  (AD 98-117)</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13</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9955826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Pseudo-Hippolytus</a:t>
            </a:r>
            <a:br>
              <a:rPr lang="en-US"/>
            </a:br>
            <a:r>
              <a:rPr lang="en-US"/>
              <a:t> On “Matthew”</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887414"/>
            <a:ext cx="8229600" cy="4243511"/>
          </a:xfrm>
        </p:spPr>
        <p:txBody>
          <a:bodyPr/>
          <a:lstStyle/>
          <a:p>
            <a:r>
              <a:rPr lang="en-US" b="1" dirty="0">
                <a:solidFill>
                  <a:srgbClr val="FFFF00"/>
                </a:solidFill>
              </a:rPr>
              <a:t>Matthew</a:t>
            </a:r>
            <a:r>
              <a:rPr lang="en-US" dirty="0"/>
              <a:t> wrote the </a:t>
            </a:r>
            <a:r>
              <a:rPr lang="en-US" b="1" dirty="0">
                <a:solidFill>
                  <a:srgbClr val="FFFF00"/>
                </a:solidFill>
              </a:rPr>
              <a:t>Gospel</a:t>
            </a:r>
            <a:r>
              <a:rPr lang="en-US" dirty="0"/>
              <a:t> in the </a:t>
            </a:r>
            <a:r>
              <a:rPr lang="en-US" b="1" dirty="0">
                <a:solidFill>
                  <a:srgbClr val="FFFF00"/>
                </a:solidFill>
              </a:rPr>
              <a:t>Hebrew tongue</a:t>
            </a:r>
          </a:p>
          <a:p>
            <a:r>
              <a:rPr lang="en-US" dirty="0"/>
              <a:t>He published it at </a:t>
            </a:r>
            <a:r>
              <a:rPr lang="en-US" b="1" dirty="0">
                <a:solidFill>
                  <a:srgbClr val="FFFF00"/>
                </a:solidFill>
              </a:rPr>
              <a:t>Jerusalem</a:t>
            </a:r>
          </a:p>
          <a:p>
            <a:r>
              <a:rPr lang="en-US" dirty="0"/>
              <a:t>He died at </a:t>
            </a:r>
            <a:r>
              <a:rPr lang="en-US" b="1" dirty="0" err="1">
                <a:solidFill>
                  <a:srgbClr val="FFFF00"/>
                </a:solidFill>
              </a:rPr>
              <a:t>Hierees</a:t>
            </a:r>
            <a:endParaRPr lang="en-US" b="1" dirty="0">
              <a:solidFill>
                <a:srgbClr val="FFFF00"/>
              </a:solidFill>
            </a:endParaRP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14</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3918800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a:xfrm>
            <a:off x="457200" y="277813"/>
            <a:ext cx="8229600" cy="1356458"/>
          </a:xfrm>
        </p:spPr>
        <p:txBody>
          <a:bodyPr/>
          <a:lstStyle/>
          <a:p>
            <a:r>
              <a:rPr lang="en-US"/>
              <a:t>Pseudo-Hippolytus</a:t>
            </a:r>
            <a:br>
              <a:rPr lang="en-US"/>
            </a:br>
            <a:r>
              <a:rPr lang="en-US"/>
              <a:t> On “John”</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992922"/>
            <a:ext cx="8229600" cy="4138003"/>
          </a:xfrm>
        </p:spPr>
        <p:txBody>
          <a:bodyPr/>
          <a:lstStyle/>
          <a:p>
            <a:pPr marL="0" indent="457200">
              <a:buNone/>
            </a:pPr>
            <a:r>
              <a:rPr lang="en-US" dirty="0"/>
              <a:t>“3. </a:t>
            </a:r>
            <a:r>
              <a:rPr lang="en-US" b="1" dirty="0">
                <a:solidFill>
                  <a:srgbClr val="FFFF00"/>
                </a:solidFill>
              </a:rPr>
              <a:t>John</a:t>
            </a:r>
            <a:r>
              <a:rPr lang="en-US" dirty="0"/>
              <a:t>, again, in Asia, was </a:t>
            </a:r>
            <a:r>
              <a:rPr lang="en-US" b="1" dirty="0">
                <a:solidFill>
                  <a:srgbClr val="FFFF00"/>
                </a:solidFill>
              </a:rPr>
              <a:t>banished</a:t>
            </a:r>
            <a:r>
              <a:rPr lang="en-US" dirty="0"/>
              <a:t> by </a:t>
            </a:r>
            <a:r>
              <a:rPr lang="en-US" b="1" dirty="0">
                <a:solidFill>
                  <a:srgbClr val="FFFF00"/>
                </a:solidFill>
              </a:rPr>
              <a:t>Domitian</a:t>
            </a:r>
            <a:r>
              <a:rPr lang="en-US" dirty="0"/>
              <a:t> the king to the isle of </a:t>
            </a:r>
            <a:r>
              <a:rPr lang="en-US" b="1" dirty="0">
                <a:solidFill>
                  <a:srgbClr val="FFFF00"/>
                </a:solidFill>
              </a:rPr>
              <a:t>Patmos</a:t>
            </a:r>
            <a:r>
              <a:rPr lang="en-US" dirty="0"/>
              <a:t>, in which also he wrote </a:t>
            </a:r>
            <a:r>
              <a:rPr lang="en-US" b="1" dirty="0">
                <a:solidFill>
                  <a:srgbClr val="FFFF00"/>
                </a:solidFill>
              </a:rPr>
              <a:t>his Gospel </a:t>
            </a:r>
            <a:r>
              <a:rPr lang="en-US" dirty="0"/>
              <a:t>and saw the </a:t>
            </a:r>
            <a:r>
              <a:rPr lang="en-US" b="1" dirty="0">
                <a:solidFill>
                  <a:srgbClr val="FFFF00"/>
                </a:solidFill>
              </a:rPr>
              <a:t>apocalyptic vision</a:t>
            </a:r>
            <a:r>
              <a:rPr lang="en-US" dirty="0"/>
              <a:t>; and in </a:t>
            </a:r>
            <a:r>
              <a:rPr lang="en-US" b="1" dirty="0">
                <a:solidFill>
                  <a:srgbClr val="FFFF00"/>
                </a:solidFill>
              </a:rPr>
              <a:t>Trajan’s time </a:t>
            </a:r>
            <a:r>
              <a:rPr lang="en-US" dirty="0"/>
              <a:t>he </a:t>
            </a:r>
            <a:r>
              <a:rPr lang="en-US" b="1" dirty="0">
                <a:solidFill>
                  <a:srgbClr val="FFFF00"/>
                </a:solidFill>
              </a:rPr>
              <a:t>fell</a:t>
            </a:r>
            <a:r>
              <a:rPr lang="en-US" dirty="0"/>
              <a:t> </a:t>
            </a:r>
            <a:r>
              <a:rPr lang="en-US" b="1" dirty="0">
                <a:solidFill>
                  <a:srgbClr val="FFFF00"/>
                </a:solidFill>
              </a:rPr>
              <a:t>asleep</a:t>
            </a:r>
            <a:r>
              <a:rPr lang="en-US" dirty="0"/>
              <a:t> at </a:t>
            </a:r>
            <a:r>
              <a:rPr lang="en-US" b="1" dirty="0">
                <a:solidFill>
                  <a:srgbClr val="FFFF00"/>
                </a:solidFill>
              </a:rPr>
              <a:t>Ephesus</a:t>
            </a:r>
            <a:r>
              <a:rPr lang="en-US" dirty="0"/>
              <a:t>, where his remains were sought for, but could not be found.”  </a:t>
            </a:r>
            <a:r>
              <a:rPr lang="en-US" sz="2000" dirty="0"/>
              <a:t>(“On the Twelve Apostles,” </a:t>
            </a:r>
            <a:r>
              <a:rPr lang="en-US" sz="2000" dirty="0" err="1"/>
              <a:t>ANF</a:t>
            </a:r>
            <a:r>
              <a:rPr lang="en-US" sz="2000" dirty="0"/>
              <a:t>, 1886, 5:255)</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13</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12000006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a:xfrm>
            <a:off x="457200" y="277813"/>
            <a:ext cx="8229600" cy="1356458"/>
          </a:xfrm>
        </p:spPr>
        <p:txBody>
          <a:bodyPr/>
          <a:lstStyle/>
          <a:p>
            <a:r>
              <a:rPr lang="en-US"/>
              <a:t>Pseudo-Hippolytus</a:t>
            </a:r>
            <a:br>
              <a:rPr lang="en-US"/>
            </a:br>
            <a:r>
              <a:rPr lang="en-US"/>
              <a:t> On “Matthew”</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992922"/>
            <a:ext cx="8229600" cy="4138003"/>
          </a:xfrm>
        </p:spPr>
        <p:txBody>
          <a:bodyPr/>
          <a:lstStyle/>
          <a:p>
            <a:pPr marL="0" indent="457200">
              <a:buNone/>
            </a:pPr>
            <a:r>
              <a:rPr lang="en-US" dirty="0"/>
              <a:t>“7. And </a:t>
            </a:r>
            <a:r>
              <a:rPr lang="en-US" b="1" dirty="0">
                <a:solidFill>
                  <a:srgbClr val="FFFF00"/>
                </a:solidFill>
              </a:rPr>
              <a:t>Matthew</a:t>
            </a:r>
            <a:r>
              <a:rPr lang="en-US" dirty="0"/>
              <a:t> wrote </a:t>
            </a:r>
            <a:r>
              <a:rPr lang="en-US" b="1" dirty="0">
                <a:solidFill>
                  <a:srgbClr val="FFFF00"/>
                </a:solidFill>
              </a:rPr>
              <a:t>the Gospel </a:t>
            </a:r>
            <a:r>
              <a:rPr lang="en-US" dirty="0"/>
              <a:t>in the </a:t>
            </a:r>
            <a:r>
              <a:rPr lang="en-US" b="1" dirty="0">
                <a:solidFill>
                  <a:srgbClr val="FFFF00"/>
                </a:solidFill>
              </a:rPr>
              <a:t>Hebrew tongue</a:t>
            </a:r>
            <a:r>
              <a:rPr lang="en-US" dirty="0"/>
              <a:t>, and published it at </a:t>
            </a:r>
            <a:r>
              <a:rPr lang="en-US" b="1" dirty="0">
                <a:solidFill>
                  <a:srgbClr val="FFFF00"/>
                </a:solidFill>
              </a:rPr>
              <a:t>Jerusalem</a:t>
            </a:r>
            <a:r>
              <a:rPr lang="en-US" dirty="0"/>
              <a:t>, and fell asleep at </a:t>
            </a:r>
            <a:r>
              <a:rPr lang="en-US" dirty="0" err="1"/>
              <a:t>Hierees</a:t>
            </a:r>
            <a:r>
              <a:rPr lang="en-US" dirty="0"/>
              <a:t>, </a:t>
            </a:r>
            <a:r>
              <a:rPr lang="en-US" i="1" dirty="0"/>
              <a:t>a town of Parthia.”  </a:t>
            </a:r>
            <a:r>
              <a:rPr lang="en-US" sz="2000" dirty="0"/>
              <a:t>(“On the Twelve Apostles,” </a:t>
            </a:r>
            <a:r>
              <a:rPr lang="en-US" sz="2000" dirty="0" err="1"/>
              <a:t>ANF</a:t>
            </a:r>
            <a:r>
              <a:rPr lang="en-US" sz="2000" dirty="0"/>
              <a:t>, 1886, 5:255)</a:t>
            </a:r>
            <a:endParaRPr lang="en-US" sz="2000" i="1" dirty="0"/>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13</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401303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277D1-39E4-8C5E-86EB-A8A29ABC6EC5}"/>
              </a:ext>
            </a:extLst>
          </p:cNvPr>
          <p:cNvSpPr>
            <a:spLocks noGrp="1"/>
          </p:cNvSpPr>
          <p:nvPr>
            <p:ph type="title"/>
          </p:nvPr>
        </p:nvSpPr>
        <p:spPr/>
        <p:txBody>
          <a:bodyPr/>
          <a:lstStyle/>
          <a:p>
            <a:r>
              <a:rPr lang="en-US" sz="4200"/>
              <a:t>Evidence For Genuineness</a:t>
            </a:r>
          </a:p>
        </p:txBody>
      </p:sp>
      <p:graphicFrame>
        <p:nvGraphicFramePr>
          <p:cNvPr id="6" name="Content Placeholder 5">
            <a:extLst>
              <a:ext uri="{FF2B5EF4-FFF2-40B4-BE49-F238E27FC236}">
                <a16:creationId xmlns:a16="http://schemas.microsoft.com/office/drawing/2014/main" id="{94C489AB-AAEA-6F0E-326D-C3B4056FF61C}"/>
              </a:ext>
            </a:extLst>
          </p:cNvPr>
          <p:cNvGraphicFramePr>
            <a:graphicFrameLocks noGrp="1"/>
          </p:cNvGraphicFramePr>
          <p:nvPr>
            <p:ph idx="1"/>
            <p:extLst>
              <p:ext uri="{D42A27DB-BD31-4B8C-83A1-F6EECF244321}">
                <p14:modId xmlns:p14="http://schemas.microsoft.com/office/powerpoint/2010/main" val="1603042313"/>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B84176BC-5B0A-8C67-F9FD-D37F7ABD86A1}"/>
              </a:ext>
            </a:extLst>
          </p:cNvPr>
          <p:cNvSpPr>
            <a:spLocks noGrp="1"/>
          </p:cNvSpPr>
          <p:nvPr>
            <p:ph type="ftr" sz="quarter" idx="11"/>
          </p:nvPr>
        </p:nvSpPr>
        <p:spPr/>
        <p:txBody>
          <a:bodyPr/>
          <a:lstStyle/>
          <a:p>
            <a:r>
              <a:rPr lang="en-US"/>
              <a:t>Dr. Timothy McGrew</a:t>
            </a:r>
          </a:p>
        </p:txBody>
      </p:sp>
      <p:sp>
        <p:nvSpPr>
          <p:cNvPr id="5" name="Slide Number Placeholder 4">
            <a:extLst>
              <a:ext uri="{FF2B5EF4-FFF2-40B4-BE49-F238E27FC236}">
                <a16:creationId xmlns:a16="http://schemas.microsoft.com/office/drawing/2014/main" id="{1AAC9196-6AA7-3ADD-98C0-704EB6831BC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CD02C3AA-26F4-C0B8-286E-4E9570D7732A}"/>
              </a:ext>
            </a:extLst>
          </p:cNvPr>
          <p:cNvSpPr>
            <a:spLocks noGrp="1"/>
          </p:cNvSpPr>
          <p:nvPr>
            <p:ph type="dt" sz="half" idx="10"/>
          </p:nvPr>
        </p:nvSpPr>
        <p:spPr/>
        <p:txBody>
          <a:bodyPr/>
          <a:lstStyle/>
          <a:p>
            <a:r>
              <a:rPr lang="en-US" dirty="0"/>
              <a:t>Outline, 2-3</a:t>
            </a:r>
          </a:p>
        </p:txBody>
      </p:sp>
    </p:spTree>
    <p:extLst>
      <p:ext uri="{BB962C8B-B14F-4D97-AF65-F5344CB8AC3E}">
        <p14:creationId xmlns:p14="http://schemas.microsoft.com/office/powerpoint/2010/main" val="1035544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graphicEl>
                                              <a:dgm id="{84832488-B385-424A-9AD6-DB83C1762E62}"/>
                                            </p:graphicEl>
                                          </p:spTgt>
                                        </p:tgtEl>
                                        <p:attrNameLst>
                                          <p:attrName>style.visibility</p:attrName>
                                        </p:attrNameLst>
                                      </p:cBhvr>
                                      <p:to>
                                        <p:strVal val="visible"/>
                                      </p:to>
                                    </p:set>
                                    <p:animEffect transition="in" filter="wipe(left)">
                                      <p:cBhvr>
                                        <p:cTn id="7" dur="500"/>
                                        <p:tgtEl>
                                          <p:spTgt spid="6">
                                            <p:graphicEl>
                                              <a:dgm id="{84832488-B385-424A-9AD6-DB83C1762E62}"/>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graphicEl>
                                              <a:dgm id="{1F60D4C0-C467-486E-AB3C-2BE13E9A83A6}"/>
                                            </p:graphicEl>
                                          </p:spTgt>
                                        </p:tgtEl>
                                        <p:attrNameLst>
                                          <p:attrName>style.visibility</p:attrName>
                                        </p:attrNameLst>
                                      </p:cBhvr>
                                      <p:to>
                                        <p:strVal val="visible"/>
                                      </p:to>
                                    </p:set>
                                    <p:animEffect transition="in" filter="wipe(left)">
                                      <p:cBhvr>
                                        <p:cTn id="11" dur="500"/>
                                        <p:tgtEl>
                                          <p:spTgt spid="6">
                                            <p:graphicEl>
                                              <a:dgm id="{1F60D4C0-C467-486E-AB3C-2BE13E9A83A6}"/>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
                                            <p:graphicEl>
                                              <a:dgm id="{9CC463D2-4ECC-4E2C-AACF-D493E0C82B11}"/>
                                            </p:graphicEl>
                                          </p:spTgt>
                                        </p:tgtEl>
                                        <p:attrNameLst>
                                          <p:attrName>style.visibility</p:attrName>
                                        </p:attrNameLst>
                                      </p:cBhvr>
                                      <p:to>
                                        <p:strVal val="visible"/>
                                      </p:to>
                                    </p:set>
                                    <p:animEffect transition="in" filter="wipe(left)">
                                      <p:cBhvr>
                                        <p:cTn id="15" dur="500"/>
                                        <p:tgtEl>
                                          <p:spTgt spid="6">
                                            <p:graphicEl>
                                              <a:dgm id="{9CC463D2-4ECC-4E2C-AACF-D493E0C82B11}"/>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6">
                                            <p:graphicEl>
                                              <a:dgm id="{E015938E-EEE5-4E1A-ABC5-51D29DBA7935}"/>
                                            </p:graphicEl>
                                          </p:spTgt>
                                        </p:tgtEl>
                                        <p:attrNameLst>
                                          <p:attrName>style.visibility</p:attrName>
                                        </p:attrNameLst>
                                      </p:cBhvr>
                                      <p:to>
                                        <p:strVal val="visible"/>
                                      </p:to>
                                    </p:set>
                                    <p:animEffect transition="in" filter="wipe(left)">
                                      <p:cBhvr>
                                        <p:cTn id="19" dur="500"/>
                                        <p:tgtEl>
                                          <p:spTgt spid="6">
                                            <p:graphicEl>
                                              <a:dgm id="{E015938E-EEE5-4E1A-ABC5-51D29DBA793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Tertullian</a:t>
            </a:r>
            <a:br>
              <a:rPr lang="en-US"/>
            </a:br>
            <a:r>
              <a:rPr lang="en-US" sz="3000">
                <a:latin typeface="+mn-lt"/>
              </a:rPr>
              <a:t>(~AD 160-225)</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r>
              <a:rPr lang="en-US" dirty="0"/>
              <a:t>“Brilliant Carthaginian </a:t>
            </a:r>
            <a:r>
              <a:rPr lang="en-US" b="1" dirty="0">
                <a:solidFill>
                  <a:srgbClr val="FFFF00"/>
                </a:solidFill>
              </a:rPr>
              <a:t>apologist</a:t>
            </a:r>
            <a:r>
              <a:rPr lang="en-US" dirty="0"/>
              <a:t> and </a:t>
            </a:r>
            <a:r>
              <a:rPr lang="en-US" b="1" dirty="0">
                <a:solidFill>
                  <a:srgbClr val="FFFF00"/>
                </a:solidFill>
              </a:rPr>
              <a:t>polemicist</a:t>
            </a:r>
            <a:r>
              <a:rPr lang="en-US" dirty="0"/>
              <a:t> who laid the foundations of Christology and trinitarian orthodoxy in the West, though he himself was later estranged from the catholic tradition due to its laxity.”  </a:t>
            </a:r>
            <a:r>
              <a:rPr lang="en-US" sz="2000" dirty="0"/>
              <a:t>(</a:t>
            </a:r>
            <a:r>
              <a:rPr lang="en-US" sz="2000" b="0" i="1" u="none" strike="noStrike" baseline="0" dirty="0"/>
              <a:t>Ancient Christian Commentary on Scripture: Introduction and Biographic Information,</a:t>
            </a:r>
            <a:r>
              <a:rPr lang="en-US" sz="2000" b="0" i="0" u="none" strike="noStrike" baseline="0" dirty="0"/>
              <a:t> 2005, pp. 504-505</a:t>
            </a:r>
            <a:r>
              <a:rPr lang="en-US" sz="2000" dirty="0"/>
              <a:t>)</a:t>
            </a:r>
            <a:endParaRPr lang="en-US" sz="2000" b="0" i="0" u="none" strike="noStrike" baseline="0" dirty="0"/>
          </a:p>
          <a:p>
            <a:pPr marL="0" indent="458788">
              <a:buNone/>
            </a:pPr>
            <a:endParaRPr lang="en-US"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110</a:t>
            </a:fld>
            <a:endParaRPr lang="en-US"/>
          </a:p>
        </p:txBody>
      </p:sp>
      <p:sp>
        <p:nvSpPr>
          <p:cNvPr id="6" name="Date Placeholder 5">
            <a:extLst>
              <a:ext uri="{FF2B5EF4-FFF2-40B4-BE49-F238E27FC236}">
                <a16:creationId xmlns:a16="http://schemas.microsoft.com/office/drawing/2014/main" id="{6DF02572-6E3B-A426-67FD-82E7FBC06527}"/>
              </a:ext>
            </a:extLst>
          </p:cNvPr>
          <p:cNvSpPr>
            <a:spLocks noGrp="1"/>
          </p:cNvSpPr>
          <p:nvPr>
            <p:ph type="dt" sz="half" idx="10"/>
          </p:nvPr>
        </p:nvSpPr>
        <p:spPr/>
        <p:txBody>
          <a:bodyPr/>
          <a:lstStyle/>
          <a:p>
            <a:r>
              <a:rPr lang="en-US"/>
              <a:t>Outline, 13</a:t>
            </a:r>
          </a:p>
        </p:txBody>
      </p:sp>
    </p:spTree>
    <p:extLst>
      <p:ext uri="{BB962C8B-B14F-4D97-AF65-F5344CB8AC3E}">
        <p14:creationId xmlns:p14="http://schemas.microsoft.com/office/powerpoint/2010/main" val="330459676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Tertullian’s Testimony</a:t>
            </a:r>
            <a:br>
              <a:rPr lang="en-US"/>
            </a:br>
            <a:r>
              <a:rPr lang="en-US" sz="3000">
                <a:latin typeface="+mn-lt"/>
              </a:rPr>
              <a:t>(~AD 207)</a:t>
            </a:r>
          </a:p>
        </p:txBody>
      </p:sp>
      <p:sp>
        <p:nvSpPr>
          <p:cNvPr id="8" name="Content Placeholder 7"/>
          <p:cNvSpPr>
            <a:spLocks noGrp="1"/>
          </p:cNvSpPr>
          <p:nvPr>
            <p:ph idx="1"/>
          </p:nvPr>
        </p:nvSpPr>
        <p:spPr>
          <a:xfrm>
            <a:off x="457200" y="1570891"/>
            <a:ext cx="8229600" cy="4618893"/>
          </a:xfrm>
          <a:noFill/>
        </p:spPr>
        <p:txBody>
          <a:bodyPr anchor="t"/>
          <a:lstStyle/>
          <a:p>
            <a:pPr marL="457200" indent="-457200">
              <a:spcAft>
                <a:spcPts val="1800"/>
              </a:spcAft>
            </a:pPr>
            <a:r>
              <a:rPr lang="en-US" dirty="0"/>
              <a:t>The Gospels were written by </a:t>
            </a:r>
            <a:r>
              <a:rPr lang="en-US" b="1" dirty="0">
                <a:solidFill>
                  <a:srgbClr val="FFFF00"/>
                </a:solidFill>
              </a:rPr>
              <a:t>Matthew</a:t>
            </a:r>
            <a:r>
              <a:rPr lang="en-US" dirty="0"/>
              <a:t> and </a:t>
            </a:r>
            <a:r>
              <a:rPr lang="en-US" b="1" dirty="0">
                <a:solidFill>
                  <a:srgbClr val="FFFF00"/>
                </a:solidFill>
              </a:rPr>
              <a:t>John</a:t>
            </a:r>
            <a:r>
              <a:rPr lang="en-US" dirty="0"/>
              <a:t>, who were </a:t>
            </a:r>
            <a:r>
              <a:rPr lang="en-US" b="1" dirty="0">
                <a:solidFill>
                  <a:srgbClr val="FFFF00"/>
                </a:solidFill>
              </a:rPr>
              <a:t>apostles</a:t>
            </a:r>
            <a:r>
              <a:rPr lang="en-US" dirty="0"/>
              <a:t>, and </a:t>
            </a:r>
            <a:r>
              <a:rPr lang="en-US" b="1" dirty="0">
                <a:solidFill>
                  <a:srgbClr val="FFFF00"/>
                </a:solidFill>
              </a:rPr>
              <a:t>Luke</a:t>
            </a:r>
            <a:r>
              <a:rPr lang="en-US" dirty="0"/>
              <a:t> and </a:t>
            </a:r>
            <a:r>
              <a:rPr lang="en-US" b="1" dirty="0">
                <a:solidFill>
                  <a:srgbClr val="FFFF00"/>
                </a:solidFill>
              </a:rPr>
              <a:t>Mark</a:t>
            </a:r>
            <a:r>
              <a:rPr lang="en-US" dirty="0"/>
              <a:t>, who were </a:t>
            </a:r>
            <a:r>
              <a:rPr lang="en-US" b="1" dirty="0">
                <a:solidFill>
                  <a:srgbClr val="FFFF00"/>
                </a:solidFill>
              </a:rPr>
              <a:t>“apostolic men”</a:t>
            </a:r>
          </a:p>
          <a:p>
            <a:pPr marL="457200" indent="-457200">
              <a:spcBef>
                <a:spcPts val="0"/>
              </a:spcBef>
              <a:spcAft>
                <a:spcPts val="1800"/>
              </a:spcAft>
            </a:pPr>
            <a:r>
              <a:rPr lang="en-US" dirty="0"/>
              <a:t>These start with the </a:t>
            </a:r>
            <a:r>
              <a:rPr lang="en-US" b="1" dirty="0">
                <a:solidFill>
                  <a:srgbClr val="FFFF00"/>
                </a:solidFill>
              </a:rPr>
              <a:t>“same principles of the faith” </a:t>
            </a:r>
            <a:r>
              <a:rPr lang="en-US" dirty="0"/>
              <a:t>despite </a:t>
            </a:r>
            <a:r>
              <a:rPr lang="en-US" b="1" dirty="0">
                <a:solidFill>
                  <a:srgbClr val="FFFF00"/>
                </a:solidFill>
              </a:rPr>
              <a:t>variation</a:t>
            </a:r>
            <a:r>
              <a:rPr lang="en-US" dirty="0"/>
              <a:t> in the order of their narratives</a:t>
            </a:r>
          </a:p>
          <a:p>
            <a:pPr marL="457200" indent="-457200">
              <a:spcAft>
                <a:spcPts val="1800"/>
              </a:spcAft>
            </a:pPr>
            <a:r>
              <a:rPr lang="en-US" dirty="0" err="1"/>
              <a:t>Marcion</a:t>
            </a:r>
            <a:r>
              <a:rPr lang="en-US" dirty="0"/>
              <a:t> ascribes </a:t>
            </a:r>
            <a:r>
              <a:rPr lang="en-US" b="1" dirty="0">
                <a:solidFill>
                  <a:srgbClr val="FFFF00"/>
                </a:solidFill>
              </a:rPr>
              <a:t>no author </a:t>
            </a:r>
            <a:r>
              <a:rPr lang="en-US" dirty="0"/>
              <a:t>to his Gospel</a:t>
            </a:r>
          </a:p>
          <a:p>
            <a:pPr marL="457200" indent="-457200">
              <a:spcAft>
                <a:spcPts val="1800"/>
              </a:spcAft>
            </a:pPr>
            <a:r>
              <a:rPr lang="en-US" dirty="0"/>
              <a:t>A work ought </a:t>
            </a:r>
            <a:r>
              <a:rPr lang="en-US" b="1" dirty="0">
                <a:solidFill>
                  <a:srgbClr val="FFFF00"/>
                </a:solidFill>
              </a:rPr>
              <a:t>not be recognized </a:t>
            </a:r>
            <a:r>
              <a:rPr lang="en-US" dirty="0"/>
              <a:t>which </a:t>
            </a:r>
            <a:r>
              <a:rPr lang="en-US" b="1" dirty="0">
                <a:solidFill>
                  <a:srgbClr val="FFFF00"/>
                </a:solidFill>
              </a:rPr>
              <a:t>“holds not its head erect</a:t>
            </a:r>
            <a:r>
              <a:rPr lang="en-US" dirty="0"/>
              <a:t>”  (i.e. has no title)</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EC8E07A-7C4C-85EF-9556-D245A259B9F7}"/>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38985705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 calcmode="lin" valueType="num">
                                      <p:cBhvr>
                                        <p:cTn id="28"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Tertullian On “Mark”</a:t>
            </a:r>
            <a:br>
              <a:rPr lang="en-US"/>
            </a:br>
            <a:r>
              <a:rPr lang="en-US" sz="3000">
                <a:latin typeface="+mn-lt"/>
              </a:rPr>
              <a:t>(~AD 207)</a:t>
            </a:r>
          </a:p>
        </p:txBody>
      </p:sp>
      <p:sp>
        <p:nvSpPr>
          <p:cNvPr id="8" name="Content Placeholder 7"/>
          <p:cNvSpPr>
            <a:spLocks noGrp="1"/>
          </p:cNvSpPr>
          <p:nvPr>
            <p:ph idx="1"/>
          </p:nvPr>
        </p:nvSpPr>
        <p:spPr>
          <a:xfrm>
            <a:off x="457200" y="1600202"/>
            <a:ext cx="8229600" cy="4678361"/>
          </a:xfrm>
          <a:noFill/>
        </p:spPr>
        <p:txBody>
          <a:bodyPr anchor="t"/>
          <a:lstStyle/>
          <a:p>
            <a:pPr marL="457200" indent="-457200">
              <a:spcBef>
                <a:spcPts val="0"/>
              </a:spcBef>
              <a:spcAft>
                <a:spcPts val="1800"/>
              </a:spcAft>
            </a:pPr>
            <a:r>
              <a:rPr lang="en-US" dirty="0"/>
              <a:t>What Mark published may be affirmed to be </a:t>
            </a:r>
            <a:r>
              <a:rPr lang="en-US" b="1" dirty="0">
                <a:solidFill>
                  <a:srgbClr val="FFFF00"/>
                </a:solidFill>
              </a:rPr>
              <a:t>Peter’s</a:t>
            </a:r>
          </a:p>
          <a:p>
            <a:pPr marL="457200" indent="-457200">
              <a:spcBef>
                <a:spcPts val="0"/>
              </a:spcBef>
              <a:spcAft>
                <a:spcPts val="1800"/>
              </a:spcAft>
            </a:pPr>
            <a:r>
              <a:rPr lang="en-US" dirty="0"/>
              <a:t>Mark was </a:t>
            </a:r>
            <a:r>
              <a:rPr lang="en-US" b="1" dirty="0">
                <a:solidFill>
                  <a:srgbClr val="FFFF00"/>
                </a:solidFill>
              </a:rPr>
              <a:t>Peter’s interpreter</a:t>
            </a:r>
          </a:p>
          <a:p>
            <a:pPr marL="457200" indent="-457200">
              <a:spcBef>
                <a:spcPts val="0"/>
              </a:spcBef>
              <a:spcAft>
                <a:spcPts val="1800"/>
              </a:spcAft>
            </a:pPr>
            <a:endParaRPr lang="en-US" dirty="0"/>
          </a:p>
          <a:p>
            <a:pPr marL="457200" indent="-457200">
              <a:spcBef>
                <a:spcPts val="0"/>
              </a:spcBef>
              <a:spcAft>
                <a:spcPts val="1800"/>
              </a:spcAft>
            </a:pPr>
            <a:endParaRPr lang="en-US" dirty="0"/>
          </a:p>
          <a:p>
            <a:pPr marL="457200" indent="-457200">
              <a:spcBef>
                <a:spcPts val="0"/>
              </a:spcBef>
              <a:spcAft>
                <a:spcPts val="1800"/>
              </a:spcAft>
            </a:pPr>
            <a:endParaRPr lang="en-US"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EC8E07A-7C4C-85EF-9556-D245A259B9F7}"/>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334649561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solidFill>
                  <a:srgbClr val="E5FFFF"/>
                </a:solidFill>
              </a:rPr>
              <a:t>Tertullian On “Luke”</a:t>
            </a:r>
            <a:br>
              <a:rPr lang="en-US">
                <a:solidFill>
                  <a:srgbClr val="E5FFFF"/>
                </a:solidFill>
              </a:rPr>
            </a:br>
            <a:r>
              <a:rPr lang="en-US" sz="3000">
                <a:solidFill>
                  <a:srgbClr val="E5FFFF"/>
                </a:solidFill>
                <a:latin typeface="Arial" panose="020B0604020202020204"/>
              </a:rPr>
              <a:t>(~AD 207)</a:t>
            </a:r>
            <a:endParaRPr lang="en-US" sz="3000">
              <a:latin typeface="+mn-lt"/>
            </a:endParaRPr>
          </a:p>
        </p:txBody>
      </p:sp>
      <p:sp>
        <p:nvSpPr>
          <p:cNvPr id="8" name="Content Placeholder 7"/>
          <p:cNvSpPr>
            <a:spLocks noGrp="1"/>
          </p:cNvSpPr>
          <p:nvPr>
            <p:ph idx="1"/>
          </p:nvPr>
        </p:nvSpPr>
        <p:spPr>
          <a:xfrm>
            <a:off x="457200" y="1600202"/>
            <a:ext cx="8229600" cy="4678361"/>
          </a:xfrm>
          <a:noFill/>
        </p:spPr>
        <p:txBody>
          <a:bodyPr anchor="t"/>
          <a:lstStyle/>
          <a:p>
            <a:pPr marL="457200" indent="-457200">
              <a:spcBef>
                <a:spcPts val="0"/>
              </a:spcBef>
              <a:spcAft>
                <a:spcPts val="1800"/>
              </a:spcAft>
            </a:pPr>
            <a:r>
              <a:rPr lang="en-US" dirty="0"/>
              <a:t>Luke was not an apostle, only an </a:t>
            </a:r>
            <a:r>
              <a:rPr lang="en-US" b="1" dirty="0">
                <a:solidFill>
                  <a:srgbClr val="FFFF00"/>
                </a:solidFill>
              </a:rPr>
              <a:t>apostolic man</a:t>
            </a:r>
          </a:p>
          <a:p>
            <a:pPr marL="457200" indent="-457200">
              <a:spcBef>
                <a:spcPts val="0"/>
              </a:spcBef>
              <a:spcAft>
                <a:spcPts val="1800"/>
              </a:spcAft>
            </a:pPr>
            <a:r>
              <a:rPr lang="en-US" dirty="0"/>
              <a:t>Luke was </a:t>
            </a:r>
            <a:r>
              <a:rPr lang="en-US" b="1" dirty="0">
                <a:solidFill>
                  <a:srgbClr val="FFFF00"/>
                </a:solidFill>
              </a:rPr>
              <a:t>inferior</a:t>
            </a:r>
            <a:r>
              <a:rPr lang="en-US" dirty="0"/>
              <a:t> to the apostle he followed, </a:t>
            </a:r>
            <a:r>
              <a:rPr lang="en-US" b="1" dirty="0">
                <a:solidFill>
                  <a:srgbClr val="FFFF00"/>
                </a:solidFill>
              </a:rPr>
              <a:t>Paul </a:t>
            </a:r>
            <a:r>
              <a:rPr lang="en-US" dirty="0"/>
              <a:t>who was </a:t>
            </a:r>
            <a:r>
              <a:rPr lang="en-US" b="1" dirty="0">
                <a:solidFill>
                  <a:srgbClr val="FFFF00"/>
                </a:solidFill>
              </a:rPr>
              <a:t>subsequent</a:t>
            </a:r>
            <a:r>
              <a:rPr lang="en-US" dirty="0"/>
              <a:t> to the others</a:t>
            </a:r>
          </a:p>
          <a:p>
            <a:pPr marL="457200" indent="-457200">
              <a:spcBef>
                <a:spcPts val="0"/>
              </a:spcBef>
              <a:spcAft>
                <a:spcPts val="1800"/>
              </a:spcAft>
            </a:pPr>
            <a:r>
              <a:rPr lang="en-US" dirty="0"/>
              <a:t>That which was from the </a:t>
            </a:r>
            <a:r>
              <a:rPr lang="en-US" b="1" dirty="0">
                <a:solidFill>
                  <a:srgbClr val="FFFF00"/>
                </a:solidFill>
              </a:rPr>
              <a:t>beginning</a:t>
            </a:r>
            <a:r>
              <a:rPr lang="en-US" dirty="0"/>
              <a:t> had the </a:t>
            </a:r>
            <a:r>
              <a:rPr lang="en-US" b="1" dirty="0">
                <a:solidFill>
                  <a:srgbClr val="FFFF00"/>
                </a:solidFill>
              </a:rPr>
              <a:t>apostles</a:t>
            </a:r>
            <a:r>
              <a:rPr lang="en-US" dirty="0"/>
              <a:t> as its authors</a:t>
            </a:r>
          </a:p>
          <a:p>
            <a:pPr marL="457200" indent="-457200">
              <a:spcBef>
                <a:spcPts val="0"/>
              </a:spcBef>
              <a:spcAft>
                <a:spcPts val="1800"/>
              </a:spcAft>
            </a:pPr>
            <a:endParaRPr lang="en-US" dirty="0"/>
          </a:p>
          <a:p>
            <a:pPr marL="457200" indent="-457200">
              <a:spcBef>
                <a:spcPts val="0"/>
              </a:spcBef>
              <a:spcAft>
                <a:spcPts val="1800"/>
              </a:spcAft>
            </a:pPr>
            <a:endParaRPr lang="en-US"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EC8E07A-7C4C-85EF-9556-D245A259B9F7}"/>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14415975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Tertullian On “Luke”</a:t>
            </a:r>
            <a:br>
              <a:rPr lang="en-US"/>
            </a:br>
            <a:r>
              <a:rPr lang="en-US" sz="3000">
                <a:solidFill>
                  <a:srgbClr val="E5FFFF"/>
                </a:solidFill>
                <a:latin typeface="Arial" panose="020B0604020202020204"/>
              </a:rPr>
              <a:t>(~AD 207)</a:t>
            </a:r>
            <a:endParaRPr lang="en-US" sz="3000">
              <a:latin typeface="+mn-lt"/>
            </a:endParaRPr>
          </a:p>
        </p:txBody>
      </p:sp>
      <p:sp>
        <p:nvSpPr>
          <p:cNvPr id="8" name="Content Placeholder 7"/>
          <p:cNvSpPr>
            <a:spLocks noGrp="1"/>
          </p:cNvSpPr>
          <p:nvPr>
            <p:ph idx="1"/>
          </p:nvPr>
        </p:nvSpPr>
        <p:spPr>
          <a:xfrm>
            <a:off x="457200" y="1863969"/>
            <a:ext cx="8229600" cy="4414594"/>
          </a:xfrm>
          <a:noFill/>
        </p:spPr>
        <p:txBody>
          <a:bodyPr anchor="t"/>
          <a:lstStyle/>
          <a:p>
            <a:pPr marL="457200" indent="-457200">
              <a:spcBef>
                <a:spcPts val="0"/>
              </a:spcBef>
              <a:spcAft>
                <a:spcPts val="1800"/>
              </a:spcAft>
            </a:pPr>
            <a:r>
              <a:rPr lang="en-US" dirty="0"/>
              <a:t>That which has </a:t>
            </a:r>
            <a:r>
              <a:rPr lang="en-US" b="1" dirty="0">
                <a:solidFill>
                  <a:srgbClr val="FFFF00"/>
                </a:solidFill>
              </a:rPr>
              <a:t>come down </a:t>
            </a:r>
            <a:r>
              <a:rPr lang="en-US" dirty="0"/>
              <a:t>from the apostles has been kept as a </a:t>
            </a:r>
            <a:r>
              <a:rPr lang="en-US" b="1" dirty="0">
                <a:solidFill>
                  <a:srgbClr val="FFFF00"/>
                </a:solidFill>
              </a:rPr>
              <a:t>sacred deposit </a:t>
            </a:r>
            <a:r>
              <a:rPr lang="en-US" dirty="0"/>
              <a:t>in the </a:t>
            </a:r>
            <a:r>
              <a:rPr lang="en-US" b="1" dirty="0">
                <a:solidFill>
                  <a:srgbClr val="FFFF00"/>
                </a:solidFill>
              </a:rPr>
              <a:t>churches</a:t>
            </a:r>
            <a:r>
              <a:rPr lang="en-US" dirty="0"/>
              <a:t> of the apostles</a:t>
            </a:r>
          </a:p>
          <a:p>
            <a:pPr marL="457200" indent="-457200">
              <a:spcBef>
                <a:spcPts val="0"/>
              </a:spcBef>
              <a:spcAft>
                <a:spcPts val="1800"/>
              </a:spcAft>
            </a:pPr>
            <a:r>
              <a:rPr lang="en-US" dirty="0"/>
              <a:t>The Gospel of </a:t>
            </a:r>
            <a:r>
              <a:rPr lang="en-US" b="1" dirty="0">
                <a:solidFill>
                  <a:srgbClr val="FFFF00"/>
                </a:solidFill>
              </a:rPr>
              <a:t>Luke</a:t>
            </a:r>
            <a:r>
              <a:rPr lang="en-US" dirty="0"/>
              <a:t> has </a:t>
            </a:r>
            <a:r>
              <a:rPr lang="en-US" b="1" dirty="0">
                <a:solidFill>
                  <a:srgbClr val="FFFF00"/>
                </a:solidFill>
              </a:rPr>
              <a:t>stood its ground</a:t>
            </a:r>
            <a:r>
              <a:rPr lang="en-US" dirty="0"/>
              <a:t> from its very first publication</a:t>
            </a:r>
          </a:p>
          <a:p>
            <a:pPr marL="457200" indent="-457200">
              <a:spcAft>
                <a:spcPts val="1800"/>
              </a:spcAft>
            </a:pPr>
            <a:r>
              <a:rPr lang="en-US" dirty="0"/>
              <a:t>The apostolic churches will afford </a:t>
            </a:r>
            <a:r>
              <a:rPr lang="en-US" b="1" dirty="0">
                <a:solidFill>
                  <a:srgbClr val="FFFF00"/>
                </a:solidFill>
              </a:rPr>
              <a:t>evidence</a:t>
            </a:r>
            <a:r>
              <a:rPr lang="en-US" dirty="0"/>
              <a:t> to the </a:t>
            </a:r>
            <a:r>
              <a:rPr lang="en-US" b="1" dirty="0">
                <a:solidFill>
                  <a:srgbClr val="FFFF00"/>
                </a:solidFill>
              </a:rPr>
              <a:t>other Gospels  </a:t>
            </a:r>
            <a:r>
              <a:rPr lang="en-US" dirty="0"/>
              <a:t>(John, Matthew, Mark, Luke)</a:t>
            </a:r>
          </a:p>
          <a:p>
            <a:pPr marL="457200" indent="-457200">
              <a:spcBef>
                <a:spcPts val="0"/>
              </a:spcBef>
              <a:spcAft>
                <a:spcPts val="1800"/>
              </a:spcAft>
            </a:pPr>
            <a:endParaRPr lang="en-US" b="1" dirty="0">
              <a:solidFill>
                <a:srgbClr val="FFFF00"/>
              </a:solidFill>
            </a:endParaRPr>
          </a:p>
          <a:p>
            <a:pPr marL="457200" indent="-457200">
              <a:spcBef>
                <a:spcPts val="0"/>
              </a:spcBef>
              <a:spcAft>
                <a:spcPts val="1800"/>
              </a:spcAft>
            </a:pPr>
            <a:endParaRPr lang="en-US" dirty="0"/>
          </a:p>
          <a:p>
            <a:pPr marL="457200" indent="-457200">
              <a:spcBef>
                <a:spcPts val="0"/>
              </a:spcBef>
              <a:spcAft>
                <a:spcPts val="1800"/>
              </a:spcAft>
            </a:pPr>
            <a:endParaRPr lang="en-US" dirty="0"/>
          </a:p>
          <a:p>
            <a:pPr marL="457200" indent="-457200">
              <a:spcBef>
                <a:spcPts val="0"/>
              </a:spcBef>
              <a:spcAft>
                <a:spcPts val="1800"/>
              </a:spcAft>
            </a:pPr>
            <a:endParaRPr lang="en-US"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EC8E07A-7C4C-85EF-9556-D245A259B9F7}"/>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409590082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457200" y="277812"/>
            <a:ext cx="8229600" cy="1574433"/>
          </a:xfrm>
        </p:spPr>
        <p:txBody>
          <a:bodyPr/>
          <a:lstStyle/>
          <a:p>
            <a:r>
              <a:rPr lang="en-US"/>
              <a:t>Tertullian On “Luke”</a:t>
            </a:r>
            <a:br>
              <a:rPr lang="en-US"/>
            </a:br>
            <a:r>
              <a:rPr lang="en-US" sz="3000">
                <a:solidFill>
                  <a:srgbClr val="E5FFFF"/>
                </a:solidFill>
                <a:latin typeface="Arial" panose="020B0604020202020204"/>
              </a:rPr>
              <a:t>(~AD 207)</a:t>
            </a:r>
            <a:endParaRPr lang="en-US" sz="3000">
              <a:latin typeface="+mn-lt"/>
            </a:endParaRPr>
          </a:p>
        </p:txBody>
      </p:sp>
      <p:sp>
        <p:nvSpPr>
          <p:cNvPr id="8" name="Content Placeholder 7"/>
          <p:cNvSpPr>
            <a:spLocks noGrp="1"/>
          </p:cNvSpPr>
          <p:nvPr>
            <p:ph idx="1"/>
          </p:nvPr>
        </p:nvSpPr>
        <p:spPr>
          <a:xfrm>
            <a:off x="457200" y="2063262"/>
            <a:ext cx="8229600" cy="4215301"/>
          </a:xfrm>
          <a:noFill/>
        </p:spPr>
        <p:txBody>
          <a:bodyPr anchor="t"/>
          <a:lstStyle/>
          <a:p>
            <a:pPr marL="457200" indent="-457200">
              <a:spcBef>
                <a:spcPts val="0"/>
              </a:spcBef>
              <a:spcAft>
                <a:spcPts val="1800"/>
              </a:spcAft>
            </a:pPr>
            <a:r>
              <a:rPr lang="en-US" b="1" dirty="0">
                <a:solidFill>
                  <a:srgbClr val="FFFF00"/>
                </a:solidFill>
              </a:rPr>
              <a:t>Luke’s form </a:t>
            </a:r>
            <a:r>
              <a:rPr lang="en-US" dirty="0"/>
              <a:t>of the Gospel men usually ascribe to </a:t>
            </a:r>
            <a:r>
              <a:rPr lang="en-US" b="1" dirty="0">
                <a:solidFill>
                  <a:srgbClr val="FFFF00"/>
                </a:solidFill>
              </a:rPr>
              <a:t>Paul</a:t>
            </a:r>
          </a:p>
          <a:p>
            <a:pPr marL="457200" indent="-457200">
              <a:spcBef>
                <a:spcPts val="0"/>
              </a:spcBef>
              <a:spcAft>
                <a:spcPts val="1800"/>
              </a:spcAft>
            </a:pPr>
            <a:r>
              <a:rPr lang="en-US" dirty="0"/>
              <a:t>The works which </a:t>
            </a:r>
            <a:r>
              <a:rPr lang="en-US" b="1" dirty="0">
                <a:solidFill>
                  <a:srgbClr val="FFFF00"/>
                </a:solidFill>
              </a:rPr>
              <a:t>disciples</a:t>
            </a:r>
            <a:r>
              <a:rPr lang="en-US" dirty="0"/>
              <a:t> publish belong to their </a:t>
            </a:r>
            <a:r>
              <a:rPr lang="en-US" b="1" dirty="0">
                <a:solidFill>
                  <a:srgbClr val="FFFF00"/>
                </a:solidFill>
              </a:rPr>
              <a:t>masters</a:t>
            </a:r>
          </a:p>
          <a:p>
            <a:pPr marL="457200" indent="-457200">
              <a:spcBef>
                <a:spcPts val="0"/>
              </a:spcBef>
              <a:spcAft>
                <a:spcPts val="1800"/>
              </a:spcAft>
            </a:pPr>
            <a:endParaRPr lang="en-US" dirty="0"/>
          </a:p>
          <a:p>
            <a:pPr marL="457200" indent="-457200">
              <a:spcBef>
                <a:spcPts val="0"/>
              </a:spcBef>
              <a:spcAft>
                <a:spcPts val="1800"/>
              </a:spcAft>
            </a:pPr>
            <a:endParaRPr lang="en-US" dirty="0"/>
          </a:p>
          <a:p>
            <a:pPr marL="457200" indent="-457200">
              <a:spcBef>
                <a:spcPts val="0"/>
              </a:spcBef>
              <a:spcAft>
                <a:spcPts val="1800"/>
              </a:spcAft>
            </a:pPr>
            <a:endParaRPr lang="en-US"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EC8E07A-7C4C-85EF-9556-D245A259B9F7}"/>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278225241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Tertullian</a:t>
            </a:r>
            <a:br>
              <a:rPr lang="en-US"/>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207)</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“We lay it down as our first position, that the evangelical Testament has </a:t>
            </a:r>
            <a:r>
              <a:rPr lang="en-US" b="1" dirty="0">
                <a:solidFill>
                  <a:srgbClr val="FFFF00"/>
                </a:solidFill>
              </a:rPr>
              <a:t>apostles</a:t>
            </a:r>
            <a:r>
              <a:rPr lang="en-US" dirty="0"/>
              <a:t> for its authors, to whom was assigned by the Lord Himself this office of publishing the gospel. Since, however, there are </a:t>
            </a:r>
            <a:r>
              <a:rPr lang="en-US" b="1" dirty="0">
                <a:solidFill>
                  <a:srgbClr val="FFFF00"/>
                </a:solidFill>
              </a:rPr>
              <a:t>apostolic men </a:t>
            </a:r>
            <a:r>
              <a:rPr lang="en-US" dirty="0"/>
              <a:t>also, they are yet not alone, but appear with apostles and after apostles; because the preaching of disciples might be open to the suspicion of an affectation of glory, if there did not accompany it the authority of the masters, which means that of Christ, for it was that</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116</a:t>
            </a:fld>
            <a:endParaRPr lang="en-US"/>
          </a:p>
        </p:txBody>
      </p:sp>
      <p:sp>
        <p:nvSpPr>
          <p:cNvPr id="6" name="Date Placeholder 5">
            <a:extLst>
              <a:ext uri="{FF2B5EF4-FFF2-40B4-BE49-F238E27FC236}">
                <a16:creationId xmlns:a16="http://schemas.microsoft.com/office/drawing/2014/main" id="{AAD661D5-86F2-D458-6AF7-AD412450D8CE}"/>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158189907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Tertullian</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207)</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which made the apostles their masters. Of the </a:t>
            </a:r>
            <a:r>
              <a:rPr lang="en-US" b="1">
                <a:solidFill>
                  <a:srgbClr val="FFFF00"/>
                </a:solidFill>
              </a:rPr>
              <a:t>apostles</a:t>
            </a:r>
            <a:r>
              <a:rPr lang="en-US"/>
              <a:t>, therefore, </a:t>
            </a:r>
            <a:r>
              <a:rPr lang="en-US" b="1">
                <a:solidFill>
                  <a:srgbClr val="FFFF00"/>
                </a:solidFill>
              </a:rPr>
              <a:t>John</a:t>
            </a:r>
            <a:r>
              <a:rPr lang="en-US"/>
              <a:t> and </a:t>
            </a:r>
            <a:r>
              <a:rPr lang="en-US" b="1">
                <a:solidFill>
                  <a:srgbClr val="FFFF00"/>
                </a:solidFill>
              </a:rPr>
              <a:t>Matthew</a:t>
            </a:r>
            <a:r>
              <a:rPr lang="en-US"/>
              <a:t> first </a:t>
            </a:r>
            <a:r>
              <a:rPr lang="en-US" err="1"/>
              <a:t>instil</a:t>
            </a:r>
            <a:r>
              <a:rPr lang="en-US"/>
              <a:t> faith into us; whilst of </a:t>
            </a:r>
            <a:r>
              <a:rPr lang="en-US" b="1">
                <a:solidFill>
                  <a:srgbClr val="FFFF00"/>
                </a:solidFill>
              </a:rPr>
              <a:t>apostolic men</a:t>
            </a:r>
            <a:r>
              <a:rPr lang="en-US"/>
              <a:t>, </a:t>
            </a:r>
            <a:r>
              <a:rPr lang="en-US" b="1">
                <a:solidFill>
                  <a:srgbClr val="FFFF00"/>
                </a:solidFill>
              </a:rPr>
              <a:t>Luke</a:t>
            </a:r>
            <a:r>
              <a:rPr lang="en-US"/>
              <a:t> and </a:t>
            </a:r>
            <a:r>
              <a:rPr lang="en-US" b="1">
                <a:solidFill>
                  <a:srgbClr val="FFFF00"/>
                </a:solidFill>
              </a:rPr>
              <a:t>Mark</a:t>
            </a:r>
            <a:r>
              <a:rPr lang="en-US"/>
              <a:t> renew it afterwards. These all start with the same principles of the faith, so far as relates to the one only God the Creator and His Christ, how that He was born of the Virgin, and came to fulfil the law and the prophets. Never mind if there does occur some variation in the order of their narratives, provided that there be agreement in the</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117</a:t>
            </a:fld>
            <a:endParaRPr lang="en-US"/>
          </a:p>
        </p:txBody>
      </p:sp>
      <p:sp>
        <p:nvSpPr>
          <p:cNvPr id="6" name="Date Placeholder 5">
            <a:extLst>
              <a:ext uri="{FF2B5EF4-FFF2-40B4-BE49-F238E27FC236}">
                <a16:creationId xmlns:a16="http://schemas.microsoft.com/office/drawing/2014/main" id="{226D1E08-5048-5407-FBD2-E089FE128CA7}"/>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342144926"/>
      </p:ext>
    </p:extLst>
  </p:cSld>
  <p:clrMapOvr>
    <a:masterClrMapping/>
  </p:clrMapOvr>
  <p:transition spd="med">
    <p:pull/>
  </p:transition>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Tertullian</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207)</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dirty="0"/>
              <a:t>essential matter of the faith, in which there is disagreement with </a:t>
            </a:r>
            <a:r>
              <a:rPr lang="en-US" dirty="0" err="1"/>
              <a:t>Marcion</a:t>
            </a:r>
            <a:r>
              <a:rPr lang="en-US" dirty="0"/>
              <a:t>. </a:t>
            </a:r>
            <a:r>
              <a:rPr lang="en-US" dirty="0" err="1"/>
              <a:t>Marcion</a:t>
            </a:r>
            <a:r>
              <a:rPr lang="en-US" dirty="0"/>
              <a:t>, on the other hand, you must know, ascribes no author to his Gospel, as if it could not be allowed him to affix a title to that from which it was no crime (in his eyes) to subvert the very body. And here I might now make a stand, and contend that a work ought not to be </a:t>
            </a:r>
            <a:r>
              <a:rPr lang="en-US" dirty="0" err="1"/>
              <a:t>recognised</a:t>
            </a:r>
            <a:r>
              <a:rPr lang="en-US" dirty="0"/>
              <a:t>, which </a:t>
            </a:r>
            <a:r>
              <a:rPr lang="en-US" b="1" dirty="0">
                <a:solidFill>
                  <a:srgbClr val="FFFF00"/>
                </a:solidFill>
              </a:rPr>
              <a:t>holds not its head erect</a:t>
            </a:r>
            <a:r>
              <a:rPr lang="en-US" dirty="0"/>
              <a:t>, which exhibits no consistency, which gives no</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118</a:t>
            </a:fld>
            <a:endParaRPr lang="en-US"/>
          </a:p>
        </p:txBody>
      </p:sp>
      <p:sp>
        <p:nvSpPr>
          <p:cNvPr id="6" name="Date Placeholder 5">
            <a:extLst>
              <a:ext uri="{FF2B5EF4-FFF2-40B4-BE49-F238E27FC236}">
                <a16:creationId xmlns:a16="http://schemas.microsoft.com/office/drawing/2014/main" id="{92E80FC7-62A0-6D4C-A302-ADCBF588C5EB}"/>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2093076213"/>
      </p:ext>
    </p:extLst>
  </p:cSld>
  <p:clrMapOvr>
    <a:masterClrMapping/>
  </p:clrMapOvr>
  <p:transition spd="med">
    <p:pull/>
  </p:transition>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Tertullian</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207)</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promise of credibility from the fulness of </a:t>
            </a:r>
            <a:r>
              <a:rPr lang="en-US" b="1">
                <a:solidFill>
                  <a:srgbClr val="FFFF00"/>
                </a:solidFill>
              </a:rPr>
              <a:t>its title </a:t>
            </a:r>
            <a:r>
              <a:rPr lang="en-US"/>
              <a:t>and the just profession of its author.”  </a:t>
            </a:r>
            <a:r>
              <a:rPr lang="en-US" sz="2000"/>
              <a:t>(“The Five Books against </a:t>
            </a:r>
            <a:r>
              <a:rPr lang="en-US" sz="2000" err="1"/>
              <a:t>Marcion</a:t>
            </a:r>
            <a:r>
              <a:rPr lang="en-US" sz="2000"/>
              <a:t>,” 4:2, ANF, 1885, 3:347)</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119</a:t>
            </a:fld>
            <a:endParaRPr lang="en-US"/>
          </a:p>
        </p:txBody>
      </p:sp>
      <p:sp>
        <p:nvSpPr>
          <p:cNvPr id="6" name="Date Placeholder 5">
            <a:extLst>
              <a:ext uri="{FF2B5EF4-FFF2-40B4-BE49-F238E27FC236}">
                <a16:creationId xmlns:a16="http://schemas.microsoft.com/office/drawing/2014/main" id="{A5AF4DD5-0D8F-8741-6944-46734456417B}"/>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894724699"/>
      </p:ext>
    </p:extLst>
  </p:cSld>
  <p:clrMapOvr>
    <a:masterClrMapping/>
  </p:clrMapOvr>
  <p:transition spd="med">
    <p:pull/>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3B7682-574D-E022-20F1-40870954F315}"/>
              </a:ext>
            </a:extLst>
          </p:cNvPr>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Evidence For Genuineness</a:t>
            </a:r>
            <a:endParaRPr lang="en-US"/>
          </a:p>
        </p:txBody>
      </p:sp>
      <p:sp>
        <p:nvSpPr>
          <p:cNvPr id="3" name="Content Placeholder 2">
            <a:extLst>
              <a:ext uri="{FF2B5EF4-FFF2-40B4-BE49-F238E27FC236}">
                <a16:creationId xmlns:a16="http://schemas.microsoft.com/office/drawing/2014/main" id="{86062EC8-1B45-77DC-7EA7-202E37EFFC4E}"/>
              </a:ext>
            </a:extLst>
          </p:cNvPr>
          <p:cNvSpPr>
            <a:spLocks noGrp="1"/>
          </p:cNvSpPr>
          <p:nvPr>
            <p:ph idx="1"/>
          </p:nvPr>
        </p:nvSpPr>
        <p:spPr>
          <a:xfrm>
            <a:off x="1524000" y="2280472"/>
            <a:ext cx="5734280" cy="2297055"/>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marL="0" indent="0" algn="ctr">
              <a:buNone/>
            </a:pPr>
            <a:r>
              <a:rPr lang="en-US" sz="4400">
                <a:latin typeface="+mj-lt"/>
              </a:rPr>
              <a:t>Names</a:t>
            </a:r>
          </a:p>
        </p:txBody>
      </p:sp>
      <p:sp>
        <p:nvSpPr>
          <p:cNvPr id="4" name="Date Placeholder 3">
            <a:extLst>
              <a:ext uri="{FF2B5EF4-FFF2-40B4-BE49-F238E27FC236}">
                <a16:creationId xmlns:a16="http://schemas.microsoft.com/office/drawing/2014/main" id="{C68D4AD6-72FD-59A5-8E15-4DC72242DFD5}"/>
              </a:ext>
            </a:extLst>
          </p:cNvPr>
          <p:cNvSpPr>
            <a:spLocks noGrp="1"/>
          </p:cNvSpPr>
          <p:nvPr>
            <p:ph type="dt" sz="half" idx="10"/>
          </p:nvPr>
        </p:nvSpPr>
        <p:spPr/>
        <p:txBody>
          <a:bodyPr/>
          <a:lstStyle/>
          <a:p>
            <a:r>
              <a:rPr lang="en-US"/>
              <a:t>Outline, 3</a:t>
            </a:r>
          </a:p>
        </p:txBody>
      </p:sp>
      <p:sp>
        <p:nvSpPr>
          <p:cNvPr id="5" name="Footer Placeholder 4">
            <a:extLst>
              <a:ext uri="{FF2B5EF4-FFF2-40B4-BE49-F238E27FC236}">
                <a16:creationId xmlns:a16="http://schemas.microsoft.com/office/drawing/2014/main" id="{3FDD18D8-4614-AC95-0183-C4C8B5F4D54E}"/>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EACABD92-7C44-D29F-AB95-11F4E3A0B6E6}"/>
              </a:ext>
            </a:extLst>
          </p:cNvPr>
          <p:cNvSpPr>
            <a:spLocks noGrp="1"/>
          </p:cNvSpPr>
          <p:nvPr>
            <p:ph type="sldNum" sz="quarter" idx="12"/>
          </p:nvPr>
        </p:nvSpPr>
        <p:spPr/>
        <p:txBody>
          <a:bodyPr/>
          <a:lstStyle/>
          <a:p>
            <a:fld id="{3C8CA7C4-6BCF-4B83-8858-85B1748A2A5F}" type="slidenum">
              <a:rPr lang="en-US" smtClean="0"/>
              <a:t>12</a:t>
            </a:fld>
            <a:endParaRPr lang="en-US"/>
          </a:p>
        </p:txBody>
      </p:sp>
    </p:spTree>
    <p:extLst>
      <p:ext uri="{BB962C8B-B14F-4D97-AF65-F5344CB8AC3E}">
        <p14:creationId xmlns:p14="http://schemas.microsoft.com/office/powerpoint/2010/main" val="369213183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p:cTn id="7" dur="500" fill="hold"/>
                                        <p:tgtEl>
                                          <p:spTgt spid="3">
                                            <p:bg/>
                                          </p:spTgt>
                                        </p:tgtEl>
                                        <p:attrNameLst>
                                          <p:attrName>ppt_w</p:attrName>
                                        </p:attrNameLst>
                                      </p:cBhvr>
                                      <p:tavLst>
                                        <p:tav tm="0">
                                          <p:val>
                                            <p:fltVal val="0"/>
                                          </p:val>
                                        </p:tav>
                                        <p:tav tm="100000">
                                          <p:val>
                                            <p:strVal val="#ppt_w"/>
                                          </p:val>
                                        </p:tav>
                                      </p:tavLst>
                                    </p:anim>
                                    <p:anim calcmode="lin" valueType="num">
                                      <p:cBhvr>
                                        <p:cTn id="8" dur="500" fill="hold"/>
                                        <p:tgtEl>
                                          <p:spTgt spid="3">
                                            <p:bg/>
                                          </p:spTgt>
                                        </p:tgtEl>
                                        <p:attrNameLst>
                                          <p:attrName>ppt_h</p:attrName>
                                        </p:attrNameLst>
                                      </p:cBhvr>
                                      <p:tavLst>
                                        <p:tav tm="0">
                                          <p:val>
                                            <p:fltVal val="0"/>
                                          </p:val>
                                        </p:tav>
                                        <p:tav tm="100000">
                                          <p:val>
                                            <p:strVal val="#ppt_h"/>
                                          </p:val>
                                        </p:tav>
                                      </p:tavLst>
                                    </p:anim>
                                    <p:animEffect transition="in" filter="fade">
                                      <p:cBhvr>
                                        <p:cTn id="9" dur="500"/>
                                        <p:tgtEl>
                                          <p:spTgt spid="3">
                                            <p:bg/>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nimBg="1"/>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Tertullian</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207)</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a:t>
            </a:r>
            <a:r>
              <a:rPr lang="en-US" b="1" dirty="0">
                <a:solidFill>
                  <a:srgbClr val="FFFF00"/>
                </a:solidFill>
              </a:rPr>
              <a:t>Luke</a:t>
            </a:r>
            <a:r>
              <a:rPr lang="en-US" dirty="0"/>
              <a:t>, however, was not an apostle, but only an apostolic man; not a master, but a disciple, and so inferior to a master—at least as far subsequent to him as the apostle whom he followed (and that, no doubt, was Paul) was subsequent to the others; so that, had </a:t>
            </a:r>
            <a:r>
              <a:rPr lang="en-US" dirty="0" err="1"/>
              <a:t>Marcion</a:t>
            </a:r>
            <a:r>
              <a:rPr lang="en-US" dirty="0"/>
              <a:t> even published his Gospel in the name of St. Paul himself, the single authority of the document, destitute of all support from preceding authorities, would not be a sufficient basis for our faith.”  </a:t>
            </a:r>
            <a:r>
              <a:rPr lang="en-US" sz="2000" dirty="0"/>
              <a:t>(“The Five Books against </a:t>
            </a:r>
            <a:r>
              <a:rPr lang="en-US" sz="2000" dirty="0" err="1"/>
              <a:t>Marcion</a:t>
            </a:r>
            <a:r>
              <a:rPr lang="en-US" sz="2000" dirty="0"/>
              <a:t>,” 4:2, </a:t>
            </a:r>
            <a:r>
              <a:rPr lang="en-US" sz="2000" dirty="0" err="1"/>
              <a:t>ANF</a:t>
            </a:r>
            <a:r>
              <a:rPr lang="en-US" sz="2000" dirty="0"/>
              <a:t>, 1885, 3:347)</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120</a:t>
            </a:fld>
            <a:endParaRPr lang="en-US"/>
          </a:p>
        </p:txBody>
      </p:sp>
      <p:sp>
        <p:nvSpPr>
          <p:cNvPr id="6" name="Date Placeholder 5">
            <a:extLst>
              <a:ext uri="{FF2B5EF4-FFF2-40B4-BE49-F238E27FC236}">
                <a16:creationId xmlns:a16="http://schemas.microsoft.com/office/drawing/2014/main" id="{7BAACA8C-25AB-09B6-029F-F8FA5B53CCC5}"/>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17872765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Tertullian</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207)</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“On the whole, then, if that is evidently more true which is earlier, if that is earlier which is from the very beginning, if that is from the beginning which has </a:t>
            </a:r>
            <a:r>
              <a:rPr lang="en-US" b="1" dirty="0">
                <a:solidFill>
                  <a:srgbClr val="FFFF00"/>
                </a:solidFill>
              </a:rPr>
              <a:t>the apostles </a:t>
            </a:r>
            <a:r>
              <a:rPr lang="en-US" dirty="0"/>
              <a:t>for its </a:t>
            </a:r>
            <a:r>
              <a:rPr lang="en-US" b="1" dirty="0">
                <a:solidFill>
                  <a:srgbClr val="FFFF00"/>
                </a:solidFill>
              </a:rPr>
              <a:t>authors</a:t>
            </a:r>
            <a:r>
              <a:rPr lang="en-US" dirty="0"/>
              <a:t>, then it will certainly be quite as evident, that that comes down from the apostles, which has been kept as a </a:t>
            </a:r>
            <a:r>
              <a:rPr lang="en-US" b="1" dirty="0">
                <a:solidFill>
                  <a:srgbClr val="FFFF00"/>
                </a:solidFill>
              </a:rPr>
              <a:t>sacred deposit </a:t>
            </a:r>
            <a:r>
              <a:rPr lang="en-US" dirty="0"/>
              <a:t>in the </a:t>
            </a:r>
            <a:r>
              <a:rPr lang="en-US" b="1" dirty="0">
                <a:solidFill>
                  <a:srgbClr val="FFFF00"/>
                </a:solidFill>
              </a:rPr>
              <a:t>churches of the apostles</a:t>
            </a:r>
            <a:r>
              <a:rPr lang="en-US" dirty="0"/>
              <a:t>.  …. I say, therefore, that in them (and not simply such of them as were founded by apostles, but in all those which are united with them in the</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121</a:t>
            </a:fld>
            <a:endParaRPr lang="en-US"/>
          </a:p>
        </p:txBody>
      </p:sp>
      <p:sp>
        <p:nvSpPr>
          <p:cNvPr id="6" name="Date Placeholder 5">
            <a:extLst>
              <a:ext uri="{FF2B5EF4-FFF2-40B4-BE49-F238E27FC236}">
                <a16:creationId xmlns:a16="http://schemas.microsoft.com/office/drawing/2014/main" id="{7BAACA8C-25AB-09B6-029F-F8FA5B53CCC5}"/>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6885241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Tertullian</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207)</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fellowship of the mystery of the gospel of Christ) that </a:t>
            </a:r>
            <a:r>
              <a:rPr lang="en-US" b="1">
                <a:solidFill>
                  <a:srgbClr val="FFFF00"/>
                </a:solidFill>
              </a:rPr>
              <a:t>Gospel of Luke </a:t>
            </a:r>
            <a:r>
              <a:rPr lang="en-US"/>
              <a:t>which we are defending with all our might has </a:t>
            </a:r>
            <a:r>
              <a:rPr lang="en-US" b="1">
                <a:solidFill>
                  <a:srgbClr val="FFFF00"/>
                </a:solidFill>
              </a:rPr>
              <a:t>stood its ground </a:t>
            </a:r>
            <a:r>
              <a:rPr lang="en-US"/>
              <a:t>from its </a:t>
            </a:r>
            <a:r>
              <a:rPr lang="en-US" b="1">
                <a:solidFill>
                  <a:srgbClr val="FFFF00"/>
                </a:solidFill>
              </a:rPr>
              <a:t>very first publication</a:t>
            </a:r>
            <a:r>
              <a:rPr lang="en-US"/>
              <a:t>….  The </a:t>
            </a:r>
            <a:r>
              <a:rPr lang="en-US" b="1">
                <a:solidFill>
                  <a:srgbClr val="FFFF00"/>
                </a:solidFill>
              </a:rPr>
              <a:t>same authority </a:t>
            </a:r>
            <a:r>
              <a:rPr lang="en-US"/>
              <a:t>of the apostolic churches will afford evidence to the </a:t>
            </a:r>
            <a:r>
              <a:rPr lang="en-US" b="1">
                <a:solidFill>
                  <a:srgbClr val="FFFF00"/>
                </a:solidFill>
              </a:rPr>
              <a:t>other Gospels</a:t>
            </a:r>
            <a:r>
              <a:rPr lang="en-US"/>
              <a:t> also, which we possess equally through their means, and according to their usage—I mean the Gospels of </a:t>
            </a:r>
            <a:r>
              <a:rPr lang="en-US" b="1">
                <a:solidFill>
                  <a:srgbClr val="FFFF00"/>
                </a:solidFill>
              </a:rPr>
              <a:t>John</a:t>
            </a:r>
            <a:r>
              <a:rPr lang="en-US"/>
              <a:t> and </a:t>
            </a:r>
            <a:r>
              <a:rPr lang="en-US" b="1">
                <a:solidFill>
                  <a:srgbClr val="FFFF00"/>
                </a:solidFill>
              </a:rPr>
              <a:t>Matthew</a:t>
            </a:r>
            <a:r>
              <a:rPr lang="en-US"/>
              <a:t>—whilst that which </a:t>
            </a:r>
            <a:r>
              <a:rPr lang="en-US" b="1">
                <a:solidFill>
                  <a:srgbClr val="FFFF00"/>
                </a:solidFill>
              </a:rPr>
              <a:t>Mark</a:t>
            </a:r>
            <a:r>
              <a:rPr lang="en-US"/>
              <a:t> published may be affirmed to be </a:t>
            </a:r>
            <a:r>
              <a:rPr lang="en-US" b="1">
                <a:solidFill>
                  <a:srgbClr val="FFFF00"/>
                </a:solidFill>
              </a:rPr>
              <a:t>Peter’s</a:t>
            </a:r>
            <a:r>
              <a:rPr lang="en-US"/>
              <a:t> whose </a:t>
            </a:r>
            <a:r>
              <a:rPr lang="en-US" b="1">
                <a:solidFill>
                  <a:srgbClr val="FFFF00"/>
                </a:solidFill>
              </a:rPr>
              <a:t>interpreter</a:t>
            </a:r>
            <a:r>
              <a:rPr lang="en-US"/>
              <a:t> Mark</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122</a:t>
            </a:fld>
            <a:endParaRPr lang="en-US"/>
          </a:p>
        </p:txBody>
      </p:sp>
      <p:sp>
        <p:nvSpPr>
          <p:cNvPr id="6" name="Date Placeholder 5">
            <a:extLst>
              <a:ext uri="{FF2B5EF4-FFF2-40B4-BE49-F238E27FC236}">
                <a16:creationId xmlns:a16="http://schemas.microsoft.com/office/drawing/2014/main" id="{7BAACA8C-25AB-09B6-029F-F8FA5B53CCC5}"/>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3095946360"/>
      </p:ext>
    </p:extLst>
  </p:cSld>
  <p:clrMapOvr>
    <a:masterClrMapping/>
  </p:clrMapOvr>
  <p:transition spd="med">
    <p:pull/>
  </p:transition>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Tertullian</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207)</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was. For even </a:t>
            </a:r>
            <a:r>
              <a:rPr lang="en-US" b="1">
                <a:solidFill>
                  <a:srgbClr val="FFFF00"/>
                </a:solidFill>
              </a:rPr>
              <a:t>Luke’s form </a:t>
            </a:r>
            <a:r>
              <a:rPr lang="en-US"/>
              <a:t>of the Gospel men usually ascribe to </a:t>
            </a:r>
            <a:r>
              <a:rPr lang="en-US" b="1">
                <a:solidFill>
                  <a:srgbClr val="FFFF00"/>
                </a:solidFill>
              </a:rPr>
              <a:t>Paul</a:t>
            </a:r>
            <a:r>
              <a:rPr lang="en-US"/>
              <a:t>. And it may well seem that the works which disciples publish </a:t>
            </a:r>
            <a:r>
              <a:rPr lang="en-US" b="1">
                <a:solidFill>
                  <a:srgbClr val="FFFF00"/>
                </a:solidFill>
              </a:rPr>
              <a:t>belong</a:t>
            </a:r>
            <a:r>
              <a:rPr lang="en-US"/>
              <a:t> to their </a:t>
            </a:r>
            <a:r>
              <a:rPr lang="en-US" b="1">
                <a:solidFill>
                  <a:srgbClr val="FFFF00"/>
                </a:solidFill>
              </a:rPr>
              <a:t>masters</a:t>
            </a:r>
            <a:r>
              <a:rPr lang="en-US"/>
              <a:t>.”  </a:t>
            </a:r>
            <a:r>
              <a:rPr lang="en-US" sz="2000"/>
              <a:t>(“The Five Books against </a:t>
            </a:r>
            <a:r>
              <a:rPr lang="en-US" sz="2000" err="1"/>
              <a:t>Marcion</a:t>
            </a:r>
            <a:r>
              <a:rPr lang="en-US" sz="2000"/>
              <a:t>,” 4:5, </a:t>
            </a:r>
            <a:r>
              <a:rPr lang="en-US" sz="2000" err="1"/>
              <a:t>ANF</a:t>
            </a:r>
            <a:r>
              <a:rPr lang="en-US" sz="2000"/>
              <a:t>, 1885, 3:349-350)</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123</a:t>
            </a:fld>
            <a:endParaRPr lang="en-US"/>
          </a:p>
        </p:txBody>
      </p:sp>
      <p:sp>
        <p:nvSpPr>
          <p:cNvPr id="6" name="Date Placeholder 5">
            <a:extLst>
              <a:ext uri="{FF2B5EF4-FFF2-40B4-BE49-F238E27FC236}">
                <a16:creationId xmlns:a16="http://schemas.microsoft.com/office/drawing/2014/main" id="{7BAACA8C-25AB-09B6-029F-F8FA5B53CCC5}"/>
              </a:ext>
            </a:extLst>
          </p:cNvPr>
          <p:cNvSpPr>
            <a:spLocks noGrp="1"/>
          </p:cNvSpPr>
          <p:nvPr>
            <p:ph type="dt" sz="half" idx="10"/>
          </p:nvPr>
        </p:nvSpPr>
        <p:spPr/>
        <p:txBody>
          <a:bodyPr/>
          <a:lstStyle/>
          <a:p>
            <a:r>
              <a:rPr lang="en-US"/>
              <a:t>Outline, 14</a:t>
            </a:r>
          </a:p>
        </p:txBody>
      </p:sp>
    </p:spTree>
    <p:extLst>
      <p:ext uri="{BB962C8B-B14F-4D97-AF65-F5344CB8AC3E}">
        <p14:creationId xmlns:p14="http://schemas.microsoft.com/office/powerpoint/2010/main" val="1541053236"/>
      </p:ext>
    </p:extLst>
  </p:cSld>
  <p:clrMapOvr>
    <a:masterClrMapping/>
  </p:clrMapOvr>
  <p:transition spd="med">
    <p:pull/>
  </p:transition>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dirty="0"/>
              <a:t>Tertullian</a:t>
            </a:r>
            <a:br>
              <a:rPr lang="en-US" dirty="0"/>
            </a:br>
            <a:r>
              <a:rPr lang="en-US" sz="3000" dirty="0">
                <a:latin typeface="+mn-lt"/>
              </a:rPr>
              <a:t>(~ 207)</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515938">
              <a:buNone/>
            </a:pPr>
            <a:r>
              <a:rPr lang="en-US" dirty="0"/>
              <a:t>“The same authority of the apostolic churches will afford evidence to the other Gospels also, which we possess equally through their means,</a:t>
            </a:r>
            <a:r>
              <a:rPr lang="en-US" baseline="30000" dirty="0"/>
              <a:t> </a:t>
            </a:r>
            <a:r>
              <a:rPr lang="en-US" dirty="0"/>
              <a:t>and according to their usage—I mean the Gospels of </a:t>
            </a:r>
            <a:r>
              <a:rPr lang="en-US" b="1" dirty="0">
                <a:solidFill>
                  <a:srgbClr val="FFFF00"/>
                </a:solidFill>
              </a:rPr>
              <a:t>John</a:t>
            </a:r>
            <a:r>
              <a:rPr lang="en-US" dirty="0"/>
              <a:t> and </a:t>
            </a:r>
            <a:r>
              <a:rPr lang="en-US" b="1" dirty="0">
                <a:solidFill>
                  <a:srgbClr val="FFFF00"/>
                </a:solidFill>
              </a:rPr>
              <a:t>Matthew</a:t>
            </a:r>
            <a:r>
              <a:rPr lang="en-US" dirty="0"/>
              <a:t>—whilst that which </a:t>
            </a:r>
            <a:r>
              <a:rPr lang="en-US" b="1" dirty="0">
                <a:solidFill>
                  <a:srgbClr val="FFFF00"/>
                </a:solidFill>
              </a:rPr>
              <a:t>Mark</a:t>
            </a:r>
            <a:r>
              <a:rPr lang="en-US" dirty="0"/>
              <a:t> published may be affirmed to be Peter’s whose interpreter Mark was. For even </a:t>
            </a:r>
            <a:r>
              <a:rPr lang="en-US" b="1" dirty="0">
                <a:solidFill>
                  <a:srgbClr val="FFFF00"/>
                </a:solidFill>
              </a:rPr>
              <a:t>Luke’s</a:t>
            </a:r>
            <a:r>
              <a:rPr lang="en-US" dirty="0"/>
              <a:t> form of the Gospel men usually ascribe to Paul. And it may well seem that the works which disciples publish belong to their masters.”  </a:t>
            </a:r>
            <a:r>
              <a:rPr lang="en-US" sz="2000" dirty="0"/>
              <a:t>(</a:t>
            </a:r>
            <a:r>
              <a:rPr lang="en-US" sz="2000" b="0" i="0" u="none" strike="noStrike" baseline="0" dirty="0"/>
              <a:t>“The Five Books against </a:t>
            </a:r>
            <a:r>
              <a:rPr lang="en-US" sz="2000" b="0" i="0" u="none" strike="noStrike" baseline="0" dirty="0" err="1"/>
              <a:t>Marcion</a:t>
            </a:r>
            <a:r>
              <a:rPr lang="en-US" sz="2000" b="0" i="0" u="none" strike="noStrike" baseline="0" dirty="0"/>
              <a:t>,” 4:5, </a:t>
            </a:r>
            <a:r>
              <a:rPr lang="en-US" sz="2000" dirty="0"/>
              <a:t>ANF, </a:t>
            </a:r>
            <a:r>
              <a:rPr lang="en-US" sz="2000" b="0" i="0" u="none" strike="noStrike" baseline="0" dirty="0"/>
              <a:t>1885, 3:350</a:t>
            </a:r>
            <a:r>
              <a:rPr lang="en-US" sz="2000" dirty="0"/>
              <a:t>)</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DDE1C2B-3A85-EB95-ED75-129BF3B40433}"/>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14</a:t>
            </a:r>
          </a:p>
        </p:txBody>
      </p:sp>
    </p:spTree>
    <p:extLst>
      <p:ext uri="{BB962C8B-B14F-4D97-AF65-F5344CB8AC3E}">
        <p14:creationId xmlns:p14="http://schemas.microsoft.com/office/powerpoint/2010/main" val="52677454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solidFill>
                  <a:srgbClr val="F8F8F8"/>
                </a:solidFill>
                <a:effectLst>
                  <a:outerShdw blurRad="38100" dist="38100" dir="2700000" algn="tl">
                    <a:srgbClr val="000000"/>
                  </a:outerShdw>
                </a:effectLst>
                <a:uLnTx/>
                <a:uFillTx/>
                <a:latin typeface="Arial Black" panose="020B0A04020102020204"/>
                <a:ea typeface="+mj-ea"/>
                <a:cs typeface="+mj-cs"/>
              </a:rPr>
              <a:t>Origen of Alexandria</a:t>
            </a:r>
            <a:br>
              <a:rPr kumimoji="0" lang="en-US" sz="4400" b="0" i="0" u="none" strike="noStrike" kern="0" cap="none" spc="0" normalizeH="0" baseline="0" noProof="0">
                <a:ln>
                  <a:noFill/>
                </a:ln>
                <a:solidFill>
                  <a:srgbClr val="F8F8F8"/>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F8F8F8"/>
                </a:solidFill>
                <a:effectLst>
                  <a:outerShdw blurRad="38100" dist="38100" dir="2700000" algn="tl">
                    <a:srgbClr val="000000"/>
                  </a:outerShdw>
                </a:effectLst>
                <a:uLnTx/>
                <a:uFillTx/>
                <a:latin typeface="Arial" panose="020B0604020202020204"/>
                <a:ea typeface="+mj-ea"/>
                <a:cs typeface="+mj-cs"/>
              </a:rPr>
              <a:t>(~AD 185-253/4)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515938">
              <a:buNone/>
            </a:pPr>
            <a:r>
              <a:rPr lang="en-US" dirty="0"/>
              <a:t>“Origen had </a:t>
            </a:r>
            <a:r>
              <a:rPr lang="en-US" b="1" dirty="0">
                <a:solidFill>
                  <a:srgbClr val="FFFF00"/>
                </a:solidFill>
              </a:rPr>
              <a:t>traveled widely </a:t>
            </a:r>
            <a:r>
              <a:rPr lang="en-US" dirty="0"/>
              <a:t>- to Rome, and in Greece and Asia Minor as well as in Egypt and Palestine - and had observed both the </a:t>
            </a:r>
            <a:r>
              <a:rPr lang="en-US" b="1" dirty="0">
                <a:solidFill>
                  <a:srgbClr val="FFFF00"/>
                </a:solidFill>
              </a:rPr>
              <a:t>agreements</a:t>
            </a:r>
            <a:r>
              <a:rPr lang="en-US" dirty="0"/>
              <a:t> and the </a:t>
            </a:r>
            <a:r>
              <a:rPr lang="en-US" b="1" dirty="0">
                <a:solidFill>
                  <a:srgbClr val="FFFF00"/>
                </a:solidFill>
              </a:rPr>
              <a:t>differences</a:t>
            </a:r>
            <a:r>
              <a:rPr lang="en-US" dirty="0"/>
              <a:t> among churches of different regions in their attitude toward the several New Testament writings; he was well aware that the views of his own church were not identical with those of other churches everywhere. Without attempting to lay down a judgment of his own, he makes note of the practice of the church, </a:t>
            </a:r>
            <a:endParaRPr lang="en-US" sz="200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125</a:t>
            </a:fld>
            <a:endParaRPr lang="en-US"/>
          </a:p>
        </p:txBody>
      </p:sp>
      <p:sp>
        <p:nvSpPr>
          <p:cNvPr id="6" name="Date Placeholder 5">
            <a:extLst>
              <a:ext uri="{FF2B5EF4-FFF2-40B4-BE49-F238E27FC236}">
                <a16:creationId xmlns:a16="http://schemas.microsoft.com/office/drawing/2014/main" id="{CF766A9B-2427-244E-BAFC-C94D0CFE1578}"/>
              </a:ext>
            </a:extLst>
          </p:cNvPr>
          <p:cNvSpPr>
            <a:spLocks noGrp="1"/>
          </p:cNvSpPr>
          <p:nvPr>
            <p:ph type="dt" sz="half" idx="10"/>
          </p:nvPr>
        </p:nvSpPr>
        <p:spPr/>
        <p:txBody>
          <a:bodyPr/>
          <a:lstStyle/>
          <a:p>
            <a:r>
              <a:rPr lang="en-US"/>
              <a:t>Outline, 15</a:t>
            </a:r>
          </a:p>
        </p:txBody>
      </p:sp>
    </p:spTree>
    <p:extLst>
      <p:ext uri="{BB962C8B-B14F-4D97-AF65-F5344CB8AC3E}">
        <p14:creationId xmlns:p14="http://schemas.microsoft.com/office/powerpoint/2010/main" val="2385829814"/>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solidFill>
                  <a:srgbClr val="F8F8F8"/>
                </a:solidFill>
                <a:effectLst>
                  <a:outerShdw blurRad="38100" dist="38100" dir="2700000" algn="tl">
                    <a:srgbClr val="000000"/>
                  </a:outerShdw>
                </a:effectLst>
                <a:uLnTx/>
                <a:uFillTx/>
                <a:latin typeface="Arial Black" panose="020B0A04020102020204"/>
                <a:ea typeface="+mj-ea"/>
                <a:cs typeface="+mj-cs"/>
              </a:rPr>
              <a:t>Origen of Alexandria</a:t>
            </a:r>
            <a:br>
              <a:rPr kumimoji="0" lang="en-US" sz="4400" b="0" i="0" u="none" strike="noStrike" kern="0" cap="none" spc="0" normalizeH="0" baseline="0" noProof="0">
                <a:ln>
                  <a:noFill/>
                </a:ln>
                <a:solidFill>
                  <a:srgbClr val="F8F8F8"/>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F8F8F8"/>
                </a:solidFill>
                <a:effectLst>
                  <a:outerShdw blurRad="38100" dist="38100" dir="2700000" algn="tl">
                    <a:srgbClr val="000000"/>
                  </a:outerShdw>
                </a:effectLst>
                <a:uLnTx/>
                <a:uFillTx/>
                <a:latin typeface="Arial" panose="020B0604020202020204"/>
                <a:ea typeface="+mj-ea"/>
                <a:cs typeface="+mj-cs"/>
              </a:rPr>
              <a:t>(~AD 185-253/4)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a:xfrm>
            <a:off x="457200" y="1758462"/>
            <a:ext cx="8229600" cy="4372463"/>
          </a:xfrm>
        </p:spPr>
        <p:txBody>
          <a:bodyPr/>
          <a:lstStyle/>
          <a:p>
            <a:pPr marL="0" indent="0">
              <a:buNone/>
            </a:pPr>
            <a:r>
              <a:rPr lang="en-US"/>
              <a:t>classifying the books as </a:t>
            </a:r>
            <a:r>
              <a:rPr lang="en-US" b="1">
                <a:solidFill>
                  <a:srgbClr val="FFFF00"/>
                </a:solidFill>
              </a:rPr>
              <a:t>‘acknowledged’ </a:t>
            </a:r>
            <a:r>
              <a:rPr lang="en-US"/>
              <a:t>or </a:t>
            </a:r>
            <a:r>
              <a:rPr lang="en-US" b="1">
                <a:solidFill>
                  <a:srgbClr val="FFFF00"/>
                </a:solidFill>
              </a:rPr>
              <a:t>‘disputed’; </a:t>
            </a:r>
            <a:r>
              <a:rPr lang="en-US"/>
              <a:t>besides these, there are a number which are simply </a:t>
            </a:r>
            <a:r>
              <a:rPr lang="en-US" b="1">
                <a:solidFill>
                  <a:srgbClr val="FFFF00"/>
                </a:solidFill>
              </a:rPr>
              <a:t>‘false’</a:t>
            </a:r>
            <a:r>
              <a:rPr lang="en-US"/>
              <a:t>.”  </a:t>
            </a:r>
            <a:r>
              <a:rPr lang="en-US" sz="2000"/>
              <a:t>(</a:t>
            </a:r>
            <a:r>
              <a:rPr lang="en-US" sz="2000" i="1"/>
              <a:t>Interpreter’s Dictionary of the Bible</a:t>
            </a:r>
            <a:r>
              <a:rPr lang="en-US" sz="2000"/>
              <a:t>, 529)</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126</a:t>
            </a:fld>
            <a:endParaRPr lang="en-US"/>
          </a:p>
        </p:txBody>
      </p:sp>
      <p:sp>
        <p:nvSpPr>
          <p:cNvPr id="6" name="Date Placeholder 5">
            <a:extLst>
              <a:ext uri="{FF2B5EF4-FFF2-40B4-BE49-F238E27FC236}">
                <a16:creationId xmlns:a16="http://schemas.microsoft.com/office/drawing/2014/main" id="{CF766A9B-2427-244E-BAFC-C94D0CFE1578}"/>
              </a:ext>
            </a:extLst>
          </p:cNvPr>
          <p:cNvSpPr>
            <a:spLocks noGrp="1"/>
          </p:cNvSpPr>
          <p:nvPr>
            <p:ph type="dt" sz="half" idx="10"/>
          </p:nvPr>
        </p:nvSpPr>
        <p:spPr/>
        <p:txBody>
          <a:bodyPr/>
          <a:lstStyle/>
          <a:p>
            <a:r>
              <a:rPr lang="en-US"/>
              <a:t>Outline, 15</a:t>
            </a:r>
          </a:p>
        </p:txBody>
      </p:sp>
    </p:spTree>
    <p:extLst>
      <p:ext uri="{BB962C8B-B14F-4D97-AF65-F5344CB8AC3E}">
        <p14:creationId xmlns:p14="http://schemas.microsoft.com/office/powerpoint/2010/main" val="1412455126"/>
      </p:ext>
    </p:extLst>
  </p:cSld>
  <p:clrMapOvr>
    <a:overrideClrMapping bg1="dk2" tx1="lt1" bg2="dk1" tx2="lt2" accent1="accent1" accent2="accent2" accent3="accent3" accent4="accent4" accent5="accent5" accent6="accent6" hlink="hlink" folHlink="folHlink"/>
  </p:clrMapOvr>
  <p:transition spd="med">
    <p:pull/>
  </p:transition>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Origen of Alexandria</a:t>
            </a:r>
            <a:br>
              <a:rPr lang="en-US"/>
            </a:br>
            <a:r>
              <a:rPr lang="en-US" sz="3000">
                <a:latin typeface="+mn-lt"/>
              </a:rPr>
              <a:t>(~AD 185-253/4)</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515938">
              <a:buNone/>
            </a:pPr>
            <a:r>
              <a:rPr lang="en-US" dirty="0"/>
              <a:t>“Influential </a:t>
            </a:r>
            <a:r>
              <a:rPr lang="en-US" b="1" dirty="0">
                <a:solidFill>
                  <a:srgbClr val="FFFF00"/>
                </a:solidFill>
              </a:rPr>
              <a:t>exegete</a:t>
            </a:r>
            <a:r>
              <a:rPr lang="en-US" dirty="0"/>
              <a:t> and systematic </a:t>
            </a:r>
            <a:r>
              <a:rPr lang="en-US" b="1" dirty="0">
                <a:solidFill>
                  <a:srgbClr val="FFFF00"/>
                </a:solidFill>
              </a:rPr>
              <a:t>theologian</a:t>
            </a:r>
            <a:r>
              <a:rPr lang="en-US" dirty="0"/>
              <a:t>. He was condemned (perhaps unfairly) for maintaining the preexistence of souls while purportedly denying the resurrection of the body. His extensive works of exegesis focus on the spiritual meaning of the text.”  </a:t>
            </a:r>
            <a:r>
              <a:rPr lang="en-US" sz="2000" dirty="0"/>
              <a:t>(</a:t>
            </a:r>
            <a:r>
              <a:rPr lang="en-US" sz="2000" i="1" dirty="0"/>
              <a:t>Ancient Christian Commentary on Scripture: Introduction and Biographic Information,</a:t>
            </a:r>
            <a:r>
              <a:rPr lang="en-US" sz="2000" dirty="0"/>
              <a:t> 2005, p. 500)</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127</a:t>
            </a:fld>
            <a:endParaRPr lang="en-US"/>
          </a:p>
        </p:txBody>
      </p:sp>
      <p:sp>
        <p:nvSpPr>
          <p:cNvPr id="6" name="Date Placeholder 5">
            <a:extLst>
              <a:ext uri="{FF2B5EF4-FFF2-40B4-BE49-F238E27FC236}">
                <a16:creationId xmlns:a16="http://schemas.microsoft.com/office/drawing/2014/main" id="{CF766A9B-2427-244E-BAFC-C94D0CFE1578}"/>
              </a:ext>
            </a:extLst>
          </p:cNvPr>
          <p:cNvSpPr>
            <a:spLocks noGrp="1"/>
          </p:cNvSpPr>
          <p:nvPr>
            <p:ph type="dt" sz="half" idx="10"/>
          </p:nvPr>
        </p:nvSpPr>
        <p:spPr/>
        <p:txBody>
          <a:bodyPr/>
          <a:lstStyle/>
          <a:p>
            <a:r>
              <a:rPr lang="en-US"/>
              <a:t>Outline, 15</a:t>
            </a:r>
          </a:p>
        </p:txBody>
      </p:sp>
    </p:spTree>
    <p:extLst>
      <p:ext uri="{BB962C8B-B14F-4D97-AF65-F5344CB8AC3E}">
        <p14:creationId xmlns:p14="http://schemas.microsoft.com/office/powerpoint/2010/main" val="340482770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Origen On “Matthew”</a:t>
            </a:r>
            <a:endParaRPr lang="en-US" sz="3000">
              <a:latin typeface="+mn-lt"/>
            </a:endParaRPr>
          </a:p>
        </p:txBody>
      </p:sp>
      <p:sp>
        <p:nvSpPr>
          <p:cNvPr id="8" name="Content Placeholder 7"/>
          <p:cNvSpPr>
            <a:spLocks noGrp="1"/>
          </p:cNvSpPr>
          <p:nvPr>
            <p:ph idx="1"/>
          </p:nvPr>
        </p:nvSpPr>
        <p:spPr>
          <a:xfrm>
            <a:off x="457200" y="1600202"/>
            <a:ext cx="8229600" cy="4678361"/>
          </a:xfrm>
          <a:noFill/>
        </p:spPr>
        <p:txBody>
          <a:bodyPr anchor="t"/>
          <a:lstStyle/>
          <a:p>
            <a:pPr marL="457200" indent="-457200">
              <a:spcBef>
                <a:spcPts val="0"/>
              </a:spcBef>
              <a:spcAft>
                <a:spcPts val="1800"/>
              </a:spcAft>
            </a:pPr>
            <a:r>
              <a:rPr lang="en-US" sz="2600" dirty="0"/>
              <a:t>Four Gospels alone are </a:t>
            </a:r>
            <a:r>
              <a:rPr lang="en-US" b="1" dirty="0">
                <a:solidFill>
                  <a:srgbClr val="FFFF00"/>
                </a:solidFill>
              </a:rPr>
              <a:t>uncontroverted</a:t>
            </a:r>
          </a:p>
          <a:p>
            <a:pPr marL="457200" indent="-457200">
              <a:spcBef>
                <a:spcPts val="0"/>
              </a:spcBef>
              <a:spcAft>
                <a:spcPts val="1800"/>
              </a:spcAft>
            </a:pPr>
            <a:r>
              <a:rPr lang="en-US" dirty="0"/>
              <a:t>Learned by </a:t>
            </a:r>
            <a:r>
              <a:rPr lang="en-US" b="1" dirty="0">
                <a:solidFill>
                  <a:srgbClr val="FFFF00"/>
                </a:solidFill>
              </a:rPr>
              <a:t>tradition</a:t>
            </a:r>
          </a:p>
          <a:p>
            <a:pPr marL="457200" indent="-457200">
              <a:spcBef>
                <a:spcPts val="0"/>
              </a:spcBef>
              <a:spcAft>
                <a:spcPts val="1800"/>
              </a:spcAft>
            </a:pPr>
            <a:r>
              <a:rPr lang="en-US" dirty="0"/>
              <a:t>Matthew was </a:t>
            </a:r>
            <a:r>
              <a:rPr lang="en-US" b="1" dirty="0">
                <a:solidFill>
                  <a:srgbClr val="FFFF00"/>
                </a:solidFill>
              </a:rPr>
              <a:t>written first</a:t>
            </a:r>
          </a:p>
          <a:p>
            <a:pPr marL="457200" indent="-457200">
              <a:spcAft>
                <a:spcPts val="1800"/>
              </a:spcAft>
            </a:pPr>
            <a:r>
              <a:rPr lang="en-US" dirty="0"/>
              <a:t>Matthew was composed in the </a:t>
            </a:r>
            <a:r>
              <a:rPr lang="en-US" b="1" dirty="0">
                <a:solidFill>
                  <a:srgbClr val="FFFF00"/>
                </a:solidFill>
              </a:rPr>
              <a:t>Hebrew tongue</a:t>
            </a:r>
          </a:p>
          <a:p>
            <a:pPr marL="457200" indent="-457200">
              <a:spcAft>
                <a:spcPts val="1800"/>
              </a:spcAft>
            </a:pPr>
            <a:r>
              <a:rPr lang="en-US" dirty="0"/>
              <a:t>Matthew was composed for </a:t>
            </a:r>
            <a:r>
              <a:rPr lang="en-US" b="1" dirty="0">
                <a:solidFill>
                  <a:srgbClr val="FFFF00"/>
                </a:solidFill>
              </a:rPr>
              <a:t>Jewish converts</a:t>
            </a:r>
          </a:p>
          <a:p>
            <a:pPr marL="457200" indent="-457200">
              <a:spcAft>
                <a:spcPts val="1800"/>
              </a:spcAft>
            </a:pPr>
            <a:endParaRPr lang="en-US"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EC8E07A-7C4C-85EF-9556-D245A259B9F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15</a:t>
            </a:r>
          </a:p>
        </p:txBody>
      </p:sp>
    </p:spTree>
    <p:extLst>
      <p:ext uri="{BB962C8B-B14F-4D97-AF65-F5344CB8AC3E}">
        <p14:creationId xmlns:p14="http://schemas.microsoft.com/office/powerpoint/2010/main" val="391789431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 calcmode="lin" valueType="num">
                                      <p:cBhvr>
                                        <p:cTn id="28"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8">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 calcmode="lin" valueType="num">
                                      <p:cBhvr>
                                        <p:cTn id="35" dur="500" fill="hold"/>
                                        <p:tgtEl>
                                          <p:spTgt spid="8">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8">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Origen On “Mark”</a:t>
            </a:r>
            <a:endParaRPr lang="en-US" sz="3000">
              <a:latin typeface="+mn-lt"/>
            </a:endParaRPr>
          </a:p>
        </p:txBody>
      </p:sp>
      <p:sp>
        <p:nvSpPr>
          <p:cNvPr id="8" name="Content Placeholder 7"/>
          <p:cNvSpPr>
            <a:spLocks noGrp="1"/>
          </p:cNvSpPr>
          <p:nvPr>
            <p:ph idx="1"/>
          </p:nvPr>
        </p:nvSpPr>
        <p:spPr>
          <a:xfrm>
            <a:off x="457200" y="1600202"/>
            <a:ext cx="8229600" cy="4678361"/>
          </a:xfrm>
          <a:noFill/>
        </p:spPr>
        <p:txBody>
          <a:bodyPr anchor="t"/>
          <a:lstStyle/>
          <a:p>
            <a:pPr marL="457200" indent="-457200">
              <a:spcBef>
                <a:spcPts val="0"/>
              </a:spcBef>
              <a:spcAft>
                <a:spcPts val="1800"/>
              </a:spcAft>
            </a:pPr>
            <a:r>
              <a:rPr lang="en-US" dirty="0"/>
              <a:t>Mark wrote according to the </a:t>
            </a:r>
            <a:r>
              <a:rPr lang="en-US" b="1" dirty="0">
                <a:solidFill>
                  <a:srgbClr val="FFFF00"/>
                </a:solidFill>
              </a:rPr>
              <a:t>instruction of Peter</a:t>
            </a:r>
          </a:p>
          <a:p>
            <a:pPr marL="457200" indent="-457200">
              <a:spcBef>
                <a:spcPts val="0"/>
              </a:spcBef>
              <a:spcAft>
                <a:spcPts val="1800"/>
              </a:spcAft>
            </a:pPr>
            <a:r>
              <a:rPr lang="en-US" dirty="0"/>
              <a:t>Peter acknowledged Mark as </a:t>
            </a:r>
            <a:r>
              <a:rPr lang="en-US" b="1" dirty="0">
                <a:solidFill>
                  <a:srgbClr val="FFFF00"/>
                </a:solidFill>
              </a:rPr>
              <a:t>“my son”  </a:t>
            </a:r>
            <a:r>
              <a:rPr lang="en-US" dirty="0"/>
              <a:t>(cf. 1 Pet. 5:13)</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EC8E07A-7C4C-85EF-9556-D245A259B9F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15</a:t>
            </a:r>
          </a:p>
        </p:txBody>
      </p:sp>
    </p:spTree>
    <p:extLst>
      <p:ext uri="{BB962C8B-B14F-4D97-AF65-F5344CB8AC3E}">
        <p14:creationId xmlns:p14="http://schemas.microsoft.com/office/powerpoint/2010/main" val="428164074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Names On The Gospels</a:t>
            </a:r>
          </a:p>
        </p:txBody>
      </p:sp>
      <p:sp>
        <p:nvSpPr>
          <p:cNvPr id="3" name="Content Placeholder 2"/>
          <p:cNvSpPr>
            <a:spLocks noGrp="1"/>
          </p:cNvSpPr>
          <p:nvPr>
            <p:ph idx="1"/>
          </p:nvPr>
        </p:nvSpPr>
        <p:spPr>
          <a:xfrm>
            <a:off x="457200" y="1600201"/>
            <a:ext cx="8229600" cy="4588668"/>
          </a:xfrm>
        </p:spPr>
        <p:txBody>
          <a:bodyPr/>
          <a:lstStyle/>
          <a:p>
            <a:pPr marL="457200" indent="-457200">
              <a:spcBef>
                <a:spcPts val="0"/>
              </a:spcBef>
              <a:spcAft>
                <a:spcPts val="2400"/>
              </a:spcAft>
            </a:pPr>
            <a:r>
              <a:rPr lang="en-US" sz="2800"/>
              <a:t>The first and most obvious way to tell who wrote something is to look for </a:t>
            </a:r>
            <a:r>
              <a:rPr lang="en-US" sz="2800" b="1">
                <a:solidFill>
                  <a:srgbClr val="FFFF00"/>
                </a:solidFill>
              </a:rPr>
              <a:t>a name </a:t>
            </a:r>
            <a:r>
              <a:rPr lang="en-US" sz="2800"/>
              <a:t>on it</a:t>
            </a:r>
          </a:p>
          <a:p>
            <a:pPr marL="457200" indent="-457200">
              <a:spcBef>
                <a:spcPts val="0"/>
              </a:spcBef>
              <a:spcAft>
                <a:spcPts val="2400"/>
              </a:spcAft>
            </a:pPr>
            <a:r>
              <a:rPr lang="en-US" sz="2800"/>
              <a:t>All four of our Gospels bear the names of people who were either </a:t>
            </a:r>
            <a:r>
              <a:rPr lang="en-US" sz="2800" b="1">
                <a:solidFill>
                  <a:srgbClr val="FFFF00"/>
                </a:solidFill>
              </a:rPr>
              <a:t>Jesus’ disciples </a:t>
            </a:r>
            <a:r>
              <a:rPr lang="en-US" sz="2800"/>
              <a:t>(Matthew &amp; John) or </a:t>
            </a:r>
            <a:r>
              <a:rPr lang="en-US" sz="2800" b="1">
                <a:solidFill>
                  <a:srgbClr val="FFFF00"/>
                </a:solidFill>
              </a:rPr>
              <a:t>close associates </a:t>
            </a:r>
            <a:r>
              <a:rPr lang="en-US" sz="2800"/>
              <a:t>of His disciples  (Mark &amp; Luke)</a:t>
            </a:r>
          </a:p>
          <a:p>
            <a:pPr marL="457200" indent="-457200">
              <a:spcBef>
                <a:spcPts val="0"/>
              </a:spcBef>
              <a:spcAft>
                <a:spcPts val="2400"/>
              </a:spcAft>
            </a:pPr>
            <a:r>
              <a:rPr lang="en-US" sz="2800"/>
              <a:t>Only the names of the </a:t>
            </a:r>
            <a:r>
              <a:rPr lang="en-US" sz="2800" b="1">
                <a:solidFill>
                  <a:srgbClr val="FFFF00"/>
                </a:solidFill>
              </a:rPr>
              <a:t>“traditional authors” </a:t>
            </a:r>
            <a:r>
              <a:rPr lang="en-US" sz="2800"/>
              <a:t>were associated with the Gospels</a:t>
            </a:r>
          </a:p>
        </p:txBody>
      </p:sp>
      <p:sp>
        <p:nvSpPr>
          <p:cNvPr id="4" name="Footer Placeholder 3"/>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13</a:t>
            </a:fld>
            <a:endParaRPr lang="en-US"/>
          </a:p>
        </p:txBody>
      </p:sp>
      <p:sp>
        <p:nvSpPr>
          <p:cNvPr id="7" name="Date Placeholder 6">
            <a:extLst>
              <a:ext uri="{FF2B5EF4-FFF2-40B4-BE49-F238E27FC236}">
                <a16:creationId xmlns:a16="http://schemas.microsoft.com/office/drawing/2014/main" id="{63E7C8C4-B8E6-EF0F-B030-717C4A6D347C}"/>
              </a:ext>
            </a:extLst>
          </p:cNvPr>
          <p:cNvSpPr>
            <a:spLocks noGrp="1"/>
          </p:cNvSpPr>
          <p:nvPr>
            <p:ph type="dt" sz="half" idx="10"/>
          </p:nvPr>
        </p:nvSpPr>
        <p:spPr/>
        <p:txBody>
          <a:bodyPr/>
          <a:lstStyle/>
          <a:p>
            <a:r>
              <a:rPr lang="en-US"/>
              <a:t>Outline, 3</a:t>
            </a:r>
          </a:p>
        </p:txBody>
      </p:sp>
    </p:spTree>
    <p:extLst>
      <p:ext uri="{BB962C8B-B14F-4D97-AF65-F5344CB8AC3E}">
        <p14:creationId xmlns:p14="http://schemas.microsoft.com/office/powerpoint/2010/main" val="36717877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Origen On “Luke”</a:t>
            </a:r>
            <a:endParaRPr lang="en-US" sz="3000">
              <a:latin typeface="+mn-lt"/>
            </a:endParaRPr>
          </a:p>
        </p:txBody>
      </p:sp>
      <p:sp>
        <p:nvSpPr>
          <p:cNvPr id="8" name="Content Placeholder 7"/>
          <p:cNvSpPr>
            <a:spLocks noGrp="1"/>
          </p:cNvSpPr>
          <p:nvPr>
            <p:ph idx="1"/>
          </p:nvPr>
        </p:nvSpPr>
        <p:spPr>
          <a:xfrm>
            <a:off x="457200" y="1600202"/>
            <a:ext cx="8229600" cy="4678361"/>
          </a:xfrm>
          <a:noFill/>
        </p:spPr>
        <p:txBody>
          <a:bodyPr anchor="t"/>
          <a:lstStyle/>
          <a:p>
            <a:pPr marL="457200" indent="-457200">
              <a:spcBef>
                <a:spcPts val="0"/>
              </a:spcBef>
              <a:spcAft>
                <a:spcPts val="1800"/>
              </a:spcAft>
            </a:pPr>
            <a:r>
              <a:rPr lang="en-US" dirty="0"/>
              <a:t>A third Gospel by Luke was </a:t>
            </a:r>
            <a:r>
              <a:rPr lang="en-US" b="1" dirty="0">
                <a:solidFill>
                  <a:srgbClr val="FFFF00"/>
                </a:solidFill>
              </a:rPr>
              <a:t>commended by Paul</a:t>
            </a:r>
          </a:p>
          <a:p>
            <a:pPr marL="457200" indent="-457200">
              <a:spcBef>
                <a:spcPts val="0"/>
              </a:spcBef>
              <a:spcAft>
                <a:spcPts val="1800"/>
              </a:spcAft>
            </a:pPr>
            <a:r>
              <a:rPr lang="en-US" dirty="0"/>
              <a:t>Luke was composed for </a:t>
            </a:r>
            <a:r>
              <a:rPr lang="en-US" b="1" dirty="0">
                <a:solidFill>
                  <a:srgbClr val="FFFF00"/>
                </a:solidFill>
              </a:rPr>
              <a:t>Gentile converts</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EC8E07A-7C4C-85EF-9556-D245A259B9F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15</a:t>
            </a:r>
          </a:p>
        </p:txBody>
      </p:sp>
    </p:spTree>
    <p:extLst>
      <p:ext uri="{BB962C8B-B14F-4D97-AF65-F5344CB8AC3E}">
        <p14:creationId xmlns:p14="http://schemas.microsoft.com/office/powerpoint/2010/main" val="19265014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Origen On “John”</a:t>
            </a:r>
            <a:endParaRPr lang="en-US" sz="3000">
              <a:latin typeface="+mn-lt"/>
            </a:endParaRPr>
          </a:p>
        </p:txBody>
      </p:sp>
      <p:sp>
        <p:nvSpPr>
          <p:cNvPr id="8" name="Content Placeholder 7"/>
          <p:cNvSpPr>
            <a:spLocks noGrp="1"/>
          </p:cNvSpPr>
          <p:nvPr>
            <p:ph idx="1"/>
          </p:nvPr>
        </p:nvSpPr>
        <p:spPr>
          <a:xfrm>
            <a:off x="457200" y="1600202"/>
            <a:ext cx="8229600" cy="4678361"/>
          </a:xfrm>
          <a:noFill/>
        </p:spPr>
        <p:txBody>
          <a:bodyPr anchor="t"/>
          <a:lstStyle/>
          <a:p>
            <a:pPr marL="457200" indent="-457200">
              <a:spcBef>
                <a:spcPts val="0"/>
              </a:spcBef>
              <a:spcAft>
                <a:spcPts val="1800"/>
              </a:spcAft>
            </a:pPr>
            <a:r>
              <a:rPr lang="en-US" dirty="0"/>
              <a:t>Last of all was </a:t>
            </a:r>
            <a:r>
              <a:rPr lang="en-US" b="1" dirty="0">
                <a:solidFill>
                  <a:srgbClr val="FFFF00"/>
                </a:solidFill>
              </a:rPr>
              <a:t>John</a:t>
            </a:r>
          </a:p>
          <a:p>
            <a:pPr marL="457200" indent="-457200">
              <a:spcAft>
                <a:spcPts val="1800"/>
              </a:spcAft>
            </a:pPr>
            <a:r>
              <a:rPr lang="en-US" dirty="0"/>
              <a:t>John has left us </a:t>
            </a:r>
            <a:r>
              <a:rPr lang="en-US" b="1" dirty="0">
                <a:solidFill>
                  <a:srgbClr val="FFFF00"/>
                </a:solidFill>
              </a:rPr>
              <a:t>one Gospel</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EC8E07A-7C4C-85EF-9556-D245A259B9F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15</a:t>
            </a:r>
          </a:p>
        </p:txBody>
      </p:sp>
    </p:spTree>
    <p:extLst>
      <p:ext uri="{BB962C8B-B14F-4D97-AF65-F5344CB8AC3E}">
        <p14:creationId xmlns:p14="http://schemas.microsoft.com/office/powerpoint/2010/main" val="414635001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7E4D70-93A3-4531-A3C2-DBFCB2313C85}"/>
              </a:ext>
            </a:extLst>
          </p:cNvPr>
          <p:cNvSpPr>
            <a:spLocks noGrp="1"/>
          </p:cNvSpPr>
          <p:nvPr>
            <p:ph type="title"/>
          </p:nvPr>
        </p:nvSpPr>
        <p:spPr/>
        <p:txBody>
          <a:bodyPr/>
          <a:lstStyle/>
          <a:p>
            <a:r>
              <a:rPr lang="en-US" sz="4400" i="0">
                <a:effectLst>
                  <a:outerShdw blurRad="38100" dist="38100" dir="2700000" algn="tl">
                    <a:srgbClr val="000000">
                      <a:alpha val="43137"/>
                    </a:srgbClr>
                  </a:outerShdw>
                </a:effectLst>
                <a:latin typeface="Arial Black" panose="020B0A04020102020204" pitchFamily="34" charset="0"/>
              </a:rPr>
              <a:t>Origen On The Gospels</a:t>
            </a:r>
            <a:br>
              <a:rPr lang="en-US"/>
            </a:br>
            <a:r>
              <a:rPr lang="en-US" sz="3000" b="0" i="0">
                <a:latin typeface="+mn-lt"/>
              </a:rPr>
              <a:t>(AD 185-254)</a:t>
            </a:r>
          </a:p>
        </p:txBody>
      </p:sp>
      <p:sp>
        <p:nvSpPr>
          <p:cNvPr id="3" name="Content Placeholder 2">
            <a:extLst>
              <a:ext uri="{FF2B5EF4-FFF2-40B4-BE49-F238E27FC236}">
                <a16:creationId xmlns:a16="http://schemas.microsoft.com/office/drawing/2014/main" id="{18127D63-603F-457E-A955-FEC5D7AE76AE}"/>
              </a:ext>
            </a:extLst>
          </p:cNvPr>
          <p:cNvSpPr>
            <a:spLocks noGrp="1"/>
          </p:cNvSpPr>
          <p:nvPr>
            <p:ph idx="1"/>
          </p:nvPr>
        </p:nvSpPr>
        <p:spPr/>
        <p:txBody>
          <a:bodyPr/>
          <a:lstStyle/>
          <a:p>
            <a:pPr marL="0" indent="457200">
              <a:buNone/>
            </a:pPr>
            <a:r>
              <a:rPr lang="en-US" sz="2800" dirty="0">
                <a:effectLst>
                  <a:outerShdw blurRad="38100" dist="38100" dir="2700000" algn="tl">
                    <a:srgbClr val="000000">
                      <a:alpha val="43137"/>
                    </a:srgbClr>
                  </a:outerShdw>
                </a:effectLst>
              </a:rPr>
              <a:t>“CONCERNING the </a:t>
            </a:r>
            <a:r>
              <a:rPr lang="en-US" sz="2800" b="1" dirty="0">
                <a:solidFill>
                  <a:srgbClr val="FFFF00"/>
                </a:solidFill>
              </a:rPr>
              <a:t>four Gospels </a:t>
            </a:r>
            <a:r>
              <a:rPr lang="en-US" sz="2800" dirty="0">
                <a:effectLst>
                  <a:outerShdw blurRad="38100" dist="38100" dir="2700000" algn="tl">
                    <a:srgbClr val="000000">
                      <a:alpha val="43137"/>
                    </a:srgbClr>
                  </a:outerShdw>
                </a:effectLst>
              </a:rPr>
              <a:t>which alone are </a:t>
            </a:r>
            <a:r>
              <a:rPr lang="en-US" sz="2800" b="1" dirty="0">
                <a:solidFill>
                  <a:srgbClr val="FFFF00"/>
                </a:solidFill>
              </a:rPr>
              <a:t>uncontroverted</a:t>
            </a:r>
            <a:r>
              <a:rPr lang="en-US" sz="2800" dirty="0">
                <a:effectLst>
                  <a:outerShdw blurRad="38100" dist="38100" dir="2700000" algn="tl">
                    <a:srgbClr val="000000">
                      <a:alpha val="43137"/>
                    </a:srgbClr>
                  </a:outerShdw>
                </a:effectLst>
              </a:rPr>
              <a:t> in the Church of God under heaven, I have learned by </a:t>
            </a:r>
            <a:r>
              <a:rPr lang="en-US" sz="2800" b="1" dirty="0">
                <a:solidFill>
                  <a:srgbClr val="FFFF00"/>
                </a:solidFill>
              </a:rPr>
              <a:t>tradition</a:t>
            </a:r>
            <a:r>
              <a:rPr lang="en-US" sz="2800" dirty="0">
                <a:effectLst>
                  <a:outerShdw blurRad="38100" dist="38100" dir="2700000" algn="tl">
                    <a:srgbClr val="000000">
                      <a:alpha val="43137"/>
                    </a:srgbClr>
                  </a:outerShdw>
                </a:effectLst>
              </a:rPr>
              <a:t> that the Gospel according to </a:t>
            </a:r>
            <a:r>
              <a:rPr lang="en-US" sz="2800" b="1" dirty="0">
                <a:solidFill>
                  <a:srgbClr val="FFFF00"/>
                </a:solidFill>
                <a:effectLst>
                  <a:outerShdw blurRad="38100" dist="38100" dir="2700000" algn="tl">
                    <a:srgbClr val="000000">
                      <a:alpha val="43137"/>
                    </a:srgbClr>
                  </a:outerShdw>
                </a:effectLst>
              </a:rPr>
              <a:t>Matthew</a:t>
            </a:r>
            <a:r>
              <a:rPr lang="en-US" sz="2800" dirty="0">
                <a:effectLst>
                  <a:outerShdw blurRad="38100" dist="38100" dir="2700000" algn="tl">
                    <a:srgbClr val="000000">
                      <a:alpha val="43137"/>
                    </a:srgbClr>
                  </a:outerShdw>
                </a:effectLst>
              </a:rPr>
              <a:t>, who was at one time a publican and afterwards an Apostle of Jesus Christ, was </a:t>
            </a:r>
            <a:r>
              <a:rPr lang="en-US" sz="2800" b="1" dirty="0">
                <a:solidFill>
                  <a:srgbClr val="FFFF00"/>
                </a:solidFill>
              </a:rPr>
              <a:t>written first</a:t>
            </a:r>
            <a:r>
              <a:rPr lang="en-US" sz="2800" dirty="0">
                <a:effectLst>
                  <a:outerShdw blurRad="38100" dist="38100" dir="2700000" algn="tl">
                    <a:srgbClr val="000000">
                      <a:alpha val="43137"/>
                    </a:srgbClr>
                  </a:outerShdw>
                </a:effectLst>
              </a:rPr>
              <a:t>; and that he composed it in the </a:t>
            </a:r>
            <a:r>
              <a:rPr lang="en-US" sz="2800" b="1" dirty="0">
                <a:solidFill>
                  <a:srgbClr val="FFFF00"/>
                </a:solidFill>
              </a:rPr>
              <a:t>Hebrew tongue </a:t>
            </a:r>
            <a:r>
              <a:rPr lang="en-US" sz="2800" dirty="0">
                <a:effectLst>
                  <a:outerShdw blurRad="38100" dist="38100" dir="2700000" algn="tl">
                    <a:srgbClr val="000000">
                      <a:alpha val="43137"/>
                    </a:srgbClr>
                  </a:outerShdw>
                </a:effectLst>
              </a:rPr>
              <a:t>and published it for the </a:t>
            </a:r>
            <a:r>
              <a:rPr lang="en-US" sz="2800" b="1" dirty="0">
                <a:solidFill>
                  <a:srgbClr val="FFFF00"/>
                </a:solidFill>
              </a:rPr>
              <a:t>converts from Judaism</a:t>
            </a:r>
            <a:r>
              <a:rPr lang="en-US" sz="2800" dirty="0">
                <a:effectLst>
                  <a:outerShdw blurRad="38100" dist="38100" dir="2700000" algn="tl">
                    <a:srgbClr val="000000">
                      <a:alpha val="43137"/>
                    </a:srgbClr>
                  </a:outerShdw>
                </a:effectLst>
              </a:rPr>
              <a:t>. The second written was that according to </a:t>
            </a:r>
            <a:r>
              <a:rPr lang="en-US" sz="2800" b="1" dirty="0">
                <a:solidFill>
                  <a:srgbClr val="FFFF00"/>
                </a:solidFill>
                <a:effectLst>
                  <a:outerShdw blurRad="38100" dist="38100" dir="2700000" algn="tl">
                    <a:srgbClr val="000000">
                      <a:alpha val="43137"/>
                    </a:srgbClr>
                  </a:outerShdw>
                </a:effectLst>
              </a:rPr>
              <a:t>Mark</a:t>
            </a:r>
            <a:r>
              <a:rPr lang="en-US" sz="2800" dirty="0">
                <a:effectLst>
                  <a:outerShdw blurRad="38100" dist="38100" dir="2700000" algn="tl">
                    <a:srgbClr val="000000">
                      <a:alpha val="43137"/>
                    </a:srgbClr>
                  </a:outerShdw>
                </a:effectLst>
              </a:rPr>
              <a:t>, who wrote it according to the instruction of </a:t>
            </a:r>
            <a:r>
              <a:rPr lang="en-US" sz="2800" b="1" dirty="0">
                <a:solidFill>
                  <a:srgbClr val="FFFF00"/>
                </a:solidFill>
              </a:rPr>
              <a:t>Peter</a:t>
            </a:r>
            <a:r>
              <a:rPr lang="en-US" sz="2800" dirty="0">
                <a:effectLst>
                  <a:outerShdw blurRad="38100" dist="38100" dir="2700000" algn="tl">
                    <a:srgbClr val="000000">
                      <a:alpha val="43137"/>
                    </a:srgbClr>
                  </a:outerShdw>
                </a:effectLst>
              </a:rPr>
              <a:t>, who, in his</a:t>
            </a:r>
            <a:endParaRPr lang="en-US" sz="2800" dirty="0"/>
          </a:p>
        </p:txBody>
      </p:sp>
      <p:sp>
        <p:nvSpPr>
          <p:cNvPr id="4" name="Footer Placeholder 3">
            <a:extLst>
              <a:ext uri="{FF2B5EF4-FFF2-40B4-BE49-F238E27FC236}">
                <a16:creationId xmlns:a16="http://schemas.microsoft.com/office/drawing/2014/main" id="{2E43DB73-A2E1-48A5-9AAF-619069ABD80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3B72ED8-0C09-435D-AF12-2EF62EEF15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26CD23-F671-4E01-9775-AAA0EF2D3FE6}" type="slidenum">
              <a:rPr kumimoji="0" lang="en-US" alt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alt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947A256-F26E-7F2C-13B7-193934CEC7E1}"/>
              </a:ext>
            </a:extLst>
          </p:cNvPr>
          <p:cNvSpPr>
            <a:spLocks noGrp="1"/>
          </p:cNvSpPr>
          <p:nvPr>
            <p:ph type="dt" sz="half" idx="10"/>
          </p:nvPr>
        </p:nvSpPr>
        <p:spPr/>
        <p:txBody>
          <a:bodyPr/>
          <a:lstStyle/>
          <a:p>
            <a:r>
              <a:rPr lang="en-US"/>
              <a:t>Outline, 15</a:t>
            </a:r>
          </a:p>
        </p:txBody>
      </p:sp>
    </p:spTree>
    <p:extLst>
      <p:ext uri="{BB962C8B-B14F-4D97-AF65-F5344CB8AC3E}">
        <p14:creationId xmlns:p14="http://schemas.microsoft.com/office/powerpoint/2010/main" val="14810247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7E4D70-93A3-4531-A3C2-DBFCB2313C85}"/>
              </a:ext>
            </a:extLst>
          </p:cNvPr>
          <p:cNvSpPr>
            <a:spLocks noGrp="1"/>
          </p:cNvSpPr>
          <p:nvPr>
            <p:ph type="title"/>
          </p:nvPr>
        </p:nvSpPr>
        <p:spPr/>
        <p:txBody>
          <a:bodyPr/>
          <a:lstStyle/>
          <a:p>
            <a:r>
              <a:rPr lang="en-US" sz="4400" i="0">
                <a:effectLst>
                  <a:outerShdw blurRad="38100" dist="38100" dir="2700000" algn="tl">
                    <a:srgbClr val="000000">
                      <a:alpha val="43137"/>
                    </a:srgbClr>
                  </a:outerShdw>
                </a:effectLst>
                <a:latin typeface="Arial Black" panose="020B0A04020102020204" pitchFamily="34" charset="0"/>
              </a:rPr>
              <a:t>Origen On The Gospels</a:t>
            </a:r>
            <a:br>
              <a:rPr lang="en-US"/>
            </a:br>
            <a:r>
              <a:rPr lang="en-US" sz="3000" b="0" i="0">
                <a:latin typeface="+mn-lt"/>
              </a:rPr>
              <a:t>(AD 185-254)</a:t>
            </a:r>
          </a:p>
        </p:txBody>
      </p:sp>
      <p:sp>
        <p:nvSpPr>
          <p:cNvPr id="3" name="Content Placeholder 2">
            <a:extLst>
              <a:ext uri="{FF2B5EF4-FFF2-40B4-BE49-F238E27FC236}">
                <a16:creationId xmlns:a16="http://schemas.microsoft.com/office/drawing/2014/main" id="{18127D63-603F-457E-A955-FEC5D7AE76AE}"/>
              </a:ext>
            </a:extLst>
          </p:cNvPr>
          <p:cNvSpPr>
            <a:spLocks noGrp="1"/>
          </p:cNvSpPr>
          <p:nvPr>
            <p:ph idx="1"/>
          </p:nvPr>
        </p:nvSpPr>
        <p:spPr/>
        <p:txBody>
          <a:bodyPr/>
          <a:lstStyle/>
          <a:p>
            <a:pPr marL="0" indent="0">
              <a:buNone/>
            </a:pPr>
            <a:r>
              <a:rPr lang="en-US" sz="2800">
                <a:effectLst>
                  <a:outerShdw blurRad="38100" dist="38100" dir="2700000" algn="tl">
                    <a:srgbClr val="000000">
                      <a:alpha val="43137"/>
                    </a:srgbClr>
                  </a:outerShdw>
                </a:effectLst>
              </a:rPr>
              <a:t>General Epistle, acknowledged him as a son, saying, ‘The church that is in Babylon, elect together with you, </a:t>
            </a:r>
            <a:r>
              <a:rPr lang="en-US" sz="2800" err="1">
                <a:effectLst>
                  <a:outerShdw blurRad="38100" dist="38100" dir="2700000" algn="tl">
                    <a:srgbClr val="000000">
                      <a:alpha val="43137"/>
                    </a:srgbClr>
                  </a:outerShdw>
                </a:effectLst>
              </a:rPr>
              <a:t>saluteth</a:t>
            </a:r>
            <a:r>
              <a:rPr lang="en-US" sz="2800">
                <a:effectLst>
                  <a:outerShdw blurRad="38100" dist="38100" dir="2700000" algn="tl">
                    <a:srgbClr val="000000">
                      <a:alpha val="43137"/>
                    </a:srgbClr>
                  </a:outerShdw>
                </a:effectLst>
              </a:rPr>
              <a:t> you; and so doth Mark my son.’ And third, was that according to </a:t>
            </a:r>
            <a:r>
              <a:rPr lang="en-US" sz="2800" b="1">
                <a:solidFill>
                  <a:srgbClr val="FFFF00"/>
                </a:solidFill>
                <a:effectLst>
                  <a:outerShdw blurRad="38100" dist="38100" dir="2700000" algn="tl">
                    <a:srgbClr val="000000">
                      <a:alpha val="43137"/>
                    </a:srgbClr>
                  </a:outerShdw>
                </a:effectLst>
              </a:rPr>
              <a:t>Luke</a:t>
            </a:r>
            <a:r>
              <a:rPr lang="en-US" sz="2800">
                <a:effectLst>
                  <a:outerShdw blurRad="38100" dist="38100" dir="2700000" algn="tl">
                    <a:srgbClr val="000000">
                      <a:alpha val="43137"/>
                    </a:srgbClr>
                  </a:outerShdw>
                </a:effectLst>
              </a:rPr>
              <a:t>, the Gospel commended by Paul, which he composed for the converts from the Gentiles. Last of all, that according to </a:t>
            </a:r>
            <a:r>
              <a:rPr lang="en-US" sz="2800" b="1">
                <a:solidFill>
                  <a:srgbClr val="FFFF00"/>
                </a:solidFill>
                <a:effectLst>
                  <a:outerShdw blurRad="38100" dist="38100" dir="2700000" algn="tl">
                    <a:srgbClr val="000000">
                      <a:alpha val="43137"/>
                    </a:srgbClr>
                  </a:outerShdw>
                </a:effectLst>
              </a:rPr>
              <a:t>John</a:t>
            </a:r>
            <a:r>
              <a:rPr lang="en-US" sz="2800">
                <a:effectLst>
                  <a:outerShdw blurRad="38100" dist="38100" dir="2700000" algn="tl">
                    <a:srgbClr val="000000">
                      <a:alpha val="43137"/>
                    </a:srgbClr>
                  </a:outerShdw>
                </a:effectLst>
              </a:rPr>
              <a:t>.”  </a:t>
            </a:r>
            <a:r>
              <a:rPr lang="en-US" sz="2000">
                <a:effectLst>
                  <a:outerShdw blurRad="38100" dist="38100" dir="2700000" algn="tl">
                    <a:srgbClr val="000000">
                      <a:alpha val="43137"/>
                    </a:srgbClr>
                  </a:outerShdw>
                </a:effectLst>
              </a:rPr>
              <a:t>(</a:t>
            </a:r>
            <a:r>
              <a:rPr lang="en-US" sz="2000" i="1">
                <a:effectLst>
                  <a:outerShdw blurRad="38100" dist="38100" dir="2700000" algn="tl">
                    <a:srgbClr val="000000">
                      <a:alpha val="43137"/>
                    </a:srgbClr>
                  </a:outerShdw>
                </a:effectLst>
              </a:rPr>
              <a:t>Commentary on Matthew</a:t>
            </a:r>
            <a:r>
              <a:rPr lang="en-US" sz="2000">
                <a:effectLst>
                  <a:outerShdw blurRad="38100" dist="38100" dir="2700000" algn="tl">
                    <a:srgbClr val="000000">
                      <a:alpha val="43137"/>
                    </a:srgbClr>
                  </a:outerShdw>
                </a:effectLst>
              </a:rPr>
              <a:t>, </a:t>
            </a:r>
            <a:r>
              <a:rPr lang="en-US" sz="2000" err="1">
                <a:effectLst>
                  <a:outerShdw blurRad="38100" dist="38100" dir="2700000" algn="tl">
                    <a:srgbClr val="000000">
                      <a:alpha val="43137"/>
                    </a:srgbClr>
                  </a:outerShdw>
                </a:effectLst>
              </a:rPr>
              <a:t>ANF</a:t>
            </a:r>
            <a:r>
              <a:rPr lang="en-US" sz="2000">
                <a:effectLst>
                  <a:outerShdw blurRad="38100" dist="38100" dir="2700000" algn="tl">
                    <a:srgbClr val="000000">
                      <a:alpha val="43137"/>
                    </a:srgbClr>
                  </a:outerShdw>
                </a:effectLst>
              </a:rPr>
              <a:t>, 9:412)</a:t>
            </a:r>
          </a:p>
        </p:txBody>
      </p:sp>
      <p:sp>
        <p:nvSpPr>
          <p:cNvPr id="4" name="Footer Placeholder 3">
            <a:extLst>
              <a:ext uri="{FF2B5EF4-FFF2-40B4-BE49-F238E27FC236}">
                <a16:creationId xmlns:a16="http://schemas.microsoft.com/office/drawing/2014/main" id="{2E43DB73-A2E1-48A5-9AAF-619069ABD80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3B72ED8-0C09-435D-AF12-2EF62EEF15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26CD23-F671-4E01-9775-AAA0EF2D3FE6}" type="slidenum">
              <a:rPr kumimoji="0" lang="en-US" alt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alt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EA0C1C1F-8BB7-5DE5-ED44-42376A468ACD}"/>
              </a:ext>
            </a:extLst>
          </p:cNvPr>
          <p:cNvSpPr>
            <a:spLocks noGrp="1"/>
          </p:cNvSpPr>
          <p:nvPr>
            <p:ph type="dt" sz="half" idx="10"/>
          </p:nvPr>
        </p:nvSpPr>
        <p:spPr/>
        <p:txBody>
          <a:bodyPr/>
          <a:lstStyle/>
          <a:p>
            <a:r>
              <a:rPr lang="en-US"/>
              <a:t>Outline, 15</a:t>
            </a:r>
          </a:p>
        </p:txBody>
      </p:sp>
    </p:spTree>
    <p:extLst>
      <p:ext uri="{BB962C8B-B14F-4D97-AF65-F5344CB8AC3E}">
        <p14:creationId xmlns:p14="http://schemas.microsoft.com/office/powerpoint/2010/main" val="1021845914"/>
      </p:ext>
    </p:extLst>
  </p:cSld>
  <p:clrMapOvr>
    <a:masterClrMapping/>
  </p:clrMapOvr>
  <p:transition spd="med">
    <p:pull/>
  </p:transition>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Origen</a:t>
            </a:r>
            <a:br>
              <a:rPr lang="en-US" dirty="0"/>
            </a:br>
            <a:r>
              <a:rPr lang="en-US" sz="3000" dirty="0">
                <a:latin typeface="+mn-lt"/>
              </a:rPr>
              <a:t>(fl. AD 210-250)</a:t>
            </a:r>
          </a:p>
        </p:txBody>
      </p:sp>
      <p:sp>
        <p:nvSpPr>
          <p:cNvPr id="5" name="Content Placeholder 4"/>
          <p:cNvSpPr>
            <a:spLocks noGrp="1"/>
          </p:cNvSpPr>
          <p:nvPr>
            <p:ph idx="1"/>
          </p:nvPr>
        </p:nvSpPr>
        <p:spPr/>
        <p:txBody>
          <a:bodyPr/>
          <a:lstStyle/>
          <a:p>
            <a:r>
              <a:rPr lang="en-US" dirty="0"/>
              <a:t>“4 “Among the </a:t>
            </a:r>
            <a:r>
              <a:rPr lang="en-US" b="1" dirty="0">
                <a:solidFill>
                  <a:srgbClr val="FFFF00"/>
                </a:solidFill>
              </a:rPr>
              <a:t>four Gospels</a:t>
            </a:r>
            <a:r>
              <a:rPr lang="en-US" dirty="0"/>
              <a:t>, which are the </a:t>
            </a:r>
            <a:r>
              <a:rPr lang="en-US" b="1" dirty="0">
                <a:solidFill>
                  <a:srgbClr val="00B0F0"/>
                </a:solidFill>
              </a:rPr>
              <a:t>only indisputable ones </a:t>
            </a:r>
            <a:r>
              <a:rPr lang="en-US" dirty="0"/>
              <a:t>in the Church of God under heaven, I have learned by tradition that the first was written by </a:t>
            </a:r>
            <a:r>
              <a:rPr lang="en-US" b="1" dirty="0">
                <a:solidFill>
                  <a:srgbClr val="FFFF00"/>
                </a:solidFill>
              </a:rPr>
              <a:t>Matthew</a:t>
            </a:r>
            <a:r>
              <a:rPr lang="en-US" dirty="0"/>
              <a:t>, who was once a publican, but afterwards an apostle of Jesus Christ, and it was prepared for the </a:t>
            </a:r>
            <a:r>
              <a:rPr lang="en-US" b="1" dirty="0">
                <a:solidFill>
                  <a:srgbClr val="00B0F0"/>
                </a:solidFill>
              </a:rPr>
              <a:t>converts from Judaism</a:t>
            </a:r>
            <a:r>
              <a:rPr lang="en-US" dirty="0"/>
              <a:t>, and published in the Hebrew language.”  </a:t>
            </a:r>
            <a:r>
              <a:rPr lang="en-US" sz="2000" dirty="0"/>
              <a:t>(Quoted by Eusebius, </a:t>
            </a:r>
            <a:r>
              <a:rPr lang="en-US" sz="2000" b="0" i="0" u="none" strike="noStrike" baseline="0" dirty="0"/>
              <a:t>“The Church History of Eusebius,” 6:25:4, </a:t>
            </a:r>
            <a:r>
              <a:rPr lang="en-US" sz="2000" b="0" i="0" u="none" strike="noStrike" baseline="0" dirty="0" err="1"/>
              <a:t>NPNF</a:t>
            </a:r>
            <a:r>
              <a:rPr lang="en-US" sz="2000" b="0" i="0" u="none" strike="noStrike" baseline="0" dirty="0"/>
              <a:t>, 2.1:273)</a:t>
            </a:r>
            <a:endParaRPr lang="en-US" sz="2000" dirty="0"/>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Date Placeholder 5">
            <a:extLst>
              <a:ext uri="{FF2B5EF4-FFF2-40B4-BE49-F238E27FC236}">
                <a16:creationId xmlns:a16="http://schemas.microsoft.com/office/drawing/2014/main" id="{7BC97FF2-3116-DD5B-5CE0-DF257ADBD19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15</a:t>
            </a:r>
          </a:p>
        </p:txBody>
      </p:sp>
    </p:spTree>
    <p:extLst>
      <p:ext uri="{BB962C8B-B14F-4D97-AF65-F5344CB8AC3E}">
        <p14:creationId xmlns:p14="http://schemas.microsoft.com/office/powerpoint/2010/main" val="37891475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Origen</a:t>
            </a:r>
            <a:br>
              <a:rPr lang="en-US" dirty="0"/>
            </a:br>
            <a:r>
              <a:rPr lang="en-US" sz="3000" dirty="0">
                <a:latin typeface="+mn-lt"/>
              </a:rPr>
              <a:t>(fl. AD 210-250)</a:t>
            </a:r>
          </a:p>
        </p:txBody>
      </p:sp>
      <p:sp>
        <p:nvSpPr>
          <p:cNvPr id="5" name="Content Placeholder 4"/>
          <p:cNvSpPr>
            <a:spLocks noGrp="1"/>
          </p:cNvSpPr>
          <p:nvPr>
            <p:ph idx="1"/>
          </p:nvPr>
        </p:nvSpPr>
        <p:spPr/>
        <p:txBody>
          <a:bodyPr/>
          <a:lstStyle/>
          <a:p>
            <a:r>
              <a:rPr lang="en-US" dirty="0"/>
              <a:t>“5 The second is by </a:t>
            </a:r>
            <a:r>
              <a:rPr lang="en-US" b="1" dirty="0">
                <a:solidFill>
                  <a:srgbClr val="FFFF00"/>
                </a:solidFill>
              </a:rPr>
              <a:t>Mark</a:t>
            </a:r>
            <a:r>
              <a:rPr lang="en-US" dirty="0"/>
              <a:t>, who composed it according to the </a:t>
            </a:r>
            <a:r>
              <a:rPr lang="en-US" b="1" dirty="0">
                <a:solidFill>
                  <a:srgbClr val="00B0F0"/>
                </a:solidFill>
              </a:rPr>
              <a:t>instructions of Peter</a:t>
            </a:r>
            <a:r>
              <a:rPr lang="en-US" dirty="0"/>
              <a:t>, who in his Catholic epistle acknowledges him as a </a:t>
            </a:r>
            <a:r>
              <a:rPr lang="en-US" b="1" dirty="0">
                <a:solidFill>
                  <a:srgbClr val="00B0F0"/>
                </a:solidFill>
              </a:rPr>
              <a:t>son</a:t>
            </a:r>
            <a:r>
              <a:rPr lang="en-US" dirty="0"/>
              <a:t>, saying, ‘The church that is at Babylon elected together with you, </a:t>
            </a:r>
            <a:r>
              <a:rPr lang="en-US" dirty="0" err="1"/>
              <a:t>saluteth</a:t>
            </a:r>
            <a:r>
              <a:rPr lang="en-US" dirty="0"/>
              <a:t> you, and so doth Marcus, my son.’”  </a:t>
            </a:r>
            <a:r>
              <a:rPr lang="en-US" sz="2000" dirty="0"/>
              <a:t>(Quoted by Eusebius, </a:t>
            </a:r>
            <a:r>
              <a:rPr lang="en-US" sz="2000" b="0" i="0" u="none" strike="noStrike" baseline="0" dirty="0"/>
              <a:t>“The Church History of Eusebius,” 6:25:5, </a:t>
            </a:r>
            <a:r>
              <a:rPr lang="en-US" sz="2000" b="0" i="0" u="none" strike="noStrike" baseline="0" dirty="0" err="1"/>
              <a:t>NPNF</a:t>
            </a:r>
            <a:r>
              <a:rPr lang="en-US" sz="2000" b="0" i="0" u="none" strike="noStrike" baseline="0" dirty="0"/>
              <a:t>, 1890, 2.1:273)</a:t>
            </a:r>
            <a:endParaRPr lang="en-US" sz="2000" dirty="0"/>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Date Placeholder 5">
            <a:extLst>
              <a:ext uri="{FF2B5EF4-FFF2-40B4-BE49-F238E27FC236}">
                <a16:creationId xmlns:a16="http://schemas.microsoft.com/office/drawing/2014/main" id="{3DB7E370-58D1-F8DB-FE6F-21E6EE816D2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15</a:t>
            </a:r>
          </a:p>
        </p:txBody>
      </p:sp>
    </p:spTree>
    <p:extLst>
      <p:ext uri="{BB962C8B-B14F-4D97-AF65-F5344CB8AC3E}">
        <p14:creationId xmlns:p14="http://schemas.microsoft.com/office/powerpoint/2010/main" val="124096463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Origen</a:t>
            </a:r>
            <a:br>
              <a:rPr lang="en-US" dirty="0"/>
            </a:br>
            <a:r>
              <a:rPr lang="en-US" sz="3000" dirty="0">
                <a:latin typeface="+mn-lt"/>
              </a:rPr>
              <a:t>(fl. AD 210-250)</a:t>
            </a:r>
          </a:p>
        </p:txBody>
      </p:sp>
      <p:sp>
        <p:nvSpPr>
          <p:cNvPr id="5" name="Content Placeholder 4"/>
          <p:cNvSpPr>
            <a:spLocks noGrp="1"/>
          </p:cNvSpPr>
          <p:nvPr>
            <p:ph idx="1"/>
          </p:nvPr>
        </p:nvSpPr>
        <p:spPr/>
        <p:txBody>
          <a:bodyPr/>
          <a:lstStyle/>
          <a:p>
            <a:r>
              <a:rPr lang="en-US" dirty="0"/>
              <a:t>“6 And the third by </a:t>
            </a:r>
            <a:r>
              <a:rPr lang="en-US" b="1" dirty="0">
                <a:solidFill>
                  <a:srgbClr val="FFFF00"/>
                </a:solidFill>
              </a:rPr>
              <a:t>Luke</a:t>
            </a:r>
            <a:r>
              <a:rPr lang="en-US" dirty="0"/>
              <a:t>, the Gospel commended by </a:t>
            </a:r>
            <a:r>
              <a:rPr lang="en-US" b="1" dirty="0">
                <a:solidFill>
                  <a:srgbClr val="00B0F0"/>
                </a:solidFill>
              </a:rPr>
              <a:t>Paul</a:t>
            </a:r>
            <a:r>
              <a:rPr lang="en-US" dirty="0"/>
              <a:t>, and composed for </a:t>
            </a:r>
            <a:r>
              <a:rPr lang="en-US" b="1" dirty="0">
                <a:solidFill>
                  <a:srgbClr val="00B0F0"/>
                </a:solidFill>
              </a:rPr>
              <a:t>Gentile converts</a:t>
            </a:r>
            <a:r>
              <a:rPr lang="en-US" dirty="0"/>
              <a:t>. Last of all that by </a:t>
            </a:r>
            <a:r>
              <a:rPr lang="en-US" b="1" dirty="0">
                <a:solidFill>
                  <a:srgbClr val="FFFF00"/>
                </a:solidFill>
              </a:rPr>
              <a:t>John</a:t>
            </a:r>
            <a:r>
              <a:rPr lang="en-US" dirty="0"/>
              <a:t>.”  </a:t>
            </a:r>
            <a:r>
              <a:rPr lang="en-US" sz="2000" dirty="0"/>
              <a:t>(Quoted by Eusebius, </a:t>
            </a:r>
            <a:r>
              <a:rPr lang="en-US" sz="2000" b="0" i="0" u="none" strike="noStrike" baseline="0" dirty="0"/>
              <a:t>“The Church History of Eusebius,” 6:25:6, </a:t>
            </a:r>
            <a:r>
              <a:rPr lang="en-US" sz="2000" b="0" i="0" u="none" strike="noStrike" baseline="0" dirty="0" err="1"/>
              <a:t>NPNF</a:t>
            </a:r>
            <a:r>
              <a:rPr lang="en-US" sz="2000" b="0" i="0" u="none" strike="noStrike" baseline="0" dirty="0"/>
              <a:t>, 1890, 2.1:273)</a:t>
            </a:r>
            <a:endParaRPr lang="en-US" sz="2000" dirty="0"/>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Date Placeholder 5">
            <a:extLst>
              <a:ext uri="{FF2B5EF4-FFF2-40B4-BE49-F238E27FC236}">
                <a16:creationId xmlns:a16="http://schemas.microsoft.com/office/drawing/2014/main" id="{194F35A0-3FE9-F25A-83E8-D4948BF2B73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15</a:t>
            </a:r>
          </a:p>
        </p:txBody>
      </p:sp>
    </p:spTree>
    <p:extLst>
      <p:ext uri="{BB962C8B-B14F-4D97-AF65-F5344CB8AC3E}">
        <p14:creationId xmlns:p14="http://schemas.microsoft.com/office/powerpoint/2010/main" val="236948692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149C4A-CA8F-7131-DD95-0ACA8AA83213}"/>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Origen On “John”</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(fl. AD 210-250)</a:t>
            </a:r>
            <a:endParaRPr lang="en-US"/>
          </a:p>
        </p:txBody>
      </p:sp>
      <p:sp>
        <p:nvSpPr>
          <p:cNvPr id="3" name="Content Placeholder 2">
            <a:extLst>
              <a:ext uri="{FF2B5EF4-FFF2-40B4-BE49-F238E27FC236}">
                <a16:creationId xmlns:a16="http://schemas.microsoft.com/office/drawing/2014/main" id="{CC118172-8445-99DB-06F3-4B81BE544F30}"/>
              </a:ext>
            </a:extLst>
          </p:cNvPr>
          <p:cNvSpPr>
            <a:spLocks noGrp="1"/>
          </p:cNvSpPr>
          <p:nvPr>
            <p:ph idx="1"/>
          </p:nvPr>
        </p:nvSpPr>
        <p:spPr/>
        <p:txBody>
          <a:bodyPr/>
          <a:lstStyle/>
          <a:p>
            <a:pPr marL="0" indent="457200">
              <a:buNone/>
            </a:pPr>
            <a:r>
              <a:rPr lang="en-US" sz="2800" dirty="0"/>
              <a:t>“9 Why need we speak of him who reclined upon the bosom of Jesus, </a:t>
            </a:r>
            <a:r>
              <a:rPr lang="en-US" sz="2800" b="1" dirty="0">
                <a:solidFill>
                  <a:srgbClr val="FFFF00"/>
                </a:solidFill>
              </a:rPr>
              <a:t>John</a:t>
            </a:r>
            <a:r>
              <a:rPr lang="en-US" sz="2800" dirty="0"/>
              <a:t>, who has left us </a:t>
            </a:r>
            <a:r>
              <a:rPr lang="en-US" sz="2800" b="1" dirty="0">
                <a:solidFill>
                  <a:srgbClr val="FFFF00"/>
                </a:solidFill>
              </a:rPr>
              <a:t>one Gospel</a:t>
            </a:r>
            <a:r>
              <a:rPr lang="en-US" sz="2800" dirty="0"/>
              <a:t>, though he confessed that he might write so many that the world could not contain them?”  </a:t>
            </a:r>
            <a:r>
              <a:rPr lang="en-US" sz="2000" dirty="0"/>
              <a:t>(“The Church History of Eusebius,” 6:25:9, </a:t>
            </a:r>
            <a:r>
              <a:rPr lang="en-US" sz="2000" dirty="0" err="1"/>
              <a:t>NPNF</a:t>
            </a:r>
            <a:r>
              <a:rPr lang="en-US" sz="2000" dirty="0"/>
              <a:t>, 1890, 2.1:273)</a:t>
            </a:r>
          </a:p>
        </p:txBody>
      </p:sp>
      <p:sp>
        <p:nvSpPr>
          <p:cNvPr id="4" name="Date Placeholder 3">
            <a:extLst>
              <a:ext uri="{FF2B5EF4-FFF2-40B4-BE49-F238E27FC236}">
                <a16:creationId xmlns:a16="http://schemas.microsoft.com/office/drawing/2014/main" id="{D53416EF-B621-22F2-6683-6B164B7028F5}"/>
              </a:ext>
            </a:extLst>
          </p:cNvPr>
          <p:cNvSpPr>
            <a:spLocks noGrp="1"/>
          </p:cNvSpPr>
          <p:nvPr>
            <p:ph type="dt" sz="half" idx="10"/>
          </p:nvPr>
        </p:nvSpPr>
        <p:spPr/>
        <p:txBody>
          <a:bodyPr/>
          <a:lstStyle/>
          <a:p>
            <a:r>
              <a:rPr lang="en-US"/>
              <a:t>Outline, 15</a:t>
            </a:r>
          </a:p>
        </p:txBody>
      </p:sp>
      <p:sp>
        <p:nvSpPr>
          <p:cNvPr id="5" name="Footer Placeholder 4">
            <a:extLst>
              <a:ext uri="{FF2B5EF4-FFF2-40B4-BE49-F238E27FC236}">
                <a16:creationId xmlns:a16="http://schemas.microsoft.com/office/drawing/2014/main" id="{AD77A2FC-91AC-DC5C-3A52-8B596FAC675B}"/>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7142C91A-E82D-D93A-4094-E4187C51CB44}"/>
              </a:ext>
            </a:extLst>
          </p:cNvPr>
          <p:cNvSpPr>
            <a:spLocks noGrp="1"/>
          </p:cNvSpPr>
          <p:nvPr>
            <p:ph type="sldNum" sz="quarter" idx="12"/>
          </p:nvPr>
        </p:nvSpPr>
        <p:spPr/>
        <p:txBody>
          <a:bodyPr/>
          <a:lstStyle/>
          <a:p>
            <a:fld id="{27F658CE-3C2C-4608-AB25-6B872F7423A4}" type="slidenum">
              <a:rPr lang="en-US" smtClean="0"/>
              <a:t>137</a:t>
            </a:fld>
            <a:endParaRPr lang="en-US"/>
          </a:p>
        </p:txBody>
      </p:sp>
    </p:spTree>
    <p:extLst>
      <p:ext uri="{BB962C8B-B14F-4D97-AF65-F5344CB8AC3E}">
        <p14:creationId xmlns:p14="http://schemas.microsoft.com/office/powerpoint/2010/main" val="204835820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7E4D70-93A3-4531-A3C2-DBFCB2313C85}"/>
              </a:ext>
            </a:extLst>
          </p:cNvPr>
          <p:cNvSpPr>
            <a:spLocks noGrp="1"/>
          </p:cNvSpPr>
          <p:nvPr>
            <p:ph type="title"/>
          </p:nvPr>
        </p:nvSpPr>
        <p:spPr/>
        <p:txBody>
          <a:bodyPr/>
          <a:lstStyle/>
          <a:p>
            <a:r>
              <a:rPr lang="en-US" sz="4400" i="0">
                <a:effectLst>
                  <a:outerShdw blurRad="38100" dist="38100" dir="2700000" algn="tl">
                    <a:srgbClr val="000000">
                      <a:alpha val="43137"/>
                    </a:srgbClr>
                  </a:outerShdw>
                </a:effectLst>
                <a:latin typeface="Arial Black" panose="020B0A04020102020204" pitchFamily="34" charset="0"/>
              </a:rPr>
              <a:t>Origen</a:t>
            </a:r>
            <a:br>
              <a:rPr lang="en-US"/>
            </a:br>
            <a:r>
              <a:rPr lang="en-US" sz="3000" b="0" i="0">
                <a:latin typeface="+mn-lt"/>
              </a:rPr>
              <a:t>(AD 185-254)</a:t>
            </a:r>
          </a:p>
        </p:txBody>
      </p:sp>
      <p:sp>
        <p:nvSpPr>
          <p:cNvPr id="3" name="Content Placeholder 2">
            <a:extLst>
              <a:ext uri="{FF2B5EF4-FFF2-40B4-BE49-F238E27FC236}">
                <a16:creationId xmlns:a16="http://schemas.microsoft.com/office/drawing/2014/main" id="{18127D63-603F-457E-A955-FEC5D7AE76AE}"/>
              </a:ext>
            </a:extLst>
          </p:cNvPr>
          <p:cNvSpPr>
            <a:spLocks noGrp="1"/>
          </p:cNvSpPr>
          <p:nvPr>
            <p:ph idx="1"/>
          </p:nvPr>
        </p:nvSpPr>
        <p:spPr/>
        <p:txBody>
          <a:bodyPr/>
          <a:lstStyle/>
          <a:p>
            <a:pPr marL="0" indent="458788">
              <a:buNone/>
            </a:pPr>
            <a:r>
              <a:rPr lang="en-US" sz="2800" dirty="0">
                <a:effectLst>
                  <a:outerShdw blurRad="38100" dist="38100" dir="2700000" algn="tl">
                    <a:srgbClr val="000000">
                      <a:alpha val="43137"/>
                    </a:srgbClr>
                  </a:outerShdw>
                </a:effectLst>
              </a:rPr>
              <a:t>“Now </a:t>
            </a:r>
            <a:r>
              <a:rPr lang="en-US" sz="2800" b="1" dirty="0">
                <a:solidFill>
                  <a:srgbClr val="FFFF00"/>
                </a:solidFill>
                <a:effectLst>
                  <a:outerShdw blurRad="38100" dist="38100" dir="2700000" algn="tl">
                    <a:srgbClr val="000000">
                      <a:alpha val="43137"/>
                    </a:srgbClr>
                  </a:outerShdw>
                </a:effectLst>
              </a:rPr>
              <a:t>the Gospels are four</a:t>
            </a:r>
            <a:r>
              <a:rPr lang="en-US" sz="2800" dirty="0">
                <a:effectLst>
                  <a:outerShdw blurRad="38100" dist="38100" dir="2700000" algn="tl">
                    <a:srgbClr val="000000">
                      <a:alpha val="43137"/>
                    </a:srgbClr>
                  </a:outerShdw>
                </a:effectLst>
              </a:rPr>
              <a:t>. These four are, as it were, the elements of the faith of the Church, out of which elements the whole world which is reconciled to God in Christ is put together…. The Gospels then being four, I deem the first fruits of the Gospels to be that which you have enjoined me to search into according to my powers, the </a:t>
            </a:r>
            <a:r>
              <a:rPr lang="en-US" sz="2800" b="1" dirty="0">
                <a:solidFill>
                  <a:srgbClr val="FFFF00"/>
                </a:solidFill>
                <a:effectLst>
                  <a:outerShdw blurRad="38100" dist="38100" dir="2700000" algn="tl">
                    <a:srgbClr val="000000">
                      <a:alpha val="43137"/>
                    </a:srgbClr>
                  </a:outerShdw>
                </a:effectLst>
              </a:rPr>
              <a:t>Gospel of John</a:t>
            </a:r>
            <a:r>
              <a:rPr lang="en-US" sz="2800" dirty="0">
                <a:effectLst>
                  <a:outerShdw blurRad="38100" dist="38100" dir="2700000" algn="tl">
                    <a:srgbClr val="000000">
                      <a:alpha val="43137"/>
                    </a:srgbClr>
                  </a:outerShdw>
                </a:effectLst>
              </a:rPr>
              <a:t>, that which speaks of him whose genealogy had already been set forth, but which begins to speak of him at a point before he had</a:t>
            </a:r>
            <a:endParaRPr lang="en-US" sz="2000" dirty="0">
              <a:effectLst>
                <a:outerShdw blurRad="38100" dist="38100" dir="2700000" algn="tl">
                  <a:srgbClr val="000000">
                    <a:alpha val="43137"/>
                  </a:srgbClr>
                </a:outerShdw>
              </a:effectLst>
            </a:endParaRPr>
          </a:p>
        </p:txBody>
      </p:sp>
      <p:sp>
        <p:nvSpPr>
          <p:cNvPr id="4" name="Footer Placeholder 3">
            <a:extLst>
              <a:ext uri="{FF2B5EF4-FFF2-40B4-BE49-F238E27FC236}">
                <a16:creationId xmlns:a16="http://schemas.microsoft.com/office/drawing/2014/main" id="{2E43DB73-A2E1-48A5-9AAF-619069ABD80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3B72ED8-0C09-435D-AF12-2EF62EEF15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26CD23-F671-4E01-9775-AAA0EF2D3FE6}" type="slidenum">
              <a:rPr kumimoji="0" lang="en-US" alt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alt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7BEE9FF-41AD-8D46-0273-A6959A339002}"/>
              </a:ext>
            </a:extLst>
          </p:cNvPr>
          <p:cNvSpPr>
            <a:spLocks noGrp="1"/>
          </p:cNvSpPr>
          <p:nvPr>
            <p:ph type="dt" sz="half" idx="10"/>
          </p:nvPr>
        </p:nvSpPr>
        <p:spPr/>
        <p:txBody>
          <a:bodyPr/>
          <a:lstStyle/>
          <a:p>
            <a:r>
              <a:rPr lang="en-US"/>
              <a:t>Outline, 15-16</a:t>
            </a:r>
          </a:p>
        </p:txBody>
      </p:sp>
    </p:spTree>
    <p:extLst>
      <p:ext uri="{BB962C8B-B14F-4D97-AF65-F5344CB8AC3E}">
        <p14:creationId xmlns:p14="http://schemas.microsoft.com/office/powerpoint/2010/main" val="342763503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7E4D70-93A3-4531-A3C2-DBFCB2313C85}"/>
              </a:ext>
            </a:extLst>
          </p:cNvPr>
          <p:cNvSpPr>
            <a:spLocks noGrp="1"/>
          </p:cNvSpPr>
          <p:nvPr>
            <p:ph type="title"/>
          </p:nvPr>
        </p:nvSpPr>
        <p:spPr/>
        <p:txBody>
          <a:bodyPr/>
          <a:lstStyle/>
          <a:p>
            <a:r>
              <a:rPr lang="en-US" sz="4400" i="0">
                <a:effectLst>
                  <a:outerShdw blurRad="38100" dist="38100" dir="2700000" algn="tl">
                    <a:srgbClr val="000000">
                      <a:alpha val="43137"/>
                    </a:srgbClr>
                  </a:outerShdw>
                </a:effectLst>
                <a:latin typeface="Arial Black" panose="020B0A04020102020204" pitchFamily="34" charset="0"/>
              </a:rPr>
              <a:t>Origen</a:t>
            </a:r>
            <a:br>
              <a:rPr lang="en-US"/>
            </a:br>
            <a:r>
              <a:rPr lang="en-US" sz="3000" b="0" i="0">
                <a:latin typeface="+mn-lt"/>
              </a:rPr>
              <a:t>(AD 185-254)</a:t>
            </a:r>
          </a:p>
        </p:txBody>
      </p:sp>
      <p:sp>
        <p:nvSpPr>
          <p:cNvPr id="3" name="Content Placeholder 2">
            <a:extLst>
              <a:ext uri="{FF2B5EF4-FFF2-40B4-BE49-F238E27FC236}">
                <a16:creationId xmlns:a16="http://schemas.microsoft.com/office/drawing/2014/main" id="{18127D63-603F-457E-A955-FEC5D7AE76AE}"/>
              </a:ext>
            </a:extLst>
          </p:cNvPr>
          <p:cNvSpPr>
            <a:spLocks noGrp="1"/>
          </p:cNvSpPr>
          <p:nvPr>
            <p:ph idx="1"/>
          </p:nvPr>
        </p:nvSpPr>
        <p:spPr/>
        <p:txBody>
          <a:bodyPr/>
          <a:lstStyle/>
          <a:p>
            <a:pPr marL="0" indent="0">
              <a:buNone/>
            </a:pPr>
            <a:r>
              <a:rPr lang="en-US" sz="2800">
                <a:effectLst>
                  <a:outerShdw blurRad="38100" dist="38100" dir="2700000" algn="tl">
                    <a:srgbClr val="000000">
                      <a:alpha val="43137"/>
                    </a:srgbClr>
                  </a:outerShdw>
                </a:effectLst>
              </a:rPr>
              <a:t>“any genealogy. For </a:t>
            </a:r>
            <a:r>
              <a:rPr lang="en-US" sz="2800" b="1">
                <a:solidFill>
                  <a:srgbClr val="FFFF00"/>
                </a:solidFill>
                <a:effectLst>
                  <a:outerShdw blurRad="38100" dist="38100" dir="2700000" algn="tl">
                    <a:srgbClr val="000000">
                      <a:alpha val="43137"/>
                    </a:srgbClr>
                  </a:outerShdw>
                </a:effectLst>
              </a:rPr>
              <a:t>Matthew</a:t>
            </a:r>
            <a:r>
              <a:rPr lang="en-US" sz="2800">
                <a:effectLst>
                  <a:outerShdw blurRad="38100" dist="38100" dir="2700000" algn="tl">
                    <a:srgbClr val="000000">
                      <a:alpha val="43137"/>
                    </a:srgbClr>
                  </a:outerShdw>
                </a:effectLst>
              </a:rPr>
              <a:t>, writing for </a:t>
            </a:r>
            <a:r>
              <a:rPr lang="en-US" sz="2800" b="1">
                <a:solidFill>
                  <a:srgbClr val="FFFF00"/>
                </a:solidFill>
              </a:rPr>
              <a:t>the</a:t>
            </a:r>
            <a:r>
              <a:rPr lang="en-US" sz="2800">
                <a:effectLst>
                  <a:outerShdw blurRad="38100" dist="38100" dir="2700000" algn="tl">
                    <a:srgbClr val="000000">
                      <a:alpha val="43137"/>
                    </a:srgbClr>
                  </a:outerShdw>
                </a:effectLst>
              </a:rPr>
              <a:t> </a:t>
            </a:r>
            <a:r>
              <a:rPr lang="en-US" sz="2800" b="1">
                <a:solidFill>
                  <a:srgbClr val="FFFF00"/>
                </a:solidFill>
              </a:rPr>
              <a:t>Hebrews</a:t>
            </a:r>
            <a:r>
              <a:rPr lang="en-US" sz="2800">
                <a:effectLst>
                  <a:outerShdw blurRad="38100" dist="38100" dir="2700000" algn="tl">
                    <a:srgbClr val="000000">
                      <a:alpha val="43137"/>
                    </a:srgbClr>
                  </a:outerShdw>
                </a:effectLst>
              </a:rPr>
              <a:t> who looked for Him who was to come of the line of Abraham and of David, says: ‘The book of the generation of Jesus Christ, the son of David, the son of Abraham.’ And </a:t>
            </a:r>
            <a:r>
              <a:rPr lang="en-US" sz="2800" b="1">
                <a:solidFill>
                  <a:srgbClr val="FFFF00"/>
                </a:solidFill>
                <a:effectLst>
                  <a:outerShdw blurRad="38100" dist="38100" dir="2700000" algn="tl">
                    <a:srgbClr val="000000">
                      <a:alpha val="43137"/>
                    </a:srgbClr>
                  </a:outerShdw>
                </a:effectLst>
              </a:rPr>
              <a:t>Mark</a:t>
            </a:r>
            <a:r>
              <a:rPr lang="en-US" sz="2800">
                <a:effectLst>
                  <a:outerShdw blurRad="38100" dist="38100" dir="2700000" algn="tl">
                    <a:srgbClr val="000000">
                      <a:alpha val="43137"/>
                    </a:srgbClr>
                  </a:outerShdw>
                </a:effectLst>
              </a:rPr>
              <a:t>, knowing what he writes, narrates the beginning of the Gospel; we may perhaps find what he aims at in John; in the beginning the Word, God the Word. But </a:t>
            </a:r>
            <a:r>
              <a:rPr lang="en-US" sz="2800" b="1">
                <a:solidFill>
                  <a:srgbClr val="FFFF00"/>
                </a:solidFill>
                <a:effectLst>
                  <a:outerShdw blurRad="38100" dist="38100" dir="2700000" algn="tl">
                    <a:srgbClr val="000000">
                      <a:alpha val="43137"/>
                    </a:srgbClr>
                  </a:outerShdw>
                </a:effectLst>
              </a:rPr>
              <a:t>Luke</a:t>
            </a:r>
            <a:r>
              <a:rPr lang="en-US" sz="2800">
                <a:effectLst>
                  <a:outerShdw blurRad="38100" dist="38100" dir="2700000" algn="tl">
                    <a:srgbClr val="000000">
                      <a:alpha val="43137"/>
                    </a:srgbClr>
                  </a:outerShdw>
                </a:effectLst>
              </a:rPr>
              <a:t>, though he says at the beginning of Acts, ‘The former treatise did I make about all that Jesus</a:t>
            </a:r>
            <a:endParaRPr lang="en-US" sz="2000">
              <a:effectLst>
                <a:outerShdw blurRad="38100" dist="38100" dir="2700000" algn="tl">
                  <a:srgbClr val="000000">
                    <a:alpha val="43137"/>
                  </a:srgbClr>
                </a:outerShdw>
              </a:effectLst>
            </a:endParaRPr>
          </a:p>
        </p:txBody>
      </p:sp>
      <p:sp>
        <p:nvSpPr>
          <p:cNvPr id="4" name="Footer Placeholder 3">
            <a:extLst>
              <a:ext uri="{FF2B5EF4-FFF2-40B4-BE49-F238E27FC236}">
                <a16:creationId xmlns:a16="http://schemas.microsoft.com/office/drawing/2014/main" id="{2E43DB73-A2E1-48A5-9AAF-619069ABD80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3B72ED8-0C09-435D-AF12-2EF62EEF15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26CD23-F671-4E01-9775-AAA0EF2D3FE6}" type="slidenum">
              <a:rPr kumimoji="0" lang="en-US" alt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alt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DE29916-DD53-DE2A-78D7-00EA87DA7D4E}"/>
              </a:ext>
            </a:extLst>
          </p:cNvPr>
          <p:cNvSpPr>
            <a:spLocks noGrp="1"/>
          </p:cNvSpPr>
          <p:nvPr>
            <p:ph type="dt" sz="half" idx="10"/>
          </p:nvPr>
        </p:nvSpPr>
        <p:spPr/>
        <p:txBody>
          <a:bodyPr/>
          <a:lstStyle/>
          <a:p>
            <a:r>
              <a:rPr lang="en-US"/>
              <a:t>Outline, 16</a:t>
            </a:r>
          </a:p>
        </p:txBody>
      </p:sp>
    </p:spTree>
    <p:extLst>
      <p:ext uri="{BB962C8B-B14F-4D97-AF65-F5344CB8AC3E}">
        <p14:creationId xmlns:p14="http://schemas.microsoft.com/office/powerpoint/2010/main" val="3739200069"/>
      </p:ext>
    </p:extLst>
  </p:cSld>
  <p:clrMapOvr>
    <a:masterClrMapping/>
  </p:clrMapOvr>
  <p:transition spd="med">
    <p:pull/>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Writers Were Known</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dirty="0">
                <a:solidFill>
                  <a:srgbClr val="FFFF00"/>
                </a:solidFill>
              </a:rPr>
              <a:t>Theophilus</a:t>
            </a:r>
            <a:r>
              <a:rPr lang="en-US" sz="2800" dirty="0"/>
              <a:t> must have known who wrote “Luke” and “Acts”  (Lk. 1:1-4; Acts 1:1-3)</a:t>
            </a:r>
          </a:p>
          <a:p>
            <a:pPr marL="457200" indent="-457200">
              <a:spcBef>
                <a:spcPts val="0"/>
              </a:spcBef>
              <a:spcAft>
                <a:spcPts val="2400"/>
              </a:spcAft>
            </a:pPr>
            <a:r>
              <a:rPr lang="en-US" sz="2800" b="1" dirty="0">
                <a:solidFill>
                  <a:srgbClr val="FFFF00"/>
                </a:solidFill>
              </a:rPr>
              <a:t>The recipients of “John”</a:t>
            </a:r>
            <a:r>
              <a:rPr lang="en-US" sz="2800" dirty="0"/>
              <a:t> must have known who wrote it  (Jn. 21:24-25) </a:t>
            </a:r>
          </a:p>
          <a:p>
            <a:pPr marL="909637" lvl="1"/>
            <a:r>
              <a:rPr lang="en-US" dirty="0"/>
              <a:t>Author &amp; others saw Jesus’ glory  (Jn. 1:14)</a:t>
            </a:r>
          </a:p>
          <a:p>
            <a:pPr lvl="1"/>
            <a:r>
              <a:rPr lang="en-US" dirty="0">
                <a:effectLst/>
              </a:rPr>
              <a:t>Since a rumor was spread among the brethren about the beloved disciple  (Jn. 21:18-24), his identity must have been known</a:t>
            </a:r>
          </a:p>
          <a:p>
            <a:pPr marL="457200" indent="-457200"/>
            <a:endParaRPr lang="en-US" sz="2800" dirty="0"/>
          </a:p>
        </p:txBody>
      </p:sp>
      <p:sp>
        <p:nvSpPr>
          <p:cNvPr id="4" name="Footer Placeholder 3"/>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14</a:t>
            </a:fld>
            <a:endParaRPr lang="en-US"/>
          </a:p>
        </p:txBody>
      </p:sp>
      <p:sp>
        <p:nvSpPr>
          <p:cNvPr id="6" name="Date Placeholder 5">
            <a:extLst>
              <a:ext uri="{FF2B5EF4-FFF2-40B4-BE49-F238E27FC236}">
                <a16:creationId xmlns:a16="http://schemas.microsoft.com/office/drawing/2014/main" id="{4952389F-39D7-C8F9-A5EF-8961FE71B2AB}"/>
              </a:ext>
            </a:extLst>
          </p:cNvPr>
          <p:cNvSpPr>
            <a:spLocks noGrp="1"/>
          </p:cNvSpPr>
          <p:nvPr>
            <p:ph type="dt" sz="half" idx="10"/>
          </p:nvPr>
        </p:nvSpPr>
        <p:spPr/>
        <p:txBody>
          <a:bodyPr/>
          <a:lstStyle/>
          <a:p>
            <a:r>
              <a:rPr lang="en-US"/>
              <a:t>Outline, 3</a:t>
            </a:r>
          </a:p>
        </p:txBody>
      </p:sp>
    </p:spTree>
    <p:extLst>
      <p:ext uri="{BB962C8B-B14F-4D97-AF65-F5344CB8AC3E}">
        <p14:creationId xmlns:p14="http://schemas.microsoft.com/office/powerpoint/2010/main" val="221786914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7E4D70-93A3-4531-A3C2-DBFCB2313C85}"/>
              </a:ext>
            </a:extLst>
          </p:cNvPr>
          <p:cNvSpPr>
            <a:spLocks noGrp="1"/>
          </p:cNvSpPr>
          <p:nvPr>
            <p:ph type="title"/>
          </p:nvPr>
        </p:nvSpPr>
        <p:spPr/>
        <p:txBody>
          <a:bodyPr/>
          <a:lstStyle/>
          <a:p>
            <a:r>
              <a:rPr lang="en-US" sz="4400" i="0">
                <a:effectLst>
                  <a:outerShdw blurRad="38100" dist="38100" dir="2700000" algn="tl">
                    <a:srgbClr val="000000">
                      <a:alpha val="43137"/>
                    </a:srgbClr>
                  </a:outerShdw>
                </a:effectLst>
                <a:latin typeface="Arial Black" panose="020B0A04020102020204" pitchFamily="34" charset="0"/>
              </a:rPr>
              <a:t>Origen</a:t>
            </a:r>
            <a:br>
              <a:rPr lang="en-US"/>
            </a:br>
            <a:r>
              <a:rPr lang="en-US" sz="3000" b="0" i="0">
                <a:latin typeface="+mn-lt"/>
              </a:rPr>
              <a:t>(AD 185-254)</a:t>
            </a:r>
          </a:p>
        </p:txBody>
      </p:sp>
      <p:sp>
        <p:nvSpPr>
          <p:cNvPr id="3" name="Content Placeholder 2">
            <a:extLst>
              <a:ext uri="{FF2B5EF4-FFF2-40B4-BE49-F238E27FC236}">
                <a16:creationId xmlns:a16="http://schemas.microsoft.com/office/drawing/2014/main" id="{18127D63-603F-457E-A955-FEC5D7AE76AE}"/>
              </a:ext>
            </a:extLst>
          </p:cNvPr>
          <p:cNvSpPr>
            <a:spLocks noGrp="1"/>
          </p:cNvSpPr>
          <p:nvPr>
            <p:ph idx="1"/>
          </p:nvPr>
        </p:nvSpPr>
        <p:spPr/>
        <p:txBody>
          <a:bodyPr/>
          <a:lstStyle/>
          <a:p>
            <a:pPr marL="0" indent="0">
              <a:buNone/>
            </a:pPr>
            <a:r>
              <a:rPr lang="en-US" sz="2800">
                <a:effectLst>
                  <a:outerShdw blurRad="38100" dist="38100" dir="2700000" algn="tl">
                    <a:srgbClr val="000000">
                      <a:alpha val="43137"/>
                    </a:srgbClr>
                  </a:outerShdw>
                </a:effectLst>
              </a:rPr>
              <a:t>began to do and to teach,’ yet leaves to him who lay on Jesus’ breast the greatest and completest discourses about Jesus. For none of these plainly declared His Godhead, as John does when he makes Him say, ‘I am the light of the world,’ ‘I am the way and the truth and the life,’ ‘I am the resurrection,’ ‘I am the door,’ ‘I am the good shepherd;’ and in the Apocalypse, ‘I am the Alpha and the Omega, the beginning and the end, the first and the last.’ We may therefore make bold to</a:t>
            </a:r>
            <a:endParaRPr lang="en-US" sz="2000">
              <a:effectLst>
                <a:outerShdw blurRad="38100" dist="38100" dir="2700000" algn="tl">
                  <a:srgbClr val="000000">
                    <a:alpha val="43137"/>
                  </a:srgbClr>
                </a:outerShdw>
              </a:effectLst>
            </a:endParaRPr>
          </a:p>
        </p:txBody>
      </p:sp>
      <p:sp>
        <p:nvSpPr>
          <p:cNvPr id="4" name="Footer Placeholder 3">
            <a:extLst>
              <a:ext uri="{FF2B5EF4-FFF2-40B4-BE49-F238E27FC236}">
                <a16:creationId xmlns:a16="http://schemas.microsoft.com/office/drawing/2014/main" id="{2E43DB73-A2E1-48A5-9AAF-619069ABD80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3B72ED8-0C09-435D-AF12-2EF62EEF15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26CD23-F671-4E01-9775-AAA0EF2D3FE6}" type="slidenum">
              <a:rPr kumimoji="0" lang="en-US" alt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alt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A32AFBC-5E92-D09C-0DE0-B2B5B1F76A0E}"/>
              </a:ext>
            </a:extLst>
          </p:cNvPr>
          <p:cNvSpPr>
            <a:spLocks noGrp="1"/>
          </p:cNvSpPr>
          <p:nvPr>
            <p:ph type="dt" sz="half" idx="10"/>
          </p:nvPr>
        </p:nvSpPr>
        <p:spPr/>
        <p:txBody>
          <a:bodyPr/>
          <a:lstStyle/>
          <a:p>
            <a:r>
              <a:rPr lang="en-US"/>
              <a:t>Outline, 16</a:t>
            </a:r>
          </a:p>
        </p:txBody>
      </p:sp>
    </p:spTree>
    <p:extLst>
      <p:ext uri="{BB962C8B-B14F-4D97-AF65-F5344CB8AC3E}">
        <p14:creationId xmlns:p14="http://schemas.microsoft.com/office/powerpoint/2010/main" val="899787074"/>
      </p:ext>
    </p:extLst>
  </p:cSld>
  <p:clrMapOvr>
    <a:masterClrMapping/>
  </p:clrMapOvr>
  <p:transition spd="med">
    <p:pull/>
  </p:transition>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7E4D70-93A3-4531-A3C2-DBFCB2313C85}"/>
              </a:ext>
            </a:extLst>
          </p:cNvPr>
          <p:cNvSpPr>
            <a:spLocks noGrp="1"/>
          </p:cNvSpPr>
          <p:nvPr>
            <p:ph type="title"/>
          </p:nvPr>
        </p:nvSpPr>
        <p:spPr/>
        <p:txBody>
          <a:bodyPr/>
          <a:lstStyle/>
          <a:p>
            <a:r>
              <a:rPr lang="en-US" sz="4400" i="0">
                <a:effectLst>
                  <a:outerShdw blurRad="38100" dist="38100" dir="2700000" algn="tl">
                    <a:srgbClr val="000000">
                      <a:alpha val="43137"/>
                    </a:srgbClr>
                  </a:outerShdw>
                </a:effectLst>
                <a:latin typeface="Arial Black" panose="020B0A04020102020204" pitchFamily="34" charset="0"/>
              </a:rPr>
              <a:t>Origen</a:t>
            </a:r>
            <a:br>
              <a:rPr lang="en-US"/>
            </a:br>
            <a:r>
              <a:rPr lang="en-US" sz="3000" b="0" i="0">
                <a:latin typeface="+mn-lt"/>
              </a:rPr>
              <a:t>(AD 185-254)</a:t>
            </a:r>
          </a:p>
        </p:txBody>
      </p:sp>
      <p:sp>
        <p:nvSpPr>
          <p:cNvPr id="3" name="Content Placeholder 2">
            <a:extLst>
              <a:ext uri="{FF2B5EF4-FFF2-40B4-BE49-F238E27FC236}">
                <a16:creationId xmlns:a16="http://schemas.microsoft.com/office/drawing/2014/main" id="{18127D63-603F-457E-A955-FEC5D7AE76AE}"/>
              </a:ext>
            </a:extLst>
          </p:cNvPr>
          <p:cNvSpPr>
            <a:spLocks noGrp="1"/>
          </p:cNvSpPr>
          <p:nvPr>
            <p:ph idx="1"/>
          </p:nvPr>
        </p:nvSpPr>
        <p:spPr/>
        <p:txBody>
          <a:bodyPr/>
          <a:lstStyle/>
          <a:p>
            <a:pPr marL="0" indent="0">
              <a:buNone/>
            </a:pPr>
            <a:r>
              <a:rPr lang="en-US" sz="2800">
                <a:effectLst>
                  <a:outerShdw blurRad="38100" dist="38100" dir="2700000" algn="tl">
                    <a:srgbClr val="000000">
                      <a:alpha val="43137"/>
                    </a:srgbClr>
                  </a:outerShdw>
                </a:effectLst>
              </a:rPr>
              <a:t>say that the Gospels are the first fruits of all the Scriptures, but that of the Gospels that of John is the first fruits.”  </a:t>
            </a:r>
            <a:r>
              <a:rPr lang="en-US" sz="2000">
                <a:effectLst>
                  <a:outerShdw blurRad="38100" dist="38100" dir="2700000" algn="tl">
                    <a:srgbClr val="000000">
                      <a:alpha val="43137"/>
                    </a:srgbClr>
                  </a:outerShdw>
                </a:effectLst>
              </a:rPr>
              <a:t>(“Origen’s Commentary on the Gospel of John,” 1:6, ANF, 1897, 9:299-300)</a:t>
            </a:r>
          </a:p>
        </p:txBody>
      </p:sp>
      <p:sp>
        <p:nvSpPr>
          <p:cNvPr id="4" name="Footer Placeholder 3">
            <a:extLst>
              <a:ext uri="{FF2B5EF4-FFF2-40B4-BE49-F238E27FC236}">
                <a16:creationId xmlns:a16="http://schemas.microsoft.com/office/drawing/2014/main" id="{2E43DB73-A2E1-48A5-9AAF-619069ABD80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3B72ED8-0C09-435D-AF12-2EF62EEF15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26CD23-F671-4E01-9775-AAA0EF2D3FE6}" type="slidenum">
              <a:rPr kumimoji="0" lang="en-US" alt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alt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BA40736-10C8-26D6-2A2F-D075CCDD05D6}"/>
              </a:ext>
            </a:extLst>
          </p:cNvPr>
          <p:cNvSpPr>
            <a:spLocks noGrp="1"/>
          </p:cNvSpPr>
          <p:nvPr>
            <p:ph type="dt" sz="half" idx="10"/>
          </p:nvPr>
        </p:nvSpPr>
        <p:spPr/>
        <p:txBody>
          <a:bodyPr/>
          <a:lstStyle/>
          <a:p>
            <a:r>
              <a:rPr lang="en-US"/>
              <a:t>Outline, 16</a:t>
            </a:r>
          </a:p>
        </p:txBody>
      </p:sp>
    </p:spTree>
    <p:extLst>
      <p:ext uri="{BB962C8B-B14F-4D97-AF65-F5344CB8AC3E}">
        <p14:creationId xmlns:p14="http://schemas.microsoft.com/office/powerpoint/2010/main" val="1269301246"/>
      </p:ext>
    </p:extLst>
  </p:cSld>
  <p:clrMapOvr>
    <a:masterClrMapping/>
  </p:clrMapOvr>
  <p:transition spd="med">
    <p:pull/>
  </p:transition>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Clement of Alexandria</a:t>
            </a:r>
            <a:br>
              <a:rPr lang="en-US"/>
            </a:br>
            <a:r>
              <a:rPr lang="en-US" sz="3000">
                <a:latin typeface="+mn-lt"/>
              </a:rPr>
              <a:t>(~150-215)</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r>
              <a:rPr lang="en-US" dirty="0"/>
              <a:t>“A highly educated Christian </a:t>
            </a:r>
            <a:r>
              <a:rPr lang="en-US" b="1" dirty="0">
                <a:solidFill>
                  <a:srgbClr val="FFFF00"/>
                </a:solidFill>
              </a:rPr>
              <a:t>convert from paganism</a:t>
            </a:r>
            <a:r>
              <a:rPr lang="en-US" dirty="0"/>
              <a:t>, head of the catechetical school in </a:t>
            </a:r>
            <a:r>
              <a:rPr lang="en-US" b="1" dirty="0">
                <a:solidFill>
                  <a:srgbClr val="FFFF00"/>
                </a:solidFill>
              </a:rPr>
              <a:t>Alexandria</a:t>
            </a:r>
            <a:r>
              <a:rPr lang="en-US" dirty="0"/>
              <a:t> and pioneer of Christian scholarship. His major works, </a:t>
            </a:r>
            <a:r>
              <a:rPr lang="en-US" dirty="0" err="1"/>
              <a:t>Protrepticus</a:t>
            </a:r>
            <a:r>
              <a:rPr lang="en-US" dirty="0"/>
              <a:t>, </a:t>
            </a:r>
            <a:r>
              <a:rPr lang="en-US" dirty="0" err="1"/>
              <a:t>Paedagogus</a:t>
            </a:r>
            <a:r>
              <a:rPr lang="en-US" dirty="0"/>
              <a:t> and the Stromata, bring Christian doctrine face to face with the ideas and achievements of his time.”  </a:t>
            </a:r>
            <a:r>
              <a:rPr lang="en-US" sz="2000" dirty="0"/>
              <a:t>(</a:t>
            </a:r>
            <a:r>
              <a:rPr lang="en-US" sz="2000" b="0" i="1" u="none" strike="noStrike" baseline="0" dirty="0"/>
              <a:t>Ancient Christian Commentary on Scripture: Introduction and Biographic Information,</a:t>
            </a:r>
            <a:r>
              <a:rPr lang="en-US" sz="2000" b="0" i="0" u="none" strike="noStrike" baseline="0" dirty="0"/>
              <a:t> 2005, p. 489</a:t>
            </a:r>
            <a:r>
              <a:rPr lang="en-US" sz="2000" dirty="0"/>
              <a:t>)</a:t>
            </a:r>
            <a:endParaRPr lang="en-US" sz="2000" b="0" i="0" u="none" strike="noStrike" baseline="0" dirty="0"/>
          </a:p>
          <a:p>
            <a:pPr marL="0" indent="458788">
              <a:buNone/>
            </a:pPr>
            <a:endParaRPr lang="en-US"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63F0046-EED6-011A-3204-9C3524A6A2FA}"/>
              </a:ext>
            </a:extLst>
          </p:cNvPr>
          <p:cNvSpPr>
            <a:spLocks noGrp="1"/>
          </p:cNvSpPr>
          <p:nvPr>
            <p:ph type="dt" sz="half" idx="10"/>
          </p:nvPr>
        </p:nvSpPr>
        <p:spPr/>
        <p:txBody>
          <a:bodyPr/>
          <a:lstStyle/>
          <a:p>
            <a:r>
              <a:rPr lang="en-US"/>
              <a:t>Outline, 16</a:t>
            </a:r>
          </a:p>
        </p:txBody>
      </p:sp>
    </p:spTree>
    <p:extLst>
      <p:ext uri="{BB962C8B-B14F-4D97-AF65-F5344CB8AC3E}">
        <p14:creationId xmlns:p14="http://schemas.microsoft.com/office/powerpoint/2010/main" val="2377148198"/>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Clement of Alexandria</a:t>
            </a:r>
            <a:br>
              <a:rPr lang="en-US"/>
            </a:br>
            <a:r>
              <a:rPr lang="en-US" sz="3000">
                <a:latin typeface="+mn-lt"/>
              </a:rPr>
              <a:t>(~150-215)</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r>
              <a:rPr lang="en-US" dirty="0"/>
              <a:t>Clement was a </a:t>
            </a:r>
            <a:r>
              <a:rPr lang="en-US" b="1" dirty="0">
                <a:solidFill>
                  <a:srgbClr val="FFFF00"/>
                </a:solidFill>
              </a:rPr>
              <a:t>philosopher</a:t>
            </a:r>
            <a:r>
              <a:rPr lang="en-US" dirty="0"/>
              <a:t> who </a:t>
            </a:r>
            <a:r>
              <a:rPr lang="en-US" b="1" dirty="0">
                <a:solidFill>
                  <a:srgbClr val="FFFF00"/>
                </a:solidFill>
              </a:rPr>
              <a:t>traveled abroad</a:t>
            </a:r>
            <a:r>
              <a:rPr lang="en-US" dirty="0"/>
              <a:t>, including Greece, Italy, Syria, Palestine, and finally to Alexandria, Egypt. Alexandria was a melting pot of all sorts of religious and philosophical ideas. There he </a:t>
            </a:r>
            <a:r>
              <a:rPr lang="en-US" b="1" dirty="0">
                <a:solidFill>
                  <a:srgbClr val="FFFF00"/>
                </a:solidFill>
              </a:rPr>
              <a:t>heard the gospel </a:t>
            </a:r>
            <a:r>
              <a:rPr lang="en-US" dirty="0"/>
              <a:t>from </a:t>
            </a:r>
            <a:r>
              <a:rPr lang="en-US" dirty="0" err="1"/>
              <a:t>Pantaenus</a:t>
            </a:r>
            <a:r>
              <a:rPr lang="en-US" dirty="0"/>
              <a:t>, the teacher of the Alexandria Catechetical School. Clement became a </a:t>
            </a:r>
            <a:r>
              <a:rPr lang="en-US" b="1" dirty="0">
                <a:solidFill>
                  <a:srgbClr val="FFFF00"/>
                </a:solidFill>
              </a:rPr>
              <a:t>believer</a:t>
            </a:r>
            <a:r>
              <a:rPr lang="en-US" dirty="0"/>
              <a:t> and in time, Clement became the </a:t>
            </a:r>
            <a:r>
              <a:rPr lang="en-US" b="1" dirty="0">
                <a:solidFill>
                  <a:srgbClr val="FFFF00"/>
                </a:solidFill>
              </a:rPr>
              <a:t>head</a:t>
            </a:r>
            <a:r>
              <a:rPr lang="en-US" dirty="0"/>
              <a:t> of the school in Alexandria.</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63F0046-EED6-011A-3204-9C3524A6A2FA}"/>
              </a:ext>
            </a:extLst>
          </p:cNvPr>
          <p:cNvSpPr>
            <a:spLocks noGrp="1"/>
          </p:cNvSpPr>
          <p:nvPr>
            <p:ph type="dt" sz="half" idx="10"/>
          </p:nvPr>
        </p:nvSpPr>
        <p:spPr/>
        <p:txBody>
          <a:bodyPr/>
          <a:lstStyle/>
          <a:p>
            <a:r>
              <a:rPr lang="en-US"/>
              <a:t>Outline, 16</a:t>
            </a:r>
          </a:p>
        </p:txBody>
      </p:sp>
    </p:spTree>
    <p:extLst>
      <p:ext uri="{BB962C8B-B14F-4D97-AF65-F5344CB8AC3E}">
        <p14:creationId xmlns:p14="http://schemas.microsoft.com/office/powerpoint/2010/main" val="2111338485"/>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err="1"/>
              <a:t>Clement’s</a:t>
            </a:r>
            <a:r>
              <a:rPr lang="en-US"/>
              <a:t> Testimony</a:t>
            </a:r>
            <a:br>
              <a:rPr lang="en-US"/>
            </a:br>
            <a:r>
              <a:rPr lang="en-US" sz="3000">
                <a:latin typeface="+mn-lt"/>
              </a:rPr>
              <a:t>(~AD 180)</a:t>
            </a:r>
          </a:p>
        </p:txBody>
      </p:sp>
      <p:sp>
        <p:nvSpPr>
          <p:cNvPr id="8" name="Content Placeholder 7"/>
          <p:cNvSpPr>
            <a:spLocks noGrp="1"/>
          </p:cNvSpPr>
          <p:nvPr>
            <p:ph idx="1"/>
          </p:nvPr>
        </p:nvSpPr>
        <p:spPr>
          <a:xfrm>
            <a:off x="457200" y="1751635"/>
            <a:ext cx="8229600" cy="4379290"/>
          </a:xfrm>
          <a:noFill/>
        </p:spPr>
        <p:txBody>
          <a:bodyPr anchor="t"/>
          <a:lstStyle/>
          <a:p>
            <a:pPr marL="457200" indent="-457200"/>
            <a:r>
              <a:rPr lang="en-US" dirty="0"/>
              <a:t>Of the apostles, only Matthew &amp; John have left us </a:t>
            </a:r>
            <a:r>
              <a:rPr lang="en-US" b="1" dirty="0">
                <a:solidFill>
                  <a:srgbClr val="FFFF00"/>
                </a:solidFill>
              </a:rPr>
              <a:t>written memorials</a:t>
            </a:r>
          </a:p>
          <a:p>
            <a:pPr marL="457200" indent="-457200"/>
            <a:r>
              <a:rPr lang="en-US" dirty="0"/>
              <a:t>Matthew and Luke were </a:t>
            </a:r>
            <a:r>
              <a:rPr lang="en-US" b="1" dirty="0">
                <a:solidFill>
                  <a:srgbClr val="FFFF00"/>
                </a:solidFill>
              </a:rPr>
              <a:t>published first</a:t>
            </a:r>
            <a:r>
              <a:rPr lang="en-US" dirty="0"/>
              <a:t>; they are the Gospels containing </a:t>
            </a:r>
            <a:r>
              <a:rPr lang="en-US" b="1" dirty="0">
                <a:solidFill>
                  <a:srgbClr val="FFFF00"/>
                </a:solidFill>
              </a:rPr>
              <a:t>the genealogies</a:t>
            </a:r>
            <a:r>
              <a:rPr lang="en-US" dirty="0"/>
              <a:t>.</a:t>
            </a:r>
          </a:p>
          <a:p>
            <a:pPr marL="457200" indent="-457200"/>
            <a:r>
              <a:rPr lang="en-US" dirty="0"/>
              <a:t>John’s Gospel was the </a:t>
            </a:r>
            <a:r>
              <a:rPr lang="en-US" b="1" dirty="0">
                <a:solidFill>
                  <a:srgbClr val="FFFF00"/>
                </a:solidFill>
              </a:rPr>
              <a:t>last one to appear</a:t>
            </a:r>
            <a:r>
              <a:rPr lang="en-US" dirty="0"/>
              <a:t>.  It was written at the </a:t>
            </a:r>
            <a:r>
              <a:rPr lang="en-US" b="1" dirty="0">
                <a:solidFill>
                  <a:srgbClr val="FFFF00"/>
                </a:solidFill>
              </a:rPr>
              <a:t>urging of his friends</a:t>
            </a:r>
            <a:r>
              <a:rPr lang="en-US" dirty="0"/>
              <a:t>.</a:t>
            </a:r>
          </a:p>
          <a:p>
            <a:pPr marL="457200" indent="-457200"/>
            <a:endParaRPr lang="en-US" dirty="0"/>
          </a:p>
          <a:p>
            <a:pPr marL="457200" indent="-457200"/>
            <a:endParaRPr lang="en-US" b="1" dirty="0">
              <a:solidFill>
                <a:srgbClr val="FFFF00"/>
              </a:solidFil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DE8D19A9-7599-A3BC-5CBF-5171839A60E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16-18</a:t>
            </a:r>
          </a:p>
        </p:txBody>
      </p:sp>
    </p:spTree>
    <p:extLst>
      <p:ext uri="{BB962C8B-B14F-4D97-AF65-F5344CB8AC3E}">
        <p14:creationId xmlns:p14="http://schemas.microsoft.com/office/powerpoint/2010/main" val="1214957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err="1"/>
              <a:t>Clement’s</a:t>
            </a:r>
            <a:r>
              <a:rPr lang="en-US"/>
              <a:t> Testimony</a:t>
            </a:r>
            <a:br>
              <a:rPr lang="en-US"/>
            </a:br>
            <a:r>
              <a:rPr lang="en-US" sz="3000">
                <a:latin typeface="+mn-lt"/>
              </a:rPr>
              <a:t>(~AD 180)</a:t>
            </a:r>
          </a:p>
        </p:txBody>
      </p:sp>
      <p:sp>
        <p:nvSpPr>
          <p:cNvPr id="8" name="Content Placeholder 7"/>
          <p:cNvSpPr>
            <a:spLocks noGrp="1"/>
          </p:cNvSpPr>
          <p:nvPr>
            <p:ph idx="1"/>
          </p:nvPr>
        </p:nvSpPr>
        <p:spPr>
          <a:xfrm>
            <a:off x="457200" y="1751635"/>
            <a:ext cx="8229600" cy="4379290"/>
          </a:xfrm>
          <a:noFill/>
        </p:spPr>
        <p:txBody>
          <a:bodyPr anchor="t"/>
          <a:lstStyle/>
          <a:p>
            <a:pPr marL="457200" indent="-457200">
              <a:spcBef>
                <a:spcPts val="0"/>
              </a:spcBef>
              <a:spcAft>
                <a:spcPts val="2400"/>
              </a:spcAft>
            </a:pPr>
            <a:r>
              <a:rPr lang="en-US" sz="2800" dirty="0"/>
              <a:t>The Gospels are </a:t>
            </a:r>
            <a:r>
              <a:rPr lang="en-US" b="1" dirty="0">
                <a:solidFill>
                  <a:srgbClr val="FFFF00"/>
                </a:solidFill>
              </a:rPr>
              <a:t>not at variance </a:t>
            </a:r>
            <a:r>
              <a:rPr lang="en-US" sz="2800" dirty="0"/>
              <a:t>with one another because John contains the </a:t>
            </a:r>
            <a:r>
              <a:rPr lang="en-US" b="1" dirty="0">
                <a:solidFill>
                  <a:srgbClr val="FFFF00"/>
                </a:solidFill>
              </a:rPr>
              <a:t>first acts </a:t>
            </a:r>
            <a:r>
              <a:rPr lang="en-US" sz="2800" dirty="0"/>
              <a:t>of Jesus and the others report the </a:t>
            </a:r>
            <a:r>
              <a:rPr lang="en-US" b="1" dirty="0">
                <a:solidFill>
                  <a:srgbClr val="FFFF00"/>
                </a:solidFill>
              </a:rPr>
              <a:t>latter part </a:t>
            </a:r>
            <a:r>
              <a:rPr lang="en-US" sz="2800" dirty="0"/>
              <a:t>of His life</a:t>
            </a:r>
          </a:p>
          <a:p>
            <a:pPr marL="457200" indent="-457200">
              <a:spcBef>
                <a:spcPts val="0"/>
              </a:spcBef>
              <a:spcAft>
                <a:spcPts val="2400"/>
              </a:spcAft>
            </a:pPr>
            <a:r>
              <a:rPr lang="en-US" dirty="0"/>
              <a:t>John </a:t>
            </a:r>
            <a:r>
              <a:rPr lang="en-US" b="1" dirty="0">
                <a:solidFill>
                  <a:srgbClr val="FFFF00"/>
                </a:solidFill>
              </a:rPr>
              <a:t>omits the genealogy </a:t>
            </a:r>
            <a:r>
              <a:rPr lang="en-US" dirty="0"/>
              <a:t>of Jesus because it had already been given by Matthew &amp; Luke</a:t>
            </a:r>
          </a:p>
          <a:p>
            <a:pPr marL="457200" indent="-457200">
              <a:spcBef>
                <a:spcPts val="0"/>
              </a:spcBef>
              <a:spcAft>
                <a:spcPts val="2400"/>
              </a:spcAft>
            </a:pPr>
            <a:r>
              <a:rPr lang="en-US" sz="2800" dirty="0"/>
              <a:t>John began with the doctrine of </a:t>
            </a:r>
            <a:r>
              <a:rPr lang="en-US" b="1" dirty="0">
                <a:solidFill>
                  <a:srgbClr val="FFFF00"/>
                </a:solidFill>
              </a:rPr>
              <a:t>Jesus’ divinity</a:t>
            </a:r>
          </a:p>
          <a:p>
            <a:pPr marL="457200" indent="-457200">
              <a:spcBef>
                <a:spcPts val="0"/>
              </a:spcBef>
              <a:spcAft>
                <a:spcPts val="2400"/>
              </a:spcAft>
            </a:pPr>
            <a:endParaRPr lang="en-US" sz="2800"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DE8D19A9-7599-A3BC-5CBF-5171839A60E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16-18</a:t>
            </a:r>
          </a:p>
        </p:txBody>
      </p:sp>
    </p:spTree>
    <p:extLst>
      <p:ext uri="{BB962C8B-B14F-4D97-AF65-F5344CB8AC3E}">
        <p14:creationId xmlns:p14="http://schemas.microsoft.com/office/powerpoint/2010/main" val="33735939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Clement On “Matthew”</a:t>
            </a:r>
            <a:br>
              <a:rPr lang="en-US"/>
            </a:br>
            <a:r>
              <a:rPr lang="en-US" sz="3000">
                <a:latin typeface="+mn-lt"/>
              </a:rPr>
              <a:t>(~AD 180)</a:t>
            </a:r>
          </a:p>
        </p:txBody>
      </p:sp>
      <p:sp>
        <p:nvSpPr>
          <p:cNvPr id="8" name="Content Placeholder 7"/>
          <p:cNvSpPr>
            <a:spLocks noGrp="1"/>
          </p:cNvSpPr>
          <p:nvPr>
            <p:ph idx="1"/>
          </p:nvPr>
        </p:nvSpPr>
        <p:spPr>
          <a:xfrm>
            <a:off x="457200" y="1751635"/>
            <a:ext cx="8229600" cy="4379290"/>
          </a:xfrm>
          <a:noFill/>
        </p:spPr>
        <p:txBody>
          <a:bodyPr anchor="t"/>
          <a:lstStyle/>
          <a:p>
            <a:pPr marL="457200" indent="-457200"/>
            <a:r>
              <a:rPr lang="en-US" dirty="0"/>
              <a:t>Matthew first </a:t>
            </a:r>
            <a:r>
              <a:rPr lang="en-US" b="1" dirty="0">
                <a:solidFill>
                  <a:srgbClr val="FFFF00"/>
                </a:solidFill>
              </a:rPr>
              <a:t>preached</a:t>
            </a:r>
            <a:r>
              <a:rPr lang="en-US" dirty="0"/>
              <a:t> to the Hebrews</a:t>
            </a:r>
          </a:p>
          <a:p>
            <a:pPr marL="457200" indent="-457200"/>
            <a:r>
              <a:rPr lang="en-US" dirty="0"/>
              <a:t>When he was about to go to other peoples, he wrote his Gospel in his </a:t>
            </a:r>
            <a:r>
              <a:rPr lang="en-US" b="1" dirty="0">
                <a:solidFill>
                  <a:srgbClr val="FFFF00"/>
                </a:solidFill>
              </a:rPr>
              <a:t>native tongue</a:t>
            </a:r>
          </a:p>
          <a:p>
            <a:pPr marL="457200" indent="-457200">
              <a:spcBef>
                <a:spcPts val="0"/>
              </a:spcBef>
              <a:spcAft>
                <a:spcPts val="2400"/>
              </a:spcAft>
            </a:pPr>
            <a:r>
              <a:rPr lang="en-US" sz="2800" dirty="0"/>
              <a:t>In </a:t>
            </a:r>
            <a:r>
              <a:rPr lang="en-US" b="1" dirty="0">
                <a:solidFill>
                  <a:srgbClr val="FFFF00"/>
                </a:solidFill>
              </a:rPr>
              <a:t>Matthew’s Gospel </a:t>
            </a:r>
            <a:r>
              <a:rPr lang="en-US" sz="2800" dirty="0"/>
              <a:t>the </a:t>
            </a:r>
            <a:r>
              <a:rPr lang="en-US" b="1" dirty="0">
                <a:solidFill>
                  <a:srgbClr val="FFFF00"/>
                </a:solidFill>
              </a:rPr>
              <a:t>genealogy</a:t>
            </a:r>
            <a:r>
              <a:rPr lang="en-US" sz="2800" dirty="0"/>
              <a:t> beginning with Abraham is continued down to Mary</a:t>
            </a:r>
          </a:p>
          <a:p>
            <a:pPr marL="457200" indent="-457200">
              <a:spcBef>
                <a:spcPts val="0"/>
              </a:spcBef>
              <a:spcAft>
                <a:spcPts val="2400"/>
              </a:spcAft>
            </a:pPr>
            <a:endParaRPr lang="en-US" sz="2800"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DE8D19A9-7599-A3BC-5CBF-5171839A60E5}"/>
              </a:ext>
            </a:extLst>
          </p:cNvPr>
          <p:cNvSpPr>
            <a:spLocks noGrp="1"/>
          </p:cNvSpPr>
          <p:nvPr>
            <p:ph type="dt" sz="half" idx="10"/>
          </p:nvPr>
        </p:nvSpPr>
        <p:spPr/>
        <p:txBody>
          <a:bodyPr/>
          <a:lstStyle/>
          <a:p>
            <a:r>
              <a:rPr lang="en-US"/>
              <a:t>Outline, 16-18</a:t>
            </a:r>
          </a:p>
        </p:txBody>
      </p:sp>
    </p:spTree>
    <p:extLst>
      <p:ext uri="{BB962C8B-B14F-4D97-AF65-F5344CB8AC3E}">
        <p14:creationId xmlns:p14="http://schemas.microsoft.com/office/powerpoint/2010/main" val="41548007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Clement On “Mark”</a:t>
            </a:r>
            <a:br>
              <a:rPr lang="en-US"/>
            </a:br>
            <a:r>
              <a:rPr lang="en-US" sz="3000">
                <a:latin typeface="+mn-lt"/>
              </a:rPr>
              <a:t>(~AD 180)</a:t>
            </a:r>
          </a:p>
        </p:txBody>
      </p:sp>
      <p:sp>
        <p:nvSpPr>
          <p:cNvPr id="8" name="Content Placeholder 7"/>
          <p:cNvSpPr>
            <a:spLocks noGrp="1"/>
          </p:cNvSpPr>
          <p:nvPr>
            <p:ph idx="1"/>
          </p:nvPr>
        </p:nvSpPr>
        <p:spPr>
          <a:xfrm>
            <a:off x="457200" y="1751635"/>
            <a:ext cx="8229600" cy="4379290"/>
          </a:xfrm>
          <a:noFill/>
        </p:spPr>
        <p:txBody>
          <a:bodyPr anchor="t"/>
          <a:lstStyle/>
          <a:p>
            <a:pPr marL="457200" indent="-457200">
              <a:spcBef>
                <a:spcPts val="0"/>
              </a:spcBef>
              <a:spcAft>
                <a:spcPts val="2400"/>
              </a:spcAft>
            </a:pPr>
            <a:r>
              <a:rPr lang="en-US" sz="2800" b="1" dirty="0">
                <a:solidFill>
                  <a:srgbClr val="FFFF00"/>
                </a:solidFill>
              </a:rPr>
              <a:t>Mark</a:t>
            </a:r>
            <a:r>
              <a:rPr lang="en-US" sz="2800" dirty="0"/>
              <a:t> wrote his Gospel, by request, from his knowledge of </a:t>
            </a:r>
            <a:r>
              <a:rPr lang="en-US" sz="2800" b="1" dirty="0">
                <a:solidFill>
                  <a:srgbClr val="FFFF00"/>
                </a:solidFill>
              </a:rPr>
              <a:t>Peter’s preaching at Rome</a:t>
            </a:r>
            <a:r>
              <a:rPr lang="en-US" sz="2800" dirty="0"/>
              <a:t>.</a:t>
            </a:r>
          </a:p>
          <a:p>
            <a:pPr marL="457200" indent="-457200">
              <a:spcBef>
                <a:spcPts val="0"/>
              </a:spcBef>
              <a:spcAft>
                <a:spcPts val="2400"/>
              </a:spcAft>
            </a:pPr>
            <a:r>
              <a:rPr lang="en-US" sz="2800" dirty="0"/>
              <a:t>Mark was the </a:t>
            </a:r>
            <a:r>
              <a:rPr lang="en-US" b="1" dirty="0">
                <a:solidFill>
                  <a:srgbClr val="FFFF00"/>
                </a:solidFill>
              </a:rPr>
              <a:t>follower</a:t>
            </a:r>
            <a:r>
              <a:rPr lang="en-US" sz="2800" dirty="0"/>
              <a:t> of Peter while he publicly </a:t>
            </a:r>
            <a:r>
              <a:rPr lang="en-US" b="1" dirty="0">
                <a:solidFill>
                  <a:srgbClr val="FFFF00"/>
                </a:solidFill>
              </a:rPr>
              <a:t>preached</a:t>
            </a:r>
            <a:r>
              <a:rPr lang="en-US" sz="2800" dirty="0"/>
              <a:t> the Gospel at </a:t>
            </a:r>
            <a:r>
              <a:rPr lang="en-US" b="1" dirty="0">
                <a:solidFill>
                  <a:srgbClr val="FFFF00"/>
                </a:solidFill>
              </a:rPr>
              <a:t>Rome</a:t>
            </a:r>
          </a:p>
          <a:p>
            <a:pPr marL="457200" indent="-457200">
              <a:spcBef>
                <a:spcPts val="0"/>
              </a:spcBef>
              <a:spcAft>
                <a:spcPts val="2400"/>
              </a:spcAft>
            </a:pPr>
            <a:r>
              <a:rPr lang="en-US" sz="2800" dirty="0"/>
              <a:t>Those who heard Peter preach, </a:t>
            </a:r>
            <a:r>
              <a:rPr lang="en-US" b="1" dirty="0">
                <a:solidFill>
                  <a:srgbClr val="FFFF00"/>
                </a:solidFill>
              </a:rPr>
              <a:t>requested</a:t>
            </a:r>
            <a:r>
              <a:rPr lang="en-US" sz="2800" dirty="0"/>
              <a:t> that Mark write out Peter’s sermon(s)</a:t>
            </a:r>
          </a:p>
          <a:p>
            <a:pPr marL="457200" indent="-457200">
              <a:spcBef>
                <a:spcPts val="0"/>
              </a:spcBef>
              <a:spcAft>
                <a:spcPts val="2400"/>
              </a:spcAft>
            </a:pPr>
            <a:r>
              <a:rPr lang="en-US" dirty="0"/>
              <a:t>Mark </a:t>
            </a:r>
            <a:r>
              <a:rPr lang="en-US" b="1" dirty="0">
                <a:solidFill>
                  <a:srgbClr val="FFFF00"/>
                </a:solidFill>
              </a:rPr>
              <a:t>gave</a:t>
            </a:r>
            <a:r>
              <a:rPr lang="en-US" dirty="0"/>
              <a:t> his Gospel to those who had requested it</a:t>
            </a:r>
            <a:endParaRPr lang="en-US" sz="2800"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DE8D19A9-7599-A3BC-5CBF-5171839A60E5}"/>
              </a:ext>
            </a:extLst>
          </p:cNvPr>
          <p:cNvSpPr>
            <a:spLocks noGrp="1"/>
          </p:cNvSpPr>
          <p:nvPr>
            <p:ph type="dt" sz="half" idx="10"/>
          </p:nvPr>
        </p:nvSpPr>
        <p:spPr/>
        <p:txBody>
          <a:bodyPr/>
          <a:lstStyle/>
          <a:p>
            <a:r>
              <a:rPr lang="en-US"/>
              <a:t>Outline, 16-18</a:t>
            </a:r>
          </a:p>
        </p:txBody>
      </p:sp>
    </p:spTree>
    <p:extLst>
      <p:ext uri="{BB962C8B-B14F-4D97-AF65-F5344CB8AC3E}">
        <p14:creationId xmlns:p14="http://schemas.microsoft.com/office/powerpoint/2010/main" val="89109021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 calcmode="lin" valueType="num">
                                      <p:cBhvr>
                                        <p:cTn id="28"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Clement On “Mark”</a:t>
            </a:r>
            <a:br>
              <a:rPr lang="en-US"/>
            </a:br>
            <a:r>
              <a:rPr lang="en-US" sz="3000">
                <a:latin typeface="+mn-lt"/>
              </a:rPr>
              <a:t>(~AD 180)</a:t>
            </a:r>
          </a:p>
        </p:txBody>
      </p:sp>
      <p:sp>
        <p:nvSpPr>
          <p:cNvPr id="8" name="Content Placeholder 7"/>
          <p:cNvSpPr>
            <a:spLocks noGrp="1"/>
          </p:cNvSpPr>
          <p:nvPr>
            <p:ph idx="1"/>
          </p:nvPr>
        </p:nvSpPr>
        <p:spPr>
          <a:xfrm>
            <a:off x="457200" y="1751635"/>
            <a:ext cx="8229600" cy="4379290"/>
          </a:xfrm>
          <a:noFill/>
        </p:spPr>
        <p:txBody>
          <a:bodyPr anchor="t"/>
          <a:lstStyle/>
          <a:p>
            <a:pPr marL="457200" indent="-457200">
              <a:spcBef>
                <a:spcPts val="0"/>
              </a:spcBef>
              <a:spcAft>
                <a:spcPts val="2400"/>
              </a:spcAft>
            </a:pPr>
            <a:r>
              <a:rPr lang="en-US" sz="2800" dirty="0"/>
              <a:t>When Peter heard about Mark’s Gospel, he neither </a:t>
            </a:r>
            <a:r>
              <a:rPr lang="en-US" b="1" dirty="0">
                <a:solidFill>
                  <a:srgbClr val="FFFF00"/>
                </a:solidFill>
              </a:rPr>
              <a:t>forbade</a:t>
            </a:r>
            <a:r>
              <a:rPr lang="en-US" sz="2800" dirty="0"/>
              <a:t> or </a:t>
            </a:r>
            <a:r>
              <a:rPr lang="en-US" b="1" dirty="0">
                <a:solidFill>
                  <a:srgbClr val="FFFF00"/>
                </a:solidFill>
              </a:rPr>
              <a:t>encouraged</a:t>
            </a:r>
            <a:r>
              <a:rPr lang="en-US" sz="2800" dirty="0"/>
              <a:t> it</a:t>
            </a:r>
          </a:p>
          <a:p>
            <a:pPr marL="457200" indent="-457200">
              <a:spcBef>
                <a:spcPts val="0"/>
              </a:spcBef>
              <a:spcAft>
                <a:spcPts val="2400"/>
              </a:spcAft>
            </a:pPr>
            <a:r>
              <a:rPr lang="en-US" sz="2800" dirty="0"/>
              <a:t>Peter was </a:t>
            </a:r>
            <a:r>
              <a:rPr lang="en-US" b="1" dirty="0">
                <a:solidFill>
                  <a:srgbClr val="FFFF00"/>
                </a:solidFill>
              </a:rPr>
              <a:t>delighted</a:t>
            </a:r>
            <a:r>
              <a:rPr lang="en-US" sz="2800" dirty="0"/>
              <a:t> and </a:t>
            </a:r>
            <a:r>
              <a:rPr lang="en-US" b="1" dirty="0">
                <a:solidFill>
                  <a:srgbClr val="FFFF00"/>
                </a:solidFill>
              </a:rPr>
              <a:t>sanctioned</a:t>
            </a:r>
            <a:r>
              <a:rPr lang="en-US" sz="2800" dirty="0"/>
              <a:t> the composition of Mark’s Gospel</a:t>
            </a:r>
          </a:p>
          <a:p>
            <a:pPr marL="457200" indent="-457200">
              <a:spcBef>
                <a:spcPts val="0"/>
              </a:spcBef>
              <a:spcAft>
                <a:spcPts val="2400"/>
              </a:spcAft>
            </a:pPr>
            <a:r>
              <a:rPr lang="en-US" sz="2800" dirty="0"/>
              <a:t>Luke may be recognized by the style to have </a:t>
            </a:r>
            <a:r>
              <a:rPr lang="en-US" b="1" dirty="0">
                <a:solidFill>
                  <a:srgbClr val="FFFF00"/>
                </a:solidFill>
              </a:rPr>
              <a:t>composed</a:t>
            </a:r>
            <a:r>
              <a:rPr lang="en-US" sz="2800" dirty="0"/>
              <a:t> Acts of the Apostles and </a:t>
            </a:r>
            <a:r>
              <a:rPr lang="en-US" b="1" dirty="0">
                <a:solidFill>
                  <a:srgbClr val="FFFF00"/>
                </a:solidFill>
              </a:rPr>
              <a:t>translated</a:t>
            </a:r>
            <a:r>
              <a:rPr lang="en-US" sz="2800" dirty="0"/>
              <a:t> Paul’s Epistle to the Hebrews</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DE8D19A9-7599-A3BC-5CBF-5171839A60E5}"/>
              </a:ext>
            </a:extLst>
          </p:cNvPr>
          <p:cNvSpPr>
            <a:spLocks noGrp="1"/>
          </p:cNvSpPr>
          <p:nvPr>
            <p:ph type="dt" sz="half" idx="10"/>
          </p:nvPr>
        </p:nvSpPr>
        <p:spPr/>
        <p:txBody>
          <a:bodyPr/>
          <a:lstStyle/>
          <a:p>
            <a:r>
              <a:rPr lang="en-US"/>
              <a:t>Outline, 16-18</a:t>
            </a:r>
          </a:p>
        </p:txBody>
      </p:sp>
    </p:spTree>
    <p:extLst>
      <p:ext uri="{BB962C8B-B14F-4D97-AF65-F5344CB8AC3E}">
        <p14:creationId xmlns:p14="http://schemas.microsoft.com/office/powerpoint/2010/main" val="123466490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Clement On “John”</a:t>
            </a:r>
            <a:br>
              <a:rPr lang="en-US"/>
            </a:br>
            <a:r>
              <a:rPr lang="en-US" sz="3000">
                <a:latin typeface="+mn-lt"/>
              </a:rPr>
              <a:t>(~AD 180)</a:t>
            </a:r>
          </a:p>
        </p:txBody>
      </p:sp>
      <p:sp>
        <p:nvSpPr>
          <p:cNvPr id="8" name="Content Placeholder 7"/>
          <p:cNvSpPr>
            <a:spLocks noGrp="1"/>
          </p:cNvSpPr>
          <p:nvPr>
            <p:ph idx="1"/>
          </p:nvPr>
        </p:nvSpPr>
        <p:spPr>
          <a:xfrm>
            <a:off x="457200" y="1751635"/>
            <a:ext cx="8229600" cy="4379290"/>
          </a:xfrm>
          <a:noFill/>
        </p:spPr>
        <p:txBody>
          <a:bodyPr anchor="t"/>
          <a:lstStyle/>
          <a:p>
            <a:pPr marL="457200" indent="-457200"/>
            <a:r>
              <a:rPr lang="en-US" dirty="0"/>
              <a:t>When Mark &amp; Luke had published their Gospels, </a:t>
            </a:r>
            <a:r>
              <a:rPr lang="en-US" b="1" dirty="0">
                <a:solidFill>
                  <a:srgbClr val="FFFF00"/>
                </a:solidFill>
              </a:rPr>
              <a:t>John wrote</a:t>
            </a:r>
          </a:p>
          <a:p>
            <a:pPr marL="457200" indent="-457200"/>
            <a:r>
              <a:rPr lang="en-US" dirty="0"/>
              <a:t>John had </a:t>
            </a:r>
            <a:r>
              <a:rPr lang="en-US" b="1" dirty="0">
                <a:solidFill>
                  <a:srgbClr val="FFFF00"/>
                </a:solidFill>
              </a:rPr>
              <a:t>access</a:t>
            </a:r>
            <a:r>
              <a:rPr lang="en-US" dirty="0"/>
              <a:t> to Mark &amp; Luke and bore witness to their </a:t>
            </a:r>
            <a:r>
              <a:rPr lang="en-US" b="1" dirty="0">
                <a:solidFill>
                  <a:srgbClr val="FFFF00"/>
                </a:solidFill>
              </a:rPr>
              <a:t>truthfulness</a:t>
            </a:r>
          </a:p>
          <a:p>
            <a:pPr marL="457200" indent="-457200"/>
            <a:r>
              <a:rPr lang="en-US" dirty="0"/>
              <a:t>John was </a:t>
            </a:r>
            <a:r>
              <a:rPr lang="en-US" b="1" dirty="0">
                <a:solidFill>
                  <a:srgbClr val="FFFF00"/>
                </a:solidFill>
              </a:rPr>
              <a:t>asked</a:t>
            </a:r>
            <a:r>
              <a:rPr lang="en-US" dirty="0"/>
              <a:t> to write, and he wrote a </a:t>
            </a:r>
            <a:r>
              <a:rPr lang="en-US" b="1" dirty="0">
                <a:solidFill>
                  <a:srgbClr val="FFFF00"/>
                </a:solidFill>
              </a:rPr>
              <a:t>spiritual Gospel</a:t>
            </a:r>
          </a:p>
          <a:p>
            <a:pPr marL="457200" indent="-457200">
              <a:spcBef>
                <a:spcPts val="0"/>
              </a:spcBef>
              <a:spcAft>
                <a:spcPts val="2400"/>
              </a:spcAft>
            </a:pPr>
            <a:r>
              <a:rPr lang="en-US" b="1" dirty="0">
                <a:solidFill>
                  <a:srgbClr val="FFFF00"/>
                </a:solidFill>
              </a:rPr>
              <a:t>John</a:t>
            </a:r>
            <a:r>
              <a:rPr lang="en-US" sz="2800" dirty="0"/>
              <a:t> says:  “No man hath seen God at any time…”  (cf. Jn. 1:18)</a:t>
            </a:r>
          </a:p>
          <a:p>
            <a:pPr marL="457200" indent="-457200">
              <a:spcBef>
                <a:spcPts val="0"/>
              </a:spcBef>
              <a:spcAft>
                <a:spcPts val="2400"/>
              </a:spcAft>
            </a:pPr>
            <a:endParaRPr lang="en-US" sz="2800"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DE8D19A9-7599-A3BC-5CBF-5171839A60E5}"/>
              </a:ext>
            </a:extLst>
          </p:cNvPr>
          <p:cNvSpPr>
            <a:spLocks noGrp="1"/>
          </p:cNvSpPr>
          <p:nvPr>
            <p:ph type="dt" sz="half" idx="10"/>
          </p:nvPr>
        </p:nvSpPr>
        <p:spPr/>
        <p:txBody>
          <a:bodyPr/>
          <a:lstStyle/>
          <a:p>
            <a:r>
              <a:rPr lang="en-US"/>
              <a:t>Outline, 16-18</a:t>
            </a:r>
          </a:p>
        </p:txBody>
      </p:sp>
    </p:spTree>
    <p:extLst>
      <p:ext uri="{BB962C8B-B14F-4D97-AF65-F5344CB8AC3E}">
        <p14:creationId xmlns:p14="http://schemas.microsoft.com/office/powerpoint/2010/main" val="19459957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 calcmode="lin" valueType="num">
                                      <p:cBhvr>
                                        <p:cTn id="28"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EC3E696-CDE7-C1C5-A225-FC797524A6BA}"/>
              </a:ext>
            </a:extLst>
          </p:cNvPr>
          <p:cNvPicPr>
            <a:picLocks noChangeAspect="1"/>
          </p:cNvPicPr>
          <p:nvPr/>
        </p:nvPicPr>
        <p:blipFill>
          <a:blip r:embed="rId2"/>
          <a:stretch>
            <a:fillRect/>
          </a:stretch>
        </p:blipFill>
        <p:spPr>
          <a:xfrm>
            <a:off x="2968812" y="1471524"/>
            <a:ext cx="3195359" cy="4608690"/>
          </a:xfrm>
          <a:prstGeom prst="rect">
            <a:avLst/>
          </a:prstGeom>
        </p:spPr>
      </p:pic>
      <p:sp>
        <p:nvSpPr>
          <p:cNvPr id="3" name="Content Placeholder 2">
            <a:extLst>
              <a:ext uri="{FF2B5EF4-FFF2-40B4-BE49-F238E27FC236}">
                <a16:creationId xmlns:a16="http://schemas.microsoft.com/office/drawing/2014/main" id="{614BABB2-BF29-583E-2688-A070EC02F0CA}"/>
              </a:ext>
            </a:extLst>
          </p:cNvPr>
          <p:cNvSpPr>
            <a:spLocks noGrp="1"/>
          </p:cNvSpPr>
          <p:nvPr>
            <p:ph idx="1"/>
          </p:nvPr>
        </p:nvSpPr>
        <p:spPr>
          <a:xfrm>
            <a:off x="451692" y="1420813"/>
            <a:ext cx="8229600" cy="4710112"/>
          </a:xfrm>
        </p:spPr>
        <p:txBody>
          <a:bodyPr/>
          <a:lstStyle/>
          <a:p>
            <a:pPr marL="0" indent="517525">
              <a:buNone/>
            </a:pPr>
            <a:r>
              <a:rPr lang="en-US" b="1" i="1" dirty="0"/>
              <a:t>Richard </a:t>
            </a:r>
            <a:r>
              <a:rPr lang="en-US" b="1" i="1" dirty="0" err="1"/>
              <a:t>Bauckham</a:t>
            </a:r>
            <a:r>
              <a:rPr lang="en-US" dirty="0"/>
              <a:t>:  “The clearest case is </a:t>
            </a:r>
            <a:r>
              <a:rPr lang="en-US" b="1" dirty="0">
                <a:solidFill>
                  <a:srgbClr val="FFFF00"/>
                </a:solidFill>
              </a:rPr>
              <a:t>Luke</a:t>
            </a:r>
            <a:r>
              <a:rPr lang="en-US" dirty="0"/>
              <a:t> because of the dedication of the work to </a:t>
            </a:r>
            <a:r>
              <a:rPr lang="en-US" b="1" dirty="0">
                <a:solidFill>
                  <a:srgbClr val="FFFF00"/>
                </a:solidFill>
              </a:rPr>
              <a:t>Theophilus</a:t>
            </a:r>
            <a:r>
              <a:rPr lang="en-US" dirty="0"/>
              <a:t> (1:3), probably a </a:t>
            </a:r>
            <a:r>
              <a:rPr lang="en-US" b="1" dirty="0">
                <a:solidFill>
                  <a:srgbClr val="FFFF00"/>
                </a:solidFill>
              </a:rPr>
              <a:t>patron</a:t>
            </a:r>
            <a:r>
              <a:rPr lang="en-US" dirty="0"/>
              <a:t>. It is inconceivable that a work with a </a:t>
            </a:r>
            <a:r>
              <a:rPr lang="en-US" b="1" dirty="0">
                <a:solidFill>
                  <a:srgbClr val="FFFF00"/>
                </a:solidFill>
              </a:rPr>
              <a:t>named dedicatee </a:t>
            </a:r>
            <a:r>
              <a:rPr lang="en-US" dirty="0"/>
              <a:t>should have been </a:t>
            </a:r>
            <a:r>
              <a:rPr lang="en-US" b="1" dirty="0">
                <a:solidFill>
                  <a:srgbClr val="FFFF00"/>
                </a:solidFill>
              </a:rPr>
              <a:t>anonymous</a:t>
            </a:r>
            <a:r>
              <a:rPr lang="en-US" dirty="0"/>
              <a:t>. The author’s name may have featured in an </a:t>
            </a:r>
            <a:r>
              <a:rPr lang="en-US" b="1" dirty="0">
                <a:solidFill>
                  <a:srgbClr val="FFFF00"/>
                </a:solidFill>
              </a:rPr>
              <a:t>original title</a:t>
            </a:r>
            <a:r>
              <a:rPr lang="en-US" dirty="0"/>
              <a:t>, but in any case would have been </a:t>
            </a:r>
            <a:r>
              <a:rPr lang="en-US" b="1" dirty="0">
                <a:solidFill>
                  <a:srgbClr val="FFFF00"/>
                </a:solidFill>
              </a:rPr>
              <a:t>known</a:t>
            </a:r>
            <a:r>
              <a:rPr lang="en-US" dirty="0"/>
              <a:t> to the </a:t>
            </a:r>
            <a:r>
              <a:rPr lang="en-US" b="1" dirty="0">
                <a:solidFill>
                  <a:srgbClr val="FFFF00"/>
                </a:solidFill>
              </a:rPr>
              <a:t>dedicatee</a:t>
            </a:r>
            <a:r>
              <a:rPr lang="en-US" dirty="0"/>
              <a:t> and </a:t>
            </a:r>
            <a:r>
              <a:rPr lang="en-US" b="1" dirty="0">
                <a:solidFill>
                  <a:srgbClr val="FFFF00"/>
                </a:solidFill>
              </a:rPr>
              <a:t>other first readers </a:t>
            </a:r>
            <a:r>
              <a:rPr lang="en-US" dirty="0"/>
              <a:t>because the author would have </a:t>
            </a:r>
            <a:r>
              <a:rPr lang="en-US" b="1" dirty="0">
                <a:solidFill>
                  <a:srgbClr val="FFFF00"/>
                </a:solidFill>
              </a:rPr>
              <a:t>presented</a:t>
            </a:r>
            <a:r>
              <a:rPr lang="en-US" dirty="0"/>
              <a:t> the book to the dedicatee.”  </a:t>
            </a:r>
            <a:r>
              <a:rPr lang="en-US" sz="2000" dirty="0"/>
              <a:t>(</a:t>
            </a:r>
            <a:r>
              <a:rPr lang="en-US" sz="2000" i="1" dirty="0"/>
              <a:t>Jesus and the Eyewitnesses: The Gospels as Eyewitness Testimony</a:t>
            </a:r>
            <a:r>
              <a:rPr lang="en-US" sz="2000" dirty="0"/>
              <a:t>, 301)</a:t>
            </a:r>
          </a:p>
        </p:txBody>
      </p:sp>
      <p:sp>
        <p:nvSpPr>
          <p:cNvPr id="2" name="Title 1">
            <a:extLst>
              <a:ext uri="{FF2B5EF4-FFF2-40B4-BE49-F238E27FC236}">
                <a16:creationId xmlns:a16="http://schemas.microsoft.com/office/drawing/2014/main" id="{30F2635B-BB04-75DF-DDA9-3BAB51391742}"/>
              </a:ext>
            </a:extLst>
          </p:cNvPr>
          <p:cNvSpPr>
            <a:spLocks noGrp="1"/>
          </p:cNvSpPr>
          <p:nvPr>
            <p:ph type="title"/>
          </p:nvPr>
        </p:nvSpPr>
        <p:spPr/>
        <p:txBody>
          <a:bodyPr/>
          <a:lstStyle/>
          <a:p>
            <a:r>
              <a:rPr lang="en-US"/>
              <a:t>Theophilus Knew</a:t>
            </a:r>
          </a:p>
        </p:txBody>
      </p:sp>
      <p:sp>
        <p:nvSpPr>
          <p:cNvPr id="4" name="Date Placeholder 3">
            <a:extLst>
              <a:ext uri="{FF2B5EF4-FFF2-40B4-BE49-F238E27FC236}">
                <a16:creationId xmlns:a16="http://schemas.microsoft.com/office/drawing/2014/main" id="{07E60678-9DA7-FFE7-A3BC-F56515C8357C}"/>
              </a:ext>
            </a:extLst>
          </p:cNvPr>
          <p:cNvSpPr>
            <a:spLocks noGrp="1"/>
          </p:cNvSpPr>
          <p:nvPr>
            <p:ph type="dt" sz="half" idx="10"/>
          </p:nvPr>
        </p:nvSpPr>
        <p:spPr/>
        <p:txBody>
          <a:bodyPr/>
          <a:lstStyle/>
          <a:p>
            <a:r>
              <a:rPr lang="en-US"/>
              <a:t>Outline, 3</a:t>
            </a:r>
          </a:p>
        </p:txBody>
      </p:sp>
      <p:sp>
        <p:nvSpPr>
          <p:cNvPr id="5" name="Footer Placeholder 4">
            <a:extLst>
              <a:ext uri="{FF2B5EF4-FFF2-40B4-BE49-F238E27FC236}">
                <a16:creationId xmlns:a16="http://schemas.microsoft.com/office/drawing/2014/main" id="{781615EB-A085-8A09-5F68-B90DBE73CA5F}"/>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7DEF7D76-822F-172A-C1DF-5A524836911D}"/>
              </a:ext>
            </a:extLst>
          </p:cNvPr>
          <p:cNvSpPr>
            <a:spLocks noGrp="1"/>
          </p:cNvSpPr>
          <p:nvPr>
            <p:ph type="sldNum" sz="quarter" idx="12"/>
          </p:nvPr>
        </p:nvSpPr>
        <p:spPr/>
        <p:txBody>
          <a:bodyPr/>
          <a:lstStyle/>
          <a:p>
            <a:fld id="{3C8CA7C4-6BCF-4B83-8858-85B1748A2A5F}" type="slidenum">
              <a:rPr lang="en-US" smtClean="0"/>
              <a:t>15</a:t>
            </a:fld>
            <a:endParaRPr lang="en-US"/>
          </a:p>
        </p:txBody>
      </p:sp>
    </p:spTree>
    <p:extLst>
      <p:ext uri="{BB962C8B-B14F-4D97-AF65-F5344CB8AC3E}">
        <p14:creationId xmlns:p14="http://schemas.microsoft.com/office/powerpoint/2010/main" val="1153084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Clement On “John”</a:t>
            </a:r>
            <a:br>
              <a:rPr lang="en-US"/>
            </a:br>
            <a:r>
              <a:rPr lang="en-US" sz="3000">
                <a:latin typeface="+mn-lt"/>
              </a:rPr>
              <a:t>(~AD 180)</a:t>
            </a:r>
          </a:p>
        </p:txBody>
      </p:sp>
      <p:sp>
        <p:nvSpPr>
          <p:cNvPr id="8" name="Content Placeholder 7"/>
          <p:cNvSpPr>
            <a:spLocks noGrp="1"/>
          </p:cNvSpPr>
          <p:nvPr>
            <p:ph idx="1"/>
          </p:nvPr>
        </p:nvSpPr>
        <p:spPr>
          <a:xfrm>
            <a:off x="457200" y="1751635"/>
            <a:ext cx="8229600" cy="4379290"/>
          </a:xfrm>
          <a:noFill/>
        </p:spPr>
        <p:txBody>
          <a:bodyPr anchor="t"/>
          <a:lstStyle/>
          <a:p>
            <a:pPr marL="457200" indent="-457200"/>
            <a:r>
              <a:rPr lang="en-US" dirty="0"/>
              <a:t>Matthew, Mark, &amp; Luke reported Jesus’ deeds after the </a:t>
            </a:r>
            <a:r>
              <a:rPr lang="en-US" b="1" dirty="0">
                <a:solidFill>
                  <a:srgbClr val="FFFF00"/>
                </a:solidFill>
              </a:rPr>
              <a:t>imprisonment</a:t>
            </a:r>
            <a:r>
              <a:rPr lang="en-US" dirty="0"/>
              <a:t> of John the Baptist</a:t>
            </a:r>
          </a:p>
          <a:p>
            <a:pPr marL="457200" indent="-457200"/>
            <a:r>
              <a:rPr lang="en-US" dirty="0"/>
              <a:t>John wrote about the period in Jesus’ life </a:t>
            </a:r>
            <a:r>
              <a:rPr lang="en-US" b="1" dirty="0">
                <a:solidFill>
                  <a:srgbClr val="FFFF00"/>
                </a:solidFill>
              </a:rPr>
              <a:t>omitted</a:t>
            </a:r>
            <a:r>
              <a:rPr lang="en-US" dirty="0"/>
              <a:t> by Matthew, Mark, &amp; Luke before the </a:t>
            </a:r>
            <a:r>
              <a:rPr lang="en-US" b="1" dirty="0">
                <a:solidFill>
                  <a:srgbClr val="FFFF00"/>
                </a:solidFill>
              </a:rPr>
              <a:t>imprisonment</a:t>
            </a:r>
            <a:r>
              <a:rPr lang="en-US" dirty="0"/>
              <a:t> of John the Baptist</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DE8D19A9-7599-A3BC-5CBF-5171839A60E5}"/>
              </a:ext>
            </a:extLst>
          </p:cNvPr>
          <p:cNvSpPr>
            <a:spLocks noGrp="1"/>
          </p:cNvSpPr>
          <p:nvPr>
            <p:ph type="dt" sz="half" idx="10"/>
          </p:nvPr>
        </p:nvSpPr>
        <p:spPr/>
        <p:txBody>
          <a:bodyPr/>
          <a:lstStyle/>
          <a:p>
            <a:r>
              <a:rPr lang="en-US"/>
              <a:t>Outline, 16-18</a:t>
            </a:r>
          </a:p>
        </p:txBody>
      </p:sp>
    </p:spTree>
    <p:extLst>
      <p:ext uri="{BB962C8B-B14F-4D97-AF65-F5344CB8AC3E}">
        <p14:creationId xmlns:p14="http://schemas.microsoft.com/office/powerpoint/2010/main" val="38535110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150-215)</a:t>
            </a:r>
          </a:p>
        </p:txBody>
      </p:sp>
      <p:sp>
        <p:nvSpPr>
          <p:cNvPr id="3" name="Content Placeholder 2"/>
          <p:cNvSpPr>
            <a:spLocks noGrp="1"/>
          </p:cNvSpPr>
          <p:nvPr>
            <p:ph idx="1"/>
          </p:nvPr>
        </p:nvSpPr>
        <p:spPr/>
        <p:txBody>
          <a:bodyPr/>
          <a:lstStyle/>
          <a:p>
            <a:pPr marL="457200" indent="-457200"/>
            <a:r>
              <a:rPr lang="en-US" dirty="0"/>
              <a:t>“And in the Gospel according to </a:t>
            </a:r>
            <a:r>
              <a:rPr lang="en-US" b="1" dirty="0">
                <a:solidFill>
                  <a:srgbClr val="FFFF00"/>
                </a:solidFill>
              </a:rPr>
              <a:t>Matthew</a:t>
            </a:r>
            <a:r>
              <a:rPr lang="en-US" dirty="0"/>
              <a:t>, the </a:t>
            </a:r>
            <a:r>
              <a:rPr lang="en-US" b="1" dirty="0">
                <a:solidFill>
                  <a:srgbClr val="FFFF00"/>
                </a:solidFill>
              </a:rPr>
              <a:t>genealogy</a:t>
            </a:r>
            <a:r>
              <a:rPr lang="en-US" dirty="0"/>
              <a:t> which begins with Abraham is continued down to Mary the mother of the Lord.”  </a:t>
            </a:r>
            <a:r>
              <a:rPr lang="en-US" sz="2000" dirty="0"/>
              <a:t>(</a:t>
            </a:r>
            <a:r>
              <a:rPr lang="en-US" sz="2000" i="1" dirty="0"/>
              <a:t>The Stromata</a:t>
            </a:r>
            <a:r>
              <a:rPr lang="en-US" sz="2000" dirty="0"/>
              <a:t>, 1:21, </a:t>
            </a:r>
            <a:r>
              <a:rPr lang="en-US" sz="2000" dirty="0" err="1"/>
              <a:t>ANF</a:t>
            </a:r>
            <a:r>
              <a:rPr lang="en-US" sz="2000" dirty="0"/>
              <a:t>, 2:334)</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Callout: Line 4">
            <a:extLst>
              <a:ext uri="{FF2B5EF4-FFF2-40B4-BE49-F238E27FC236}">
                <a16:creationId xmlns:a16="http://schemas.microsoft.com/office/drawing/2014/main" id="{5686F940-F324-3B17-70BB-805B2AAB88D8}"/>
              </a:ext>
            </a:extLst>
          </p:cNvPr>
          <p:cNvSpPr/>
          <p:nvPr/>
        </p:nvSpPr>
        <p:spPr bwMode="auto">
          <a:xfrm>
            <a:off x="2541962" y="4349579"/>
            <a:ext cx="2457229" cy="617838"/>
          </a:xfrm>
          <a:prstGeom prst="borderCallout1">
            <a:avLst>
              <a:gd name="adj1" fmla="val 2750"/>
              <a:gd name="adj2" fmla="val 50288"/>
              <a:gd name="adj3" fmla="val -284643"/>
              <a:gd name="adj4" fmla="val 11954"/>
            </a:avLst>
          </a:prstGeom>
          <a:solidFill>
            <a:schemeClr val="bg1">
              <a:lumMod val="75000"/>
              <a:lumOff val="25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Mt. 1:1-2, 16</a:t>
            </a: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16</a:t>
            </a: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41940270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207)</a:t>
            </a:r>
          </a:p>
        </p:txBody>
      </p:sp>
      <p:sp>
        <p:nvSpPr>
          <p:cNvPr id="3" name="Content Placeholder 2"/>
          <p:cNvSpPr>
            <a:spLocks noGrp="1"/>
          </p:cNvSpPr>
          <p:nvPr>
            <p:ph idx="1"/>
          </p:nvPr>
        </p:nvSpPr>
        <p:spPr/>
        <p:txBody>
          <a:bodyPr/>
          <a:lstStyle/>
          <a:p>
            <a:pPr marL="457200" indent="-457200"/>
            <a:r>
              <a:rPr lang="en-US" dirty="0"/>
              <a:t>“And </a:t>
            </a:r>
            <a:r>
              <a:rPr lang="en-US" b="1" dirty="0">
                <a:solidFill>
                  <a:srgbClr val="FFFF00"/>
                </a:solidFill>
              </a:rPr>
              <a:t>John</a:t>
            </a:r>
            <a:r>
              <a:rPr lang="en-US" dirty="0"/>
              <a:t> the apostle says: “No man hath seen God at any time. The only-begotten God, who is in the bosom of the Father, He hath declared Him,” — calling invisibility and ineffableness the bosom of God.”  </a:t>
            </a:r>
            <a:r>
              <a:rPr lang="en-US" sz="2000" dirty="0"/>
              <a:t>(The Stromata, 5:12, </a:t>
            </a:r>
            <a:r>
              <a:rPr lang="en-US" sz="2000" dirty="0" err="1"/>
              <a:t>ANF</a:t>
            </a:r>
            <a:r>
              <a:rPr lang="en-US" sz="2000" dirty="0"/>
              <a:t>, 1885, 2:463)</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Callout: Line 4">
            <a:extLst>
              <a:ext uri="{FF2B5EF4-FFF2-40B4-BE49-F238E27FC236}">
                <a16:creationId xmlns:a16="http://schemas.microsoft.com/office/drawing/2014/main" id="{5686F940-F324-3B17-70BB-805B2AAB88D8}"/>
              </a:ext>
            </a:extLst>
          </p:cNvPr>
          <p:cNvSpPr/>
          <p:nvPr/>
        </p:nvSpPr>
        <p:spPr bwMode="auto">
          <a:xfrm>
            <a:off x="2607685" y="5123303"/>
            <a:ext cx="1788470" cy="617838"/>
          </a:xfrm>
          <a:prstGeom prst="borderCallout1">
            <a:avLst>
              <a:gd name="adj1" fmla="val 2750"/>
              <a:gd name="adj2" fmla="val 50288"/>
              <a:gd name="adj3" fmla="val -284643"/>
              <a:gd name="adj4" fmla="val 11954"/>
            </a:avLst>
          </a:prstGeom>
          <a:solidFill>
            <a:schemeClr val="bg1">
              <a:lumMod val="75000"/>
              <a:lumOff val="25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Jn. 1:18</a:t>
            </a: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16</a:t>
            </a: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2293048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207)</a:t>
            </a:r>
          </a:p>
        </p:txBody>
      </p:sp>
      <p:sp>
        <p:nvSpPr>
          <p:cNvPr id="3" name="Content Placeholder 2"/>
          <p:cNvSpPr>
            <a:spLocks noGrp="1"/>
          </p:cNvSpPr>
          <p:nvPr>
            <p:ph idx="1"/>
          </p:nvPr>
        </p:nvSpPr>
        <p:spPr/>
        <p:txBody>
          <a:bodyPr/>
          <a:lstStyle/>
          <a:p>
            <a:pPr marL="0" indent="457200">
              <a:buNone/>
            </a:pPr>
            <a:r>
              <a:rPr lang="en-US" dirty="0"/>
              <a:t>“</a:t>
            </a:r>
            <a:r>
              <a:rPr lang="en-US" b="1" dirty="0">
                <a:solidFill>
                  <a:srgbClr val="FFFF00"/>
                </a:solidFill>
              </a:rPr>
              <a:t>Mark</a:t>
            </a:r>
            <a:r>
              <a:rPr lang="en-US" dirty="0"/>
              <a:t>, the </a:t>
            </a:r>
            <a:r>
              <a:rPr lang="en-US" b="1" dirty="0">
                <a:solidFill>
                  <a:srgbClr val="FFFF00"/>
                </a:solidFill>
              </a:rPr>
              <a:t>follower</a:t>
            </a:r>
            <a:r>
              <a:rPr lang="en-US" dirty="0"/>
              <a:t> of </a:t>
            </a:r>
            <a:r>
              <a:rPr lang="en-US" b="1" dirty="0">
                <a:solidFill>
                  <a:srgbClr val="FFFF00"/>
                </a:solidFill>
              </a:rPr>
              <a:t>Peter</a:t>
            </a:r>
            <a:r>
              <a:rPr lang="en-US" dirty="0"/>
              <a:t>, while Peter publicly </a:t>
            </a:r>
            <a:r>
              <a:rPr lang="en-US" b="1" dirty="0">
                <a:solidFill>
                  <a:srgbClr val="FFFF00"/>
                </a:solidFill>
              </a:rPr>
              <a:t>preached</a:t>
            </a:r>
            <a:r>
              <a:rPr lang="en-US" dirty="0"/>
              <a:t> the Gospel at </a:t>
            </a:r>
            <a:r>
              <a:rPr lang="en-US" b="1" dirty="0">
                <a:solidFill>
                  <a:srgbClr val="FFFF00"/>
                </a:solidFill>
              </a:rPr>
              <a:t>Rome</a:t>
            </a:r>
            <a:r>
              <a:rPr lang="en-US" dirty="0"/>
              <a:t> before some of </a:t>
            </a:r>
            <a:r>
              <a:rPr lang="en-US" dirty="0" err="1"/>
              <a:t>Cæsar’s</a:t>
            </a:r>
            <a:r>
              <a:rPr lang="en-US" dirty="0"/>
              <a:t> equites, and adduced many testimonies to Christ, in order that thereby they might be able to </a:t>
            </a:r>
            <a:r>
              <a:rPr lang="en-US" b="1" dirty="0">
                <a:solidFill>
                  <a:srgbClr val="FFFF00"/>
                </a:solidFill>
              </a:rPr>
              <a:t>commit to memory </a:t>
            </a:r>
            <a:r>
              <a:rPr lang="en-US" dirty="0"/>
              <a:t>what was spoken, of what was spoken by Peter, wrote entirely what is called the </a:t>
            </a:r>
            <a:r>
              <a:rPr lang="en-US" b="1" dirty="0">
                <a:solidFill>
                  <a:srgbClr val="FFFF00"/>
                </a:solidFill>
              </a:rPr>
              <a:t>Gospel</a:t>
            </a:r>
            <a:r>
              <a:rPr lang="en-US" dirty="0"/>
              <a:t> according to </a:t>
            </a:r>
            <a:r>
              <a:rPr lang="en-US" b="1" dirty="0">
                <a:solidFill>
                  <a:srgbClr val="FFFF00"/>
                </a:solidFill>
              </a:rPr>
              <a:t>Mark</a:t>
            </a:r>
            <a:r>
              <a:rPr lang="en-US" dirty="0"/>
              <a:t>. As </a:t>
            </a:r>
            <a:r>
              <a:rPr lang="en-US" b="1" dirty="0">
                <a:solidFill>
                  <a:srgbClr val="FFFF00"/>
                </a:solidFill>
              </a:rPr>
              <a:t>Luke</a:t>
            </a:r>
            <a:r>
              <a:rPr lang="en-US" dirty="0"/>
              <a:t> also may be </a:t>
            </a:r>
            <a:r>
              <a:rPr lang="en-US" dirty="0" err="1"/>
              <a:t>recognised</a:t>
            </a:r>
            <a:r>
              <a:rPr lang="en-US" dirty="0"/>
              <a:t> by the style, both to have composed the </a:t>
            </a:r>
            <a:r>
              <a:rPr lang="en-US" b="1" dirty="0">
                <a:solidFill>
                  <a:srgbClr val="FFFF00"/>
                </a:solidFill>
              </a:rPr>
              <a:t>Acts</a:t>
            </a:r>
            <a:r>
              <a:rPr lang="en-US" dirty="0"/>
              <a:t> of the</a:t>
            </a:r>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16-17</a:t>
            </a: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92948508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207)</a:t>
            </a:r>
          </a:p>
        </p:txBody>
      </p:sp>
      <p:sp>
        <p:nvSpPr>
          <p:cNvPr id="3" name="Content Placeholder 2"/>
          <p:cNvSpPr>
            <a:spLocks noGrp="1"/>
          </p:cNvSpPr>
          <p:nvPr>
            <p:ph idx="1"/>
          </p:nvPr>
        </p:nvSpPr>
        <p:spPr/>
        <p:txBody>
          <a:bodyPr/>
          <a:lstStyle/>
          <a:p>
            <a:pPr marL="0" indent="0">
              <a:buNone/>
            </a:pPr>
            <a:r>
              <a:rPr lang="en-US" dirty="0"/>
              <a:t>Apostles, and to have translated </a:t>
            </a:r>
            <a:r>
              <a:rPr lang="en-US" b="1" dirty="0">
                <a:solidFill>
                  <a:srgbClr val="FFFF00"/>
                </a:solidFill>
              </a:rPr>
              <a:t>Paul’s Epistle to the Hebrews</a:t>
            </a:r>
            <a:r>
              <a:rPr lang="en-US" dirty="0"/>
              <a:t>.”  </a:t>
            </a:r>
            <a:r>
              <a:rPr lang="en-US" sz="2000" dirty="0"/>
              <a:t>(“Fragments of Clemens </a:t>
            </a:r>
            <a:r>
              <a:rPr lang="en-US" sz="2000" dirty="0" err="1"/>
              <a:t>Alexandrinus</a:t>
            </a:r>
            <a:r>
              <a:rPr lang="en-US" sz="2000" dirty="0"/>
              <a:t>,” </a:t>
            </a:r>
            <a:r>
              <a:rPr lang="en-US" sz="2000" dirty="0" err="1"/>
              <a:t>ANF</a:t>
            </a:r>
            <a:r>
              <a:rPr lang="en-US" sz="2000" dirty="0"/>
              <a:t>, 1885, 2:573)</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Callout: Line 4">
            <a:extLst>
              <a:ext uri="{FF2B5EF4-FFF2-40B4-BE49-F238E27FC236}">
                <a16:creationId xmlns:a16="http://schemas.microsoft.com/office/drawing/2014/main" id="{5686F940-F324-3B17-70BB-805B2AAB88D8}"/>
              </a:ext>
            </a:extLst>
          </p:cNvPr>
          <p:cNvSpPr/>
          <p:nvPr/>
        </p:nvSpPr>
        <p:spPr bwMode="auto">
          <a:xfrm>
            <a:off x="10004946" y="4279241"/>
            <a:ext cx="1788470" cy="617838"/>
          </a:xfrm>
          <a:prstGeom prst="borderCallout1">
            <a:avLst>
              <a:gd name="adj1" fmla="val 2750"/>
              <a:gd name="adj2" fmla="val 50288"/>
              <a:gd name="adj3" fmla="val -284643"/>
              <a:gd name="adj4" fmla="val 11954"/>
            </a:avLst>
          </a:prstGeom>
          <a:solidFill>
            <a:schemeClr val="bg1">
              <a:lumMod val="75000"/>
              <a:lumOff val="25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Jn. 1:18</a:t>
            </a: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16-17</a:t>
            </a: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117099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FF3C39B-8FEE-8A8C-17DA-524A98838761}"/>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A2EB043F-E09C-3FE7-85C0-3D28FD74B449}"/>
              </a:ext>
            </a:extLst>
          </p:cNvPr>
          <p:cNvSpPr>
            <a:spLocks noGrp="1"/>
          </p:cNvSpPr>
          <p:nvPr>
            <p:ph type="title"/>
          </p:nvPr>
        </p:nvSpPr>
        <p:spPr/>
        <p:txBody>
          <a:bodyPr/>
          <a:lstStyle/>
          <a:p>
            <a:r>
              <a:rPr kumimoji="0" lang="en-US" sz="4400" b="0" i="0" u="none" strike="noStrike" kern="0" cap="none" spc="0" normalizeH="0" baseline="0" noProof="0" dirty="0">
                <a:ln>
                  <a:noFill/>
                </a:ln>
                <a:solidFill>
                  <a:srgbClr val="E5FFFF"/>
                </a:solidFill>
                <a:effectLst>
                  <a:outerShdw blurRad="38100" dist="38100" dir="2700000" algn="tl">
                    <a:srgbClr val="000000">
                      <a:alpha val="43137"/>
                    </a:srgbClr>
                  </a:outerShdw>
                </a:effectLst>
                <a:uLnTx/>
                <a:uFillTx/>
                <a:latin typeface="Arial Black" panose="020B0A04020102020204" pitchFamily="34" charset="0"/>
                <a:ea typeface="+mj-ea"/>
                <a:cs typeface="+mj-cs"/>
              </a:rPr>
              <a:t>Clement Of Alexandria</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(~AD 155-220)</a:t>
            </a:r>
            <a:endParaRPr lang="en-US" dirty="0"/>
          </a:p>
        </p:txBody>
      </p:sp>
      <p:sp>
        <p:nvSpPr>
          <p:cNvPr id="8" name="Content Placeholder 7">
            <a:extLst>
              <a:ext uri="{FF2B5EF4-FFF2-40B4-BE49-F238E27FC236}">
                <a16:creationId xmlns:a16="http://schemas.microsoft.com/office/drawing/2014/main" id="{F3EB7A09-0D38-E57B-5DED-5A222A86C49E}"/>
              </a:ext>
            </a:extLst>
          </p:cNvPr>
          <p:cNvSpPr>
            <a:spLocks noGrp="1"/>
          </p:cNvSpPr>
          <p:nvPr>
            <p:ph idx="1"/>
          </p:nvPr>
        </p:nvSpPr>
        <p:spPr>
          <a:xfrm>
            <a:off x="457200" y="1600200"/>
            <a:ext cx="8229600" cy="4678363"/>
          </a:xfrm>
        </p:spPr>
        <p:txBody>
          <a:bodyPr/>
          <a:lstStyle/>
          <a:p>
            <a:pPr marL="0" indent="457200">
              <a:spcBef>
                <a:spcPts val="0"/>
              </a:spcBef>
              <a:spcAft>
                <a:spcPts val="2400"/>
              </a:spcAft>
              <a:buNone/>
            </a:pPr>
            <a:r>
              <a:rPr lang="en-US" sz="2800" dirty="0"/>
              <a:t>“And such a ray of godliness shone forth on the minds of Peter’s hearers, that they were not satisfied with the once hearing or with the unwritten teaching of the divine proclamation, but with all manner of entreaties importuned </a:t>
            </a:r>
            <a:r>
              <a:rPr lang="en-US" sz="2800" b="1" dirty="0">
                <a:solidFill>
                  <a:srgbClr val="FFFF00"/>
                </a:solidFill>
              </a:rPr>
              <a:t>Mark</a:t>
            </a:r>
            <a:r>
              <a:rPr lang="en-US" sz="2800" dirty="0"/>
              <a:t>, to whom the Gospel is ascribed, he being the companion of Peter, that he would leave in writing a record of the teaching which had been delivered to them verbally; and did not let the man alone till they prevailed upon him; and so to them we owe</a:t>
            </a:r>
            <a:endParaRPr lang="en-US" sz="2000" dirty="0"/>
          </a:p>
        </p:txBody>
      </p:sp>
      <p:sp>
        <p:nvSpPr>
          <p:cNvPr id="4" name="Date Placeholder 3">
            <a:extLst>
              <a:ext uri="{FF2B5EF4-FFF2-40B4-BE49-F238E27FC236}">
                <a16:creationId xmlns:a16="http://schemas.microsoft.com/office/drawing/2014/main" id="{789DD7D8-3E84-8B21-3D1C-EC6683010930}"/>
              </a:ext>
            </a:extLst>
          </p:cNvPr>
          <p:cNvSpPr>
            <a:spLocks noGrp="1"/>
          </p:cNvSpPr>
          <p:nvPr>
            <p:ph type="dt" sz="half" idx="10"/>
          </p:nvPr>
        </p:nvSpPr>
        <p:spPr/>
        <p:txBody>
          <a:bodyPr/>
          <a:lstStyle/>
          <a:p>
            <a:r>
              <a:rPr lang="en-US" dirty="0"/>
              <a:t>Outline, 17</a:t>
            </a:r>
          </a:p>
        </p:txBody>
      </p:sp>
      <p:sp>
        <p:nvSpPr>
          <p:cNvPr id="5" name="Footer Placeholder 4">
            <a:extLst>
              <a:ext uri="{FF2B5EF4-FFF2-40B4-BE49-F238E27FC236}">
                <a16:creationId xmlns:a16="http://schemas.microsoft.com/office/drawing/2014/main" id="{A24F6DE3-2A85-8AD2-FB15-A73D41E1279D}"/>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1B4AF34-8E11-5C91-0799-3569B74C8998}"/>
              </a:ext>
            </a:extLst>
          </p:cNvPr>
          <p:cNvSpPr>
            <a:spLocks noGrp="1"/>
          </p:cNvSpPr>
          <p:nvPr>
            <p:ph type="sldNum" sz="quarter" idx="12"/>
          </p:nvPr>
        </p:nvSpPr>
        <p:spPr/>
        <p:txBody>
          <a:bodyPr/>
          <a:lstStyle/>
          <a:p>
            <a:fld id="{27F658CE-3C2C-4608-AB25-6B872F7423A4}" type="slidenum">
              <a:rPr lang="en-US" smtClean="0"/>
              <a:t>155</a:t>
            </a:fld>
            <a:endParaRPr lang="en-US"/>
          </a:p>
        </p:txBody>
      </p:sp>
    </p:spTree>
    <p:extLst>
      <p:ext uri="{BB962C8B-B14F-4D97-AF65-F5344CB8AC3E}">
        <p14:creationId xmlns:p14="http://schemas.microsoft.com/office/powerpoint/2010/main" val="324841184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3495748-098E-66DE-63DE-746BA50D3C6F}"/>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2297EE53-A7E4-80B8-84F0-EB82B30DC708}"/>
              </a:ext>
            </a:extLst>
          </p:cNvPr>
          <p:cNvSpPr>
            <a:spLocks noGrp="1"/>
          </p:cNvSpPr>
          <p:nvPr>
            <p:ph type="title"/>
          </p:nvPr>
        </p:nvSpPr>
        <p:spPr/>
        <p:txBody>
          <a:bodyPr/>
          <a:lstStyle/>
          <a:p>
            <a:r>
              <a:rPr kumimoji="0" lang="en-US" sz="4400" b="0" i="0" u="none" strike="noStrike" kern="0" cap="none" spc="0" normalizeH="0" baseline="0" noProof="0" dirty="0">
                <a:ln>
                  <a:noFill/>
                </a:ln>
                <a:solidFill>
                  <a:srgbClr val="E5FFFF"/>
                </a:solidFill>
                <a:effectLst>
                  <a:outerShdw blurRad="38100" dist="38100" dir="2700000" algn="tl">
                    <a:srgbClr val="000000">
                      <a:alpha val="43137"/>
                    </a:srgbClr>
                  </a:outerShdw>
                </a:effectLst>
                <a:uLnTx/>
                <a:uFillTx/>
                <a:latin typeface="Arial Black" panose="020B0A04020102020204" pitchFamily="34" charset="0"/>
                <a:ea typeface="+mj-ea"/>
                <a:cs typeface="+mj-cs"/>
              </a:rPr>
              <a:t>Clement Of Alexandria</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(~AD 155-220)</a:t>
            </a:r>
            <a:endParaRPr lang="en-US" dirty="0"/>
          </a:p>
        </p:txBody>
      </p:sp>
      <p:sp>
        <p:nvSpPr>
          <p:cNvPr id="8" name="Content Placeholder 7">
            <a:extLst>
              <a:ext uri="{FF2B5EF4-FFF2-40B4-BE49-F238E27FC236}">
                <a16:creationId xmlns:a16="http://schemas.microsoft.com/office/drawing/2014/main" id="{0D777A66-8794-1A84-129F-B38D0B20219B}"/>
              </a:ext>
            </a:extLst>
          </p:cNvPr>
          <p:cNvSpPr>
            <a:spLocks noGrp="1"/>
          </p:cNvSpPr>
          <p:nvPr>
            <p:ph idx="1"/>
          </p:nvPr>
        </p:nvSpPr>
        <p:spPr>
          <a:xfrm>
            <a:off x="457200" y="1600200"/>
            <a:ext cx="8229600" cy="4678363"/>
          </a:xfrm>
        </p:spPr>
        <p:txBody>
          <a:bodyPr/>
          <a:lstStyle/>
          <a:p>
            <a:pPr marL="0" indent="0">
              <a:spcBef>
                <a:spcPts val="0"/>
              </a:spcBef>
              <a:spcAft>
                <a:spcPts val="2400"/>
              </a:spcAft>
              <a:buNone/>
            </a:pPr>
            <a:r>
              <a:rPr lang="en-US" sz="2800" dirty="0"/>
              <a:t>the Scripture called the </a:t>
            </a:r>
            <a:r>
              <a:rPr lang="en-US" sz="2800" b="1" dirty="0">
                <a:solidFill>
                  <a:srgbClr val="FFFF00"/>
                </a:solidFill>
              </a:rPr>
              <a:t>‘Gospel by Mark.’ </a:t>
            </a:r>
            <a:r>
              <a:rPr lang="en-US" sz="2800" dirty="0"/>
              <a:t>On learning what had been done, through the revelation of the Spirit, it is said that the apostle was delighted with the enthusiasm of the men, and sanctioned the composition for reading in the Churches. Clemens gives the narrative in the sixth book of the Hypotyposes.”  </a:t>
            </a:r>
            <a:r>
              <a:rPr lang="en-US" sz="2000" dirty="0"/>
              <a:t>(“Fragments of Clemens </a:t>
            </a:r>
            <a:r>
              <a:rPr lang="en-US" sz="2000" dirty="0" err="1"/>
              <a:t>Alexandrinus</a:t>
            </a:r>
            <a:r>
              <a:rPr lang="en-US" sz="2000" dirty="0"/>
              <a:t>,” </a:t>
            </a:r>
            <a:r>
              <a:rPr lang="en-US" sz="2000" dirty="0" err="1"/>
              <a:t>ANF</a:t>
            </a:r>
            <a:r>
              <a:rPr lang="en-US" sz="2000" dirty="0"/>
              <a:t>, 1885, 2:579)</a:t>
            </a:r>
          </a:p>
        </p:txBody>
      </p:sp>
      <p:sp>
        <p:nvSpPr>
          <p:cNvPr id="4" name="Date Placeholder 3">
            <a:extLst>
              <a:ext uri="{FF2B5EF4-FFF2-40B4-BE49-F238E27FC236}">
                <a16:creationId xmlns:a16="http://schemas.microsoft.com/office/drawing/2014/main" id="{D1C6D856-DF77-7322-6535-9DE59489B9CC}"/>
              </a:ext>
            </a:extLst>
          </p:cNvPr>
          <p:cNvSpPr>
            <a:spLocks noGrp="1"/>
          </p:cNvSpPr>
          <p:nvPr>
            <p:ph type="dt" sz="half" idx="10"/>
          </p:nvPr>
        </p:nvSpPr>
        <p:spPr/>
        <p:txBody>
          <a:bodyPr/>
          <a:lstStyle/>
          <a:p>
            <a:r>
              <a:rPr lang="en-US" dirty="0"/>
              <a:t>Outline, 17</a:t>
            </a:r>
          </a:p>
        </p:txBody>
      </p:sp>
      <p:sp>
        <p:nvSpPr>
          <p:cNvPr id="5" name="Footer Placeholder 4">
            <a:extLst>
              <a:ext uri="{FF2B5EF4-FFF2-40B4-BE49-F238E27FC236}">
                <a16:creationId xmlns:a16="http://schemas.microsoft.com/office/drawing/2014/main" id="{873691B0-F2CC-8A85-228C-2EEFAEF2E99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2A9E8BDB-E6B5-E91E-D027-1DA7704E7A4F}"/>
              </a:ext>
            </a:extLst>
          </p:cNvPr>
          <p:cNvSpPr>
            <a:spLocks noGrp="1"/>
          </p:cNvSpPr>
          <p:nvPr>
            <p:ph type="sldNum" sz="quarter" idx="12"/>
          </p:nvPr>
        </p:nvSpPr>
        <p:spPr/>
        <p:txBody>
          <a:bodyPr/>
          <a:lstStyle/>
          <a:p>
            <a:fld id="{27F658CE-3C2C-4608-AB25-6B872F7423A4}" type="slidenum">
              <a:rPr lang="en-US" smtClean="0"/>
              <a:t>156</a:t>
            </a:fld>
            <a:endParaRPr lang="en-US"/>
          </a:p>
        </p:txBody>
      </p:sp>
    </p:spTree>
    <p:extLst>
      <p:ext uri="{BB962C8B-B14F-4D97-AF65-F5344CB8AC3E}">
        <p14:creationId xmlns:p14="http://schemas.microsoft.com/office/powerpoint/2010/main" val="3421579430"/>
      </p:ext>
    </p:extLst>
  </p:cSld>
  <p:clrMapOvr>
    <a:masterClrMapping/>
  </p:clrMapOvr>
  <p:transition spd="med">
    <p:pull/>
  </p:transition>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dirty="0">
                <a:ln>
                  <a:noFill/>
                </a:ln>
                <a:effectLst>
                  <a:outerShdw blurRad="38100" dist="38100" dir="2700000" algn="tl">
                    <a:srgbClr val="000000"/>
                  </a:outerShdw>
                </a:effectLst>
                <a:uLnTx/>
                <a:uFillTx/>
                <a:latin typeface="Arial Black" panose="020B0A04020102020204"/>
                <a:ea typeface="+mj-ea"/>
                <a:cs typeface="+mj-cs"/>
              </a:rPr>
              <a:t>Clement of Alexandria</a:t>
            </a:r>
            <a:br>
              <a:rPr kumimoji="0" lang="en-US" sz="4400" b="0" i="0" u="none" strike="noStrike" kern="0" cap="none" spc="0" normalizeH="0" baseline="0" noProof="0" dirty="0">
                <a:ln>
                  <a:noFill/>
                </a:ln>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dirty="0">
                <a:ln>
                  <a:noFill/>
                </a:ln>
                <a:effectLst>
                  <a:outerShdw blurRad="38100" dist="38100" dir="2700000" algn="tl">
                    <a:srgbClr val="000000"/>
                  </a:outerShdw>
                </a:effectLst>
                <a:uLnTx/>
                <a:uFillTx/>
                <a:latin typeface="Arial" panose="020B0604020202020204"/>
                <a:ea typeface="+mj-ea"/>
                <a:cs typeface="+mj-cs"/>
              </a:rPr>
              <a:t>(~150-215)</a:t>
            </a:r>
            <a:endParaRPr lang="en-US" sz="3000" dirty="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“5…Nevertheless, of all the disciples of the Lord, only </a:t>
            </a:r>
            <a:r>
              <a:rPr lang="en-US" b="1" dirty="0">
                <a:solidFill>
                  <a:srgbClr val="FFFF00"/>
                </a:solidFill>
              </a:rPr>
              <a:t>Matthew</a:t>
            </a:r>
            <a:r>
              <a:rPr lang="en-US" dirty="0"/>
              <a:t> and </a:t>
            </a:r>
            <a:r>
              <a:rPr lang="en-US" b="1" dirty="0">
                <a:solidFill>
                  <a:srgbClr val="FFFF00"/>
                </a:solidFill>
              </a:rPr>
              <a:t>John</a:t>
            </a:r>
            <a:r>
              <a:rPr lang="en-US" dirty="0"/>
              <a:t> have left us </a:t>
            </a:r>
            <a:r>
              <a:rPr lang="en-US" b="1" dirty="0">
                <a:solidFill>
                  <a:srgbClr val="00B0F0"/>
                </a:solidFill>
              </a:rPr>
              <a:t>written memorials</a:t>
            </a:r>
            <a:r>
              <a:rPr lang="en-US" dirty="0"/>
              <a:t>, and they, tradition says, were led to write only under the pressure of necessity.  “6 For </a:t>
            </a:r>
            <a:r>
              <a:rPr lang="en-US" b="1" dirty="0">
                <a:solidFill>
                  <a:srgbClr val="FFFF00"/>
                </a:solidFill>
              </a:rPr>
              <a:t>Matthew</a:t>
            </a:r>
            <a:r>
              <a:rPr lang="en-US" dirty="0"/>
              <a:t>, who had at first preached to the Hebrews, when he was about to go to other peoples, committed </a:t>
            </a:r>
            <a:r>
              <a:rPr lang="en-US" b="1" dirty="0">
                <a:solidFill>
                  <a:srgbClr val="FFFF00"/>
                </a:solidFill>
              </a:rPr>
              <a:t>his Gospel </a:t>
            </a:r>
            <a:r>
              <a:rPr lang="en-US" dirty="0"/>
              <a:t>to writing in his </a:t>
            </a:r>
            <a:r>
              <a:rPr lang="en-US" b="1" dirty="0">
                <a:solidFill>
                  <a:srgbClr val="FFFF00"/>
                </a:solidFill>
              </a:rPr>
              <a:t>native tongue</a:t>
            </a:r>
            <a:r>
              <a:rPr lang="en-US" dirty="0"/>
              <a:t>, and thus compensated those whom he was obliged to leave for the loss of his presence.”  </a:t>
            </a:r>
            <a:r>
              <a:rPr lang="en-US" sz="2000" dirty="0"/>
              <a:t>(Quoted in Eusebius of </a:t>
            </a:r>
            <a:r>
              <a:rPr lang="en-US" sz="2000" dirty="0" err="1"/>
              <a:t>Caesaria</a:t>
            </a:r>
            <a:r>
              <a:rPr lang="en-US" sz="2000" dirty="0"/>
              <a:t>, “The Church History of Eusebius, 3:24:5-6, </a:t>
            </a:r>
            <a:r>
              <a:rPr lang="en-US" sz="2000" dirty="0" err="1"/>
              <a:t>NPNF</a:t>
            </a:r>
            <a:r>
              <a:rPr lang="en-US" sz="2000" dirty="0"/>
              <a:t>, 1890, 2.1:152-153)</a:t>
            </a:r>
          </a:p>
          <a:p>
            <a:pPr marL="0" indent="458788">
              <a:buNone/>
            </a:pPr>
            <a:endParaRPr lang="en-US" sz="200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5AB51021-D056-6F2D-DF89-871AFE1F90D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17</a:t>
            </a:r>
          </a:p>
        </p:txBody>
      </p:sp>
    </p:spTree>
    <p:extLst>
      <p:ext uri="{BB962C8B-B14F-4D97-AF65-F5344CB8AC3E}">
        <p14:creationId xmlns:p14="http://schemas.microsoft.com/office/powerpoint/2010/main" val="303487402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207)</a:t>
            </a:r>
          </a:p>
        </p:txBody>
      </p:sp>
      <p:sp>
        <p:nvSpPr>
          <p:cNvPr id="3" name="Content Placeholder 2"/>
          <p:cNvSpPr>
            <a:spLocks noGrp="1"/>
          </p:cNvSpPr>
          <p:nvPr>
            <p:ph idx="1"/>
          </p:nvPr>
        </p:nvSpPr>
        <p:spPr/>
        <p:txBody>
          <a:bodyPr/>
          <a:lstStyle/>
          <a:p>
            <a:pPr marL="0" indent="457200">
              <a:buNone/>
            </a:pPr>
            <a:r>
              <a:rPr lang="en-US" dirty="0"/>
              <a:t>“7 And when </a:t>
            </a:r>
            <a:r>
              <a:rPr lang="en-US" b="1" dirty="0">
                <a:solidFill>
                  <a:srgbClr val="FFFF00"/>
                </a:solidFill>
              </a:rPr>
              <a:t>Mark</a:t>
            </a:r>
            <a:r>
              <a:rPr lang="en-US" dirty="0"/>
              <a:t> and </a:t>
            </a:r>
            <a:r>
              <a:rPr lang="en-US" b="1" dirty="0">
                <a:solidFill>
                  <a:srgbClr val="FFFF00"/>
                </a:solidFill>
              </a:rPr>
              <a:t>Luke</a:t>
            </a:r>
            <a:r>
              <a:rPr lang="en-US" dirty="0"/>
              <a:t> had already published their Gospels, they say that </a:t>
            </a:r>
            <a:r>
              <a:rPr lang="en-US" b="1" dirty="0">
                <a:solidFill>
                  <a:srgbClr val="FFFF00"/>
                </a:solidFill>
              </a:rPr>
              <a:t>John</a:t>
            </a:r>
            <a:r>
              <a:rPr lang="en-US" dirty="0"/>
              <a:t>, who had employed all his time in proclaiming the Gospel orally, finally proceeded to </a:t>
            </a:r>
            <a:r>
              <a:rPr lang="en-US" b="1" dirty="0">
                <a:solidFill>
                  <a:srgbClr val="FFFF00"/>
                </a:solidFill>
              </a:rPr>
              <a:t>write</a:t>
            </a:r>
            <a:r>
              <a:rPr lang="en-US" dirty="0"/>
              <a:t> for the following reason. The three Gospels already mentioned having come into the hands of all and </a:t>
            </a:r>
            <a:r>
              <a:rPr lang="en-US" b="1" dirty="0">
                <a:solidFill>
                  <a:srgbClr val="FFFF00"/>
                </a:solidFill>
              </a:rPr>
              <a:t>into his own </a:t>
            </a:r>
            <a:r>
              <a:rPr lang="en-US" dirty="0"/>
              <a:t>too, they say that he </a:t>
            </a:r>
            <a:r>
              <a:rPr lang="en-US" b="1" dirty="0">
                <a:solidFill>
                  <a:srgbClr val="FFFF00"/>
                </a:solidFill>
              </a:rPr>
              <a:t>accepted</a:t>
            </a:r>
            <a:r>
              <a:rPr lang="en-US" dirty="0"/>
              <a:t> them and </a:t>
            </a:r>
            <a:r>
              <a:rPr lang="en-US" b="1" dirty="0">
                <a:solidFill>
                  <a:srgbClr val="FFFF00"/>
                </a:solidFill>
              </a:rPr>
              <a:t>bore witness </a:t>
            </a:r>
            <a:r>
              <a:rPr lang="en-US" dirty="0"/>
              <a:t>to their truthfulness; but that there was lacking in them an account of the deeds done by Christ at </a:t>
            </a:r>
            <a:r>
              <a:rPr lang="en-US" b="1" dirty="0">
                <a:solidFill>
                  <a:srgbClr val="FFFF00"/>
                </a:solidFill>
              </a:rPr>
              <a:t>the beginning </a:t>
            </a:r>
            <a:r>
              <a:rPr lang="en-US" dirty="0"/>
              <a:t>of his ministry.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17</a:t>
            </a: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1408116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207)</a:t>
            </a:r>
          </a:p>
        </p:txBody>
      </p:sp>
      <p:sp>
        <p:nvSpPr>
          <p:cNvPr id="3" name="Content Placeholder 2"/>
          <p:cNvSpPr>
            <a:spLocks noGrp="1"/>
          </p:cNvSpPr>
          <p:nvPr>
            <p:ph idx="1"/>
          </p:nvPr>
        </p:nvSpPr>
        <p:spPr/>
        <p:txBody>
          <a:bodyPr/>
          <a:lstStyle/>
          <a:p>
            <a:pPr marL="0" indent="457200">
              <a:buNone/>
            </a:pPr>
            <a:r>
              <a:rPr lang="en-US" dirty="0"/>
              <a:t>“8 And this indeed is true. For it is evident that the </a:t>
            </a:r>
            <a:r>
              <a:rPr lang="en-US" b="1" dirty="0">
                <a:solidFill>
                  <a:srgbClr val="FFFF00"/>
                </a:solidFill>
              </a:rPr>
              <a:t>three evangelists </a:t>
            </a:r>
            <a:r>
              <a:rPr lang="en-US" dirty="0"/>
              <a:t>recorded only the deeds done by the </a:t>
            </a:r>
            <a:r>
              <a:rPr lang="en-US" dirty="0" err="1"/>
              <a:t>Saviour</a:t>
            </a:r>
            <a:r>
              <a:rPr lang="en-US" dirty="0"/>
              <a:t> for </a:t>
            </a:r>
            <a:r>
              <a:rPr lang="en-US" b="1" dirty="0">
                <a:solidFill>
                  <a:srgbClr val="FFFF00"/>
                </a:solidFill>
              </a:rPr>
              <a:t>one year after the imprisonment of John the Baptist</a:t>
            </a:r>
            <a:r>
              <a:rPr lang="en-US" dirty="0"/>
              <a:t>, and indicated this in the beginning of their account.”  </a:t>
            </a:r>
            <a:r>
              <a:rPr lang="en-US" sz="2000" dirty="0"/>
              <a:t>(“The Church History of Eusebius,”3:24:5-8,  </a:t>
            </a:r>
            <a:r>
              <a:rPr lang="en-US" sz="2000" dirty="0" err="1"/>
              <a:t>NPNF</a:t>
            </a:r>
            <a:r>
              <a:rPr lang="en-US" sz="2000" dirty="0"/>
              <a:t>, 1890, 2.1:152-153)</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17</a:t>
            </a: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7538628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a:t>How Were Writers Known?</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dirty="0">
                <a:solidFill>
                  <a:srgbClr val="FFFF00"/>
                </a:solidFill>
                <a:effectLst>
                  <a:outerShdw blurRad="38100" dist="38100" dir="2700000" algn="tl">
                    <a:srgbClr val="000000">
                      <a:alpha val="43137"/>
                    </a:srgbClr>
                  </a:outerShdw>
                </a:effectLst>
              </a:rPr>
              <a:t>Word of mouth</a:t>
            </a:r>
          </a:p>
          <a:p>
            <a:pPr marL="457200" indent="-457200">
              <a:spcBef>
                <a:spcPts val="0"/>
              </a:spcBef>
              <a:spcAft>
                <a:spcPts val="2400"/>
              </a:spcAft>
            </a:pPr>
            <a:r>
              <a:rPr lang="en-US" sz="2800" b="1" dirty="0">
                <a:solidFill>
                  <a:srgbClr val="FFFF00"/>
                </a:solidFill>
                <a:effectLst>
                  <a:outerShdw blurRad="38100" dist="38100" dir="2700000" algn="tl">
                    <a:srgbClr val="000000">
                      <a:alpha val="43137"/>
                    </a:srgbClr>
                  </a:outerShdw>
                </a:effectLst>
              </a:rPr>
              <a:t>A title </a:t>
            </a:r>
            <a:r>
              <a:rPr lang="en-US" sz="2800" dirty="0">
                <a:effectLst>
                  <a:outerShdw blurRad="38100" dist="38100" dir="2700000" algn="tl">
                    <a:srgbClr val="000000">
                      <a:alpha val="43137"/>
                    </a:srgbClr>
                  </a:outerShdw>
                </a:effectLst>
              </a:rPr>
              <a:t>on the autograph</a:t>
            </a:r>
          </a:p>
          <a:p>
            <a:pPr marL="457200" indent="-457200">
              <a:spcBef>
                <a:spcPts val="0"/>
              </a:spcBef>
              <a:spcAft>
                <a:spcPts val="2400"/>
              </a:spcAft>
            </a:pPr>
            <a:r>
              <a:rPr lang="en-US" sz="2800" b="1" dirty="0">
                <a:solidFill>
                  <a:srgbClr val="FFFF00"/>
                </a:solidFill>
                <a:effectLst>
                  <a:outerShdw blurRad="38100" dist="38100" dir="2700000" algn="tl">
                    <a:srgbClr val="000000">
                      <a:alpha val="43137"/>
                    </a:srgbClr>
                  </a:outerShdw>
                </a:effectLst>
              </a:rPr>
              <a:t>A tag </a:t>
            </a:r>
            <a:r>
              <a:rPr lang="en-US" sz="2800" dirty="0">
                <a:effectLst>
                  <a:outerShdw blurRad="38100" dist="38100" dir="2700000" algn="tl">
                    <a:srgbClr val="000000">
                      <a:alpha val="43137"/>
                    </a:srgbClr>
                  </a:outerShdw>
                </a:effectLst>
              </a:rPr>
              <a:t>on the outside of the scroll</a:t>
            </a:r>
          </a:p>
          <a:p>
            <a:pPr marL="857250" lvl="1" indent="-457200">
              <a:spcBef>
                <a:spcPts val="0"/>
              </a:spcBef>
              <a:spcAft>
                <a:spcPts val="2400"/>
              </a:spcAft>
            </a:pPr>
            <a:r>
              <a:rPr lang="en-US" sz="2400" i="1" dirty="0">
                <a:effectLst>
                  <a:outerShdw blurRad="38100" dist="38100" dir="2700000" algn="tl">
                    <a:srgbClr val="000000">
                      <a:alpha val="43137"/>
                    </a:srgbClr>
                  </a:outerShdw>
                </a:effectLst>
              </a:rPr>
              <a:t>The Apologetics Study Bible</a:t>
            </a:r>
            <a:r>
              <a:rPr lang="en-US" sz="2400" dirty="0">
                <a:effectLst>
                  <a:outerShdw blurRad="38100" dist="38100" dir="2700000" algn="tl">
                    <a:srgbClr val="000000">
                      <a:alpha val="43137"/>
                    </a:srgbClr>
                  </a:outerShdw>
                </a:effectLst>
              </a:rPr>
              <a:t>:  “It is unlikely that a Greco-Roman literary work would have been </a:t>
            </a:r>
            <a:r>
              <a:rPr lang="en-US" sz="2400" b="1" dirty="0">
                <a:solidFill>
                  <a:srgbClr val="FFFF00"/>
                </a:solidFill>
                <a:effectLst>
                  <a:outerShdw blurRad="38100" dist="38100" dir="2700000" algn="tl">
                    <a:srgbClr val="000000">
                      <a:alpha val="43137"/>
                    </a:srgbClr>
                  </a:outerShdw>
                </a:effectLst>
              </a:rPr>
              <a:t>published anonymously</a:t>
            </a:r>
            <a:r>
              <a:rPr lang="en-US" sz="2400" dirty="0">
                <a:effectLst>
                  <a:outerShdw blurRad="38100" dist="38100" dir="2700000" algn="tl">
                    <a:srgbClr val="000000">
                      <a:alpha val="43137"/>
                    </a:srgbClr>
                  </a:outerShdw>
                </a:effectLst>
              </a:rPr>
              <a:t>. Usually the name of the author, if not indicated directly in the text, was attached as </a:t>
            </a:r>
            <a:r>
              <a:rPr lang="en-US" sz="2400" b="1" dirty="0">
                <a:solidFill>
                  <a:srgbClr val="FFFF00"/>
                </a:solidFill>
                <a:effectLst>
                  <a:outerShdw blurRad="38100" dist="38100" dir="2700000" algn="tl">
                    <a:srgbClr val="000000">
                      <a:alpha val="43137"/>
                    </a:srgbClr>
                  </a:outerShdw>
                </a:effectLst>
              </a:rPr>
              <a:t>a tag</a:t>
            </a:r>
            <a:r>
              <a:rPr lang="en-US" sz="2400" dirty="0">
                <a:solidFill>
                  <a:srgbClr val="FFFF00"/>
                </a:solidFill>
                <a:effectLst>
                  <a:outerShdw blurRad="38100" dist="38100" dir="2700000" algn="tl">
                    <a:srgbClr val="000000">
                      <a:alpha val="43137"/>
                    </a:srgbClr>
                  </a:outerShdw>
                </a:effectLst>
              </a:rPr>
              <a:t> </a:t>
            </a:r>
            <a:r>
              <a:rPr lang="en-US" sz="2400" dirty="0">
                <a:effectLst>
                  <a:outerShdw blurRad="38100" dist="38100" dir="2700000" algn="tl">
                    <a:srgbClr val="000000">
                      <a:alpha val="43137"/>
                    </a:srgbClr>
                  </a:outerShdw>
                </a:effectLst>
              </a:rPr>
              <a:t>to the scroll.”  </a:t>
            </a:r>
            <a:r>
              <a:rPr lang="en-US" sz="2000" dirty="0">
                <a:effectLst>
                  <a:outerShdw blurRad="38100" dist="38100" dir="2700000" algn="tl">
                    <a:srgbClr val="000000">
                      <a:alpha val="43137"/>
                    </a:srgbClr>
                  </a:outerShdw>
                </a:effectLst>
              </a:rPr>
              <a:t>(1507)</a:t>
            </a:r>
          </a:p>
        </p:txBody>
      </p:sp>
      <p:sp>
        <p:nvSpPr>
          <p:cNvPr id="4" name="Footer Placeholder 3"/>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16</a:t>
            </a:fld>
            <a:endParaRPr lang="en-US"/>
          </a:p>
        </p:txBody>
      </p:sp>
      <p:sp>
        <p:nvSpPr>
          <p:cNvPr id="6" name="Date Placeholder 5">
            <a:extLst>
              <a:ext uri="{FF2B5EF4-FFF2-40B4-BE49-F238E27FC236}">
                <a16:creationId xmlns:a16="http://schemas.microsoft.com/office/drawing/2014/main" id="{D50C7AAB-6188-00C6-DAA9-4AAFB052A658}"/>
              </a:ext>
            </a:extLst>
          </p:cNvPr>
          <p:cNvSpPr>
            <a:spLocks noGrp="1"/>
          </p:cNvSpPr>
          <p:nvPr>
            <p:ph type="dt" sz="half" idx="10"/>
          </p:nvPr>
        </p:nvSpPr>
        <p:spPr/>
        <p:txBody>
          <a:bodyPr/>
          <a:lstStyle/>
          <a:p>
            <a:r>
              <a:rPr lang="en-US"/>
              <a:t>Outline, 3-4</a:t>
            </a:r>
          </a:p>
        </p:txBody>
      </p:sp>
    </p:spTree>
    <p:extLst>
      <p:ext uri="{BB962C8B-B14F-4D97-AF65-F5344CB8AC3E}">
        <p14:creationId xmlns:p14="http://schemas.microsoft.com/office/powerpoint/2010/main" val="389188013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207)</a:t>
            </a:r>
          </a:p>
        </p:txBody>
      </p:sp>
      <p:sp>
        <p:nvSpPr>
          <p:cNvPr id="3" name="Content Placeholder 2"/>
          <p:cNvSpPr>
            <a:spLocks noGrp="1"/>
          </p:cNvSpPr>
          <p:nvPr>
            <p:ph idx="1"/>
          </p:nvPr>
        </p:nvSpPr>
        <p:spPr/>
        <p:txBody>
          <a:bodyPr/>
          <a:lstStyle/>
          <a:p>
            <a:pPr marL="0" indent="457200">
              <a:buNone/>
            </a:pPr>
            <a:r>
              <a:rPr lang="en-US" dirty="0"/>
              <a:t>“11 They say, therefore, that the apostle </a:t>
            </a:r>
            <a:r>
              <a:rPr lang="en-US" b="1" dirty="0">
                <a:solidFill>
                  <a:srgbClr val="FFFF00"/>
                </a:solidFill>
              </a:rPr>
              <a:t>John</a:t>
            </a:r>
            <a:r>
              <a:rPr lang="en-US" dirty="0"/>
              <a:t>, being </a:t>
            </a:r>
            <a:r>
              <a:rPr lang="en-US" b="1" dirty="0">
                <a:solidFill>
                  <a:srgbClr val="FFFF00"/>
                </a:solidFill>
              </a:rPr>
              <a:t>asked</a:t>
            </a:r>
            <a:r>
              <a:rPr lang="en-US" dirty="0"/>
              <a:t> to do it for this reason, gave in his Gospel an account of the period which had been </a:t>
            </a:r>
            <a:r>
              <a:rPr lang="en-US" b="1" dirty="0">
                <a:solidFill>
                  <a:srgbClr val="FFFF00"/>
                </a:solidFill>
              </a:rPr>
              <a:t>omitted</a:t>
            </a:r>
            <a:r>
              <a:rPr lang="en-US" dirty="0"/>
              <a:t> by the earlier evangelists, and of the deeds done by the </a:t>
            </a:r>
            <a:r>
              <a:rPr lang="en-US" dirty="0" err="1"/>
              <a:t>Saviour</a:t>
            </a:r>
            <a:r>
              <a:rPr lang="en-US" dirty="0"/>
              <a:t> during that period; that is, of those which were </a:t>
            </a:r>
            <a:r>
              <a:rPr lang="en-US" b="1" dirty="0">
                <a:solidFill>
                  <a:srgbClr val="FFFF00"/>
                </a:solidFill>
              </a:rPr>
              <a:t>done before the imprisonment of the Baptist</a:t>
            </a:r>
            <a:r>
              <a:rPr lang="en-US" dirty="0"/>
              <a:t>….</a:t>
            </a:r>
          </a:p>
          <a:p>
            <a:pPr marL="0" indent="457200">
              <a:buNone/>
            </a:pP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17</a:t>
            </a: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69029738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207)</a:t>
            </a:r>
          </a:p>
        </p:txBody>
      </p:sp>
      <p:sp>
        <p:nvSpPr>
          <p:cNvPr id="3" name="Content Placeholder 2"/>
          <p:cNvSpPr>
            <a:spLocks noGrp="1"/>
          </p:cNvSpPr>
          <p:nvPr>
            <p:ph idx="1"/>
          </p:nvPr>
        </p:nvSpPr>
        <p:spPr/>
        <p:txBody>
          <a:bodyPr/>
          <a:lstStyle/>
          <a:p>
            <a:pPr marL="0" indent="457200">
              <a:buNone/>
            </a:pPr>
            <a:r>
              <a:rPr lang="en-US" dirty="0"/>
              <a:t>“12 John accordingly, in his Gospel, records the deeds of Christ which were performed </a:t>
            </a:r>
            <a:r>
              <a:rPr lang="en-US" b="1" dirty="0">
                <a:solidFill>
                  <a:srgbClr val="FFFF00"/>
                </a:solidFill>
              </a:rPr>
              <a:t>before the Baptist was cast into prison</a:t>
            </a:r>
            <a:r>
              <a:rPr lang="en-US" dirty="0"/>
              <a:t>, but the other three evangelists mention the events which happened </a:t>
            </a:r>
            <a:r>
              <a:rPr lang="en-US" b="1" dirty="0">
                <a:solidFill>
                  <a:srgbClr val="FFFF00"/>
                </a:solidFill>
              </a:rPr>
              <a:t>after that time</a:t>
            </a:r>
            <a:r>
              <a:rPr lang="en-US" dirty="0"/>
              <a:t>.</a:t>
            </a:r>
          </a:p>
          <a:p>
            <a:pPr marL="0" indent="457200">
              <a:buNone/>
            </a:pP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17</a:t>
            </a: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42672113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207)</a:t>
            </a:r>
          </a:p>
        </p:txBody>
      </p:sp>
      <p:sp>
        <p:nvSpPr>
          <p:cNvPr id="3" name="Content Placeholder 2"/>
          <p:cNvSpPr>
            <a:spLocks noGrp="1"/>
          </p:cNvSpPr>
          <p:nvPr>
            <p:ph idx="1"/>
          </p:nvPr>
        </p:nvSpPr>
        <p:spPr/>
        <p:txBody>
          <a:bodyPr/>
          <a:lstStyle/>
          <a:p>
            <a:pPr marL="0" indent="457200">
              <a:buNone/>
            </a:pPr>
            <a:r>
              <a:rPr lang="en-US" dirty="0"/>
              <a:t>“13 One who understands this can no longer think that the Gospels are </a:t>
            </a:r>
            <a:r>
              <a:rPr lang="en-US" b="1" dirty="0">
                <a:solidFill>
                  <a:srgbClr val="FFFF00"/>
                </a:solidFill>
              </a:rPr>
              <a:t>at variance </a:t>
            </a:r>
            <a:r>
              <a:rPr lang="en-US" dirty="0"/>
              <a:t>with one another, inasmuch as the Gospel according to John contains the </a:t>
            </a:r>
            <a:r>
              <a:rPr lang="en-US" b="1" dirty="0">
                <a:solidFill>
                  <a:srgbClr val="FFFF00"/>
                </a:solidFill>
              </a:rPr>
              <a:t>first acts </a:t>
            </a:r>
            <a:r>
              <a:rPr lang="en-US" dirty="0"/>
              <a:t>of Christ, while the others give an account of the </a:t>
            </a:r>
            <a:r>
              <a:rPr lang="en-US" b="1" dirty="0">
                <a:solidFill>
                  <a:srgbClr val="FFFF00"/>
                </a:solidFill>
              </a:rPr>
              <a:t>latter part </a:t>
            </a:r>
            <a:r>
              <a:rPr lang="en-US" dirty="0"/>
              <a:t>of his life. And the </a:t>
            </a:r>
            <a:r>
              <a:rPr lang="en-US" b="1" dirty="0">
                <a:solidFill>
                  <a:srgbClr val="FFFF00"/>
                </a:solidFill>
              </a:rPr>
              <a:t>genealogy</a:t>
            </a:r>
            <a:r>
              <a:rPr lang="en-US" dirty="0"/>
              <a:t> of our </a:t>
            </a:r>
            <a:r>
              <a:rPr lang="en-US" dirty="0" err="1"/>
              <a:t>Saviour</a:t>
            </a:r>
            <a:r>
              <a:rPr lang="en-US" dirty="0"/>
              <a:t> according to the flesh John quite naturally </a:t>
            </a:r>
            <a:r>
              <a:rPr lang="en-US" b="1" dirty="0">
                <a:solidFill>
                  <a:srgbClr val="FFFF00"/>
                </a:solidFill>
              </a:rPr>
              <a:t>omitted</a:t>
            </a:r>
            <a:r>
              <a:rPr lang="en-US" dirty="0"/>
              <a:t>, because it had been </a:t>
            </a:r>
            <a:r>
              <a:rPr lang="en-US" b="1" dirty="0">
                <a:solidFill>
                  <a:srgbClr val="FFFF00"/>
                </a:solidFill>
              </a:rPr>
              <a:t>already given </a:t>
            </a:r>
            <a:r>
              <a:rPr lang="en-US" dirty="0"/>
              <a:t>by Matthew and Luke, and began with the doctrine of </a:t>
            </a:r>
            <a:r>
              <a:rPr lang="en-US" b="1" dirty="0">
                <a:solidFill>
                  <a:srgbClr val="FFFF00"/>
                </a:solidFill>
              </a:rPr>
              <a:t>his divinity</a:t>
            </a:r>
            <a:r>
              <a:rPr lang="en-US" dirty="0"/>
              <a:t>, which had, </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17</a:t>
            </a: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82648959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Clement Of Alexandria</a:t>
            </a:r>
            <a:br>
              <a:rPr lang="en-US" dirty="0"/>
            </a:br>
            <a:r>
              <a:rPr lang="en-US" sz="3000" dirty="0">
                <a:latin typeface="+mn-lt"/>
              </a:rPr>
              <a:t>(~AD 207)</a:t>
            </a:r>
          </a:p>
        </p:txBody>
      </p:sp>
      <p:sp>
        <p:nvSpPr>
          <p:cNvPr id="3" name="Content Placeholder 2"/>
          <p:cNvSpPr>
            <a:spLocks noGrp="1"/>
          </p:cNvSpPr>
          <p:nvPr>
            <p:ph idx="1"/>
          </p:nvPr>
        </p:nvSpPr>
        <p:spPr/>
        <p:txBody>
          <a:bodyPr/>
          <a:lstStyle/>
          <a:p>
            <a:pPr marL="0" indent="0">
              <a:buNone/>
            </a:pPr>
            <a:r>
              <a:rPr lang="en-US" dirty="0"/>
              <a:t>as it were, been reserved for him, as their superior, by the divine Spirit.”  </a:t>
            </a:r>
            <a:r>
              <a:rPr lang="en-US" sz="2000" dirty="0"/>
              <a:t>(“The Church History of Eusebius,”3:24:11-13,  </a:t>
            </a:r>
            <a:r>
              <a:rPr lang="en-US" sz="2000" dirty="0" err="1"/>
              <a:t>NPNF</a:t>
            </a:r>
            <a:r>
              <a:rPr lang="en-US" sz="2000" dirty="0"/>
              <a:t>, 1890, 2.1:153)</a:t>
            </a:r>
          </a:p>
          <a:p>
            <a:pPr marL="0" indent="457200">
              <a:buNone/>
            </a:pP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C61FBB8-7C6D-C550-4847-9BDC7E7AF7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17</a:t>
            </a:r>
            <a:r>
              <a:rPr lang="en-US" dirty="0">
                <a:solidFill>
                  <a:srgbClr val="FFFFFF"/>
                </a:solidFill>
                <a:latin typeface="Arial" panose="020B0604020202020204"/>
              </a:rPr>
              <a:t>-18</a:t>
            </a:r>
            <a:endParaRPr kumimoji="0" lang="en-US"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7" name="Footer Placeholder 6">
            <a:extLst>
              <a:ext uri="{FF2B5EF4-FFF2-40B4-BE49-F238E27FC236}">
                <a16:creationId xmlns:a16="http://schemas.microsoft.com/office/drawing/2014/main" id="{54CC29B6-601E-FD5C-D7DF-8EB450F93B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6245818"/>
      </p:ext>
    </p:extLst>
  </p:cSld>
  <p:clrMapOvr>
    <a:masterClrMapping/>
  </p:clrMapOvr>
  <p:transition spd="med">
    <p:pull/>
  </p:transition>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F58A83-1D05-9746-5922-4E199F6C5BBD}"/>
              </a:ext>
            </a:extLst>
          </p:cNvPr>
          <p:cNvSpPr>
            <a:spLocks noGrp="1"/>
          </p:cNvSpPr>
          <p:nvPr>
            <p:ph type="title"/>
          </p:nvPr>
        </p:nvSpPr>
        <p:spPr/>
        <p:txBody>
          <a:bodyPr/>
          <a:lstStyle/>
          <a:p>
            <a:r>
              <a:rPr lang="en-US" dirty="0"/>
              <a:t>Clement of Alexandria</a:t>
            </a:r>
            <a:br>
              <a:rPr lang="en-US" dirty="0"/>
            </a:br>
            <a:r>
              <a:rPr lang="en-US" sz="3000" dirty="0">
                <a:latin typeface="+mn-lt"/>
              </a:rPr>
              <a:t>(~AD 150-215)</a:t>
            </a:r>
          </a:p>
        </p:txBody>
      </p:sp>
      <p:sp>
        <p:nvSpPr>
          <p:cNvPr id="3" name="Content Placeholder 2">
            <a:extLst>
              <a:ext uri="{FF2B5EF4-FFF2-40B4-BE49-F238E27FC236}">
                <a16:creationId xmlns:a16="http://schemas.microsoft.com/office/drawing/2014/main" id="{CFC761D3-4193-67B8-F6C4-42F5490778CB}"/>
              </a:ext>
            </a:extLst>
          </p:cNvPr>
          <p:cNvSpPr>
            <a:spLocks noGrp="1"/>
          </p:cNvSpPr>
          <p:nvPr>
            <p:ph idx="1"/>
          </p:nvPr>
        </p:nvSpPr>
        <p:spPr>
          <a:xfrm>
            <a:off x="457200" y="1532238"/>
            <a:ext cx="8229600" cy="4598687"/>
          </a:xfrm>
        </p:spPr>
        <p:txBody>
          <a:bodyPr/>
          <a:lstStyle/>
          <a:p>
            <a:pPr marL="458788" indent="-458788"/>
            <a:r>
              <a:rPr lang="en-US" sz="2800" b="1" i="1" dirty="0"/>
              <a:t>Eusebius</a:t>
            </a:r>
            <a:r>
              <a:rPr lang="en-US" sz="2800" dirty="0"/>
              <a:t>:  “6 The </a:t>
            </a:r>
            <a:r>
              <a:rPr lang="en-US" sz="2800" b="1" dirty="0">
                <a:solidFill>
                  <a:srgbClr val="FFFF00"/>
                </a:solidFill>
              </a:rPr>
              <a:t>Gospels</a:t>
            </a:r>
            <a:r>
              <a:rPr lang="en-US" sz="2800" dirty="0"/>
              <a:t> containing the genealogies, he says, were written first. The Gospel according to </a:t>
            </a:r>
            <a:r>
              <a:rPr lang="en-US" sz="2800" b="1" dirty="0">
                <a:solidFill>
                  <a:srgbClr val="FFFF00"/>
                </a:solidFill>
              </a:rPr>
              <a:t>Mark</a:t>
            </a:r>
            <a:r>
              <a:rPr lang="en-US" sz="2800" dirty="0"/>
              <a:t> had this occasion. As </a:t>
            </a:r>
            <a:r>
              <a:rPr lang="en-US" sz="2800" b="1" dirty="0">
                <a:solidFill>
                  <a:srgbClr val="00B0F0"/>
                </a:solidFill>
              </a:rPr>
              <a:t>Peter</a:t>
            </a:r>
            <a:r>
              <a:rPr lang="en-US" sz="2800" dirty="0"/>
              <a:t> had preached the Word publicly at </a:t>
            </a:r>
            <a:r>
              <a:rPr lang="en-US" sz="2800" b="1" dirty="0">
                <a:solidFill>
                  <a:srgbClr val="00B0F0"/>
                </a:solidFill>
              </a:rPr>
              <a:t>Rome</a:t>
            </a:r>
            <a:r>
              <a:rPr lang="en-US" sz="2800" dirty="0"/>
              <a:t>, and declared the Gospel by the Spirit, many who were present </a:t>
            </a:r>
            <a:r>
              <a:rPr lang="en-US" sz="2800" b="1" dirty="0">
                <a:solidFill>
                  <a:srgbClr val="00B0F0"/>
                </a:solidFill>
              </a:rPr>
              <a:t>requested</a:t>
            </a:r>
            <a:r>
              <a:rPr lang="en-US" sz="2800" dirty="0"/>
              <a:t> that Mark, who had followed him for a long time and remembered his sayings, should </a:t>
            </a:r>
            <a:r>
              <a:rPr lang="en-US" sz="2800" b="1" dirty="0">
                <a:solidFill>
                  <a:srgbClr val="00B0F0"/>
                </a:solidFill>
              </a:rPr>
              <a:t>write them out</a:t>
            </a:r>
            <a:r>
              <a:rPr lang="en-US" sz="2800" dirty="0"/>
              <a:t>. And having composed the Gospel he gave it to those who had requested it.”  </a:t>
            </a:r>
            <a:r>
              <a:rPr lang="en-US" sz="2000" dirty="0"/>
              <a:t>(</a:t>
            </a:r>
            <a:r>
              <a:rPr lang="en-US" sz="2000" b="0" i="0" u="none" strike="noStrike" baseline="0" dirty="0"/>
              <a:t>“The Church History of Eusebius,” 6:14:6, </a:t>
            </a:r>
            <a:r>
              <a:rPr lang="en-US" sz="2000" b="0" i="0" u="none" strike="noStrike" baseline="0" dirty="0" err="1"/>
              <a:t>NPNF</a:t>
            </a:r>
            <a:r>
              <a:rPr lang="en-US" sz="2000" b="0" i="0" u="none" strike="noStrike" baseline="0" dirty="0"/>
              <a:t>, 1890, 2.1:261)</a:t>
            </a:r>
            <a:endParaRPr lang="en-US" sz="2000" dirty="0"/>
          </a:p>
        </p:txBody>
      </p:sp>
      <p:sp>
        <p:nvSpPr>
          <p:cNvPr id="4" name="Footer Placeholder 3">
            <a:extLst>
              <a:ext uri="{FF2B5EF4-FFF2-40B4-BE49-F238E27FC236}">
                <a16:creationId xmlns:a16="http://schemas.microsoft.com/office/drawing/2014/main" id="{A7FB50D6-BDE4-7636-6AF7-02A819300D8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1E114A90-07D7-C7BF-6CFC-DC95E7C0E4C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Callout: Line 5">
            <a:extLst>
              <a:ext uri="{FF2B5EF4-FFF2-40B4-BE49-F238E27FC236}">
                <a16:creationId xmlns:a16="http://schemas.microsoft.com/office/drawing/2014/main" id="{EF292A17-32A5-FB24-75EB-7D28BB3FCC6D}"/>
              </a:ext>
            </a:extLst>
          </p:cNvPr>
          <p:cNvSpPr/>
          <p:nvPr/>
        </p:nvSpPr>
        <p:spPr bwMode="auto">
          <a:xfrm>
            <a:off x="4996838" y="932063"/>
            <a:ext cx="2623162" cy="526356"/>
          </a:xfrm>
          <a:prstGeom prst="borderCallout1">
            <a:avLst>
              <a:gd name="adj1" fmla="val 96519"/>
              <a:gd name="adj2" fmla="val 1516"/>
              <a:gd name="adj3" fmla="val 217801"/>
              <a:gd name="adj4" fmla="val -31486"/>
            </a:avLst>
          </a:prstGeom>
          <a:solidFill>
            <a:schemeClr val="bg1">
              <a:lumMod val="75000"/>
              <a:lumOff val="25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In </a:t>
            </a:r>
            <a:r>
              <a:rPr kumimoji="0" lang="en-US" sz="25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Hypotyposes</a:t>
            </a:r>
            <a:endParaRPr kumimoji="0" lang="en-US" sz="2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Callout: Line 6">
            <a:extLst>
              <a:ext uri="{FF2B5EF4-FFF2-40B4-BE49-F238E27FC236}">
                <a16:creationId xmlns:a16="http://schemas.microsoft.com/office/drawing/2014/main" id="{9C8E2BEA-FD3E-A31A-C7B4-FD34C210F72D}"/>
              </a:ext>
            </a:extLst>
          </p:cNvPr>
          <p:cNvSpPr/>
          <p:nvPr/>
        </p:nvSpPr>
        <p:spPr bwMode="auto">
          <a:xfrm>
            <a:off x="937938" y="922314"/>
            <a:ext cx="3672898" cy="526356"/>
          </a:xfrm>
          <a:prstGeom prst="borderCallout1">
            <a:avLst>
              <a:gd name="adj1" fmla="val 101215"/>
              <a:gd name="adj2" fmla="val 58906"/>
              <a:gd name="adj3" fmla="val 228532"/>
              <a:gd name="adj4" fmla="val 62834"/>
            </a:avLst>
          </a:prstGeom>
          <a:solidFill>
            <a:schemeClr val="bg1">
              <a:lumMod val="75000"/>
              <a:lumOff val="25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Clement of Alexandria</a:t>
            </a:r>
          </a:p>
        </p:txBody>
      </p:sp>
      <p:sp>
        <p:nvSpPr>
          <p:cNvPr id="8" name="Date Placeholder 7">
            <a:extLst>
              <a:ext uri="{FF2B5EF4-FFF2-40B4-BE49-F238E27FC236}">
                <a16:creationId xmlns:a16="http://schemas.microsoft.com/office/drawing/2014/main" id="{6DEEDCD9-4D39-F256-EA81-19BB207B828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18</a:t>
            </a:r>
          </a:p>
        </p:txBody>
      </p:sp>
    </p:spTree>
    <p:extLst>
      <p:ext uri="{BB962C8B-B14F-4D97-AF65-F5344CB8AC3E}">
        <p14:creationId xmlns:p14="http://schemas.microsoft.com/office/powerpoint/2010/main" val="24608430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F58A83-1D05-9746-5922-4E199F6C5BBD}"/>
              </a:ext>
            </a:extLst>
          </p:cNvPr>
          <p:cNvSpPr>
            <a:spLocks noGrp="1"/>
          </p:cNvSpPr>
          <p:nvPr>
            <p:ph type="title"/>
          </p:nvPr>
        </p:nvSpPr>
        <p:spPr/>
        <p:txBody>
          <a:bodyPr/>
          <a:lstStyle/>
          <a:p>
            <a:r>
              <a:rPr lang="en-US" dirty="0"/>
              <a:t>Clement of Alexandria</a:t>
            </a:r>
            <a:br>
              <a:rPr lang="en-US" dirty="0"/>
            </a:br>
            <a:r>
              <a:rPr lang="en-US" sz="3000" dirty="0">
                <a:latin typeface="+mn-lt"/>
              </a:rPr>
              <a:t>(~AD 150-215)</a:t>
            </a:r>
          </a:p>
        </p:txBody>
      </p:sp>
      <p:sp>
        <p:nvSpPr>
          <p:cNvPr id="3" name="Content Placeholder 2">
            <a:extLst>
              <a:ext uri="{FF2B5EF4-FFF2-40B4-BE49-F238E27FC236}">
                <a16:creationId xmlns:a16="http://schemas.microsoft.com/office/drawing/2014/main" id="{CFC761D3-4193-67B8-F6C4-42F5490778CB}"/>
              </a:ext>
            </a:extLst>
          </p:cNvPr>
          <p:cNvSpPr>
            <a:spLocks noGrp="1"/>
          </p:cNvSpPr>
          <p:nvPr>
            <p:ph idx="1"/>
          </p:nvPr>
        </p:nvSpPr>
        <p:spPr>
          <a:xfrm>
            <a:off x="457200" y="1821084"/>
            <a:ext cx="8229600" cy="4309841"/>
          </a:xfrm>
        </p:spPr>
        <p:txBody>
          <a:bodyPr/>
          <a:lstStyle/>
          <a:p>
            <a:pPr marL="458788" indent="-458788"/>
            <a:r>
              <a:rPr lang="en-US" b="1" i="1" dirty="0"/>
              <a:t>Eusebius</a:t>
            </a:r>
            <a:r>
              <a:rPr lang="en-US" dirty="0"/>
              <a:t>:  “7 When </a:t>
            </a:r>
            <a:r>
              <a:rPr lang="en-US" b="1" dirty="0">
                <a:solidFill>
                  <a:srgbClr val="00B0F0"/>
                </a:solidFill>
              </a:rPr>
              <a:t>Peter</a:t>
            </a:r>
            <a:r>
              <a:rPr lang="en-US" dirty="0"/>
              <a:t> learned of this, he neither directly </a:t>
            </a:r>
            <a:r>
              <a:rPr lang="en-US" b="1" dirty="0">
                <a:solidFill>
                  <a:srgbClr val="00B0F0"/>
                </a:solidFill>
              </a:rPr>
              <a:t>forbade</a:t>
            </a:r>
            <a:r>
              <a:rPr lang="en-US" dirty="0"/>
              <a:t> nor </a:t>
            </a:r>
            <a:r>
              <a:rPr lang="en-US" b="1" dirty="0">
                <a:solidFill>
                  <a:srgbClr val="00B0F0"/>
                </a:solidFill>
              </a:rPr>
              <a:t>encouraged</a:t>
            </a:r>
            <a:r>
              <a:rPr lang="en-US" dirty="0"/>
              <a:t> it. But, last of all, </a:t>
            </a:r>
            <a:r>
              <a:rPr lang="en-US" b="1" dirty="0">
                <a:solidFill>
                  <a:srgbClr val="FFFF00"/>
                </a:solidFill>
              </a:rPr>
              <a:t>John</a:t>
            </a:r>
            <a:r>
              <a:rPr lang="en-US" dirty="0"/>
              <a:t>, perceiving that the external facts had been made plain in the Gospel, being </a:t>
            </a:r>
            <a:r>
              <a:rPr lang="en-US" b="1" dirty="0">
                <a:solidFill>
                  <a:srgbClr val="00B0F0"/>
                </a:solidFill>
              </a:rPr>
              <a:t>urged by his friends</a:t>
            </a:r>
            <a:r>
              <a:rPr lang="en-US" dirty="0"/>
              <a:t>, and </a:t>
            </a:r>
            <a:r>
              <a:rPr lang="en-US" b="1" dirty="0">
                <a:solidFill>
                  <a:srgbClr val="00B0F0"/>
                </a:solidFill>
              </a:rPr>
              <a:t>inspired by the Spirit</a:t>
            </a:r>
            <a:r>
              <a:rPr lang="en-US" dirty="0"/>
              <a:t>, composed a </a:t>
            </a:r>
            <a:r>
              <a:rPr lang="en-US" b="1" dirty="0">
                <a:solidFill>
                  <a:srgbClr val="00B0F0"/>
                </a:solidFill>
              </a:rPr>
              <a:t>spiritual Gospel</a:t>
            </a:r>
            <a:r>
              <a:rPr lang="en-US" dirty="0"/>
              <a:t>. This is the account of </a:t>
            </a:r>
            <a:r>
              <a:rPr lang="en-US" b="1" dirty="0">
                <a:solidFill>
                  <a:srgbClr val="00B0F0"/>
                </a:solidFill>
              </a:rPr>
              <a:t>Clement</a:t>
            </a:r>
            <a:r>
              <a:rPr lang="en-US" dirty="0"/>
              <a:t>.”</a:t>
            </a:r>
            <a:r>
              <a:rPr lang="en-US" sz="2800" dirty="0"/>
              <a:t>  </a:t>
            </a:r>
            <a:r>
              <a:rPr lang="en-US" sz="2000" dirty="0"/>
              <a:t>(</a:t>
            </a:r>
            <a:r>
              <a:rPr lang="en-US" sz="2000" b="0" i="0" u="none" strike="noStrike" baseline="0" dirty="0"/>
              <a:t>“The Church History of Eusebius,” 6:14:6, </a:t>
            </a:r>
            <a:r>
              <a:rPr lang="en-US" sz="2000" b="0" i="0" u="none" strike="noStrike" baseline="0" dirty="0" err="1"/>
              <a:t>NPNF</a:t>
            </a:r>
            <a:r>
              <a:rPr lang="en-US" sz="2000" b="0" i="0" u="none" strike="noStrike" baseline="0" dirty="0"/>
              <a:t>, 1890, 2.1:261)</a:t>
            </a:r>
            <a:endParaRPr lang="en-US" sz="2000" dirty="0"/>
          </a:p>
        </p:txBody>
      </p:sp>
      <p:sp>
        <p:nvSpPr>
          <p:cNvPr id="4" name="Footer Placeholder 3">
            <a:extLst>
              <a:ext uri="{FF2B5EF4-FFF2-40B4-BE49-F238E27FC236}">
                <a16:creationId xmlns:a16="http://schemas.microsoft.com/office/drawing/2014/main" id="{A7FB50D6-BDE4-7636-6AF7-02A819300D8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1E114A90-07D7-C7BF-6CFC-DC95E7C0E4C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9B916C5-BBDA-58EB-8B45-1396686D1B8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18</a:t>
            </a:r>
          </a:p>
        </p:txBody>
      </p:sp>
    </p:spTree>
    <p:extLst>
      <p:ext uri="{BB962C8B-B14F-4D97-AF65-F5344CB8AC3E}">
        <p14:creationId xmlns:p14="http://schemas.microsoft.com/office/powerpoint/2010/main" val="2652810148"/>
      </p:ext>
    </p:extLst>
  </p:cSld>
  <p:clrMapOvr>
    <a:masterClrMapping/>
  </p:clrMapOvr>
  <p:transition spd="med">
    <p:pull/>
  </p:transition>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 135-202)</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r>
              <a:rPr lang="en-US" dirty="0"/>
              <a:t>“</a:t>
            </a:r>
            <a:r>
              <a:rPr lang="en-US" b="1" dirty="0">
                <a:solidFill>
                  <a:srgbClr val="FFFF00"/>
                </a:solidFill>
              </a:rPr>
              <a:t>Bishop of Lyons </a:t>
            </a:r>
            <a:r>
              <a:rPr lang="en-US" dirty="0"/>
              <a:t>who published the most famous and influential refutation of Gnostic thought.”  </a:t>
            </a:r>
            <a:r>
              <a:rPr lang="en-US" sz="2000" dirty="0"/>
              <a:t>(</a:t>
            </a:r>
            <a:r>
              <a:rPr lang="en-US" sz="2000" b="0" i="1" u="none" strike="noStrike" baseline="0" dirty="0"/>
              <a:t>Ancient Christian Commentary on Scripture: Introduction and Biographic Information,</a:t>
            </a:r>
            <a:r>
              <a:rPr lang="en-US" sz="2000" b="0" i="0" u="none" strike="noStrike" baseline="0" dirty="0"/>
              <a:t> 2005, p. 495)</a:t>
            </a:r>
          </a:p>
          <a:p>
            <a:pPr marL="458788" indent="-458788">
              <a:spcBef>
                <a:spcPts val="0"/>
              </a:spcBef>
              <a:spcAft>
                <a:spcPts val="2400"/>
              </a:spcAft>
            </a:pPr>
            <a:r>
              <a:rPr lang="en-US" b="1" dirty="0">
                <a:solidFill>
                  <a:srgbClr val="FFFF00"/>
                </a:solidFill>
              </a:rPr>
              <a:t>Pupil of Polycarp </a:t>
            </a:r>
            <a:r>
              <a:rPr lang="en-US" dirty="0"/>
              <a:t>who was a </a:t>
            </a:r>
            <a:r>
              <a:rPr lang="en-US" b="1" dirty="0">
                <a:solidFill>
                  <a:srgbClr val="FFFF00"/>
                </a:solidFill>
              </a:rPr>
              <a:t>pupil of John</a:t>
            </a:r>
          </a:p>
          <a:p>
            <a:pPr marL="458788" indent="-458788">
              <a:spcBef>
                <a:spcPts val="0"/>
              </a:spcBef>
              <a:spcAft>
                <a:spcPts val="2400"/>
              </a:spcAft>
            </a:pPr>
            <a:r>
              <a:rPr lang="en-US" dirty="0"/>
              <a:t>Traveled from </a:t>
            </a:r>
            <a:r>
              <a:rPr lang="en-US" b="1" dirty="0">
                <a:solidFill>
                  <a:srgbClr val="FFFF00"/>
                </a:solidFill>
              </a:rPr>
              <a:t>Asia Minor to Gaul</a:t>
            </a:r>
          </a:p>
          <a:p>
            <a:endParaRPr lang="en-US" sz="2000" b="0" i="0" u="none" strike="noStrike" baseline="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166</a:t>
            </a:fld>
            <a:endParaRPr lang="en-US"/>
          </a:p>
        </p:txBody>
      </p:sp>
      <p:sp>
        <p:nvSpPr>
          <p:cNvPr id="6" name="Date Placeholder 5">
            <a:extLst>
              <a:ext uri="{FF2B5EF4-FFF2-40B4-BE49-F238E27FC236}">
                <a16:creationId xmlns:a16="http://schemas.microsoft.com/office/drawing/2014/main" id="{76144045-15A4-5DBA-E7F8-8FD33DE16535}"/>
              </a:ext>
            </a:extLst>
          </p:cNvPr>
          <p:cNvSpPr>
            <a:spLocks noGrp="1"/>
          </p:cNvSpPr>
          <p:nvPr>
            <p:ph type="dt" sz="half" idx="10"/>
          </p:nvPr>
        </p:nvSpPr>
        <p:spPr/>
        <p:txBody>
          <a:bodyPr/>
          <a:lstStyle/>
          <a:p>
            <a:r>
              <a:rPr lang="en-US"/>
              <a:t>Outline, 18</a:t>
            </a:r>
          </a:p>
        </p:txBody>
      </p:sp>
    </p:spTree>
    <p:extLst>
      <p:ext uri="{BB962C8B-B14F-4D97-AF65-F5344CB8AC3E}">
        <p14:creationId xmlns:p14="http://schemas.microsoft.com/office/powerpoint/2010/main" val="391310657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Irenaeus </a:t>
            </a:r>
            <a:r>
              <a:rPr lang="en-US" dirty="0">
                <a:latin typeface="ZDingbats" panose="05000600020000020004" pitchFamily="2" charset="0"/>
              </a:rPr>
              <a:t>â</a:t>
            </a:r>
            <a:r>
              <a:rPr lang="en-US" dirty="0"/>
              <a:t> Papias </a:t>
            </a:r>
            <a:r>
              <a:rPr lang="en-US" dirty="0">
                <a:latin typeface="ZDingbats" panose="05000600020000020004" pitchFamily="2" charset="0"/>
              </a:rPr>
              <a:t>â</a:t>
            </a:r>
            <a:r>
              <a:rPr lang="en-US" dirty="0"/>
              <a:t> John</a:t>
            </a:r>
          </a:p>
        </p:txBody>
      </p:sp>
      <p:sp>
        <p:nvSpPr>
          <p:cNvPr id="3" name="Content Placeholder 2"/>
          <p:cNvSpPr>
            <a:spLocks noGrp="1"/>
          </p:cNvSpPr>
          <p:nvPr>
            <p:ph idx="1"/>
          </p:nvPr>
        </p:nvSpPr>
        <p:spPr/>
        <p:txBody>
          <a:bodyPr/>
          <a:lstStyle/>
          <a:p>
            <a:pPr marL="463550" indent="-463550">
              <a:spcBef>
                <a:spcPts val="0"/>
              </a:spcBef>
              <a:spcAft>
                <a:spcPts val="2400"/>
              </a:spcAft>
            </a:pPr>
            <a:r>
              <a:rPr lang="en-US" sz="2800" b="1" i="1" dirty="0"/>
              <a:t>Jerome</a:t>
            </a:r>
            <a:r>
              <a:rPr lang="en-US" sz="2800" i="1" dirty="0"/>
              <a:t> </a:t>
            </a:r>
            <a:r>
              <a:rPr lang="en-US" sz="2800" dirty="0"/>
              <a:t>[AD 492]:  “The growth of this heresy is described for us by </a:t>
            </a:r>
            <a:r>
              <a:rPr lang="en-US" sz="2800" b="1" dirty="0" err="1">
                <a:solidFill>
                  <a:srgbClr val="FFFF00"/>
                </a:solidFill>
              </a:rPr>
              <a:t>Irenæus</a:t>
            </a:r>
            <a:r>
              <a:rPr lang="en-US" sz="2800" dirty="0"/>
              <a:t>, bishop of the church of Lyons, </a:t>
            </a:r>
            <a:r>
              <a:rPr lang="en-US" b="1" dirty="0">
                <a:solidFill>
                  <a:srgbClr val="FFFF00"/>
                </a:solidFill>
              </a:rPr>
              <a:t>a man of the apostolic times</a:t>
            </a:r>
            <a:r>
              <a:rPr lang="en-US" sz="2800" dirty="0"/>
              <a:t>, who was a </a:t>
            </a:r>
            <a:r>
              <a:rPr lang="en-US" sz="2800" b="1" dirty="0">
                <a:solidFill>
                  <a:srgbClr val="FFFF00"/>
                </a:solidFill>
              </a:rPr>
              <a:t>disciple of Papias </a:t>
            </a:r>
            <a:r>
              <a:rPr lang="en-US" sz="2800" dirty="0"/>
              <a:t>the </a:t>
            </a:r>
            <a:r>
              <a:rPr lang="en-US" sz="2800" b="1" dirty="0">
                <a:solidFill>
                  <a:srgbClr val="FFFF00"/>
                </a:solidFill>
              </a:rPr>
              <a:t>hearer of the evangelist John</a:t>
            </a:r>
            <a:r>
              <a:rPr lang="en-US" sz="2800" dirty="0"/>
              <a:t>.”  </a:t>
            </a:r>
            <a:r>
              <a:rPr lang="en-US" sz="2000" dirty="0"/>
              <a:t>(Letter LXXV, </a:t>
            </a:r>
            <a:r>
              <a:rPr lang="en-US" sz="2000" dirty="0" err="1"/>
              <a:t>NPNF</a:t>
            </a:r>
            <a:r>
              <a:rPr lang="en-US" sz="2000" dirty="0"/>
              <a:t>, 2.6, 156)</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F999AA6C-A9CE-FA76-73E7-31F932F2092A}"/>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t>Outline, 18</a:t>
            </a:r>
          </a:p>
        </p:txBody>
      </p:sp>
      <p:sp>
        <p:nvSpPr>
          <p:cNvPr id="6" name="Footer Placeholder 5">
            <a:extLst>
              <a:ext uri="{FF2B5EF4-FFF2-40B4-BE49-F238E27FC236}">
                <a16:creationId xmlns:a16="http://schemas.microsoft.com/office/drawing/2014/main" id="{F4E4E8A0-BB9E-F587-4012-17E63839D6A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1481288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084BB-1C0C-0A81-723D-B1E120CDE36B}"/>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Irenaeus of Lyons</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135-202)</a:t>
            </a:r>
            <a:endParaRPr lang="en-US"/>
          </a:p>
        </p:txBody>
      </p:sp>
      <p:sp>
        <p:nvSpPr>
          <p:cNvPr id="3" name="Content Placeholder 2">
            <a:extLst>
              <a:ext uri="{FF2B5EF4-FFF2-40B4-BE49-F238E27FC236}">
                <a16:creationId xmlns:a16="http://schemas.microsoft.com/office/drawing/2014/main" id="{995A0680-B647-1FC0-0FE7-7A61E1397AE2}"/>
              </a:ext>
            </a:extLst>
          </p:cNvPr>
          <p:cNvSpPr>
            <a:spLocks noGrp="1"/>
          </p:cNvSpPr>
          <p:nvPr>
            <p:ph idx="1"/>
          </p:nvPr>
        </p:nvSpPr>
        <p:spPr/>
        <p:txBody>
          <a:bodyPr/>
          <a:lstStyle/>
          <a:p>
            <a:pPr marL="0" indent="458788">
              <a:buNone/>
            </a:pPr>
            <a:r>
              <a:rPr lang="en-US" sz="2800" b="1" i="1" dirty="0"/>
              <a:t>Eusebius:</a:t>
            </a:r>
            <a:r>
              <a:rPr lang="en-US" sz="2800" dirty="0"/>
              <a:t>  “6 I remember the events of that time more clearly than those of recent years. For what boys learn, growing with their mind, becomes joined with it; so that I am able to describe the very place in which the blessed </a:t>
            </a:r>
            <a:r>
              <a:rPr lang="en-US" sz="2800" b="1" dirty="0">
                <a:solidFill>
                  <a:srgbClr val="FFFF00"/>
                </a:solidFill>
              </a:rPr>
              <a:t>Polycarp</a:t>
            </a:r>
            <a:r>
              <a:rPr lang="en-US" sz="2800" dirty="0"/>
              <a:t> sat as he discoursed, and his goings out and his comings in, and the manner of his life, and his physical appearance, and his discourses to the people, and the accounts which he gave of his intercourse with </a:t>
            </a:r>
            <a:r>
              <a:rPr lang="en-US" sz="2800" b="1" dirty="0">
                <a:solidFill>
                  <a:srgbClr val="FFFF00"/>
                </a:solidFill>
              </a:rPr>
              <a:t>John</a:t>
            </a:r>
            <a:r>
              <a:rPr lang="en-US" sz="2800" dirty="0"/>
              <a:t> and with </a:t>
            </a:r>
            <a:r>
              <a:rPr lang="en-US" sz="2800" b="1" dirty="0">
                <a:solidFill>
                  <a:srgbClr val="FFFF00"/>
                </a:solidFill>
              </a:rPr>
              <a:t>the others </a:t>
            </a:r>
            <a:r>
              <a:rPr lang="en-US" sz="2800" dirty="0"/>
              <a:t>who had seen the Lord. </a:t>
            </a:r>
          </a:p>
        </p:txBody>
      </p:sp>
      <p:sp>
        <p:nvSpPr>
          <p:cNvPr id="4" name="Footer Placeholder 3">
            <a:extLst>
              <a:ext uri="{FF2B5EF4-FFF2-40B4-BE49-F238E27FC236}">
                <a16:creationId xmlns:a16="http://schemas.microsoft.com/office/drawing/2014/main" id="{0991756D-F7A5-FCEC-F484-D103AB36312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9C02E663-F42E-450F-9EE2-95E9D83DEF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56D7733-FF7B-FBC7-F0BE-FFE69079DE94}"/>
              </a:ext>
            </a:extLst>
          </p:cNvPr>
          <p:cNvSpPr>
            <a:spLocks noGrp="1"/>
          </p:cNvSpPr>
          <p:nvPr>
            <p:ph type="dt" sz="half" idx="10"/>
          </p:nvPr>
        </p:nvSpPr>
        <p:spPr/>
        <p:txBody>
          <a:bodyPr/>
          <a:lstStyle/>
          <a:p>
            <a:r>
              <a:rPr lang="en-US" dirty="0"/>
              <a:t>Outline, 18</a:t>
            </a:r>
          </a:p>
        </p:txBody>
      </p:sp>
    </p:spTree>
    <p:extLst>
      <p:ext uri="{BB962C8B-B14F-4D97-AF65-F5344CB8AC3E}">
        <p14:creationId xmlns:p14="http://schemas.microsoft.com/office/powerpoint/2010/main" val="106647434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084BB-1C0C-0A81-723D-B1E120CDE36B}"/>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Irenaeus of Lyons</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135-202)</a:t>
            </a:r>
            <a:endParaRPr lang="en-US"/>
          </a:p>
        </p:txBody>
      </p:sp>
      <p:sp>
        <p:nvSpPr>
          <p:cNvPr id="3" name="Content Placeholder 2">
            <a:extLst>
              <a:ext uri="{FF2B5EF4-FFF2-40B4-BE49-F238E27FC236}">
                <a16:creationId xmlns:a16="http://schemas.microsoft.com/office/drawing/2014/main" id="{995A0680-B647-1FC0-0FE7-7A61E1397AE2}"/>
              </a:ext>
            </a:extLst>
          </p:cNvPr>
          <p:cNvSpPr>
            <a:spLocks noGrp="1"/>
          </p:cNvSpPr>
          <p:nvPr>
            <p:ph idx="1"/>
          </p:nvPr>
        </p:nvSpPr>
        <p:spPr/>
        <p:txBody>
          <a:bodyPr/>
          <a:lstStyle/>
          <a:p>
            <a:pPr marL="0" indent="0">
              <a:buNone/>
            </a:pPr>
            <a:r>
              <a:rPr lang="en-US" sz="2800" dirty="0"/>
              <a:t>“And as he remembered their words, and what he heard from them concerning the Lord, and concerning his miracles and his teaching, having received them from eyewitnesses of the ‘Word of life,’ Polycarp related all things in harmony with the Scriptures.”  </a:t>
            </a:r>
            <a:r>
              <a:rPr lang="en-US" sz="2000" dirty="0"/>
              <a:t>(“Church History, </a:t>
            </a:r>
            <a:r>
              <a:rPr lang="en-US" sz="2000" dirty="0" err="1"/>
              <a:t>NPNF</a:t>
            </a:r>
            <a:r>
              <a:rPr lang="en-US" sz="2000" dirty="0"/>
              <a:t>, 1890, 2.1:239)</a:t>
            </a:r>
          </a:p>
          <a:p>
            <a:pPr marL="458788" indent="-458788">
              <a:spcBef>
                <a:spcPts val="0"/>
              </a:spcBef>
              <a:spcAft>
                <a:spcPts val="2400"/>
              </a:spcAft>
            </a:pPr>
            <a:endParaRPr lang="en-US" sz="2000" dirty="0"/>
          </a:p>
        </p:txBody>
      </p:sp>
      <p:sp>
        <p:nvSpPr>
          <p:cNvPr id="4" name="Footer Placeholder 3">
            <a:extLst>
              <a:ext uri="{FF2B5EF4-FFF2-40B4-BE49-F238E27FC236}">
                <a16:creationId xmlns:a16="http://schemas.microsoft.com/office/drawing/2014/main" id="{0991756D-F7A5-FCEC-F484-D103AB36312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9C02E663-F42E-450F-9EE2-95E9D83DEF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39C9C99-52A5-B37F-BD3A-055E15175C51}"/>
              </a:ext>
            </a:extLst>
          </p:cNvPr>
          <p:cNvSpPr>
            <a:spLocks noGrp="1"/>
          </p:cNvSpPr>
          <p:nvPr>
            <p:ph type="dt" sz="half" idx="10"/>
          </p:nvPr>
        </p:nvSpPr>
        <p:spPr/>
        <p:txBody>
          <a:bodyPr/>
          <a:lstStyle/>
          <a:p>
            <a:r>
              <a:rPr lang="en-US" dirty="0"/>
              <a:t>Outline, 18</a:t>
            </a:r>
          </a:p>
        </p:txBody>
      </p:sp>
    </p:spTree>
    <p:extLst>
      <p:ext uri="{BB962C8B-B14F-4D97-AF65-F5344CB8AC3E}">
        <p14:creationId xmlns:p14="http://schemas.microsoft.com/office/powerpoint/2010/main" val="631066363"/>
      </p:ext>
    </p:extLst>
  </p:cSld>
  <p:clrMapOvr>
    <a:masterClrMapping/>
  </p:clrMapOvr>
  <p:transition spd="med">
    <p:pull/>
  </p:transition>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E26A25D-69B0-1EB1-AFB5-A624B6641A8B}"/>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6F6FE869-CD0E-D874-8D55-5847A26E6E14}"/>
              </a:ext>
            </a:extLst>
          </p:cNvPr>
          <p:cNvPicPr>
            <a:picLocks noChangeAspect="1"/>
          </p:cNvPicPr>
          <p:nvPr/>
        </p:nvPicPr>
        <p:blipFill>
          <a:blip r:embed="rId2"/>
          <a:stretch>
            <a:fillRect/>
          </a:stretch>
        </p:blipFill>
        <p:spPr>
          <a:xfrm>
            <a:off x="2968812" y="1471524"/>
            <a:ext cx="3195359" cy="4608690"/>
          </a:xfrm>
          <a:prstGeom prst="rect">
            <a:avLst/>
          </a:prstGeom>
        </p:spPr>
      </p:pic>
      <p:sp>
        <p:nvSpPr>
          <p:cNvPr id="3" name="Content Placeholder 2">
            <a:extLst>
              <a:ext uri="{FF2B5EF4-FFF2-40B4-BE49-F238E27FC236}">
                <a16:creationId xmlns:a16="http://schemas.microsoft.com/office/drawing/2014/main" id="{F8261805-87B8-B3CF-868C-6ABC4E2DD82C}"/>
              </a:ext>
            </a:extLst>
          </p:cNvPr>
          <p:cNvSpPr>
            <a:spLocks noGrp="1"/>
          </p:cNvSpPr>
          <p:nvPr>
            <p:ph idx="1"/>
          </p:nvPr>
        </p:nvSpPr>
        <p:spPr>
          <a:xfrm>
            <a:off x="451692" y="1420813"/>
            <a:ext cx="8229600" cy="4710112"/>
          </a:xfrm>
        </p:spPr>
        <p:txBody>
          <a:bodyPr/>
          <a:lstStyle/>
          <a:p>
            <a:pPr marL="0" indent="517525">
              <a:buNone/>
            </a:pPr>
            <a:r>
              <a:rPr lang="en-US" b="1" i="1" dirty="0"/>
              <a:t>Richard </a:t>
            </a:r>
            <a:r>
              <a:rPr lang="en-US" b="1" i="1" dirty="0" err="1"/>
              <a:t>Bauckham</a:t>
            </a:r>
            <a:r>
              <a:rPr lang="en-US" dirty="0"/>
              <a:t>:  “Such works would often have been circulated in the first instance among </a:t>
            </a:r>
            <a:r>
              <a:rPr lang="en-US" b="1" dirty="0">
                <a:solidFill>
                  <a:srgbClr val="FFFF00"/>
                </a:solidFill>
              </a:rPr>
              <a:t>friends</a:t>
            </a:r>
            <a:r>
              <a:rPr lang="en-US" dirty="0"/>
              <a:t> or </a:t>
            </a:r>
            <a:r>
              <a:rPr lang="en-US" b="1" dirty="0">
                <a:solidFill>
                  <a:srgbClr val="FFFF00"/>
                </a:solidFill>
              </a:rPr>
              <a:t>acquaintances</a:t>
            </a:r>
            <a:r>
              <a:rPr lang="en-US" dirty="0"/>
              <a:t> of the author who would </a:t>
            </a:r>
            <a:r>
              <a:rPr lang="en-US" b="1" dirty="0">
                <a:solidFill>
                  <a:srgbClr val="FFFF00"/>
                </a:solidFill>
              </a:rPr>
              <a:t>know who the author was </a:t>
            </a:r>
            <a:r>
              <a:rPr lang="en-US" dirty="0"/>
              <a:t>from the oral context in which the work was first read. Knowledge of authorship would be </a:t>
            </a:r>
            <a:r>
              <a:rPr lang="en-US" b="1" dirty="0">
                <a:solidFill>
                  <a:srgbClr val="FFFF00"/>
                </a:solidFill>
              </a:rPr>
              <a:t>passed on </a:t>
            </a:r>
            <a:r>
              <a:rPr lang="en-US" dirty="0"/>
              <a:t>when copies were made for other readers, and the name would be noted, with a </a:t>
            </a:r>
            <a:r>
              <a:rPr lang="en-US" b="1" dirty="0">
                <a:solidFill>
                  <a:srgbClr val="FFFF00"/>
                </a:solidFill>
              </a:rPr>
              <a:t>brief title</a:t>
            </a:r>
            <a:r>
              <a:rPr lang="en-US" dirty="0"/>
              <a:t>, on the outside of the scroll or on </a:t>
            </a:r>
            <a:r>
              <a:rPr lang="en-US" b="1" dirty="0">
                <a:solidFill>
                  <a:srgbClr val="FFFF00"/>
                </a:solidFill>
              </a:rPr>
              <a:t>a label </a:t>
            </a:r>
            <a:r>
              <a:rPr lang="en-US" dirty="0"/>
              <a:t>affixed to the scroll.”  </a:t>
            </a:r>
            <a:r>
              <a:rPr lang="en-US" sz="2000" dirty="0"/>
              <a:t>(</a:t>
            </a:r>
            <a:r>
              <a:rPr lang="en-US" sz="2000" i="1" dirty="0"/>
              <a:t>Jesus and the Eyewitnesses: The Gospels as Eyewitness Testimony</a:t>
            </a:r>
            <a:r>
              <a:rPr lang="en-US" sz="2000" dirty="0"/>
              <a:t>, 300)</a:t>
            </a:r>
          </a:p>
        </p:txBody>
      </p:sp>
      <p:sp>
        <p:nvSpPr>
          <p:cNvPr id="2" name="Title 1">
            <a:extLst>
              <a:ext uri="{FF2B5EF4-FFF2-40B4-BE49-F238E27FC236}">
                <a16:creationId xmlns:a16="http://schemas.microsoft.com/office/drawing/2014/main" id="{8FD901BC-90CD-743B-9C1C-B2924468456E}"/>
              </a:ext>
            </a:extLst>
          </p:cNvPr>
          <p:cNvSpPr>
            <a:spLocks noGrp="1"/>
          </p:cNvSpPr>
          <p:nvPr>
            <p:ph type="title"/>
          </p:nvPr>
        </p:nvSpPr>
        <p:spPr/>
        <p:txBody>
          <a:bodyPr/>
          <a:lstStyle/>
          <a:p>
            <a:r>
              <a:rPr lang="en-US"/>
              <a:t>Recipients Knew</a:t>
            </a:r>
          </a:p>
        </p:txBody>
      </p:sp>
      <p:sp>
        <p:nvSpPr>
          <p:cNvPr id="4" name="Date Placeholder 3">
            <a:extLst>
              <a:ext uri="{FF2B5EF4-FFF2-40B4-BE49-F238E27FC236}">
                <a16:creationId xmlns:a16="http://schemas.microsoft.com/office/drawing/2014/main" id="{3B8B148D-B12F-CEAA-9A4D-43CE1E6C346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Outline, 3</a:t>
            </a:r>
          </a:p>
        </p:txBody>
      </p:sp>
      <p:sp>
        <p:nvSpPr>
          <p:cNvPr id="5" name="Footer Placeholder 4">
            <a:extLst>
              <a:ext uri="{FF2B5EF4-FFF2-40B4-BE49-F238E27FC236}">
                <a16:creationId xmlns:a16="http://schemas.microsoft.com/office/drawing/2014/main" id="{8E39E202-C1F4-DC3D-39EE-014BDA45E22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09A26ADF-3261-8011-B761-95118D3B9F8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62896719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Irenaeus’ Testimony</a:t>
            </a:r>
            <a:br>
              <a:rPr lang="en-US"/>
            </a:br>
            <a:r>
              <a:rPr lang="en-US" sz="3000">
                <a:latin typeface="+mn-lt"/>
              </a:rPr>
              <a:t>(~AD 180)</a:t>
            </a:r>
          </a:p>
        </p:txBody>
      </p:sp>
      <p:sp>
        <p:nvSpPr>
          <p:cNvPr id="8" name="Content Placeholder 7"/>
          <p:cNvSpPr>
            <a:spLocks noGrp="1"/>
          </p:cNvSpPr>
          <p:nvPr>
            <p:ph idx="1"/>
          </p:nvPr>
        </p:nvSpPr>
        <p:spPr>
          <a:xfrm>
            <a:off x="457200" y="1751635"/>
            <a:ext cx="8229600" cy="4379290"/>
          </a:xfrm>
          <a:noFill/>
        </p:spPr>
        <p:txBody>
          <a:bodyPr anchor="t"/>
          <a:lstStyle/>
          <a:p>
            <a:pPr marL="457200" indent="-457200">
              <a:spcBef>
                <a:spcPts val="0"/>
              </a:spcBef>
              <a:spcAft>
                <a:spcPts val="2400"/>
              </a:spcAft>
            </a:pPr>
            <a:r>
              <a:rPr lang="en-US" sz="2800" dirty="0"/>
              <a:t>The </a:t>
            </a:r>
            <a:r>
              <a:rPr lang="en-US" b="1" dirty="0">
                <a:solidFill>
                  <a:srgbClr val="FFFF00"/>
                </a:solidFill>
              </a:rPr>
              <a:t>Gospel</a:t>
            </a:r>
            <a:r>
              <a:rPr lang="en-US" sz="2800" dirty="0"/>
              <a:t> was first proclaimed in </a:t>
            </a:r>
            <a:r>
              <a:rPr lang="en-US" b="1" dirty="0">
                <a:solidFill>
                  <a:srgbClr val="FFFF00"/>
                </a:solidFill>
              </a:rPr>
              <a:t>public</a:t>
            </a:r>
            <a:r>
              <a:rPr lang="en-US" sz="2800" dirty="0"/>
              <a:t>, then later handed down to us in the </a:t>
            </a:r>
            <a:r>
              <a:rPr lang="en-US" b="1" dirty="0">
                <a:solidFill>
                  <a:srgbClr val="FFFF00"/>
                </a:solidFill>
              </a:rPr>
              <a:t>Scriptures</a:t>
            </a:r>
          </a:p>
          <a:p>
            <a:pPr marL="457200" indent="-457200">
              <a:spcBef>
                <a:spcPts val="0"/>
              </a:spcBef>
              <a:spcAft>
                <a:spcPts val="2400"/>
              </a:spcAft>
            </a:pPr>
            <a:r>
              <a:rPr lang="en-US" b="1" dirty="0">
                <a:solidFill>
                  <a:srgbClr val="FFFF00"/>
                </a:solidFill>
              </a:rPr>
              <a:t>Matthew</a:t>
            </a:r>
            <a:r>
              <a:rPr lang="en-US" sz="2800" dirty="0"/>
              <a:t> issued a Gospel among the </a:t>
            </a:r>
            <a:r>
              <a:rPr lang="en-US" b="1" dirty="0">
                <a:solidFill>
                  <a:srgbClr val="FFFF00"/>
                </a:solidFill>
              </a:rPr>
              <a:t>Hebrews</a:t>
            </a:r>
            <a:r>
              <a:rPr lang="en-US" sz="2800" dirty="0"/>
              <a:t> in </a:t>
            </a:r>
            <a:r>
              <a:rPr lang="en-US" b="1" dirty="0">
                <a:solidFill>
                  <a:srgbClr val="FFFF00"/>
                </a:solidFill>
              </a:rPr>
              <a:t>their own dialect </a:t>
            </a:r>
            <a:r>
              <a:rPr lang="en-US" sz="2800" dirty="0"/>
              <a:t>while Peter &amp; Paul were preaching at </a:t>
            </a:r>
            <a:r>
              <a:rPr lang="en-US" b="1" dirty="0">
                <a:solidFill>
                  <a:srgbClr val="FFFF00"/>
                </a:solidFill>
              </a:rPr>
              <a:t>Rome</a:t>
            </a:r>
          </a:p>
          <a:p>
            <a:pPr marL="457200" indent="-457200">
              <a:spcBef>
                <a:spcPts val="0"/>
              </a:spcBef>
              <a:spcAft>
                <a:spcPts val="2400"/>
              </a:spcAft>
            </a:pPr>
            <a:r>
              <a:rPr lang="en-US" dirty="0"/>
              <a:t>After their departure, </a:t>
            </a:r>
            <a:r>
              <a:rPr lang="en-US" b="1" dirty="0">
                <a:solidFill>
                  <a:srgbClr val="FFFF00"/>
                </a:solidFill>
              </a:rPr>
              <a:t>Mark</a:t>
            </a:r>
            <a:r>
              <a:rPr lang="en-US" dirty="0"/>
              <a:t>, the </a:t>
            </a:r>
            <a:r>
              <a:rPr lang="en-US" b="1" dirty="0">
                <a:solidFill>
                  <a:srgbClr val="FFFF00"/>
                </a:solidFill>
              </a:rPr>
              <a:t>disciple</a:t>
            </a:r>
            <a:r>
              <a:rPr lang="en-US" dirty="0"/>
              <a:t> and </a:t>
            </a:r>
            <a:r>
              <a:rPr lang="en-US" b="1" dirty="0">
                <a:solidFill>
                  <a:srgbClr val="FFFF00"/>
                </a:solidFill>
              </a:rPr>
              <a:t>interpreter</a:t>
            </a:r>
            <a:r>
              <a:rPr lang="en-US" dirty="0"/>
              <a:t> of Peter handed down in writing what Peter had </a:t>
            </a:r>
            <a:r>
              <a:rPr lang="en-US" b="1" dirty="0">
                <a:solidFill>
                  <a:srgbClr val="FFFF00"/>
                </a:solidFill>
              </a:rPr>
              <a:t>preached</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DE8D19A9-7599-A3BC-5CBF-5171839A60E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t>Outline, 18</a:t>
            </a:r>
          </a:p>
        </p:txBody>
      </p:sp>
    </p:spTree>
    <p:extLst>
      <p:ext uri="{BB962C8B-B14F-4D97-AF65-F5344CB8AC3E}">
        <p14:creationId xmlns:p14="http://schemas.microsoft.com/office/powerpoint/2010/main" val="220542248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Irenaeus’ Testimony</a:t>
            </a:r>
            <a:br>
              <a:rPr lang="en-US"/>
            </a:br>
            <a:r>
              <a:rPr lang="en-US" sz="3000">
                <a:latin typeface="+mn-lt"/>
              </a:rPr>
              <a:t>(~AD 180, Lyons, France)</a:t>
            </a:r>
          </a:p>
        </p:txBody>
      </p:sp>
      <p:sp>
        <p:nvSpPr>
          <p:cNvPr id="8" name="Content Placeholder 7"/>
          <p:cNvSpPr>
            <a:spLocks noGrp="1"/>
          </p:cNvSpPr>
          <p:nvPr>
            <p:ph idx="1"/>
          </p:nvPr>
        </p:nvSpPr>
        <p:spPr>
          <a:noFill/>
        </p:spPr>
        <p:txBody>
          <a:bodyPr anchor="t"/>
          <a:lstStyle/>
          <a:p>
            <a:pPr marL="457200" indent="-457200">
              <a:spcBef>
                <a:spcPts val="0"/>
              </a:spcBef>
              <a:spcAft>
                <a:spcPts val="2400"/>
              </a:spcAft>
            </a:pPr>
            <a:r>
              <a:rPr lang="en-US" sz="2800" dirty="0"/>
              <a:t>Luke, a companion of Paul, recorded in a book the </a:t>
            </a:r>
            <a:r>
              <a:rPr lang="en-US" sz="2800" b="1" dirty="0">
                <a:solidFill>
                  <a:srgbClr val="FFFF00"/>
                </a:solidFill>
              </a:rPr>
              <a:t>Gospel preached by him</a:t>
            </a:r>
            <a:r>
              <a:rPr lang="en-US" sz="2800" dirty="0"/>
              <a:t>.</a:t>
            </a:r>
          </a:p>
          <a:p>
            <a:pPr marL="457200" indent="-457200">
              <a:spcBef>
                <a:spcPts val="0"/>
              </a:spcBef>
              <a:spcAft>
                <a:spcPts val="2400"/>
              </a:spcAft>
            </a:pPr>
            <a:r>
              <a:rPr lang="en-US" sz="2800" dirty="0"/>
              <a:t>John, the disciple of the Lord, published a Gospel while living at </a:t>
            </a:r>
            <a:r>
              <a:rPr lang="en-US" sz="2800" b="1" dirty="0">
                <a:solidFill>
                  <a:srgbClr val="FFFF00"/>
                </a:solidFill>
              </a:rPr>
              <a:t>Ephesus</a:t>
            </a:r>
            <a:r>
              <a:rPr lang="en-US" sz="2800" dirty="0"/>
              <a:t> in Asia.</a:t>
            </a:r>
          </a:p>
          <a:p>
            <a:pPr marL="457200" indent="-457200">
              <a:spcBef>
                <a:spcPts val="0"/>
              </a:spcBef>
              <a:spcAft>
                <a:spcPts val="2400"/>
              </a:spcAft>
            </a:pPr>
            <a:r>
              <a:rPr lang="en-US" dirty="0"/>
              <a:t>Those who do not agree to these truths despise the </a:t>
            </a:r>
            <a:r>
              <a:rPr lang="en-US" b="1" dirty="0">
                <a:solidFill>
                  <a:srgbClr val="FFFF00"/>
                </a:solidFill>
              </a:rPr>
              <a:t>Lord’s companions</a:t>
            </a:r>
            <a:r>
              <a:rPr lang="en-US" dirty="0"/>
              <a:t>, </a:t>
            </a:r>
            <a:r>
              <a:rPr lang="en-US" b="1" dirty="0">
                <a:solidFill>
                  <a:srgbClr val="FFFF00"/>
                </a:solidFill>
              </a:rPr>
              <a:t>Christ</a:t>
            </a:r>
            <a:r>
              <a:rPr lang="en-US" dirty="0"/>
              <a:t>, &amp; the </a:t>
            </a:r>
            <a:r>
              <a:rPr lang="en-US" b="1" dirty="0">
                <a:solidFill>
                  <a:srgbClr val="FFFF00"/>
                </a:solidFill>
              </a:rPr>
              <a:t>Father</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60C762B9-4F2C-78D5-4F36-2E116BB43B8E}"/>
              </a:ext>
            </a:extLst>
          </p:cNvPr>
          <p:cNvSpPr>
            <a:spLocks noGrp="1"/>
          </p:cNvSpPr>
          <p:nvPr>
            <p:ph type="dt" sz="half" idx="10"/>
          </p:nvPr>
        </p:nvSpPr>
        <p:spPr/>
        <p:txBody>
          <a:bodyPr/>
          <a:lstStyle/>
          <a:p>
            <a:r>
              <a:rPr lang="en-US" dirty="0"/>
              <a:t>Outline, 19</a:t>
            </a:r>
          </a:p>
        </p:txBody>
      </p:sp>
    </p:spTree>
    <p:extLst>
      <p:ext uri="{BB962C8B-B14F-4D97-AF65-F5344CB8AC3E}">
        <p14:creationId xmlns:p14="http://schemas.microsoft.com/office/powerpoint/2010/main" val="236848799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“1. We have learned from none others the plan of our salvation, than from those through whom the </a:t>
            </a:r>
            <a:r>
              <a:rPr lang="en-US" b="1" dirty="0">
                <a:solidFill>
                  <a:srgbClr val="FFFF00"/>
                </a:solidFill>
              </a:rPr>
              <a:t>Gospel has come down to us</a:t>
            </a:r>
            <a:r>
              <a:rPr lang="en-US" dirty="0"/>
              <a:t>, which they did at one time proclaim in public, and, at a later period, by the will of God, handed down to us in the </a:t>
            </a:r>
            <a:r>
              <a:rPr lang="en-US" b="1" dirty="0">
                <a:solidFill>
                  <a:srgbClr val="FFFF00"/>
                </a:solidFill>
              </a:rPr>
              <a:t>Scriptures</a:t>
            </a:r>
            <a:r>
              <a:rPr lang="en-US" dirty="0"/>
              <a:t>, to be the ground and pillar of our faith. For it is unlawful to assert that they preached before they possessed ‘perfect knowledge,’ as some do even venture to say, boasting themselves as improvers of the apostles. For, after our Lord</a:t>
            </a:r>
            <a:endParaRPr lang="en-US" sz="2000" b="0" i="0" u="none" strike="noStrike" baseline="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172</a:t>
            </a:fld>
            <a:endParaRPr lang="en-US"/>
          </a:p>
        </p:txBody>
      </p:sp>
      <p:sp>
        <p:nvSpPr>
          <p:cNvPr id="6" name="Date Placeholder 5">
            <a:extLst>
              <a:ext uri="{FF2B5EF4-FFF2-40B4-BE49-F238E27FC236}">
                <a16:creationId xmlns:a16="http://schemas.microsoft.com/office/drawing/2014/main" id="{023DA90C-2DEF-876B-2C35-B787EAEE2938}"/>
              </a:ext>
            </a:extLst>
          </p:cNvPr>
          <p:cNvSpPr>
            <a:spLocks noGrp="1"/>
          </p:cNvSpPr>
          <p:nvPr>
            <p:ph type="dt" sz="half" idx="10"/>
          </p:nvPr>
        </p:nvSpPr>
        <p:spPr/>
        <p:txBody>
          <a:bodyPr/>
          <a:lstStyle/>
          <a:p>
            <a:r>
              <a:rPr lang="en-US"/>
              <a:t>Outline, 18-19</a:t>
            </a:r>
          </a:p>
        </p:txBody>
      </p:sp>
    </p:spTree>
    <p:extLst>
      <p:ext uri="{BB962C8B-B14F-4D97-AF65-F5344CB8AC3E}">
        <p14:creationId xmlns:p14="http://schemas.microsoft.com/office/powerpoint/2010/main" val="291736953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rose from the dead, [the apostles] were invested with power from on high when the Holy Spirit came down [upon them], were filled from all [His gifts], and had perfect knowledge: they departed to the ends of the earth, preaching the glad tidings of the good things [sent] from God to us, and proclaiming the peace of heaven to men, who indeed do all equally and individually possess the Gospel of God. </a:t>
            </a:r>
            <a:r>
              <a:rPr lang="en-US" b="1">
                <a:solidFill>
                  <a:srgbClr val="FFFF00"/>
                </a:solidFill>
              </a:rPr>
              <a:t>Matthew</a:t>
            </a:r>
            <a:r>
              <a:rPr lang="en-US"/>
              <a:t> also issued a written Gospel among the </a:t>
            </a:r>
            <a:r>
              <a:rPr lang="en-US" b="1">
                <a:solidFill>
                  <a:srgbClr val="FFFF00"/>
                </a:solidFill>
              </a:rPr>
              <a:t>Hebrews</a:t>
            </a:r>
            <a:r>
              <a:rPr lang="en-US"/>
              <a:t> in their own </a:t>
            </a:r>
            <a:r>
              <a:rPr lang="en-US" b="1">
                <a:solidFill>
                  <a:srgbClr val="FFFF00"/>
                </a:solidFill>
              </a:rPr>
              <a:t>dialect</a:t>
            </a:r>
            <a:r>
              <a:rPr lang="en-US"/>
              <a:t>, while </a:t>
            </a:r>
            <a:r>
              <a:rPr lang="en-US" b="1">
                <a:solidFill>
                  <a:srgbClr val="FFFF00"/>
                </a:solidFill>
              </a:rPr>
              <a:t>Peter and</a:t>
            </a:r>
            <a:endParaRPr lang="en-US" sz="2000" b="0" i="0" u="none" strike="noStrike" baseline="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173</a:t>
            </a:fld>
            <a:endParaRPr lang="en-US"/>
          </a:p>
        </p:txBody>
      </p:sp>
      <p:sp>
        <p:nvSpPr>
          <p:cNvPr id="6" name="Date Placeholder 5">
            <a:extLst>
              <a:ext uri="{FF2B5EF4-FFF2-40B4-BE49-F238E27FC236}">
                <a16:creationId xmlns:a16="http://schemas.microsoft.com/office/drawing/2014/main" id="{2655045B-8D0B-9496-CB26-EA9F52998FE2}"/>
              </a:ext>
            </a:extLst>
          </p:cNvPr>
          <p:cNvSpPr>
            <a:spLocks noGrp="1"/>
          </p:cNvSpPr>
          <p:nvPr>
            <p:ph type="dt" sz="half" idx="10"/>
          </p:nvPr>
        </p:nvSpPr>
        <p:spPr/>
        <p:txBody>
          <a:bodyPr/>
          <a:lstStyle/>
          <a:p>
            <a:r>
              <a:rPr lang="en-US"/>
              <a:t>Outline, 18-19</a:t>
            </a:r>
          </a:p>
        </p:txBody>
      </p:sp>
    </p:spTree>
    <p:extLst>
      <p:ext uri="{BB962C8B-B14F-4D97-AF65-F5344CB8AC3E}">
        <p14:creationId xmlns:p14="http://schemas.microsoft.com/office/powerpoint/2010/main" val="1237342463"/>
      </p:ext>
    </p:extLst>
  </p:cSld>
  <p:clrMapOvr>
    <a:masterClrMapping/>
  </p:clrMapOvr>
  <p:transition spd="med">
    <p:pull/>
  </p:transition>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b="1" dirty="0">
                <a:solidFill>
                  <a:srgbClr val="FFFF00"/>
                </a:solidFill>
              </a:rPr>
              <a:t>Paul were preaching at Rome</a:t>
            </a:r>
            <a:r>
              <a:rPr lang="en-US" dirty="0"/>
              <a:t>, and laying the foundations of the Church. After their departure, </a:t>
            </a:r>
            <a:r>
              <a:rPr lang="en-US" b="1" dirty="0">
                <a:solidFill>
                  <a:srgbClr val="FFFF00"/>
                </a:solidFill>
              </a:rPr>
              <a:t>Mark</a:t>
            </a:r>
            <a:r>
              <a:rPr lang="en-US" dirty="0"/>
              <a:t>, the disciple and interpreter of </a:t>
            </a:r>
            <a:r>
              <a:rPr lang="en-US" b="1" dirty="0">
                <a:solidFill>
                  <a:srgbClr val="FFFF00"/>
                </a:solidFill>
              </a:rPr>
              <a:t>Peter</a:t>
            </a:r>
            <a:r>
              <a:rPr lang="en-US" dirty="0"/>
              <a:t>, did also hand down to us in writing what had been preached by Peter. </a:t>
            </a:r>
            <a:r>
              <a:rPr lang="en-US" b="1" dirty="0">
                <a:solidFill>
                  <a:srgbClr val="FFFF00"/>
                </a:solidFill>
              </a:rPr>
              <a:t>Luke</a:t>
            </a:r>
            <a:r>
              <a:rPr lang="en-US" dirty="0"/>
              <a:t> also, the companion of </a:t>
            </a:r>
            <a:r>
              <a:rPr lang="en-US" b="1" dirty="0">
                <a:solidFill>
                  <a:srgbClr val="FFFF00"/>
                </a:solidFill>
              </a:rPr>
              <a:t>Paul</a:t>
            </a:r>
            <a:r>
              <a:rPr lang="en-US" dirty="0"/>
              <a:t>, recorded in a book the Gospel preached by him. Afterwards, </a:t>
            </a:r>
            <a:r>
              <a:rPr lang="en-US" b="1" dirty="0">
                <a:solidFill>
                  <a:srgbClr val="FFFF00"/>
                </a:solidFill>
              </a:rPr>
              <a:t>John</a:t>
            </a:r>
            <a:r>
              <a:rPr lang="en-US" dirty="0"/>
              <a:t>, the disciple of the Lord, who also had leaned upon His breast, did himself publish a Gospel during his residence at Ephesus in Asia.”  </a:t>
            </a:r>
            <a:r>
              <a:rPr lang="en-US" sz="2000" dirty="0"/>
              <a:t>(“</a:t>
            </a:r>
            <a:r>
              <a:rPr lang="en-US" sz="2000" dirty="0" err="1"/>
              <a:t>Irenæus</a:t>
            </a:r>
            <a:r>
              <a:rPr lang="en-US" sz="2000" dirty="0"/>
              <a:t> against Heresies,” 3:1:1, </a:t>
            </a:r>
            <a:r>
              <a:rPr lang="en-US" sz="2000" dirty="0" err="1"/>
              <a:t>ANF</a:t>
            </a:r>
            <a:r>
              <a:rPr lang="en-US" sz="2000" dirty="0"/>
              <a:t>, 1885, 1:414)</a:t>
            </a:r>
            <a:endParaRPr lang="en-US" sz="2000" b="0" i="0" u="none" strike="noStrike" baseline="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174</a:t>
            </a:fld>
            <a:endParaRPr lang="en-US"/>
          </a:p>
        </p:txBody>
      </p:sp>
      <p:sp>
        <p:nvSpPr>
          <p:cNvPr id="6" name="Date Placeholder 5">
            <a:extLst>
              <a:ext uri="{FF2B5EF4-FFF2-40B4-BE49-F238E27FC236}">
                <a16:creationId xmlns:a16="http://schemas.microsoft.com/office/drawing/2014/main" id="{8B69A0E0-9C6A-DCB7-44A5-F93587B1D4F3}"/>
              </a:ext>
            </a:extLst>
          </p:cNvPr>
          <p:cNvSpPr>
            <a:spLocks noGrp="1"/>
          </p:cNvSpPr>
          <p:nvPr>
            <p:ph type="dt" sz="half" idx="10"/>
          </p:nvPr>
        </p:nvSpPr>
        <p:spPr/>
        <p:txBody>
          <a:bodyPr/>
          <a:lstStyle/>
          <a:p>
            <a:r>
              <a:rPr lang="en-US"/>
              <a:t>Outline, 18-19</a:t>
            </a:r>
          </a:p>
        </p:txBody>
      </p:sp>
    </p:spTree>
    <p:extLst>
      <p:ext uri="{BB962C8B-B14F-4D97-AF65-F5344CB8AC3E}">
        <p14:creationId xmlns:p14="http://schemas.microsoft.com/office/powerpoint/2010/main" val="2447012575"/>
      </p:ext>
    </p:extLst>
  </p:cSld>
  <p:clrMapOvr>
    <a:masterClrMapping/>
  </p:clrMapOvr>
  <p:transition spd="med">
    <p:pull/>
  </p:transition>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398463">
              <a:buNone/>
            </a:pPr>
            <a:r>
              <a:rPr lang="en-US" dirty="0"/>
              <a:t>“2.  … If any one </a:t>
            </a:r>
            <a:r>
              <a:rPr lang="en-US" b="1" dirty="0">
                <a:solidFill>
                  <a:srgbClr val="FFFF00"/>
                </a:solidFill>
              </a:rPr>
              <a:t>do not agree </a:t>
            </a:r>
            <a:r>
              <a:rPr lang="en-US" dirty="0"/>
              <a:t>to these truths, he </a:t>
            </a:r>
            <a:r>
              <a:rPr lang="en-US" b="1" dirty="0">
                <a:solidFill>
                  <a:srgbClr val="FFFF00"/>
                </a:solidFill>
              </a:rPr>
              <a:t>despises</a:t>
            </a:r>
            <a:r>
              <a:rPr lang="en-US" dirty="0"/>
              <a:t> the </a:t>
            </a:r>
            <a:r>
              <a:rPr lang="en-US" b="1" dirty="0">
                <a:solidFill>
                  <a:srgbClr val="FFFF00"/>
                </a:solidFill>
              </a:rPr>
              <a:t>companions</a:t>
            </a:r>
            <a:r>
              <a:rPr lang="en-US" dirty="0"/>
              <a:t> of the Lord; nay more, he despises </a:t>
            </a:r>
            <a:r>
              <a:rPr lang="en-US" b="1" dirty="0">
                <a:solidFill>
                  <a:srgbClr val="FFFF00"/>
                </a:solidFill>
              </a:rPr>
              <a:t>Christ</a:t>
            </a:r>
            <a:r>
              <a:rPr lang="en-US" dirty="0"/>
              <a:t> Himself the Lord; yea, he despises </a:t>
            </a:r>
            <a:r>
              <a:rPr lang="en-US" b="1" dirty="0">
                <a:solidFill>
                  <a:srgbClr val="FFFF00"/>
                </a:solidFill>
              </a:rPr>
              <a:t>the Father </a:t>
            </a:r>
            <a:r>
              <a:rPr lang="en-US" dirty="0"/>
              <a:t>also, and stands self-condemned, resisting and opposing his own salvation, as is the case with all heretics.”  </a:t>
            </a:r>
            <a:r>
              <a:rPr lang="en-US" sz="2000" dirty="0"/>
              <a:t>(“</a:t>
            </a:r>
            <a:r>
              <a:rPr lang="en-US" sz="2000" dirty="0" err="1"/>
              <a:t>Irenæus</a:t>
            </a:r>
            <a:r>
              <a:rPr lang="en-US" sz="2000" dirty="0"/>
              <a:t> against Heresies,” 3:1:1, </a:t>
            </a:r>
            <a:r>
              <a:rPr lang="en-US" sz="2000" dirty="0" err="1"/>
              <a:t>ANF</a:t>
            </a:r>
            <a:r>
              <a:rPr lang="en-US" sz="2000" dirty="0"/>
              <a:t>, 1885, 1:415)</a:t>
            </a:r>
            <a:endParaRPr lang="en-US" sz="2000" b="0" i="0" u="none" strike="noStrike" baseline="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175</a:t>
            </a:fld>
            <a:endParaRPr lang="en-US"/>
          </a:p>
        </p:txBody>
      </p:sp>
      <p:sp>
        <p:nvSpPr>
          <p:cNvPr id="6" name="Date Placeholder 5">
            <a:extLst>
              <a:ext uri="{FF2B5EF4-FFF2-40B4-BE49-F238E27FC236}">
                <a16:creationId xmlns:a16="http://schemas.microsoft.com/office/drawing/2014/main" id="{8B69A0E0-9C6A-DCB7-44A5-F93587B1D4F3}"/>
              </a:ext>
            </a:extLst>
          </p:cNvPr>
          <p:cNvSpPr>
            <a:spLocks noGrp="1"/>
          </p:cNvSpPr>
          <p:nvPr>
            <p:ph type="dt" sz="half" idx="10"/>
          </p:nvPr>
        </p:nvSpPr>
        <p:spPr/>
        <p:txBody>
          <a:bodyPr/>
          <a:lstStyle/>
          <a:p>
            <a:r>
              <a:rPr lang="en-US"/>
              <a:t>Outline, 19</a:t>
            </a:r>
          </a:p>
        </p:txBody>
      </p:sp>
    </p:spTree>
    <p:extLst>
      <p:ext uri="{BB962C8B-B14F-4D97-AF65-F5344CB8AC3E}">
        <p14:creationId xmlns:p14="http://schemas.microsoft.com/office/powerpoint/2010/main" val="18397692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398463">
              <a:buNone/>
            </a:pPr>
            <a:r>
              <a:rPr lang="en-US" dirty="0"/>
              <a:t>“1. </a:t>
            </a:r>
            <a:r>
              <a:rPr lang="en-US" b="1" dirty="0">
                <a:solidFill>
                  <a:srgbClr val="FFFF00"/>
                </a:solidFill>
              </a:rPr>
              <a:t>Luke</a:t>
            </a:r>
            <a:r>
              <a:rPr lang="en-US" dirty="0"/>
              <a:t> also, the </a:t>
            </a:r>
            <a:r>
              <a:rPr lang="en-US" b="1" dirty="0">
                <a:solidFill>
                  <a:srgbClr val="FFFF00"/>
                </a:solidFill>
              </a:rPr>
              <a:t>follower</a:t>
            </a:r>
            <a:r>
              <a:rPr lang="en-US" dirty="0"/>
              <a:t> and </a:t>
            </a:r>
            <a:r>
              <a:rPr lang="en-US" b="1" dirty="0">
                <a:solidFill>
                  <a:srgbClr val="FFFF00"/>
                </a:solidFill>
              </a:rPr>
              <a:t>disciple</a:t>
            </a:r>
            <a:r>
              <a:rPr lang="en-US" dirty="0"/>
              <a:t> of the </a:t>
            </a:r>
            <a:r>
              <a:rPr lang="en-US" b="1" dirty="0">
                <a:solidFill>
                  <a:srgbClr val="FFFF00"/>
                </a:solidFill>
              </a:rPr>
              <a:t>apostles</a:t>
            </a:r>
            <a:r>
              <a:rPr lang="en-US" dirty="0"/>
              <a:t>, referring to Zacharias and Elisabeth, from whom, according to promise, John was born, says: ‘And they were both righteous before God, walking in all the commandments and ordinances of the Lord blameless.’ [Lk. 1:6]”  </a:t>
            </a:r>
            <a:r>
              <a:rPr lang="en-US" sz="2000" dirty="0"/>
              <a:t>(“</a:t>
            </a:r>
            <a:r>
              <a:rPr lang="en-US" sz="2000" dirty="0" err="1"/>
              <a:t>Irenæus</a:t>
            </a:r>
            <a:r>
              <a:rPr lang="en-US" sz="2000" dirty="0"/>
              <a:t> against Heresies,” 3:10:1, </a:t>
            </a:r>
            <a:r>
              <a:rPr lang="en-US" sz="2000" dirty="0" err="1"/>
              <a:t>ANF</a:t>
            </a:r>
            <a:r>
              <a:rPr lang="en-US" sz="2000" dirty="0"/>
              <a:t>, 1885, 1:423)</a:t>
            </a:r>
            <a:endParaRPr lang="en-US" sz="2000" b="0" i="0" u="none" strike="noStrike" baseline="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176</a:t>
            </a:fld>
            <a:endParaRPr lang="en-US"/>
          </a:p>
        </p:txBody>
      </p:sp>
      <p:sp>
        <p:nvSpPr>
          <p:cNvPr id="6" name="Date Placeholder 5">
            <a:extLst>
              <a:ext uri="{FF2B5EF4-FFF2-40B4-BE49-F238E27FC236}">
                <a16:creationId xmlns:a16="http://schemas.microsoft.com/office/drawing/2014/main" id="{8B69A0E0-9C6A-DCB7-44A5-F93587B1D4F3}"/>
              </a:ext>
            </a:extLst>
          </p:cNvPr>
          <p:cNvSpPr>
            <a:spLocks noGrp="1"/>
          </p:cNvSpPr>
          <p:nvPr>
            <p:ph type="dt" sz="half" idx="10"/>
          </p:nvPr>
        </p:nvSpPr>
        <p:spPr/>
        <p:txBody>
          <a:bodyPr/>
          <a:lstStyle/>
          <a:p>
            <a:r>
              <a:rPr lang="en-US"/>
              <a:t>Outline, 19</a:t>
            </a:r>
          </a:p>
        </p:txBody>
      </p:sp>
    </p:spTree>
    <p:extLst>
      <p:ext uri="{BB962C8B-B14F-4D97-AF65-F5344CB8AC3E}">
        <p14:creationId xmlns:p14="http://schemas.microsoft.com/office/powerpoint/2010/main" val="191010743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“5 Wherefore also </a:t>
            </a:r>
            <a:r>
              <a:rPr lang="en-US" b="1" dirty="0">
                <a:solidFill>
                  <a:srgbClr val="FFFF00"/>
                </a:solidFill>
              </a:rPr>
              <a:t>Mark</a:t>
            </a:r>
            <a:r>
              <a:rPr lang="en-US" dirty="0"/>
              <a:t>, the </a:t>
            </a:r>
            <a:r>
              <a:rPr lang="en-US" b="1" dirty="0">
                <a:solidFill>
                  <a:srgbClr val="FFFF00"/>
                </a:solidFill>
              </a:rPr>
              <a:t>interpreter</a:t>
            </a:r>
            <a:r>
              <a:rPr lang="en-US" dirty="0"/>
              <a:t> and </a:t>
            </a:r>
            <a:r>
              <a:rPr lang="en-US" b="1" dirty="0">
                <a:solidFill>
                  <a:srgbClr val="FFFF00"/>
                </a:solidFill>
              </a:rPr>
              <a:t>follower</a:t>
            </a:r>
            <a:r>
              <a:rPr lang="en-US" dirty="0"/>
              <a:t> of </a:t>
            </a:r>
            <a:r>
              <a:rPr lang="en-US" b="1" dirty="0">
                <a:solidFill>
                  <a:srgbClr val="FFFF00"/>
                </a:solidFill>
              </a:rPr>
              <a:t>Peter</a:t>
            </a:r>
            <a:r>
              <a:rPr lang="en-US" dirty="0"/>
              <a:t>, does thus commence his Gospel narrative: ‘The beginning of the Gospel of Jesus Christ, the Son of God; as it is written in the prophets, Behold, I send My messenger before Thy face, which shall prepare Thy way. The voice of one crying in the wilderness, Prepare ye the way of the Lord, make the paths straight before our God.’ [Mk. 1:1-3]”  </a:t>
            </a:r>
            <a:r>
              <a:rPr lang="en-US" sz="2000" dirty="0"/>
              <a:t>(“</a:t>
            </a:r>
            <a:r>
              <a:rPr lang="en-US" sz="2000" dirty="0" err="1"/>
              <a:t>Irenæus</a:t>
            </a:r>
            <a:r>
              <a:rPr lang="en-US" sz="2000" dirty="0"/>
              <a:t> against Heresies, 3:10:5, </a:t>
            </a:r>
            <a:r>
              <a:rPr lang="en-US" sz="2000" dirty="0" err="1"/>
              <a:t>ANF</a:t>
            </a:r>
            <a:r>
              <a:rPr lang="en-US" sz="2000" dirty="0"/>
              <a:t>, 1885, 1:425-26)</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177</a:t>
            </a:fld>
            <a:endParaRPr lang="en-US"/>
          </a:p>
        </p:txBody>
      </p:sp>
      <p:sp>
        <p:nvSpPr>
          <p:cNvPr id="6" name="Date Placeholder 5">
            <a:extLst>
              <a:ext uri="{FF2B5EF4-FFF2-40B4-BE49-F238E27FC236}">
                <a16:creationId xmlns:a16="http://schemas.microsoft.com/office/drawing/2014/main" id="{A77B8D36-1469-68CD-092B-91B46770B253}"/>
              </a:ext>
            </a:extLst>
          </p:cNvPr>
          <p:cNvSpPr>
            <a:spLocks noGrp="1"/>
          </p:cNvSpPr>
          <p:nvPr>
            <p:ph type="dt" sz="half" idx="10"/>
          </p:nvPr>
        </p:nvSpPr>
        <p:spPr/>
        <p:txBody>
          <a:bodyPr/>
          <a:lstStyle/>
          <a:p>
            <a:r>
              <a:rPr lang="en-US"/>
              <a:t>Outline, 19</a:t>
            </a:r>
          </a:p>
        </p:txBody>
      </p:sp>
    </p:spTree>
    <p:extLst>
      <p:ext uri="{BB962C8B-B14F-4D97-AF65-F5344CB8AC3E}">
        <p14:creationId xmlns:p14="http://schemas.microsoft.com/office/powerpoint/2010/main" val="405312463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“7.  …So firm is the ground upon which these Gospels rest, that </a:t>
            </a:r>
            <a:r>
              <a:rPr lang="en-US" b="1" dirty="0">
                <a:solidFill>
                  <a:srgbClr val="FFFF00"/>
                </a:solidFill>
              </a:rPr>
              <a:t>the very heretics themselves bear witness to them</a:t>
            </a:r>
            <a:r>
              <a:rPr lang="en-US" dirty="0"/>
              <a:t>, and, starting from these [documents], each one of them </a:t>
            </a:r>
            <a:r>
              <a:rPr lang="en-US" dirty="0" err="1"/>
              <a:t>endeavours</a:t>
            </a:r>
            <a:r>
              <a:rPr lang="en-US" dirty="0"/>
              <a:t> to establish his own peculiar doctrine. For the </a:t>
            </a:r>
            <a:r>
              <a:rPr lang="en-US" b="1" dirty="0">
                <a:solidFill>
                  <a:srgbClr val="FFFF00"/>
                </a:solidFill>
              </a:rPr>
              <a:t>Ebionites</a:t>
            </a:r>
            <a:r>
              <a:rPr lang="en-US" dirty="0"/>
              <a:t>, who use </a:t>
            </a:r>
            <a:r>
              <a:rPr lang="en-US" b="1" dirty="0">
                <a:solidFill>
                  <a:srgbClr val="FFFF00"/>
                </a:solidFill>
              </a:rPr>
              <a:t>Matthew’s Gospel </a:t>
            </a:r>
            <a:r>
              <a:rPr lang="en-US" dirty="0"/>
              <a:t>only, are confuted out of this very same, making false suppositions with regard to the Lord. But </a:t>
            </a:r>
            <a:r>
              <a:rPr lang="en-US" b="1" dirty="0" err="1">
                <a:solidFill>
                  <a:srgbClr val="FFFF00"/>
                </a:solidFill>
              </a:rPr>
              <a:t>Marcion</a:t>
            </a:r>
            <a:r>
              <a:rPr lang="en-US" dirty="0"/>
              <a:t>, mutilating that according to </a:t>
            </a:r>
            <a:r>
              <a:rPr lang="en-US" b="1" dirty="0">
                <a:solidFill>
                  <a:srgbClr val="FFFF00"/>
                </a:solidFill>
              </a:rPr>
              <a:t>Luke</a:t>
            </a:r>
            <a:r>
              <a:rPr lang="en-US" dirty="0"/>
              <a:t>, is proved to be a blasphemer of the only existing God, from those</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178</a:t>
            </a:fld>
            <a:endParaRPr lang="en-US"/>
          </a:p>
        </p:txBody>
      </p:sp>
      <p:sp>
        <p:nvSpPr>
          <p:cNvPr id="6" name="Date Placeholder 5">
            <a:extLst>
              <a:ext uri="{FF2B5EF4-FFF2-40B4-BE49-F238E27FC236}">
                <a16:creationId xmlns:a16="http://schemas.microsoft.com/office/drawing/2014/main" id="{A77B8D36-1469-68CD-092B-91B46770B253}"/>
              </a:ext>
            </a:extLst>
          </p:cNvPr>
          <p:cNvSpPr>
            <a:spLocks noGrp="1"/>
          </p:cNvSpPr>
          <p:nvPr>
            <p:ph type="dt" sz="half" idx="10"/>
          </p:nvPr>
        </p:nvSpPr>
        <p:spPr/>
        <p:txBody>
          <a:bodyPr/>
          <a:lstStyle/>
          <a:p>
            <a:r>
              <a:rPr lang="en-US"/>
              <a:t>Outline, 21</a:t>
            </a:r>
          </a:p>
        </p:txBody>
      </p:sp>
    </p:spTree>
    <p:extLst>
      <p:ext uri="{BB962C8B-B14F-4D97-AF65-F5344CB8AC3E}">
        <p14:creationId xmlns:p14="http://schemas.microsoft.com/office/powerpoint/2010/main" val="13968784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 [passages] which he still retains. Those, again, who separate Jesus from Christ, alleging that Christ remained impassible, but that it was Jesus who suffered, preferring the Gospel by </a:t>
            </a:r>
            <a:r>
              <a:rPr lang="en-US" b="1">
                <a:solidFill>
                  <a:srgbClr val="FFFF00"/>
                </a:solidFill>
              </a:rPr>
              <a:t>Mark</a:t>
            </a:r>
            <a:r>
              <a:rPr lang="en-US"/>
              <a:t>, if they read it with a love of truth, may have their errors rectified. Those, moreover, who follow Valentinus, making copious use of that according to </a:t>
            </a:r>
            <a:r>
              <a:rPr lang="en-US" b="1">
                <a:solidFill>
                  <a:srgbClr val="FFFF00"/>
                </a:solidFill>
              </a:rPr>
              <a:t>John</a:t>
            </a:r>
            <a:r>
              <a:rPr lang="en-US"/>
              <a:t>, to illustrate their conjunctions, shall be proved to be totally in error by means of this very Gospel, as I have shown in the first book. Since, </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179</a:t>
            </a:fld>
            <a:endParaRPr lang="en-US"/>
          </a:p>
        </p:txBody>
      </p:sp>
      <p:sp>
        <p:nvSpPr>
          <p:cNvPr id="6" name="Date Placeholder 5">
            <a:extLst>
              <a:ext uri="{FF2B5EF4-FFF2-40B4-BE49-F238E27FC236}">
                <a16:creationId xmlns:a16="http://schemas.microsoft.com/office/drawing/2014/main" id="{A77B8D36-1469-68CD-092B-91B46770B253}"/>
              </a:ext>
            </a:extLst>
          </p:cNvPr>
          <p:cNvSpPr>
            <a:spLocks noGrp="1"/>
          </p:cNvSpPr>
          <p:nvPr>
            <p:ph type="dt" sz="half" idx="10"/>
          </p:nvPr>
        </p:nvSpPr>
        <p:spPr/>
        <p:txBody>
          <a:bodyPr/>
          <a:lstStyle/>
          <a:p>
            <a:r>
              <a:rPr lang="en-US"/>
              <a:t>Outline, 19</a:t>
            </a:r>
          </a:p>
        </p:txBody>
      </p:sp>
    </p:spTree>
    <p:extLst>
      <p:ext uri="{BB962C8B-B14F-4D97-AF65-F5344CB8AC3E}">
        <p14:creationId xmlns:p14="http://schemas.microsoft.com/office/powerpoint/2010/main" val="1577758393"/>
      </p:ext>
    </p:extLst>
  </p:cSld>
  <p:clrMapOvr>
    <a:masterClrMapping/>
  </p:clrMapOvr>
  <p:transition spd="med">
    <p:pull/>
  </p:transition>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EC3E696-CDE7-C1C5-A225-FC797524A6BA}"/>
              </a:ext>
            </a:extLst>
          </p:cNvPr>
          <p:cNvPicPr>
            <a:picLocks noChangeAspect="1"/>
          </p:cNvPicPr>
          <p:nvPr/>
        </p:nvPicPr>
        <p:blipFill>
          <a:blip r:embed="rId2"/>
          <a:stretch>
            <a:fillRect/>
          </a:stretch>
        </p:blipFill>
        <p:spPr>
          <a:xfrm>
            <a:off x="2968812" y="1471524"/>
            <a:ext cx="3195359" cy="4608690"/>
          </a:xfrm>
          <a:prstGeom prst="rect">
            <a:avLst/>
          </a:prstGeom>
        </p:spPr>
      </p:pic>
      <p:sp>
        <p:nvSpPr>
          <p:cNvPr id="2" name="Title 1">
            <a:extLst>
              <a:ext uri="{FF2B5EF4-FFF2-40B4-BE49-F238E27FC236}">
                <a16:creationId xmlns:a16="http://schemas.microsoft.com/office/drawing/2014/main" id="{30F2635B-BB04-75DF-DDA9-3BAB51391742}"/>
              </a:ext>
            </a:extLst>
          </p:cNvPr>
          <p:cNvSpPr>
            <a:spLocks noGrp="1"/>
          </p:cNvSpPr>
          <p:nvPr>
            <p:ph type="title"/>
          </p:nvPr>
        </p:nvSpPr>
        <p:spPr/>
        <p:txBody>
          <a:bodyPr/>
          <a:lstStyle/>
          <a:p>
            <a:r>
              <a:rPr lang="en-US"/>
              <a:t>Recipients Knew</a:t>
            </a:r>
          </a:p>
        </p:txBody>
      </p:sp>
      <p:sp>
        <p:nvSpPr>
          <p:cNvPr id="3" name="Content Placeholder 2">
            <a:extLst>
              <a:ext uri="{FF2B5EF4-FFF2-40B4-BE49-F238E27FC236}">
                <a16:creationId xmlns:a16="http://schemas.microsoft.com/office/drawing/2014/main" id="{614BABB2-BF29-583E-2688-A070EC02F0CA}"/>
              </a:ext>
            </a:extLst>
          </p:cNvPr>
          <p:cNvSpPr>
            <a:spLocks noGrp="1"/>
          </p:cNvSpPr>
          <p:nvPr>
            <p:ph idx="1"/>
          </p:nvPr>
        </p:nvSpPr>
        <p:spPr>
          <a:xfrm>
            <a:off x="451692" y="1420813"/>
            <a:ext cx="8229600" cy="2725885"/>
          </a:xfrm>
        </p:spPr>
        <p:txBody>
          <a:bodyPr/>
          <a:lstStyle/>
          <a:p>
            <a:pPr marL="0" indent="517525">
              <a:buNone/>
            </a:pPr>
            <a:r>
              <a:rPr lang="en-US" b="1" i="1" dirty="0"/>
              <a:t>Richard </a:t>
            </a:r>
            <a:r>
              <a:rPr lang="en-US" b="1" i="1" dirty="0" err="1"/>
              <a:t>Bauckham</a:t>
            </a:r>
            <a:r>
              <a:rPr lang="en-US" dirty="0"/>
              <a:t>:  “In the </a:t>
            </a:r>
            <a:r>
              <a:rPr lang="en-US" b="1" dirty="0">
                <a:solidFill>
                  <a:srgbClr val="FFFF00"/>
                </a:solidFill>
              </a:rPr>
              <a:t>places</a:t>
            </a:r>
            <a:r>
              <a:rPr lang="en-US" dirty="0"/>
              <a:t> where they were written their authorship would have been </a:t>
            </a:r>
            <a:r>
              <a:rPr lang="en-US" b="1" dirty="0">
                <a:solidFill>
                  <a:srgbClr val="FFFF00"/>
                </a:solidFill>
              </a:rPr>
              <a:t>well-known</a:t>
            </a:r>
            <a:r>
              <a:rPr lang="en-US" dirty="0"/>
              <a:t> and those </a:t>
            </a:r>
            <a:r>
              <a:rPr lang="en-US" b="1" dirty="0">
                <a:solidFill>
                  <a:srgbClr val="FFFF00"/>
                </a:solidFill>
              </a:rPr>
              <a:t>scribes</a:t>
            </a:r>
            <a:r>
              <a:rPr lang="en-US" dirty="0"/>
              <a:t> who first </a:t>
            </a:r>
            <a:r>
              <a:rPr lang="en-US" b="1" dirty="0">
                <a:solidFill>
                  <a:srgbClr val="FFFF00"/>
                </a:solidFill>
              </a:rPr>
              <a:t>added the titles </a:t>
            </a:r>
            <a:r>
              <a:rPr lang="en-US" dirty="0"/>
              <a:t>most certainly knew from whom the works </a:t>
            </a:r>
            <a:r>
              <a:rPr lang="en-US" b="1" dirty="0">
                <a:solidFill>
                  <a:srgbClr val="FFFF00"/>
                </a:solidFill>
              </a:rPr>
              <a:t>originated</a:t>
            </a:r>
            <a:r>
              <a:rPr lang="en-US" dirty="0"/>
              <a:t>.”  </a:t>
            </a:r>
            <a:r>
              <a:rPr lang="en-US" sz="2000" dirty="0"/>
              <a:t>(Jesus and the Eyewitnesses: The Gospels as Eyewitness Testimony, 536)</a:t>
            </a:r>
          </a:p>
        </p:txBody>
      </p:sp>
      <p:sp>
        <p:nvSpPr>
          <p:cNvPr id="4" name="Date Placeholder 3">
            <a:extLst>
              <a:ext uri="{FF2B5EF4-FFF2-40B4-BE49-F238E27FC236}">
                <a16:creationId xmlns:a16="http://schemas.microsoft.com/office/drawing/2014/main" id="{07E60678-9DA7-FFE7-A3BC-F56515C8357C}"/>
              </a:ext>
            </a:extLst>
          </p:cNvPr>
          <p:cNvSpPr>
            <a:spLocks noGrp="1"/>
          </p:cNvSpPr>
          <p:nvPr>
            <p:ph type="dt" sz="half" idx="10"/>
          </p:nvPr>
        </p:nvSpPr>
        <p:spPr/>
        <p:txBody>
          <a:bodyPr/>
          <a:lstStyle/>
          <a:p>
            <a:r>
              <a:rPr lang="en-US"/>
              <a:t>Outline, 3</a:t>
            </a:r>
          </a:p>
        </p:txBody>
      </p:sp>
      <p:sp>
        <p:nvSpPr>
          <p:cNvPr id="5" name="Footer Placeholder 4">
            <a:extLst>
              <a:ext uri="{FF2B5EF4-FFF2-40B4-BE49-F238E27FC236}">
                <a16:creationId xmlns:a16="http://schemas.microsoft.com/office/drawing/2014/main" id="{781615EB-A085-8A09-5F68-B90DBE73CA5F}"/>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7DEF7D76-822F-172A-C1DF-5A524836911D}"/>
              </a:ext>
            </a:extLst>
          </p:cNvPr>
          <p:cNvSpPr>
            <a:spLocks noGrp="1"/>
          </p:cNvSpPr>
          <p:nvPr>
            <p:ph type="sldNum" sz="quarter" idx="12"/>
          </p:nvPr>
        </p:nvSpPr>
        <p:spPr/>
        <p:txBody>
          <a:bodyPr/>
          <a:lstStyle/>
          <a:p>
            <a:fld id="{3C8CA7C4-6BCF-4B83-8858-85B1748A2A5F}" type="slidenum">
              <a:rPr lang="en-US" smtClean="0"/>
              <a:t>18</a:t>
            </a:fld>
            <a:endParaRPr lang="en-US"/>
          </a:p>
        </p:txBody>
      </p:sp>
    </p:spTree>
    <p:extLst>
      <p:ext uri="{BB962C8B-B14F-4D97-AF65-F5344CB8AC3E}">
        <p14:creationId xmlns:p14="http://schemas.microsoft.com/office/powerpoint/2010/main" val="415019170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then, </a:t>
            </a:r>
            <a:r>
              <a:rPr lang="en-US" b="1">
                <a:solidFill>
                  <a:srgbClr val="FFFF00"/>
                </a:solidFill>
              </a:rPr>
              <a:t>our opponents do bear testimony to us, and make use of these [documents]</a:t>
            </a:r>
            <a:r>
              <a:rPr lang="en-US"/>
              <a:t>, our proof derived from them is firm and true.”  </a:t>
            </a:r>
            <a:r>
              <a:rPr lang="en-US" sz="2000"/>
              <a:t>(“</a:t>
            </a:r>
            <a:r>
              <a:rPr lang="en-US" sz="2000" err="1"/>
              <a:t>Irenæus</a:t>
            </a:r>
            <a:r>
              <a:rPr lang="en-US" sz="2000"/>
              <a:t> against Heresies,” </a:t>
            </a:r>
            <a:r>
              <a:rPr lang="en-US" sz="2000" err="1"/>
              <a:t>ANF</a:t>
            </a:r>
            <a:r>
              <a:rPr lang="en-US" sz="2000"/>
              <a:t>, 1885, 1:428)</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180</a:t>
            </a:fld>
            <a:endParaRPr lang="en-US"/>
          </a:p>
        </p:txBody>
      </p:sp>
      <p:sp>
        <p:nvSpPr>
          <p:cNvPr id="6" name="Date Placeholder 5">
            <a:extLst>
              <a:ext uri="{FF2B5EF4-FFF2-40B4-BE49-F238E27FC236}">
                <a16:creationId xmlns:a16="http://schemas.microsoft.com/office/drawing/2014/main" id="{A77B8D36-1469-68CD-092B-91B46770B253}"/>
              </a:ext>
            </a:extLst>
          </p:cNvPr>
          <p:cNvSpPr>
            <a:spLocks noGrp="1"/>
          </p:cNvSpPr>
          <p:nvPr>
            <p:ph type="dt" sz="half" idx="10"/>
          </p:nvPr>
        </p:nvSpPr>
        <p:spPr/>
        <p:txBody>
          <a:bodyPr/>
          <a:lstStyle/>
          <a:p>
            <a:r>
              <a:rPr lang="en-US"/>
              <a:t>Outline, 19</a:t>
            </a:r>
          </a:p>
        </p:txBody>
      </p:sp>
    </p:spTree>
    <p:extLst>
      <p:ext uri="{BB962C8B-B14F-4D97-AF65-F5344CB8AC3E}">
        <p14:creationId xmlns:p14="http://schemas.microsoft.com/office/powerpoint/2010/main" val="3352375265"/>
      </p:ext>
    </p:extLst>
  </p:cSld>
  <p:clrMapOvr>
    <a:masterClrMapping/>
  </p:clrMapOvr>
  <p:transition spd="med">
    <p:pull/>
  </p:transition>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“8. It is not possible that </a:t>
            </a:r>
            <a:r>
              <a:rPr lang="en-US" b="1" dirty="0">
                <a:solidFill>
                  <a:srgbClr val="FFFF00"/>
                </a:solidFill>
              </a:rPr>
              <a:t>the Gospels </a:t>
            </a:r>
            <a:r>
              <a:rPr lang="en-US" dirty="0"/>
              <a:t>can be either more or fewer in number than they are. For, since there are </a:t>
            </a:r>
            <a:r>
              <a:rPr lang="en-US" b="1" dirty="0">
                <a:solidFill>
                  <a:srgbClr val="FFFF00"/>
                </a:solidFill>
              </a:rPr>
              <a:t>four zones </a:t>
            </a:r>
            <a:r>
              <a:rPr lang="en-US" dirty="0"/>
              <a:t>of the world in which we live, and </a:t>
            </a:r>
            <a:r>
              <a:rPr lang="en-US" b="1" dirty="0">
                <a:solidFill>
                  <a:srgbClr val="FFFF00"/>
                </a:solidFill>
              </a:rPr>
              <a:t>four principal winds</a:t>
            </a:r>
            <a:r>
              <a:rPr lang="en-US" dirty="0"/>
              <a:t>, while the Church is scattered throughout all the world, and the ‘pillar and ground’ of the Church is the Gospel and the spirit of life; it is fitting that she should have </a:t>
            </a:r>
            <a:r>
              <a:rPr lang="en-US" b="1" dirty="0">
                <a:solidFill>
                  <a:srgbClr val="FFFF00"/>
                </a:solidFill>
              </a:rPr>
              <a:t>four pillars</a:t>
            </a:r>
            <a:r>
              <a:rPr lang="en-US" dirty="0"/>
              <a:t>, breathing out immortality on every side, and vivifying men afresh.”  </a:t>
            </a:r>
            <a:r>
              <a:rPr lang="en-US" sz="2000" dirty="0"/>
              <a:t>(“</a:t>
            </a:r>
            <a:r>
              <a:rPr lang="en-US" sz="2000" dirty="0" err="1"/>
              <a:t>Irenæus</a:t>
            </a:r>
            <a:r>
              <a:rPr lang="en-US" sz="2000" dirty="0"/>
              <a:t> against Heresies,” 3:11:8, </a:t>
            </a:r>
            <a:r>
              <a:rPr lang="en-US" sz="2000" dirty="0" err="1"/>
              <a:t>ANF</a:t>
            </a:r>
            <a:r>
              <a:rPr lang="en-US" sz="2000" dirty="0"/>
              <a:t>, 1885, 1:428)</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7B8D36-1469-68CD-092B-91B46770B253}"/>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t>Outline, 19-20</a:t>
            </a:r>
          </a:p>
        </p:txBody>
      </p:sp>
    </p:spTree>
    <p:extLst>
      <p:ext uri="{BB962C8B-B14F-4D97-AF65-F5344CB8AC3E}">
        <p14:creationId xmlns:p14="http://schemas.microsoft.com/office/powerpoint/2010/main" val="12074598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398463">
              <a:buNone/>
            </a:pPr>
            <a:r>
              <a:rPr lang="en-US" dirty="0"/>
              <a:t>“1. But that this </a:t>
            </a:r>
            <a:r>
              <a:rPr lang="en-US" b="1" dirty="0">
                <a:solidFill>
                  <a:srgbClr val="FFFF00"/>
                </a:solidFill>
              </a:rPr>
              <a:t>Luke</a:t>
            </a:r>
            <a:r>
              <a:rPr lang="en-US" dirty="0"/>
              <a:t> was inseparable from </a:t>
            </a:r>
            <a:r>
              <a:rPr lang="en-US" b="1" dirty="0">
                <a:solidFill>
                  <a:srgbClr val="FFFF00"/>
                </a:solidFill>
              </a:rPr>
              <a:t>Paul</a:t>
            </a:r>
            <a:r>
              <a:rPr lang="en-US" dirty="0"/>
              <a:t>, and his </a:t>
            </a:r>
            <a:r>
              <a:rPr lang="en-US" b="1" dirty="0">
                <a:solidFill>
                  <a:srgbClr val="FFFF00"/>
                </a:solidFill>
              </a:rPr>
              <a:t>fellow-</a:t>
            </a:r>
            <a:r>
              <a:rPr lang="en-US" b="1" dirty="0" err="1">
                <a:solidFill>
                  <a:srgbClr val="FFFF00"/>
                </a:solidFill>
              </a:rPr>
              <a:t>labourer</a:t>
            </a:r>
            <a:r>
              <a:rPr lang="en-US" dirty="0"/>
              <a:t> in the Gospel, he himself clearly evinces, not as a matter of boasting, but as bound to do so by the truth itself. …. As </a:t>
            </a:r>
            <a:r>
              <a:rPr lang="en-US" b="1" dirty="0">
                <a:solidFill>
                  <a:srgbClr val="FFFF00"/>
                </a:solidFill>
              </a:rPr>
              <a:t>Luke</a:t>
            </a:r>
            <a:r>
              <a:rPr lang="en-US" dirty="0"/>
              <a:t> was present at all these occurrences, he carefully </a:t>
            </a:r>
            <a:r>
              <a:rPr lang="en-US" b="1" dirty="0">
                <a:solidFill>
                  <a:srgbClr val="FFFF00"/>
                </a:solidFill>
              </a:rPr>
              <a:t>noted them down in writing</a:t>
            </a:r>
            <a:r>
              <a:rPr lang="en-US" dirty="0"/>
              <a:t>, so that he cannot be convicted of falsehood or boastfulness, because all these [particulars] proved both that he was senior to all those who now teach otherwise, and that he was </a:t>
            </a:r>
            <a:r>
              <a:rPr lang="en-US" b="1" dirty="0">
                <a:solidFill>
                  <a:srgbClr val="FFFF00"/>
                </a:solidFill>
              </a:rPr>
              <a:t>not</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182</a:t>
            </a:fld>
            <a:endParaRPr lang="en-US"/>
          </a:p>
        </p:txBody>
      </p:sp>
      <p:sp>
        <p:nvSpPr>
          <p:cNvPr id="6" name="Date Placeholder 5">
            <a:extLst>
              <a:ext uri="{FF2B5EF4-FFF2-40B4-BE49-F238E27FC236}">
                <a16:creationId xmlns:a16="http://schemas.microsoft.com/office/drawing/2014/main" id="{8B69A0E0-9C6A-DCB7-44A5-F93587B1D4F3}"/>
              </a:ext>
            </a:extLst>
          </p:cNvPr>
          <p:cNvSpPr>
            <a:spLocks noGrp="1"/>
          </p:cNvSpPr>
          <p:nvPr>
            <p:ph type="dt" sz="half" idx="10"/>
          </p:nvPr>
        </p:nvSpPr>
        <p:spPr/>
        <p:txBody>
          <a:bodyPr/>
          <a:lstStyle/>
          <a:p>
            <a:r>
              <a:rPr lang="en-US"/>
              <a:t>Outline, 20</a:t>
            </a:r>
          </a:p>
        </p:txBody>
      </p:sp>
    </p:spTree>
    <p:extLst>
      <p:ext uri="{BB962C8B-B14F-4D97-AF65-F5344CB8AC3E}">
        <p14:creationId xmlns:p14="http://schemas.microsoft.com/office/powerpoint/2010/main" val="236473986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b="1">
                <a:solidFill>
                  <a:srgbClr val="FFFF00"/>
                </a:solidFill>
              </a:rPr>
              <a:t>ignorant</a:t>
            </a:r>
            <a:r>
              <a:rPr lang="en-US"/>
              <a:t> of the truth. That he was not merely a </a:t>
            </a:r>
            <a:r>
              <a:rPr lang="en-US" b="1">
                <a:solidFill>
                  <a:srgbClr val="FFFF00"/>
                </a:solidFill>
              </a:rPr>
              <a:t>follower</a:t>
            </a:r>
            <a:r>
              <a:rPr lang="en-US"/>
              <a:t>, but also a </a:t>
            </a:r>
            <a:r>
              <a:rPr lang="en-US" b="1">
                <a:solidFill>
                  <a:srgbClr val="FFFF00"/>
                </a:solidFill>
              </a:rPr>
              <a:t>fellow-</a:t>
            </a:r>
            <a:r>
              <a:rPr lang="en-US" b="1" err="1">
                <a:solidFill>
                  <a:srgbClr val="FFFF00"/>
                </a:solidFill>
              </a:rPr>
              <a:t>labourer</a:t>
            </a:r>
            <a:r>
              <a:rPr lang="en-US"/>
              <a:t> of the </a:t>
            </a:r>
            <a:r>
              <a:rPr lang="en-US" b="1">
                <a:solidFill>
                  <a:srgbClr val="FFFF00"/>
                </a:solidFill>
              </a:rPr>
              <a:t>apostles</a:t>
            </a:r>
            <a:r>
              <a:rPr lang="en-US"/>
              <a:t>, but especially of </a:t>
            </a:r>
            <a:r>
              <a:rPr lang="en-US" b="1">
                <a:solidFill>
                  <a:srgbClr val="FFFF00"/>
                </a:solidFill>
              </a:rPr>
              <a:t>Paul</a:t>
            </a:r>
            <a:r>
              <a:rPr lang="en-US"/>
              <a:t>, Paul has himself declared also in the Epistles, saying: ‘Demas hath forsaken me, … and is departed unto Thessalonica; </a:t>
            </a:r>
            <a:r>
              <a:rPr lang="en-US" err="1"/>
              <a:t>Crescens</a:t>
            </a:r>
            <a:r>
              <a:rPr lang="en-US"/>
              <a:t> to Galatia, Titus to Dalmatia. Only Luke is with me.’ From this he shows that he was always </a:t>
            </a:r>
            <a:r>
              <a:rPr lang="en-US" b="1">
                <a:solidFill>
                  <a:srgbClr val="FFFF00"/>
                </a:solidFill>
              </a:rPr>
              <a:t>attached</a:t>
            </a:r>
            <a:r>
              <a:rPr lang="en-US"/>
              <a:t> to and </a:t>
            </a:r>
            <a:r>
              <a:rPr lang="en-US" b="1">
                <a:solidFill>
                  <a:srgbClr val="FFFF00"/>
                </a:solidFill>
              </a:rPr>
              <a:t>inseparable</a:t>
            </a:r>
            <a:r>
              <a:rPr lang="en-US"/>
              <a:t> from him. And again he says, in the Epistle to the Colossians: ‘</a:t>
            </a:r>
            <a:r>
              <a:rPr lang="en-US" b="1">
                <a:solidFill>
                  <a:srgbClr val="FFFF00"/>
                </a:solidFill>
              </a:rPr>
              <a:t>Luke</a:t>
            </a:r>
            <a:r>
              <a:rPr lang="en-US"/>
              <a:t>, the beloved</a:t>
            </a:r>
            <a:endParaRPr lang="en-US" sz="2000" b="0" i="0" u="none" strike="noStrike" baseline="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183</a:t>
            </a:fld>
            <a:endParaRPr lang="en-US"/>
          </a:p>
        </p:txBody>
      </p:sp>
      <p:sp>
        <p:nvSpPr>
          <p:cNvPr id="6" name="Date Placeholder 5">
            <a:extLst>
              <a:ext uri="{FF2B5EF4-FFF2-40B4-BE49-F238E27FC236}">
                <a16:creationId xmlns:a16="http://schemas.microsoft.com/office/drawing/2014/main" id="{8B69A0E0-9C6A-DCB7-44A5-F93587B1D4F3}"/>
              </a:ext>
            </a:extLst>
          </p:cNvPr>
          <p:cNvSpPr>
            <a:spLocks noGrp="1"/>
          </p:cNvSpPr>
          <p:nvPr>
            <p:ph type="dt" sz="half" idx="10"/>
          </p:nvPr>
        </p:nvSpPr>
        <p:spPr/>
        <p:txBody>
          <a:bodyPr/>
          <a:lstStyle/>
          <a:p>
            <a:r>
              <a:rPr lang="en-US"/>
              <a:t>Outline, 20</a:t>
            </a:r>
          </a:p>
        </p:txBody>
      </p:sp>
    </p:spTree>
    <p:extLst>
      <p:ext uri="{BB962C8B-B14F-4D97-AF65-F5344CB8AC3E}">
        <p14:creationId xmlns:p14="http://schemas.microsoft.com/office/powerpoint/2010/main" val="1206485760"/>
      </p:ext>
    </p:extLst>
  </p:cSld>
  <p:clrMapOvr>
    <a:masterClrMapping/>
  </p:clrMapOvr>
  <p:transition spd="med">
    <p:pull/>
  </p:transition>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physician, greets you.’ But surely if Luke, who always preached in company with Paul, and is called by him ‘the beloved,’ and with him performed the work of an evangelist, and was </a:t>
            </a:r>
            <a:r>
              <a:rPr lang="en-US" b="1">
                <a:solidFill>
                  <a:srgbClr val="FFFF00"/>
                </a:solidFill>
              </a:rPr>
              <a:t>entrusted to hand down to us a Gospel</a:t>
            </a:r>
            <a:r>
              <a:rPr lang="en-US"/>
              <a:t>, learned nothing different from him (Paul), as has been pointed out from his words, how can these men, who were never attached to Paul, boast that they have learned hidden and unspeakable mysteries?”  </a:t>
            </a:r>
            <a:r>
              <a:rPr lang="en-US" sz="2000"/>
              <a:t>(“</a:t>
            </a:r>
            <a:r>
              <a:rPr lang="en-US" sz="2000" err="1"/>
              <a:t>Irenæus</a:t>
            </a:r>
            <a:r>
              <a:rPr lang="en-US" sz="2000"/>
              <a:t> against Heresies,” 3:14:1, </a:t>
            </a:r>
            <a:r>
              <a:rPr lang="en-US" sz="2000" err="1"/>
              <a:t>ANF</a:t>
            </a:r>
            <a:r>
              <a:rPr lang="en-US" sz="2000"/>
              <a:t>, 1885, 1:437-438)</a:t>
            </a:r>
            <a:endParaRPr lang="en-US" sz="2000" b="0" i="0" u="none" strike="noStrike" baseline="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184</a:t>
            </a:fld>
            <a:endParaRPr lang="en-US"/>
          </a:p>
        </p:txBody>
      </p:sp>
      <p:sp>
        <p:nvSpPr>
          <p:cNvPr id="6" name="Date Placeholder 5">
            <a:extLst>
              <a:ext uri="{FF2B5EF4-FFF2-40B4-BE49-F238E27FC236}">
                <a16:creationId xmlns:a16="http://schemas.microsoft.com/office/drawing/2014/main" id="{8B69A0E0-9C6A-DCB7-44A5-F93587B1D4F3}"/>
              </a:ext>
            </a:extLst>
          </p:cNvPr>
          <p:cNvSpPr>
            <a:spLocks noGrp="1"/>
          </p:cNvSpPr>
          <p:nvPr>
            <p:ph type="dt" sz="half" idx="10"/>
          </p:nvPr>
        </p:nvSpPr>
        <p:spPr/>
        <p:txBody>
          <a:bodyPr/>
          <a:lstStyle/>
          <a:p>
            <a:r>
              <a:rPr lang="en-US"/>
              <a:t>Outline, 20</a:t>
            </a:r>
          </a:p>
        </p:txBody>
      </p:sp>
    </p:spTree>
    <p:extLst>
      <p:ext uri="{BB962C8B-B14F-4D97-AF65-F5344CB8AC3E}">
        <p14:creationId xmlns:p14="http://schemas.microsoft.com/office/powerpoint/2010/main" val="2767471402"/>
      </p:ext>
    </p:extLst>
  </p:cSld>
  <p:clrMapOvr>
    <a:masterClrMapping/>
  </p:clrMapOvr>
  <p:transition spd="med">
    <p:pull/>
  </p:transition>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dirty="0"/>
              <a:t>Irenaeus of Lyons</a:t>
            </a:r>
            <a:br>
              <a:rPr lang="en-US" dirty="0"/>
            </a:br>
            <a:r>
              <a:rPr lang="en-US" sz="3000" dirty="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“But surely if </a:t>
            </a:r>
            <a:r>
              <a:rPr lang="en-US" b="1" dirty="0">
                <a:solidFill>
                  <a:srgbClr val="FFFF00"/>
                </a:solidFill>
              </a:rPr>
              <a:t>Luke</a:t>
            </a:r>
            <a:r>
              <a:rPr lang="en-US" dirty="0"/>
              <a:t>, who always preached in company with Paul, and is called by him ‘the beloved,’ and with him performed the work of an evangelist, and </a:t>
            </a:r>
            <a:r>
              <a:rPr lang="en-US" b="1" dirty="0">
                <a:solidFill>
                  <a:srgbClr val="FFFF00"/>
                </a:solidFill>
              </a:rPr>
              <a:t>was entrusted to hand down to us a Gospel</a:t>
            </a:r>
            <a:r>
              <a:rPr lang="en-US" dirty="0"/>
              <a:t>, learned nothing different from him (Paul), as has been pointed out from his words, how can these men, who were never attached to Paul, boast that they have learned hidden and unspeakable mysteries?”  </a:t>
            </a:r>
            <a:r>
              <a:rPr lang="en-US" sz="2000" dirty="0"/>
              <a:t>(“</a:t>
            </a:r>
            <a:r>
              <a:rPr lang="en-US" sz="2000" dirty="0" err="1"/>
              <a:t>Irenæus</a:t>
            </a:r>
            <a:r>
              <a:rPr lang="en-US" sz="2000" dirty="0"/>
              <a:t> against Heresies,” 3:1:1, ANF, 1885, 1:438)</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E3461864-AD27-AC7C-CA6A-D50B0E98574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208129805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7200">
              <a:spcAft>
                <a:spcPts val="0"/>
              </a:spcAft>
              <a:buNone/>
            </a:pPr>
            <a:r>
              <a:rPr lang="en-US" b="0" i="0" u="none" strike="noStrike" baseline="0" dirty="0"/>
              <a:t>“2 ‘</a:t>
            </a:r>
            <a:r>
              <a:rPr lang="en-US" b="1" dirty="0">
                <a:solidFill>
                  <a:srgbClr val="FFFF00"/>
                </a:solidFill>
              </a:rPr>
              <a:t>Matthew</a:t>
            </a:r>
            <a:r>
              <a:rPr lang="en-US" b="0" i="0" u="none" strike="noStrike" baseline="0" dirty="0"/>
              <a:t> published his </a:t>
            </a:r>
            <a:r>
              <a:rPr lang="en-US" b="1" dirty="0">
                <a:solidFill>
                  <a:srgbClr val="FFFF00"/>
                </a:solidFill>
              </a:rPr>
              <a:t>Gospel</a:t>
            </a:r>
            <a:r>
              <a:rPr lang="en-US" b="0" i="0" u="none" strike="noStrike" baseline="0" dirty="0"/>
              <a:t> among the </a:t>
            </a:r>
            <a:r>
              <a:rPr lang="en-US" b="1" dirty="0">
                <a:solidFill>
                  <a:srgbClr val="FFFF00"/>
                </a:solidFill>
              </a:rPr>
              <a:t>Hebrews</a:t>
            </a:r>
            <a:r>
              <a:rPr lang="en-US" b="0" i="0" u="none" strike="noStrike" baseline="0" dirty="0"/>
              <a:t> in </a:t>
            </a:r>
            <a:r>
              <a:rPr lang="en-US" b="1" dirty="0">
                <a:solidFill>
                  <a:srgbClr val="FFFF00"/>
                </a:solidFill>
              </a:rPr>
              <a:t>their own language</a:t>
            </a:r>
            <a:r>
              <a:rPr lang="en-US" b="0" i="0" u="none" strike="noStrike" baseline="0" dirty="0"/>
              <a:t>, while Peter and Paul were preaching and founding the church in </a:t>
            </a:r>
            <a:r>
              <a:rPr lang="en-US" b="1" dirty="0">
                <a:solidFill>
                  <a:srgbClr val="FFFF00"/>
                </a:solidFill>
              </a:rPr>
              <a:t>Rome</a:t>
            </a:r>
            <a:r>
              <a:rPr lang="en-US" b="0" i="0" u="none" strike="noStrike" baseline="0" dirty="0"/>
              <a:t>.</a:t>
            </a:r>
          </a:p>
          <a:p>
            <a:pPr marL="0" indent="457200">
              <a:buNone/>
            </a:pPr>
            <a:r>
              <a:rPr lang="en-US" b="0" i="0" u="none" strike="noStrike" baseline="0" dirty="0"/>
              <a:t>“3 After their departure </a:t>
            </a:r>
            <a:r>
              <a:rPr lang="en-US" b="1" dirty="0">
                <a:solidFill>
                  <a:srgbClr val="FFFF00"/>
                </a:solidFill>
              </a:rPr>
              <a:t>Mark</a:t>
            </a:r>
            <a:r>
              <a:rPr lang="en-US" b="0" i="0" u="none" strike="noStrike" baseline="0" dirty="0"/>
              <a:t>, the </a:t>
            </a:r>
            <a:r>
              <a:rPr lang="en-US" b="1" dirty="0">
                <a:solidFill>
                  <a:srgbClr val="FFFF00"/>
                </a:solidFill>
              </a:rPr>
              <a:t>disciple</a:t>
            </a:r>
            <a:r>
              <a:rPr lang="en-US" b="0" i="0" u="none" strike="noStrike" baseline="0" dirty="0"/>
              <a:t> and </a:t>
            </a:r>
            <a:r>
              <a:rPr lang="en-US" b="1" dirty="0">
                <a:solidFill>
                  <a:srgbClr val="FFFF00"/>
                </a:solidFill>
              </a:rPr>
              <a:t>interpreter</a:t>
            </a:r>
            <a:r>
              <a:rPr lang="en-US" b="0" i="0" u="none" strike="noStrike" baseline="0" dirty="0"/>
              <a:t> of Peter, also transmitted to us in writing those things which </a:t>
            </a:r>
            <a:r>
              <a:rPr lang="en-US" b="1" dirty="0">
                <a:solidFill>
                  <a:srgbClr val="FFFF00"/>
                </a:solidFill>
              </a:rPr>
              <a:t>Peter had preached</a:t>
            </a:r>
            <a:r>
              <a:rPr lang="en-US" b="0" i="0" u="none" strike="noStrike" baseline="0" dirty="0"/>
              <a:t>; and </a:t>
            </a:r>
            <a:r>
              <a:rPr lang="en-US" b="1" dirty="0">
                <a:solidFill>
                  <a:srgbClr val="FFFF00"/>
                </a:solidFill>
              </a:rPr>
              <a:t>Luke</a:t>
            </a:r>
            <a:r>
              <a:rPr lang="en-US" b="0" i="0" u="none" strike="noStrike" baseline="0" dirty="0"/>
              <a:t>, the </a:t>
            </a:r>
            <a:r>
              <a:rPr lang="en-US" b="1" dirty="0">
                <a:solidFill>
                  <a:srgbClr val="FFFF00"/>
                </a:solidFill>
              </a:rPr>
              <a:t>attendant of Paul</a:t>
            </a:r>
            <a:r>
              <a:rPr lang="en-US" b="0" i="0" u="none" strike="noStrike" baseline="0" dirty="0"/>
              <a:t>, recorded in a book the </a:t>
            </a:r>
            <a:r>
              <a:rPr lang="en-US" b="1" dirty="0">
                <a:solidFill>
                  <a:srgbClr val="FFFF00"/>
                </a:solidFill>
              </a:rPr>
              <a:t>Gospel</a:t>
            </a:r>
            <a:r>
              <a:rPr lang="en-US" b="0" i="0" u="none" strike="noStrike" baseline="0" dirty="0"/>
              <a:t> which Paul had declared.</a:t>
            </a:r>
          </a:p>
          <a:p>
            <a:pPr marL="0" indent="0">
              <a:buNone/>
            </a:pPr>
            <a:r>
              <a:rPr lang="en-US" b="0" i="0" u="none" strike="noStrike" baseline="0" dirty="0"/>
              <a:t>   </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186</a:t>
            </a:fld>
            <a:endParaRPr lang="en-US"/>
          </a:p>
        </p:txBody>
      </p:sp>
      <p:sp>
        <p:nvSpPr>
          <p:cNvPr id="6" name="Date Placeholder 5">
            <a:extLst>
              <a:ext uri="{FF2B5EF4-FFF2-40B4-BE49-F238E27FC236}">
                <a16:creationId xmlns:a16="http://schemas.microsoft.com/office/drawing/2014/main" id="{8B69A0E0-9C6A-DCB7-44A5-F93587B1D4F3}"/>
              </a:ext>
            </a:extLst>
          </p:cNvPr>
          <p:cNvSpPr>
            <a:spLocks noGrp="1"/>
          </p:cNvSpPr>
          <p:nvPr>
            <p:ph type="dt" sz="half" idx="10"/>
          </p:nvPr>
        </p:nvSpPr>
        <p:spPr/>
        <p:txBody>
          <a:bodyPr/>
          <a:lstStyle/>
          <a:p>
            <a:r>
              <a:rPr lang="en-US"/>
              <a:t>Outline, 20</a:t>
            </a:r>
          </a:p>
        </p:txBody>
      </p:sp>
    </p:spTree>
    <p:extLst>
      <p:ext uri="{BB962C8B-B14F-4D97-AF65-F5344CB8AC3E}">
        <p14:creationId xmlns:p14="http://schemas.microsoft.com/office/powerpoint/2010/main" val="412832340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Irenaeus of Lyons</a:t>
            </a:r>
            <a:br>
              <a:rPr lang="en-US"/>
            </a:br>
            <a:r>
              <a:rPr lang="en-US" sz="3000">
                <a:latin typeface="+mn-lt"/>
              </a:rPr>
              <a:t>(~AD 180, Lyons, France)</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7200">
              <a:buNone/>
            </a:pPr>
            <a:r>
              <a:rPr lang="en-US" b="0" i="0" u="none" strike="noStrike" baseline="0" dirty="0"/>
              <a:t>“4 Afterwards </a:t>
            </a:r>
            <a:r>
              <a:rPr lang="en-US" b="1" dirty="0">
                <a:solidFill>
                  <a:srgbClr val="FFFF00"/>
                </a:solidFill>
              </a:rPr>
              <a:t>John</a:t>
            </a:r>
            <a:r>
              <a:rPr lang="en-US" b="0" i="0" u="none" strike="noStrike" baseline="0" dirty="0"/>
              <a:t>, the disciple of the Lord, who also reclined on his bosom, published his </a:t>
            </a:r>
            <a:r>
              <a:rPr lang="en-US" b="1" dirty="0">
                <a:solidFill>
                  <a:srgbClr val="FFFF00"/>
                </a:solidFill>
              </a:rPr>
              <a:t>Gospel</a:t>
            </a:r>
            <a:r>
              <a:rPr lang="en-US" b="0" i="0" u="none" strike="noStrike" baseline="0" dirty="0"/>
              <a:t>, while staying at </a:t>
            </a:r>
            <a:r>
              <a:rPr lang="en-US" b="1" dirty="0">
                <a:solidFill>
                  <a:srgbClr val="FFFF00"/>
                </a:solidFill>
              </a:rPr>
              <a:t>Ephesus</a:t>
            </a:r>
            <a:r>
              <a:rPr lang="en-US" b="0" i="0" u="none" strike="noStrike" baseline="0" dirty="0"/>
              <a:t> in Asia.”  </a:t>
            </a:r>
            <a:r>
              <a:rPr lang="en-US" sz="2000" b="0" i="0" u="none" strike="noStrike" baseline="0" dirty="0"/>
              <a:t>(“The Church History of Eusebius,” 5:8:2-4, </a:t>
            </a:r>
            <a:r>
              <a:rPr lang="en-US" sz="2000" b="0" i="0" u="none" strike="noStrike" baseline="0" dirty="0" err="1"/>
              <a:t>NPNF</a:t>
            </a:r>
            <a:r>
              <a:rPr lang="en-US" sz="2000" b="0" i="0" u="none" strike="noStrike" baseline="0" dirty="0"/>
              <a:t>, 1890, 2:1:222)</a:t>
            </a:r>
          </a:p>
          <a:p>
            <a:pPr marL="0" indent="0">
              <a:buNone/>
            </a:pPr>
            <a:endParaRPr lang="en-US" b="0" i="0" u="none" strike="noStrike" baseline="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187</a:t>
            </a:fld>
            <a:endParaRPr lang="en-US"/>
          </a:p>
        </p:txBody>
      </p:sp>
      <p:sp>
        <p:nvSpPr>
          <p:cNvPr id="6" name="Date Placeholder 5">
            <a:extLst>
              <a:ext uri="{FF2B5EF4-FFF2-40B4-BE49-F238E27FC236}">
                <a16:creationId xmlns:a16="http://schemas.microsoft.com/office/drawing/2014/main" id="{8B69A0E0-9C6A-DCB7-44A5-F93587B1D4F3}"/>
              </a:ext>
            </a:extLst>
          </p:cNvPr>
          <p:cNvSpPr>
            <a:spLocks noGrp="1"/>
          </p:cNvSpPr>
          <p:nvPr>
            <p:ph type="dt" sz="half" idx="10"/>
          </p:nvPr>
        </p:nvSpPr>
        <p:spPr/>
        <p:txBody>
          <a:bodyPr/>
          <a:lstStyle/>
          <a:p>
            <a:r>
              <a:rPr lang="en-US"/>
              <a:t>Outline, 20</a:t>
            </a:r>
          </a:p>
        </p:txBody>
      </p:sp>
    </p:spTree>
    <p:extLst>
      <p:ext uri="{BB962C8B-B14F-4D97-AF65-F5344CB8AC3E}">
        <p14:creationId xmlns:p14="http://schemas.microsoft.com/office/powerpoint/2010/main" val="9604621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39F503-C4AD-F80A-57EB-640A8A90AFED}"/>
              </a:ext>
            </a:extLst>
          </p:cNvPr>
          <p:cNvSpPr>
            <a:spLocks noGrp="1"/>
          </p:cNvSpPr>
          <p:nvPr>
            <p:ph type="title"/>
          </p:nvPr>
        </p:nvSpPr>
        <p:spPr/>
        <p:txBody>
          <a:bodyPr/>
          <a:lstStyle/>
          <a:p>
            <a:r>
              <a:rPr lang="en-US" dirty="0"/>
              <a:t>Irenaeus Quoted Papias</a:t>
            </a:r>
          </a:p>
        </p:txBody>
      </p:sp>
      <p:sp>
        <p:nvSpPr>
          <p:cNvPr id="3" name="Content Placeholder 2">
            <a:extLst>
              <a:ext uri="{FF2B5EF4-FFF2-40B4-BE49-F238E27FC236}">
                <a16:creationId xmlns:a16="http://schemas.microsoft.com/office/drawing/2014/main" id="{FCFC5E1F-9518-D3AD-1198-14F16A2169E0}"/>
              </a:ext>
            </a:extLst>
          </p:cNvPr>
          <p:cNvSpPr>
            <a:spLocks noGrp="1"/>
          </p:cNvSpPr>
          <p:nvPr>
            <p:ph idx="1"/>
          </p:nvPr>
        </p:nvSpPr>
        <p:spPr>
          <a:xfrm>
            <a:off x="457200" y="1420813"/>
            <a:ext cx="8229600" cy="4857749"/>
          </a:xfrm>
          <a:solidFill>
            <a:srgbClr val="002060"/>
          </a:solidFill>
        </p:spPr>
        <p:txBody>
          <a:bodyPr/>
          <a:lstStyle/>
          <a:p>
            <a:pPr marL="0" indent="457200">
              <a:buNone/>
            </a:pPr>
            <a:r>
              <a:rPr lang="en-US" sz="2700" b="1" i="1" dirty="0"/>
              <a:t>James Patrick Holding</a:t>
            </a:r>
            <a:r>
              <a:rPr lang="en-US" sz="2700" dirty="0"/>
              <a:t>:  “[T]his is a </a:t>
            </a:r>
            <a:r>
              <a:rPr lang="en-US" sz="2700" b="1" dirty="0">
                <a:solidFill>
                  <a:srgbClr val="FFFF00"/>
                </a:solidFill>
              </a:rPr>
              <a:t>gratuitous assumption</a:t>
            </a:r>
            <a:r>
              <a:rPr lang="en-US" sz="2700" dirty="0"/>
              <a:t>. Simply because Irenaeus knew of Papias' work does not mean that Papias was his </a:t>
            </a:r>
            <a:r>
              <a:rPr lang="en-US" sz="2700" b="1" dirty="0">
                <a:solidFill>
                  <a:srgbClr val="FFFF00"/>
                </a:solidFill>
              </a:rPr>
              <a:t>sole source </a:t>
            </a:r>
            <a:r>
              <a:rPr lang="en-US" sz="2700" dirty="0"/>
              <a:t>of knowledge for this information. The same argument could be made concerning virtually any other writer or reporter of information, with just as much credence. Irenaeus also offers </a:t>
            </a:r>
            <a:r>
              <a:rPr lang="en-US" sz="2700" b="1" dirty="0">
                <a:solidFill>
                  <a:srgbClr val="FFFF00"/>
                </a:solidFill>
              </a:rPr>
              <a:t>more information </a:t>
            </a:r>
            <a:r>
              <a:rPr lang="en-US" sz="2700" dirty="0"/>
              <a:t>than is available from </a:t>
            </a:r>
            <a:r>
              <a:rPr lang="en-US" sz="2700" b="1" dirty="0">
                <a:solidFill>
                  <a:srgbClr val="FFFF00"/>
                </a:solidFill>
              </a:rPr>
              <a:t>Papias</a:t>
            </a:r>
            <a:r>
              <a:rPr lang="en-US" sz="2700" dirty="0"/>
              <a:t> (as quoted by Eusebius), which suggests an </a:t>
            </a:r>
            <a:r>
              <a:rPr lang="en-US" sz="2700" b="1" dirty="0">
                <a:solidFill>
                  <a:srgbClr val="FFFF00"/>
                </a:solidFill>
              </a:rPr>
              <a:t>independent investigation </a:t>
            </a:r>
            <a:r>
              <a:rPr lang="en-US" sz="2700" dirty="0"/>
              <a:t>or </a:t>
            </a:r>
            <a:r>
              <a:rPr lang="en-US" sz="2700" b="1" dirty="0">
                <a:solidFill>
                  <a:srgbClr val="FFFF00"/>
                </a:solidFill>
              </a:rPr>
              <a:t>more sources of information</a:t>
            </a:r>
            <a:r>
              <a:rPr lang="en-US" sz="2700" dirty="0"/>
              <a:t>.”  </a:t>
            </a:r>
            <a:r>
              <a:rPr lang="en-US" sz="2000" dirty="0"/>
              <a:t>(“The Authorship of Matthew’s Gospel,” 3)</a:t>
            </a:r>
          </a:p>
        </p:txBody>
      </p:sp>
      <p:sp>
        <p:nvSpPr>
          <p:cNvPr id="4" name="Date Placeholder 3">
            <a:extLst>
              <a:ext uri="{FF2B5EF4-FFF2-40B4-BE49-F238E27FC236}">
                <a16:creationId xmlns:a16="http://schemas.microsoft.com/office/drawing/2014/main" id="{952D9257-8D75-54CC-F9DD-01D4A74A013C}"/>
              </a:ext>
            </a:extLst>
          </p:cNvPr>
          <p:cNvSpPr>
            <a:spLocks noGrp="1"/>
          </p:cNvSpPr>
          <p:nvPr>
            <p:ph type="dt" sz="half" idx="10"/>
          </p:nvPr>
        </p:nvSpPr>
        <p:spPr/>
        <p:txBody>
          <a:bodyPr/>
          <a:lstStyle/>
          <a:p>
            <a:r>
              <a:rPr lang="en-US"/>
              <a:t>Outline, 20</a:t>
            </a:r>
          </a:p>
        </p:txBody>
      </p:sp>
      <p:sp>
        <p:nvSpPr>
          <p:cNvPr id="5" name="Footer Placeholder 4">
            <a:extLst>
              <a:ext uri="{FF2B5EF4-FFF2-40B4-BE49-F238E27FC236}">
                <a16:creationId xmlns:a16="http://schemas.microsoft.com/office/drawing/2014/main" id="{6188A253-86DF-C61E-C3FC-3A6A8795AB5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4610946F-BE51-CCA2-7A70-9F1D1DD32FDA}"/>
              </a:ext>
            </a:extLst>
          </p:cNvPr>
          <p:cNvSpPr>
            <a:spLocks noGrp="1"/>
          </p:cNvSpPr>
          <p:nvPr>
            <p:ph type="sldNum" sz="quarter" idx="12"/>
          </p:nvPr>
        </p:nvSpPr>
        <p:spPr/>
        <p:txBody>
          <a:bodyPr/>
          <a:lstStyle/>
          <a:p>
            <a:fld id="{3C8CA7C4-6BCF-4B83-8858-85B1748A2A5F}" type="slidenum">
              <a:rPr lang="en-US" smtClean="0"/>
              <a:t>188</a:t>
            </a:fld>
            <a:endParaRPr lang="en-US"/>
          </a:p>
        </p:txBody>
      </p:sp>
    </p:spTree>
    <p:extLst>
      <p:ext uri="{BB962C8B-B14F-4D97-AF65-F5344CB8AC3E}">
        <p14:creationId xmlns:p14="http://schemas.microsoft.com/office/powerpoint/2010/main" val="382955369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p:cTn id="7" dur="500" fill="hold"/>
                                        <p:tgtEl>
                                          <p:spTgt spid="3">
                                            <p:bg/>
                                          </p:spTgt>
                                        </p:tgtEl>
                                        <p:attrNameLst>
                                          <p:attrName>ppt_w</p:attrName>
                                        </p:attrNameLst>
                                      </p:cBhvr>
                                      <p:tavLst>
                                        <p:tav tm="0">
                                          <p:val>
                                            <p:fltVal val="0"/>
                                          </p:val>
                                        </p:tav>
                                        <p:tav tm="100000">
                                          <p:val>
                                            <p:strVal val="#ppt_w"/>
                                          </p:val>
                                        </p:tav>
                                      </p:tavLst>
                                    </p:anim>
                                    <p:anim calcmode="lin" valueType="num">
                                      <p:cBhvr>
                                        <p:cTn id="8" dur="500" fill="hold"/>
                                        <p:tgtEl>
                                          <p:spTgt spid="3">
                                            <p:bg/>
                                          </p:spTgt>
                                        </p:tgtEl>
                                        <p:attrNameLst>
                                          <p:attrName>ppt_h</p:attrName>
                                        </p:attrNameLst>
                                      </p:cBhvr>
                                      <p:tavLst>
                                        <p:tav tm="0">
                                          <p:val>
                                            <p:fltVal val="0"/>
                                          </p:val>
                                        </p:tav>
                                        <p:tav tm="100000">
                                          <p:val>
                                            <p:strVal val="#ppt_h"/>
                                          </p:val>
                                        </p:tav>
                                      </p:tavLst>
                                    </p:anim>
                                    <p:animEffect transition="in" filter="fade">
                                      <p:cBhvr>
                                        <p:cTn id="9" dur="500"/>
                                        <p:tgtEl>
                                          <p:spTgt spid="3">
                                            <p:bg/>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 calcmode="lin" valueType="num">
                                      <p:cBhvr>
                                        <p:cTn id="14"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Theophilus of Antioch</a:t>
            </a:r>
            <a:br>
              <a:rPr lang="en-US"/>
            </a:br>
            <a:r>
              <a:rPr lang="en-US" sz="3000">
                <a:latin typeface="+mn-lt"/>
              </a:rPr>
              <a:t>(Late 2</a:t>
            </a:r>
            <a:r>
              <a:rPr lang="en-US" sz="3000" baseline="30000">
                <a:latin typeface="+mn-lt"/>
              </a:rPr>
              <a:t>nd</a:t>
            </a:r>
            <a:r>
              <a:rPr lang="en-US" sz="3000">
                <a:latin typeface="+mn-lt"/>
              </a:rPr>
              <a:t> Century)</a:t>
            </a:r>
          </a:p>
        </p:txBody>
      </p:sp>
      <p:sp>
        <p:nvSpPr>
          <p:cNvPr id="4" name="Content Placeholder 3"/>
          <p:cNvSpPr>
            <a:spLocks noGrp="1"/>
          </p:cNvSpPr>
          <p:nvPr>
            <p:ph idx="1"/>
          </p:nvPr>
        </p:nvSpPr>
        <p:spPr>
          <a:xfrm>
            <a:off x="457200" y="1905000"/>
            <a:ext cx="8229600" cy="4225927"/>
          </a:xfrm>
        </p:spPr>
        <p:txBody>
          <a:bodyPr>
            <a:noAutofit/>
          </a:bodyPr>
          <a:lstStyle/>
          <a:p>
            <a:pPr marL="0" indent="457200">
              <a:spcBef>
                <a:spcPts val="0"/>
              </a:spcBef>
              <a:buNone/>
            </a:pPr>
            <a:r>
              <a:rPr lang="en-US" sz="2800" dirty="0"/>
              <a:t>“</a:t>
            </a:r>
            <a:r>
              <a:rPr lang="en-US" b="1" dirty="0">
                <a:solidFill>
                  <a:srgbClr val="FFFF00"/>
                </a:solidFill>
              </a:rPr>
              <a:t>Bishop</a:t>
            </a:r>
            <a:r>
              <a:rPr lang="en-US" sz="2800" dirty="0"/>
              <a:t> of Antioch. His only surviving work is </a:t>
            </a:r>
            <a:r>
              <a:rPr lang="en-US" sz="2800" i="1" dirty="0"/>
              <a:t>Ad </a:t>
            </a:r>
            <a:r>
              <a:rPr lang="en-US" sz="2800" i="1" dirty="0" err="1"/>
              <a:t>Autholycum</a:t>
            </a:r>
            <a:r>
              <a:rPr lang="en-US" sz="2800" dirty="0"/>
              <a:t>, where we find the first Christian commentary on Genesis and the first use of the term </a:t>
            </a:r>
            <a:r>
              <a:rPr lang="en-US" b="1" dirty="0">
                <a:solidFill>
                  <a:srgbClr val="FFFF00"/>
                </a:solidFill>
              </a:rPr>
              <a:t>Trinity</a:t>
            </a:r>
            <a:r>
              <a:rPr lang="en-US" sz="2800" dirty="0"/>
              <a:t>. Theophilus’s apologetic literary heritage had influence on Irenaeus and possibly Tertullian</a:t>
            </a:r>
            <a:r>
              <a:rPr lang="en-US" sz="2000" dirty="0"/>
              <a:t>.”  (</a:t>
            </a:r>
            <a:r>
              <a:rPr lang="en-US" sz="2000" i="1" dirty="0"/>
              <a:t>Ancient Christian Commentary on Scripture: Introduction and Biographic Information</a:t>
            </a:r>
            <a:r>
              <a:rPr lang="en-US" sz="2000" dirty="0"/>
              <a:t>, 2005, 505)</a:t>
            </a:r>
          </a:p>
        </p:txBody>
      </p:sp>
      <p:sp>
        <p:nvSpPr>
          <p:cNvPr id="5" name="Footer Placeholder 4">
            <a:extLst>
              <a:ext uri="{FF2B5EF4-FFF2-40B4-BE49-F238E27FC236}">
                <a16:creationId xmlns:a16="http://schemas.microsoft.com/office/drawing/2014/main" id="{32371275-DB86-436D-BC61-1C63A2BD4F1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929E0E6F-187B-C5AC-EBB8-258A6A398B28}"/>
              </a:ext>
            </a:extLst>
          </p:cNvPr>
          <p:cNvSpPr>
            <a:spLocks noGrp="1"/>
          </p:cNvSpPr>
          <p:nvPr>
            <p:ph type="dt" sz="half" idx="10"/>
          </p:nvPr>
        </p:nvSpPr>
        <p:spPr/>
        <p:txBody>
          <a:bodyPr/>
          <a:lstStyle/>
          <a:p>
            <a:r>
              <a:rPr lang="en-US" dirty="0"/>
              <a:t>Outline, 20-21</a:t>
            </a:r>
          </a:p>
        </p:txBody>
      </p:sp>
    </p:spTree>
    <p:extLst>
      <p:ext uri="{BB962C8B-B14F-4D97-AF65-F5344CB8AC3E}">
        <p14:creationId xmlns:p14="http://schemas.microsoft.com/office/powerpoint/2010/main" val="26012128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9487196-CFFC-75C6-FAF9-71F7A65C9E98}"/>
              </a:ext>
            </a:extLst>
          </p:cNvPr>
          <p:cNvPicPr>
            <a:picLocks noChangeAspect="1"/>
          </p:cNvPicPr>
          <p:nvPr/>
        </p:nvPicPr>
        <p:blipFill>
          <a:blip r:embed="rId2"/>
          <a:stretch>
            <a:fillRect/>
          </a:stretch>
        </p:blipFill>
        <p:spPr>
          <a:xfrm>
            <a:off x="3124200" y="1660339"/>
            <a:ext cx="2968750" cy="4470588"/>
          </a:xfrm>
          <a:prstGeom prst="rect">
            <a:avLst/>
          </a:prstGeom>
        </p:spPr>
      </p:pic>
      <p:sp>
        <p:nvSpPr>
          <p:cNvPr id="3" name="Content Placeholder 2"/>
          <p:cNvSpPr>
            <a:spLocks noGrp="1"/>
          </p:cNvSpPr>
          <p:nvPr>
            <p:ph idx="1"/>
          </p:nvPr>
        </p:nvSpPr>
        <p:spPr>
          <a:xfrm>
            <a:off x="457200" y="1575412"/>
            <a:ext cx="8229600" cy="4555515"/>
          </a:xfrm>
        </p:spPr>
        <p:txBody>
          <a:bodyPr/>
          <a:lstStyle/>
          <a:p>
            <a:pPr marL="0" indent="461963">
              <a:buNone/>
            </a:pPr>
            <a:r>
              <a:rPr lang="en-US" b="1" i="1" dirty="0"/>
              <a:t>Craig Blomberg</a:t>
            </a:r>
            <a:r>
              <a:rPr lang="en-US" dirty="0"/>
              <a:t>:  “The </a:t>
            </a:r>
            <a:r>
              <a:rPr lang="en-US" b="1" dirty="0">
                <a:solidFill>
                  <a:srgbClr val="FFFF00"/>
                </a:solidFill>
              </a:rPr>
              <a:t>first communities </a:t>
            </a:r>
            <a:r>
              <a:rPr lang="en-US" dirty="0"/>
              <a:t>to which each was </a:t>
            </a:r>
            <a:r>
              <a:rPr lang="en-US" b="1" dirty="0">
                <a:solidFill>
                  <a:srgbClr val="FFFF00"/>
                </a:solidFill>
              </a:rPr>
              <a:t>written</a:t>
            </a:r>
            <a:r>
              <a:rPr lang="en-US" dirty="0"/>
              <a:t> would have </a:t>
            </a:r>
            <a:r>
              <a:rPr lang="en-US" b="1" dirty="0">
                <a:solidFill>
                  <a:srgbClr val="FFFF00"/>
                </a:solidFill>
              </a:rPr>
              <a:t>known the origin </a:t>
            </a:r>
            <a:r>
              <a:rPr lang="en-US" dirty="0"/>
              <a:t>of the documents sent to them from the </a:t>
            </a:r>
            <a:r>
              <a:rPr lang="en-US" b="1" dirty="0">
                <a:solidFill>
                  <a:srgbClr val="FFFF00"/>
                </a:solidFill>
              </a:rPr>
              <a:t>Christian courier </a:t>
            </a:r>
            <a:r>
              <a:rPr lang="en-US" dirty="0"/>
              <a:t>who was assigned to deliver them and, according to the custom of the day, who probably read them aloud to the assembled congregation, possibly even adding interpretive explanations and/or fielding questions afterwards. Only when </a:t>
            </a:r>
            <a:r>
              <a:rPr lang="en-US" b="1" dirty="0">
                <a:solidFill>
                  <a:srgbClr val="FFFF00"/>
                </a:solidFill>
              </a:rPr>
              <a:t>more than one Gospel began to circulate together</a:t>
            </a:r>
            <a:r>
              <a:rPr lang="en-US" dirty="0"/>
              <a:t>, and especially when the</a:t>
            </a:r>
          </a:p>
        </p:txBody>
      </p:sp>
      <p:sp>
        <p:nvSpPr>
          <p:cNvPr id="2" name="Title 1"/>
          <p:cNvSpPr>
            <a:spLocks noGrp="1"/>
          </p:cNvSpPr>
          <p:nvPr>
            <p:ph type="title"/>
          </p:nvPr>
        </p:nvSpPr>
        <p:spPr>
          <a:xfrm>
            <a:off x="457200" y="385388"/>
            <a:ext cx="8229600" cy="1295493"/>
          </a:xfrm>
        </p:spPr>
        <p:txBody>
          <a:bodyPr/>
          <a:lstStyle/>
          <a:p>
            <a:r>
              <a:rPr lang="en-US" sz="4200"/>
              <a:t>Recipients Knew</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Outline, 3-4</a:t>
            </a:r>
          </a:p>
        </p:txBody>
      </p:sp>
    </p:spTree>
    <p:extLst>
      <p:ext uri="{BB962C8B-B14F-4D97-AF65-F5344CB8AC3E}">
        <p14:creationId xmlns:p14="http://schemas.microsoft.com/office/powerpoint/2010/main" val="383388473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Theophilus of Antioch</a:t>
            </a:r>
            <a:br>
              <a:rPr lang="en-US" dirty="0"/>
            </a:br>
            <a:r>
              <a:rPr lang="en-US" sz="3000" dirty="0">
                <a:latin typeface="+mn-lt"/>
              </a:rPr>
              <a:t>(Late 2</a:t>
            </a:r>
            <a:r>
              <a:rPr lang="en-US" sz="3000" baseline="30000" dirty="0">
                <a:latin typeface="+mn-lt"/>
              </a:rPr>
              <a:t>nd</a:t>
            </a:r>
            <a:r>
              <a:rPr lang="en-US" sz="3000" dirty="0">
                <a:latin typeface="+mn-lt"/>
              </a:rPr>
              <a:t> Century)</a:t>
            </a:r>
          </a:p>
        </p:txBody>
      </p:sp>
      <p:sp>
        <p:nvSpPr>
          <p:cNvPr id="4" name="Content Placeholder 3"/>
          <p:cNvSpPr>
            <a:spLocks noGrp="1"/>
          </p:cNvSpPr>
          <p:nvPr>
            <p:ph idx="1"/>
          </p:nvPr>
        </p:nvSpPr>
        <p:spPr>
          <a:xfrm>
            <a:off x="457200" y="1905000"/>
            <a:ext cx="8229600" cy="4225927"/>
          </a:xfrm>
        </p:spPr>
        <p:txBody>
          <a:bodyPr>
            <a:noAutofit/>
          </a:bodyPr>
          <a:lstStyle/>
          <a:p>
            <a:pPr marL="0" indent="457200">
              <a:spcBef>
                <a:spcPts val="0"/>
              </a:spcBef>
              <a:buNone/>
            </a:pPr>
            <a:r>
              <a:rPr lang="en-US" sz="2800" dirty="0"/>
              <a:t>“And hence the holy writings teach us, and all the spirit-bearing [inspired] men, one of whom, </a:t>
            </a:r>
            <a:r>
              <a:rPr lang="en-US" sz="2800" b="1" dirty="0">
                <a:solidFill>
                  <a:srgbClr val="00B0F0"/>
                </a:solidFill>
              </a:rPr>
              <a:t>John</a:t>
            </a:r>
            <a:r>
              <a:rPr lang="en-US" sz="2800" dirty="0"/>
              <a:t>, says, </a:t>
            </a:r>
            <a:r>
              <a:rPr lang="en-US" sz="2800" b="1" dirty="0">
                <a:solidFill>
                  <a:srgbClr val="FFFF00"/>
                </a:solidFill>
              </a:rPr>
              <a:t>‘In the beginning was the Word, and the Word was with God,’ </a:t>
            </a:r>
            <a:r>
              <a:rPr lang="en-US" sz="2800" dirty="0"/>
              <a:t>showing that at first God was alone, and the Word in Him. Then he says, </a:t>
            </a:r>
            <a:r>
              <a:rPr lang="en-US" sz="2800" b="1" dirty="0">
                <a:solidFill>
                  <a:srgbClr val="FFFF00"/>
                </a:solidFill>
              </a:rPr>
              <a:t>‘The Word was God; all things came into existence through Him; and apart from Him not one thing came into existence</a:t>
            </a:r>
            <a:r>
              <a:rPr lang="en-US" sz="2800" dirty="0">
                <a:solidFill>
                  <a:srgbClr val="FFFF00"/>
                </a:solidFill>
              </a:rPr>
              <a:t>.’</a:t>
            </a:r>
            <a:r>
              <a:rPr lang="en-US" sz="2800" dirty="0"/>
              <a:t>”  </a:t>
            </a:r>
            <a:r>
              <a:rPr lang="en-US" sz="2000" dirty="0"/>
              <a:t>(</a:t>
            </a:r>
            <a:r>
              <a:rPr lang="en-US" sz="2000" i="1" dirty="0"/>
              <a:t>To Autolycus</a:t>
            </a:r>
            <a:r>
              <a:rPr lang="en-US" sz="2000" dirty="0"/>
              <a:t>, 2:22,  </a:t>
            </a:r>
            <a:r>
              <a:rPr lang="en-US" sz="2000" dirty="0" err="1"/>
              <a:t>ANF</a:t>
            </a:r>
            <a:r>
              <a:rPr lang="en-US" sz="2000" dirty="0"/>
              <a:t>, 2:103)</a:t>
            </a:r>
          </a:p>
        </p:txBody>
      </p:sp>
      <p:sp>
        <p:nvSpPr>
          <p:cNvPr id="5" name="Footer Placeholder 4">
            <a:extLst>
              <a:ext uri="{FF2B5EF4-FFF2-40B4-BE49-F238E27FC236}">
                <a16:creationId xmlns:a16="http://schemas.microsoft.com/office/drawing/2014/main" id="{32371275-DB86-436D-BC61-1C63A2BD4F1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929E0E6F-187B-C5AC-EBB8-258A6A398B2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21</a:t>
            </a:r>
          </a:p>
        </p:txBody>
      </p:sp>
      <p:sp>
        <p:nvSpPr>
          <p:cNvPr id="7" name="Callout: Line 6">
            <a:extLst>
              <a:ext uri="{FF2B5EF4-FFF2-40B4-BE49-F238E27FC236}">
                <a16:creationId xmlns:a16="http://schemas.microsoft.com/office/drawing/2014/main" id="{2BEBFABD-FC01-29CC-700A-1665BF58D3C6}"/>
              </a:ext>
            </a:extLst>
          </p:cNvPr>
          <p:cNvSpPr/>
          <p:nvPr/>
        </p:nvSpPr>
        <p:spPr bwMode="auto">
          <a:xfrm>
            <a:off x="1406769" y="5544773"/>
            <a:ext cx="1875692" cy="586154"/>
          </a:xfrm>
          <a:prstGeom prst="borderCallout1">
            <a:avLst>
              <a:gd name="adj1" fmla="val 2750"/>
              <a:gd name="adj2" fmla="val 46622"/>
              <a:gd name="adj3" fmla="val -339500"/>
              <a:gd name="adj4" fmla="val 46352"/>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1" i="0" u="none" strike="noStrike" cap="none" normalizeH="0" baseline="0" dirty="0">
                <a:ln>
                  <a:noFill/>
                </a:ln>
                <a:solidFill>
                  <a:schemeClr val="tx1"/>
                </a:solidFill>
                <a:effectLst/>
              </a:rPr>
              <a:t>Jn. 1:1</a:t>
            </a:r>
          </a:p>
        </p:txBody>
      </p:sp>
      <p:sp>
        <p:nvSpPr>
          <p:cNvPr id="8" name="Callout: Line 7">
            <a:extLst>
              <a:ext uri="{FF2B5EF4-FFF2-40B4-BE49-F238E27FC236}">
                <a16:creationId xmlns:a16="http://schemas.microsoft.com/office/drawing/2014/main" id="{BDC5DB5F-580A-02DC-D5EC-236F59BE2E99}"/>
              </a:ext>
            </a:extLst>
          </p:cNvPr>
          <p:cNvSpPr/>
          <p:nvPr/>
        </p:nvSpPr>
        <p:spPr bwMode="auto">
          <a:xfrm>
            <a:off x="3880338" y="5544531"/>
            <a:ext cx="1875692" cy="586154"/>
          </a:xfrm>
          <a:prstGeom prst="borderCallout1">
            <a:avLst>
              <a:gd name="adj1" fmla="val 2750"/>
              <a:gd name="adj2" fmla="val 46622"/>
              <a:gd name="adj3" fmla="val -171500"/>
              <a:gd name="adj4" fmla="val 33227"/>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1" i="0" u="none" strike="noStrike" cap="none" normalizeH="0" baseline="0" dirty="0">
                <a:ln>
                  <a:noFill/>
                </a:ln>
                <a:solidFill>
                  <a:schemeClr val="tx1"/>
                </a:solidFill>
                <a:effectLst/>
              </a:rPr>
              <a:t>Jn. 1:3</a:t>
            </a:r>
          </a:p>
        </p:txBody>
      </p:sp>
    </p:spTree>
    <p:extLst>
      <p:ext uri="{BB962C8B-B14F-4D97-AF65-F5344CB8AC3E}">
        <p14:creationId xmlns:p14="http://schemas.microsoft.com/office/powerpoint/2010/main" val="16145641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7" grpId="0" animBg="1"/>
      <p:bldP spid="8" grpId="0" animBg="1"/>
    </p:bldLst>
  </p:timing>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a:xfrm>
            <a:off x="457200" y="267222"/>
            <a:ext cx="8229600" cy="1143000"/>
          </a:xfrm>
        </p:spPr>
        <p:txBody>
          <a:bodyPr/>
          <a:lstStyle/>
          <a:p>
            <a:r>
              <a:rPr lang="en-US"/>
              <a:t>The </a:t>
            </a:r>
            <a:r>
              <a:rPr lang="en-US" err="1"/>
              <a:t>Muratorian</a:t>
            </a:r>
            <a:r>
              <a:rPr lang="en-US"/>
              <a:t> Fragment</a:t>
            </a:r>
            <a:br>
              <a:rPr lang="en-US"/>
            </a:br>
            <a:r>
              <a:rPr lang="en-US" sz="3000">
                <a:latin typeface="+mn-lt"/>
              </a:rPr>
              <a:t>(~AD 170)</a:t>
            </a:r>
          </a:p>
        </p:txBody>
      </p:sp>
      <p:sp>
        <p:nvSpPr>
          <p:cNvPr id="8" name="Content Placeholder 7"/>
          <p:cNvSpPr>
            <a:spLocks noGrp="1"/>
          </p:cNvSpPr>
          <p:nvPr>
            <p:ph idx="1"/>
          </p:nvPr>
        </p:nvSpPr>
        <p:spPr>
          <a:xfrm>
            <a:off x="457200" y="1600200"/>
            <a:ext cx="8229600" cy="4712337"/>
          </a:xfrm>
        </p:spPr>
        <p:txBody>
          <a:bodyPr/>
          <a:lstStyle/>
          <a:p>
            <a:pPr marL="0" indent="457200">
              <a:buNone/>
            </a:pPr>
            <a:r>
              <a:rPr lang="en-US" dirty="0"/>
              <a:t>“The Muratorian Fragment is the </a:t>
            </a:r>
            <a:r>
              <a:rPr lang="en-US" b="1" dirty="0">
                <a:solidFill>
                  <a:srgbClr val="FFFF00"/>
                </a:solidFill>
              </a:rPr>
              <a:t>oldest list </a:t>
            </a:r>
            <a:r>
              <a:rPr lang="en-US" dirty="0"/>
              <a:t>of New Testament books we have discovered. The original document is dated to the </a:t>
            </a:r>
            <a:r>
              <a:rPr lang="en-US" b="1" dirty="0">
                <a:solidFill>
                  <a:srgbClr val="FFFF00"/>
                </a:solidFill>
              </a:rPr>
              <a:t>late 2nd century </a:t>
            </a:r>
            <a:r>
              <a:rPr lang="en-US" dirty="0"/>
              <a:t>and lists </a:t>
            </a:r>
            <a:r>
              <a:rPr lang="en-US" b="1" dirty="0">
                <a:solidFill>
                  <a:srgbClr val="FFFF00"/>
                </a:solidFill>
              </a:rPr>
              <a:t>22</a:t>
            </a:r>
            <a:r>
              <a:rPr lang="en-US" dirty="0"/>
              <a:t> of the 27 books that were later included in the New Testament.</a:t>
            </a:r>
          </a:p>
          <a:p>
            <a:pPr marL="0" indent="457200">
              <a:buNone/>
            </a:pPr>
            <a:r>
              <a:rPr lang="en-US" dirty="0"/>
              <a:t>“It was discovered by (and named after) the Italian historian </a:t>
            </a:r>
            <a:r>
              <a:rPr lang="en-US" b="1" dirty="0">
                <a:solidFill>
                  <a:srgbClr val="FFFF00"/>
                </a:solidFill>
              </a:rPr>
              <a:t>Ludovico </a:t>
            </a:r>
            <a:r>
              <a:rPr lang="en-US" b="1" dirty="0" err="1">
                <a:solidFill>
                  <a:srgbClr val="FFFF00"/>
                </a:solidFill>
              </a:rPr>
              <a:t>Muratori</a:t>
            </a:r>
            <a:r>
              <a:rPr lang="en-US" b="1" dirty="0">
                <a:solidFill>
                  <a:srgbClr val="FFFF00"/>
                </a:solidFill>
              </a:rPr>
              <a:t> </a:t>
            </a:r>
            <a:r>
              <a:rPr lang="en-US" dirty="0"/>
              <a:t>in the Ambrosian Library in northern Italy and was published by him in </a:t>
            </a:r>
            <a:r>
              <a:rPr lang="en-US" b="1" dirty="0">
                <a:solidFill>
                  <a:srgbClr val="FFFF00"/>
                </a:solidFill>
              </a:rPr>
              <a:t>1740</a:t>
            </a:r>
            <a:r>
              <a:rPr lang="en-US" dirty="0"/>
              <a:t>. The manuscript copy</a:t>
            </a:r>
            <a:endParaRPr lang="en-US" sz="2800" dirty="0"/>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95F3E48B-78A4-FBF5-89F2-5B88A22AEED4}"/>
              </a:ext>
            </a:extLst>
          </p:cNvPr>
          <p:cNvSpPr>
            <a:spLocks noGrp="1"/>
          </p:cNvSpPr>
          <p:nvPr>
            <p:ph type="dt" sz="half" idx="10"/>
          </p:nvPr>
        </p:nvSpPr>
        <p:spPr/>
        <p:txBody>
          <a:bodyPr/>
          <a:lstStyle/>
          <a:p>
            <a:r>
              <a:rPr lang="en-US"/>
              <a:t>Outline, 21</a:t>
            </a:r>
          </a:p>
        </p:txBody>
      </p:sp>
      <p:sp>
        <p:nvSpPr>
          <p:cNvPr id="3" name="Footer Placeholder 2">
            <a:extLst>
              <a:ext uri="{FF2B5EF4-FFF2-40B4-BE49-F238E27FC236}">
                <a16:creationId xmlns:a16="http://schemas.microsoft.com/office/drawing/2014/main" id="{B294048E-3D6A-FF03-86A6-A62D21284B02}"/>
              </a:ext>
            </a:extLst>
          </p:cNvPr>
          <p:cNvSpPr>
            <a:spLocks noGrp="1"/>
          </p:cNvSpPr>
          <p:nvPr>
            <p:ph type="ftr" sz="quarter" idx="11"/>
          </p:nvPr>
        </p:nvSpPr>
        <p:spPr/>
        <p:txBody>
          <a:bodyPr/>
          <a:lstStyle/>
          <a:p>
            <a:r>
              <a:rPr lang="en-US"/>
              <a:t>Kevin Kay</a:t>
            </a:r>
          </a:p>
        </p:txBody>
      </p:sp>
    </p:spTree>
    <p:extLst>
      <p:ext uri="{BB962C8B-B14F-4D97-AF65-F5344CB8AC3E}">
        <p14:creationId xmlns:p14="http://schemas.microsoft.com/office/powerpoint/2010/main" val="42279286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a:xfrm>
            <a:off x="457200" y="267222"/>
            <a:ext cx="8229600" cy="1143000"/>
          </a:xfrm>
        </p:spPr>
        <p:txBody>
          <a:bodyPr/>
          <a:lstStyle/>
          <a:p>
            <a:r>
              <a:rPr lang="en-US"/>
              <a:t>The </a:t>
            </a:r>
            <a:r>
              <a:rPr lang="en-US" err="1"/>
              <a:t>Muratorian</a:t>
            </a:r>
            <a:r>
              <a:rPr lang="en-US"/>
              <a:t> Fragment</a:t>
            </a:r>
            <a:br>
              <a:rPr lang="en-US"/>
            </a:br>
            <a:r>
              <a:rPr lang="en-US" sz="3000">
                <a:latin typeface="+mn-lt"/>
              </a:rPr>
              <a:t>(~AD 170)</a:t>
            </a:r>
          </a:p>
        </p:txBody>
      </p:sp>
      <p:sp>
        <p:nvSpPr>
          <p:cNvPr id="8" name="Content Placeholder 7"/>
          <p:cNvSpPr>
            <a:spLocks noGrp="1"/>
          </p:cNvSpPr>
          <p:nvPr>
            <p:ph idx="1"/>
          </p:nvPr>
        </p:nvSpPr>
        <p:spPr>
          <a:xfrm>
            <a:off x="457200" y="1600200"/>
            <a:ext cx="8229600" cy="4712337"/>
          </a:xfrm>
        </p:spPr>
        <p:txBody>
          <a:bodyPr/>
          <a:lstStyle/>
          <a:p>
            <a:pPr marL="0" indent="0">
              <a:buNone/>
            </a:pPr>
            <a:r>
              <a:rPr lang="en-US"/>
              <a:t>that </a:t>
            </a:r>
            <a:r>
              <a:rPr lang="en-US" err="1"/>
              <a:t>Muratori</a:t>
            </a:r>
            <a:r>
              <a:rPr lang="en-US"/>
              <a:t> discovered was written in </a:t>
            </a:r>
            <a:r>
              <a:rPr lang="en-US" b="1">
                <a:solidFill>
                  <a:srgbClr val="FFFF00"/>
                </a:solidFill>
              </a:rPr>
              <a:t>Latin</a:t>
            </a:r>
            <a:r>
              <a:rPr lang="en-US"/>
              <a:t> and has been dated to the </a:t>
            </a:r>
            <a:r>
              <a:rPr lang="en-US" b="1">
                <a:solidFill>
                  <a:srgbClr val="FFFF00"/>
                </a:solidFill>
              </a:rPr>
              <a:t>7th to 8th century</a:t>
            </a:r>
            <a:r>
              <a:rPr lang="en-US"/>
              <a:t>, but several internal indicators have convinced most experts – Christian and non-Christian – that the original Muratorian Fragment should be dated near the </a:t>
            </a:r>
            <a:r>
              <a:rPr lang="en-US" b="1">
                <a:solidFill>
                  <a:srgbClr val="FFFF00"/>
                </a:solidFill>
              </a:rPr>
              <a:t>end of the 2nd century</a:t>
            </a:r>
            <a:r>
              <a:rPr lang="en-US"/>
              <a:t>.”  (</a:t>
            </a:r>
            <a:r>
              <a:rPr lang="en-US" u="sng">
                <a:hlinkClick r:id="rId3">
                  <a:extLst>
                    <a:ext uri="{A12FA001-AC4F-418D-AE19-62706E023703}">
                      <ahyp:hlinkClr xmlns:ahyp="http://schemas.microsoft.com/office/drawing/2018/hyperlinkcolor" val="tx"/>
                    </a:ext>
                  </a:extLst>
                </a:hlinkClick>
              </a:rPr>
              <a:t>https://isjesusalive.com/who-wrote-the-gospels</a:t>
            </a:r>
            <a:r>
              <a:rPr lang="en-US">
                <a:solidFill>
                  <a:srgbClr val="5F5F5F"/>
                </a:solidFill>
                <a:hlinkClick r:id="rId3">
                  <a:extLst>
                    <a:ext uri="{A12FA001-AC4F-418D-AE19-62706E023703}">
                      <ahyp:hlinkClr xmlns:ahyp="http://schemas.microsoft.com/office/drawing/2018/hyperlinkcolor" val="tx"/>
                    </a:ext>
                  </a:extLst>
                </a:hlinkClick>
              </a:rPr>
              <a:t>/</a:t>
            </a:r>
            <a:r>
              <a:rPr lang="en-US"/>
              <a:t>)</a:t>
            </a:r>
          </a:p>
          <a:p>
            <a:r>
              <a:rPr lang="en-US" sz="2800"/>
              <a:t>It refers to episcopate of </a:t>
            </a:r>
            <a:r>
              <a:rPr lang="en-US" sz="2800" b="1">
                <a:solidFill>
                  <a:srgbClr val="FFFF00"/>
                </a:solidFill>
              </a:rPr>
              <a:t>Pius I </a:t>
            </a:r>
            <a:r>
              <a:rPr lang="en-US" sz="2800"/>
              <a:t>of Rome (d: 157) as recent</a:t>
            </a:r>
            <a:endParaRPr lang="en-US"/>
          </a:p>
          <a:p>
            <a:pPr marL="457200" indent="-457200">
              <a:spcBef>
                <a:spcPts val="0"/>
              </a:spcBef>
              <a:spcAft>
                <a:spcPts val="2400"/>
              </a:spcAft>
            </a:pPr>
            <a:endParaRPr lang="en-US" sz="2800"/>
          </a:p>
          <a:p>
            <a:pPr marL="457200" indent="-457200">
              <a:spcBef>
                <a:spcPts val="0"/>
              </a:spcBef>
              <a:spcAft>
                <a:spcPts val="2400"/>
              </a:spcAft>
            </a:pPr>
            <a:endParaRPr lang="en-US" sz="2800"/>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95F3E48B-78A4-FBF5-89F2-5B88A22AEED4}"/>
              </a:ext>
            </a:extLst>
          </p:cNvPr>
          <p:cNvSpPr>
            <a:spLocks noGrp="1"/>
          </p:cNvSpPr>
          <p:nvPr>
            <p:ph type="dt" sz="half" idx="10"/>
          </p:nvPr>
        </p:nvSpPr>
        <p:spPr/>
        <p:txBody>
          <a:bodyPr/>
          <a:lstStyle/>
          <a:p>
            <a:r>
              <a:rPr lang="en-US"/>
              <a:t>Outline, 21</a:t>
            </a:r>
          </a:p>
        </p:txBody>
      </p:sp>
      <p:sp>
        <p:nvSpPr>
          <p:cNvPr id="3" name="Footer Placeholder 2">
            <a:extLst>
              <a:ext uri="{FF2B5EF4-FFF2-40B4-BE49-F238E27FC236}">
                <a16:creationId xmlns:a16="http://schemas.microsoft.com/office/drawing/2014/main" id="{B294048E-3D6A-FF03-86A6-A62D21284B02}"/>
              </a:ext>
            </a:extLst>
          </p:cNvPr>
          <p:cNvSpPr>
            <a:spLocks noGrp="1"/>
          </p:cNvSpPr>
          <p:nvPr>
            <p:ph type="ftr" sz="quarter" idx="11"/>
          </p:nvPr>
        </p:nvSpPr>
        <p:spPr/>
        <p:txBody>
          <a:bodyPr/>
          <a:lstStyle/>
          <a:p>
            <a:r>
              <a:rPr lang="en-US"/>
              <a:t>Kevin Kay</a:t>
            </a:r>
          </a:p>
        </p:txBody>
      </p:sp>
    </p:spTree>
    <p:extLst>
      <p:ext uri="{BB962C8B-B14F-4D97-AF65-F5344CB8AC3E}">
        <p14:creationId xmlns:p14="http://schemas.microsoft.com/office/powerpoint/2010/main" val="1069966055"/>
      </p:ext>
    </p:extLst>
  </p:cSld>
  <p:clrMapOvr>
    <a:masterClrMapping/>
  </p:clrMapOvr>
  <p:transition spd="med">
    <p:pull/>
  </p:transition>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The </a:t>
            </a:r>
            <a:r>
              <a:rPr lang="en-US" err="1"/>
              <a:t>Muratorian</a:t>
            </a:r>
            <a:r>
              <a:rPr lang="en-US"/>
              <a:t> Fragment</a:t>
            </a:r>
            <a:br>
              <a:rPr lang="en-US"/>
            </a:br>
            <a:r>
              <a:rPr lang="en-US" sz="3000">
                <a:latin typeface="+mn-lt"/>
              </a:rPr>
              <a:t>(~AD 170)</a:t>
            </a:r>
          </a:p>
        </p:txBody>
      </p:sp>
      <p:sp>
        <p:nvSpPr>
          <p:cNvPr id="8" name="Content Placeholder 7"/>
          <p:cNvSpPr>
            <a:spLocks noGrp="1"/>
          </p:cNvSpPr>
          <p:nvPr>
            <p:ph idx="1"/>
          </p:nvPr>
        </p:nvSpPr>
        <p:spPr>
          <a:noFill/>
        </p:spPr>
        <p:txBody>
          <a:bodyPr anchor="ctr"/>
          <a:lstStyle/>
          <a:p>
            <a:pPr marL="457200" indent="-457200">
              <a:spcBef>
                <a:spcPts val="0"/>
              </a:spcBef>
              <a:spcAft>
                <a:spcPts val="2400"/>
              </a:spcAft>
            </a:pPr>
            <a:r>
              <a:rPr lang="en-US" sz="2800" dirty="0"/>
              <a:t>The </a:t>
            </a:r>
            <a:r>
              <a:rPr lang="en-US" sz="2800" b="1" dirty="0">
                <a:solidFill>
                  <a:srgbClr val="FFFF00"/>
                </a:solidFill>
              </a:rPr>
              <a:t>early part is lost</a:t>
            </a:r>
            <a:r>
              <a:rPr lang="en-US" sz="2800" dirty="0"/>
              <a:t>, but virtually all scholars agree that it referred to </a:t>
            </a:r>
            <a:r>
              <a:rPr lang="en-US" sz="2800" b="1" dirty="0">
                <a:solidFill>
                  <a:srgbClr val="FFFF00"/>
                </a:solidFill>
              </a:rPr>
              <a:t>Matthew</a:t>
            </a:r>
            <a:r>
              <a:rPr lang="en-US" sz="2800" dirty="0"/>
              <a:t> and </a:t>
            </a:r>
            <a:r>
              <a:rPr lang="en-US" sz="2800" b="1" dirty="0">
                <a:solidFill>
                  <a:srgbClr val="FFFF00"/>
                </a:solidFill>
              </a:rPr>
              <a:t>Mark</a:t>
            </a:r>
            <a:r>
              <a:rPr lang="en-US" sz="2800" dirty="0"/>
              <a:t>.</a:t>
            </a:r>
          </a:p>
          <a:p>
            <a:pPr marL="457200" indent="-457200">
              <a:spcBef>
                <a:spcPts val="0"/>
              </a:spcBef>
              <a:spcAft>
                <a:spcPts val="2400"/>
              </a:spcAft>
            </a:pPr>
            <a:r>
              <a:rPr lang="en-US" sz="2800" b="1" dirty="0">
                <a:solidFill>
                  <a:srgbClr val="FFFF00"/>
                </a:solidFill>
              </a:rPr>
              <a:t>Luke</a:t>
            </a:r>
            <a:r>
              <a:rPr lang="en-US" sz="2800" dirty="0"/>
              <a:t>, the </a:t>
            </a:r>
            <a:r>
              <a:rPr lang="en-US" sz="2800" b="1" dirty="0">
                <a:solidFill>
                  <a:srgbClr val="FFFF00"/>
                </a:solidFill>
              </a:rPr>
              <a:t>physician</a:t>
            </a:r>
            <a:r>
              <a:rPr lang="en-US" sz="2800" dirty="0"/>
              <a:t> and </a:t>
            </a:r>
            <a:r>
              <a:rPr lang="en-US" sz="2800" b="1" dirty="0">
                <a:solidFill>
                  <a:srgbClr val="FFFF00"/>
                </a:solidFill>
              </a:rPr>
              <a:t>companion of Paul</a:t>
            </a:r>
            <a:r>
              <a:rPr lang="en-US" sz="2800" dirty="0"/>
              <a:t>, wrote his Gospel from the reports of others, since he had </a:t>
            </a:r>
            <a:r>
              <a:rPr lang="en-US" sz="2800" b="1" dirty="0">
                <a:solidFill>
                  <a:srgbClr val="FFFF00"/>
                </a:solidFill>
              </a:rPr>
              <a:t>not personally seen Jesus</a:t>
            </a:r>
            <a:r>
              <a:rPr lang="en-US" sz="2800" dirty="0"/>
              <a:t>.</a:t>
            </a:r>
          </a:p>
          <a:p>
            <a:pPr marL="457200" indent="-457200">
              <a:spcBef>
                <a:spcPts val="0"/>
              </a:spcBef>
              <a:spcAft>
                <a:spcPts val="2400"/>
              </a:spcAft>
            </a:pPr>
            <a:r>
              <a:rPr lang="en-US" sz="2800" b="1" dirty="0">
                <a:solidFill>
                  <a:srgbClr val="FFFF00"/>
                </a:solidFill>
              </a:rPr>
              <a:t>John</a:t>
            </a:r>
            <a:r>
              <a:rPr lang="en-US" sz="2800" dirty="0"/>
              <a:t>, who was an </a:t>
            </a:r>
            <a:r>
              <a:rPr lang="en-US" sz="2800" b="1" dirty="0">
                <a:solidFill>
                  <a:srgbClr val="FFFF00"/>
                </a:solidFill>
              </a:rPr>
              <a:t>eyewitness</a:t>
            </a:r>
            <a:r>
              <a:rPr lang="en-US" sz="2800" dirty="0"/>
              <a:t>, wrote his Gospel after the rest, at the urging of some </a:t>
            </a:r>
            <a:r>
              <a:rPr lang="en-US" sz="2800" b="1" dirty="0">
                <a:solidFill>
                  <a:srgbClr val="FFFF00"/>
                </a:solidFill>
              </a:rPr>
              <a:t>friends</a:t>
            </a:r>
            <a:r>
              <a:rPr lang="en-US" sz="2800" dirty="0"/>
              <a:t>.</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BC19A9F6-56AB-0D96-AD17-014B5F1F2B4E}"/>
              </a:ext>
            </a:extLst>
          </p:cNvPr>
          <p:cNvSpPr>
            <a:spLocks noGrp="1"/>
          </p:cNvSpPr>
          <p:nvPr>
            <p:ph type="dt" sz="half" idx="10"/>
          </p:nvPr>
        </p:nvSpPr>
        <p:spPr/>
        <p:txBody>
          <a:bodyPr/>
          <a:lstStyle/>
          <a:p>
            <a:r>
              <a:rPr lang="en-US"/>
              <a:t>Outline, 21-22</a:t>
            </a:r>
          </a:p>
        </p:txBody>
      </p:sp>
    </p:spTree>
    <p:extLst>
      <p:ext uri="{BB962C8B-B14F-4D97-AF65-F5344CB8AC3E}">
        <p14:creationId xmlns:p14="http://schemas.microsoft.com/office/powerpoint/2010/main" val="42473817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The </a:t>
            </a:r>
            <a:r>
              <a:rPr lang="en-US" err="1"/>
              <a:t>Muratorian</a:t>
            </a:r>
            <a:r>
              <a:rPr lang="en-US"/>
              <a:t> Fragment</a:t>
            </a:r>
            <a:br>
              <a:rPr lang="en-US"/>
            </a:br>
            <a:r>
              <a:rPr lang="en-US" sz="3000">
                <a:latin typeface="+mn-lt"/>
              </a:rPr>
              <a:t>(~AD 170)</a:t>
            </a:r>
          </a:p>
        </p:txBody>
      </p:sp>
      <p:sp>
        <p:nvSpPr>
          <p:cNvPr id="8" name="Content Placeholder 7"/>
          <p:cNvSpPr>
            <a:spLocks noGrp="1"/>
          </p:cNvSpPr>
          <p:nvPr>
            <p:ph idx="1"/>
          </p:nvPr>
        </p:nvSpPr>
        <p:spPr/>
        <p:txBody>
          <a:bodyPr/>
          <a:lstStyle/>
          <a:p>
            <a:pPr marL="0" indent="457200">
              <a:spcBef>
                <a:spcPts val="0"/>
              </a:spcBef>
              <a:spcAft>
                <a:spcPts val="2400"/>
              </a:spcAft>
              <a:buNone/>
            </a:pPr>
            <a:r>
              <a:rPr lang="en-US" sz="2800" dirty="0">
                <a:effectLst>
                  <a:outerShdw blurRad="38100" dist="38100" dir="2700000" algn="tl">
                    <a:srgbClr val="000000">
                      <a:alpha val="43137"/>
                    </a:srgbClr>
                  </a:outerShdw>
                </a:effectLst>
              </a:rPr>
              <a:t>“I.… those things at which he was present he placed thus. The </a:t>
            </a:r>
            <a:r>
              <a:rPr lang="en-US" sz="2800" b="1" dirty="0">
                <a:solidFill>
                  <a:srgbClr val="FFFF00"/>
                </a:solidFill>
                <a:effectLst>
                  <a:outerShdw blurRad="38100" dist="38100" dir="2700000" algn="tl">
                    <a:srgbClr val="000000">
                      <a:alpha val="43137"/>
                    </a:srgbClr>
                  </a:outerShdw>
                </a:effectLst>
              </a:rPr>
              <a:t>third book </a:t>
            </a:r>
            <a:r>
              <a:rPr lang="en-US" sz="2800" dirty="0">
                <a:effectLst>
                  <a:outerShdw blurRad="38100" dist="38100" dir="2700000" algn="tl">
                    <a:srgbClr val="000000">
                      <a:alpha val="43137"/>
                    </a:srgbClr>
                  </a:outerShdw>
                </a:effectLst>
              </a:rPr>
              <a:t>of the Gospel, that according to </a:t>
            </a:r>
            <a:r>
              <a:rPr lang="en-US" b="1" dirty="0">
                <a:solidFill>
                  <a:srgbClr val="FFFF00"/>
                </a:solidFill>
                <a:effectLst>
                  <a:outerShdw blurRad="38100" dist="38100" dir="2700000" algn="tl">
                    <a:srgbClr val="000000">
                      <a:alpha val="43137"/>
                    </a:srgbClr>
                  </a:outerShdw>
                </a:effectLst>
              </a:rPr>
              <a:t>Luke</a:t>
            </a:r>
            <a:r>
              <a:rPr lang="en-US" sz="2800" dirty="0">
                <a:effectLst>
                  <a:outerShdw blurRad="38100" dist="38100" dir="2700000" algn="tl">
                    <a:srgbClr val="000000">
                      <a:alpha val="43137"/>
                    </a:srgbClr>
                  </a:outerShdw>
                </a:effectLst>
              </a:rPr>
              <a:t>, the well-known physician Luke wrote in his own name in order after the ascension of Christ, and when Paul had associated him with himself as one studious of right. Nor did he himself see the Lord in the flesh; and he, according as he was able to accomplish it, began his narrative with the nativity of John. The </a:t>
            </a:r>
            <a:r>
              <a:rPr lang="en-US" b="1" dirty="0">
                <a:solidFill>
                  <a:srgbClr val="FFFF00"/>
                </a:solidFill>
                <a:effectLst>
                  <a:outerShdw blurRad="38100" dist="38100" dir="2700000" algn="tl">
                    <a:srgbClr val="000000">
                      <a:alpha val="43137"/>
                    </a:srgbClr>
                  </a:outerShdw>
                </a:effectLst>
              </a:rPr>
              <a:t>fourth Gospel </a:t>
            </a:r>
            <a:r>
              <a:rPr lang="en-US" sz="2800" dirty="0">
                <a:effectLst>
                  <a:outerShdw blurRad="38100" dist="38100" dir="2700000" algn="tl">
                    <a:srgbClr val="000000">
                      <a:alpha val="43137"/>
                    </a:srgbClr>
                  </a:outerShdw>
                </a:effectLst>
              </a:rPr>
              <a:t>is that of</a:t>
            </a:r>
            <a:endParaRPr lang="en-US" dirty="0"/>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E7A7D4C3-984E-501B-0559-89B6333BB91D}"/>
              </a:ext>
            </a:extLst>
          </p:cNvPr>
          <p:cNvSpPr>
            <a:spLocks noGrp="1"/>
          </p:cNvSpPr>
          <p:nvPr>
            <p:ph type="dt" sz="half" idx="10"/>
          </p:nvPr>
        </p:nvSpPr>
        <p:spPr/>
        <p:txBody>
          <a:bodyPr/>
          <a:lstStyle/>
          <a:p>
            <a:r>
              <a:rPr lang="en-US"/>
              <a:t>Outline, 21-22</a:t>
            </a:r>
          </a:p>
        </p:txBody>
      </p:sp>
      <p:sp>
        <p:nvSpPr>
          <p:cNvPr id="3" name="Footer Placeholder 2">
            <a:extLst>
              <a:ext uri="{FF2B5EF4-FFF2-40B4-BE49-F238E27FC236}">
                <a16:creationId xmlns:a16="http://schemas.microsoft.com/office/drawing/2014/main" id="{AD9FF81F-15CA-9716-36A6-A1BBA84BDFAB}"/>
              </a:ext>
            </a:extLst>
          </p:cNvPr>
          <p:cNvSpPr>
            <a:spLocks noGrp="1"/>
          </p:cNvSpPr>
          <p:nvPr>
            <p:ph type="ftr" sz="quarter" idx="11"/>
          </p:nvPr>
        </p:nvSpPr>
        <p:spPr/>
        <p:txBody>
          <a:bodyPr/>
          <a:lstStyle/>
          <a:p>
            <a:r>
              <a:rPr lang="en-US"/>
              <a:t>Kevin Kay</a:t>
            </a:r>
          </a:p>
        </p:txBody>
      </p:sp>
    </p:spTree>
    <p:extLst>
      <p:ext uri="{BB962C8B-B14F-4D97-AF65-F5344CB8AC3E}">
        <p14:creationId xmlns:p14="http://schemas.microsoft.com/office/powerpoint/2010/main" val="261559989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The </a:t>
            </a:r>
            <a:r>
              <a:rPr lang="en-US" err="1"/>
              <a:t>Muratorian</a:t>
            </a:r>
            <a:r>
              <a:rPr lang="en-US"/>
              <a:t> Fragment</a:t>
            </a:r>
            <a:br>
              <a:rPr lang="en-US"/>
            </a:br>
            <a:r>
              <a:rPr lang="en-US" sz="3000">
                <a:latin typeface="+mn-lt"/>
              </a:rPr>
              <a:t>(~AD 170)</a:t>
            </a:r>
          </a:p>
        </p:txBody>
      </p:sp>
      <p:sp>
        <p:nvSpPr>
          <p:cNvPr id="8" name="Content Placeholder 7"/>
          <p:cNvSpPr>
            <a:spLocks noGrp="1"/>
          </p:cNvSpPr>
          <p:nvPr>
            <p:ph idx="1"/>
          </p:nvPr>
        </p:nvSpPr>
        <p:spPr/>
        <p:txBody>
          <a:bodyPr/>
          <a:lstStyle/>
          <a:p>
            <a:pPr marL="0" indent="0">
              <a:spcBef>
                <a:spcPts val="0"/>
              </a:spcBef>
              <a:spcAft>
                <a:spcPts val="2400"/>
              </a:spcAft>
              <a:buNone/>
            </a:pPr>
            <a:r>
              <a:rPr lang="en-US" b="1" dirty="0">
                <a:solidFill>
                  <a:srgbClr val="FFFF00"/>
                </a:solidFill>
                <a:effectLst>
                  <a:outerShdw blurRad="38100" dist="38100" dir="2700000" algn="tl">
                    <a:srgbClr val="000000">
                      <a:alpha val="43137"/>
                    </a:srgbClr>
                  </a:outerShdw>
                </a:effectLst>
              </a:rPr>
              <a:t>John</a:t>
            </a:r>
            <a:r>
              <a:rPr lang="en-US" sz="2800" dirty="0">
                <a:effectLst>
                  <a:outerShdw blurRad="38100" dist="38100" dir="2700000" algn="tl">
                    <a:srgbClr val="000000">
                      <a:alpha val="43137"/>
                    </a:srgbClr>
                  </a:outerShdw>
                </a:effectLst>
              </a:rPr>
              <a:t>, one of the disciples. </a:t>
            </a:r>
            <a:r>
              <a:rPr lang="en-US" dirty="0">
                <a:effectLst>
                  <a:outerShdw blurRad="38100" dist="38100" dir="2700000" algn="tl">
                    <a:srgbClr val="000000">
                      <a:alpha val="43137"/>
                    </a:srgbClr>
                  </a:outerShdw>
                </a:effectLst>
              </a:rPr>
              <a:t>When his fellow-disciples and bishops entreated him, he said, ‘</a:t>
            </a:r>
            <a:r>
              <a:rPr lang="en-US" b="1" dirty="0">
                <a:solidFill>
                  <a:srgbClr val="FFFF00"/>
                </a:solidFill>
              </a:rPr>
              <a:t>Fast</a:t>
            </a:r>
            <a:r>
              <a:rPr lang="en-US" sz="2800" dirty="0">
                <a:effectLst>
                  <a:outerShdw blurRad="38100" dist="38100" dir="2700000" algn="tl">
                    <a:srgbClr val="000000">
                      <a:alpha val="43137"/>
                    </a:srgbClr>
                  </a:outerShdw>
                </a:effectLst>
              </a:rPr>
              <a:t> ye now with me for the space of </a:t>
            </a:r>
            <a:r>
              <a:rPr lang="en-US" b="1" dirty="0">
                <a:solidFill>
                  <a:srgbClr val="FFFF00"/>
                </a:solidFill>
              </a:rPr>
              <a:t>three days</a:t>
            </a:r>
            <a:r>
              <a:rPr lang="en-US" sz="2800" dirty="0">
                <a:effectLst>
                  <a:outerShdw blurRad="38100" dist="38100" dir="2700000" algn="tl">
                    <a:srgbClr val="000000">
                      <a:alpha val="43137"/>
                    </a:srgbClr>
                  </a:outerShdw>
                </a:effectLst>
              </a:rPr>
              <a:t>, and let us recount to each other whatever may be revealed to each of us.’ On the same night it was revealed to </a:t>
            </a:r>
            <a:r>
              <a:rPr lang="en-US" b="1" dirty="0">
                <a:solidFill>
                  <a:srgbClr val="FFFF00"/>
                </a:solidFill>
              </a:rPr>
              <a:t>Andrew</a:t>
            </a:r>
            <a:r>
              <a:rPr lang="en-US" sz="2800" dirty="0">
                <a:effectLst>
                  <a:outerShdw blurRad="38100" dist="38100" dir="2700000" algn="tl">
                    <a:srgbClr val="000000">
                      <a:alpha val="43137"/>
                    </a:srgbClr>
                  </a:outerShdw>
                </a:effectLst>
              </a:rPr>
              <a:t>, one of the apostles, that John should </a:t>
            </a:r>
            <a:r>
              <a:rPr lang="en-US" b="1" dirty="0">
                <a:solidFill>
                  <a:srgbClr val="FFFF00"/>
                </a:solidFill>
              </a:rPr>
              <a:t>narrate all things in his own name </a:t>
            </a:r>
            <a:r>
              <a:rPr lang="en-US" sz="2800" dirty="0">
                <a:effectLst>
                  <a:outerShdw blurRad="38100" dist="38100" dir="2700000" algn="tl">
                    <a:srgbClr val="000000">
                      <a:alpha val="43137"/>
                    </a:srgbClr>
                  </a:outerShdw>
                </a:effectLst>
              </a:rPr>
              <a:t>as they called them to mind.”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Canon </a:t>
            </a:r>
            <a:r>
              <a:rPr lang="en-US" sz="2000" i="1" dirty="0" err="1">
                <a:effectLst>
                  <a:outerShdw blurRad="38100" dist="38100" dir="2700000" algn="tl">
                    <a:srgbClr val="000000">
                      <a:alpha val="43137"/>
                    </a:srgbClr>
                  </a:outerShdw>
                </a:effectLst>
              </a:rPr>
              <a:t>Muratorianus</a:t>
            </a:r>
            <a:r>
              <a:rPr lang="en-US" sz="2000" dirty="0">
                <a:effectLst>
                  <a:outerShdw blurRad="38100" dist="38100" dir="2700000" algn="tl">
                    <a:srgbClr val="000000">
                      <a:alpha val="43137"/>
                    </a:srgbClr>
                  </a:outerShdw>
                </a:effectLst>
              </a:rPr>
              <a:t>, </a:t>
            </a:r>
            <a:r>
              <a:rPr lang="en-US" sz="2000" dirty="0" err="1">
                <a:effectLst>
                  <a:outerShdw blurRad="38100" dist="38100" dir="2700000" algn="tl">
                    <a:srgbClr val="000000">
                      <a:alpha val="43137"/>
                    </a:srgbClr>
                  </a:outerShdw>
                </a:effectLst>
              </a:rPr>
              <a:t>ANF</a:t>
            </a:r>
            <a:r>
              <a:rPr lang="en-US" sz="2000" dirty="0">
                <a:effectLst>
                  <a:outerShdw blurRad="38100" dist="38100" dir="2700000" algn="tl">
                    <a:srgbClr val="000000">
                      <a:alpha val="43137"/>
                    </a:srgbClr>
                  </a:outerShdw>
                </a:effectLst>
              </a:rPr>
              <a:t>, 1886, 5:603)</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23853F91-6B9F-78C2-DF21-D8030AF141DF}"/>
              </a:ext>
            </a:extLst>
          </p:cNvPr>
          <p:cNvSpPr>
            <a:spLocks noGrp="1"/>
          </p:cNvSpPr>
          <p:nvPr>
            <p:ph type="dt" sz="half" idx="10"/>
          </p:nvPr>
        </p:nvSpPr>
        <p:spPr/>
        <p:txBody>
          <a:bodyPr/>
          <a:lstStyle/>
          <a:p>
            <a:r>
              <a:rPr lang="en-US"/>
              <a:t>Outline, 21-22</a:t>
            </a:r>
          </a:p>
        </p:txBody>
      </p:sp>
      <p:sp>
        <p:nvSpPr>
          <p:cNvPr id="3" name="Footer Placeholder 2">
            <a:extLst>
              <a:ext uri="{FF2B5EF4-FFF2-40B4-BE49-F238E27FC236}">
                <a16:creationId xmlns:a16="http://schemas.microsoft.com/office/drawing/2014/main" id="{A23B8F6B-93A4-A544-CF4E-D96C5A60CD71}"/>
              </a:ext>
            </a:extLst>
          </p:cNvPr>
          <p:cNvSpPr>
            <a:spLocks noGrp="1"/>
          </p:cNvSpPr>
          <p:nvPr>
            <p:ph type="ftr" sz="quarter" idx="11"/>
          </p:nvPr>
        </p:nvSpPr>
        <p:spPr/>
        <p:txBody>
          <a:bodyPr/>
          <a:lstStyle/>
          <a:p>
            <a:r>
              <a:rPr lang="en-US"/>
              <a:t>Kevin Kay</a:t>
            </a:r>
          </a:p>
        </p:txBody>
      </p:sp>
    </p:spTree>
    <p:extLst>
      <p:ext uri="{BB962C8B-B14F-4D97-AF65-F5344CB8AC3E}">
        <p14:creationId xmlns:p14="http://schemas.microsoft.com/office/powerpoint/2010/main" val="1189716999"/>
      </p:ext>
    </p:extLst>
  </p:cSld>
  <p:clrMapOvr>
    <a:masterClrMapping/>
  </p:clrMapOvr>
  <p:transition spd="med">
    <p:pull/>
  </p:transition>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z="4400" b="0">
                <a:effectLst>
                  <a:outerShdw blurRad="38100" dist="38100" dir="2700000" algn="tl">
                    <a:srgbClr val="000000">
                      <a:alpha val="43137"/>
                    </a:srgbClr>
                  </a:outerShdw>
                </a:effectLst>
                <a:latin typeface="Arial Black" panose="020B0A04020102020204" pitchFamily="34" charset="0"/>
              </a:rPr>
              <a:t>Muratorian Fragment</a:t>
            </a:r>
            <a:br>
              <a:rPr lang="en-US"/>
            </a:br>
            <a:r>
              <a:rPr lang="en-US" sz="3000" b="0" i="0">
                <a:effectLst>
                  <a:outerShdw blurRad="38100" dist="38100" dir="2700000" algn="tl">
                    <a:srgbClr val="000000">
                      <a:alpha val="43137"/>
                    </a:srgbClr>
                  </a:outerShdw>
                </a:effectLst>
                <a:latin typeface="+mn-lt"/>
              </a:rPr>
              <a:t>(c. AD 180)</a:t>
            </a:r>
          </a:p>
        </p:txBody>
      </p:sp>
      <p:graphicFrame>
        <p:nvGraphicFramePr>
          <p:cNvPr id="8" name="Content Placeholder 7"/>
          <p:cNvGraphicFramePr>
            <a:graphicFrameLocks noGrp="1"/>
          </p:cNvGraphicFramePr>
          <p:nvPr>
            <p:ph idx="1"/>
          </p:nvPr>
        </p:nvGraphicFramePr>
        <p:xfrm>
          <a:off x="457200" y="1676400"/>
          <a:ext cx="8229600" cy="4251960"/>
        </p:xfrm>
        <a:graphic>
          <a:graphicData uri="http://schemas.openxmlformats.org/drawingml/2006/table">
            <a:tbl>
              <a:tblPr bandCol="1">
                <a:tableStyleId>{2D5ABB26-0587-4C30-8999-92F81FD0307C}</a:tableStyleId>
              </a:tblPr>
              <a:tblGrid>
                <a:gridCol w="27432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370840">
                <a:tc>
                  <a:txBody>
                    <a:bodyPr/>
                    <a:lstStyle/>
                    <a:p>
                      <a:pPr algn="ctr"/>
                      <a:r>
                        <a:rPr lang="en-US" sz="2500" b="0">
                          <a:solidFill>
                            <a:srgbClr val="FFFFFF"/>
                          </a:solidFill>
                        </a:rPr>
                        <a:t>(Matthew)</a:t>
                      </a:r>
                    </a:p>
                  </a:txBody>
                  <a:tcPr/>
                </a:tc>
                <a:tc>
                  <a:txBody>
                    <a:bodyPr/>
                    <a:lstStyle/>
                    <a:p>
                      <a:pPr algn="ctr"/>
                      <a:r>
                        <a:rPr lang="en-US" sz="2500" b="1">
                          <a:solidFill>
                            <a:srgbClr val="FFFF00"/>
                          </a:solidFill>
                        </a:rPr>
                        <a:t>Ephesians</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kern="1200">
                          <a:solidFill>
                            <a:srgbClr val="FFFFFF"/>
                          </a:solidFill>
                        </a:rPr>
                        <a:t>Hebrews</a:t>
                      </a:r>
                      <a:endParaRPr lang="en-US" sz="2500" kern="1200">
                        <a:solidFill>
                          <a:srgbClr val="FFFFFF"/>
                        </a:solidFill>
                        <a:latin typeface="+mn-lt"/>
                        <a:ea typeface="+mn-ea"/>
                        <a:cs typeface="+mn-cs"/>
                      </a:endParaRPr>
                    </a:p>
                  </a:txBody>
                  <a:tcPr/>
                </a:tc>
                <a:extLst>
                  <a:ext uri="{0D108BD9-81ED-4DB2-BD59-A6C34878D82A}">
                    <a16:rowId xmlns:a16="http://schemas.microsoft.com/office/drawing/2014/main" val="10000"/>
                  </a:ext>
                </a:extLst>
              </a:tr>
              <a:tr h="370840">
                <a:tc>
                  <a:txBody>
                    <a:bodyPr/>
                    <a:lstStyle/>
                    <a:p>
                      <a:pPr algn="ctr"/>
                      <a:r>
                        <a:rPr lang="en-US" sz="2500" b="0">
                          <a:solidFill>
                            <a:srgbClr val="FFFFFF"/>
                          </a:solidFill>
                        </a:rPr>
                        <a:t>(Mark)</a:t>
                      </a:r>
                    </a:p>
                  </a:txBody>
                  <a:tcPr/>
                </a:tc>
                <a:tc>
                  <a:txBody>
                    <a:bodyPr/>
                    <a:lstStyle/>
                    <a:p>
                      <a:pPr algn="ctr"/>
                      <a:r>
                        <a:rPr lang="en-US" sz="2500" b="1">
                          <a:solidFill>
                            <a:srgbClr val="FFFF00"/>
                          </a:solidFill>
                        </a:rPr>
                        <a:t>Philippians</a:t>
                      </a:r>
                    </a:p>
                  </a:txBody>
                  <a:tcPr/>
                </a:tc>
                <a:tc>
                  <a:txBody>
                    <a:bodyPr/>
                    <a:lstStyle/>
                    <a:p>
                      <a:pPr algn="ctr"/>
                      <a:r>
                        <a:rPr lang="en-US" sz="2500">
                          <a:solidFill>
                            <a:srgbClr val="FFFFFF"/>
                          </a:solidFill>
                        </a:rPr>
                        <a:t>James</a:t>
                      </a:r>
                    </a:p>
                  </a:txBody>
                  <a:tcPr/>
                </a:tc>
                <a:extLst>
                  <a:ext uri="{0D108BD9-81ED-4DB2-BD59-A6C34878D82A}">
                    <a16:rowId xmlns:a16="http://schemas.microsoft.com/office/drawing/2014/main" val="10001"/>
                  </a:ext>
                </a:extLst>
              </a:tr>
              <a:tr h="370840">
                <a:tc>
                  <a:txBody>
                    <a:bodyPr/>
                    <a:lstStyle/>
                    <a:p>
                      <a:pPr algn="ctr"/>
                      <a:r>
                        <a:rPr lang="en-US" sz="2500" b="1">
                          <a:solidFill>
                            <a:srgbClr val="FFFF00"/>
                          </a:solidFill>
                        </a:rPr>
                        <a:t>Luke</a:t>
                      </a:r>
                    </a:p>
                  </a:txBody>
                  <a:tcPr/>
                </a:tc>
                <a:tc>
                  <a:txBody>
                    <a:bodyPr/>
                    <a:lstStyle/>
                    <a:p>
                      <a:pPr algn="ctr"/>
                      <a:r>
                        <a:rPr lang="en-US" sz="2500" b="1">
                          <a:solidFill>
                            <a:srgbClr val="FFFF00"/>
                          </a:solidFill>
                        </a:rPr>
                        <a:t>Colossians</a:t>
                      </a:r>
                    </a:p>
                  </a:txBody>
                  <a:tcPr/>
                </a:tc>
                <a:tc>
                  <a:txBody>
                    <a:bodyPr/>
                    <a:lstStyle/>
                    <a:p>
                      <a:pPr algn="ctr"/>
                      <a:r>
                        <a:rPr lang="en-US" sz="2500" kern="1200">
                          <a:solidFill>
                            <a:srgbClr val="FFFFFF"/>
                          </a:solidFill>
                        </a:rPr>
                        <a:t>1 Peter</a:t>
                      </a:r>
                      <a:endParaRPr lang="en-US" sz="2500" kern="1200">
                        <a:solidFill>
                          <a:srgbClr val="FFFFFF"/>
                        </a:solidFill>
                        <a:latin typeface="+mn-lt"/>
                        <a:ea typeface="+mn-ea"/>
                        <a:cs typeface="+mn-cs"/>
                      </a:endParaRPr>
                    </a:p>
                  </a:txBody>
                  <a:tcPr/>
                </a:tc>
                <a:extLst>
                  <a:ext uri="{0D108BD9-81ED-4DB2-BD59-A6C34878D82A}">
                    <a16:rowId xmlns:a16="http://schemas.microsoft.com/office/drawing/2014/main" val="10002"/>
                  </a:ext>
                </a:extLst>
              </a:tr>
              <a:tr h="370840">
                <a:tc>
                  <a:txBody>
                    <a:bodyPr/>
                    <a:lstStyle/>
                    <a:p>
                      <a:pPr algn="ctr"/>
                      <a:r>
                        <a:rPr lang="en-US" sz="2500" b="1">
                          <a:solidFill>
                            <a:srgbClr val="FFFF00"/>
                          </a:solidFill>
                        </a:rPr>
                        <a:t>John</a:t>
                      </a:r>
                    </a:p>
                  </a:txBody>
                  <a:tcPr/>
                </a:tc>
                <a:tc>
                  <a:txBody>
                    <a:bodyPr/>
                    <a:lstStyle/>
                    <a:p>
                      <a:pPr algn="ctr"/>
                      <a:r>
                        <a:rPr lang="en-US" sz="2500" b="1">
                          <a:solidFill>
                            <a:srgbClr val="FFFF00"/>
                          </a:solidFill>
                        </a:rPr>
                        <a:t>1 Thessalonians</a:t>
                      </a:r>
                    </a:p>
                  </a:txBody>
                  <a:tcPr/>
                </a:tc>
                <a:tc>
                  <a:txBody>
                    <a:bodyPr/>
                    <a:lstStyle/>
                    <a:p>
                      <a:pPr algn="ctr"/>
                      <a:r>
                        <a:rPr lang="en-US" sz="2500">
                          <a:solidFill>
                            <a:srgbClr val="FFFFFF"/>
                          </a:solidFill>
                        </a:rPr>
                        <a:t>2 Peter</a:t>
                      </a:r>
                    </a:p>
                  </a:txBody>
                  <a:tcPr/>
                </a:tc>
                <a:extLst>
                  <a:ext uri="{0D108BD9-81ED-4DB2-BD59-A6C34878D82A}">
                    <a16:rowId xmlns:a16="http://schemas.microsoft.com/office/drawing/2014/main" val="10003"/>
                  </a:ext>
                </a:extLst>
              </a:tr>
              <a:tr h="370840">
                <a:tc>
                  <a:txBody>
                    <a:bodyPr/>
                    <a:lstStyle/>
                    <a:p>
                      <a:pPr algn="ctr"/>
                      <a:r>
                        <a:rPr lang="en-US" sz="2500" b="1">
                          <a:solidFill>
                            <a:srgbClr val="FFFF00"/>
                          </a:solidFill>
                        </a:rPr>
                        <a:t>Acts</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b="1">
                          <a:solidFill>
                            <a:srgbClr val="FFFF00"/>
                          </a:solidFill>
                        </a:rPr>
                        <a:t>2 Thessalonians</a:t>
                      </a:r>
                    </a:p>
                  </a:txBody>
                  <a:tcPr/>
                </a:tc>
                <a:tc>
                  <a:txBody>
                    <a:bodyPr/>
                    <a:lstStyle/>
                    <a:p>
                      <a:pPr algn="ctr"/>
                      <a:r>
                        <a:rPr lang="en-US" sz="2500" b="1">
                          <a:solidFill>
                            <a:srgbClr val="FFFF00"/>
                          </a:solidFill>
                        </a:rPr>
                        <a:t>1 John</a:t>
                      </a:r>
                    </a:p>
                  </a:txBody>
                  <a:tcPr/>
                </a:tc>
                <a:extLst>
                  <a:ext uri="{0D108BD9-81ED-4DB2-BD59-A6C34878D82A}">
                    <a16:rowId xmlns:a16="http://schemas.microsoft.com/office/drawing/2014/main" val="10004"/>
                  </a:ext>
                </a:extLst>
              </a:tr>
              <a:tr h="370840">
                <a:tc>
                  <a:txBody>
                    <a:bodyPr/>
                    <a:lstStyle/>
                    <a:p>
                      <a:pPr algn="ctr"/>
                      <a:r>
                        <a:rPr lang="en-US" sz="2500" b="1" dirty="0">
                          <a:solidFill>
                            <a:srgbClr val="FFFF00"/>
                          </a:solidFill>
                        </a:rPr>
                        <a:t>Romans</a:t>
                      </a:r>
                    </a:p>
                  </a:txBody>
                  <a:tcPr/>
                </a:tc>
                <a:tc>
                  <a:txBody>
                    <a:bodyPr/>
                    <a:lstStyle/>
                    <a:p>
                      <a:pPr algn="ctr"/>
                      <a:r>
                        <a:rPr lang="en-US" sz="2500" b="1">
                          <a:solidFill>
                            <a:srgbClr val="FFFF00"/>
                          </a:solidFill>
                        </a:rPr>
                        <a:t>1 Timothy</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b="1" kern="1200">
                          <a:solidFill>
                            <a:srgbClr val="FFFF00"/>
                          </a:solidFill>
                        </a:rPr>
                        <a:t>2 John</a:t>
                      </a:r>
                      <a:endParaRPr lang="en-US" sz="2500" b="1" kern="1200">
                        <a:solidFill>
                          <a:srgbClr val="FFFF00"/>
                        </a:solidFill>
                        <a:latin typeface="+mn-lt"/>
                        <a:ea typeface="+mn-ea"/>
                        <a:cs typeface="+mn-cs"/>
                      </a:endParaRPr>
                    </a:p>
                  </a:txBody>
                  <a:tcPr/>
                </a:tc>
                <a:extLst>
                  <a:ext uri="{0D108BD9-81ED-4DB2-BD59-A6C34878D82A}">
                    <a16:rowId xmlns:a16="http://schemas.microsoft.com/office/drawing/2014/main" val="10005"/>
                  </a:ext>
                </a:extLst>
              </a:tr>
              <a:tr h="370840">
                <a:tc>
                  <a:txBody>
                    <a:bodyPr/>
                    <a:lstStyle/>
                    <a:p>
                      <a:pPr algn="ctr"/>
                      <a:r>
                        <a:rPr lang="en-US" sz="2500" b="1">
                          <a:solidFill>
                            <a:srgbClr val="FFFF00"/>
                          </a:solidFill>
                        </a:rPr>
                        <a:t>1 Corinthians</a:t>
                      </a:r>
                    </a:p>
                  </a:txBody>
                  <a:tcPr/>
                </a:tc>
                <a:tc>
                  <a:txBody>
                    <a:bodyPr/>
                    <a:lstStyle/>
                    <a:p>
                      <a:pPr algn="ctr"/>
                      <a:r>
                        <a:rPr lang="en-US" sz="2500" b="1" kern="1200">
                          <a:solidFill>
                            <a:srgbClr val="FFFF00"/>
                          </a:solidFill>
                        </a:rPr>
                        <a:t>2 Timothy</a:t>
                      </a:r>
                      <a:endParaRPr lang="en-US" sz="2500" b="1" kern="1200">
                        <a:solidFill>
                          <a:srgbClr val="FFFF00"/>
                        </a:solidFill>
                        <a:latin typeface="+mn-lt"/>
                        <a:ea typeface="+mn-ea"/>
                        <a:cs typeface="+mn-cs"/>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a:solidFill>
                            <a:srgbClr val="FFFFFF"/>
                          </a:solidFill>
                        </a:rPr>
                        <a:t>3 John</a:t>
                      </a:r>
                    </a:p>
                  </a:txBody>
                  <a:tcPr/>
                </a:tc>
                <a:extLst>
                  <a:ext uri="{0D108BD9-81ED-4DB2-BD59-A6C34878D82A}">
                    <a16:rowId xmlns:a16="http://schemas.microsoft.com/office/drawing/2014/main" val="10006"/>
                  </a:ext>
                </a:extLst>
              </a:tr>
              <a:tr h="370840">
                <a:tc>
                  <a:txBody>
                    <a:bodyPr/>
                    <a:lstStyle/>
                    <a:p>
                      <a:pPr algn="ctr"/>
                      <a:r>
                        <a:rPr lang="en-US" sz="2500" b="1">
                          <a:solidFill>
                            <a:srgbClr val="FFFF00"/>
                          </a:solidFill>
                        </a:rPr>
                        <a:t>2 Corinthians</a:t>
                      </a:r>
                    </a:p>
                  </a:txBody>
                  <a:tcPr/>
                </a:tc>
                <a:tc>
                  <a:txBody>
                    <a:bodyPr/>
                    <a:lstStyle/>
                    <a:p>
                      <a:pPr algn="ctr"/>
                      <a:r>
                        <a:rPr lang="en-US" sz="2500" b="1">
                          <a:solidFill>
                            <a:srgbClr val="FFFF00"/>
                          </a:solidFill>
                        </a:rPr>
                        <a:t>Titus</a:t>
                      </a:r>
                    </a:p>
                  </a:txBody>
                  <a:tcPr/>
                </a:tc>
                <a:tc>
                  <a:txBody>
                    <a:bodyPr/>
                    <a:lstStyle/>
                    <a:p>
                      <a:pPr algn="ctr"/>
                      <a:r>
                        <a:rPr lang="en-US" sz="2500" b="1" kern="1200">
                          <a:solidFill>
                            <a:srgbClr val="FFFF00"/>
                          </a:solidFill>
                        </a:rPr>
                        <a:t>Jude</a:t>
                      </a:r>
                      <a:endParaRPr lang="en-US" sz="2500" b="1" kern="1200">
                        <a:solidFill>
                          <a:srgbClr val="FFFF00"/>
                        </a:solidFill>
                        <a:latin typeface="+mn-lt"/>
                        <a:ea typeface="+mn-ea"/>
                        <a:cs typeface="+mn-cs"/>
                      </a:endParaRPr>
                    </a:p>
                  </a:txBody>
                  <a:tcPr/>
                </a:tc>
                <a:extLst>
                  <a:ext uri="{0D108BD9-81ED-4DB2-BD59-A6C34878D82A}">
                    <a16:rowId xmlns:a16="http://schemas.microsoft.com/office/drawing/2014/main" val="10007"/>
                  </a:ext>
                </a:extLst>
              </a:tr>
              <a:tr h="370840">
                <a:tc>
                  <a:txBody>
                    <a:bodyPr/>
                    <a:lstStyle/>
                    <a:p>
                      <a:pPr algn="ctr"/>
                      <a:r>
                        <a:rPr lang="en-US" sz="2500" b="1">
                          <a:solidFill>
                            <a:srgbClr val="FFFF00"/>
                          </a:solidFill>
                        </a:rPr>
                        <a:t>Galatians</a:t>
                      </a:r>
                    </a:p>
                  </a:txBody>
                  <a:tcPr/>
                </a:tc>
                <a:tc>
                  <a:txBody>
                    <a:bodyPr/>
                    <a:lstStyle/>
                    <a:p>
                      <a:pPr algn="ctr"/>
                      <a:r>
                        <a:rPr lang="en-US" sz="2500" b="1" kern="1200">
                          <a:solidFill>
                            <a:srgbClr val="FFFF00"/>
                          </a:solidFill>
                        </a:rPr>
                        <a:t>Philemon</a:t>
                      </a:r>
                      <a:endParaRPr lang="en-US" sz="2500" b="1" kern="1200">
                        <a:solidFill>
                          <a:srgbClr val="FFFF00"/>
                        </a:solidFill>
                        <a:latin typeface="+mn-lt"/>
                        <a:ea typeface="+mn-ea"/>
                        <a:cs typeface="+mn-cs"/>
                      </a:endParaRPr>
                    </a:p>
                  </a:txBody>
                  <a:tcPr/>
                </a:tc>
                <a:tc>
                  <a:txBody>
                    <a:bodyPr/>
                    <a:lstStyle/>
                    <a:p>
                      <a:pPr algn="ctr"/>
                      <a:r>
                        <a:rPr lang="en-US" sz="2500" kern="1200" dirty="0">
                          <a:solidFill>
                            <a:srgbClr val="FFFFFF"/>
                          </a:solidFill>
                        </a:rPr>
                        <a:t>Revelation</a:t>
                      </a:r>
                      <a:endParaRPr lang="en-US" sz="2500" kern="1200" dirty="0">
                        <a:solidFill>
                          <a:srgbClr val="FFFFFF"/>
                        </a:solidFill>
                        <a:latin typeface="+mn-lt"/>
                        <a:ea typeface="+mn-ea"/>
                        <a:cs typeface="+mn-cs"/>
                      </a:endParaRPr>
                    </a:p>
                  </a:txBody>
                  <a:tcPr/>
                </a:tc>
                <a:extLst>
                  <a:ext uri="{0D108BD9-81ED-4DB2-BD59-A6C34878D82A}">
                    <a16:rowId xmlns:a16="http://schemas.microsoft.com/office/drawing/2014/main" val="10008"/>
                  </a:ext>
                </a:extLst>
              </a:tr>
            </a:tbl>
          </a:graphicData>
        </a:graphic>
      </p:graphicFrame>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87442A1-B549-47E0-8DE2-75CA23BB52F2}"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endParaRPr>
          </a:p>
        </p:txBody>
      </p:sp>
      <p:sp>
        <p:nvSpPr>
          <p:cNvPr id="11" name="Rounded Rectangular Callout 10"/>
          <p:cNvSpPr/>
          <p:nvPr/>
        </p:nvSpPr>
        <p:spPr bwMode="auto">
          <a:xfrm>
            <a:off x="385233" y="3459163"/>
            <a:ext cx="8305800" cy="2819400"/>
          </a:xfrm>
          <a:prstGeom prst="borderCallout1">
            <a:avLst>
              <a:gd name="adj1" fmla="val 282"/>
              <a:gd name="adj2" fmla="val 13481"/>
              <a:gd name="adj3" fmla="val -30293"/>
              <a:gd name="adj4" fmla="val 15846"/>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45720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A. F. Walls</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  “Unfortunately the text is corrupt (it is a translation from Greek into Latin) and the beginning is missing: the opening words are obviously concluding some observations about </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Mark</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 The author then says that ‘the third book of the Gospel is according to </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Luke</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 the physician and associate of Paul. Then comes a longer account of the fourth Gospel, with a story to indicate that </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John</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 wrote this Gospel on behalf of all the apostles and that it was certified by all the apostles.”  (“The Canon of the New Testament, “ </a:t>
            </a:r>
            <a:r>
              <a:rPr kumimoji="0" lang="en-US" sz="2000" b="0" i="0" u="none" strike="noStrike" kern="120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EBC</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 1, 640)</a:t>
            </a:r>
          </a:p>
        </p:txBody>
      </p:sp>
      <p:sp>
        <p:nvSpPr>
          <p:cNvPr id="12" name="Rounded Rectangular Callout 11"/>
          <p:cNvSpPr/>
          <p:nvPr/>
        </p:nvSpPr>
        <p:spPr bwMode="auto">
          <a:xfrm>
            <a:off x="5433401" y="1557019"/>
            <a:ext cx="3455670" cy="1752600"/>
          </a:xfrm>
          <a:prstGeom prst="borderCallout1">
            <a:avLst>
              <a:gd name="adj1" fmla="val -332"/>
              <a:gd name="adj2" fmla="val 40424"/>
              <a:gd name="adj3" fmla="val -39674"/>
              <a:gd name="adj4" fmla="val 30024"/>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pitchFamily="34" charset="0"/>
                <a:ea typeface="+mn-ea"/>
                <a:cs typeface="+mn-cs"/>
              </a:rPr>
              <a:t>Wisdom of Solomon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pitchFamily="34" charset="0"/>
                <a:ea typeface="+mn-ea"/>
                <a:cs typeface="+mn-cs"/>
              </a:rPr>
              <a:t>Apocalypse of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pitchFamily="34" charset="0"/>
                <a:ea typeface="+mn-ea"/>
                <a:cs typeface="+mn-cs"/>
              </a:rPr>
              <a:t>Apocalypse of Peter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pitchFamily="34" charset="0"/>
                <a:ea typeface="+mn-ea"/>
                <a:cs typeface="+mn-cs"/>
              </a:rPr>
              <a:t>Shepherd of Hermas</a:t>
            </a:r>
          </a:p>
        </p:txBody>
      </p:sp>
      <p:sp>
        <p:nvSpPr>
          <p:cNvPr id="2" name="Footer Placeholder 1">
            <a:extLst>
              <a:ext uri="{FF2B5EF4-FFF2-40B4-BE49-F238E27FC236}">
                <a16:creationId xmlns:a16="http://schemas.microsoft.com/office/drawing/2014/main" id="{B034AFD3-42AF-48C8-A654-F0C534950325}"/>
              </a:ext>
            </a:extLst>
          </p:cNvPr>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Kevin Kay</a:t>
            </a:r>
          </a:p>
        </p:txBody>
      </p:sp>
      <p:sp>
        <p:nvSpPr>
          <p:cNvPr id="3" name="Date Placeholder 2">
            <a:extLst>
              <a:ext uri="{FF2B5EF4-FFF2-40B4-BE49-F238E27FC236}">
                <a16:creationId xmlns:a16="http://schemas.microsoft.com/office/drawing/2014/main" id="{307B5B70-F7FE-4E98-8B29-7FC4228DBF0D}"/>
              </a:ext>
            </a:extLst>
          </p:cNvPr>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21-22</a:t>
            </a:r>
          </a:p>
        </p:txBody>
      </p:sp>
    </p:spTree>
    <p:extLst>
      <p:ext uri="{BB962C8B-B14F-4D97-AF65-F5344CB8AC3E}">
        <p14:creationId xmlns:p14="http://schemas.microsoft.com/office/powerpoint/2010/main" val="283838432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up)">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t>
            </a:r>
            <a:r>
              <a:rPr lang="en-US" baseline="30000"/>
              <a:t>75</a:t>
            </a:r>
            <a:br>
              <a:rPr lang="en-US" baseline="30000"/>
            </a:br>
            <a:r>
              <a:rPr lang="en-US" sz="3000">
                <a:latin typeface="+mn-lt"/>
              </a:rPr>
              <a:t>(~AD 175-225)</a:t>
            </a:r>
          </a:p>
        </p:txBody>
      </p:sp>
      <p:sp>
        <p:nvSpPr>
          <p:cNvPr id="3" name="Content Placeholder 2"/>
          <p:cNvSpPr>
            <a:spLocks noGrp="1"/>
          </p:cNvSpPr>
          <p:nvPr>
            <p:ph idx="1"/>
          </p:nvPr>
        </p:nvSpPr>
        <p:spPr>
          <a:xfrm>
            <a:off x="3387970" y="1635370"/>
            <a:ext cx="5298830" cy="4098396"/>
          </a:xfrm>
        </p:spPr>
        <p:txBody>
          <a:bodyPr anchor="ctr"/>
          <a:lstStyle/>
          <a:p>
            <a:pPr marL="457200" indent="-457200">
              <a:spcBef>
                <a:spcPts val="0"/>
              </a:spcBef>
              <a:spcAft>
                <a:spcPts val="2400"/>
              </a:spcAft>
            </a:pPr>
            <a:r>
              <a:rPr lang="en-US" dirty="0"/>
              <a:t>Oldest extant </a:t>
            </a:r>
            <a:r>
              <a:rPr lang="en-US" dirty="0" err="1"/>
              <a:t>MSS</a:t>
            </a:r>
            <a:r>
              <a:rPr lang="en-US" dirty="0"/>
              <a:t> containing </a:t>
            </a:r>
            <a:r>
              <a:rPr lang="en-US" b="1" dirty="0">
                <a:solidFill>
                  <a:srgbClr val="FFFF00"/>
                </a:solidFill>
              </a:rPr>
              <a:t>“Luke”</a:t>
            </a:r>
          </a:p>
          <a:p>
            <a:pPr marL="457200" indent="-457200">
              <a:spcBef>
                <a:spcPts val="0"/>
              </a:spcBef>
              <a:spcAft>
                <a:spcPts val="2400"/>
              </a:spcAft>
            </a:pPr>
            <a:r>
              <a:rPr lang="en-US" dirty="0"/>
              <a:t>Bodmer Papyrus collection</a:t>
            </a:r>
          </a:p>
          <a:p>
            <a:pPr marL="457200" indent="-457200">
              <a:spcBef>
                <a:spcPts val="0"/>
              </a:spcBef>
              <a:spcAft>
                <a:spcPts val="2400"/>
              </a:spcAft>
            </a:pPr>
            <a:r>
              <a:rPr lang="en-US" dirty="0"/>
              <a:t>Title:  </a:t>
            </a:r>
            <a:r>
              <a:rPr lang="en-US" b="1" dirty="0">
                <a:solidFill>
                  <a:srgbClr val="FFFF00"/>
                </a:solidFill>
              </a:rPr>
              <a:t>“The Gospel According To Luke” </a:t>
            </a:r>
            <a:r>
              <a:rPr lang="en-US" dirty="0"/>
              <a:t>(at the end of the gospel text)  </a:t>
            </a:r>
            <a:r>
              <a:rPr lang="en-US" sz="2000" dirty="0"/>
              <a:t>(“Luke, Gospel of,” </a:t>
            </a:r>
            <a:r>
              <a:rPr lang="en-US" sz="2000" i="1" dirty="0"/>
              <a:t>The </a:t>
            </a:r>
            <a:r>
              <a:rPr lang="en-US" sz="2000" i="1" dirty="0" err="1"/>
              <a:t>Lexham</a:t>
            </a:r>
            <a:r>
              <a:rPr lang="en-US" sz="2000" i="1" dirty="0"/>
              <a:t> Bible Dictionary</a:t>
            </a:r>
            <a:r>
              <a:rPr lang="en-US" sz="2000" dirty="0"/>
              <a:t>)</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493A9339-6244-D9F0-424A-B46894F631CF}"/>
              </a:ext>
            </a:extLst>
          </p:cNvPr>
          <p:cNvSpPr>
            <a:spLocks noGrp="1"/>
          </p:cNvSpPr>
          <p:nvPr>
            <p:ph type="dt" sz="half" idx="10"/>
          </p:nvPr>
        </p:nvSpPr>
        <p:spPr/>
        <p:txBody>
          <a:bodyPr/>
          <a:lstStyle/>
          <a:p>
            <a:r>
              <a:rPr lang="en-US"/>
              <a:t>Outline, 22</a:t>
            </a:r>
          </a:p>
        </p:txBody>
      </p:sp>
      <p:sp>
        <p:nvSpPr>
          <p:cNvPr id="6" name="Footer Placeholder 5">
            <a:extLst>
              <a:ext uri="{FF2B5EF4-FFF2-40B4-BE49-F238E27FC236}">
                <a16:creationId xmlns:a16="http://schemas.microsoft.com/office/drawing/2014/main" id="{FDCD424A-973D-A225-9CD3-3A373D4FA4B5}"/>
              </a:ext>
            </a:extLst>
          </p:cNvPr>
          <p:cNvSpPr>
            <a:spLocks noGrp="1"/>
          </p:cNvSpPr>
          <p:nvPr>
            <p:ph type="ftr" sz="quarter" idx="11"/>
          </p:nvPr>
        </p:nvSpPr>
        <p:spPr/>
        <p:txBody>
          <a:bodyPr/>
          <a:lstStyle/>
          <a:p>
            <a:r>
              <a:rPr lang="en-US"/>
              <a:t>Kevin Kay</a:t>
            </a:r>
          </a:p>
        </p:txBody>
      </p:sp>
      <p:pic>
        <p:nvPicPr>
          <p:cNvPr id="2050" name="Picture 2" descr="Papyrus 75 - Wikipedia">
            <a:extLst>
              <a:ext uri="{FF2B5EF4-FFF2-40B4-BE49-F238E27FC236}">
                <a16:creationId xmlns:a16="http://schemas.microsoft.com/office/drawing/2014/main" id="{5C748542-AF48-8FFC-70C3-185743F3CF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0954" y="1635369"/>
            <a:ext cx="2233246" cy="40983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155758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D0D0ED-ACBA-4DB0-B362-F26F699A34F6}"/>
              </a:ext>
            </a:extLst>
          </p:cNvPr>
          <p:cNvSpPr>
            <a:spLocks noGrp="1"/>
          </p:cNvSpPr>
          <p:nvPr>
            <p:ph type="title"/>
          </p:nvPr>
        </p:nvSpPr>
        <p:spPr>
          <a:xfrm>
            <a:off x="381000" y="277812"/>
            <a:ext cx="8305800" cy="1322389"/>
          </a:xfrm>
        </p:spPr>
        <p:txBody>
          <a:bodyPr/>
          <a:lstStyle/>
          <a:p>
            <a:r>
              <a:rPr lang="en-US" sz="4000"/>
              <a:t>The Anti-Marcionite Prologue</a:t>
            </a:r>
          </a:p>
        </p:txBody>
      </p:sp>
      <p:sp>
        <p:nvSpPr>
          <p:cNvPr id="3" name="Content Placeholder 2">
            <a:extLst>
              <a:ext uri="{FF2B5EF4-FFF2-40B4-BE49-F238E27FC236}">
                <a16:creationId xmlns:a16="http://schemas.microsoft.com/office/drawing/2014/main" id="{D9B79AB8-49D6-4D66-995E-6D17FDB67B8A}"/>
              </a:ext>
            </a:extLst>
          </p:cNvPr>
          <p:cNvSpPr>
            <a:spLocks noGrp="1"/>
          </p:cNvSpPr>
          <p:nvPr>
            <p:ph idx="1"/>
          </p:nvPr>
        </p:nvSpPr>
        <p:spPr>
          <a:xfrm>
            <a:off x="457200" y="2057400"/>
            <a:ext cx="8229600" cy="4073527"/>
          </a:xfrm>
        </p:spPr>
        <p:txBody>
          <a:bodyPr/>
          <a:lstStyle/>
          <a:p>
            <a:pPr marL="457200" indent="-457200"/>
            <a:r>
              <a:rPr lang="en-US" sz="2800" dirty="0"/>
              <a:t>“The </a:t>
            </a:r>
            <a:r>
              <a:rPr lang="en-US" b="1" dirty="0">
                <a:solidFill>
                  <a:srgbClr val="FFFF00"/>
                </a:solidFill>
              </a:rPr>
              <a:t>anti-Marcionite prologue to John </a:t>
            </a:r>
            <a:r>
              <a:rPr lang="en-US" sz="2800" dirty="0"/>
              <a:t>has come down to us in a rather </a:t>
            </a:r>
            <a:r>
              <a:rPr lang="en-US" b="1" dirty="0">
                <a:solidFill>
                  <a:srgbClr val="FFFF00"/>
                </a:solidFill>
                <a:effectLst>
                  <a:outerShdw blurRad="38100" dist="38100" dir="2700000" algn="tl">
                    <a:srgbClr val="000000">
                      <a:alpha val="43137"/>
                    </a:srgbClr>
                  </a:outerShdw>
                </a:effectLst>
              </a:rPr>
              <a:t>corrupt Latin version</a:t>
            </a:r>
            <a:r>
              <a:rPr lang="en-US" sz="2800" dirty="0"/>
              <a:t>. It tells us that the Gospel of John was published while John was </a:t>
            </a:r>
            <a:r>
              <a:rPr lang="en-US" b="1" dirty="0">
                <a:solidFill>
                  <a:srgbClr val="FFFF00"/>
                </a:solidFill>
              </a:rPr>
              <a:t>still alive </a:t>
            </a:r>
            <a:r>
              <a:rPr lang="en-US" sz="2800" dirty="0"/>
              <a:t>and was written down at </a:t>
            </a:r>
            <a:r>
              <a:rPr lang="en-US" b="1" dirty="0">
                <a:solidFill>
                  <a:srgbClr val="FFFF00"/>
                </a:solidFill>
              </a:rPr>
              <a:t>John’s dictation</a:t>
            </a:r>
            <a:r>
              <a:rPr lang="en-US" sz="2800" dirty="0"/>
              <a:t> by </a:t>
            </a:r>
            <a:r>
              <a:rPr lang="en-US" b="1" dirty="0">
                <a:solidFill>
                  <a:srgbClr val="FFFF00"/>
                </a:solidFill>
              </a:rPr>
              <a:t>Papias</a:t>
            </a:r>
            <a:r>
              <a:rPr lang="en-US" sz="2800" dirty="0"/>
              <a:t>, a man from Hierapolis and one of </a:t>
            </a:r>
            <a:r>
              <a:rPr lang="en-US" b="1" dirty="0">
                <a:solidFill>
                  <a:srgbClr val="FFFF00"/>
                </a:solidFill>
              </a:rPr>
              <a:t>John’s near disciples</a:t>
            </a:r>
            <a:r>
              <a:rPr lang="en-US" sz="2800" dirty="0"/>
              <a:t>.”  </a:t>
            </a:r>
            <a:r>
              <a:rPr lang="en-US" sz="2000" dirty="0"/>
              <a:t>(Carson &amp; Moo, 231)</a:t>
            </a:r>
          </a:p>
        </p:txBody>
      </p:sp>
      <p:sp>
        <p:nvSpPr>
          <p:cNvPr id="4" name="Footer Placeholder 3">
            <a:extLst>
              <a:ext uri="{FF2B5EF4-FFF2-40B4-BE49-F238E27FC236}">
                <a16:creationId xmlns:a16="http://schemas.microsoft.com/office/drawing/2014/main" id="{007A191F-8EF8-4B13-A424-7CD1AAEC00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5" name="Slide Number Placeholder 4">
            <a:extLst>
              <a:ext uri="{FF2B5EF4-FFF2-40B4-BE49-F238E27FC236}">
                <a16:creationId xmlns:a16="http://schemas.microsoft.com/office/drawing/2014/main" id="{16E9C629-DCC4-4907-B985-22D26A4B98B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23833B09-39E2-AB1C-755A-E542173CEAE3}"/>
              </a:ext>
            </a:extLst>
          </p:cNvPr>
          <p:cNvSpPr>
            <a:spLocks noGrp="1"/>
          </p:cNvSpPr>
          <p:nvPr>
            <p:ph type="dt" sz="half" idx="10"/>
          </p:nvPr>
        </p:nvSpPr>
        <p:spPr/>
        <p:txBody>
          <a:bodyPr/>
          <a:lstStyle/>
          <a:p>
            <a:r>
              <a:rPr lang="en-US"/>
              <a:t>Outline, 22</a:t>
            </a:r>
          </a:p>
        </p:txBody>
      </p:sp>
    </p:spTree>
    <p:extLst>
      <p:ext uri="{BB962C8B-B14F-4D97-AF65-F5344CB8AC3E}">
        <p14:creationId xmlns:p14="http://schemas.microsoft.com/office/powerpoint/2010/main" val="10557218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3426D83-9D8F-42D2-C79A-36C7160F393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B2A970C-1E42-75B4-8D31-4D253C65DF86}"/>
              </a:ext>
            </a:extLst>
          </p:cNvPr>
          <p:cNvSpPr>
            <a:spLocks noGrp="1"/>
          </p:cNvSpPr>
          <p:nvPr>
            <p:ph type="title"/>
          </p:nvPr>
        </p:nvSpPr>
        <p:spPr/>
        <p:txBody>
          <a:bodyPr/>
          <a:lstStyle/>
          <a:p>
            <a:r>
              <a:rPr lang="en-US" dirty="0"/>
              <a:t>The AMP On “Mark”</a:t>
            </a:r>
            <a:br>
              <a:rPr lang="en-US" dirty="0"/>
            </a:br>
            <a:r>
              <a:rPr lang="en-US" sz="3000" dirty="0">
                <a:latin typeface="+mn-lt"/>
              </a:rPr>
              <a:t>(AD 175)</a:t>
            </a:r>
            <a:endParaRPr lang="en-US" sz="3000" baseline="30000" dirty="0">
              <a:latin typeface="+mn-lt"/>
            </a:endParaRPr>
          </a:p>
        </p:txBody>
      </p:sp>
      <p:sp>
        <p:nvSpPr>
          <p:cNvPr id="7" name="Content Placeholder 6">
            <a:extLst>
              <a:ext uri="{FF2B5EF4-FFF2-40B4-BE49-F238E27FC236}">
                <a16:creationId xmlns:a16="http://schemas.microsoft.com/office/drawing/2014/main" id="{441525A3-D8A5-B059-B5A4-ECEAB89910AE}"/>
              </a:ext>
            </a:extLst>
          </p:cNvPr>
          <p:cNvSpPr>
            <a:spLocks noGrp="1"/>
          </p:cNvSpPr>
          <p:nvPr>
            <p:ph idx="1"/>
          </p:nvPr>
        </p:nvSpPr>
        <p:spPr/>
        <p:txBody>
          <a:bodyPr/>
          <a:lstStyle/>
          <a:p>
            <a:r>
              <a:rPr lang="en-US" dirty="0"/>
              <a:t>Mark was called </a:t>
            </a:r>
            <a:r>
              <a:rPr lang="en-US" b="1" dirty="0">
                <a:solidFill>
                  <a:srgbClr val="FFFF00"/>
                </a:solidFill>
              </a:rPr>
              <a:t>“stumpy finger”</a:t>
            </a:r>
          </a:p>
          <a:p>
            <a:r>
              <a:rPr lang="en-US" dirty="0"/>
              <a:t>He was the </a:t>
            </a:r>
            <a:r>
              <a:rPr lang="en-US" b="1" dirty="0">
                <a:solidFill>
                  <a:srgbClr val="FFFF00"/>
                </a:solidFill>
              </a:rPr>
              <a:t>interpreter</a:t>
            </a:r>
            <a:r>
              <a:rPr lang="en-US" dirty="0"/>
              <a:t> of Peter</a:t>
            </a:r>
          </a:p>
          <a:p>
            <a:r>
              <a:rPr lang="en-US" dirty="0"/>
              <a:t>He wrote his gospel </a:t>
            </a:r>
            <a:r>
              <a:rPr lang="en-US" b="1" dirty="0">
                <a:solidFill>
                  <a:srgbClr val="FFFF00"/>
                </a:solidFill>
              </a:rPr>
              <a:t>after Peter’s death</a:t>
            </a:r>
          </a:p>
          <a:p>
            <a:r>
              <a:rPr lang="en-US" dirty="0"/>
              <a:t>He wrote his gospel in </a:t>
            </a:r>
            <a:r>
              <a:rPr lang="en-US" b="1" dirty="0">
                <a:solidFill>
                  <a:srgbClr val="FFFF00"/>
                </a:solidFill>
              </a:rPr>
              <a:t>Italy</a:t>
            </a:r>
          </a:p>
        </p:txBody>
      </p:sp>
      <p:sp>
        <p:nvSpPr>
          <p:cNvPr id="5" name="Date Placeholder 4">
            <a:extLst>
              <a:ext uri="{FF2B5EF4-FFF2-40B4-BE49-F238E27FC236}">
                <a16:creationId xmlns:a16="http://schemas.microsoft.com/office/drawing/2014/main" id="{2E945381-C316-2BA0-9F38-1852850ED044}"/>
              </a:ext>
            </a:extLst>
          </p:cNvPr>
          <p:cNvSpPr>
            <a:spLocks noGrp="1"/>
          </p:cNvSpPr>
          <p:nvPr>
            <p:ph type="dt" sz="half" idx="10"/>
          </p:nvPr>
        </p:nvSpPr>
        <p:spPr/>
        <p:txBody>
          <a:bodyPr/>
          <a:lstStyle/>
          <a:p>
            <a:r>
              <a:rPr lang="en-US" dirty="0"/>
              <a:t>Outline,  22</a:t>
            </a:r>
          </a:p>
        </p:txBody>
      </p:sp>
      <p:sp>
        <p:nvSpPr>
          <p:cNvPr id="6" name="Footer Placeholder 5">
            <a:extLst>
              <a:ext uri="{FF2B5EF4-FFF2-40B4-BE49-F238E27FC236}">
                <a16:creationId xmlns:a16="http://schemas.microsoft.com/office/drawing/2014/main" id="{3A327194-7753-05F9-17B9-01A8CEE035BB}"/>
              </a:ext>
            </a:extLst>
          </p:cNvPr>
          <p:cNvSpPr>
            <a:spLocks noGrp="1"/>
          </p:cNvSpPr>
          <p:nvPr>
            <p:ph type="ftr" sz="quarter" idx="11"/>
          </p:nvPr>
        </p:nvSpPr>
        <p:spPr/>
        <p:txBody>
          <a:bodyPr/>
          <a:lstStyle/>
          <a:p>
            <a:r>
              <a:rPr lang="en-US"/>
              <a:t>Kevin Kay</a:t>
            </a:r>
          </a:p>
        </p:txBody>
      </p:sp>
      <p:sp>
        <p:nvSpPr>
          <p:cNvPr id="4" name="Slide Number Placeholder 3">
            <a:extLst>
              <a:ext uri="{FF2B5EF4-FFF2-40B4-BE49-F238E27FC236}">
                <a16:creationId xmlns:a16="http://schemas.microsoft.com/office/drawing/2014/main" id="{C43B7CB8-19F8-D21C-BDB1-7FAE45D9F8E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90626699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Questions For You</a:t>
            </a:r>
          </a:p>
        </p:txBody>
      </p:sp>
      <p:sp>
        <p:nvSpPr>
          <p:cNvPr id="7" name="Content Placeholder 6"/>
          <p:cNvSpPr>
            <a:spLocks noGrp="1"/>
          </p:cNvSpPr>
          <p:nvPr>
            <p:ph sz="half" idx="1"/>
          </p:nvPr>
        </p:nvSpPr>
        <p:spPr>
          <a:xfrm>
            <a:off x="457199" y="1600203"/>
            <a:ext cx="4522693" cy="3867614"/>
          </a:xfrm>
        </p:spPr>
        <p:txBody>
          <a:bodyPr anchor="ctr"/>
          <a:lstStyle/>
          <a:p>
            <a:pPr marL="457200" indent="-457200">
              <a:spcBef>
                <a:spcPts val="0"/>
              </a:spcBef>
              <a:spcAft>
                <a:spcPts val="2400"/>
              </a:spcAft>
            </a:pPr>
            <a:r>
              <a:rPr lang="en-US" sz="2800"/>
              <a:t>Do you believe that Jesus was </a:t>
            </a:r>
            <a:r>
              <a:rPr lang="en-US" sz="2800" b="1">
                <a:solidFill>
                  <a:srgbClr val="FFFF00"/>
                </a:solidFill>
              </a:rPr>
              <a:t>raised</a:t>
            </a:r>
            <a:r>
              <a:rPr lang="en-US" sz="2800"/>
              <a:t> from the dead?</a:t>
            </a:r>
          </a:p>
          <a:p>
            <a:pPr marL="457200" indent="-457200">
              <a:spcBef>
                <a:spcPts val="0"/>
              </a:spcBef>
              <a:spcAft>
                <a:spcPts val="2400"/>
              </a:spcAft>
            </a:pPr>
            <a:r>
              <a:rPr lang="en-US" sz="2800" b="1">
                <a:solidFill>
                  <a:srgbClr val="FFFF00"/>
                </a:solidFill>
              </a:rPr>
              <a:t>Why</a:t>
            </a:r>
            <a:r>
              <a:rPr lang="en-US" sz="2800"/>
              <a:t> do you believe it?</a:t>
            </a:r>
          </a:p>
          <a:p>
            <a:pPr marL="457200" indent="-457200">
              <a:spcBef>
                <a:spcPts val="0"/>
              </a:spcBef>
              <a:spcAft>
                <a:spcPts val="2400"/>
              </a:spcAft>
            </a:pPr>
            <a:r>
              <a:rPr lang="en-US" sz="2800"/>
              <a:t>Why do you believe </a:t>
            </a:r>
            <a:r>
              <a:rPr lang="en-US" sz="2800" b="1">
                <a:solidFill>
                  <a:srgbClr val="FFFF00"/>
                </a:solidFill>
              </a:rPr>
              <a:t>the Gospels</a:t>
            </a:r>
            <a:r>
              <a:rPr lang="en-US" sz="2800"/>
              <a:t>?</a:t>
            </a:r>
          </a:p>
        </p:txBody>
      </p:sp>
      <p:sp>
        <p:nvSpPr>
          <p:cNvPr id="2" name="Footer Placeholder 1"/>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2</a:t>
            </a:fld>
            <a:endParaRPr lang="en-US"/>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979893" y="1568449"/>
            <a:ext cx="3334871" cy="3751731"/>
          </a:xfrm>
          <a:prstGeom prst="rect">
            <a:avLst/>
          </a:prstGeom>
        </p:spPr>
      </p:pic>
      <p:sp>
        <p:nvSpPr>
          <p:cNvPr id="3" name="Date Placeholder 2">
            <a:extLst>
              <a:ext uri="{FF2B5EF4-FFF2-40B4-BE49-F238E27FC236}">
                <a16:creationId xmlns:a16="http://schemas.microsoft.com/office/drawing/2014/main" id="{29BE66EE-4E9D-E993-2711-A822DD65E9DE}"/>
              </a:ext>
            </a:extLst>
          </p:cNvPr>
          <p:cNvSpPr>
            <a:spLocks noGrp="1"/>
          </p:cNvSpPr>
          <p:nvPr>
            <p:ph type="dt" sz="half" idx="10"/>
          </p:nvPr>
        </p:nvSpPr>
        <p:spPr/>
        <p:txBody>
          <a:bodyPr/>
          <a:lstStyle/>
          <a:p>
            <a:r>
              <a:rPr lang="en-US"/>
              <a:t>Outline, 1</a:t>
            </a:r>
          </a:p>
        </p:txBody>
      </p:sp>
    </p:spTree>
    <p:extLst>
      <p:ext uri="{BB962C8B-B14F-4D97-AF65-F5344CB8AC3E}">
        <p14:creationId xmlns:p14="http://schemas.microsoft.com/office/powerpoint/2010/main" val="179541937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9487196-CFFC-75C6-FAF9-71F7A65C9E98}"/>
              </a:ext>
            </a:extLst>
          </p:cNvPr>
          <p:cNvPicPr>
            <a:picLocks noChangeAspect="1"/>
          </p:cNvPicPr>
          <p:nvPr/>
        </p:nvPicPr>
        <p:blipFill>
          <a:blip r:embed="rId2"/>
          <a:stretch>
            <a:fillRect/>
          </a:stretch>
        </p:blipFill>
        <p:spPr>
          <a:xfrm>
            <a:off x="3124200" y="1660339"/>
            <a:ext cx="2968750" cy="4470588"/>
          </a:xfrm>
          <a:prstGeom prst="rect">
            <a:avLst/>
          </a:prstGeom>
        </p:spPr>
      </p:pic>
      <p:sp>
        <p:nvSpPr>
          <p:cNvPr id="3" name="Content Placeholder 2"/>
          <p:cNvSpPr>
            <a:spLocks noGrp="1"/>
          </p:cNvSpPr>
          <p:nvPr>
            <p:ph idx="1"/>
          </p:nvPr>
        </p:nvSpPr>
        <p:spPr>
          <a:xfrm>
            <a:off x="457200" y="1575412"/>
            <a:ext cx="8229600" cy="4555515"/>
          </a:xfrm>
        </p:spPr>
        <p:txBody>
          <a:bodyPr/>
          <a:lstStyle/>
          <a:p>
            <a:pPr marL="0" indent="0">
              <a:buNone/>
            </a:pPr>
            <a:r>
              <a:rPr lang="en-US" b="1">
                <a:solidFill>
                  <a:srgbClr val="FFFF00"/>
                </a:solidFill>
              </a:rPr>
              <a:t>fourfold collection </a:t>
            </a:r>
            <a:r>
              <a:rPr lang="en-US"/>
              <a:t>of first-century Gospels was complete, would the </a:t>
            </a:r>
            <a:r>
              <a:rPr lang="en-US" b="1">
                <a:solidFill>
                  <a:srgbClr val="FFFF00"/>
                </a:solidFill>
              </a:rPr>
              <a:t>need to distinguish </a:t>
            </a:r>
            <a:r>
              <a:rPr lang="en-US"/>
              <a:t>one from another via </a:t>
            </a:r>
            <a:r>
              <a:rPr lang="en-US" b="1">
                <a:solidFill>
                  <a:srgbClr val="FFFF00"/>
                </a:solidFill>
              </a:rPr>
              <a:t>written titles </a:t>
            </a:r>
            <a:r>
              <a:rPr lang="en-US"/>
              <a:t>become essential.”  </a:t>
            </a:r>
            <a:r>
              <a:rPr lang="en-US" sz="2000"/>
              <a:t>(</a:t>
            </a:r>
            <a:r>
              <a:rPr lang="en-US" sz="2000" i="1"/>
              <a:t>The Historical Reliability of the New Testament</a:t>
            </a:r>
            <a:r>
              <a:rPr lang="en-US" sz="2000"/>
              <a:t>, 11)</a:t>
            </a:r>
          </a:p>
        </p:txBody>
      </p:sp>
      <p:sp>
        <p:nvSpPr>
          <p:cNvPr id="2" name="Title 1"/>
          <p:cNvSpPr>
            <a:spLocks noGrp="1"/>
          </p:cNvSpPr>
          <p:nvPr>
            <p:ph type="title"/>
          </p:nvPr>
        </p:nvSpPr>
        <p:spPr>
          <a:xfrm>
            <a:off x="457200" y="385388"/>
            <a:ext cx="8229600" cy="1295493"/>
          </a:xfrm>
        </p:spPr>
        <p:txBody>
          <a:bodyPr/>
          <a:lstStyle/>
          <a:p>
            <a:r>
              <a:rPr lang="en-US" sz="4200"/>
              <a:t>Recipients Knew</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Outline, 3-4</a:t>
            </a:r>
          </a:p>
        </p:txBody>
      </p:sp>
    </p:spTree>
    <p:extLst>
      <p:ext uri="{BB962C8B-B14F-4D97-AF65-F5344CB8AC3E}">
        <p14:creationId xmlns:p14="http://schemas.microsoft.com/office/powerpoint/2010/main" val="319939775"/>
      </p:ext>
    </p:extLst>
  </p:cSld>
  <p:clrMapOvr>
    <a:masterClrMapping/>
  </p:clrMapOvr>
  <p:transition spd="med">
    <p:pull/>
  </p:transition>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BE3724A-7967-2364-703C-D4095E17A30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A26D205-6AA1-5E45-131B-3FAC3FCA1843}"/>
              </a:ext>
            </a:extLst>
          </p:cNvPr>
          <p:cNvSpPr>
            <a:spLocks noGrp="1"/>
          </p:cNvSpPr>
          <p:nvPr>
            <p:ph type="title"/>
          </p:nvPr>
        </p:nvSpPr>
        <p:spPr/>
        <p:txBody>
          <a:bodyPr/>
          <a:lstStyle/>
          <a:p>
            <a:r>
              <a:rPr lang="en-US" dirty="0"/>
              <a:t>The AMP On “Luke”</a:t>
            </a:r>
            <a:br>
              <a:rPr lang="en-US" dirty="0"/>
            </a:br>
            <a:r>
              <a:rPr lang="en-US" sz="3000" dirty="0">
                <a:latin typeface="+mn-lt"/>
              </a:rPr>
              <a:t>(AD 175)</a:t>
            </a:r>
            <a:endParaRPr lang="en-US" sz="3000" baseline="30000" dirty="0">
              <a:latin typeface="+mn-lt"/>
            </a:endParaRPr>
          </a:p>
        </p:txBody>
      </p:sp>
      <p:sp>
        <p:nvSpPr>
          <p:cNvPr id="7" name="Content Placeholder 6">
            <a:extLst>
              <a:ext uri="{FF2B5EF4-FFF2-40B4-BE49-F238E27FC236}">
                <a16:creationId xmlns:a16="http://schemas.microsoft.com/office/drawing/2014/main" id="{E4FF51EE-41EE-80B9-1232-D107E42D519A}"/>
              </a:ext>
            </a:extLst>
          </p:cNvPr>
          <p:cNvSpPr>
            <a:spLocks noGrp="1"/>
          </p:cNvSpPr>
          <p:nvPr>
            <p:ph idx="1"/>
          </p:nvPr>
        </p:nvSpPr>
        <p:spPr/>
        <p:txBody>
          <a:bodyPr/>
          <a:lstStyle/>
          <a:p>
            <a:r>
              <a:rPr lang="en-US" dirty="0"/>
              <a:t>Luke was from </a:t>
            </a:r>
            <a:r>
              <a:rPr lang="en-US" b="1" dirty="0">
                <a:solidFill>
                  <a:srgbClr val="FFFF00"/>
                </a:solidFill>
              </a:rPr>
              <a:t>Antioch</a:t>
            </a:r>
            <a:r>
              <a:rPr lang="en-US" dirty="0"/>
              <a:t> in Syria</a:t>
            </a:r>
          </a:p>
          <a:p>
            <a:r>
              <a:rPr lang="en-US" dirty="0"/>
              <a:t>Luke was a </a:t>
            </a:r>
            <a:r>
              <a:rPr lang="en-US" b="1" dirty="0">
                <a:solidFill>
                  <a:srgbClr val="FFFF00"/>
                </a:solidFill>
              </a:rPr>
              <a:t>doctor</a:t>
            </a:r>
          </a:p>
          <a:p>
            <a:r>
              <a:rPr lang="en-US" dirty="0"/>
              <a:t>Luke was a </a:t>
            </a:r>
            <a:r>
              <a:rPr lang="en-US" b="1" dirty="0">
                <a:solidFill>
                  <a:srgbClr val="FFFF00"/>
                </a:solidFill>
              </a:rPr>
              <a:t>disciple of the apostles</a:t>
            </a:r>
          </a:p>
          <a:p>
            <a:r>
              <a:rPr lang="en-US" dirty="0"/>
              <a:t>Luke later </a:t>
            </a:r>
            <a:r>
              <a:rPr lang="en-US" b="1" dirty="0">
                <a:solidFill>
                  <a:srgbClr val="FFFF00"/>
                </a:solidFill>
              </a:rPr>
              <a:t>followed Paul</a:t>
            </a:r>
          </a:p>
          <a:p>
            <a:r>
              <a:rPr lang="en-US" dirty="0"/>
              <a:t>Luke never </a:t>
            </a:r>
            <a:r>
              <a:rPr lang="en-US" b="1" dirty="0">
                <a:solidFill>
                  <a:srgbClr val="FFFF00"/>
                </a:solidFill>
              </a:rPr>
              <a:t>married</a:t>
            </a:r>
            <a:r>
              <a:rPr lang="en-US" dirty="0"/>
              <a:t> or had </a:t>
            </a:r>
            <a:r>
              <a:rPr lang="en-US" b="1" dirty="0">
                <a:solidFill>
                  <a:srgbClr val="FFFF00"/>
                </a:solidFill>
              </a:rPr>
              <a:t>children</a:t>
            </a:r>
          </a:p>
          <a:p>
            <a:r>
              <a:rPr lang="en-US" dirty="0"/>
              <a:t>Luke died at the age of </a:t>
            </a:r>
            <a:r>
              <a:rPr lang="en-US" b="1" dirty="0">
                <a:solidFill>
                  <a:srgbClr val="FFFF00"/>
                </a:solidFill>
              </a:rPr>
              <a:t>84</a:t>
            </a:r>
            <a:r>
              <a:rPr lang="en-US" dirty="0"/>
              <a:t> in </a:t>
            </a:r>
            <a:r>
              <a:rPr lang="en-US" b="1" dirty="0" err="1">
                <a:solidFill>
                  <a:srgbClr val="FFFF00"/>
                </a:solidFill>
              </a:rPr>
              <a:t>Boetia</a:t>
            </a:r>
            <a:endParaRPr lang="en-US" b="1" dirty="0">
              <a:solidFill>
                <a:srgbClr val="FFFF00"/>
              </a:solidFill>
            </a:endParaRPr>
          </a:p>
        </p:txBody>
      </p:sp>
      <p:sp>
        <p:nvSpPr>
          <p:cNvPr id="5" name="Date Placeholder 4">
            <a:extLst>
              <a:ext uri="{FF2B5EF4-FFF2-40B4-BE49-F238E27FC236}">
                <a16:creationId xmlns:a16="http://schemas.microsoft.com/office/drawing/2014/main" id="{F3B7E68E-96F4-5353-B609-FC85C843CB5D}"/>
              </a:ext>
            </a:extLst>
          </p:cNvPr>
          <p:cNvSpPr>
            <a:spLocks noGrp="1"/>
          </p:cNvSpPr>
          <p:nvPr>
            <p:ph type="dt" sz="half" idx="10"/>
          </p:nvPr>
        </p:nvSpPr>
        <p:spPr/>
        <p:txBody>
          <a:bodyPr/>
          <a:lstStyle/>
          <a:p>
            <a:r>
              <a:rPr lang="en-US" dirty="0"/>
              <a:t>Outline,  22</a:t>
            </a:r>
          </a:p>
        </p:txBody>
      </p:sp>
      <p:sp>
        <p:nvSpPr>
          <p:cNvPr id="6" name="Footer Placeholder 5">
            <a:extLst>
              <a:ext uri="{FF2B5EF4-FFF2-40B4-BE49-F238E27FC236}">
                <a16:creationId xmlns:a16="http://schemas.microsoft.com/office/drawing/2014/main" id="{7F998236-5FAF-DB9F-9977-55E59DF0995E}"/>
              </a:ext>
            </a:extLst>
          </p:cNvPr>
          <p:cNvSpPr>
            <a:spLocks noGrp="1"/>
          </p:cNvSpPr>
          <p:nvPr>
            <p:ph type="ftr" sz="quarter" idx="11"/>
          </p:nvPr>
        </p:nvSpPr>
        <p:spPr/>
        <p:txBody>
          <a:bodyPr/>
          <a:lstStyle/>
          <a:p>
            <a:r>
              <a:rPr lang="en-US"/>
              <a:t>Kevin Kay</a:t>
            </a:r>
          </a:p>
        </p:txBody>
      </p:sp>
      <p:sp>
        <p:nvSpPr>
          <p:cNvPr id="4" name="Slide Number Placeholder 3">
            <a:extLst>
              <a:ext uri="{FF2B5EF4-FFF2-40B4-BE49-F238E27FC236}">
                <a16:creationId xmlns:a16="http://schemas.microsoft.com/office/drawing/2014/main" id="{1B846273-B9C0-6441-5C73-B0B4BE6CA0E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37836796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 calcmode="lin" valueType="num">
                                      <p:cBhvr>
                                        <p:cTn id="35"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7">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7">
                                            <p:txEl>
                                              <p:pRg st="5" end="5"/>
                                            </p:txEl>
                                          </p:spTgt>
                                        </p:tgtEl>
                                        <p:attrNameLst>
                                          <p:attrName>style.visibility</p:attrName>
                                        </p:attrNameLst>
                                      </p:cBhvr>
                                      <p:to>
                                        <p:strVal val="visible"/>
                                      </p:to>
                                    </p:set>
                                    <p:anim calcmode="lin" valueType="num">
                                      <p:cBhvr>
                                        <p:cTn id="42" dur="500" fill="hold"/>
                                        <p:tgtEl>
                                          <p:spTgt spid="7">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7">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9390C64-AE09-7265-D24F-D90BF42917F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84195B9-BEAE-8886-C78B-C3CD7F9FE84C}"/>
              </a:ext>
            </a:extLst>
          </p:cNvPr>
          <p:cNvSpPr>
            <a:spLocks noGrp="1"/>
          </p:cNvSpPr>
          <p:nvPr>
            <p:ph type="title"/>
          </p:nvPr>
        </p:nvSpPr>
        <p:spPr/>
        <p:txBody>
          <a:bodyPr/>
          <a:lstStyle/>
          <a:p>
            <a:r>
              <a:rPr lang="en-US" dirty="0"/>
              <a:t>The AMP On “Luke”</a:t>
            </a:r>
            <a:br>
              <a:rPr lang="en-US" dirty="0"/>
            </a:br>
            <a:r>
              <a:rPr lang="en-US" sz="3000" dirty="0">
                <a:latin typeface="+mn-lt"/>
              </a:rPr>
              <a:t>(AD 175)</a:t>
            </a:r>
            <a:endParaRPr lang="en-US" sz="3000" baseline="30000" dirty="0">
              <a:latin typeface="+mn-lt"/>
            </a:endParaRPr>
          </a:p>
        </p:txBody>
      </p:sp>
      <p:sp>
        <p:nvSpPr>
          <p:cNvPr id="7" name="Content Placeholder 6">
            <a:extLst>
              <a:ext uri="{FF2B5EF4-FFF2-40B4-BE49-F238E27FC236}">
                <a16:creationId xmlns:a16="http://schemas.microsoft.com/office/drawing/2014/main" id="{58404668-0AF0-B463-C4AC-D83DD8F50757}"/>
              </a:ext>
            </a:extLst>
          </p:cNvPr>
          <p:cNvSpPr>
            <a:spLocks noGrp="1"/>
          </p:cNvSpPr>
          <p:nvPr>
            <p:ph idx="1"/>
          </p:nvPr>
        </p:nvSpPr>
        <p:spPr/>
        <p:txBody>
          <a:bodyPr/>
          <a:lstStyle/>
          <a:p>
            <a:r>
              <a:rPr lang="en-US" dirty="0"/>
              <a:t>Luke wrote in </a:t>
            </a:r>
            <a:r>
              <a:rPr lang="en-US" b="1" dirty="0">
                <a:solidFill>
                  <a:srgbClr val="FFFF00"/>
                </a:solidFill>
              </a:rPr>
              <a:t>Achaia</a:t>
            </a:r>
          </a:p>
          <a:p>
            <a:r>
              <a:rPr lang="en-US" dirty="0"/>
              <a:t>Luke testified that the other gospels were </a:t>
            </a:r>
            <a:r>
              <a:rPr lang="en-US" b="1" dirty="0">
                <a:solidFill>
                  <a:srgbClr val="FFFF00"/>
                </a:solidFill>
              </a:rPr>
              <a:t>written before </a:t>
            </a:r>
            <a:r>
              <a:rPr lang="en-US" dirty="0"/>
              <a:t>his gospel</a:t>
            </a:r>
          </a:p>
          <a:p>
            <a:r>
              <a:rPr lang="en-US" dirty="0"/>
              <a:t>Luke wrote the </a:t>
            </a:r>
            <a:r>
              <a:rPr lang="en-US" b="1" dirty="0">
                <a:solidFill>
                  <a:srgbClr val="FFFF00"/>
                </a:solidFill>
              </a:rPr>
              <a:t>Acts of the Apostles</a:t>
            </a:r>
          </a:p>
        </p:txBody>
      </p:sp>
      <p:sp>
        <p:nvSpPr>
          <p:cNvPr id="5" name="Date Placeholder 4">
            <a:extLst>
              <a:ext uri="{FF2B5EF4-FFF2-40B4-BE49-F238E27FC236}">
                <a16:creationId xmlns:a16="http://schemas.microsoft.com/office/drawing/2014/main" id="{10F7B426-18A5-042C-F414-4AA752F02F24}"/>
              </a:ext>
            </a:extLst>
          </p:cNvPr>
          <p:cNvSpPr>
            <a:spLocks noGrp="1"/>
          </p:cNvSpPr>
          <p:nvPr>
            <p:ph type="dt" sz="half" idx="10"/>
          </p:nvPr>
        </p:nvSpPr>
        <p:spPr/>
        <p:txBody>
          <a:bodyPr/>
          <a:lstStyle/>
          <a:p>
            <a:r>
              <a:rPr lang="en-US" dirty="0"/>
              <a:t>Outline,  22</a:t>
            </a:r>
          </a:p>
        </p:txBody>
      </p:sp>
      <p:sp>
        <p:nvSpPr>
          <p:cNvPr id="6" name="Footer Placeholder 5">
            <a:extLst>
              <a:ext uri="{FF2B5EF4-FFF2-40B4-BE49-F238E27FC236}">
                <a16:creationId xmlns:a16="http://schemas.microsoft.com/office/drawing/2014/main" id="{C6A57F55-DC5A-1A79-B5F4-5CE6DC8FF5EF}"/>
              </a:ext>
            </a:extLst>
          </p:cNvPr>
          <p:cNvSpPr>
            <a:spLocks noGrp="1"/>
          </p:cNvSpPr>
          <p:nvPr>
            <p:ph type="ftr" sz="quarter" idx="11"/>
          </p:nvPr>
        </p:nvSpPr>
        <p:spPr/>
        <p:txBody>
          <a:bodyPr/>
          <a:lstStyle/>
          <a:p>
            <a:r>
              <a:rPr lang="en-US"/>
              <a:t>Kevin Kay</a:t>
            </a:r>
          </a:p>
        </p:txBody>
      </p:sp>
      <p:sp>
        <p:nvSpPr>
          <p:cNvPr id="4" name="Slide Number Placeholder 3">
            <a:extLst>
              <a:ext uri="{FF2B5EF4-FFF2-40B4-BE49-F238E27FC236}">
                <a16:creationId xmlns:a16="http://schemas.microsoft.com/office/drawing/2014/main" id="{0FF2AD12-C3B4-5F04-CDAA-21E55EAA85A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35959460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8B1CE91-DEE4-AC7E-0FE0-A2EA532E782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BDE6CCC-7776-15F9-D700-4CD4F08B71C4}"/>
              </a:ext>
            </a:extLst>
          </p:cNvPr>
          <p:cNvSpPr>
            <a:spLocks noGrp="1"/>
          </p:cNvSpPr>
          <p:nvPr>
            <p:ph type="title"/>
          </p:nvPr>
        </p:nvSpPr>
        <p:spPr/>
        <p:txBody>
          <a:bodyPr/>
          <a:lstStyle/>
          <a:p>
            <a:r>
              <a:rPr lang="en-US" dirty="0"/>
              <a:t>The AMP On “Matthew”</a:t>
            </a:r>
            <a:br>
              <a:rPr lang="en-US" dirty="0"/>
            </a:br>
            <a:r>
              <a:rPr lang="en-US" sz="3000" dirty="0">
                <a:latin typeface="+mn-lt"/>
              </a:rPr>
              <a:t>(AD 175)</a:t>
            </a:r>
            <a:endParaRPr lang="en-US" sz="3000" baseline="30000" dirty="0">
              <a:latin typeface="+mn-lt"/>
            </a:endParaRPr>
          </a:p>
        </p:txBody>
      </p:sp>
      <p:sp>
        <p:nvSpPr>
          <p:cNvPr id="7" name="Content Placeholder 6">
            <a:extLst>
              <a:ext uri="{FF2B5EF4-FFF2-40B4-BE49-F238E27FC236}">
                <a16:creationId xmlns:a16="http://schemas.microsoft.com/office/drawing/2014/main" id="{5C297A5F-7DB9-3A03-FC7A-9C13BB2CDA13}"/>
              </a:ext>
            </a:extLst>
          </p:cNvPr>
          <p:cNvSpPr>
            <a:spLocks noGrp="1"/>
          </p:cNvSpPr>
          <p:nvPr>
            <p:ph idx="1"/>
          </p:nvPr>
        </p:nvSpPr>
        <p:spPr/>
        <p:txBody>
          <a:bodyPr/>
          <a:lstStyle/>
          <a:p>
            <a:r>
              <a:rPr lang="en-US" dirty="0"/>
              <a:t>Matthew wrote in </a:t>
            </a:r>
            <a:r>
              <a:rPr lang="en-US" b="1" dirty="0">
                <a:solidFill>
                  <a:srgbClr val="FFFF00"/>
                </a:solidFill>
              </a:rPr>
              <a:t>Judaea</a:t>
            </a:r>
          </a:p>
        </p:txBody>
      </p:sp>
      <p:sp>
        <p:nvSpPr>
          <p:cNvPr id="5" name="Date Placeholder 4">
            <a:extLst>
              <a:ext uri="{FF2B5EF4-FFF2-40B4-BE49-F238E27FC236}">
                <a16:creationId xmlns:a16="http://schemas.microsoft.com/office/drawing/2014/main" id="{E238607B-1276-60A2-B1AA-212BB94EBA0C}"/>
              </a:ext>
            </a:extLst>
          </p:cNvPr>
          <p:cNvSpPr>
            <a:spLocks noGrp="1"/>
          </p:cNvSpPr>
          <p:nvPr>
            <p:ph type="dt" sz="half" idx="10"/>
          </p:nvPr>
        </p:nvSpPr>
        <p:spPr/>
        <p:txBody>
          <a:bodyPr/>
          <a:lstStyle/>
          <a:p>
            <a:r>
              <a:rPr lang="en-US" dirty="0"/>
              <a:t>Outline,  22</a:t>
            </a:r>
          </a:p>
        </p:txBody>
      </p:sp>
      <p:sp>
        <p:nvSpPr>
          <p:cNvPr id="6" name="Footer Placeholder 5">
            <a:extLst>
              <a:ext uri="{FF2B5EF4-FFF2-40B4-BE49-F238E27FC236}">
                <a16:creationId xmlns:a16="http://schemas.microsoft.com/office/drawing/2014/main" id="{638D5DFE-214C-9B4E-3C12-4D563C8D01E6}"/>
              </a:ext>
            </a:extLst>
          </p:cNvPr>
          <p:cNvSpPr>
            <a:spLocks noGrp="1"/>
          </p:cNvSpPr>
          <p:nvPr>
            <p:ph type="ftr" sz="quarter" idx="11"/>
          </p:nvPr>
        </p:nvSpPr>
        <p:spPr/>
        <p:txBody>
          <a:bodyPr/>
          <a:lstStyle/>
          <a:p>
            <a:r>
              <a:rPr lang="en-US"/>
              <a:t>Kevin Kay</a:t>
            </a:r>
          </a:p>
        </p:txBody>
      </p:sp>
      <p:sp>
        <p:nvSpPr>
          <p:cNvPr id="4" name="Slide Number Placeholder 3">
            <a:extLst>
              <a:ext uri="{FF2B5EF4-FFF2-40B4-BE49-F238E27FC236}">
                <a16:creationId xmlns:a16="http://schemas.microsoft.com/office/drawing/2014/main" id="{ED76D695-0E47-E824-B2EA-E01B36D3869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11111951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6C0467F-767E-5D9C-DA02-3DD5CF9F72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6448500-6E5B-DEC4-B2E4-CEAF80CB8C97}"/>
              </a:ext>
            </a:extLst>
          </p:cNvPr>
          <p:cNvSpPr>
            <a:spLocks noGrp="1"/>
          </p:cNvSpPr>
          <p:nvPr>
            <p:ph type="title"/>
          </p:nvPr>
        </p:nvSpPr>
        <p:spPr/>
        <p:txBody>
          <a:bodyPr/>
          <a:lstStyle/>
          <a:p>
            <a:r>
              <a:rPr lang="en-US" dirty="0"/>
              <a:t>The AMP On “John”</a:t>
            </a:r>
            <a:br>
              <a:rPr lang="en-US" dirty="0"/>
            </a:br>
            <a:r>
              <a:rPr lang="en-US" sz="3000" dirty="0">
                <a:latin typeface="+mn-lt"/>
              </a:rPr>
              <a:t>(AD 175)</a:t>
            </a:r>
            <a:endParaRPr lang="en-US" sz="3000" baseline="30000" dirty="0">
              <a:latin typeface="+mn-lt"/>
            </a:endParaRPr>
          </a:p>
        </p:txBody>
      </p:sp>
      <p:sp>
        <p:nvSpPr>
          <p:cNvPr id="7" name="Content Placeholder 6">
            <a:extLst>
              <a:ext uri="{FF2B5EF4-FFF2-40B4-BE49-F238E27FC236}">
                <a16:creationId xmlns:a16="http://schemas.microsoft.com/office/drawing/2014/main" id="{CED9282C-CDC8-3163-2AF7-A4FD0CE5B057}"/>
              </a:ext>
            </a:extLst>
          </p:cNvPr>
          <p:cNvSpPr>
            <a:spLocks noGrp="1"/>
          </p:cNvSpPr>
          <p:nvPr>
            <p:ph idx="1"/>
          </p:nvPr>
        </p:nvSpPr>
        <p:spPr/>
        <p:txBody>
          <a:bodyPr/>
          <a:lstStyle/>
          <a:p>
            <a:r>
              <a:rPr lang="en-US" dirty="0"/>
              <a:t>John wrote the </a:t>
            </a:r>
            <a:r>
              <a:rPr lang="en-US" b="1" dirty="0">
                <a:solidFill>
                  <a:srgbClr val="FFFF00"/>
                </a:solidFill>
              </a:rPr>
              <a:t>Apocalypse</a:t>
            </a:r>
            <a:r>
              <a:rPr lang="en-US" dirty="0"/>
              <a:t> on the island of </a:t>
            </a:r>
            <a:r>
              <a:rPr lang="en-US" b="1" dirty="0">
                <a:solidFill>
                  <a:srgbClr val="FFFF00"/>
                </a:solidFill>
              </a:rPr>
              <a:t>Patmos</a:t>
            </a:r>
          </a:p>
          <a:p>
            <a:r>
              <a:rPr lang="en-US" dirty="0"/>
              <a:t>John wrote the </a:t>
            </a:r>
            <a:r>
              <a:rPr lang="en-US" b="1" dirty="0">
                <a:solidFill>
                  <a:srgbClr val="FFFF00"/>
                </a:solidFill>
              </a:rPr>
              <a:t>Gospel</a:t>
            </a:r>
            <a:r>
              <a:rPr lang="en-US" dirty="0"/>
              <a:t> in </a:t>
            </a:r>
            <a:r>
              <a:rPr lang="en-US" b="1" dirty="0">
                <a:solidFill>
                  <a:srgbClr val="FFFF00"/>
                </a:solidFill>
              </a:rPr>
              <a:t>Asia</a:t>
            </a:r>
          </a:p>
          <a:p>
            <a:r>
              <a:rPr lang="en-US" dirty="0"/>
              <a:t>John wrote the</a:t>
            </a:r>
            <a:r>
              <a:rPr lang="en-US" b="1" dirty="0">
                <a:solidFill>
                  <a:srgbClr val="FFFF00"/>
                </a:solidFill>
              </a:rPr>
              <a:t> churches</a:t>
            </a:r>
            <a:r>
              <a:rPr lang="en-US" dirty="0">
                <a:solidFill>
                  <a:srgbClr val="FFFF00"/>
                </a:solidFill>
              </a:rPr>
              <a:t> </a:t>
            </a:r>
            <a:r>
              <a:rPr lang="en-US" dirty="0"/>
              <a:t>while still in </a:t>
            </a:r>
            <a:r>
              <a:rPr lang="en-US" b="1" dirty="0">
                <a:solidFill>
                  <a:srgbClr val="FFFF00"/>
                </a:solidFill>
              </a:rPr>
              <a:t>the body</a:t>
            </a:r>
          </a:p>
          <a:p>
            <a:r>
              <a:rPr lang="en-US" dirty="0"/>
              <a:t>He [Papias] </a:t>
            </a:r>
            <a:r>
              <a:rPr lang="en-US" b="1" dirty="0">
                <a:solidFill>
                  <a:srgbClr val="FFFF00"/>
                </a:solidFill>
              </a:rPr>
              <a:t>wrote down </a:t>
            </a:r>
            <a:r>
              <a:rPr lang="en-US" dirty="0"/>
              <a:t>the Gospel while John dictated it to him</a:t>
            </a:r>
          </a:p>
          <a:p>
            <a:r>
              <a:rPr lang="en-US" dirty="0"/>
              <a:t>The heretic </a:t>
            </a:r>
            <a:r>
              <a:rPr lang="en-US" b="1" dirty="0" err="1">
                <a:solidFill>
                  <a:srgbClr val="FFFF00"/>
                </a:solidFill>
              </a:rPr>
              <a:t>Marcion</a:t>
            </a:r>
            <a:r>
              <a:rPr lang="en-US" dirty="0"/>
              <a:t> was </a:t>
            </a:r>
            <a:r>
              <a:rPr lang="en-US" b="1" dirty="0">
                <a:solidFill>
                  <a:srgbClr val="FFFF00"/>
                </a:solidFill>
              </a:rPr>
              <a:t>expelled</a:t>
            </a:r>
            <a:r>
              <a:rPr lang="en-US" dirty="0"/>
              <a:t> by John</a:t>
            </a:r>
          </a:p>
        </p:txBody>
      </p:sp>
      <p:sp>
        <p:nvSpPr>
          <p:cNvPr id="5" name="Date Placeholder 4">
            <a:extLst>
              <a:ext uri="{FF2B5EF4-FFF2-40B4-BE49-F238E27FC236}">
                <a16:creationId xmlns:a16="http://schemas.microsoft.com/office/drawing/2014/main" id="{0EB688B8-4010-9100-A392-32E9921CCBEB}"/>
              </a:ext>
            </a:extLst>
          </p:cNvPr>
          <p:cNvSpPr>
            <a:spLocks noGrp="1"/>
          </p:cNvSpPr>
          <p:nvPr>
            <p:ph type="dt" sz="half" idx="10"/>
          </p:nvPr>
        </p:nvSpPr>
        <p:spPr/>
        <p:txBody>
          <a:bodyPr/>
          <a:lstStyle/>
          <a:p>
            <a:r>
              <a:rPr lang="en-US" dirty="0"/>
              <a:t>Outline,  22</a:t>
            </a:r>
          </a:p>
        </p:txBody>
      </p:sp>
      <p:sp>
        <p:nvSpPr>
          <p:cNvPr id="6" name="Footer Placeholder 5">
            <a:extLst>
              <a:ext uri="{FF2B5EF4-FFF2-40B4-BE49-F238E27FC236}">
                <a16:creationId xmlns:a16="http://schemas.microsoft.com/office/drawing/2014/main" id="{7E10449D-EC71-8B8B-AA97-7AC30535D638}"/>
              </a:ext>
            </a:extLst>
          </p:cNvPr>
          <p:cNvSpPr>
            <a:spLocks noGrp="1"/>
          </p:cNvSpPr>
          <p:nvPr>
            <p:ph type="ftr" sz="quarter" idx="11"/>
          </p:nvPr>
        </p:nvSpPr>
        <p:spPr/>
        <p:txBody>
          <a:bodyPr/>
          <a:lstStyle/>
          <a:p>
            <a:r>
              <a:rPr lang="en-US"/>
              <a:t>Kevin Kay</a:t>
            </a:r>
          </a:p>
        </p:txBody>
      </p:sp>
      <p:sp>
        <p:nvSpPr>
          <p:cNvPr id="4" name="Slide Number Placeholder 3">
            <a:extLst>
              <a:ext uri="{FF2B5EF4-FFF2-40B4-BE49-F238E27FC236}">
                <a16:creationId xmlns:a16="http://schemas.microsoft.com/office/drawing/2014/main" id="{B6FEC105-A146-C556-64CE-795397CF56E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19122416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 calcmode="lin" valueType="num">
                                      <p:cBhvr>
                                        <p:cTn id="35"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F58A83-1D05-9746-5922-4E199F6C5BBD}"/>
              </a:ext>
            </a:extLst>
          </p:cNvPr>
          <p:cNvSpPr>
            <a:spLocks noGrp="1"/>
          </p:cNvSpPr>
          <p:nvPr>
            <p:ph type="title"/>
          </p:nvPr>
        </p:nvSpPr>
        <p:spPr/>
        <p:txBody>
          <a:bodyPr/>
          <a:lstStyle/>
          <a:p>
            <a:r>
              <a:rPr lang="en-US" dirty="0"/>
              <a:t>Anti-Marcionite Prologue</a:t>
            </a:r>
            <a:br>
              <a:rPr lang="en-US" dirty="0"/>
            </a:br>
            <a:r>
              <a:rPr lang="en-US" sz="3000" dirty="0">
                <a:latin typeface="+mn-lt"/>
              </a:rPr>
              <a:t>(Late Second Century AD 160-180)</a:t>
            </a:r>
          </a:p>
        </p:txBody>
      </p:sp>
      <p:sp>
        <p:nvSpPr>
          <p:cNvPr id="3" name="Content Placeholder 2">
            <a:extLst>
              <a:ext uri="{FF2B5EF4-FFF2-40B4-BE49-F238E27FC236}">
                <a16:creationId xmlns:a16="http://schemas.microsoft.com/office/drawing/2014/main" id="{CFC761D3-4193-67B8-F6C4-42F5490778CB}"/>
              </a:ext>
            </a:extLst>
          </p:cNvPr>
          <p:cNvSpPr>
            <a:spLocks noGrp="1"/>
          </p:cNvSpPr>
          <p:nvPr>
            <p:ph idx="1"/>
          </p:nvPr>
        </p:nvSpPr>
        <p:spPr>
          <a:xfrm>
            <a:off x="457200" y="1722885"/>
            <a:ext cx="8229600" cy="4408040"/>
          </a:xfrm>
        </p:spPr>
        <p:txBody>
          <a:bodyPr/>
          <a:lstStyle/>
          <a:p>
            <a:pPr marL="458788" indent="-458788" algn="just"/>
            <a:r>
              <a:rPr lang="en-US" sz="2800" b="0" i="0" dirty="0">
                <a:effectLst>
                  <a:outerShdw blurRad="38100" dist="38100" dir="2700000" algn="tl">
                    <a:srgbClr val="000000">
                      <a:alpha val="43137"/>
                    </a:srgbClr>
                  </a:outerShdw>
                </a:effectLst>
              </a:rPr>
              <a:t>“</a:t>
            </a:r>
            <a:r>
              <a:rPr lang="en-US" sz="2800" b="1" dirty="0">
                <a:solidFill>
                  <a:srgbClr val="FFFF00"/>
                </a:solidFill>
                <a:effectLst>
                  <a:outerShdw blurRad="38100" dist="38100" dir="2700000" algn="tl">
                    <a:srgbClr val="000000">
                      <a:alpha val="43137"/>
                    </a:srgbClr>
                  </a:outerShdw>
                </a:effectLst>
              </a:rPr>
              <a:t>Mark</a:t>
            </a:r>
            <a:r>
              <a:rPr lang="en-US" sz="2800" b="0" i="0" dirty="0">
                <a:effectLst>
                  <a:outerShdw blurRad="38100" dist="38100" dir="2700000" algn="tl">
                    <a:srgbClr val="000000">
                      <a:alpha val="43137"/>
                    </a:srgbClr>
                  </a:outerShdw>
                </a:effectLst>
              </a:rPr>
              <a:t> recorded, who was called </a:t>
            </a:r>
            <a:r>
              <a:rPr lang="en-US" sz="2800" b="1" i="0" dirty="0">
                <a:solidFill>
                  <a:srgbClr val="00B0F0"/>
                </a:solidFill>
                <a:effectLst>
                  <a:outerShdw blurRad="38100" dist="38100" dir="2700000" algn="tl">
                    <a:srgbClr val="000000">
                      <a:alpha val="43137"/>
                    </a:srgbClr>
                  </a:outerShdw>
                </a:effectLst>
              </a:rPr>
              <a:t>stumpy finger </a:t>
            </a:r>
            <a:r>
              <a:rPr lang="en-US" sz="2800" b="0" i="0" dirty="0">
                <a:effectLst>
                  <a:outerShdw blurRad="38100" dist="38100" dir="2700000" algn="tl">
                    <a:srgbClr val="000000">
                      <a:alpha val="43137"/>
                    </a:srgbClr>
                  </a:outerShdw>
                </a:effectLst>
              </a:rPr>
              <a:t>(</a:t>
            </a:r>
            <a:r>
              <a:rPr lang="en-US" sz="2800" b="0" i="1" dirty="0" err="1">
                <a:effectLst>
                  <a:outerShdw blurRad="38100" dist="38100" dir="2700000" algn="tl">
                    <a:srgbClr val="000000">
                      <a:alpha val="43137"/>
                    </a:srgbClr>
                  </a:outerShdw>
                </a:effectLst>
              </a:rPr>
              <a:t>Colobodactylus</a:t>
            </a:r>
            <a:r>
              <a:rPr lang="en-US" sz="2800" b="0" i="0" dirty="0">
                <a:effectLst>
                  <a:outerShdw blurRad="38100" dist="38100" dir="2700000" algn="tl">
                    <a:srgbClr val="000000">
                      <a:alpha val="43137"/>
                    </a:srgbClr>
                  </a:outerShdw>
                </a:effectLst>
              </a:rPr>
              <a:t>), because he had fingers that were too small for the height of the rest of his body. He himself was </a:t>
            </a:r>
            <a:r>
              <a:rPr lang="en-US" sz="2800" b="1" i="0" dirty="0">
                <a:solidFill>
                  <a:srgbClr val="00B0F0"/>
                </a:solidFill>
                <a:effectLst>
                  <a:outerShdw blurRad="38100" dist="38100" dir="2700000" algn="tl">
                    <a:srgbClr val="000000">
                      <a:alpha val="43137"/>
                    </a:srgbClr>
                  </a:outerShdw>
                </a:effectLst>
              </a:rPr>
              <a:t>the interpreter of Peter</a:t>
            </a:r>
            <a:r>
              <a:rPr lang="en-US" sz="2800" b="0" i="0" dirty="0">
                <a:effectLst>
                  <a:outerShdw blurRad="38100" dist="38100" dir="2700000" algn="tl">
                    <a:srgbClr val="000000">
                      <a:alpha val="43137"/>
                    </a:srgbClr>
                  </a:outerShdw>
                </a:effectLst>
              </a:rPr>
              <a:t>. After the death of Peter himself, the same man wrote </a:t>
            </a:r>
            <a:r>
              <a:rPr lang="en-US" sz="2800" b="1" i="0" dirty="0">
                <a:solidFill>
                  <a:srgbClr val="00B0F0"/>
                </a:solidFill>
                <a:effectLst>
                  <a:outerShdw blurRad="38100" dist="38100" dir="2700000" algn="tl">
                    <a:srgbClr val="000000">
                      <a:alpha val="43137"/>
                    </a:srgbClr>
                  </a:outerShdw>
                </a:effectLst>
              </a:rPr>
              <a:t>this gospel </a:t>
            </a:r>
            <a:r>
              <a:rPr lang="en-US" sz="2800" b="0" i="0" dirty="0">
                <a:effectLst>
                  <a:outerShdw blurRad="38100" dist="38100" dir="2700000" algn="tl">
                    <a:srgbClr val="000000">
                      <a:alpha val="43137"/>
                    </a:srgbClr>
                  </a:outerShdw>
                </a:effectLst>
              </a:rPr>
              <a:t>in the parts of </a:t>
            </a:r>
            <a:r>
              <a:rPr lang="en-US" sz="2800" b="1" i="0" dirty="0">
                <a:solidFill>
                  <a:srgbClr val="00B0F0"/>
                </a:solidFill>
                <a:effectLst>
                  <a:outerShdw blurRad="38100" dist="38100" dir="2700000" algn="tl">
                    <a:srgbClr val="000000">
                      <a:alpha val="43137"/>
                    </a:srgbClr>
                  </a:outerShdw>
                </a:effectLst>
              </a:rPr>
              <a:t>Italy</a:t>
            </a:r>
            <a:r>
              <a:rPr lang="en-US" sz="2800" b="0" i="0" dirty="0">
                <a:effectLst>
                  <a:outerShdw blurRad="38100" dist="38100" dir="2700000" algn="tl">
                    <a:srgbClr val="000000">
                      <a:alpha val="43137"/>
                    </a:srgbClr>
                  </a:outerShdw>
                </a:effectLst>
              </a:rPr>
              <a:t>.”</a:t>
            </a:r>
          </a:p>
          <a:p>
            <a:pPr marL="458788" indent="-458788" algn="just"/>
            <a:endParaRPr lang="en-US" sz="2800" dirty="0">
              <a:effectLst>
                <a:outerShdw blurRad="38100" dist="38100" dir="2700000" algn="tl">
                  <a:srgbClr val="000000">
                    <a:alpha val="43137"/>
                  </a:srgbClr>
                </a:outerShdw>
              </a:effectLst>
            </a:endParaRPr>
          </a:p>
          <a:p>
            <a:pPr marL="0" indent="0" algn="r">
              <a:buNone/>
            </a:pPr>
            <a:r>
              <a:rPr lang="en-US" sz="2800" b="0" i="0" dirty="0">
                <a:effectLst>
                  <a:outerShdw blurRad="38100" dist="38100" dir="2700000" algn="tl">
                    <a:srgbClr val="000000">
                      <a:alpha val="43137"/>
                    </a:srgbClr>
                  </a:outerShdw>
                </a:effectLst>
              </a:rPr>
              <a:t>  </a:t>
            </a:r>
            <a:r>
              <a:rPr lang="en-US" sz="2000" b="0" i="0" dirty="0">
                <a:effectLst>
                  <a:outerShdw blurRad="38100" dist="38100" dir="2700000" algn="tl">
                    <a:srgbClr val="000000">
                      <a:alpha val="43137"/>
                    </a:srgbClr>
                  </a:outerShdw>
                </a:effectLst>
              </a:rPr>
              <a:t>(www.julianspriggs.co.uk/Pages/AntiMarcionitePrologues)</a:t>
            </a:r>
          </a:p>
          <a:p>
            <a:endParaRPr lang="en-US" sz="2800" dirty="0"/>
          </a:p>
        </p:txBody>
      </p:sp>
      <p:sp>
        <p:nvSpPr>
          <p:cNvPr id="4" name="Footer Placeholder 3">
            <a:extLst>
              <a:ext uri="{FF2B5EF4-FFF2-40B4-BE49-F238E27FC236}">
                <a16:creationId xmlns:a16="http://schemas.microsoft.com/office/drawing/2014/main" id="{A7FB50D6-BDE4-7636-6AF7-02A819300D8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1E114A90-07D7-C7BF-6CFC-DC95E7C0E4C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A05F263-D3A3-DABA-28E5-DF179875F21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22</a:t>
            </a:r>
          </a:p>
        </p:txBody>
      </p:sp>
    </p:spTree>
    <p:extLst>
      <p:ext uri="{BB962C8B-B14F-4D97-AF65-F5344CB8AC3E}">
        <p14:creationId xmlns:p14="http://schemas.microsoft.com/office/powerpoint/2010/main" val="356405254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 calcmode="lin" valueType="num">
                                      <p:cBhvr>
                                        <p:cTn id="14"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Anti-</a:t>
            </a:r>
            <a:r>
              <a:rPr lang="en-US" err="1"/>
              <a:t>Marcionite</a:t>
            </a:r>
            <a:r>
              <a:rPr lang="en-US"/>
              <a:t> Prologue</a:t>
            </a:r>
            <a:br>
              <a:rPr lang="en-US"/>
            </a:br>
            <a:r>
              <a:rPr lang="en-US" sz="3000">
                <a:latin typeface="+mn-lt"/>
              </a:rPr>
              <a:t>(AD 175)</a:t>
            </a:r>
            <a:endParaRPr lang="en-US" sz="3000" baseline="30000">
              <a:latin typeface="+mn-lt"/>
            </a:endParaRPr>
          </a:p>
        </p:txBody>
      </p:sp>
      <p:sp>
        <p:nvSpPr>
          <p:cNvPr id="3" name="Content Placeholder 2"/>
          <p:cNvSpPr>
            <a:spLocks noGrp="1"/>
          </p:cNvSpPr>
          <p:nvPr>
            <p:ph idx="1"/>
          </p:nvPr>
        </p:nvSpPr>
        <p:spPr/>
        <p:txBody>
          <a:bodyPr/>
          <a:lstStyle/>
          <a:p>
            <a:pPr marL="0" indent="457200">
              <a:buNone/>
            </a:pPr>
            <a:r>
              <a:rPr lang="en-US" dirty="0"/>
              <a:t>“Indeed </a:t>
            </a:r>
            <a:r>
              <a:rPr lang="en-US" b="1" dirty="0">
                <a:solidFill>
                  <a:srgbClr val="FFFF00"/>
                </a:solidFill>
              </a:rPr>
              <a:t>Luke</a:t>
            </a:r>
            <a:r>
              <a:rPr lang="en-US" dirty="0"/>
              <a:t> was an </a:t>
            </a:r>
            <a:r>
              <a:rPr lang="en-US" b="1" dirty="0">
                <a:solidFill>
                  <a:srgbClr val="FFFF00"/>
                </a:solidFill>
              </a:rPr>
              <a:t>Antiochene Syrian</a:t>
            </a:r>
            <a:r>
              <a:rPr lang="en-US" dirty="0"/>
              <a:t>, a </a:t>
            </a:r>
            <a:r>
              <a:rPr lang="en-US" b="1" dirty="0">
                <a:solidFill>
                  <a:srgbClr val="FFFF00"/>
                </a:solidFill>
              </a:rPr>
              <a:t>doctor</a:t>
            </a:r>
            <a:r>
              <a:rPr lang="en-US" dirty="0"/>
              <a:t> by profession, a </a:t>
            </a:r>
            <a:r>
              <a:rPr lang="en-US" b="1" dirty="0">
                <a:solidFill>
                  <a:srgbClr val="FFFF00"/>
                </a:solidFill>
              </a:rPr>
              <a:t>disciple</a:t>
            </a:r>
            <a:r>
              <a:rPr lang="en-US" dirty="0"/>
              <a:t> of the apostles: later however he </a:t>
            </a:r>
            <a:r>
              <a:rPr lang="en-US" b="1" dirty="0">
                <a:solidFill>
                  <a:srgbClr val="FFFF00"/>
                </a:solidFill>
              </a:rPr>
              <a:t>followed Paul </a:t>
            </a:r>
            <a:r>
              <a:rPr lang="en-US" dirty="0"/>
              <a:t>until his martyrdom, serving the Lord blamelessly. He never had a wife, he never fathered children, and died at the age of eighty-four, full of the Holy Spirit, in </a:t>
            </a:r>
            <a:r>
              <a:rPr lang="en-US" b="1" dirty="0" err="1">
                <a:solidFill>
                  <a:srgbClr val="FFFF00"/>
                </a:solidFill>
              </a:rPr>
              <a:t>Boetia</a:t>
            </a:r>
            <a:r>
              <a:rPr lang="en-US" dirty="0"/>
              <a:t>. Therefore — although gospels had already been written — indeed by </a:t>
            </a:r>
            <a:r>
              <a:rPr lang="en-US" b="1" dirty="0">
                <a:solidFill>
                  <a:srgbClr val="FFFF00"/>
                </a:solidFill>
              </a:rPr>
              <a:t>Matthew</a:t>
            </a:r>
            <a:r>
              <a:rPr lang="en-US" dirty="0"/>
              <a:t> in </a:t>
            </a:r>
            <a:r>
              <a:rPr lang="en-US" b="1" dirty="0">
                <a:solidFill>
                  <a:srgbClr val="FFFF00"/>
                </a:solidFill>
              </a:rPr>
              <a:t>Judaea</a:t>
            </a:r>
            <a:r>
              <a:rPr lang="en-US" dirty="0"/>
              <a:t> but by </a:t>
            </a:r>
            <a:r>
              <a:rPr lang="en-US" b="1" dirty="0">
                <a:solidFill>
                  <a:srgbClr val="FFFF00"/>
                </a:solidFill>
              </a:rPr>
              <a:t>Mark</a:t>
            </a:r>
            <a:r>
              <a:rPr lang="en-US" dirty="0"/>
              <a:t> in </a:t>
            </a:r>
            <a:r>
              <a:rPr lang="en-US" b="1" dirty="0">
                <a:solidFill>
                  <a:srgbClr val="FFFF00"/>
                </a:solidFill>
              </a:rPr>
              <a:t>Italy</a:t>
            </a:r>
            <a:r>
              <a:rPr lang="en-US" dirty="0"/>
              <a:t> — moved by the Holy Spirit he wrote down this gospel in the parts of</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24E05F5C-0612-E5C4-B142-5205797ADDD2}"/>
              </a:ext>
            </a:extLst>
          </p:cNvPr>
          <p:cNvSpPr>
            <a:spLocks noGrp="1"/>
          </p:cNvSpPr>
          <p:nvPr>
            <p:ph type="dt" sz="half" idx="10"/>
          </p:nvPr>
        </p:nvSpPr>
        <p:spPr/>
        <p:txBody>
          <a:bodyPr/>
          <a:lstStyle/>
          <a:p>
            <a:r>
              <a:rPr lang="en-US"/>
              <a:t>Outline, 22-23</a:t>
            </a:r>
          </a:p>
        </p:txBody>
      </p:sp>
      <p:sp>
        <p:nvSpPr>
          <p:cNvPr id="6" name="Footer Placeholder 5">
            <a:extLst>
              <a:ext uri="{FF2B5EF4-FFF2-40B4-BE49-F238E27FC236}">
                <a16:creationId xmlns:a16="http://schemas.microsoft.com/office/drawing/2014/main" id="{E3F14BFB-84F3-FFA8-F460-1B21068DE3A9}"/>
              </a:ext>
            </a:extLst>
          </p:cNvPr>
          <p:cNvSpPr>
            <a:spLocks noGrp="1"/>
          </p:cNvSpPr>
          <p:nvPr>
            <p:ph type="ftr" sz="quarter" idx="11"/>
          </p:nvPr>
        </p:nvSpPr>
        <p:spPr/>
        <p:txBody>
          <a:bodyPr/>
          <a:lstStyle/>
          <a:p>
            <a:r>
              <a:rPr lang="en-US"/>
              <a:t>Kevin Kay</a:t>
            </a:r>
          </a:p>
        </p:txBody>
      </p:sp>
    </p:spTree>
    <p:extLst>
      <p:ext uri="{BB962C8B-B14F-4D97-AF65-F5344CB8AC3E}">
        <p14:creationId xmlns:p14="http://schemas.microsoft.com/office/powerpoint/2010/main" val="232876748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A109807-090F-021D-B9B7-8630D3431BB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352DD8F-F26A-62B7-6462-69E67BE3B25E}"/>
              </a:ext>
            </a:extLst>
          </p:cNvPr>
          <p:cNvSpPr>
            <a:spLocks noGrp="1"/>
          </p:cNvSpPr>
          <p:nvPr>
            <p:ph type="title"/>
          </p:nvPr>
        </p:nvSpPr>
        <p:spPr/>
        <p:txBody>
          <a:bodyPr/>
          <a:lstStyle/>
          <a:p>
            <a:r>
              <a:rPr lang="en-US"/>
              <a:t>Anti-</a:t>
            </a:r>
            <a:r>
              <a:rPr lang="en-US" err="1"/>
              <a:t>Marcionite</a:t>
            </a:r>
            <a:r>
              <a:rPr lang="en-US"/>
              <a:t> Prologue</a:t>
            </a:r>
            <a:br>
              <a:rPr lang="en-US"/>
            </a:br>
            <a:r>
              <a:rPr lang="en-US" sz="3000">
                <a:latin typeface="+mn-lt"/>
              </a:rPr>
              <a:t>(AD 175)</a:t>
            </a:r>
            <a:endParaRPr lang="en-US" sz="3000" baseline="30000">
              <a:latin typeface="+mn-lt"/>
            </a:endParaRPr>
          </a:p>
        </p:txBody>
      </p:sp>
      <p:sp>
        <p:nvSpPr>
          <p:cNvPr id="3" name="Content Placeholder 2">
            <a:extLst>
              <a:ext uri="{FF2B5EF4-FFF2-40B4-BE49-F238E27FC236}">
                <a16:creationId xmlns:a16="http://schemas.microsoft.com/office/drawing/2014/main" id="{4F365C38-994D-3A47-0585-79993EC6508A}"/>
              </a:ext>
            </a:extLst>
          </p:cNvPr>
          <p:cNvSpPr>
            <a:spLocks noGrp="1"/>
          </p:cNvSpPr>
          <p:nvPr>
            <p:ph idx="1"/>
          </p:nvPr>
        </p:nvSpPr>
        <p:spPr/>
        <p:txBody>
          <a:bodyPr/>
          <a:lstStyle/>
          <a:p>
            <a:pPr marL="0" indent="0">
              <a:buNone/>
            </a:pPr>
            <a:r>
              <a:rPr lang="en-US" b="1" dirty="0">
                <a:solidFill>
                  <a:srgbClr val="FFFF00"/>
                </a:solidFill>
              </a:rPr>
              <a:t>Achaia</a:t>
            </a:r>
            <a:r>
              <a:rPr lang="en-US" dirty="0"/>
              <a:t>, signifying in the preface that the others were written before his, but also that it was of the greatest importance for him to expound with the greatest diligence the whole series of events in his narration for the Greek believers, so that they would not be led astray by the lure of Jewish fables, or, seduced by the fables of the heretics and stupid solicitations, fall away from the truth. And so at once at the start he took up the extremely necessary (story) from the birth of John, </a:t>
            </a:r>
          </a:p>
        </p:txBody>
      </p:sp>
      <p:sp>
        <p:nvSpPr>
          <p:cNvPr id="4" name="Slide Number Placeholder 3">
            <a:extLst>
              <a:ext uri="{FF2B5EF4-FFF2-40B4-BE49-F238E27FC236}">
                <a16:creationId xmlns:a16="http://schemas.microsoft.com/office/drawing/2014/main" id="{FA176107-EFD0-CFC5-C8BB-9EFE2323034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A09C9B99-F62C-135D-30CD-BEBA2A6FADFB}"/>
              </a:ext>
            </a:extLst>
          </p:cNvPr>
          <p:cNvSpPr>
            <a:spLocks noGrp="1"/>
          </p:cNvSpPr>
          <p:nvPr>
            <p:ph type="dt" sz="half" idx="10"/>
          </p:nvPr>
        </p:nvSpPr>
        <p:spPr/>
        <p:txBody>
          <a:bodyPr/>
          <a:lstStyle/>
          <a:p>
            <a:r>
              <a:rPr lang="en-US" dirty="0"/>
              <a:t>Outline, 23</a:t>
            </a:r>
          </a:p>
        </p:txBody>
      </p:sp>
      <p:sp>
        <p:nvSpPr>
          <p:cNvPr id="6" name="Footer Placeholder 5">
            <a:extLst>
              <a:ext uri="{FF2B5EF4-FFF2-40B4-BE49-F238E27FC236}">
                <a16:creationId xmlns:a16="http://schemas.microsoft.com/office/drawing/2014/main" id="{41B33A05-283C-36D9-09C3-97A252EF4D88}"/>
              </a:ext>
            </a:extLst>
          </p:cNvPr>
          <p:cNvSpPr>
            <a:spLocks noGrp="1"/>
          </p:cNvSpPr>
          <p:nvPr>
            <p:ph type="ftr" sz="quarter" idx="11"/>
          </p:nvPr>
        </p:nvSpPr>
        <p:spPr/>
        <p:txBody>
          <a:bodyPr/>
          <a:lstStyle/>
          <a:p>
            <a:r>
              <a:rPr lang="en-US"/>
              <a:t>Kevin Kay</a:t>
            </a:r>
          </a:p>
        </p:txBody>
      </p:sp>
    </p:spTree>
    <p:extLst>
      <p:ext uri="{BB962C8B-B14F-4D97-AF65-F5344CB8AC3E}">
        <p14:creationId xmlns:p14="http://schemas.microsoft.com/office/powerpoint/2010/main" val="3657912683"/>
      </p:ext>
    </p:extLst>
  </p:cSld>
  <p:clrMapOvr>
    <a:masterClrMapping/>
  </p:clrMapOvr>
  <p:transition spd="med">
    <p:pull/>
  </p:transition>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7DF32E9-EF38-821B-CB64-F50D80EBFEE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1533552-07FF-4937-D3C5-D82CAB03AF72}"/>
              </a:ext>
            </a:extLst>
          </p:cNvPr>
          <p:cNvSpPr>
            <a:spLocks noGrp="1"/>
          </p:cNvSpPr>
          <p:nvPr>
            <p:ph type="title"/>
          </p:nvPr>
        </p:nvSpPr>
        <p:spPr/>
        <p:txBody>
          <a:bodyPr/>
          <a:lstStyle/>
          <a:p>
            <a:r>
              <a:rPr lang="en-US"/>
              <a:t>Anti-</a:t>
            </a:r>
            <a:r>
              <a:rPr lang="en-US" err="1"/>
              <a:t>Marcionite</a:t>
            </a:r>
            <a:r>
              <a:rPr lang="en-US"/>
              <a:t> Prologue</a:t>
            </a:r>
            <a:br>
              <a:rPr lang="en-US"/>
            </a:br>
            <a:r>
              <a:rPr lang="en-US" sz="3000">
                <a:latin typeface="+mn-lt"/>
              </a:rPr>
              <a:t>(AD 175)</a:t>
            </a:r>
            <a:endParaRPr lang="en-US" sz="3000" baseline="30000">
              <a:latin typeface="+mn-lt"/>
            </a:endParaRPr>
          </a:p>
        </p:txBody>
      </p:sp>
      <p:sp>
        <p:nvSpPr>
          <p:cNvPr id="3" name="Content Placeholder 2">
            <a:extLst>
              <a:ext uri="{FF2B5EF4-FFF2-40B4-BE49-F238E27FC236}">
                <a16:creationId xmlns:a16="http://schemas.microsoft.com/office/drawing/2014/main" id="{B119B5EA-7A23-6340-01E6-CEC5D6283DED}"/>
              </a:ext>
            </a:extLst>
          </p:cNvPr>
          <p:cNvSpPr>
            <a:spLocks noGrp="1"/>
          </p:cNvSpPr>
          <p:nvPr>
            <p:ph idx="1"/>
          </p:nvPr>
        </p:nvSpPr>
        <p:spPr>
          <a:xfrm>
            <a:off x="457200" y="1600200"/>
            <a:ext cx="8229600" cy="4678363"/>
          </a:xfrm>
        </p:spPr>
        <p:txBody>
          <a:bodyPr/>
          <a:lstStyle/>
          <a:p>
            <a:pPr marL="0" indent="0">
              <a:buNone/>
            </a:pPr>
            <a:r>
              <a:rPr lang="en-US" dirty="0"/>
              <a:t>who is the beginning of the gospel, the forerunner of our Lord Jesus Christ, and was a companion in the perfecting of the people, likewise in the introducing of baptism and a companion in martyrdom. Of this disposition the prophet Malachi, one of the twelve, certainly makes mention. And indeed afterwards the same Luke wrote the </a:t>
            </a:r>
            <a:r>
              <a:rPr lang="en-US" b="1" dirty="0">
                <a:solidFill>
                  <a:srgbClr val="FFFF00"/>
                </a:solidFill>
              </a:rPr>
              <a:t>Acts of the Apostles</a:t>
            </a:r>
            <a:r>
              <a:rPr lang="en-US" dirty="0"/>
              <a:t>. Later the apostle </a:t>
            </a:r>
            <a:r>
              <a:rPr lang="en-US" b="1" dirty="0">
                <a:solidFill>
                  <a:srgbClr val="FFFF00"/>
                </a:solidFill>
              </a:rPr>
              <a:t>John</a:t>
            </a:r>
            <a:r>
              <a:rPr lang="en-US" dirty="0"/>
              <a:t> wrote the </a:t>
            </a:r>
            <a:r>
              <a:rPr lang="en-US" b="1" dirty="0">
                <a:solidFill>
                  <a:srgbClr val="FFFF00"/>
                </a:solidFill>
              </a:rPr>
              <a:t>Apocalypse</a:t>
            </a:r>
            <a:r>
              <a:rPr lang="en-US" dirty="0"/>
              <a:t> on the island of </a:t>
            </a:r>
            <a:r>
              <a:rPr lang="en-US" b="1" dirty="0">
                <a:solidFill>
                  <a:srgbClr val="FFFF00"/>
                </a:solidFill>
              </a:rPr>
              <a:t>Patmos</a:t>
            </a:r>
            <a:r>
              <a:rPr lang="en-US" dirty="0"/>
              <a:t>, and then the </a:t>
            </a:r>
            <a:r>
              <a:rPr lang="en-US" b="1" dirty="0">
                <a:solidFill>
                  <a:srgbClr val="FFFF00"/>
                </a:solidFill>
              </a:rPr>
              <a:t>Gospel</a:t>
            </a:r>
            <a:r>
              <a:rPr lang="en-US" dirty="0"/>
              <a:t> in </a:t>
            </a:r>
            <a:r>
              <a:rPr lang="en-US" b="1" dirty="0">
                <a:solidFill>
                  <a:srgbClr val="FFFF00"/>
                </a:solidFill>
              </a:rPr>
              <a:t>Asia</a:t>
            </a:r>
            <a:r>
              <a:rPr lang="en-US" dirty="0"/>
              <a:t>.” </a:t>
            </a:r>
            <a:r>
              <a:rPr lang="en-US" sz="2000" dirty="0"/>
              <a:t>(www.julianspriggs.co.uk/Pages/AntiMarcionitePrologues)</a:t>
            </a:r>
          </a:p>
        </p:txBody>
      </p:sp>
      <p:sp>
        <p:nvSpPr>
          <p:cNvPr id="4" name="Slide Number Placeholder 3">
            <a:extLst>
              <a:ext uri="{FF2B5EF4-FFF2-40B4-BE49-F238E27FC236}">
                <a16:creationId xmlns:a16="http://schemas.microsoft.com/office/drawing/2014/main" id="{72C57652-5E3F-3AC4-D1AE-624D918BB4D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7655E170-CCBF-B5F7-81EE-D670CECF9C79}"/>
              </a:ext>
            </a:extLst>
          </p:cNvPr>
          <p:cNvSpPr>
            <a:spLocks noGrp="1"/>
          </p:cNvSpPr>
          <p:nvPr>
            <p:ph type="dt" sz="half" idx="10"/>
          </p:nvPr>
        </p:nvSpPr>
        <p:spPr/>
        <p:txBody>
          <a:bodyPr/>
          <a:lstStyle/>
          <a:p>
            <a:r>
              <a:rPr lang="en-US" dirty="0"/>
              <a:t>Outline, 23</a:t>
            </a:r>
          </a:p>
        </p:txBody>
      </p:sp>
      <p:sp>
        <p:nvSpPr>
          <p:cNvPr id="6" name="Footer Placeholder 5">
            <a:extLst>
              <a:ext uri="{FF2B5EF4-FFF2-40B4-BE49-F238E27FC236}">
                <a16:creationId xmlns:a16="http://schemas.microsoft.com/office/drawing/2014/main" id="{CD0CB593-9392-2E46-1B4E-4A69D441D740}"/>
              </a:ext>
            </a:extLst>
          </p:cNvPr>
          <p:cNvSpPr>
            <a:spLocks noGrp="1"/>
          </p:cNvSpPr>
          <p:nvPr>
            <p:ph type="ftr" sz="quarter" idx="11"/>
          </p:nvPr>
        </p:nvSpPr>
        <p:spPr/>
        <p:txBody>
          <a:bodyPr/>
          <a:lstStyle/>
          <a:p>
            <a:r>
              <a:rPr lang="en-US"/>
              <a:t>Kevin Kay</a:t>
            </a:r>
          </a:p>
        </p:txBody>
      </p:sp>
    </p:spTree>
    <p:extLst>
      <p:ext uri="{BB962C8B-B14F-4D97-AF65-F5344CB8AC3E}">
        <p14:creationId xmlns:p14="http://schemas.microsoft.com/office/powerpoint/2010/main" val="988500554"/>
      </p:ext>
    </p:extLst>
  </p:cSld>
  <p:clrMapOvr>
    <a:masterClrMapping/>
  </p:clrMapOvr>
  <p:transition spd="med">
    <p:pull/>
  </p:transition>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Anti-</a:t>
            </a:r>
            <a:r>
              <a:rPr lang="en-US" dirty="0" err="1"/>
              <a:t>Marcionite</a:t>
            </a:r>
            <a:r>
              <a:rPr lang="en-US" dirty="0"/>
              <a:t> Prologue</a:t>
            </a:r>
            <a:br>
              <a:rPr lang="en-US" dirty="0"/>
            </a:br>
            <a:r>
              <a:rPr lang="en-US" sz="3000" dirty="0">
                <a:latin typeface="+mn-lt"/>
              </a:rPr>
              <a:t>(AD 175)</a:t>
            </a:r>
            <a:endParaRPr lang="en-US" sz="3000" baseline="30000" dirty="0">
              <a:latin typeface="+mn-lt"/>
            </a:endParaRPr>
          </a:p>
        </p:txBody>
      </p:sp>
      <p:sp>
        <p:nvSpPr>
          <p:cNvPr id="3" name="Content Placeholder 2"/>
          <p:cNvSpPr>
            <a:spLocks noGrp="1"/>
          </p:cNvSpPr>
          <p:nvPr>
            <p:ph idx="1"/>
          </p:nvPr>
        </p:nvSpPr>
        <p:spPr/>
        <p:txBody>
          <a:bodyPr/>
          <a:lstStyle/>
          <a:p>
            <a:pPr marL="0" indent="457200">
              <a:buNone/>
            </a:pPr>
            <a:r>
              <a:rPr lang="en-US" sz="2400" dirty="0"/>
              <a:t>“The holy </a:t>
            </a:r>
            <a:r>
              <a:rPr lang="en-US" sz="2400" dirty="0">
                <a:solidFill>
                  <a:srgbClr val="FFFF00"/>
                </a:solidFill>
              </a:rPr>
              <a:t>Luke</a:t>
            </a:r>
            <a:r>
              <a:rPr lang="en-US" sz="2400" dirty="0"/>
              <a:t> is an </a:t>
            </a:r>
            <a:r>
              <a:rPr lang="en-US" sz="2400" dirty="0" err="1">
                <a:solidFill>
                  <a:srgbClr val="FFFF00"/>
                </a:solidFill>
              </a:rPr>
              <a:t>Antiochene</a:t>
            </a:r>
            <a:r>
              <a:rPr lang="en-US" sz="2400" dirty="0"/>
              <a:t>, Syrian by race, </a:t>
            </a:r>
            <a:r>
              <a:rPr lang="en-US" sz="2400" dirty="0">
                <a:solidFill>
                  <a:srgbClr val="FFFF00"/>
                </a:solidFill>
              </a:rPr>
              <a:t>physician</a:t>
            </a:r>
            <a:r>
              <a:rPr lang="en-US" sz="2400" dirty="0"/>
              <a:t> by trade, being a </a:t>
            </a:r>
            <a:r>
              <a:rPr lang="en-US" sz="2400" dirty="0">
                <a:solidFill>
                  <a:srgbClr val="FFFF00"/>
                </a:solidFill>
              </a:rPr>
              <a:t>disciple</a:t>
            </a:r>
            <a:r>
              <a:rPr lang="en-US" sz="2400" dirty="0"/>
              <a:t> of the apostles, and afterward a </a:t>
            </a:r>
            <a:r>
              <a:rPr lang="en-US" sz="2400" dirty="0">
                <a:solidFill>
                  <a:srgbClr val="FFFF00"/>
                </a:solidFill>
              </a:rPr>
              <a:t>follower of Paul </a:t>
            </a:r>
            <a:r>
              <a:rPr lang="en-US" sz="2400" dirty="0"/>
              <a:t>until his martyrdom, serving the Lord without distraction, without wife, and without children, who at 84 years died in Thebes, the metropolis of Boeotia, full of the Holy Spirit. When the Gospels already existed—that according to Matthew composed in Judaea, and that according to Mark in Italy—prompted by the Holy Spirit, he composed the whole of this Gospel in the regions of </a:t>
            </a:r>
            <a:r>
              <a:rPr lang="en-US" sz="2400" dirty="0">
                <a:solidFill>
                  <a:srgbClr val="FFFF00"/>
                </a:solidFill>
              </a:rPr>
              <a:t>Achaia</a:t>
            </a:r>
            <a:r>
              <a:rPr lang="en-US" sz="2400" dirty="0"/>
              <a:t>, in the preface himself showing this, that </a:t>
            </a:r>
            <a:r>
              <a:rPr lang="en-US" sz="2400" dirty="0">
                <a:solidFill>
                  <a:srgbClr val="FFFF00"/>
                </a:solidFill>
              </a:rPr>
              <a:t>others were written before his</a:t>
            </a:r>
            <a:r>
              <a:rPr lang="en-US" sz="2400" dirty="0"/>
              <a:t>.… And indeed afterwards this same Luke wrote the </a:t>
            </a:r>
            <a:r>
              <a:rPr lang="en-US" sz="2400" dirty="0">
                <a:solidFill>
                  <a:srgbClr val="FFFF00"/>
                </a:solidFill>
              </a:rPr>
              <a:t>Acts of the Apostles</a:t>
            </a:r>
            <a:r>
              <a:rPr lang="en-US" sz="2400" dirty="0"/>
              <a:t>.”  </a:t>
            </a:r>
            <a:r>
              <a:rPr lang="en-US" sz="2000" dirty="0"/>
              <a:t>(Quoted in Huffman, “Luke, Gospel of,” The </a:t>
            </a:r>
            <a:r>
              <a:rPr lang="en-US" sz="2000" dirty="0" err="1"/>
              <a:t>Lexham</a:t>
            </a:r>
            <a:r>
              <a:rPr lang="en-US" sz="2000" dirty="0"/>
              <a:t> Bible Dictionary)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24E05F5C-0612-E5C4-B142-5205797ADDD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23 </a:t>
            </a:r>
          </a:p>
        </p:txBody>
      </p:sp>
      <p:sp>
        <p:nvSpPr>
          <p:cNvPr id="6" name="Footer Placeholder 5">
            <a:extLst>
              <a:ext uri="{FF2B5EF4-FFF2-40B4-BE49-F238E27FC236}">
                <a16:creationId xmlns:a16="http://schemas.microsoft.com/office/drawing/2014/main" id="{E3F14BFB-84F3-FFA8-F460-1B21068DE3A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4093454066"/>
      </p:ext>
    </p:extLst>
  </p:cSld>
  <p:clrMapOvr>
    <a:masterClrMapping/>
  </p:clrMapOvr>
  <p:transition spd="med">
    <p:pull/>
  </p:transition>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Anti-</a:t>
            </a:r>
            <a:r>
              <a:rPr lang="en-US" err="1"/>
              <a:t>Marcionite</a:t>
            </a:r>
            <a:r>
              <a:rPr lang="en-US"/>
              <a:t> Prologue</a:t>
            </a:r>
            <a:br>
              <a:rPr lang="en-US"/>
            </a:br>
            <a:r>
              <a:rPr lang="en-US" sz="3000">
                <a:latin typeface="+mn-lt"/>
              </a:rPr>
              <a:t>(AD 175)</a:t>
            </a:r>
            <a:endParaRPr lang="en-US" sz="3000" baseline="30000">
              <a:latin typeface="+mn-lt"/>
            </a:endParaRPr>
          </a:p>
        </p:txBody>
      </p:sp>
      <p:sp>
        <p:nvSpPr>
          <p:cNvPr id="3" name="Content Placeholder 2"/>
          <p:cNvSpPr>
            <a:spLocks noGrp="1"/>
          </p:cNvSpPr>
          <p:nvPr>
            <p:ph idx="1"/>
          </p:nvPr>
        </p:nvSpPr>
        <p:spPr/>
        <p:txBody>
          <a:bodyPr/>
          <a:lstStyle/>
          <a:p>
            <a:pPr marL="0" indent="457200">
              <a:buNone/>
            </a:pPr>
            <a:r>
              <a:rPr lang="en-US" sz="2700" dirty="0"/>
              <a:t>“The Gospel of </a:t>
            </a:r>
            <a:r>
              <a:rPr lang="en-US" sz="2700" b="1" dirty="0">
                <a:solidFill>
                  <a:srgbClr val="FFFF00"/>
                </a:solidFill>
              </a:rPr>
              <a:t>John</a:t>
            </a:r>
            <a:r>
              <a:rPr lang="en-US" sz="2700" dirty="0"/>
              <a:t> was revealed and given to the </a:t>
            </a:r>
            <a:r>
              <a:rPr lang="en-US" sz="2700" b="1" dirty="0">
                <a:solidFill>
                  <a:srgbClr val="FFFF00"/>
                </a:solidFill>
              </a:rPr>
              <a:t>churches</a:t>
            </a:r>
            <a:r>
              <a:rPr lang="en-US" sz="2700" dirty="0"/>
              <a:t> by John while still in </a:t>
            </a:r>
            <a:r>
              <a:rPr lang="en-US" sz="2700" b="1" dirty="0">
                <a:solidFill>
                  <a:srgbClr val="FFFF00"/>
                </a:solidFill>
              </a:rPr>
              <a:t>the body</a:t>
            </a:r>
            <a:r>
              <a:rPr lang="en-US" sz="2700" dirty="0"/>
              <a:t>, just as Papias of </a:t>
            </a:r>
            <a:r>
              <a:rPr lang="en-US" sz="2700" dirty="0" err="1"/>
              <a:t>Hieropolis</a:t>
            </a:r>
            <a:r>
              <a:rPr lang="en-US" sz="2700" dirty="0"/>
              <a:t>, the close disciple of John, related in the </a:t>
            </a:r>
            <a:r>
              <a:rPr lang="en-US" sz="2700" dirty="0" err="1"/>
              <a:t>exoterics</a:t>
            </a:r>
            <a:r>
              <a:rPr lang="en-US" sz="2700" dirty="0"/>
              <a:t>, that is, in the last five books. Indeed he </a:t>
            </a:r>
            <a:r>
              <a:rPr lang="en-US" sz="2700" b="1" dirty="0">
                <a:solidFill>
                  <a:srgbClr val="FFFF00"/>
                </a:solidFill>
              </a:rPr>
              <a:t>wrote down </a:t>
            </a:r>
            <a:r>
              <a:rPr lang="en-US" sz="2700" dirty="0"/>
              <a:t>the gospel, while John was dictating carefully. But the heretic </a:t>
            </a:r>
            <a:r>
              <a:rPr lang="en-US" sz="2700" b="1" dirty="0" err="1">
                <a:solidFill>
                  <a:srgbClr val="FFFF00"/>
                </a:solidFill>
              </a:rPr>
              <a:t>Marcion</a:t>
            </a:r>
            <a:r>
              <a:rPr lang="en-US" sz="2700" dirty="0"/>
              <a:t>, after being condemned by him because he was teaching the opposite to him (John), was </a:t>
            </a:r>
            <a:r>
              <a:rPr lang="en-US" sz="2700" b="1" dirty="0">
                <a:solidFill>
                  <a:srgbClr val="FFFF00"/>
                </a:solidFill>
              </a:rPr>
              <a:t>expelled</a:t>
            </a:r>
            <a:r>
              <a:rPr lang="en-US" sz="2700" dirty="0"/>
              <a:t> by John. But he (</a:t>
            </a:r>
            <a:r>
              <a:rPr lang="en-US" sz="2700" dirty="0" err="1"/>
              <a:t>Marcion</a:t>
            </a:r>
            <a:r>
              <a:rPr lang="en-US" sz="2700" dirty="0"/>
              <a:t>) had brought writings or letters to him (John) from the brothers which were in Pontus.”</a:t>
            </a:r>
            <a:r>
              <a:rPr lang="en-US" dirty="0"/>
              <a:t>   </a:t>
            </a:r>
            <a:r>
              <a:rPr lang="en-US" sz="2000" dirty="0"/>
              <a:t>(www.julianspriggs.co.uk/Pages/AntiMarcionitePrologues)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24E05F5C-0612-E5C4-B142-5205797ADDD2}"/>
              </a:ext>
            </a:extLst>
          </p:cNvPr>
          <p:cNvSpPr>
            <a:spLocks noGrp="1"/>
          </p:cNvSpPr>
          <p:nvPr>
            <p:ph type="dt" sz="half" idx="10"/>
          </p:nvPr>
        </p:nvSpPr>
        <p:spPr/>
        <p:txBody>
          <a:bodyPr/>
          <a:lstStyle/>
          <a:p>
            <a:r>
              <a:rPr lang="en-US" dirty="0"/>
              <a:t>Outline, 23</a:t>
            </a:r>
          </a:p>
        </p:txBody>
      </p:sp>
      <p:sp>
        <p:nvSpPr>
          <p:cNvPr id="6" name="Footer Placeholder 5">
            <a:extLst>
              <a:ext uri="{FF2B5EF4-FFF2-40B4-BE49-F238E27FC236}">
                <a16:creationId xmlns:a16="http://schemas.microsoft.com/office/drawing/2014/main" id="{E3F14BFB-84F3-FFA8-F460-1B21068DE3A9}"/>
              </a:ext>
            </a:extLst>
          </p:cNvPr>
          <p:cNvSpPr>
            <a:spLocks noGrp="1"/>
          </p:cNvSpPr>
          <p:nvPr>
            <p:ph type="ftr" sz="quarter" idx="11"/>
          </p:nvPr>
        </p:nvSpPr>
        <p:spPr/>
        <p:txBody>
          <a:bodyPr/>
          <a:lstStyle/>
          <a:p>
            <a:r>
              <a:rPr lang="en-US"/>
              <a:t>Kevin Kay</a:t>
            </a:r>
          </a:p>
        </p:txBody>
      </p:sp>
    </p:spTree>
    <p:extLst>
      <p:ext uri="{BB962C8B-B14F-4D97-AF65-F5344CB8AC3E}">
        <p14:creationId xmlns:p14="http://schemas.microsoft.com/office/powerpoint/2010/main" val="40507793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a:t>Recipients Knew</a:t>
            </a:r>
          </a:p>
        </p:txBody>
      </p:sp>
      <p:sp>
        <p:nvSpPr>
          <p:cNvPr id="7" name="Content Placeholder 6">
            <a:extLst>
              <a:ext uri="{FF2B5EF4-FFF2-40B4-BE49-F238E27FC236}">
                <a16:creationId xmlns:a16="http://schemas.microsoft.com/office/drawing/2014/main" id="{453A9A84-4397-EA80-3DFA-4D07E9D2CD1A}"/>
              </a:ext>
            </a:extLst>
          </p:cNvPr>
          <p:cNvSpPr>
            <a:spLocks noGrp="1"/>
          </p:cNvSpPr>
          <p:nvPr>
            <p:ph idx="1"/>
          </p:nvPr>
        </p:nvSpPr>
        <p:spPr/>
        <p:txBody>
          <a:bodyPr/>
          <a:lstStyle/>
          <a:p>
            <a:r>
              <a:rPr lang="en-US" b="1" i="1"/>
              <a:t>Graham Stanton</a:t>
            </a:r>
            <a:r>
              <a:rPr lang="en-US"/>
              <a:t>:  “[A]s soon as Christian communities regularly </a:t>
            </a:r>
            <a:r>
              <a:rPr lang="en-US" b="1">
                <a:solidFill>
                  <a:srgbClr val="FFFF00"/>
                </a:solidFill>
              </a:rPr>
              <a:t>used more than one written account </a:t>
            </a:r>
            <a:r>
              <a:rPr lang="en-US"/>
              <a:t>of the actions and teaching of Jesus, it would have been necessary to </a:t>
            </a:r>
            <a:r>
              <a:rPr lang="en-US" b="1">
                <a:solidFill>
                  <a:srgbClr val="FFFF00"/>
                </a:solidFill>
              </a:rPr>
              <a:t>distinguish them </a:t>
            </a:r>
            <a:r>
              <a:rPr lang="en-US"/>
              <a:t>by some form of </a:t>
            </a:r>
            <a:r>
              <a:rPr lang="en-US" b="1">
                <a:solidFill>
                  <a:srgbClr val="FFFF00"/>
                </a:solidFill>
              </a:rPr>
              <a:t>title</a:t>
            </a:r>
            <a:r>
              <a:rPr lang="en-US"/>
              <a:t>, especially in the context of readings at worship.”  </a:t>
            </a:r>
            <a:r>
              <a:rPr lang="en-US" sz="2000"/>
              <a:t>(</a:t>
            </a:r>
            <a:r>
              <a:rPr lang="en-US" sz="2000" i="1"/>
              <a:t>Jesus and Gospel</a:t>
            </a:r>
            <a:r>
              <a:rPr lang="en-US" sz="2000"/>
              <a:t>, 79, quoted in </a:t>
            </a:r>
            <a:r>
              <a:rPr lang="en-US" sz="2000" err="1"/>
              <a:t>Pitre</a:t>
            </a:r>
            <a:r>
              <a:rPr lang="en-US" sz="2000"/>
              <a:t>, 20)</a:t>
            </a: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Outline, 4</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748522739"/>
      </p:ext>
    </p:extLst>
  </p:cSld>
  <p:clrMapOvr>
    <a:masterClrMapping/>
  </p:clrMapOvr>
  <p:transition spd="med">
    <p:pull/>
  </p:transition>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The </a:t>
            </a:r>
            <a:r>
              <a:rPr lang="en-US" i="1"/>
              <a:t>Diatessaron</a:t>
            </a:r>
            <a:br>
              <a:rPr lang="en-US" i="1"/>
            </a:br>
            <a:r>
              <a:rPr lang="en-US" sz="3000">
                <a:latin typeface="+mn-lt"/>
              </a:rPr>
              <a:t>(~AD 170)</a:t>
            </a:r>
          </a:p>
        </p:txBody>
      </p:sp>
      <p:sp>
        <p:nvSpPr>
          <p:cNvPr id="3" name="Content Placeholder 2"/>
          <p:cNvSpPr>
            <a:spLocks noGrp="1"/>
          </p:cNvSpPr>
          <p:nvPr>
            <p:ph idx="1"/>
          </p:nvPr>
        </p:nvSpPr>
        <p:spPr>
          <a:xfrm>
            <a:off x="457200" y="1781908"/>
            <a:ext cx="8229600" cy="4349017"/>
          </a:xfrm>
          <a:noFill/>
        </p:spPr>
        <p:txBody>
          <a:bodyPr anchor="t"/>
          <a:lstStyle/>
          <a:p>
            <a:pPr marL="457200" indent="-457200">
              <a:spcBef>
                <a:spcPts val="0"/>
              </a:spcBef>
              <a:spcAft>
                <a:spcPts val="1800"/>
              </a:spcAft>
            </a:pPr>
            <a:r>
              <a:rPr lang="en-US" dirty="0"/>
              <a:t>Compiled by </a:t>
            </a:r>
            <a:r>
              <a:rPr lang="en-US" b="1" dirty="0">
                <a:solidFill>
                  <a:srgbClr val="FFFF00"/>
                </a:solidFill>
              </a:rPr>
              <a:t>Tatian</a:t>
            </a:r>
            <a:r>
              <a:rPr lang="en-US" dirty="0"/>
              <a:t> a student of Justin Martyr</a:t>
            </a:r>
          </a:p>
          <a:p>
            <a:pPr marL="457200" indent="-457200">
              <a:spcBef>
                <a:spcPts val="0"/>
              </a:spcBef>
              <a:spcAft>
                <a:spcPts val="1800"/>
              </a:spcAft>
            </a:pPr>
            <a:r>
              <a:rPr lang="en-US" dirty="0"/>
              <a:t>An </a:t>
            </a:r>
            <a:r>
              <a:rPr lang="en-US" b="1" dirty="0">
                <a:solidFill>
                  <a:srgbClr val="FFFF00"/>
                </a:solidFill>
              </a:rPr>
              <a:t>integrated harmony </a:t>
            </a:r>
            <a:r>
              <a:rPr lang="en-US" dirty="0"/>
              <a:t>of the Gospels</a:t>
            </a:r>
          </a:p>
          <a:p>
            <a:pPr marL="457200" indent="-457200">
              <a:spcBef>
                <a:spcPts val="0"/>
              </a:spcBef>
              <a:spcAft>
                <a:spcPts val="1800"/>
              </a:spcAft>
            </a:pPr>
            <a:r>
              <a:rPr lang="en-US" i="1" dirty="0"/>
              <a:t>Diatessaron</a:t>
            </a:r>
            <a:r>
              <a:rPr lang="en-US" dirty="0"/>
              <a:t> = </a:t>
            </a:r>
            <a:r>
              <a:rPr lang="en-US" b="1" dirty="0">
                <a:solidFill>
                  <a:srgbClr val="FFFF00"/>
                </a:solidFill>
              </a:rPr>
              <a:t>“through four”</a:t>
            </a:r>
          </a:p>
          <a:p>
            <a:pPr marL="457200" indent="-457200">
              <a:spcBef>
                <a:spcPts val="0"/>
              </a:spcBef>
              <a:spcAft>
                <a:spcPts val="1800"/>
              </a:spcAft>
            </a:pPr>
            <a:r>
              <a:rPr lang="en-US" dirty="0"/>
              <a:t>Used only </a:t>
            </a:r>
            <a:r>
              <a:rPr lang="en-US" b="1" dirty="0">
                <a:solidFill>
                  <a:srgbClr val="FFFF00"/>
                </a:solidFill>
              </a:rPr>
              <a:t>Matthew</a:t>
            </a:r>
            <a:r>
              <a:rPr lang="en-US" dirty="0"/>
              <a:t>, </a:t>
            </a:r>
            <a:r>
              <a:rPr lang="en-US" b="1" dirty="0">
                <a:solidFill>
                  <a:srgbClr val="FFFF00"/>
                </a:solidFill>
              </a:rPr>
              <a:t>Mark</a:t>
            </a:r>
            <a:r>
              <a:rPr lang="en-US" dirty="0"/>
              <a:t>, </a:t>
            </a:r>
            <a:r>
              <a:rPr lang="en-US" b="1" dirty="0">
                <a:solidFill>
                  <a:srgbClr val="FFFF00"/>
                </a:solidFill>
              </a:rPr>
              <a:t>Luke</a:t>
            </a:r>
            <a:r>
              <a:rPr lang="en-US" dirty="0"/>
              <a:t>, and </a:t>
            </a:r>
            <a:r>
              <a:rPr lang="en-US" b="1" dirty="0">
                <a:solidFill>
                  <a:srgbClr val="FFFF00"/>
                </a:solidFill>
              </a:rPr>
              <a:t>John</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EBAC3FC-9A34-063F-FBE4-4DC7CBB06995}"/>
              </a:ext>
            </a:extLst>
          </p:cNvPr>
          <p:cNvSpPr>
            <a:spLocks noGrp="1"/>
          </p:cNvSpPr>
          <p:nvPr>
            <p:ph type="dt" sz="half" idx="10"/>
          </p:nvPr>
        </p:nvSpPr>
        <p:spPr/>
        <p:txBody>
          <a:bodyPr/>
          <a:lstStyle/>
          <a:p>
            <a:r>
              <a:rPr lang="en-US"/>
              <a:t>Outline, 23</a:t>
            </a:r>
          </a:p>
        </p:txBody>
      </p:sp>
    </p:spTree>
    <p:extLst>
      <p:ext uri="{BB962C8B-B14F-4D97-AF65-F5344CB8AC3E}">
        <p14:creationId xmlns:p14="http://schemas.microsoft.com/office/powerpoint/2010/main" val="119117956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The </a:t>
            </a:r>
            <a:r>
              <a:rPr lang="en-US" i="1" err="1"/>
              <a:t>Diatessaron</a:t>
            </a:r>
            <a:endParaRPr lang="en-US" i="1"/>
          </a:p>
        </p:txBody>
      </p:sp>
      <p:sp>
        <p:nvSpPr>
          <p:cNvPr id="3" name="Content Placeholder 2"/>
          <p:cNvSpPr>
            <a:spLocks noGrp="1"/>
          </p:cNvSpPr>
          <p:nvPr>
            <p:ph idx="1"/>
          </p:nvPr>
        </p:nvSpPr>
        <p:spPr>
          <a:noFill/>
        </p:spPr>
        <p:txBody>
          <a:bodyPr anchor="ctr"/>
          <a:lstStyle/>
          <a:p>
            <a:pPr marL="457200" indent="-457200">
              <a:spcBef>
                <a:spcPts val="0"/>
              </a:spcBef>
              <a:spcAft>
                <a:spcPts val="1800"/>
              </a:spcAft>
            </a:pPr>
            <a:r>
              <a:rPr lang="en-US" sz="2800" dirty="0"/>
              <a:t>Mid 19</a:t>
            </a:r>
            <a:r>
              <a:rPr lang="en-US" sz="2800" baseline="30000" dirty="0"/>
              <a:t>th</a:t>
            </a:r>
            <a:r>
              <a:rPr lang="en-US" sz="2800" dirty="0"/>
              <a:t> cen. German critics:  </a:t>
            </a:r>
            <a:r>
              <a:rPr lang="en-US" sz="2800" i="1" dirty="0"/>
              <a:t>Diatessaron</a:t>
            </a:r>
            <a:r>
              <a:rPr lang="en-US" sz="2800" dirty="0"/>
              <a:t> could not have </a:t>
            </a:r>
            <a:r>
              <a:rPr lang="en-US" sz="2800" b="1" dirty="0">
                <a:solidFill>
                  <a:srgbClr val="FFFF00"/>
                </a:solidFill>
              </a:rPr>
              <a:t>included John</a:t>
            </a:r>
          </a:p>
          <a:p>
            <a:pPr marL="457200" indent="-457200">
              <a:spcBef>
                <a:spcPts val="0"/>
              </a:spcBef>
              <a:spcAft>
                <a:spcPts val="1800"/>
              </a:spcAft>
            </a:pPr>
            <a:r>
              <a:rPr lang="en-US" sz="2800" dirty="0"/>
              <a:t>John hadn’t been </a:t>
            </a:r>
            <a:r>
              <a:rPr lang="en-US" sz="2800" b="1" dirty="0">
                <a:solidFill>
                  <a:srgbClr val="FFFF00"/>
                </a:solidFill>
              </a:rPr>
              <a:t>written yet  </a:t>
            </a:r>
            <a:r>
              <a:rPr lang="en-US" sz="2800" dirty="0"/>
              <a:t>(~AD 170)</a:t>
            </a:r>
          </a:p>
          <a:p>
            <a:pPr marL="457200" indent="-457200">
              <a:spcBef>
                <a:spcPts val="0"/>
              </a:spcBef>
              <a:spcAft>
                <a:spcPts val="1800"/>
              </a:spcAft>
            </a:pPr>
            <a:r>
              <a:rPr lang="en-US" sz="2800" dirty="0"/>
              <a:t>Couldn’t check because there were </a:t>
            </a:r>
            <a:r>
              <a:rPr lang="en-US" sz="2800" b="1" dirty="0">
                <a:solidFill>
                  <a:srgbClr val="FFFF00"/>
                </a:solidFill>
              </a:rPr>
              <a:t>no extant copies</a:t>
            </a:r>
            <a:r>
              <a:rPr lang="en-US" sz="2800" dirty="0"/>
              <a:t> of the </a:t>
            </a:r>
            <a:r>
              <a:rPr lang="en-US" sz="2800" i="1" dirty="0"/>
              <a:t>Diatessaron</a:t>
            </a:r>
          </a:p>
          <a:p>
            <a:pPr marL="457200" indent="-457200">
              <a:spcBef>
                <a:spcPts val="0"/>
              </a:spcBef>
              <a:spcAft>
                <a:spcPts val="1800"/>
              </a:spcAft>
            </a:pPr>
            <a:r>
              <a:rPr lang="en-US" sz="2800" i="1" dirty="0"/>
              <a:t>Diatessaron</a:t>
            </a:r>
            <a:r>
              <a:rPr lang="en-US" sz="2800" dirty="0"/>
              <a:t> </a:t>
            </a:r>
            <a:r>
              <a:rPr lang="en-US" sz="2800" b="1" dirty="0">
                <a:solidFill>
                  <a:srgbClr val="FFFF00"/>
                </a:solidFill>
              </a:rPr>
              <a:t>rediscovered</a:t>
            </a:r>
            <a:r>
              <a:rPr lang="en-US" sz="2800" dirty="0"/>
              <a:t> in 1888</a:t>
            </a:r>
          </a:p>
          <a:p>
            <a:pPr marL="857250" lvl="1" indent="-457200">
              <a:spcBef>
                <a:spcPts val="0"/>
              </a:spcBef>
              <a:spcAft>
                <a:spcPts val="1800"/>
              </a:spcAft>
            </a:pPr>
            <a:r>
              <a:rPr lang="en-US" sz="2400" dirty="0"/>
              <a:t>Opening words:  “In the beginning was the Word and the word was with God, and the Word was God….”</a:t>
            </a:r>
            <a:endParaRPr lang="en-US" dirty="0"/>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EEB3B8C-B9D7-9709-444C-0A04C3359029}"/>
              </a:ext>
            </a:extLst>
          </p:cNvPr>
          <p:cNvSpPr>
            <a:spLocks noGrp="1"/>
          </p:cNvSpPr>
          <p:nvPr>
            <p:ph type="dt" sz="half" idx="10"/>
          </p:nvPr>
        </p:nvSpPr>
        <p:spPr/>
        <p:txBody>
          <a:bodyPr/>
          <a:lstStyle/>
          <a:p>
            <a:r>
              <a:rPr lang="en-US"/>
              <a:t>Outline, 23</a:t>
            </a:r>
          </a:p>
        </p:txBody>
      </p:sp>
    </p:spTree>
    <p:extLst>
      <p:ext uri="{BB962C8B-B14F-4D97-AF65-F5344CB8AC3E}">
        <p14:creationId xmlns:p14="http://schemas.microsoft.com/office/powerpoint/2010/main" val="16260813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7451CF5-7EC5-5ABD-5DDC-DF1FF38E16D2}"/>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2FF76F7E-9056-5176-5415-61E9377894AC}"/>
              </a:ext>
            </a:extLst>
          </p:cNvPr>
          <p:cNvPicPr>
            <a:picLocks noChangeAspect="1"/>
          </p:cNvPicPr>
          <p:nvPr/>
        </p:nvPicPr>
        <p:blipFill>
          <a:blip r:embed="rId3"/>
          <a:stretch>
            <a:fillRect/>
          </a:stretch>
        </p:blipFill>
        <p:spPr>
          <a:xfrm>
            <a:off x="3124200" y="1660339"/>
            <a:ext cx="2968750" cy="4470588"/>
          </a:xfrm>
          <a:prstGeom prst="rect">
            <a:avLst/>
          </a:prstGeom>
        </p:spPr>
      </p:pic>
      <p:sp>
        <p:nvSpPr>
          <p:cNvPr id="2" name="Title 1">
            <a:extLst>
              <a:ext uri="{FF2B5EF4-FFF2-40B4-BE49-F238E27FC236}">
                <a16:creationId xmlns:a16="http://schemas.microsoft.com/office/drawing/2014/main" id="{D6C61C00-6E90-6C53-3CC6-7BFB7924B60F}"/>
              </a:ext>
            </a:extLst>
          </p:cNvPr>
          <p:cNvSpPr>
            <a:spLocks noGrp="1"/>
          </p:cNvSpPr>
          <p:nvPr>
            <p:ph type="title"/>
          </p:nvPr>
        </p:nvSpPr>
        <p:spPr/>
        <p:txBody>
          <a:bodyPr/>
          <a:lstStyle/>
          <a:p>
            <a:r>
              <a:rPr lang="en-US"/>
              <a:t>The </a:t>
            </a:r>
            <a:r>
              <a:rPr lang="en-US" i="1"/>
              <a:t>Diatessaron</a:t>
            </a:r>
            <a:br>
              <a:rPr lang="en-US" i="1"/>
            </a:br>
            <a:r>
              <a:rPr lang="en-US" sz="3000">
                <a:latin typeface="+mn-lt"/>
              </a:rPr>
              <a:t>(~AD 170)</a:t>
            </a:r>
          </a:p>
        </p:txBody>
      </p:sp>
      <p:sp>
        <p:nvSpPr>
          <p:cNvPr id="3" name="Content Placeholder 2">
            <a:extLst>
              <a:ext uri="{FF2B5EF4-FFF2-40B4-BE49-F238E27FC236}">
                <a16:creationId xmlns:a16="http://schemas.microsoft.com/office/drawing/2014/main" id="{31551D9F-DED6-EC0F-51F5-10225B22C910}"/>
              </a:ext>
            </a:extLst>
          </p:cNvPr>
          <p:cNvSpPr>
            <a:spLocks noGrp="1"/>
          </p:cNvSpPr>
          <p:nvPr>
            <p:ph idx="1"/>
          </p:nvPr>
        </p:nvSpPr>
        <p:spPr>
          <a:xfrm>
            <a:off x="457200" y="1781908"/>
            <a:ext cx="8229600" cy="4349017"/>
          </a:xfrm>
          <a:noFill/>
        </p:spPr>
        <p:txBody>
          <a:bodyPr anchor="t"/>
          <a:lstStyle/>
          <a:p>
            <a:pPr marL="457200" indent="-457200">
              <a:spcAft>
                <a:spcPts val="1800"/>
              </a:spcAft>
            </a:pPr>
            <a:r>
              <a:rPr lang="en-US" b="1" i="1" dirty="0"/>
              <a:t>Craig Blomberg:  </a:t>
            </a:r>
            <a:r>
              <a:rPr lang="en-US" dirty="0"/>
              <a:t>“His </a:t>
            </a:r>
            <a:r>
              <a:rPr lang="en-US" i="1" dirty="0"/>
              <a:t>Diatessaron</a:t>
            </a:r>
            <a:r>
              <a:rPr lang="en-US" dirty="0"/>
              <a:t>, from the Greek phrase </a:t>
            </a:r>
            <a:r>
              <a:rPr lang="en-US" b="1" dirty="0">
                <a:solidFill>
                  <a:srgbClr val="FFFF00"/>
                </a:solidFill>
              </a:rPr>
              <a:t>‘through four </a:t>
            </a:r>
            <a:r>
              <a:rPr lang="en-US" dirty="0"/>
              <a:t>[Gospels]’, roughly follows the outline of </a:t>
            </a:r>
            <a:r>
              <a:rPr lang="en-US" b="1" dirty="0">
                <a:solidFill>
                  <a:srgbClr val="FFFF00"/>
                </a:solidFill>
              </a:rPr>
              <a:t>Matthew</a:t>
            </a:r>
            <a:r>
              <a:rPr lang="en-US" dirty="0"/>
              <a:t> for most of Jesus’ ministry, and of </a:t>
            </a:r>
            <a:r>
              <a:rPr lang="en-US" b="1" dirty="0">
                <a:solidFill>
                  <a:srgbClr val="FFFF00"/>
                </a:solidFill>
              </a:rPr>
              <a:t>John</a:t>
            </a:r>
            <a:r>
              <a:rPr lang="en-US" dirty="0"/>
              <a:t> for Jesus’ final week, while inserting supplementary information from </a:t>
            </a:r>
            <a:r>
              <a:rPr lang="en-US" b="1" dirty="0">
                <a:solidFill>
                  <a:srgbClr val="FFFF00"/>
                </a:solidFill>
              </a:rPr>
              <a:t>Mark</a:t>
            </a:r>
            <a:r>
              <a:rPr lang="en-US" dirty="0"/>
              <a:t> and </a:t>
            </a:r>
            <a:r>
              <a:rPr lang="en-US" b="1" dirty="0"/>
              <a:t>Luke</a:t>
            </a:r>
            <a:r>
              <a:rPr lang="en-US" dirty="0"/>
              <a:t> at the places Tatian felt most appropriate.”  </a:t>
            </a:r>
            <a:r>
              <a:rPr lang="en-US" sz="2000" dirty="0"/>
              <a:t>(</a:t>
            </a:r>
            <a:r>
              <a:rPr lang="en-US" sz="2000" i="1" dirty="0"/>
              <a:t>The Historical Reliability of the Gospels</a:t>
            </a:r>
            <a:r>
              <a:rPr lang="en-US" sz="2000" dirty="0"/>
              <a:t>, Second Edition, 2007, 28)</a:t>
            </a:r>
          </a:p>
        </p:txBody>
      </p:sp>
      <p:sp>
        <p:nvSpPr>
          <p:cNvPr id="4" name="Footer Placeholder 3">
            <a:extLst>
              <a:ext uri="{FF2B5EF4-FFF2-40B4-BE49-F238E27FC236}">
                <a16:creationId xmlns:a16="http://schemas.microsoft.com/office/drawing/2014/main" id="{8F1758DD-9920-C3A6-544D-5F0A21F0C44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1CBBDFE7-6A0D-E404-80DE-81FB4A07FB6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0C5A30C5-2258-48FC-1086-E15C7ECF9736}"/>
              </a:ext>
            </a:extLst>
          </p:cNvPr>
          <p:cNvSpPr>
            <a:spLocks noGrp="1"/>
          </p:cNvSpPr>
          <p:nvPr>
            <p:ph type="dt" sz="half" idx="10"/>
          </p:nvPr>
        </p:nvSpPr>
        <p:spPr/>
        <p:txBody>
          <a:bodyPr/>
          <a:lstStyle/>
          <a:p>
            <a:r>
              <a:rPr lang="en-US"/>
              <a:t>Outline, 23</a:t>
            </a:r>
          </a:p>
        </p:txBody>
      </p:sp>
    </p:spTree>
    <p:extLst>
      <p:ext uri="{BB962C8B-B14F-4D97-AF65-F5344CB8AC3E}">
        <p14:creationId xmlns:p14="http://schemas.microsoft.com/office/powerpoint/2010/main" val="26117370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A754B8-A02E-BA08-E27F-1602D5D542B7}"/>
              </a:ext>
            </a:extLst>
          </p:cNvPr>
          <p:cNvSpPr>
            <a:spLocks noGrp="1"/>
          </p:cNvSpPr>
          <p:nvPr>
            <p:ph type="title"/>
          </p:nvPr>
        </p:nvSpPr>
        <p:spPr/>
        <p:txBody>
          <a:bodyPr/>
          <a:lstStyle/>
          <a:p>
            <a:r>
              <a:rPr lang="en-US"/>
              <a:t>Justin Martyr</a:t>
            </a:r>
            <a:br>
              <a:rPr lang="en-US"/>
            </a:br>
            <a:r>
              <a:rPr lang="en-US" sz="3000">
                <a:latin typeface="+mn-lt"/>
              </a:rPr>
              <a:t>(~100/110-165; fl. ~148-161)</a:t>
            </a:r>
          </a:p>
        </p:txBody>
      </p:sp>
      <p:sp>
        <p:nvSpPr>
          <p:cNvPr id="3" name="Content Placeholder 2">
            <a:extLst>
              <a:ext uri="{FF2B5EF4-FFF2-40B4-BE49-F238E27FC236}">
                <a16:creationId xmlns:a16="http://schemas.microsoft.com/office/drawing/2014/main" id="{83EC4694-2BE8-BDAE-03AA-CF1ACF5B4F6B}"/>
              </a:ext>
            </a:extLst>
          </p:cNvPr>
          <p:cNvSpPr>
            <a:spLocks noGrp="1"/>
          </p:cNvSpPr>
          <p:nvPr>
            <p:ph idx="1"/>
          </p:nvPr>
        </p:nvSpPr>
        <p:spPr>
          <a:xfrm>
            <a:off x="457200" y="1852246"/>
            <a:ext cx="8229600" cy="4278679"/>
          </a:xfrm>
        </p:spPr>
        <p:txBody>
          <a:bodyPr/>
          <a:lstStyle/>
          <a:p>
            <a:r>
              <a:rPr lang="en-US" dirty="0"/>
              <a:t>“Palestinian </a:t>
            </a:r>
            <a:r>
              <a:rPr lang="en-US" b="1" dirty="0">
                <a:solidFill>
                  <a:srgbClr val="FFFF00"/>
                </a:solidFill>
              </a:rPr>
              <a:t>philosopher</a:t>
            </a:r>
            <a:r>
              <a:rPr lang="en-US" dirty="0"/>
              <a:t> who was </a:t>
            </a:r>
            <a:r>
              <a:rPr lang="en-US" b="1" dirty="0">
                <a:solidFill>
                  <a:srgbClr val="FFFF00"/>
                </a:solidFill>
              </a:rPr>
              <a:t>converted</a:t>
            </a:r>
            <a:r>
              <a:rPr lang="en-US" dirty="0"/>
              <a:t> to Christianity, ‘the only sure and worthy philosophy.’ He traveled to </a:t>
            </a:r>
            <a:r>
              <a:rPr lang="en-US" b="1" dirty="0">
                <a:solidFill>
                  <a:srgbClr val="FFFF00"/>
                </a:solidFill>
              </a:rPr>
              <a:t>Rome</a:t>
            </a:r>
            <a:r>
              <a:rPr lang="en-US" dirty="0"/>
              <a:t> where he wrote </a:t>
            </a:r>
            <a:r>
              <a:rPr lang="en-US" b="1" dirty="0">
                <a:solidFill>
                  <a:srgbClr val="FFFF00"/>
                </a:solidFill>
              </a:rPr>
              <a:t>several apologies </a:t>
            </a:r>
            <a:r>
              <a:rPr lang="en-US" dirty="0"/>
              <a:t>against both pagans and Jews, combining Greek philosophy and Christian theology; he was eventually </a:t>
            </a:r>
            <a:r>
              <a:rPr lang="en-US" b="1" dirty="0">
                <a:solidFill>
                  <a:srgbClr val="FFFF00"/>
                </a:solidFill>
              </a:rPr>
              <a:t>martyred</a:t>
            </a:r>
            <a:r>
              <a:rPr lang="en-US" dirty="0"/>
              <a:t>.”  </a:t>
            </a:r>
            <a:r>
              <a:rPr lang="en-US" sz="2000" dirty="0"/>
              <a:t>(</a:t>
            </a:r>
            <a:r>
              <a:rPr lang="en-US" sz="2000" b="0" i="1" u="none" strike="noStrike" baseline="0" dirty="0"/>
              <a:t>Ancient Christian Commentary on Scripture: Introduction and Biographic Information</a:t>
            </a:r>
            <a:r>
              <a:rPr lang="en-US" sz="2000" b="0" i="0" u="none" strike="noStrike" baseline="0" dirty="0"/>
              <a:t>, 2005, p. 497)</a:t>
            </a:r>
          </a:p>
          <a:p>
            <a:endParaRPr lang="en-US" dirty="0"/>
          </a:p>
        </p:txBody>
      </p:sp>
      <p:sp>
        <p:nvSpPr>
          <p:cNvPr id="4" name="Footer Placeholder 3">
            <a:extLst>
              <a:ext uri="{FF2B5EF4-FFF2-40B4-BE49-F238E27FC236}">
                <a16:creationId xmlns:a16="http://schemas.microsoft.com/office/drawing/2014/main" id="{1EE625A1-33F1-0CD0-A9D0-625279B6DE9F}"/>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A6AEF1C4-972F-A273-275B-2C7191041029}"/>
              </a:ext>
            </a:extLst>
          </p:cNvPr>
          <p:cNvSpPr>
            <a:spLocks noGrp="1"/>
          </p:cNvSpPr>
          <p:nvPr>
            <p:ph type="sldNum" sz="quarter" idx="12"/>
          </p:nvPr>
        </p:nvSpPr>
        <p:spPr/>
        <p:txBody>
          <a:bodyPr/>
          <a:lstStyle/>
          <a:p>
            <a:fld id="{3C8CA7C4-6BCF-4B83-8858-85B1748A2A5F}" type="slidenum">
              <a:rPr lang="en-US" smtClean="0"/>
              <a:t>213</a:t>
            </a:fld>
            <a:endParaRPr lang="en-US"/>
          </a:p>
        </p:txBody>
      </p:sp>
      <p:sp>
        <p:nvSpPr>
          <p:cNvPr id="6" name="Date Placeholder 5">
            <a:extLst>
              <a:ext uri="{FF2B5EF4-FFF2-40B4-BE49-F238E27FC236}">
                <a16:creationId xmlns:a16="http://schemas.microsoft.com/office/drawing/2014/main" id="{693A82A8-80CD-AB13-8C2C-46FFD3D5F319}"/>
              </a:ext>
            </a:extLst>
          </p:cNvPr>
          <p:cNvSpPr>
            <a:spLocks noGrp="1"/>
          </p:cNvSpPr>
          <p:nvPr>
            <p:ph type="dt" sz="half" idx="10"/>
          </p:nvPr>
        </p:nvSpPr>
        <p:spPr/>
        <p:txBody>
          <a:bodyPr/>
          <a:lstStyle/>
          <a:p>
            <a:r>
              <a:rPr lang="en-US"/>
              <a:t>Outline, 23-24</a:t>
            </a:r>
          </a:p>
        </p:txBody>
      </p:sp>
    </p:spTree>
    <p:extLst>
      <p:ext uri="{BB962C8B-B14F-4D97-AF65-F5344CB8AC3E}">
        <p14:creationId xmlns:p14="http://schemas.microsoft.com/office/powerpoint/2010/main" val="1069693434"/>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5AE22D-C219-82C4-0706-98518F3D6FD2}"/>
              </a:ext>
            </a:extLst>
          </p:cNvPr>
          <p:cNvSpPr>
            <a:spLocks noGrp="1"/>
          </p:cNvSpPr>
          <p:nvPr>
            <p:ph type="title"/>
          </p:nvPr>
        </p:nvSpPr>
        <p:spPr/>
        <p:txBody>
          <a:bodyPr/>
          <a:lstStyle/>
          <a:p>
            <a:r>
              <a:rPr lang="en-US" sz="4200" dirty="0"/>
              <a:t>Justin Martyr’s </a:t>
            </a:r>
            <a:r>
              <a:rPr lang="en-US" sz="4200" dirty="0" err="1"/>
              <a:t>Testomony</a:t>
            </a:r>
            <a:endParaRPr lang="en-US" sz="4200" dirty="0"/>
          </a:p>
        </p:txBody>
      </p:sp>
      <p:sp>
        <p:nvSpPr>
          <p:cNvPr id="3" name="Content Placeholder 2">
            <a:extLst>
              <a:ext uri="{FF2B5EF4-FFF2-40B4-BE49-F238E27FC236}">
                <a16:creationId xmlns:a16="http://schemas.microsoft.com/office/drawing/2014/main" id="{937F73A6-FFB3-C244-3182-D44B7F7D96F5}"/>
              </a:ext>
            </a:extLst>
          </p:cNvPr>
          <p:cNvSpPr>
            <a:spLocks noGrp="1"/>
          </p:cNvSpPr>
          <p:nvPr>
            <p:ph idx="1"/>
          </p:nvPr>
        </p:nvSpPr>
        <p:spPr/>
        <p:txBody>
          <a:bodyPr/>
          <a:lstStyle/>
          <a:p>
            <a:r>
              <a:rPr lang="en-US" dirty="0"/>
              <a:t>On Sunday Christians would </a:t>
            </a:r>
            <a:r>
              <a:rPr lang="en-US" b="1" dirty="0">
                <a:solidFill>
                  <a:srgbClr val="FFFF00"/>
                </a:solidFill>
                <a:latin typeface="Arial" panose="020B0604020202020204"/>
              </a:rPr>
              <a:t>gather</a:t>
            </a:r>
            <a:r>
              <a:rPr lang="en-US" dirty="0"/>
              <a:t> in one place</a:t>
            </a:r>
          </a:p>
          <a:p>
            <a:r>
              <a:rPr lang="en-US" dirty="0"/>
              <a:t>The </a:t>
            </a:r>
            <a:r>
              <a:rPr lang="en-US" b="1" dirty="0">
                <a:solidFill>
                  <a:srgbClr val="FFFF00"/>
                </a:solidFill>
                <a:latin typeface="Arial" panose="020B0604020202020204"/>
              </a:rPr>
              <a:t>memoirs</a:t>
            </a:r>
            <a:r>
              <a:rPr lang="en-US" dirty="0"/>
              <a:t> of the apostles or the writings of the prophets were read</a:t>
            </a:r>
          </a:p>
          <a:p>
            <a:pPr lvl="1"/>
            <a:r>
              <a:rPr lang="en-US" dirty="0"/>
              <a:t>The memoirs = the Gospels</a:t>
            </a:r>
          </a:p>
          <a:p>
            <a:pPr lvl="1"/>
            <a:r>
              <a:rPr lang="en-US" dirty="0"/>
              <a:t>Written by apostles &amp; followers of apostles</a:t>
            </a:r>
          </a:p>
          <a:p>
            <a:r>
              <a:rPr lang="en-US" dirty="0"/>
              <a:t>The president would </a:t>
            </a:r>
            <a:r>
              <a:rPr lang="en-US" b="1" dirty="0">
                <a:solidFill>
                  <a:srgbClr val="FFFF00"/>
                </a:solidFill>
                <a:latin typeface="Arial" panose="020B0604020202020204"/>
              </a:rPr>
              <a:t>instruct</a:t>
            </a:r>
            <a:r>
              <a:rPr lang="en-US" dirty="0"/>
              <a:t> and </a:t>
            </a:r>
            <a:r>
              <a:rPr lang="en-US" b="1" dirty="0">
                <a:solidFill>
                  <a:srgbClr val="FFFF00"/>
                </a:solidFill>
                <a:latin typeface="Arial" panose="020B0604020202020204"/>
              </a:rPr>
              <a:t>exhort</a:t>
            </a:r>
          </a:p>
          <a:p>
            <a:endParaRPr lang="en-US" dirty="0"/>
          </a:p>
          <a:p>
            <a:endParaRPr lang="en-US" dirty="0"/>
          </a:p>
        </p:txBody>
      </p:sp>
      <p:sp>
        <p:nvSpPr>
          <p:cNvPr id="4" name="Date Placeholder 3">
            <a:extLst>
              <a:ext uri="{FF2B5EF4-FFF2-40B4-BE49-F238E27FC236}">
                <a16:creationId xmlns:a16="http://schemas.microsoft.com/office/drawing/2014/main" id="{C9DF902B-E769-B927-4DF8-CA47359F8FAE}"/>
              </a:ext>
            </a:extLst>
          </p:cNvPr>
          <p:cNvSpPr>
            <a:spLocks noGrp="1"/>
          </p:cNvSpPr>
          <p:nvPr>
            <p:ph type="dt" sz="half" idx="10"/>
          </p:nvPr>
        </p:nvSpPr>
        <p:spPr/>
        <p:txBody>
          <a:bodyPr/>
          <a:lstStyle/>
          <a:p>
            <a:r>
              <a:rPr lang="en-US"/>
              <a:t>Outline, </a:t>
            </a:r>
          </a:p>
        </p:txBody>
      </p:sp>
      <p:sp>
        <p:nvSpPr>
          <p:cNvPr id="5" name="Footer Placeholder 4">
            <a:extLst>
              <a:ext uri="{FF2B5EF4-FFF2-40B4-BE49-F238E27FC236}">
                <a16:creationId xmlns:a16="http://schemas.microsoft.com/office/drawing/2014/main" id="{591BFC8D-A468-450F-3104-51432C3BE67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108BE5F9-006C-0EDC-1C21-4916DDB690B7}"/>
              </a:ext>
            </a:extLst>
          </p:cNvPr>
          <p:cNvSpPr>
            <a:spLocks noGrp="1"/>
          </p:cNvSpPr>
          <p:nvPr>
            <p:ph type="sldNum" sz="quarter" idx="12"/>
          </p:nvPr>
        </p:nvSpPr>
        <p:spPr/>
        <p:txBody>
          <a:bodyPr/>
          <a:lstStyle/>
          <a:p>
            <a:fld id="{3C8CA7C4-6BCF-4B83-8858-85B1748A2A5F}" type="slidenum">
              <a:rPr lang="en-US" smtClean="0"/>
              <a:t>214</a:t>
            </a:fld>
            <a:endParaRPr lang="en-US"/>
          </a:p>
        </p:txBody>
      </p:sp>
    </p:spTree>
    <p:extLst>
      <p:ext uri="{BB962C8B-B14F-4D97-AF65-F5344CB8AC3E}">
        <p14:creationId xmlns:p14="http://schemas.microsoft.com/office/powerpoint/2010/main" val="41513177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A041F4-30EA-2436-66BD-FA43245702D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93A3B66-19BD-8D3F-5918-5F7C98329615}"/>
              </a:ext>
            </a:extLst>
          </p:cNvPr>
          <p:cNvSpPr>
            <a:spLocks noGrp="1"/>
          </p:cNvSpPr>
          <p:nvPr>
            <p:ph type="title"/>
          </p:nvPr>
        </p:nvSpPr>
        <p:spPr/>
        <p:txBody>
          <a:bodyPr/>
          <a:lstStyle/>
          <a:p>
            <a:r>
              <a:rPr lang="en-US" sz="4200" dirty="0"/>
              <a:t>Justin Martyr’s </a:t>
            </a:r>
            <a:r>
              <a:rPr lang="en-US" sz="4200" dirty="0" err="1"/>
              <a:t>Testomony</a:t>
            </a:r>
            <a:endParaRPr lang="en-US" sz="4200" dirty="0"/>
          </a:p>
        </p:txBody>
      </p:sp>
      <p:sp>
        <p:nvSpPr>
          <p:cNvPr id="3" name="Content Placeholder 2">
            <a:extLst>
              <a:ext uri="{FF2B5EF4-FFF2-40B4-BE49-F238E27FC236}">
                <a16:creationId xmlns:a16="http://schemas.microsoft.com/office/drawing/2014/main" id="{2F8EC414-9991-38A9-7C24-698650C568FF}"/>
              </a:ext>
            </a:extLst>
          </p:cNvPr>
          <p:cNvSpPr>
            <a:spLocks noGrp="1"/>
          </p:cNvSpPr>
          <p:nvPr>
            <p:ph idx="1"/>
          </p:nvPr>
        </p:nvSpPr>
        <p:spPr/>
        <p:txBody>
          <a:bodyPr/>
          <a:lstStyle/>
          <a:p>
            <a:r>
              <a:rPr lang="en-US" dirty="0"/>
              <a:t>The memoirs of the apostles </a:t>
            </a:r>
            <a:r>
              <a:rPr lang="en-US" b="1" dirty="0">
                <a:solidFill>
                  <a:srgbClr val="FFFF00"/>
                </a:solidFill>
              </a:rPr>
              <a:t>report</a:t>
            </a:r>
            <a:r>
              <a:rPr lang="en-US" dirty="0"/>
              <a:t>:</a:t>
            </a:r>
          </a:p>
          <a:p>
            <a:pPr lvl="1"/>
            <a:r>
              <a:rPr lang="en-US" dirty="0"/>
              <a:t>The visit of the Magi  (Mt. 2:1-12)</a:t>
            </a:r>
          </a:p>
          <a:p>
            <a:pPr lvl="1"/>
            <a:r>
              <a:rPr lang="en-US" dirty="0"/>
              <a:t>Jesus’ words,  “This do in remembrance of Me…this is my blood”  (Lk. 22:19-20)</a:t>
            </a:r>
          </a:p>
          <a:p>
            <a:pPr lvl="1"/>
            <a:r>
              <a:rPr lang="en-US" dirty="0"/>
              <a:t>Jesus’ prayers in Gethsemane  (Mt. 26:39)</a:t>
            </a:r>
          </a:p>
          <a:p>
            <a:pPr lvl="1"/>
            <a:r>
              <a:rPr lang="en-US" dirty="0"/>
              <a:t>Jesus’ agony in Gethsemane  (Lk. 22:39-44)</a:t>
            </a:r>
          </a:p>
          <a:p>
            <a:pPr lvl="1"/>
            <a:endParaRPr lang="en-US" dirty="0"/>
          </a:p>
          <a:p>
            <a:endParaRPr lang="en-US" dirty="0"/>
          </a:p>
          <a:p>
            <a:endParaRPr lang="en-US" dirty="0"/>
          </a:p>
        </p:txBody>
      </p:sp>
      <p:sp>
        <p:nvSpPr>
          <p:cNvPr id="4" name="Date Placeholder 3">
            <a:extLst>
              <a:ext uri="{FF2B5EF4-FFF2-40B4-BE49-F238E27FC236}">
                <a16:creationId xmlns:a16="http://schemas.microsoft.com/office/drawing/2014/main" id="{51326D6A-1862-6536-AC35-13779D69330A}"/>
              </a:ext>
            </a:extLst>
          </p:cNvPr>
          <p:cNvSpPr>
            <a:spLocks noGrp="1"/>
          </p:cNvSpPr>
          <p:nvPr>
            <p:ph type="dt" sz="half" idx="10"/>
          </p:nvPr>
        </p:nvSpPr>
        <p:spPr/>
        <p:txBody>
          <a:bodyPr/>
          <a:lstStyle/>
          <a:p>
            <a:r>
              <a:rPr lang="en-US"/>
              <a:t>Outline, </a:t>
            </a:r>
          </a:p>
        </p:txBody>
      </p:sp>
      <p:sp>
        <p:nvSpPr>
          <p:cNvPr id="5" name="Footer Placeholder 4">
            <a:extLst>
              <a:ext uri="{FF2B5EF4-FFF2-40B4-BE49-F238E27FC236}">
                <a16:creationId xmlns:a16="http://schemas.microsoft.com/office/drawing/2014/main" id="{1B8AE54E-83B3-ED85-12B3-A56B0EBA2260}"/>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BB67F4BE-7907-947C-0336-0D56C9EFE6E3}"/>
              </a:ext>
            </a:extLst>
          </p:cNvPr>
          <p:cNvSpPr>
            <a:spLocks noGrp="1"/>
          </p:cNvSpPr>
          <p:nvPr>
            <p:ph type="sldNum" sz="quarter" idx="12"/>
          </p:nvPr>
        </p:nvSpPr>
        <p:spPr/>
        <p:txBody>
          <a:bodyPr/>
          <a:lstStyle/>
          <a:p>
            <a:fld id="{3C8CA7C4-6BCF-4B83-8858-85B1748A2A5F}" type="slidenum">
              <a:rPr lang="en-US" smtClean="0"/>
              <a:t>215</a:t>
            </a:fld>
            <a:endParaRPr lang="en-US"/>
          </a:p>
        </p:txBody>
      </p:sp>
    </p:spTree>
    <p:extLst>
      <p:ext uri="{BB962C8B-B14F-4D97-AF65-F5344CB8AC3E}">
        <p14:creationId xmlns:p14="http://schemas.microsoft.com/office/powerpoint/2010/main" val="12617666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85574B-A714-8AAD-BE21-8C0D68683BE7}"/>
              </a:ext>
            </a:extLst>
          </p:cNvPr>
          <p:cNvSpPr>
            <a:spLocks noGrp="1"/>
          </p:cNvSpPr>
          <p:nvPr>
            <p:ph type="title"/>
          </p:nvPr>
        </p:nvSpPr>
        <p:spPr/>
        <p:txBody>
          <a:bodyPr/>
          <a:lstStyle/>
          <a:p>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Justin Martyr</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(ca. AD 150)</a:t>
            </a:r>
            <a:endParaRPr lang="en-US" dirty="0"/>
          </a:p>
        </p:txBody>
      </p:sp>
      <p:sp>
        <p:nvSpPr>
          <p:cNvPr id="3" name="Content Placeholder 2">
            <a:extLst>
              <a:ext uri="{FF2B5EF4-FFF2-40B4-BE49-F238E27FC236}">
                <a16:creationId xmlns:a16="http://schemas.microsoft.com/office/drawing/2014/main" id="{2FC755F7-790E-1964-9E39-1167DBF94A40}"/>
              </a:ext>
            </a:extLst>
          </p:cNvPr>
          <p:cNvSpPr>
            <a:spLocks noGrp="1"/>
          </p:cNvSpPr>
          <p:nvPr>
            <p:ph idx="1"/>
          </p:nvPr>
        </p:nvSpPr>
        <p:spPr/>
        <p:txBody>
          <a:bodyPr/>
          <a:lstStyle/>
          <a:p>
            <a:pPr marL="0" marR="0" lvl="0" indent="457200" algn="l" defTabSz="914400" rtl="0" eaLnBrk="1" fontAlgn="base" latinLnBrk="0" hangingPunct="1">
              <a:spcBef>
                <a:spcPts val="0"/>
              </a:spcBef>
              <a:spcAft>
                <a:spcPts val="0"/>
              </a:spcAft>
              <a:buClr>
                <a:srgbClr val="00CCFF"/>
              </a:buClr>
              <a:buSzPct val="65000"/>
              <a:buFontTx/>
              <a:buNone/>
              <a:tabLst/>
              <a:defRPr/>
            </a:pP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“And on the day called </a:t>
            </a:r>
            <a:r>
              <a:rPr kumimoji="0" lang="en-US" sz="28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a:ea typeface="+mn-ea"/>
                <a:cs typeface="+mn-cs"/>
              </a:rPr>
              <a:t>Sunday</a:t>
            </a: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 all who live in cities or in the country gather together to one place and the </a:t>
            </a:r>
            <a:r>
              <a:rPr kumimoji="0" lang="en-US" sz="2800" b="1" i="0" u="none" strike="noStrike" kern="0" cap="none" spc="0" normalizeH="0" baseline="0" noProof="0" dirty="0">
                <a:ln>
                  <a:noFill/>
                </a:ln>
                <a:solidFill>
                  <a:srgbClr val="00B0F0"/>
                </a:solidFill>
                <a:effectLst>
                  <a:outerShdw blurRad="38100" dist="38100" dir="2700000" algn="tl">
                    <a:srgbClr val="000000"/>
                  </a:outerShdw>
                </a:effectLst>
                <a:uLnTx/>
                <a:uFillTx/>
                <a:latin typeface="Arial" panose="020B0604020202020204"/>
                <a:ea typeface="+mn-ea"/>
                <a:cs typeface="+mn-cs"/>
              </a:rPr>
              <a:t>Memoirs</a:t>
            </a: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 of the Apostles or the </a:t>
            </a:r>
            <a:r>
              <a:rPr kumimoji="0" lang="en-US" sz="2800" b="1" i="0" u="none" strike="noStrike" kern="0" cap="none" spc="0" normalizeH="0" baseline="0" noProof="0" dirty="0">
                <a:ln>
                  <a:noFill/>
                </a:ln>
                <a:solidFill>
                  <a:srgbClr val="00B0F0"/>
                </a:solidFill>
                <a:effectLst>
                  <a:outerShdw blurRad="38100" dist="38100" dir="2700000" algn="tl">
                    <a:srgbClr val="000000"/>
                  </a:outerShdw>
                </a:effectLst>
                <a:uLnTx/>
                <a:uFillTx/>
                <a:latin typeface="Arial" panose="020B0604020202020204"/>
                <a:ea typeface="+mn-ea"/>
                <a:cs typeface="+mn-cs"/>
              </a:rPr>
              <a:t>writings</a:t>
            </a: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 of the prophets are </a:t>
            </a:r>
            <a:r>
              <a:rPr lang="en-US" sz="3000" b="1" dirty="0">
                <a:solidFill>
                  <a:srgbClr val="FFFF00"/>
                </a:solidFill>
                <a:ea typeface="+mj-ea"/>
                <a:cs typeface="+mj-cs"/>
              </a:rPr>
              <a:t>read</a:t>
            </a: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 as long as time permits; then when the reader has ceased, the president verbally </a:t>
            </a:r>
            <a:r>
              <a:rPr kumimoji="0" lang="en-US" sz="28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a:ea typeface="+mn-ea"/>
                <a:cs typeface="+mn-cs"/>
              </a:rPr>
              <a:t>instructs</a:t>
            </a: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 and </a:t>
            </a:r>
            <a:r>
              <a:rPr kumimoji="0" lang="en-US" sz="28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a:ea typeface="+mn-ea"/>
                <a:cs typeface="+mn-cs"/>
              </a:rPr>
              <a:t>exhorts</a:t>
            </a: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 to the imitation of these good things.  Then we all rise together and </a:t>
            </a:r>
            <a:r>
              <a:rPr kumimoji="0" lang="en-US" sz="28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a:ea typeface="+mn-ea"/>
                <a:cs typeface="+mn-cs"/>
              </a:rPr>
              <a:t>pray</a:t>
            </a: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 and as we before said, when our prayer is ended, </a:t>
            </a:r>
            <a:r>
              <a:rPr lang="en-US" b="1" dirty="0">
                <a:solidFill>
                  <a:srgbClr val="FFFF00"/>
                </a:solidFill>
                <a:latin typeface="Arial" panose="020B0604020202020204"/>
              </a:rPr>
              <a:t>bread</a:t>
            </a:r>
            <a:r>
              <a:rPr kumimoji="0" lang="en-US" sz="2800" i="0" u="none" strike="noStrike" kern="0" cap="none" spc="0" normalizeH="0" baseline="0" noProof="0" dirty="0">
                <a:ln>
                  <a:noFill/>
                </a:ln>
                <a:effectLst>
                  <a:outerShdw blurRad="38100" dist="38100" dir="2700000" algn="tl">
                    <a:srgbClr val="000000"/>
                  </a:outerShdw>
                </a:effectLst>
                <a:uLnTx/>
                <a:uFillTx/>
                <a:latin typeface="Arial" panose="020B0604020202020204"/>
                <a:ea typeface="+mn-ea"/>
                <a:cs typeface="+mn-cs"/>
              </a:rPr>
              <a:t> and </a:t>
            </a:r>
            <a:r>
              <a:rPr lang="en-US" b="1" dirty="0">
                <a:solidFill>
                  <a:srgbClr val="FFFF00"/>
                </a:solidFill>
                <a:latin typeface="Arial" panose="020B0604020202020204"/>
              </a:rPr>
              <a:t>wine</a:t>
            </a:r>
            <a:r>
              <a:rPr kumimoji="0" lang="en-US" sz="2800" i="0" u="none" strike="noStrike" kern="0" cap="none" spc="0" normalizeH="0" baseline="0" noProof="0" dirty="0">
                <a:ln>
                  <a:noFill/>
                </a:ln>
                <a:effectLst>
                  <a:outerShdw blurRad="38100" dist="38100" dir="2700000" algn="tl">
                    <a:srgbClr val="000000"/>
                  </a:outerShdw>
                </a:effectLst>
                <a:uLnTx/>
                <a:uFillTx/>
                <a:latin typeface="Arial" panose="020B0604020202020204"/>
                <a:ea typeface="+mn-ea"/>
                <a:cs typeface="+mn-cs"/>
              </a:rPr>
              <a:t> and </a:t>
            </a:r>
            <a:r>
              <a:rPr lang="en-US" b="1" dirty="0">
                <a:solidFill>
                  <a:srgbClr val="FFFF00"/>
                </a:solidFill>
                <a:latin typeface="Arial" panose="020B0604020202020204"/>
              </a:rPr>
              <a:t>water</a:t>
            </a:r>
            <a:r>
              <a:rPr kumimoji="0" lang="en-US" sz="2800" i="0" u="none" strike="noStrike" kern="0" cap="none" spc="0" normalizeH="0" baseline="0" noProof="0" dirty="0">
                <a:ln>
                  <a:noFill/>
                </a:ln>
                <a:effectLst>
                  <a:outerShdw blurRad="38100" dist="38100" dir="2700000" algn="tl">
                    <a:srgbClr val="000000"/>
                  </a:outerShdw>
                </a:effectLst>
                <a:uLnTx/>
                <a:uFillTx/>
                <a:latin typeface="Arial" panose="020B0604020202020204"/>
                <a:ea typeface="+mn-ea"/>
                <a:cs typeface="+mn-cs"/>
              </a:rPr>
              <a:t> are brought </a:t>
            </a: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and the president in like manner offers </a:t>
            </a:r>
            <a:r>
              <a:rPr lang="en-US" b="1" dirty="0">
                <a:solidFill>
                  <a:srgbClr val="FFFF00"/>
                </a:solidFill>
                <a:latin typeface="Arial" panose="020B0604020202020204"/>
              </a:rPr>
              <a:t>prayers</a:t>
            </a:r>
            <a:endPar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751CB3B4-C962-A018-FC6E-09F1053E7D68}"/>
              </a:ext>
            </a:extLst>
          </p:cNvPr>
          <p:cNvSpPr>
            <a:spLocks noGrp="1"/>
          </p:cNvSpPr>
          <p:nvPr>
            <p:ph type="dt" sz="half" idx="10"/>
          </p:nvPr>
        </p:nvSpPr>
        <p:spPr/>
        <p:txBody>
          <a:bodyPr/>
          <a:lstStyle/>
          <a:p>
            <a:r>
              <a:rPr lang="en-US" dirty="0"/>
              <a:t>Outline, 24</a:t>
            </a:r>
          </a:p>
        </p:txBody>
      </p:sp>
      <p:sp>
        <p:nvSpPr>
          <p:cNvPr id="5" name="Footer Placeholder 4">
            <a:extLst>
              <a:ext uri="{FF2B5EF4-FFF2-40B4-BE49-F238E27FC236}">
                <a16:creationId xmlns:a16="http://schemas.microsoft.com/office/drawing/2014/main" id="{865884E9-6DC2-AA3E-1B3E-3C538BD5570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9D81B658-710E-B9FA-2A0E-FECABC6CE292}"/>
              </a:ext>
            </a:extLst>
          </p:cNvPr>
          <p:cNvSpPr>
            <a:spLocks noGrp="1"/>
          </p:cNvSpPr>
          <p:nvPr>
            <p:ph type="sldNum" sz="quarter" idx="12"/>
          </p:nvPr>
        </p:nvSpPr>
        <p:spPr/>
        <p:txBody>
          <a:bodyPr/>
          <a:lstStyle/>
          <a:p>
            <a:fld id="{3C8CA7C4-6BCF-4B83-8858-85B1748A2A5F}" type="slidenum">
              <a:rPr lang="en-US" smtClean="0"/>
              <a:t>216</a:t>
            </a:fld>
            <a:endParaRPr lang="en-US"/>
          </a:p>
        </p:txBody>
      </p:sp>
    </p:spTree>
    <p:extLst>
      <p:ext uri="{BB962C8B-B14F-4D97-AF65-F5344CB8AC3E}">
        <p14:creationId xmlns:p14="http://schemas.microsoft.com/office/powerpoint/2010/main" val="264756749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AD6743B-1AB3-8C0C-E434-86D29751E5F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8E44E83-9F27-F73F-642A-D88C764D1667}"/>
              </a:ext>
            </a:extLst>
          </p:cNvPr>
          <p:cNvSpPr>
            <a:spLocks noGrp="1"/>
          </p:cNvSpPr>
          <p:nvPr>
            <p:ph type="title"/>
          </p:nvPr>
        </p:nvSpPr>
        <p:spPr/>
        <p:txBody>
          <a:bodyPr/>
          <a:lstStyle/>
          <a:p>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Justin Martyr</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(ca. AD 150)</a:t>
            </a:r>
            <a:endParaRPr lang="en-US" dirty="0"/>
          </a:p>
        </p:txBody>
      </p:sp>
      <p:sp>
        <p:nvSpPr>
          <p:cNvPr id="3" name="Content Placeholder 2">
            <a:extLst>
              <a:ext uri="{FF2B5EF4-FFF2-40B4-BE49-F238E27FC236}">
                <a16:creationId xmlns:a16="http://schemas.microsoft.com/office/drawing/2014/main" id="{B8445961-FA77-E855-D360-81CB7F13CED0}"/>
              </a:ext>
            </a:extLst>
          </p:cNvPr>
          <p:cNvSpPr>
            <a:spLocks noGrp="1"/>
          </p:cNvSpPr>
          <p:nvPr>
            <p:ph idx="1"/>
          </p:nvPr>
        </p:nvSpPr>
        <p:spPr/>
        <p:txBody>
          <a:bodyPr/>
          <a:lstStyle/>
          <a:p>
            <a:pPr marL="0" indent="0">
              <a:spcAft>
                <a:spcPts val="0"/>
              </a:spcAft>
              <a:buClr>
                <a:srgbClr val="00CCFF"/>
              </a:buClr>
              <a:buNone/>
              <a:defRPr/>
            </a:pP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and thanksgiving, according to his </a:t>
            </a:r>
            <a:r>
              <a:rPr lang="en-US" sz="2800" dirty="0"/>
              <a:t>ability, and the people assent, saying, ‘Amen’; and there is a </a:t>
            </a:r>
            <a:r>
              <a:rPr lang="en-US" b="1" dirty="0">
                <a:solidFill>
                  <a:srgbClr val="FFFF00"/>
                </a:solidFill>
                <a:latin typeface="Arial" panose="020B0604020202020204"/>
              </a:rPr>
              <a:t>distribution</a:t>
            </a:r>
            <a:r>
              <a:rPr lang="en-US" sz="2800" dirty="0"/>
              <a:t> to each, and a participation of that over which thanks have been given, and to those who are absent a portion is sent by the deacons.”  </a:t>
            </a:r>
            <a:r>
              <a:rPr lang="en-US" sz="2000" dirty="0"/>
              <a:t>(</a:t>
            </a:r>
            <a:r>
              <a:rPr lang="en-US" sz="2000" i="1" dirty="0"/>
              <a:t>The First Apology</a:t>
            </a:r>
            <a:r>
              <a:rPr lang="en-US" sz="2000" dirty="0"/>
              <a:t>, Chap. 67, </a:t>
            </a:r>
            <a:r>
              <a:rPr lang="en-US" sz="2000" dirty="0" err="1"/>
              <a:t>ANF</a:t>
            </a:r>
            <a:r>
              <a:rPr lang="en-US" sz="2000" dirty="0"/>
              <a:t>, 1:186)</a:t>
            </a:r>
          </a:p>
          <a:p>
            <a:pPr marL="0" marR="0" lvl="0" indent="0" algn="l" defTabSz="914400" rtl="0" eaLnBrk="1" fontAlgn="base" latinLnBrk="0" hangingPunct="1">
              <a:spcBef>
                <a:spcPts val="0"/>
              </a:spcBef>
              <a:spcAft>
                <a:spcPts val="0"/>
              </a:spcAft>
              <a:buClr>
                <a:srgbClr val="00CCFF"/>
              </a:buClr>
              <a:buSzPct val="65000"/>
              <a:buFontTx/>
              <a:buNone/>
              <a:tabLst/>
              <a:defRPr/>
            </a:pPr>
            <a:endPar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1324D881-C99B-F7DB-AEC8-9A8B413ABD56}"/>
              </a:ext>
            </a:extLst>
          </p:cNvPr>
          <p:cNvSpPr>
            <a:spLocks noGrp="1"/>
          </p:cNvSpPr>
          <p:nvPr>
            <p:ph type="dt" sz="half" idx="10"/>
          </p:nvPr>
        </p:nvSpPr>
        <p:spPr/>
        <p:txBody>
          <a:bodyPr/>
          <a:lstStyle/>
          <a:p>
            <a:r>
              <a:rPr lang="en-US" dirty="0"/>
              <a:t>Outline, 24</a:t>
            </a:r>
          </a:p>
        </p:txBody>
      </p:sp>
      <p:sp>
        <p:nvSpPr>
          <p:cNvPr id="5" name="Footer Placeholder 4">
            <a:extLst>
              <a:ext uri="{FF2B5EF4-FFF2-40B4-BE49-F238E27FC236}">
                <a16:creationId xmlns:a16="http://schemas.microsoft.com/office/drawing/2014/main" id="{8C9B4CC5-C356-23DF-4904-62153543007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695FBC24-F817-9FDC-26D3-D4357C953159}"/>
              </a:ext>
            </a:extLst>
          </p:cNvPr>
          <p:cNvSpPr>
            <a:spLocks noGrp="1"/>
          </p:cNvSpPr>
          <p:nvPr>
            <p:ph type="sldNum" sz="quarter" idx="12"/>
          </p:nvPr>
        </p:nvSpPr>
        <p:spPr/>
        <p:txBody>
          <a:bodyPr/>
          <a:lstStyle/>
          <a:p>
            <a:fld id="{3C8CA7C4-6BCF-4B83-8858-85B1748A2A5F}" type="slidenum">
              <a:rPr lang="en-US" smtClean="0"/>
              <a:t>217</a:t>
            </a:fld>
            <a:endParaRPr lang="en-US"/>
          </a:p>
        </p:txBody>
      </p:sp>
    </p:spTree>
    <p:extLst>
      <p:ext uri="{BB962C8B-B14F-4D97-AF65-F5344CB8AC3E}">
        <p14:creationId xmlns:p14="http://schemas.microsoft.com/office/powerpoint/2010/main" val="1668514206"/>
      </p:ext>
    </p:extLst>
  </p:cSld>
  <p:clrMapOvr>
    <a:masterClrMapping/>
  </p:clrMapOvr>
  <p:transition spd="med">
    <p:pull/>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A754B8-A02E-BA08-E27F-1602D5D542B7}"/>
              </a:ext>
            </a:extLst>
          </p:cNvPr>
          <p:cNvSpPr>
            <a:spLocks noGrp="1"/>
          </p:cNvSpPr>
          <p:nvPr>
            <p:ph type="title"/>
          </p:nvPr>
        </p:nvSpPr>
        <p:spPr/>
        <p:txBody>
          <a:bodyPr/>
          <a:lstStyle/>
          <a:p>
            <a:r>
              <a:rPr lang="en-US"/>
              <a:t>Justin Martyr</a:t>
            </a:r>
            <a:br>
              <a:rPr lang="en-US"/>
            </a:br>
            <a:r>
              <a:rPr lang="en-US" sz="3000">
                <a:latin typeface="+mn-lt"/>
              </a:rPr>
              <a:t>(~100/110-165; fl. ~148-161)</a:t>
            </a:r>
          </a:p>
        </p:txBody>
      </p:sp>
      <p:sp>
        <p:nvSpPr>
          <p:cNvPr id="3" name="Content Placeholder 2">
            <a:extLst>
              <a:ext uri="{FF2B5EF4-FFF2-40B4-BE49-F238E27FC236}">
                <a16:creationId xmlns:a16="http://schemas.microsoft.com/office/drawing/2014/main" id="{83EC4694-2BE8-BDAE-03AA-CF1ACF5B4F6B}"/>
              </a:ext>
            </a:extLst>
          </p:cNvPr>
          <p:cNvSpPr>
            <a:spLocks noGrp="1"/>
          </p:cNvSpPr>
          <p:nvPr>
            <p:ph idx="1"/>
          </p:nvPr>
        </p:nvSpPr>
        <p:spPr>
          <a:xfrm>
            <a:off x="457200" y="1840523"/>
            <a:ext cx="8229600" cy="4290402"/>
          </a:xfrm>
        </p:spPr>
        <p:txBody>
          <a:bodyPr/>
          <a:lstStyle/>
          <a:p>
            <a:pPr marL="0" indent="458788">
              <a:buNone/>
            </a:pPr>
            <a:r>
              <a:rPr lang="en-US" dirty="0"/>
              <a:t>“For the </a:t>
            </a:r>
            <a:r>
              <a:rPr lang="en-US" b="1" dirty="0">
                <a:solidFill>
                  <a:srgbClr val="FFFF00"/>
                </a:solidFill>
              </a:rPr>
              <a:t>apostles</a:t>
            </a:r>
            <a:r>
              <a:rPr lang="en-US" dirty="0"/>
              <a:t>, in the </a:t>
            </a:r>
            <a:r>
              <a:rPr lang="en-US" b="1" dirty="0">
                <a:solidFill>
                  <a:srgbClr val="00B0F0"/>
                </a:solidFill>
              </a:rPr>
              <a:t>memoirs</a:t>
            </a:r>
            <a:r>
              <a:rPr lang="en-US" dirty="0"/>
              <a:t> composed by them, which are called </a:t>
            </a:r>
            <a:r>
              <a:rPr lang="en-US" b="1" dirty="0">
                <a:solidFill>
                  <a:srgbClr val="00B0F0"/>
                </a:solidFill>
              </a:rPr>
              <a:t>Gospels</a:t>
            </a:r>
            <a:r>
              <a:rPr lang="en-US" dirty="0"/>
              <a:t>, have thus delivered unto us what was enjoined upon them; that Jesus took bread, and when He had given thanks, said, </a:t>
            </a:r>
            <a:r>
              <a:rPr lang="en-US" b="1" dirty="0">
                <a:solidFill>
                  <a:srgbClr val="FFFF00"/>
                </a:solidFill>
              </a:rPr>
              <a:t>‘This do ye in remembrance of Me, this is My body;’ </a:t>
            </a:r>
            <a:r>
              <a:rPr lang="en-US" dirty="0"/>
              <a:t>and that, after the same manner, having taken the cup and given thanks, He said, </a:t>
            </a:r>
            <a:r>
              <a:rPr lang="en-US" b="1" dirty="0">
                <a:solidFill>
                  <a:srgbClr val="FFFF00"/>
                </a:solidFill>
              </a:rPr>
              <a:t>‘This is My blood;’ </a:t>
            </a:r>
            <a:r>
              <a:rPr lang="en-US" dirty="0"/>
              <a:t>and gave it to them alone.”  </a:t>
            </a:r>
            <a:r>
              <a:rPr lang="en-US" sz="2000" dirty="0"/>
              <a:t>(“The First Apology of Justin,” 66, </a:t>
            </a:r>
            <a:r>
              <a:rPr lang="en-US" sz="2000" dirty="0" err="1"/>
              <a:t>ANF</a:t>
            </a:r>
            <a:r>
              <a:rPr lang="en-US" sz="2000" dirty="0"/>
              <a:t>, 1885, 1:185)</a:t>
            </a:r>
          </a:p>
        </p:txBody>
      </p:sp>
      <p:sp>
        <p:nvSpPr>
          <p:cNvPr id="4" name="Footer Placeholder 3">
            <a:extLst>
              <a:ext uri="{FF2B5EF4-FFF2-40B4-BE49-F238E27FC236}">
                <a16:creationId xmlns:a16="http://schemas.microsoft.com/office/drawing/2014/main" id="{1EE625A1-33F1-0CD0-A9D0-625279B6DE9F}"/>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A6AEF1C4-972F-A273-275B-2C7191041029}"/>
              </a:ext>
            </a:extLst>
          </p:cNvPr>
          <p:cNvSpPr>
            <a:spLocks noGrp="1"/>
          </p:cNvSpPr>
          <p:nvPr>
            <p:ph type="sldNum" sz="quarter" idx="12"/>
          </p:nvPr>
        </p:nvSpPr>
        <p:spPr/>
        <p:txBody>
          <a:bodyPr/>
          <a:lstStyle/>
          <a:p>
            <a:fld id="{3C8CA7C4-6BCF-4B83-8858-85B1748A2A5F}" type="slidenum">
              <a:rPr lang="en-US" smtClean="0"/>
              <a:t>218</a:t>
            </a:fld>
            <a:endParaRPr lang="en-US"/>
          </a:p>
        </p:txBody>
      </p:sp>
      <p:sp>
        <p:nvSpPr>
          <p:cNvPr id="8" name="Date Placeholder 7">
            <a:extLst>
              <a:ext uri="{FF2B5EF4-FFF2-40B4-BE49-F238E27FC236}">
                <a16:creationId xmlns:a16="http://schemas.microsoft.com/office/drawing/2014/main" id="{1D289F97-5AA0-D41B-0A91-EA1A20687590}"/>
              </a:ext>
            </a:extLst>
          </p:cNvPr>
          <p:cNvSpPr>
            <a:spLocks noGrp="1"/>
          </p:cNvSpPr>
          <p:nvPr>
            <p:ph type="dt" sz="half" idx="10"/>
          </p:nvPr>
        </p:nvSpPr>
        <p:spPr/>
        <p:txBody>
          <a:bodyPr/>
          <a:lstStyle/>
          <a:p>
            <a:r>
              <a:rPr lang="en-US"/>
              <a:t>Outline, 24</a:t>
            </a:r>
          </a:p>
        </p:txBody>
      </p:sp>
      <p:sp>
        <p:nvSpPr>
          <p:cNvPr id="6" name="Callout: Line 5">
            <a:extLst>
              <a:ext uri="{FF2B5EF4-FFF2-40B4-BE49-F238E27FC236}">
                <a16:creationId xmlns:a16="http://schemas.microsoft.com/office/drawing/2014/main" id="{0A8A5B3E-2AAE-93AD-1C81-5327E11836CA}"/>
              </a:ext>
            </a:extLst>
          </p:cNvPr>
          <p:cNvSpPr/>
          <p:nvPr/>
        </p:nvSpPr>
        <p:spPr bwMode="auto">
          <a:xfrm>
            <a:off x="5638800" y="2286000"/>
            <a:ext cx="1828800" cy="533400"/>
          </a:xfrm>
          <a:prstGeom prst="borderCallout1">
            <a:avLst>
              <a:gd name="adj1" fmla="val 100383"/>
              <a:gd name="adj2" fmla="val 49313"/>
              <a:gd name="adj3" fmla="val 259439"/>
              <a:gd name="adj4" fmla="val 21557"/>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dirty="0">
                <a:effectLst>
                  <a:outerShdw blurRad="38100" dist="38100" dir="2700000" algn="tl">
                    <a:srgbClr val="000000">
                      <a:alpha val="43137"/>
                    </a:srgbClr>
                  </a:outerShdw>
                </a:effectLst>
              </a:rPr>
              <a:t>Lk. 22:19</a:t>
            </a:r>
          </a:p>
        </p:txBody>
      </p:sp>
      <p:sp>
        <p:nvSpPr>
          <p:cNvPr id="7" name="Callout: Line 6">
            <a:extLst>
              <a:ext uri="{FF2B5EF4-FFF2-40B4-BE49-F238E27FC236}">
                <a16:creationId xmlns:a16="http://schemas.microsoft.com/office/drawing/2014/main" id="{0EE9F30C-FFEE-D02E-5FE7-7C20841C56A3}"/>
              </a:ext>
            </a:extLst>
          </p:cNvPr>
          <p:cNvSpPr/>
          <p:nvPr/>
        </p:nvSpPr>
        <p:spPr bwMode="auto">
          <a:xfrm>
            <a:off x="3026228" y="3254828"/>
            <a:ext cx="1828800" cy="533400"/>
          </a:xfrm>
          <a:prstGeom prst="borderCallout1">
            <a:avLst>
              <a:gd name="adj1" fmla="val 100383"/>
              <a:gd name="adj2" fmla="val 49313"/>
              <a:gd name="adj3" fmla="val 259439"/>
              <a:gd name="adj4" fmla="val 21557"/>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dirty="0">
                <a:effectLst>
                  <a:outerShdw blurRad="38100" dist="38100" dir="2700000" algn="tl">
                    <a:srgbClr val="000000">
                      <a:alpha val="43137"/>
                    </a:srgbClr>
                  </a:outerShdw>
                </a:effectLst>
              </a:rPr>
              <a:t>Lk. 22:20</a:t>
            </a:r>
          </a:p>
        </p:txBody>
      </p:sp>
    </p:spTree>
    <p:extLst>
      <p:ext uri="{BB962C8B-B14F-4D97-AF65-F5344CB8AC3E}">
        <p14:creationId xmlns:p14="http://schemas.microsoft.com/office/powerpoint/2010/main" val="18120767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A754B8-A02E-BA08-E27F-1602D5D542B7}"/>
              </a:ext>
            </a:extLst>
          </p:cNvPr>
          <p:cNvSpPr>
            <a:spLocks noGrp="1"/>
          </p:cNvSpPr>
          <p:nvPr>
            <p:ph type="title"/>
          </p:nvPr>
        </p:nvSpPr>
        <p:spPr/>
        <p:txBody>
          <a:bodyPr/>
          <a:lstStyle/>
          <a:p>
            <a:r>
              <a:rPr lang="en-US"/>
              <a:t>Justin Martyr</a:t>
            </a:r>
            <a:br>
              <a:rPr lang="en-US"/>
            </a:br>
            <a:r>
              <a:rPr lang="en-US" sz="3000">
                <a:latin typeface="+mn-lt"/>
              </a:rPr>
              <a:t>(~100/110-165; fl. ~148-161)</a:t>
            </a:r>
          </a:p>
        </p:txBody>
      </p:sp>
      <p:sp>
        <p:nvSpPr>
          <p:cNvPr id="3" name="Content Placeholder 2">
            <a:extLst>
              <a:ext uri="{FF2B5EF4-FFF2-40B4-BE49-F238E27FC236}">
                <a16:creationId xmlns:a16="http://schemas.microsoft.com/office/drawing/2014/main" id="{83EC4694-2BE8-BDAE-03AA-CF1ACF5B4F6B}"/>
              </a:ext>
            </a:extLst>
          </p:cNvPr>
          <p:cNvSpPr>
            <a:spLocks noGrp="1"/>
          </p:cNvSpPr>
          <p:nvPr>
            <p:ph idx="1"/>
          </p:nvPr>
        </p:nvSpPr>
        <p:spPr>
          <a:xfrm>
            <a:off x="457200" y="1676988"/>
            <a:ext cx="8229600" cy="4453937"/>
          </a:xfrm>
        </p:spPr>
        <p:txBody>
          <a:bodyPr/>
          <a:lstStyle/>
          <a:p>
            <a:pPr marL="0" indent="458788">
              <a:buNone/>
            </a:pPr>
            <a:r>
              <a:rPr lang="en-US" dirty="0"/>
              <a:t>“For in </a:t>
            </a:r>
            <a:r>
              <a:rPr lang="en-US" b="1" dirty="0">
                <a:solidFill>
                  <a:srgbClr val="00B0F0"/>
                </a:solidFill>
              </a:rPr>
              <a:t>the memoirs </a:t>
            </a:r>
            <a:r>
              <a:rPr lang="en-US" dirty="0"/>
              <a:t>which I say were drawn up by </a:t>
            </a:r>
            <a:r>
              <a:rPr lang="en-US" b="1" dirty="0">
                <a:solidFill>
                  <a:srgbClr val="FFFF00"/>
                </a:solidFill>
              </a:rPr>
              <a:t>His apostles </a:t>
            </a:r>
            <a:r>
              <a:rPr lang="en-US" dirty="0"/>
              <a:t>and </a:t>
            </a:r>
            <a:r>
              <a:rPr lang="en-US" b="1" dirty="0">
                <a:solidFill>
                  <a:srgbClr val="FFFF00"/>
                </a:solidFill>
              </a:rPr>
              <a:t>those who followed them</a:t>
            </a:r>
            <a:r>
              <a:rPr lang="en-US" dirty="0"/>
              <a:t>, [it is recorded] that </a:t>
            </a:r>
            <a:r>
              <a:rPr lang="en-US" b="1" dirty="0">
                <a:solidFill>
                  <a:srgbClr val="FFFF00"/>
                </a:solidFill>
              </a:rPr>
              <a:t>His sweat fell down like drops of blood </a:t>
            </a:r>
            <a:r>
              <a:rPr lang="en-US" dirty="0"/>
              <a:t>while He was praying, and saying, </a:t>
            </a:r>
            <a:r>
              <a:rPr lang="en-US" b="1" dirty="0">
                <a:solidFill>
                  <a:srgbClr val="00B0F0"/>
                </a:solidFill>
              </a:rPr>
              <a:t>‘</a:t>
            </a:r>
            <a:r>
              <a:rPr lang="en-US" b="1" dirty="0">
                <a:solidFill>
                  <a:srgbClr val="FFFF00"/>
                </a:solidFill>
              </a:rPr>
              <a:t>If it be possible, let this cup pass:’ </a:t>
            </a:r>
            <a:r>
              <a:rPr lang="en-US" dirty="0"/>
              <a:t>His heart and also His bones trembling; His heart being like wax melting in His belly….”  </a:t>
            </a:r>
            <a:r>
              <a:rPr lang="en-US" sz="2000" dirty="0"/>
              <a:t>(“Dialogue of Justin with Trypho, a Jew,” CIII, </a:t>
            </a:r>
            <a:r>
              <a:rPr lang="en-US" sz="2000" dirty="0" err="1"/>
              <a:t>ANF</a:t>
            </a:r>
            <a:r>
              <a:rPr lang="en-US" sz="2000" dirty="0"/>
              <a:t>, 1885, 1:251)</a:t>
            </a:r>
          </a:p>
        </p:txBody>
      </p:sp>
      <p:sp>
        <p:nvSpPr>
          <p:cNvPr id="4" name="Footer Placeholder 3">
            <a:extLst>
              <a:ext uri="{FF2B5EF4-FFF2-40B4-BE49-F238E27FC236}">
                <a16:creationId xmlns:a16="http://schemas.microsoft.com/office/drawing/2014/main" id="{1EE625A1-33F1-0CD0-A9D0-625279B6DE9F}"/>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A6AEF1C4-972F-A273-275B-2C7191041029}"/>
              </a:ext>
            </a:extLst>
          </p:cNvPr>
          <p:cNvSpPr>
            <a:spLocks noGrp="1"/>
          </p:cNvSpPr>
          <p:nvPr>
            <p:ph type="sldNum" sz="quarter" idx="12"/>
          </p:nvPr>
        </p:nvSpPr>
        <p:spPr/>
        <p:txBody>
          <a:bodyPr/>
          <a:lstStyle/>
          <a:p>
            <a:fld id="{3C8CA7C4-6BCF-4B83-8858-85B1748A2A5F}" type="slidenum">
              <a:rPr lang="en-US" smtClean="0"/>
              <a:t>219</a:t>
            </a:fld>
            <a:endParaRPr lang="en-US"/>
          </a:p>
        </p:txBody>
      </p:sp>
      <p:sp>
        <p:nvSpPr>
          <p:cNvPr id="6" name="Callout: Line 5">
            <a:extLst>
              <a:ext uri="{FF2B5EF4-FFF2-40B4-BE49-F238E27FC236}">
                <a16:creationId xmlns:a16="http://schemas.microsoft.com/office/drawing/2014/main" id="{0014BC17-1319-576F-1E57-A37FCE351EAC}"/>
              </a:ext>
            </a:extLst>
          </p:cNvPr>
          <p:cNvSpPr/>
          <p:nvPr/>
        </p:nvSpPr>
        <p:spPr bwMode="auto">
          <a:xfrm>
            <a:off x="4104503" y="5421268"/>
            <a:ext cx="1878227" cy="518984"/>
          </a:xfrm>
          <a:prstGeom prst="borderCallout1">
            <a:avLst>
              <a:gd name="adj1" fmla="val -1658"/>
              <a:gd name="adj2" fmla="val 46963"/>
              <a:gd name="adj3" fmla="val -477410"/>
              <a:gd name="adj4" fmla="val 32249"/>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a:ln>
                  <a:noFill/>
                </a:ln>
                <a:solidFill>
                  <a:schemeClr val="tx1"/>
                </a:solidFill>
                <a:effectLst>
                  <a:outerShdw blurRad="38100" dist="38100" dir="2700000" algn="tl">
                    <a:srgbClr val="000000">
                      <a:alpha val="43137"/>
                    </a:srgbClr>
                  </a:outerShdw>
                </a:effectLst>
              </a:rPr>
              <a:t>Lk. 22:44</a:t>
            </a:r>
          </a:p>
        </p:txBody>
      </p:sp>
      <p:sp>
        <p:nvSpPr>
          <p:cNvPr id="7" name="Callout: Line 6">
            <a:extLst>
              <a:ext uri="{FF2B5EF4-FFF2-40B4-BE49-F238E27FC236}">
                <a16:creationId xmlns:a16="http://schemas.microsoft.com/office/drawing/2014/main" id="{01F11ABA-E359-1D29-7260-C0AA4972045F}"/>
              </a:ext>
            </a:extLst>
          </p:cNvPr>
          <p:cNvSpPr/>
          <p:nvPr/>
        </p:nvSpPr>
        <p:spPr bwMode="auto">
          <a:xfrm>
            <a:off x="843202" y="5426268"/>
            <a:ext cx="1878227" cy="518984"/>
          </a:xfrm>
          <a:prstGeom prst="borderCallout1">
            <a:avLst>
              <a:gd name="adj1" fmla="val -1658"/>
              <a:gd name="adj2" fmla="val 46963"/>
              <a:gd name="adj3" fmla="val -311707"/>
              <a:gd name="adj4" fmla="val 44420"/>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a:ln>
                  <a:noFill/>
                </a:ln>
                <a:solidFill>
                  <a:schemeClr val="tx1"/>
                </a:solidFill>
                <a:effectLst>
                  <a:outerShdw blurRad="38100" dist="38100" dir="2700000" algn="tl">
                    <a:srgbClr val="000000">
                      <a:alpha val="43137"/>
                    </a:srgbClr>
                  </a:outerShdw>
                </a:effectLst>
              </a:rPr>
              <a:t>Mt. 26:39</a:t>
            </a:r>
          </a:p>
        </p:txBody>
      </p:sp>
      <p:sp>
        <p:nvSpPr>
          <p:cNvPr id="8" name="Date Placeholder 7">
            <a:extLst>
              <a:ext uri="{FF2B5EF4-FFF2-40B4-BE49-F238E27FC236}">
                <a16:creationId xmlns:a16="http://schemas.microsoft.com/office/drawing/2014/main" id="{1D289F97-5AA0-D41B-0A91-EA1A20687590}"/>
              </a:ext>
            </a:extLst>
          </p:cNvPr>
          <p:cNvSpPr>
            <a:spLocks noGrp="1"/>
          </p:cNvSpPr>
          <p:nvPr>
            <p:ph type="dt" sz="half" idx="10"/>
          </p:nvPr>
        </p:nvSpPr>
        <p:spPr/>
        <p:txBody>
          <a:bodyPr/>
          <a:lstStyle/>
          <a:p>
            <a:r>
              <a:rPr lang="en-US"/>
              <a:t>Outline, 24</a:t>
            </a:r>
          </a:p>
        </p:txBody>
      </p:sp>
    </p:spTree>
    <p:extLst>
      <p:ext uri="{BB962C8B-B14F-4D97-AF65-F5344CB8AC3E}">
        <p14:creationId xmlns:p14="http://schemas.microsoft.com/office/powerpoint/2010/main" val="35414128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A9AF78-FCCA-0926-445B-37DD97D19A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EE183A2-4CBE-9E61-2EB0-027D5C6D04EE}"/>
              </a:ext>
            </a:extLst>
          </p:cNvPr>
          <p:cNvSpPr>
            <a:spLocks noGrp="1"/>
          </p:cNvSpPr>
          <p:nvPr>
            <p:ph type="title"/>
          </p:nvPr>
        </p:nvSpPr>
        <p:spPr/>
        <p:txBody>
          <a:bodyPr/>
          <a:lstStyle/>
          <a:p>
            <a:r>
              <a:rPr lang="en-US" sz="4200"/>
              <a:t>A Tag On The </a:t>
            </a:r>
            <a:r>
              <a:rPr lang="en-US" sz="4200" err="1"/>
              <a:t>MSS</a:t>
            </a:r>
            <a:endParaRPr lang="en-US" sz="4200"/>
          </a:p>
        </p:txBody>
      </p:sp>
      <p:sp>
        <p:nvSpPr>
          <p:cNvPr id="7" name="Content Placeholder 6">
            <a:extLst>
              <a:ext uri="{FF2B5EF4-FFF2-40B4-BE49-F238E27FC236}">
                <a16:creationId xmlns:a16="http://schemas.microsoft.com/office/drawing/2014/main" id="{F198E03B-2403-5E4C-D640-A2559F6E559A}"/>
              </a:ext>
            </a:extLst>
          </p:cNvPr>
          <p:cNvSpPr>
            <a:spLocks noGrp="1"/>
          </p:cNvSpPr>
          <p:nvPr>
            <p:ph idx="1"/>
          </p:nvPr>
        </p:nvSpPr>
        <p:spPr/>
        <p:txBody>
          <a:bodyPr/>
          <a:lstStyle/>
          <a:p>
            <a:r>
              <a:rPr lang="en-US" dirty="0"/>
              <a:t>“It is unlikely that a Greco-Roman literary work would have been </a:t>
            </a:r>
            <a:r>
              <a:rPr lang="en-US" b="1" dirty="0">
                <a:solidFill>
                  <a:srgbClr val="FFFF00"/>
                </a:solidFill>
              </a:rPr>
              <a:t>published anonymously</a:t>
            </a:r>
            <a:r>
              <a:rPr lang="en-US" dirty="0"/>
              <a:t>. Usually </a:t>
            </a:r>
            <a:r>
              <a:rPr lang="en-US" b="1" dirty="0">
                <a:solidFill>
                  <a:srgbClr val="FFFF00"/>
                </a:solidFill>
              </a:rPr>
              <a:t>the name of the author</a:t>
            </a:r>
            <a:r>
              <a:rPr lang="en-US" dirty="0"/>
              <a:t>, if not </a:t>
            </a:r>
            <a:r>
              <a:rPr lang="en-US" b="1" dirty="0">
                <a:solidFill>
                  <a:srgbClr val="FFFF00"/>
                </a:solidFill>
              </a:rPr>
              <a:t>indicated directly in the text</a:t>
            </a:r>
            <a:r>
              <a:rPr lang="en-US" dirty="0"/>
              <a:t>, was attached as </a:t>
            </a:r>
            <a:r>
              <a:rPr lang="en-US" b="1" dirty="0">
                <a:solidFill>
                  <a:srgbClr val="FFFF00"/>
                </a:solidFill>
              </a:rPr>
              <a:t>a tag to the scroll</a:t>
            </a:r>
            <a:r>
              <a:rPr lang="en-US" dirty="0"/>
              <a:t>. Though the earliest manuscript we have that bears the title ‘The Gospel According to Luke’ (as a postscript) is from the end of the second century, the heretic </a:t>
            </a:r>
            <a:r>
              <a:rPr lang="en-US" dirty="0" err="1"/>
              <a:t>Marcion</a:t>
            </a:r>
            <a:r>
              <a:rPr lang="en-US" dirty="0"/>
              <a:t> acknowledged Luke as the author as early as A.D. 135.”  </a:t>
            </a:r>
            <a:r>
              <a:rPr lang="en-US" sz="2000" dirty="0"/>
              <a:t>(</a:t>
            </a:r>
            <a:r>
              <a:rPr lang="en-US" sz="2000" i="1" dirty="0"/>
              <a:t>The Apologetics Study Bible</a:t>
            </a:r>
            <a:r>
              <a:rPr lang="en-US" sz="2000" dirty="0"/>
              <a:t>, 1507)</a:t>
            </a:r>
          </a:p>
        </p:txBody>
      </p:sp>
      <p:sp>
        <p:nvSpPr>
          <p:cNvPr id="6" name="Date Placeholder 5">
            <a:extLst>
              <a:ext uri="{FF2B5EF4-FFF2-40B4-BE49-F238E27FC236}">
                <a16:creationId xmlns:a16="http://schemas.microsoft.com/office/drawing/2014/main" id="{41BEF38E-F641-DFA9-3176-0D922840E9F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Outline, 4</a:t>
            </a:r>
          </a:p>
        </p:txBody>
      </p:sp>
      <p:sp>
        <p:nvSpPr>
          <p:cNvPr id="4" name="Footer Placeholder 3">
            <a:extLst>
              <a:ext uri="{FF2B5EF4-FFF2-40B4-BE49-F238E27FC236}">
                <a16:creationId xmlns:a16="http://schemas.microsoft.com/office/drawing/2014/main" id="{E5A6D7FE-C581-8710-5CE1-36418E6CA32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53559903-98EE-2316-1C9A-921A3A709E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56237247"/>
      </p:ext>
    </p:extLst>
  </p:cSld>
  <p:clrMapOvr>
    <a:masterClrMapping/>
  </p:clrMapOvr>
  <p:transition spd="med">
    <p:pull/>
  </p:transition>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6795D2-3BC7-FD4A-7B5E-E977F62A2CD6}"/>
              </a:ext>
            </a:extLst>
          </p:cNvPr>
          <p:cNvSpPr>
            <a:spLocks noGrp="1"/>
          </p:cNvSpPr>
          <p:nvPr>
            <p:ph type="title"/>
          </p:nvPr>
        </p:nvSpPr>
        <p:spPr/>
        <p:txBody>
          <a:bodyPr/>
          <a:lstStyle/>
          <a:p>
            <a:r>
              <a:rPr lang="en-US"/>
              <a:t>Objections To Justin</a:t>
            </a:r>
          </a:p>
        </p:txBody>
      </p:sp>
      <p:sp>
        <p:nvSpPr>
          <p:cNvPr id="3" name="Content Placeholder 2">
            <a:extLst>
              <a:ext uri="{FF2B5EF4-FFF2-40B4-BE49-F238E27FC236}">
                <a16:creationId xmlns:a16="http://schemas.microsoft.com/office/drawing/2014/main" id="{51AAE2E0-8814-1570-9E19-07796EBFCF1E}"/>
              </a:ext>
            </a:extLst>
          </p:cNvPr>
          <p:cNvSpPr>
            <a:spLocks noGrp="1"/>
          </p:cNvSpPr>
          <p:nvPr>
            <p:ph idx="1"/>
          </p:nvPr>
        </p:nvSpPr>
        <p:spPr/>
        <p:txBody>
          <a:bodyPr/>
          <a:lstStyle/>
          <a:p>
            <a:r>
              <a:rPr lang="en-US" dirty="0"/>
              <a:t>Justin never identifies “the memoirs of the apostles” as the work of </a:t>
            </a:r>
            <a:r>
              <a:rPr lang="en-US" b="1" dirty="0">
                <a:solidFill>
                  <a:srgbClr val="FFFF00"/>
                </a:solidFill>
              </a:rPr>
              <a:t>Matthew</a:t>
            </a:r>
            <a:r>
              <a:rPr lang="en-US" dirty="0"/>
              <a:t>, </a:t>
            </a:r>
            <a:r>
              <a:rPr lang="en-US" b="1" dirty="0">
                <a:solidFill>
                  <a:srgbClr val="FFFF00"/>
                </a:solidFill>
              </a:rPr>
              <a:t>Mark</a:t>
            </a:r>
            <a:r>
              <a:rPr lang="en-US" dirty="0"/>
              <a:t>, </a:t>
            </a:r>
            <a:r>
              <a:rPr lang="en-US" b="1" dirty="0">
                <a:solidFill>
                  <a:srgbClr val="FFFF00"/>
                </a:solidFill>
              </a:rPr>
              <a:t>Luke</a:t>
            </a:r>
            <a:r>
              <a:rPr lang="en-US" dirty="0"/>
              <a:t>, &amp; </a:t>
            </a:r>
            <a:r>
              <a:rPr lang="en-US" b="1" dirty="0">
                <a:solidFill>
                  <a:srgbClr val="FFFF00"/>
                </a:solidFill>
              </a:rPr>
              <a:t>John</a:t>
            </a:r>
          </a:p>
          <a:p>
            <a:r>
              <a:rPr lang="en-US" dirty="0"/>
              <a:t>This is puzzling, if the authors of the Gospels were known since Justin does </a:t>
            </a:r>
            <a:r>
              <a:rPr lang="en-US" b="1" dirty="0">
                <a:solidFill>
                  <a:srgbClr val="FFFF00"/>
                </a:solidFill>
              </a:rPr>
              <a:t>quote others by name</a:t>
            </a:r>
          </a:p>
        </p:txBody>
      </p:sp>
      <p:sp>
        <p:nvSpPr>
          <p:cNvPr id="4" name="Date Placeholder 3">
            <a:extLst>
              <a:ext uri="{FF2B5EF4-FFF2-40B4-BE49-F238E27FC236}">
                <a16:creationId xmlns:a16="http://schemas.microsoft.com/office/drawing/2014/main" id="{61295E6A-412E-8E01-4600-778837A31E05}"/>
              </a:ext>
            </a:extLst>
          </p:cNvPr>
          <p:cNvSpPr>
            <a:spLocks noGrp="1"/>
          </p:cNvSpPr>
          <p:nvPr>
            <p:ph type="dt" sz="half" idx="10"/>
          </p:nvPr>
        </p:nvSpPr>
        <p:spPr/>
        <p:txBody>
          <a:bodyPr/>
          <a:lstStyle/>
          <a:p>
            <a:r>
              <a:rPr lang="en-US"/>
              <a:t>Outline, 24</a:t>
            </a:r>
          </a:p>
        </p:txBody>
      </p:sp>
      <p:sp>
        <p:nvSpPr>
          <p:cNvPr id="5" name="Footer Placeholder 4">
            <a:extLst>
              <a:ext uri="{FF2B5EF4-FFF2-40B4-BE49-F238E27FC236}">
                <a16:creationId xmlns:a16="http://schemas.microsoft.com/office/drawing/2014/main" id="{72A1EE7B-2B4D-37F9-A4AB-FA2EC0744A0D}"/>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1535D15B-E751-54E1-C9F7-A53405801EAC}"/>
              </a:ext>
            </a:extLst>
          </p:cNvPr>
          <p:cNvSpPr>
            <a:spLocks noGrp="1"/>
          </p:cNvSpPr>
          <p:nvPr>
            <p:ph type="sldNum" sz="quarter" idx="12"/>
          </p:nvPr>
        </p:nvSpPr>
        <p:spPr/>
        <p:txBody>
          <a:bodyPr/>
          <a:lstStyle/>
          <a:p>
            <a:fld id="{3C8CA7C4-6BCF-4B83-8858-85B1748A2A5F}" type="slidenum">
              <a:rPr lang="en-US" smtClean="0"/>
              <a:t>220</a:t>
            </a:fld>
            <a:endParaRPr lang="en-US"/>
          </a:p>
        </p:txBody>
      </p:sp>
    </p:spTree>
    <p:extLst>
      <p:ext uri="{BB962C8B-B14F-4D97-AF65-F5344CB8AC3E}">
        <p14:creationId xmlns:p14="http://schemas.microsoft.com/office/powerpoint/2010/main" val="382169457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F85AB-C5BA-9C1C-B75D-A5B13976878F}"/>
              </a:ext>
            </a:extLst>
          </p:cNvPr>
          <p:cNvSpPr>
            <a:spLocks noGrp="1"/>
          </p:cNvSpPr>
          <p:nvPr>
            <p:ph type="title"/>
          </p:nvPr>
        </p:nvSpPr>
        <p:spPr/>
        <p:txBody>
          <a:bodyPr/>
          <a:lstStyle/>
          <a:p>
            <a:r>
              <a:rPr lang="en-US" sz="4000"/>
              <a:t>Attributions In Justin Martyr</a:t>
            </a:r>
          </a:p>
        </p:txBody>
      </p:sp>
      <p:graphicFrame>
        <p:nvGraphicFramePr>
          <p:cNvPr id="7" name="Table 7">
            <a:extLst>
              <a:ext uri="{FF2B5EF4-FFF2-40B4-BE49-F238E27FC236}">
                <a16:creationId xmlns:a16="http://schemas.microsoft.com/office/drawing/2014/main" id="{064F9AA0-BDF6-BD33-BD8D-6050016A9070}"/>
              </a:ext>
            </a:extLst>
          </p:cNvPr>
          <p:cNvGraphicFramePr>
            <a:graphicFrameLocks noGrp="1"/>
          </p:cNvGraphicFramePr>
          <p:nvPr>
            <p:ph idx="1"/>
          </p:nvPr>
        </p:nvGraphicFramePr>
        <p:xfrm>
          <a:off x="457200" y="1600200"/>
          <a:ext cx="8229600" cy="4358640"/>
        </p:xfrm>
        <a:graphic>
          <a:graphicData uri="http://schemas.openxmlformats.org/drawingml/2006/table">
            <a:tbl>
              <a:tblPr firstRow="1" bandRow="1">
                <a:tableStyleId>{5C22544A-7EE6-4342-B048-85BDC9FD1C3A}</a:tableStyleId>
              </a:tblPr>
              <a:tblGrid>
                <a:gridCol w="1845325">
                  <a:extLst>
                    <a:ext uri="{9D8B030D-6E8A-4147-A177-3AD203B41FA5}">
                      <a16:colId xmlns:a16="http://schemas.microsoft.com/office/drawing/2014/main" val="2307299279"/>
                    </a:ext>
                  </a:extLst>
                </a:gridCol>
                <a:gridCol w="4032174">
                  <a:extLst>
                    <a:ext uri="{9D8B030D-6E8A-4147-A177-3AD203B41FA5}">
                      <a16:colId xmlns:a16="http://schemas.microsoft.com/office/drawing/2014/main" val="1566500229"/>
                    </a:ext>
                  </a:extLst>
                </a:gridCol>
                <a:gridCol w="2352101">
                  <a:extLst>
                    <a:ext uri="{9D8B030D-6E8A-4147-A177-3AD203B41FA5}">
                      <a16:colId xmlns:a16="http://schemas.microsoft.com/office/drawing/2014/main" val="904266819"/>
                    </a:ext>
                  </a:extLst>
                </a:gridCol>
              </a:tblGrid>
              <a:tr h="370840">
                <a:tc>
                  <a:txBody>
                    <a:bodyPr/>
                    <a:lstStyle/>
                    <a:p>
                      <a:pPr algn="ctr"/>
                      <a:r>
                        <a:rPr lang="en-US" sz="2000" b="0">
                          <a:effectLst>
                            <a:outerShdw blurRad="38100" dist="38100" dir="2700000" algn="tl">
                              <a:srgbClr val="000000">
                                <a:alpha val="43137"/>
                              </a:srgbClr>
                            </a:outerShdw>
                          </a:effectLst>
                          <a:latin typeface="+mj-lt"/>
                        </a:rPr>
                        <a:t>Attribution</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English Source</a:t>
                      </a:r>
                    </a:p>
                  </a:txBody>
                  <a:tcPr>
                    <a:solidFill>
                      <a:srgbClr val="0000FF"/>
                    </a:solidFill>
                  </a:tcPr>
                </a:tc>
                <a:extLst>
                  <a:ext uri="{0D108BD9-81ED-4DB2-BD59-A6C34878D82A}">
                    <a16:rowId xmlns:a16="http://schemas.microsoft.com/office/drawing/2014/main" val="1535560869"/>
                  </a:ext>
                </a:extLst>
              </a:tr>
              <a:tr h="370840">
                <a:tc>
                  <a:txBody>
                    <a:bodyPr/>
                    <a:lstStyle/>
                    <a:p>
                      <a:pPr algn="ctr"/>
                      <a:r>
                        <a:rPr lang="en-US" sz="2000" b="0">
                          <a:latin typeface="+mj-lt"/>
                        </a:rPr>
                        <a:t>“Zechariah”</a:t>
                      </a:r>
                    </a:p>
                  </a:txBody>
                  <a:tcPr/>
                </a:tc>
                <a:tc>
                  <a:txBody>
                    <a:bodyPr/>
                    <a:lstStyle/>
                    <a:p>
                      <a:r>
                        <a:rPr lang="en-US" sz="2000" i="1"/>
                        <a:t>First Apology</a:t>
                      </a:r>
                      <a:r>
                        <a:rPr lang="en-US" sz="2000" i="0"/>
                        <a:t>, 52</a:t>
                      </a:r>
                      <a:endParaRPr lang="en-US" sz="2000" i="1"/>
                    </a:p>
                  </a:txBody>
                  <a:tcPr/>
                </a:tc>
                <a:tc>
                  <a:txBody>
                    <a:bodyPr/>
                    <a:lstStyle/>
                    <a:p>
                      <a:r>
                        <a:rPr lang="en-US" sz="2000" err="1"/>
                        <a:t>ANF</a:t>
                      </a:r>
                      <a:r>
                        <a:rPr lang="en-US" sz="2000"/>
                        <a:t>, 1:180</a:t>
                      </a:r>
                    </a:p>
                  </a:txBody>
                  <a:tcPr/>
                </a:tc>
                <a:extLst>
                  <a:ext uri="{0D108BD9-81ED-4DB2-BD59-A6C34878D82A}">
                    <a16:rowId xmlns:a16="http://schemas.microsoft.com/office/drawing/2014/main" val="533155906"/>
                  </a:ext>
                </a:extLst>
              </a:tr>
              <a:tr h="370840">
                <a:tc>
                  <a:txBody>
                    <a:bodyPr/>
                    <a:lstStyle/>
                    <a:p>
                      <a:endParaRPr lang="en-US" sz="2000"/>
                    </a:p>
                  </a:txBody>
                  <a:tcPr/>
                </a:tc>
                <a:tc>
                  <a:txBody>
                    <a:bodyPr/>
                    <a:lstStyle/>
                    <a:p>
                      <a:r>
                        <a:rPr lang="en-US" sz="2000" i="1"/>
                        <a:t>Dialogue with Trypho</a:t>
                      </a:r>
                      <a:r>
                        <a:rPr lang="en-US" sz="2000" i="0"/>
                        <a:t>, 29</a:t>
                      </a:r>
                    </a:p>
                  </a:txBody>
                  <a:tcPr/>
                </a:tc>
                <a:tc>
                  <a:txBody>
                    <a:bodyPr/>
                    <a:lstStyle/>
                    <a:p>
                      <a:r>
                        <a:rPr lang="en-US" sz="2000" err="1"/>
                        <a:t>ANF</a:t>
                      </a:r>
                      <a:r>
                        <a:rPr lang="en-US" sz="2000"/>
                        <a:t>, 1:209</a:t>
                      </a:r>
                    </a:p>
                  </a:txBody>
                  <a:tcPr/>
                </a:tc>
                <a:extLst>
                  <a:ext uri="{0D108BD9-81ED-4DB2-BD59-A6C34878D82A}">
                    <a16:rowId xmlns:a16="http://schemas.microsoft.com/office/drawing/2014/main" val="1658525543"/>
                  </a:ext>
                </a:extLst>
              </a:tr>
              <a:tr h="370840">
                <a:tc>
                  <a:txBody>
                    <a:bodyPr/>
                    <a:lstStyle/>
                    <a:p>
                      <a:endParaRPr lang="en-US" sz="2000"/>
                    </a:p>
                  </a:txBody>
                  <a:tcPr/>
                </a:tc>
                <a:tc>
                  <a:txBody>
                    <a:bodyPr/>
                    <a:lstStyle/>
                    <a:p>
                      <a:r>
                        <a:rPr lang="en-US" sz="2000" i="1"/>
                        <a:t>Dialogue with Trypho</a:t>
                      </a:r>
                      <a:r>
                        <a:rPr lang="en-US" sz="2000" i="0"/>
                        <a:t>, 49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t>ANF</a:t>
                      </a:r>
                      <a:r>
                        <a:rPr lang="en-US" sz="2000"/>
                        <a:t>, 1:219</a:t>
                      </a:r>
                    </a:p>
                  </a:txBody>
                  <a:tcPr/>
                </a:tc>
                <a:extLst>
                  <a:ext uri="{0D108BD9-81ED-4DB2-BD59-A6C34878D82A}">
                    <a16:rowId xmlns:a16="http://schemas.microsoft.com/office/drawing/2014/main" val="2301978684"/>
                  </a:ext>
                </a:extLst>
              </a:tr>
              <a:tr h="370840">
                <a:tc>
                  <a:txBody>
                    <a:bodyPr/>
                    <a:lstStyle/>
                    <a:p>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t>Dialogue with Trypho</a:t>
                      </a:r>
                      <a:r>
                        <a:rPr lang="en-US" sz="2000" i="0"/>
                        <a:t>, 53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t>ANF</a:t>
                      </a:r>
                      <a:r>
                        <a:rPr lang="en-US" sz="2000"/>
                        <a:t>, 1:222</a:t>
                      </a:r>
                    </a:p>
                  </a:txBody>
                  <a:tcPr/>
                </a:tc>
                <a:extLst>
                  <a:ext uri="{0D108BD9-81ED-4DB2-BD59-A6C34878D82A}">
                    <a16:rowId xmlns:a16="http://schemas.microsoft.com/office/drawing/2014/main" val="3507563052"/>
                  </a:ext>
                </a:extLst>
              </a:tr>
              <a:tr h="370840">
                <a:tc>
                  <a:txBody>
                    <a:bodyPr/>
                    <a:lstStyle/>
                    <a:p>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t>Dialogue with Trypho</a:t>
                      </a:r>
                      <a:r>
                        <a:rPr lang="en-US" sz="2000" i="0"/>
                        <a:t>, 53</a:t>
                      </a:r>
                    </a:p>
                  </a:txBody>
                  <a:tcPr/>
                </a:tc>
                <a:tc>
                  <a:txBody>
                    <a:bodyPr/>
                    <a:lstStyle/>
                    <a:p>
                      <a:r>
                        <a:rPr lang="en-US" sz="2000" err="1"/>
                        <a:t>ANF</a:t>
                      </a:r>
                      <a:r>
                        <a:rPr lang="en-US" sz="2000"/>
                        <a:t>, 1:222</a:t>
                      </a:r>
                    </a:p>
                  </a:txBody>
                  <a:tcPr/>
                </a:tc>
                <a:extLst>
                  <a:ext uri="{0D108BD9-81ED-4DB2-BD59-A6C34878D82A}">
                    <a16:rowId xmlns:a16="http://schemas.microsoft.com/office/drawing/2014/main" val="4180648376"/>
                  </a:ext>
                </a:extLst>
              </a:tr>
              <a:tr h="370840">
                <a:tc>
                  <a:txBody>
                    <a:bodyPr/>
                    <a:lstStyle/>
                    <a:p>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t>Dialogue with Trypho</a:t>
                      </a:r>
                      <a:r>
                        <a:rPr lang="en-US" sz="2000" i="0"/>
                        <a:t>, 79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t>ANF</a:t>
                      </a:r>
                      <a:r>
                        <a:rPr lang="en-US" sz="2000"/>
                        <a:t>, 1:238</a:t>
                      </a:r>
                    </a:p>
                  </a:txBody>
                  <a:tcPr/>
                </a:tc>
                <a:extLst>
                  <a:ext uri="{0D108BD9-81ED-4DB2-BD59-A6C34878D82A}">
                    <a16:rowId xmlns:a16="http://schemas.microsoft.com/office/drawing/2014/main" val="1521568945"/>
                  </a:ext>
                </a:extLst>
              </a:tr>
              <a:tr h="370840">
                <a:tc>
                  <a:txBody>
                    <a:bodyPr/>
                    <a:lstStyle/>
                    <a:p>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t>Dialogue with Trypho</a:t>
                      </a:r>
                      <a:r>
                        <a:rPr lang="en-US" sz="2000" i="0"/>
                        <a:t>, 115</a:t>
                      </a:r>
                    </a:p>
                  </a:txBody>
                  <a:tcPr/>
                </a:tc>
                <a:tc>
                  <a:txBody>
                    <a:bodyPr/>
                    <a:lstStyle/>
                    <a:p>
                      <a:r>
                        <a:rPr lang="en-US" sz="2000" err="1"/>
                        <a:t>ANF</a:t>
                      </a:r>
                      <a:r>
                        <a:rPr lang="en-US" sz="2000"/>
                        <a:t>, 1:256</a:t>
                      </a:r>
                    </a:p>
                  </a:txBody>
                  <a:tcPr/>
                </a:tc>
                <a:extLst>
                  <a:ext uri="{0D108BD9-81ED-4DB2-BD59-A6C34878D82A}">
                    <a16:rowId xmlns:a16="http://schemas.microsoft.com/office/drawing/2014/main" val="3382223337"/>
                  </a:ext>
                </a:extLst>
              </a:tr>
              <a:tr h="370840">
                <a:tc>
                  <a:txBody>
                    <a:bodyPr/>
                    <a:lstStyle/>
                    <a:p>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t>Dialogue with Trypho</a:t>
                      </a:r>
                      <a:r>
                        <a:rPr lang="en-US" sz="2000" i="0"/>
                        <a:t>, 121</a:t>
                      </a:r>
                    </a:p>
                  </a:txBody>
                  <a:tcPr/>
                </a:tc>
                <a:tc>
                  <a:txBody>
                    <a:bodyPr/>
                    <a:lstStyle/>
                    <a:p>
                      <a:r>
                        <a:rPr lang="en-US" sz="2000" err="1"/>
                        <a:t>ANF</a:t>
                      </a:r>
                      <a:r>
                        <a:rPr lang="en-US" sz="2000"/>
                        <a:t>, 1:260</a:t>
                      </a:r>
                    </a:p>
                  </a:txBody>
                  <a:tcPr/>
                </a:tc>
                <a:extLst>
                  <a:ext uri="{0D108BD9-81ED-4DB2-BD59-A6C34878D82A}">
                    <a16:rowId xmlns:a16="http://schemas.microsoft.com/office/drawing/2014/main" val="3609410279"/>
                  </a:ext>
                </a:extLst>
              </a:tr>
              <a:tr h="370840">
                <a:tc>
                  <a:txBody>
                    <a:bodyPr/>
                    <a:lstStyle/>
                    <a:p>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t>Dialogue with Trypho</a:t>
                      </a:r>
                      <a:r>
                        <a:rPr lang="en-US" sz="2000" i="0"/>
                        <a:t>, 126</a:t>
                      </a:r>
                    </a:p>
                  </a:txBody>
                  <a:tcPr/>
                </a:tc>
                <a:tc>
                  <a:txBody>
                    <a:bodyPr/>
                    <a:lstStyle/>
                    <a:p>
                      <a:r>
                        <a:rPr lang="en-US" sz="2000" err="1"/>
                        <a:t>ANF</a:t>
                      </a:r>
                      <a:r>
                        <a:rPr lang="en-US" sz="2000"/>
                        <a:t>, 1:262</a:t>
                      </a:r>
                    </a:p>
                  </a:txBody>
                  <a:tcPr/>
                </a:tc>
                <a:extLst>
                  <a:ext uri="{0D108BD9-81ED-4DB2-BD59-A6C34878D82A}">
                    <a16:rowId xmlns:a16="http://schemas.microsoft.com/office/drawing/2014/main" val="961430622"/>
                  </a:ext>
                </a:extLst>
              </a:tr>
              <a:tr h="370840">
                <a:tc>
                  <a:txBody>
                    <a:bodyPr/>
                    <a:lstStyle/>
                    <a:p>
                      <a:pPr marL="0" algn="ctr" defTabSz="914400" rtl="0" eaLnBrk="1" latinLnBrk="0" hangingPunct="1"/>
                      <a:r>
                        <a:rPr lang="en-US" sz="2000" b="0" kern="1200">
                          <a:solidFill>
                            <a:schemeClr val="dk1"/>
                          </a:solidFill>
                          <a:latin typeface="+mj-lt"/>
                          <a:ea typeface="+mn-ea"/>
                          <a:cs typeface="+mn-cs"/>
                        </a:rPr>
                        <a:t>“Malachi”</a:t>
                      </a:r>
                    </a:p>
                  </a:txBody>
                  <a:tcPr/>
                </a:tc>
                <a:tc>
                  <a:txBody>
                    <a:bodyPr/>
                    <a:lstStyle/>
                    <a:p>
                      <a:r>
                        <a:rPr lang="en-US" sz="2000" i="1"/>
                        <a:t>Dialogue with Trypho</a:t>
                      </a:r>
                      <a:r>
                        <a:rPr lang="en-US" sz="2000" i="0"/>
                        <a:t>, 28</a:t>
                      </a:r>
                    </a:p>
                  </a:txBody>
                  <a:tcPr/>
                </a:tc>
                <a:tc>
                  <a:txBody>
                    <a:bodyPr/>
                    <a:lstStyle/>
                    <a:p>
                      <a:r>
                        <a:rPr lang="en-US" sz="2000" dirty="0" err="1"/>
                        <a:t>ANF</a:t>
                      </a:r>
                      <a:r>
                        <a:rPr lang="en-US" sz="2000" dirty="0"/>
                        <a:t>, 1:208</a:t>
                      </a:r>
                    </a:p>
                  </a:txBody>
                  <a:tcPr/>
                </a:tc>
                <a:extLst>
                  <a:ext uri="{0D108BD9-81ED-4DB2-BD59-A6C34878D82A}">
                    <a16:rowId xmlns:a16="http://schemas.microsoft.com/office/drawing/2014/main" val="2767940022"/>
                  </a:ext>
                </a:extLst>
              </a:tr>
            </a:tbl>
          </a:graphicData>
        </a:graphic>
      </p:graphicFrame>
      <p:sp>
        <p:nvSpPr>
          <p:cNvPr id="4" name="Date Placeholder 3">
            <a:extLst>
              <a:ext uri="{FF2B5EF4-FFF2-40B4-BE49-F238E27FC236}">
                <a16:creationId xmlns:a16="http://schemas.microsoft.com/office/drawing/2014/main" id="{3A9189C9-95E9-C690-3CD8-61692ECBD49A}"/>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t>Outline, 24-25</a:t>
            </a:r>
          </a:p>
        </p:txBody>
      </p:sp>
      <p:sp>
        <p:nvSpPr>
          <p:cNvPr id="5" name="Footer Placeholder 4">
            <a:extLst>
              <a:ext uri="{FF2B5EF4-FFF2-40B4-BE49-F238E27FC236}">
                <a16:creationId xmlns:a16="http://schemas.microsoft.com/office/drawing/2014/main" id="{E5F8EE81-BF0E-A645-CC55-729DDFD19C9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55642F9C-61CC-9C2E-7280-7D8C7AA027C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260095940"/>
      </p:ext>
    </p:extLst>
  </p:cSld>
  <p:clrMapOvr>
    <a:overrideClrMapping bg1="dk2" tx1="lt1" bg2="dk1" tx2="lt2" accent1="accent1" accent2="accent2" accent3="accent3" accent4="accent4" accent5="accent5" accent6="accent6" hlink="hlink" folHlink="folHlink"/>
  </p:clrMapOvr>
  <p:transition spd="med">
    <p:pull/>
  </p:transition>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F85AB-C5BA-9C1C-B75D-A5B13976878F}"/>
              </a:ext>
            </a:extLst>
          </p:cNvPr>
          <p:cNvSpPr>
            <a:spLocks noGrp="1"/>
          </p:cNvSpPr>
          <p:nvPr>
            <p:ph type="title"/>
          </p:nvPr>
        </p:nvSpPr>
        <p:spPr/>
        <p:txBody>
          <a:bodyPr/>
          <a:lstStyle/>
          <a:p>
            <a:r>
              <a:rPr lang="en-US" sz="4000"/>
              <a:t>Attributions In Justin Martyr</a:t>
            </a:r>
          </a:p>
        </p:txBody>
      </p:sp>
      <p:graphicFrame>
        <p:nvGraphicFramePr>
          <p:cNvPr id="7" name="Table 7">
            <a:extLst>
              <a:ext uri="{FF2B5EF4-FFF2-40B4-BE49-F238E27FC236}">
                <a16:creationId xmlns:a16="http://schemas.microsoft.com/office/drawing/2014/main" id="{064F9AA0-BDF6-BD33-BD8D-6050016A9070}"/>
              </a:ext>
            </a:extLst>
          </p:cNvPr>
          <p:cNvGraphicFramePr>
            <a:graphicFrameLocks noGrp="1"/>
          </p:cNvGraphicFramePr>
          <p:nvPr>
            <p:ph idx="1"/>
            <p:extLst>
              <p:ext uri="{D42A27DB-BD31-4B8C-83A1-F6EECF244321}">
                <p14:modId xmlns:p14="http://schemas.microsoft.com/office/powerpoint/2010/main" val="4157490454"/>
              </p:ext>
            </p:extLst>
          </p:nvPr>
        </p:nvGraphicFramePr>
        <p:xfrm>
          <a:off x="457200" y="1600200"/>
          <a:ext cx="8229600" cy="3962400"/>
        </p:xfrm>
        <a:graphic>
          <a:graphicData uri="http://schemas.openxmlformats.org/drawingml/2006/table">
            <a:tbl>
              <a:tblPr firstRow="1" bandRow="1">
                <a:tableStyleId>{5C22544A-7EE6-4342-B048-85BDC9FD1C3A}</a:tableStyleId>
              </a:tblPr>
              <a:tblGrid>
                <a:gridCol w="1801258">
                  <a:extLst>
                    <a:ext uri="{9D8B030D-6E8A-4147-A177-3AD203B41FA5}">
                      <a16:colId xmlns:a16="http://schemas.microsoft.com/office/drawing/2014/main" val="2307299279"/>
                    </a:ext>
                  </a:extLst>
                </a:gridCol>
                <a:gridCol w="4098275">
                  <a:extLst>
                    <a:ext uri="{9D8B030D-6E8A-4147-A177-3AD203B41FA5}">
                      <a16:colId xmlns:a16="http://schemas.microsoft.com/office/drawing/2014/main" val="1566500229"/>
                    </a:ext>
                  </a:extLst>
                </a:gridCol>
                <a:gridCol w="2330067">
                  <a:extLst>
                    <a:ext uri="{9D8B030D-6E8A-4147-A177-3AD203B41FA5}">
                      <a16:colId xmlns:a16="http://schemas.microsoft.com/office/drawing/2014/main" val="904266819"/>
                    </a:ext>
                  </a:extLst>
                </a:gridCol>
              </a:tblGrid>
              <a:tr h="370840">
                <a:tc>
                  <a:txBody>
                    <a:bodyPr/>
                    <a:lstStyle/>
                    <a:p>
                      <a:pPr algn="ctr"/>
                      <a:r>
                        <a:rPr lang="en-US" sz="2000" b="0">
                          <a:effectLst>
                            <a:outerShdw blurRad="38100" dist="38100" dir="2700000" algn="tl">
                              <a:srgbClr val="000000">
                                <a:alpha val="43137"/>
                              </a:srgbClr>
                            </a:outerShdw>
                          </a:effectLst>
                          <a:latin typeface="+mj-lt"/>
                        </a:rPr>
                        <a:t>Attribution</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English Source</a:t>
                      </a:r>
                    </a:p>
                  </a:txBody>
                  <a:tcPr>
                    <a:solidFill>
                      <a:srgbClr val="0000FF"/>
                    </a:solidFill>
                  </a:tcPr>
                </a:tc>
                <a:extLst>
                  <a:ext uri="{0D108BD9-81ED-4DB2-BD59-A6C34878D82A}">
                    <a16:rowId xmlns:a16="http://schemas.microsoft.com/office/drawing/2014/main" val="1535560869"/>
                  </a:ext>
                </a:extLst>
              </a:tr>
              <a:tr h="370840">
                <a:tc>
                  <a:txBody>
                    <a:bodyPr/>
                    <a:lstStyle/>
                    <a:p>
                      <a:pPr marL="0" algn="ctr" defTabSz="914400" rtl="0" eaLnBrk="1" latinLnBrk="0" hangingPunct="1"/>
                      <a:r>
                        <a:rPr lang="en-US" sz="2000" b="0" kern="1200">
                          <a:solidFill>
                            <a:schemeClr val="dk1"/>
                          </a:solidFill>
                          <a:latin typeface="+mj-lt"/>
                          <a:ea typeface="+mn-ea"/>
                          <a:cs typeface="+mn-cs"/>
                        </a:rPr>
                        <a:t>“Malachi”</a:t>
                      </a:r>
                    </a:p>
                  </a:txBody>
                  <a:tcPr/>
                </a:tc>
                <a:tc>
                  <a:txBody>
                    <a:bodyPr/>
                    <a:lstStyle/>
                    <a:p>
                      <a:r>
                        <a:rPr lang="en-US" sz="2000" i="1"/>
                        <a:t>Dialogue with Trypho</a:t>
                      </a:r>
                      <a:r>
                        <a:rPr lang="en-US" sz="2000" i="0"/>
                        <a:t>, 41</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t>ANF</a:t>
                      </a:r>
                      <a:r>
                        <a:rPr lang="en-US" sz="2000"/>
                        <a:t>, 1:215</a:t>
                      </a:r>
                    </a:p>
                  </a:txBody>
                  <a:tcPr/>
                </a:tc>
                <a:extLst>
                  <a:ext uri="{0D108BD9-81ED-4DB2-BD59-A6C34878D82A}">
                    <a16:rowId xmlns:a16="http://schemas.microsoft.com/office/drawing/2014/main" val="1658525543"/>
                  </a:ext>
                </a:extLst>
              </a:tr>
              <a:tr h="370840">
                <a:tc>
                  <a:txBody>
                    <a:bodyPr/>
                    <a:lstStyle/>
                    <a:p>
                      <a:pPr marL="0" algn="ctr" defTabSz="914400" rtl="0" eaLnBrk="1" latinLnBrk="0" hangingPunct="1"/>
                      <a:r>
                        <a:rPr lang="en-US" sz="2000" b="0" kern="1200">
                          <a:solidFill>
                            <a:schemeClr val="dk1"/>
                          </a:solidFill>
                          <a:latin typeface="+mj-lt"/>
                          <a:ea typeface="+mn-ea"/>
                          <a:cs typeface="+mn-cs"/>
                        </a:rPr>
                        <a:t>“Psalms”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37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1:213</a:t>
                      </a:r>
                    </a:p>
                  </a:txBody>
                  <a:tcPr/>
                </a:tc>
                <a:extLst>
                  <a:ext uri="{0D108BD9-81ED-4DB2-BD59-A6C34878D82A}">
                    <a16:rowId xmlns:a16="http://schemas.microsoft.com/office/drawing/2014/main" val="2301978684"/>
                  </a:ext>
                </a:extLst>
              </a:tr>
              <a:tr h="370840">
                <a:tc>
                  <a:txBody>
                    <a:bodyPr/>
                    <a:lstStyle/>
                    <a:p>
                      <a:pPr marL="0" algn="ctr" defTabSz="914400" rtl="0" eaLnBrk="1" latinLnBrk="0" hangingPunct="1"/>
                      <a:r>
                        <a:rPr lang="en-US" sz="2000" b="0" kern="1200">
                          <a:solidFill>
                            <a:schemeClr val="dk1"/>
                          </a:solidFill>
                          <a:latin typeface="+mj-lt"/>
                          <a:ea typeface="+mn-ea"/>
                          <a:cs typeface="+mn-cs"/>
                        </a:rPr>
                        <a:t>“Esdras”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72</a:t>
                      </a:r>
                    </a:p>
                  </a:txBody>
                  <a:tcPr/>
                </a:tc>
                <a:tc>
                  <a:txBody>
                    <a:bodyPr/>
                    <a:lstStyle/>
                    <a:p>
                      <a:r>
                        <a:rPr lang="en-US" sz="2000" err="1">
                          <a:solidFill>
                            <a:srgbClr val="002060"/>
                          </a:solidFill>
                        </a:rPr>
                        <a:t>ANF</a:t>
                      </a:r>
                      <a:r>
                        <a:rPr lang="en-US" sz="2000">
                          <a:solidFill>
                            <a:srgbClr val="002060"/>
                          </a:solidFill>
                        </a:rPr>
                        <a:t>, 1:234</a:t>
                      </a:r>
                    </a:p>
                  </a:txBody>
                  <a:tcPr/>
                </a:tc>
                <a:extLst>
                  <a:ext uri="{0D108BD9-81ED-4DB2-BD59-A6C34878D82A}">
                    <a16:rowId xmlns:a16="http://schemas.microsoft.com/office/drawing/2014/main" val="3507563052"/>
                  </a:ext>
                </a:extLst>
              </a:tr>
              <a:tr h="370840">
                <a:tc>
                  <a:txBody>
                    <a:bodyPr/>
                    <a:lstStyle/>
                    <a:p>
                      <a:pPr marL="0" algn="ctr" defTabSz="914400" rtl="0" eaLnBrk="1" latinLnBrk="0" hangingPunct="1"/>
                      <a:endParaRPr lang="en-US" sz="2000" b="0" kern="1200">
                        <a:solidFill>
                          <a:schemeClr val="dk1"/>
                        </a:solidFill>
                        <a:latin typeface="+mj-lt"/>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120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1:259</a:t>
                      </a:r>
                    </a:p>
                  </a:txBody>
                  <a:tcPr/>
                </a:tc>
                <a:extLst>
                  <a:ext uri="{0D108BD9-81ED-4DB2-BD59-A6C34878D82A}">
                    <a16:rowId xmlns:a16="http://schemas.microsoft.com/office/drawing/2014/main" val="418064837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0" kern="1200">
                          <a:solidFill>
                            <a:schemeClr val="dk1"/>
                          </a:solidFill>
                          <a:latin typeface="+mj-lt"/>
                          <a:ea typeface="+mn-ea"/>
                          <a:cs typeface="+mn-cs"/>
                        </a:rPr>
                        <a:t>“Jeremiah”</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11</a:t>
                      </a:r>
                    </a:p>
                  </a:txBody>
                  <a:tcPr/>
                </a:tc>
                <a:tc>
                  <a:txBody>
                    <a:bodyPr/>
                    <a:lstStyle/>
                    <a:p>
                      <a:r>
                        <a:rPr lang="en-US" sz="2000" err="1">
                          <a:solidFill>
                            <a:srgbClr val="002060"/>
                          </a:solidFill>
                        </a:rPr>
                        <a:t>ANF</a:t>
                      </a:r>
                      <a:r>
                        <a:rPr lang="en-US" sz="2000">
                          <a:solidFill>
                            <a:srgbClr val="002060"/>
                          </a:solidFill>
                        </a:rPr>
                        <a:t>, 1:200</a:t>
                      </a:r>
                    </a:p>
                  </a:txBody>
                  <a:tcPr/>
                </a:tc>
                <a:extLst>
                  <a:ext uri="{0D108BD9-81ED-4DB2-BD59-A6C34878D82A}">
                    <a16:rowId xmlns:a16="http://schemas.microsoft.com/office/drawing/2014/main" val="1521568945"/>
                  </a:ext>
                </a:extLst>
              </a:tr>
              <a:tr h="370840">
                <a:tc>
                  <a:txBody>
                    <a:bodyPr/>
                    <a:lstStyle/>
                    <a:p>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22</a:t>
                      </a:r>
                    </a:p>
                  </a:txBody>
                  <a:tcPr/>
                </a:tc>
                <a:tc>
                  <a:txBody>
                    <a:bodyPr/>
                    <a:lstStyle/>
                    <a:p>
                      <a:r>
                        <a:rPr lang="en-US" sz="2000" err="1">
                          <a:solidFill>
                            <a:srgbClr val="002060"/>
                          </a:solidFill>
                        </a:rPr>
                        <a:t>ANF</a:t>
                      </a:r>
                      <a:r>
                        <a:rPr lang="en-US" sz="2000">
                          <a:solidFill>
                            <a:srgbClr val="002060"/>
                          </a:solidFill>
                        </a:rPr>
                        <a:t>, 1:205</a:t>
                      </a:r>
                    </a:p>
                  </a:txBody>
                  <a:tcPr/>
                </a:tc>
                <a:extLst>
                  <a:ext uri="{0D108BD9-81ED-4DB2-BD59-A6C34878D82A}">
                    <a16:rowId xmlns:a16="http://schemas.microsoft.com/office/drawing/2014/main" val="3382223337"/>
                  </a:ext>
                </a:extLst>
              </a:tr>
              <a:tr h="370840">
                <a:tc>
                  <a:txBody>
                    <a:bodyPr/>
                    <a:lstStyle/>
                    <a:p>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28</a:t>
                      </a:r>
                    </a:p>
                  </a:txBody>
                  <a:tcPr/>
                </a:tc>
                <a:tc>
                  <a:txBody>
                    <a:bodyPr/>
                    <a:lstStyle/>
                    <a:p>
                      <a:r>
                        <a:rPr lang="en-US" sz="2000" err="1">
                          <a:solidFill>
                            <a:srgbClr val="002060"/>
                          </a:solidFill>
                        </a:rPr>
                        <a:t>ANF</a:t>
                      </a:r>
                      <a:r>
                        <a:rPr lang="en-US" sz="2000">
                          <a:solidFill>
                            <a:srgbClr val="002060"/>
                          </a:solidFill>
                        </a:rPr>
                        <a:t>, 1:208</a:t>
                      </a:r>
                    </a:p>
                  </a:txBody>
                  <a:tcPr/>
                </a:tc>
                <a:extLst>
                  <a:ext uri="{0D108BD9-81ED-4DB2-BD59-A6C34878D82A}">
                    <a16:rowId xmlns:a16="http://schemas.microsoft.com/office/drawing/2014/main" val="3609410279"/>
                  </a:ext>
                </a:extLst>
              </a:tr>
              <a:tr h="370840">
                <a:tc>
                  <a:txBody>
                    <a:bodyPr/>
                    <a:lstStyle/>
                    <a:p>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72</a:t>
                      </a:r>
                    </a:p>
                  </a:txBody>
                  <a:tcPr/>
                </a:tc>
                <a:tc>
                  <a:txBody>
                    <a:bodyPr/>
                    <a:lstStyle/>
                    <a:p>
                      <a:r>
                        <a:rPr lang="en-US" sz="2000" err="1">
                          <a:solidFill>
                            <a:srgbClr val="002060"/>
                          </a:solidFill>
                        </a:rPr>
                        <a:t>ANF</a:t>
                      </a:r>
                      <a:r>
                        <a:rPr lang="en-US" sz="2000">
                          <a:solidFill>
                            <a:srgbClr val="002060"/>
                          </a:solidFill>
                        </a:rPr>
                        <a:t>, 1:234</a:t>
                      </a:r>
                    </a:p>
                  </a:txBody>
                  <a:tcPr/>
                </a:tc>
                <a:extLst>
                  <a:ext uri="{0D108BD9-81ED-4DB2-BD59-A6C34878D82A}">
                    <a16:rowId xmlns:a16="http://schemas.microsoft.com/office/drawing/2014/main" val="961430622"/>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72</a:t>
                      </a:r>
                    </a:p>
                  </a:txBody>
                  <a:tcPr/>
                </a:tc>
                <a:tc>
                  <a:txBody>
                    <a:bodyPr/>
                    <a:lstStyle/>
                    <a:p>
                      <a:r>
                        <a:rPr lang="en-US" sz="2000" dirty="0" err="1">
                          <a:solidFill>
                            <a:srgbClr val="002060"/>
                          </a:solidFill>
                        </a:rPr>
                        <a:t>ANF</a:t>
                      </a:r>
                      <a:r>
                        <a:rPr lang="en-US" sz="2000" dirty="0">
                          <a:solidFill>
                            <a:srgbClr val="002060"/>
                          </a:solidFill>
                        </a:rPr>
                        <a:t>, 1:235</a:t>
                      </a:r>
                    </a:p>
                  </a:txBody>
                  <a:tcPr/>
                </a:tc>
                <a:extLst>
                  <a:ext uri="{0D108BD9-81ED-4DB2-BD59-A6C34878D82A}">
                    <a16:rowId xmlns:a16="http://schemas.microsoft.com/office/drawing/2014/main" val="3268207496"/>
                  </a:ext>
                </a:extLst>
              </a:tr>
            </a:tbl>
          </a:graphicData>
        </a:graphic>
      </p:graphicFrame>
      <p:sp>
        <p:nvSpPr>
          <p:cNvPr id="4" name="Date Placeholder 3">
            <a:extLst>
              <a:ext uri="{FF2B5EF4-FFF2-40B4-BE49-F238E27FC236}">
                <a16:creationId xmlns:a16="http://schemas.microsoft.com/office/drawing/2014/main" id="{3A9189C9-95E9-C690-3CD8-61692ECBD49A}"/>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t>Outline, 24-25</a:t>
            </a:r>
          </a:p>
        </p:txBody>
      </p:sp>
      <p:sp>
        <p:nvSpPr>
          <p:cNvPr id="5" name="Footer Placeholder 4">
            <a:extLst>
              <a:ext uri="{FF2B5EF4-FFF2-40B4-BE49-F238E27FC236}">
                <a16:creationId xmlns:a16="http://schemas.microsoft.com/office/drawing/2014/main" id="{E5F8EE81-BF0E-A645-CC55-729DDFD19C9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55642F9C-61CC-9C2E-7280-7D8C7AA027C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674675331"/>
      </p:ext>
    </p:extLst>
  </p:cSld>
  <p:clrMapOvr>
    <a:overrideClrMapping bg1="dk2" tx1="lt1" bg2="dk1" tx2="lt2" accent1="accent1" accent2="accent2" accent3="accent3" accent4="accent4" accent5="accent5" accent6="accent6" hlink="hlink" folHlink="folHlink"/>
  </p:clrMapOvr>
  <p:transition spd="med">
    <p:pull/>
  </p:transition>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F85AB-C5BA-9C1C-B75D-A5B13976878F}"/>
              </a:ext>
            </a:extLst>
          </p:cNvPr>
          <p:cNvSpPr>
            <a:spLocks noGrp="1"/>
          </p:cNvSpPr>
          <p:nvPr>
            <p:ph type="title"/>
          </p:nvPr>
        </p:nvSpPr>
        <p:spPr/>
        <p:txBody>
          <a:bodyPr/>
          <a:lstStyle/>
          <a:p>
            <a:r>
              <a:rPr lang="en-US" sz="4000"/>
              <a:t>Attributions In Justin Martyr</a:t>
            </a:r>
          </a:p>
        </p:txBody>
      </p:sp>
      <p:graphicFrame>
        <p:nvGraphicFramePr>
          <p:cNvPr id="7" name="Table 7">
            <a:extLst>
              <a:ext uri="{FF2B5EF4-FFF2-40B4-BE49-F238E27FC236}">
                <a16:creationId xmlns:a16="http://schemas.microsoft.com/office/drawing/2014/main" id="{064F9AA0-BDF6-BD33-BD8D-6050016A9070}"/>
              </a:ext>
            </a:extLst>
          </p:cNvPr>
          <p:cNvGraphicFramePr>
            <a:graphicFrameLocks noGrp="1"/>
          </p:cNvGraphicFramePr>
          <p:nvPr>
            <p:ph idx="1"/>
            <p:extLst>
              <p:ext uri="{D42A27DB-BD31-4B8C-83A1-F6EECF244321}">
                <p14:modId xmlns:p14="http://schemas.microsoft.com/office/powerpoint/2010/main" val="563326150"/>
              </p:ext>
            </p:extLst>
          </p:nvPr>
        </p:nvGraphicFramePr>
        <p:xfrm>
          <a:off x="457200" y="1600200"/>
          <a:ext cx="8229600" cy="3962400"/>
        </p:xfrm>
        <a:graphic>
          <a:graphicData uri="http://schemas.openxmlformats.org/drawingml/2006/table">
            <a:tbl>
              <a:tblPr firstRow="1" bandRow="1">
                <a:tableStyleId>{5C22544A-7EE6-4342-B048-85BDC9FD1C3A}</a:tableStyleId>
              </a:tblPr>
              <a:tblGrid>
                <a:gridCol w="1867359">
                  <a:extLst>
                    <a:ext uri="{9D8B030D-6E8A-4147-A177-3AD203B41FA5}">
                      <a16:colId xmlns:a16="http://schemas.microsoft.com/office/drawing/2014/main" val="2307299279"/>
                    </a:ext>
                  </a:extLst>
                </a:gridCol>
                <a:gridCol w="4054207">
                  <a:extLst>
                    <a:ext uri="{9D8B030D-6E8A-4147-A177-3AD203B41FA5}">
                      <a16:colId xmlns:a16="http://schemas.microsoft.com/office/drawing/2014/main" val="1566500229"/>
                    </a:ext>
                  </a:extLst>
                </a:gridCol>
                <a:gridCol w="2308034">
                  <a:extLst>
                    <a:ext uri="{9D8B030D-6E8A-4147-A177-3AD203B41FA5}">
                      <a16:colId xmlns:a16="http://schemas.microsoft.com/office/drawing/2014/main" val="904266819"/>
                    </a:ext>
                  </a:extLst>
                </a:gridCol>
              </a:tblGrid>
              <a:tr h="370840">
                <a:tc>
                  <a:txBody>
                    <a:bodyPr/>
                    <a:lstStyle/>
                    <a:p>
                      <a:pPr algn="ctr"/>
                      <a:r>
                        <a:rPr lang="en-US" sz="2000" b="0">
                          <a:effectLst>
                            <a:outerShdw blurRad="38100" dist="38100" dir="2700000" algn="tl">
                              <a:srgbClr val="000000">
                                <a:alpha val="43137"/>
                              </a:srgbClr>
                            </a:outerShdw>
                          </a:effectLst>
                          <a:latin typeface="+mj-lt"/>
                        </a:rPr>
                        <a:t>Attribution</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English Source</a:t>
                      </a:r>
                    </a:p>
                  </a:txBody>
                  <a:tcPr>
                    <a:solidFill>
                      <a:srgbClr val="0000FF"/>
                    </a:solidFill>
                  </a:tcPr>
                </a:tc>
                <a:extLst>
                  <a:ext uri="{0D108BD9-81ED-4DB2-BD59-A6C34878D82A}">
                    <a16:rowId xmlns:a16="http://schemas.microsoft.com/office/drawing/2014/main" val="1535560869"/>
                  </a:ext>
                </a:extLst>
              </a:tr>
              <a:tr h="370840">
                <a:tc>
                  <a:txBody>
                    <a:bodyPr/>
                    <a:lstStyle/>
                    <a:p>
                      <a:r>
                        <a:rPr kumimoji="0" lang="en-US" sz="2000" b="0" i="0" u="none" strike="noStrike" kern="1200" cap="none" spc="0" normalizeH="0" baseline="0" noProof="0" dirty="0">
                          <a:ln>
                            <a:noFill/>
                          </a:ln>
                          <a:solidFill>
                            <a:srgbClr val="660000"/>
                          </a:solidFill>
                          <a:effectLst/>
                          <a:uLnTx/>
                          <a:uFillTx/>
                          <a:latin typeface="Arial Black" panose="020B0A04020102020204"/>
                          <a:ea typeface="+mn-ea"/>
                          <a:cs typeface="+mn-cs"/>
                        </a:rPr>
                        <a:t>“Jeremiah”</a:t>
                      </a: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dirty="0">
                          <a:solidFill>
                            <a:srgbClr val="002060"/>
                          </a:solidFill>
                        </a:rPr>
                        <a:t>Dialogue with Trypho</a:t>
                      </a:r>
                      <a:r>
                        <a:rPr lang="en-US" sz="2000" i="0" dirty="0">
                          <a:solidFill>
                            <a:srgbClr val="002060"/>
                          </a:solidFill>
                        </a:rPr>
                        <a:t>, 78</a:t>
                      </a:r>
                    </a:p>
                  </a:txBody>
                  <a:tcPr/>
                </a:tc>
                <a:tc>
                  <a:txBody>
                    <a:bodyPr/>
                    <a:lstStyle/>
                    <a:p>
                      <a:r>
                        <a:rPr lang="en-US" sz="2000" dirty="0" err="1">
                          <a:solidFill>
                            <a:srgbClr val="002060"/>
                          </a:solidFill>
                        </a:rPr>
                        <a:t>ANF</a:t>
                      </a:r>
                      <a:r>
                        <a:rPr lang="en-US" sz="2000" dirty="0">
                          <a:solidFill>
                            <a:srgbClr val="002060"/>
                          </a:solidFill>
                        </a:rPr>
                        <a:t>, 1:238</a:t>
                      </a:r>
                    </a:p>
                  </a:txBody>
                  <a:tcPr/>
                </a:tc>
                <a:extLst>
                  <a:ext uri="{0D108BD9-81ED-4DB2-BD59-A6C34878D82A}">
                    <a16:rowId xmlns:a16="http://schemas.microsoft.com/office/drawing/2014/main" val="2134834354"/>
                  </a:ext>
                </a:extLst>
              </a:tr>
              <a:tr h="370840">
                <a:tc>
                  <a:txBody>
                    <a:bodyPr/>
                    <a:lstStyle/>
                    <a:p>
                      <a:pPr marL="0" algn="ctr" defTabSz="914400" rtl="0" eaLnBrk="1" latinLnBrk="0" hangingPunct="1"/>
                      <a:endParaRPr lang="en-US" sz="2000" b="0" kern="1200" dirty="0">
                        <a:solidFill>
                          <a:schemeClr val="dk1"/>
                        </a:solidFill>
                        <a:latin typeface="+mj-lt"/>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114</a:t>
                      </a:r>
                    </a:p>
                  </a:txBody>
                  <a:tcPr/>
                </a:tc>
                <a:tc>
                  <a:txBody>
                    <a:bodyPr/>
                    <a:lstStyle/>
                    <a:p>
                      <a:r>
                        <a:rPr lang="en-US" sz="2000" err="1">
                          <a:solidFill>
                            <a:srgbClr val="002060"/>
                          </a:solidFill>
                        </a:rPr>
                        <a:t>ANF</a:t>
                      </a:r>
                      <a:r>
                        <a:rPr lang="en-US" sz="2000">
                          <a:solidFill>
                            <a:srgbClr val="002060"/>
                          </a:solidFill>
                        </a:rPr>
                        <a:t>, 1:256</a:t>
                      </a:r>
                    </a:p>
                  </a:txBody>
                  <a:tcPr/>
                </a:tc>
                <a:extLst>
                  <a:ext uri="{0D108BD9-81ED-4DB2-BD59-A6C34878D82A}">
                    <a16:rowId xmlns:a16="http://schemas.microsoft.com/office/drawing/2014/main" val="2301978684"/>
                  </a:ext>
                </a:extLst>
              </a:tr>
              <a:tr h="370840">
                <a:tc>
                  <a:txBody>
                    <a:bodyPr/>
                    <a:lstStyle/>
                    <a:p>
                      <a:pPr marL="0" algn="ctr" defTabSz="914400" rtl="0" eaLnBrk="1" latinLnBrk="0" hangingPunct="1"/>
                      <a:endParaRPr lang="en-US" sz="2000" b="0" kern="1200">
                        <a:solidFill>
                          <a:schemeClr val="dk1"/>
                        </a:solidFill>
                        <a:latin typeface="+mj-lt"/>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Other Fragments</a:t>
                      </a:r>
                      <a:r>
                        <a:rPr lang="en-US" sz="2000" i="0">
                          <a:solidFill>
                            <a:srgbClr val="002060"/>
                          </a:solidFill>
                        </a:rPr>
                        <a:t>, XIII</a:t>
                      </a:r>
                    </a:p>
                  </a:txBody>
                  <a:tcPr/>
                </a:tc>
                <a:tc>
                  <a:txBody>
                    <a:bodyPr/>
                    <a:lstStyle/>
                    <a:p>
                      <a:r>
                        <a:rPr lang="en-US" sz="2000" err="1">
                          <a:solidFill>
                            <a:srgbClr val="002060"/>
                          </a:solidFill>
                        </a:rPr>
                        <a:t>ANF</a:t>
                      </a:r>
                      <a:r>
                        <a:rPr lang="en-US" sz="2000">
                          <a:solidFill>
                            <a:srgbClr val="002060"/>
                          </a:solidFill>
                        </a:rPr>
                        <a:t>, 1:301</a:t>
                      </a:r>
                    </a:p>
                  </a:txBody>
                  <a:tcPr/>
                </a:tc>
                <a:extLst>
                  <a:ext uri="{0D108BD9-81ED-4DB2-BD59-A6C34878D82A}">
                    <a16:rowId xmlns:a16="http://schemas.microsoft.com/office/drawing/2014/main" val="3507563052"/>
                  </a:ext>
                </a:extLst>
              </a:tr>
              <a:tr h="370840">
                <a:tc>
                  <a:txBody>
                    <a:bodyPr/>
                    <a:lstStyle/>
                    <a:p>
                      <a:pPr marL="0" algn="ctr" defTabSz="914400" rtl="0" eaLnBrk="1" latinLnBrk="0" hangingPunct="1"/>
                      <a:r>
                        <a:rPr lang="en-US" sz="2000" b="0" kern="1200">
                          <a:solidFill>
                            <a:schemeClr val="dk1"/>
                          </a:solidFill>
                          <a:latin typeface="+mj-lt"/>
                          <a:ea typeface="+mn-ea"/>
                          <a:cs typeface="+mn-cs"/>
                        </a:rPr>
                        <a:t>“Plato”</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First Apology</a:t>
                      </a:r>
                      <a:r>
                        <a:rPr lang="en-US" sz="2000" i="0">
                          <a:solidFill>
                            <a:srgbClr val="002060"/>
                          </a:solidFill>
                        </a:rPr>
                        <a:t>, 8</a:t>
                      </a:r>
                      <a:endParaRPr lang="en-US" sz="2000" i="1">
                        <a:solidFill>
                          <a:srgbClr val="002060"/>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1:165</a:t>
                      </a:r>
                    </a:p>
                  </a:txBody>
                  <a:tcPr/>
                </a:tc>
                <a:extLst>
                  <a:ext uri="{0D108BD9-81ED-4DB2-BD59-A6C34878D82A}">
                    <a16:rowId xmlns:a16="http://schemas.microsoft.com/office/drawing/2014/main" val="4180648376"/>
                  </a:ext>
                </a:extLst>
              </a:tr>
              <a:tr h="370840">
                <a:tc>
                  <a:txBody>
                    <a:bodyPr/>
                    <a:lstStyle/>
                    <a:p>
                      <a:pPr algn="ctr"/>
                      <a:endParaRPr lang="en-US" sz="2000" b="1"/>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First Apology</a:t>
                      </a:r>
                      <a:r>
                        <a:rPr lang="en-US" sz="2000" i="0">
                          <a:solidFill>
                            <a:srgbClr val="002060"/>
                          </a:solidFill>
                        </a:rPr>
                        <a:t>, 44</a:t>
                      </a:r>
                      <a:endParaRPr lang="en-US" sz="2000" i="1">
                        <a:solidFill>
                          <a:srgbClr val="002060"/>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1:177</a:t>
                      </a:r>
                    </a:p>
                  </a:txBody>
                  <a:tcPr/>
                </a:tc>
                <a:extLst>
                  <a:ext uri="{0D108BD9-81ED-4DB2-BD59-A6C34878D82A}">
                    <a16:rowId xmlns:a16="http://schemas.microsoft.com/office/drawing/2014/main" val="742113970"/>
                  </a:ext>
                </a:extLst>
              </a:tr>
              <a:tr h="370840">
                <a:tc>
                  <a:txBody>
                    <a:bodyPr/>
                    <a:lstStyle/>
                    <a:p>
                      <a:pPr algn="ctr"/>
                      <a:endParaRPr lang="en-US" sz="2000" b="1"/>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1:196</a:t>
                      </a:r>
                    </a:p>
                  </a:txBody>
                  <a:tcPr/>
                </a:tc>
                <a:extLst>
                  <a:ext uri="{0D108BD9-81ED-4DB2-BD59-A6C34878D82A}">
                    <a16:rowId xmlns:a16="http://schemas.microsoft.com/office/drawing/2014/main" val="1156686333"/>
                  </a:ext>
                </a:extLst>
              </a:tr>
              <a:tr h="370840">
                <a:tc>
                  <a:txBody>
                    <a:bodyPr/>
                    <a:lstStyle/>
                    <a:p>
                      <a:pPr algn="ctr"/>
                      <a:endParaRPr lang="en-US" sz="2000" b="1"/>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Dialogue with Trypho</a:t>
                      </a:r>
                      <a:r>
                        <a:rPr lang="en-US" sz="2000" i="0">
                          <a:solidFill>
                            <a:srgbClr val="002060"/>
                          </a:solidFill>
                        </a:rPr>
                        <a:t>, 5</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1:197</a:t>
                      </a:r>
                    </a:p>
                  </a:txBody>
                  <a:tcPr/>
                </a:tc>
                <a:extLst>
                  <a:ext uri="{0D108BD9-81ED-4DB2-BD59-A6C34878D82A}">
                    <a16:rowId xmlns:a16="http://schemas.microsoft.com/office/drawing/2014/main" val="1178607774"/>
                  </a:ext>
                </a:extLst>
              </a:tr>
              <a:tr h="370840">
                <a:tc>
                  <a:txBody>
                    <a:bodyPr/>
                    <a:lstStyle/>
                    <a:p>
                      <a:pPr algn="ctr"/>
                      <a:endParaRPr lang="en-US" sz="2000" b="1"/>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dirty="0">
                          <a:solidFill>
                            <a:srgbClr val="002060"/>
                          </a:solidFill>
                        </a:rPr>
                        <a:t>Hortatory Address to the Greeks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1:278</a:t>
                      </a:r>
                    </a:p>
                  </a:txBody>
                  <a:tcPr/>
                </a:tc>
                <a:extLst>
                  <a:ext uri="{0D108BD9-81ED-4DB2-BD59-A6C34878D82A}">
                    <a16:rowId xmlns:a16="http://schemas.microsoft.com/office/drawing/2014/main" val="1980205441"/>
                  </a:ext>
                </a:extLst>
              </a:tr>
              <a:tr h="370840">
                <a:tc>
                  <a:txBody>
                    <a:bodyPr/>
                    <a:lstStyle/>
                    <a:p>
                      <a:pPr algn="ctr"/>
                      <a:endParaRPr lang="en-US" sz="2000" b="1"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dirty="0">
                          <a:solidFill>
                            <a:srgbClr val="002060"/>
                          </a:solidFill>
                        </a:rPr>
                        <a:t>Hortatory Address to the Greeks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err="1">
                          <a:solidFill>
                            <a:srgbClr val="002060"/>
                          </a:solidFill>
                        </a:rPr>
                        <a:t>ANF</a:t>
                      </a:r>
                      <a:r>
                        <a:rPr lang="en-US" sz="2000" dirty="0">
                          <a:solidFill>
                            <a:srgbClr val="002060"/>
                          </a:solidFill>
                        </a:rPr>
                        <a:t>, 1:282</a:t>
                      </a:r>
                    </a:p>
                  </a:txBody>
                  <a:tcPr/>
                </a:tc>
                <a:extLst>
                  <a:ext uri="{0D108BD9-81ED-4DB2-BD59-A6C34878D82A}">
                    <a16:rowId xmlns:a16="http://schemas.microsoft.com/office/drawing/2014/main" val="2131560638"/>
                  </a:ext>
                </a:extLst>
              </a:tr>
            </a:tbl>
          </a:graphicData>
        </a:graphic>
      </p:graphicFrame>
      <p:sp>
        <p:nvSpPr>
          <p:cNvPr id="4" name="Date Placeholder 3">
            <a:extLst>
              <a:ext uri="{FF2B5EF4-FFF2-40B4-BE49-F238E27FC236}">
                <a16:creationId xmlns:a16="http://schemas.microsoft.com/office/drawing/2014/main" id="{3A9189C9-95E9-C690-3CD8-61692ECBD49A}"/>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t>Outline, 24-25</a:t>
            </a:r>
          </a:p>
        </p:txBody>
      </p:sp>
      <p:sp>
        <p:nvSpPr>
          <p:cNvPr id="5" name="Footer Placeholder 4">
            <a:extLst>
              <a:ext uri="{FF2B5EF4-FFF2-40B4-BE49-F238E27FC236}">
                <a16:creationId xmlns:a16="http://schemas.microsoft.com/office/drawing/2014/main" id="{E5F8EE81-BF0E-A645-CC55-729DDFD19C9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55642F9C-61CC-9C2E-7280-7D8C7AA027C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731655618"/>
      </p:ext>
    </p:extLst>
  </p:cSld>
  <p:clrMapOvr>
    <a:overrideClrMapping bg1="dk2" tx1="lt1" bg2="dk1" tx2="lt2" accent1="accent1" accent2="accent2" accent3="accent3" accent4="accent4" accent5="accent5" accent6="accent6" hlink="hlink" folHlink="folHlink"/>
  </p:clrMapOvr>
  <p:transition spd="med">
    <p:pull/>
  </p:transition>
</p:sld>
</file>

<file path=ppt/slides/slide2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F85AB-C5BA-9C1C-B75D-A5B13976878F}"/>
              </a:ext>
            </a:extLst>
          </p:cNvPr>
          <p:cNvSpPr>
            <a:spLocks noGrp="1"/>
          </p:cNvSpPr>
          <p:nvPr>
            <p:ph type="title"/>
          </p:nvPr>
        </p:nvSpPr>
        <p:spPr/>
        <p:txBody>
          <a:bodyPr/>
          <a:lstStyle/>
          <a:p>
            <a:r>
              <a:rPr lang="en-US" sz="4000"/>
              <a:t>Attributions In Justin Martyr</a:t>
            </a:r>
          </a:p>
        </p:txBody>
      </p:sp>
      <p:graphicFrame>
        <p:nvGraphicFramePr>
          <p:cNvPr id="7" name="Table 7">
            <a:extLst>
              <a:ext uri="{FF2B5EF4-FFF2-40B4-BE49-F238E27FC236}">
                <a16:creationId xmlns:a16="http://schemas.microsoft.com/office/drawing/2014/main" id="{064F9AA0-BDF6-BD33-BD8D-6050016A9070}"/>
              </a:ext>
            </a:extLst>
          </p:cNvPr>
          <p:cNvGraphicFramePr>
            <a:graphicFrameLocks noGrp="1"/>
          </p:cNvGraphicFramePr>
          <p:nvPr>
            <p:ph idx="1"/>
            <p:extLst>
              <p:ext uri="{D42A27DB-BD31-4B8C-83A1-F6EECF244321}">
                <p14:modId xmlns:p14="http://schemas.microsoft.com/office/powerpoint/2010/main" val="3802228488"/>
              </p:ext>
            </p:extLst>
          </p:nvPr>
        </p:nvGraphicFramePr>
        <p:xfrm>
          <a:off x="457200" y="1600200"/>
          <a:ext cx="8229600" cy="3566160"/>
        </p:xfrm>
        <a:graphic>
          <a:graphicData uri="http://schemas.openxmlformats.org/drawingml/2006/table">
            <a:tbl>
              <a:tblPr firstRow="1" bandRow="1">
                <a:tableStyleId>{5C22544A-7EE6-4342-B048-85BDC9FD1C3A}</a:tableStyleId>
              </a:tblPr>
              <a:tblGrid>
                <a:gridCol w="1911427">
                  <a:extLst>
                    <a:ext uri="{9D8B030D-6E8A-4147-A177-3AD203B41FA5}">
                      <a16:colId xmlns:a16="http://schemas.microsoft.com/office/drawing/2014/main" val="2307299279"/>
                    </a:ext>
                  </a:extLst>
                </a:gridCol>
                <a:gridCol w="4043190">
                  <a:extLst>
                    <a:ext uri="{9D8B030D-6E8A-4147-A177-3AD203B41FA5}">
                      <a16:colId xmlns:a16="http://schemas.microsoft.com/office/drawing/2014/main" val="1566500229"/>
                    </a:ext>
                  </a:extLst>
                </a:gridCol>
                <a:gridCol w="2274983">
                  <a:extLst>
                    <a:ext uri="{9D8B030D-6E8A-4147-A177-3AD203B41FA5}">
                      <a16:colId xmlns:a16="http://schemas.microsoft.com/office/drawing/2014/main" val="904266819"/>
                    </a:ext>
                  </a:extLst>
                </a:gridCol>
              </a:tblGrid>
              <a:tr h="370840">
                <a:tc>
                  <a:txBody>
                    <a:bodyPr/>
                    <a:lstStyle/>
                    <a:p>
                      <a:pPr algn="ctr"/>
                      <a:r>
                        <a:rPr lang="en-US" sz="2000" b="0">
                          <a:effectLst>
                            <a:outerShdw blurRad="38100" dist="38100" dir="2700000" algn="tl">
                              <a:srgbClr val="000000">
                                <a:alpha val="43137"/>
                              </a:srgbClr>
                            </a:outerShdw>
                          </a:effectLst>
                          <a:latin typeface="+mj-lt"/>
                        </a:rPr>
                        <a:t>Attribution</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English Source</a:t>
                      </a:r>
                    </a:p>
                  </a:txBody>
                  <a:tcPr>
                    <a:solidFill>
                      <a:srgbClr val="0000FF"/>
                    </a:solidFill>
                  </a:tcPr>
                </a:tc>
                <a:extLst>
                  <a:ext uri="{0D108BD9-81ED-4DB2-BD59-A6C34878D82A}">
                    <a16:rowId xmlns:a16="http://schemas.microsoft.com/office/drawing/2014/main" val="1535560869"/>
                  </a:ext>
                </a:extLst>
              </a:tr>
              <a:tr h="370840">
                <a:tc>
                  <a:txBody>
                    <a:bodyPr/>
                    <a:lstStyle/>
                    <a:p>
                      <a:pPr algn="ctr"/>
                      <a:r>
                        <a:rPr kumimoji="0" lang="en-US" sz="2000" b="0" i="0" u="none" strike="noStrike" kern="1200" cap="none" spc="0" normalizeH="0" baseline="0" noProof="0" dirty="0">
                          <a:ln>
                            <a:noFill/>
                          </a:ln>
                          <a:solidFill>
                            <a:srgbClr val="660000"/>
                          </a:solidFill>
                          <a:effectLst/>
                          <a:uLnTx/>
                          <a:uFillTx/>
                          <a:latin typeface="Arial Black" panose="020B0A04020102020204"/>
                          <a:ea typeface="+mn-ea"/>
                          <a:cs typeface="+mn-cs"/>
                        </a:rPr>
                        <a:t>“Plato”</a:t>
                      </a:r>
                      <a:endParaRPr lang="en-US" sz="2000" b="1"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dirty="0">
                          <a:solidFill>
                            <a:srgbClr val="002060"/>
                          </a:solidFill>
                        </a:rPr>
                        <a:t>Hortatory Address to the Greeks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err="1">
                          <a:solidFill>
                            <a:srgbClr val="002060"/>
                          </a:solidFill>
                        </a:rPr>
                        <a:t>ANF</a:t>
                      </a:r>
                      <a:r>
                        <a:rPr lang="en-US" sz="2000" dirty="0">
                          <a:solidFill>
                            <a:srgbClr val="002060"/>
                          </a:solidFill>
                        </a:rPr>
                        <a:t>, 1:282</a:t>
                      </a:r>
                    </a:p>
                  </a:txBody>
                  <a:tcPr/>
                </a:tc>
                <a:extLst>
                  <a:ext uri="{0D108BD9-81ED-4DB2-BD59-A6C34878D82A}">
                    <a16:rowId xmlns:a16="http://schemas.microsoft.com/office/drawing/2014/main" val="1914910708"/>
                  </a:ext>
                </a:extLst>
              </a:tr>
              <a:tr h="370840">
                <a:tc>
                  <a:txBody>
                    <a:bodyPr/>
                    <a:lstStyle/>
                    <a:p>
                      <a:pPr algn="ctr"/>
                      <a:endParaRPr lang="en-US" sz="2000" b="1"/>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dirty="0">
                          <a:solidFill>
                            <a:srgbClr val="002060"/>
                          </a:solidFill>
                        </a:rPr>
                        <a:t>Hortatory Address to the Greeks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err="1">
                          <a:solidFill>
                            <a:srgbClr val="002060"/>
                          </a:solidFill>
                        </a:rPr>
                        <a:t>ANF</a:t>
                      </a:r>
                      <a:r>
                        <a:rPr lang="en-US" sz="2000" dirty="0">
                          <a:solidFill>
                            <a:srgbClr val="002060"/>
                          </a:solidFill>
                        </a:rPr>
                        <a:t>, 1:283</a:t>
                      </a:r>
                    </a:p>
                  </a:txBody>
                  <a:tcPr/>
                </a:tc>
                <a:extLst>
                  <a:ext uri="{0D108BD9-81ED-4DB2-BD59-A6C34878D82A}">
                    <a16:rowId xmlns:a16="http://schemas.microsoft.com/office/drawing/2014/main" val="3409126770"/>
                  </a:ext>
                </a:extLst>
              </a:tr>
              <a:tr h="370840">
                <a:tc>
                  <a:txBody>
                    <a:bodyPr/>
                    <a:lstStyle/>
                    <a:p>
                      <a:pPr marL="0" algn="ctr" defTabSz="914400" rtl="0" eaLnBrk="1" latinLnBrk="0" hangingPunct="1"/>
                      <a:endParaRPr lang="en-US" sz="2000" b="0" kern="1200" dirty="0">
                        <a:solidFill>
                          <a:schemeClr val="dk1"/>
                        </a:solidFill>
                        <a:latin typeface="+mj-lt"/>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dirty="0">
                          <a:solidFill>
                            <a:srgbClr val="002060"/>
                          </a:solidFill>
                        </a:rPr>
                        <a:t>Hortatory Address to the Greeks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1:283</a:t>
                      </a:r>
                    </a:p>
                  </a:txBody>
                  <a:tcPr/>
                </a:tc>
                <a:extLst>
                  <a:ext uri="{0D108BD9-81ED-4DB2-BD59-A6C34878D82A}">
                    <a16:rowId xmlns:a16="http://schemas.microsoft.com/office/drawing/2014/main" val="4180648376"/>
                  </a:ext>
                </a:extLst>
              </a:tr>
              <a:tr h="370840">
                <a:tc>
                  <a:txBody>
                    <a:bodyPr/>
                    <a:lstStyle/>
                    <a:p>
                      <a:pPr marL="0" algn="ctr" defTabSz="914400" rtl="0" eaLnBrk="1" latinLnBrk="0" hangingPunct="1"/>
                      <a:endParaRPr lang="en-US" sz="2000" b="0" kern="1200">
                        <a:solidFill>
                          <a:schemeClr val="dk1"/>
                        </a:solidFill>
                        <a:latin typeface="+mj-lt"/>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dirty="0">
                          <a:solidFill>
                            <a:srgbClr val="002060"/>
                          </a:solidFill>
                        </a:rPr>
                        <a:t>Hortatory Address to the Greeks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1:284</a:t>
                      </a:r>
                    </a:p>
                  </a:txBody>
                  <a:tcPr/>
                </a:tc>
                <a:extLst>
                  <a:ext uri="{0D108BD9-81ED-4DB2-BD59-A6C34878D82A}">
                    <a16:rowId xmlns:a16="http://schemas.microsoft.com/office/drawing/2014/main" val="742113970"/>
                  </a:ext>
                </a:extLst>
              </a:tr>
              <a:tr h="370840">
                <a:tc>
                  <a:txBody>
                    <a:bodyPr/>
                    <a:lstStyle/>
                    <a:p>
                      <a:pPr marL="0" algn="ctr" defTabSz="914400" rtl="0" eaLnBrk="1" latinLnBrk="0" hangingPunct="1"/>
                      <a:endParaRPr lang="en-US" sz="2000" b="0" kern="1200">
                        <a:solidFill>
                          <a:schemeClr val="dk1"/>
                        </a:solidFill>
                        <a:latin typeface="+mj-lt"/>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Hortatory Address to the Greeks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1:286</a:t>
                      </a:r>
                    </a:p>
                  </a:txBody>
                  <a:tcPr/>
                </a:tc>
                <a:extLst>
                  <a:ext uri="{0D108BD9-81ED-4DB2-BD59-A6C34878D82A}">
                    <a16:rowId xmlns:a16="http://schemas.microsoft.com/office/drawing/2014/main" val="1156686333"/>
                  </a:ext>
                </a:extLst>
              </a:tr>
              <a:tr h="370840">
                <a:tc>
                  <a:txBody>
                    <a:bodyPr/>
                    <a:lstStyle/>
                    <a:p>
                      <a:pPr marL="0" algn="ctr" defTabSz="914400" rtl="0" eaLnBrk="1" latinLnBrk="0" hangingPunct="1"/>
                      <a:r>
                        <a:rPr lang="en-US" sz="1800" b="0" kern="1200">
                          <a:solidFill>
                            <a:schemeClr val="dk1"/>
                          </a:solidFill>
                          <a:latin typeface="+mj-lt"/>
                          <a:ea typeface="+mn-ea"/>
                          <a:cs typeface="+mn-cs"/>
                        </a:rPr>
                        <a:t>“Pythagoras”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Hortatory Address to the Greeks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1:274-275</a:t>
                      </a:r>
                    </a:p>
                  </a:txBody>
                  <a:tcPr/>
                </a:tc>
                <a:extLst>
                  <a:ext uri="{0D108BD9-81ED-4DB2-BD59-A6C34878D82A}">
                    <a16:rowId xmlns:a16="http://schemas.microsoft.com/office/drawing/2014/main" val="1178607774"/>
                  </a:ext>
                </a:extLst>
              </a:tr>
              <a:tr h="370840">
                <a:tc>
                  <a:txBody>
                    <a:bodyPr/>
                    <a:lstStyle/>
                    <a:p>
                      <a:pPr algn="ctr"/>
                      <a:endParaRPr lang="en-US" sz="2000" b="1"/>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Hortatory Address to the Greeks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err="1">
                          <a:solidFill>
                            <a:srgbClr val="002060"/>
                          </a:solidFill>
                        </a:rPr>
                        <a:t>ANF</a:t>
                      </a:r>
                      <a:r>
                        <a:rPr lang="en-US" sz="2000">
                          <a:solidFill>
                            <a:srgbClr val="002060"/>
                          </a:solidFill>
                        </a:rPr>
                        <a:t>, 1:280-281</a:t>
                      </a:r>
                    </a:p>
                  </a:txBody>
                  <a:tcPr/>
                </a:tc>
                <a:extLst>
                  <a:ext uri="{0D108BD9-81ED-4DB2-BD59-A6C34878D82A}">
                    <a16:rowId xmlns:a16="http://schemas.microsoft.com/office/drawing/2014/main" val="1980205441"/>
                  </a:ext>
                </a:extLst>
              </a:tr>
              <a:tr h="370840">
                <a:tc>
                  <a:txBody>
                    <a:bodyPr/>
                    <a:lstStyle/>
                    <a:p>
                      <a:pPr algn="ctr"/>
                      <a:endParaRPr lang="en-US" sz="2000" b="1"/>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a:solidFill>
                            <a:srgbClr val="002060"/>
                          </a:solidFill>
                        </a:rPr>
                        <a:t>On the Sole Government of God</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err="1">
                          <a:solidFill>
                            <a:srgbClr val="002060"/>
                          </a:solidFill>
                        </a:rPr>
                        <a:t>ANF</a:t>
                      </a:r>
                      <a:r>
                        <a:rPr lang="en-US" sz="2000" dirty="0">
                          <a:solidFill>
                            <a:srgbClr val="002060"/>
                          </a:solidFill>
                        </a:rPr>
                        <a:t>, 1:291</a:t>
                      </a:r>
                    </a:p>
                  </a:txBody>
                  <a:tcPr/>
                </a:tc>
                <a:extLst>
                  <a:ext uri="{0D108BD9-81ED-4DB2-BD59-A6C34878D82A}">
                    <a16:rowId xmlns:a16="http://schemas.microsoft.com/office/drawing/2014/main" val="2131560638"/>
                  </a:ext>
                </a:extLst>
              </a:tr>
            </a:tbl>
          </a:graphicData>
        </a:graphic>
      </p:graphicFrame>
      <p:sp>
        <p:nvSpPr>
          <p:cNvPr id="4" name="Date Placeholder 3">
            <a:extLst>
              <a:ext uri="{FF2B5EF4-FFF2-40B4-BE49-F238E27FC236}">
                <a16:creationId xmlns:a16="http://schemas.microsoft.com/office/drawing/2014/main" id="{3A9189C9-95E9-C690-3CD8-61692ECBD49A}"/>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t>Outline, 24-25</a:t>
            </a:r>
          </a:p>
        </p:txBody>
      </p:sp>
      <p:sp>
        <p:nvSpPr>
          <p:cNvPr id="5" name="Footer Placeholder 4">
            <a:extLst>
              <a:ext uri="{FF2B5EF4-FFF2-40B4-BE49-F238E27FC236}">
                <a16:creationId xmlns:a16="http://schemas.microsoft.com/office/drawing/2014/main" id="{E5F8EE81-BF0E-A645-CC55-729DDFD19C9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55642F9C-61CC-9C2E-7280-7D8C7AA027C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075818092"/>
      </p:ext>
    </p:extLst>
  </p:cSld>
  <p:clrMapOvr>
    <a:overrideClrMapping bg1="dk2" tx1="lt1" bg2="dk1" tx2="lt2" accent1="accent1" accent2="accent2" accent3="accent3" accent4="accent4" accent5="accent5" accent6="accent6" hlink="hlink" folHlink="folHlink"/>
  </p:clrMapOvr>
  <p:transition spd="med">
    <p:pull/>
  </p:transition>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B1A1A4-64A6-CD2A-48A3-2E79D8D38314}"/>
              </a:ext>
            </a:extLst>
          </p:cNvPr>
          <p:cNvSpPr>
            <a:spLocks noGrp="1"/>
          </p:cNvSpPr>
          <p:nvPr>
            <p:ph type="title"/>
          </p:nvPr>
        </p:nvSpPr>
        <p:spPr/>
        <p:txBody>
          <a:bodyPr/>
          <a:lstStyle/>
          <a:p>
            <a:r>
              <a:rPr lang="en-US" dirty="0"/>
              <a:t>Response</a:t>
            </a:r>
          </a:p>
        </p:txBody>
      </p:sp>
      <p:sp>
        <p:nvSpPr>
          <p:cNvPr id="3" name="Content Placeholder 2">
            <a:extLst>
              <a:ext uri="{FF2B5EF4-FFF2-40B4-BE49-F238E27FC236}">
                <a16:creationId xmlns:a16="http://schemas.microsoft.com/office/drawing/2014/main" id="{7D9D9717-F775-69CB-CADB-93557117DA59}"/>
              </a:ext>
            </a:extLst>
          </p:cNvPr>
          <p:cNvSpPr>
            <a:spLocks noGrp="1"/>
          </p:cNvSpPr>
          <p:nvPr>
            <p:ph idx="1"/>
          </p:nvPr>
        </p:nvSpPr>
        <p:spPr/>
        <p:txBody>
          <a:bodyPr/>
          <a:lstStyle/>
          <a:p>
            <a:r>
              <a:rPr lang="en-US" dirty="0"/>
              <a:t>Quoting a source </a:t>
            </a:r>
            <a:r>
              <a:rPr lang="en-US" b="1" dirty="0">
                <a:solidFill>
                  <a:srgbClr val="FFFF00"/>
                </a:solidFill>
              </a:rPr>
              <a:t>without naming </a:t>
            </a:r>
            <a:r>
              <a:rPr lang="en-US" dirty="0"/>
              <a:t>the author does not prove that the source was </a:t>
            </a:r>
            <a:r>
              <a:rPr lang="en-US" b="1" dirty="0">
                <a:solidFill>
                  <a:srgbClr val="FFFF00"/>
                </a:solidFill>
              </a:rPr>
              <a:t>anonymous</a:t>
            </a:r>
          </a:p>
          <a:p>
            <a:pPr lvl="1"/>
            <a:r>
              <a:rPr lang="en-US" dirty="0"/>
              <a:t>Irenaeus believed that the Gospels were written by Matthew, Mark, Luke, and John  </a:t>
            </a:r>
            <a:r>
              <a:rPr lang="en-US" sz="2000" dirty="0"/>
              <a:t>(Against Heresies, 3:1:1, </a:t>
            </a:r>
            <a:r>
              <a:rPr lang="en-US" sz="2000" dirty="0" err="1"/>
              <a:t>ANF</a:t>
            </a:r>
            <a:r>
              <a:rPr lang="en-US" sz="2000" dirty="0"/>
              <a:t>, 1885, 1:414)</a:t>
            </a:r>
          </a:p>
          <a:p>
            <a:pPr lvl="1"/>
            <a:r>
              <a:rPr lang="en-US" dirty="0"/>
              <a:t>Yet sometimes he quoted a Gospel without identifying its author  </a:t>
            </a:r>
            <a:r>
              <a:rPr lang="en-US" sz="2000" dirty="0"/>
              <a:t>(Against Heresies, 4:30:3, </a:t>
            </a:r>
            <a:r>
              <a:rPr lang="en-US" sz="2000" dirty="0" err="1"/>
              <a:t>ANF</a:t>
            </a:r>
            <a:r>
              <a:rPr lang="en-US" sz="2000" dirty="0"/>
              <a:t>, 1885, 1:503)</a:t>
            </a:r>
          </a:p>
          <a:p>
            <a:endParaRPr lang="en-US" dirty="0"/>
          </a:p>
        </p:txBody>
      </p:sp>
      <p:sp>
        <p:nvSpPr>
          <p:cNvPr id="4" name="Date Placeholder 3">
            <a:extLst>
              <a:ext uri="{FF2B5EF4-FFF2-40B4-BE49-F238E27FC236}">
                <a16:creationId xmlns:a16="http://schemas.microsoft.com/office/drawing/2014/main" id="{7FB8E5D8-30C8-9D74-377C-B63D4BC805DB}"/>
              </a:ext>
            </a:extLst>
          </p:cNvPr>
          <p:cNvSpPr>
            <a:spLocks noGrp="1"/>
          </p:cNvSpPr>
          <p:nvPr>
            <p:ph type="dt" sz="half" idx="10"/>
          </p:nvPr>
        </p:nvSpPr>
        <p:spPr/>
        <p:txBody>
          <a:bodyPr/>
          <a:lstStyle/>
          <a:p>
            <a:r>
              <a:rPr lang="en-US"/>
              <a:t>Outline, 25</a:t>
            </a:r>
          </a:p>
        </p:txBody>
      </p:sp>
      <p:sp>
        <p:nvSpPr>
          <p:cNvPr id="5" name="Footer Placeholder 4">
            <a:extLst>
              <a:ext uri="{FF2B5EF4-FFF2-40B4-BE49-F238E27FC236}">
                <a16:creationId xmlns:a16="http://schemas.microsoft.com/office/drawing/2014/main" id="{BFC69148-42D5-B221-8444-D542704F091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FF5A5665-BBE8-7D23-8679-62D3DCD8D87F}"/>
              </a:ext>
            </a:extLst>
          </p:cNvPr>
          <p:cNvSpPr>
            <a:spLocks noGrp="1"/>
          </p:cNvSpPr>
          <p:nvPr>
            <p:ph type="sldNum" sz="quarter" idx="12"/>
          </p:nvPr>
        </p:nvSpPr>
        <p:spPr/>
        <p:txBody>
          <a:bodyPr/>
          <a:lstStyle/>
          <a:p>
            <a:fld id="{3C8CA7C4-6BCF-4B83-8858-85B1748A2A5F}" type="slidenum">
              <a:rPr lang="en-US" smtClean="0"/>
              <a:t>225</a:t>
            </a:fld>
            <a:endParaRPr lang="en-US"/>
          </a:p>
        </p:txBody>
      </p:sp>
    </p:spTree>
    <p:extLst>
      <p:ext uri="{BB962C8B-B14F-4D97-AF65-F5344CB8AC3E}">
        <p14:creationId xmlns:p14="http://schemas.microsoft.com/office/powerpoint/2010/main" val="245560248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B1A1A4-64A6-CD2A-48A3-2E79D8D38314}"/>
              </a:ext>
            </a:extLst>
          </p:cNvPr>
          <p:cNvSpPr>
            <a:spLocks noGrp="1"/>
          </p:cNvSpPr>
          <p:nvPr>
            <p:ph type="title"/>
          </p:nvPr>
        </p:nvSpPr>
        <p:spPr/>
        <p:txBody>
          <a:bodyPr/>
          <a:lstStyle/>
          <a:p>
            <a:r>
              <a:rPr lang="en-US"/>
              <a:t>Response</a:t>
            </a:r>
          </a:p>
        </p:txBody>
      </p:sp>
      <p:sp>
        <p:nvSpPr>
          <p:cNvPr id="3" name="Content Placeholder 2">
            <a:extLst>
              <a:ext uri="{FF2B5EF4-FFF2-40B4-BE49-F238E27FC236}">
                <a16:creationId xmlns:a16="http://schemas.microsoft.com/office/drawing/2014/main" id="{7D9D9717-F775-69CB-CADB-93557117DA59}"/>
              </a:ext>
            </a:extLst>
          </p:cNvPr>
          <p:cNvSpPr>
            <a:spLocks noGrp="1"/>
          </p:cNvSpPr>
          <p:nvPr>
            <p:ph idx="1"/>
          </p:nvPr>
        </p:nvSpPr>
        <p:spPr/>
        <p:txBody>
          <a:bodyPr/>
          <a:lstStyle/>
          <a:p>
            <a:r>
              <a:rPr lang="en-US"/>
              <a:t>Furthermore, Justin’s quotations </a:t>
            </a:r>
            <a:r>
              <a:rPr lang="en-US" b="1">
                <a:solidFill>
                  <a:srgbClr val="FFFF00"/>
                </a:solidFill>
              </a:rPr>
              <a:t>correspond</a:t>
            </a:r>
            <a:r>
              <a:rPr lang="en-US"/>
              <a:t> beautifully with various statements in the Synoptic Gospels</a:t>
            </a:r>
          </a:p>
          <a:p>
            <a:r>
              <a:rPr lang="en-US"/>
              <a:t>For the Gospels to be </a:t>
            </a:r>
            <a:r>
              <a:rPr lang="en-US" b="1">
                <a:solidFill>
                  <a:srgbClr val="FFFF00"/>
                </a:solidFill>
              </a:rPr>
              <a:t>read as Scripture </a:t>
            </a:r>
            <a:r>
              <a:rPr lang="en-US"/>
              <a:t>in weekly services, they must have been </a:t>
            </a:r>
            <a:r>
              <a:rPr lang="en-US" b="1">
                <a:solidFill>
                  <a:srgbClr val="FFFF00"/>
                </a:solidFill>
              </a:rPr>
              <a:t>very highly regarded </a:t>
            </a:r>
            <a:r>
              <a:rPr lang="en-US"/>
              <a:t>and </a:t>
            </a:r>
            <a:r>
              <a:rPr lang="en-US" b="1">
                <a:solidFill>
                  <a:srgbClr val="FFFF00"/>
                </a:solidFill>
              </a:rPr>
              <a:t>well known </a:t>
            </a:r>
            <a:r>
              <a:rPr lang="en-US"/>
              <a:t>to Christians throughout the world</a:t>
            </a:r>
          </a:p>
        </p:txBody>
      </p:sp>
      <p:sp>
        <p:nvSpPr>
          <p:cNvPr id="4" name="Date Placeholder 3">
            <a:extLst>
              <a:ext uri="{FF2B5EF4-FFF2-40B4-BE49-F238E27FC236}">
                <a16:creationId xmlns:a16="http://schemas.microsoft.com/office/drawing/2014/main" id="{7FB8E5D8-30C8-9D74-377C-B63D4BC805DB}"/>
              </a:ext>
            </a:extLst>
          </p:cNvPr>
          <p:cNvSpPr>
            <a:spLocks noGrp="1"/>
          </p:cNvSpPr>
          <p:nvPr>
            <p:ph type="dt" sz="half" idx="10"/>
          </p:nvPr>
        </p:nvSpPr>
        <p:spPr/>
        <p:txBody>
          <a:bodyPr/>
          <a:lstStyle/>
          <a:p>
            <a:r>
              <a:rPr lang="en-US"/>
              <a:t>Outline, 25</a:t>
            </a:r>
          </a:p>
        </p:txBody>
      </p:sp>
      <p:sp>
        <p:nvSpPr>
          <p:cNvPr id="5" name="Footer Placeholder 4">
            <a:extLst>
              <a:ext uri="{FF2B5EF4-FFF2-40B4-BE49-F238E27FC236}">
                <a16:creationId xmlns:a16="http://schemas.microsoft.com/office/drawing/2014/main" id="{BFC69148-42D5-B221-8444-D542704F091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FF5A5665-BBE8-7D23-8679-62D3DCD8D87F}"/>
              </a:ext>
            </a:extLst>
          </p:cNvPr>
          <p:cNvSpPr>
            <a:spLocks noGrp="1"/>
          </p:cNvSpPr>
          <p:nvPr>
            <p:ph type="sldNum" sz="quarter" idx="12"/>
          </p:nvPr>
        </p:nvSpPr>
        <p:spPr/>
        <p:txBody>
          <a:bodyPr/>
          <a:lstStyle/>
          <a:p>
            <a:fld id="{3C8CA7C4-6BCF-4B83-8858-85B1748A2A5F}" type="slidenum">
              <a:rPr lang="en-US" smtClean="0"/>
              <a:t>226</a:t>
            </a:fld>
            <a:endParaRPr lang="en-US"/>
          </a:p>
        </p:txBody>
      </p:sp>
    </p:spTree>
    <p:extLst>
      <p:ext uri="{BB962C8B-B14F-4D97-AF65-F5344CB8AC3E}">
        <p14:creationId xmlns:p14="http://schemas.microsoft.com/office/powerpoint/2010/main" val="207259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3043552-2F3C-E53A-4092-77B7B534040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EFBC589-3BFC-8082-A69C-610499E37105}"/>
              </a:ext>
            </a:extLst>
          </p:cNvPr>
          <p:cNvSpPr>
            <a:spLocks noGrp="1"/>
          </p:cNvSpPr>
          <p:nvPr>
            <p:ph type="title"/>
          </p:nvPr>
        </p:nvSpPr>
        <p:spPr>
          <a:xfrm>
            <a:off x="457200" y="397556"/>
            <a:ext cx="8229600" cy="1143000"/>
          </a:xfrm>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Justin Martyr</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100/110-165)</a:t>
            </a:r>
            <a:endParaRPr lang="en-US"/>
          </a:p>
        </p:txBody>
      </p:sp>
      <p:sp>
        <p:nvSpPr>
          <p:cNvPr id="3" name="Content Placeholder 2">
            <a:extLst>
              <a:ext uri="{FF2B5EF4-FFF2-40B4-BE49-F238E27FC236}">
                <a16:creationId xmlns:a16="http://schemas.microsoft.com/office/drawing/2014/main" id="{EBE6C3A2-DBB0-4FA4-FCD0-046664B78F13}"/>
              </a:ext>
            </a:extLst>
          </p:cNvPr>
          <p:cNvSpPr>
            <a:spLocks noGrp="1"/>
          </p:cNvSpPr>
          <p:nvPr>
            <p:ph idx="1"/>
          </p:nvPr>
        </p:nvSpPr>
        <p:spPr>
          <a:xfrm>
            <a:off x="457200" y="1850571"/>
            <a:ext cx="8229600" cy="4280354"/>
          </a:xfrm>
        </p:spPr>
        <p:txBody>
          <a:bodyPr/>
          <a:lstStyle/>
          <a:p>
            <a:r>
              <a:rPr lang="en-US" dirty="0"/>
              <a:t>“For in </a:t>
            </a:r>
            <a:r>
              <a:rPr lang="en-US" b="1" dirty="0">
                <a:solidFill>
                  <a:srgbClr val="00B0F0"/>
                </a:solidFill>
              </a:rPr>
              <a:t>the memoirs </a:t>
            </a:r>
            <a:r>
              <a:rPr lang="en-US" dirty="0"/>
              <a:t>which I say were drawn up by </a:t>
            </a:r>
            <a:r>
              <a:rPr lang="en-US" b="1" dirty="0">
                <a:solidFill>
                  <a:srgbClr val="FFFF00"/>
                </a:solidFill>
              </a:rPr>
              <a:t>His apostles </a:t>
            </a:r>
            <a:r>
              <a:rPr lang="en-US" dirty="0"/>
              <a:t>and </a:t>
            </a:r>
            <a:r>
              <a:rPr lang="en-US" b="1" dirty="0">
                <a:solidFill>
                  <a:srgbClr val="FFFF00"/>
                </a:solidFill>
              </a:rPr>
              <a:t>those who followed them</a:t>
            </a:r>
            <a:r>
              <a:rPr lang="en-US" dirty="0"/>
              <a:t>, [it is recorded] that </a:t>
            </a:r>
            <a:r>
              <a:rPr lang="en-US" b="1" dirty="0">
                <a:solidFill>
                  <a:srgbClr val="FFFF00"/>
                </a:solidFill>
              </a:rPr>
              <a:t>His sweat fell down like drops of blood </a:t>
            </a:r>
            <a:r>
              <a:rPr lang="en-US" dirty="0"/>
              <a:t>while He was praying, and saying, </a:t>
            </a:r>
            <a:r>
              <a:rPr lang="en-US" b="1" dirty="0">
                <a:solidFill>
                  <a:srgbClr val="FFFF00"/>
                </a:solidFill>
              </a:rPr>
              <a:t>‘If it be possible, let this cup pass’:  </a:t>
            </a:r>
            <a:r>
              <a:rPr lang="en-US" dirty="0">
                <a:effectLst/>
              </a:rPr>
              <a:t>His heart and also His bones trembling; His heart being like wax melting in His belly….</a:t>
            </a:r>
            <a:r>
              <a:rPr lang="en-US" dirty="0"/>
              <a:t>”</a:t>
            </a:r>
          </a:p>
        </p:txBody>
      </p:sp>
      <p:sp>
        <p:nvSpPr>
          <p:cNvPr id="4" name="Date Placeholder 3">
            <a:extLst>
              <a:ext uri="{FF2B5EF4-FFF2-40B4-BE49-F238E27FC236}">
                <a16:creationId xmlns:a16="http://schemas.microsoft.com/office/drawing/2014/main" id="{F4BE43FE-2AFA-9E6C-5EDA-F83F8295950E}"/>
              </a:ext>
            </a:extLst>
          </p:cNvPr>
          <p:cNvSpPr>
            <a:spLocks noGrp="1"/>
          </p:cNvSpPr>
          <p:nvPr>
            <p:ph type="dt" sz="half" idx="10"/>
          </p:nvPr>
        </p:nvSpPr>
        <p:spPr/>
        <p:txBody>
          <a:bodyPr/>
          <a:lstStyle/>
          <a:p>
            <a:r>
              <a:rPr lang="en-US"/>
              <a:t>Outline, 25</a:t>
            </a:r>
          </a:p>
        </p:txBody>
      </p:sp>
      <p:sp>
        <p:nvSpPr>
          <p:cNvPr id="5" name="Footer Placeholder 4">
            <a:extLst>
              <a:ext uri="{FF2B5EF4-FFF2-40B4-BE49-F238E27FC236}">
                <a16:creationId xmlns:a16="http://schemas.microsoft.com/office/drawing/2014/main" id="{D89B6E8D-EC3E-7148-1764-F952D17DCAE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FD674CB9-CAEE-1533-8262-572D92D8882E}"/>
              </a:ext>
            </a:extLst>
          </p:cNvPr>
          <p:cNvSpPr>
            <a:spLocks noGrp="1"/>
          </p:cNvSpPr>
          <p:nvPr>
            <p:ph type="sldNum" sz="quarter" idx="12"/>
          </p:nvPr>
        </p:nvSpPr>
        <p:spPr/>
        <p:txBody>
          <a:bodyPr/>
          <a:lstStyle/>
          <a:p>
            <a:fld id="{3C8CA7C4-6BCF-4B83-8858-85B1748A2A5F}" type="slidenum">
              <a:rPr lang="en-US" smtClean="0"/>
              <a:t>227</a:t>
            </a:fld>
            <a:endParaRPr lang="en-US"/>
          </a:p>
        </p:txBody>
      </p:sp>
      <p:sp>
        <p:nvSpPr>
          <p:cNvPr id="7" name="Callout: Line 6">
            <a:extLst>
              <a:ext uri="{FF2B5EF4-FFF2-40B4-BE49-F238E27FC236}">
                <a16:creationId xmlns:a16="http://schemas.microsoft.com/office/drawing/2014/main" id="{15E1F5D8-7EA0-655A-52BA-66D94FD7215D}"/>
              </a:ext>
            </a:extLst>
          </p:cNvPr>
          <p:cNvSpPr/>
          <p:nvPr/>
        </p:nvSpPr>
        <p:spPr bwMode="auto">
          <a:xfrm>
            <a:off x="6120012" y="5415210"/>
            <a:ext cx="1691698" cy="526356"/>
          </a:xfrm>
          <a:prstGeom prst="borderCallout1">
            <a:avLst>
              <a:gd name="adj1" fmla="val 2671"/>
              <a:gd name="adj2" fmla="val 25394"/>
              <a:gd name="adj3" fmla="val -419986"/>
              <a:gd name="adj4" fmla="val 13650"/>
            </a:avLst>
          </a:prstGeom>
          <a:solidFill>
            <a:schemeClr val="bg1">
              <a:lumMod val="75000"/>
              <a:lumOff val="25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Lk. 22:44</a:t>
            </a:r>
          </a:p>
        </p:txBody>
      </p:sp>
      <p:sp>
        <p:nvSpPr>
          <p:cNvPr id="8" name="Callout: Line 7">
            <a:extLst>
              <a:ext uri="{FF2B5EF4-FFF2-40B4-BE49-F238E27FC236}">
                <a16:creationId xmlns:a16="http://schemas.microsoft.com/office/drawing/2014/main" id="{31157CBD-83EC-0B98-87A4-9A623814B722}"/>
              </a:ext>
            </a:extLst>
          </p:cNvPr>
          <p:cNvSpPr/>
          <p:nvPr/>
        </p:nvSpPr>
        <p:spPr bwMode="auto">
          <a:xfrm>
            <a:off x="3676045" y="5395506"/>
            <a:ext cx="1791910" cy="565763"/>
          </a:xfrm>
          <a:prstGeom prst="borderCallout1">
            <a:avLst>
              <a:gd name="adj1" fmla="val 1746"/>
              <a:gd name="adj2" fmla="val 92614"/>
              <a:gd name="adj3" fmla="val -242648"/>
              <a:gd name="adj4" fmla="val 92494"/>
            </a:avLst>
          </a:prstGeom>
          <a:solidFill>
            <a:schemeClr val="bg1">
              <a:lumMod val="75000"/>
              <a:lumOff val="25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Mt. 26:39</a:t>
            </a:r>
          </a:p>
        </p:txBody>
      </p:sp>
    </p:spTree>
    <p:extLst>
      <p:ext uri="{BB962C8B-B14F-4D97-AF65-F5344CB8AC3E}">
        <p14:creationId xmlns:p14="http://schemas.microsoft.com/office/powerpoint/2010/main" val="248035684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0E34E2-E5D3-3722-B1E6-5D587359BF6A}"/>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Justin Martyr</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100/110-165)</a:t>
            </a:r>
            <a:endParaRPr lang="en-US"/>
          </a:p>
        </p:txBody>
      </p:sp>
      <p:sp>
        <p:nvSpPr>
          <p:cNvPr id="3" name="Content Placeholder 2">
            <a:extLst>
              <a:ext uri="{FF2B5EF4-FFF2-40B4-BE49-F238E27FC236}">
                <a16:creationId xmlns:a16="http://schemas.microsoft.com/office/drawing/2014/main" id="{3DF8F742-EA7A-5125-EA49-501A028DF576}"/>
              </a:ext>
            </a:extLst>
          </p:cNvPr>
          <p:cNvSpPr>
            <a:spLocks noGrp="1"/>
          </p:cNvSpPr>
          <p:nvPr>
            <p:ph idx="1"/>
          </p:nvPr>
        </p:nvSpPr>
        <p:spPr>
          <a:xfrm>
            <a:off x="457200" y="1867636"/>
            <a:ext cx="8229600" cy="3336324"/>
          </a:xfrm>
        </p:spPr>
        <p:txBody>
          <a:bodyPr/>
          <a:lstStyle/>
          <a:p>
            <a:pPr marL="458788" indent="-458788"/>
            <a:r>
              <a:rPr lang="en-US" sz="2800"/>
              <a:t>“And when it is said that He changed the name of one of the apostles to </a:t>
            </a:r>
            <a:r>
              <a:rPr lang="en-US" sz="2800" b="1">
                <a:solidFill>
                  <a:srgbClr val="FFFF00"/>
                </a:solidFill>
              </a:rPr>
              <a:t>Peter</a:t>
            </a:r>
            <a:r>
              <a:rPr lang="en-US" sz="2800"/>
              <a:t>; and when it is written in the </a:t>
            </a:r>
            <a:r>
              <a:rPr lang="en-US" sz="2800" b="1">
                <a:solidFill>
                  <a:srgbClr val="FFFF00"/>
                </a:solidFill>
              </a:rPr>
              <a:t>memoirs</a:t>
            </a:r>
            <a:r>
              <a:rPr lang="en-US" sz="2800"/>
              <a:t> of </a:t>
            </a:r>
            <a:r>
              <a:rPr lang="en-US" sz="2800" b="1">
                <a:solidFill>
                  <a:srgbClr val="FFFF00"/>
                </a:solidFill>
              </a:rPr>
              <a:t>Him</a:t>
            </a:r>
            <a:r>
              <a:rPr lang="en-US" sz="2800"/>
              <a:t> that this so happened, as well as that He changed the names of other two brothers, the sons of Zebedee, to </a:t>
            </a:r>
            <a:r>
              <a:rPr lang="en-US" sz="2800" b="1">
                <a:solidFill>
                  <a:srgbClr val="FFFF00"/>
                </a:solidFill>
              </a:rPr>
              <a:t>Boanerges</a:t>
            </a:r>
            <a:r>
              <a:rPr lang="en-US" sz="2800"/>
              <a:t>, which means sons of thunder….”  </a:t>
            </a:r>
            <a:r>
              <a:rPr lang="en-US" sz="2000"/>
              <a:t>(“Dialogue of Justin with Trypho, a Jew,” CVI, ANF, 1:252)</a:t>
            </a:r>
          </a:p>
        </p:txBody>
      </p:sp>
      <p:sp>
        <p:nvSpPr>
          <p:cNvPr id="4" name="Footer Placeholder 3">
            <a:extLst>
              <a:ext uri="{FF2B5EF4-FFF2-40B4-BE49-F238E27FC236}">
                <a16:creationId xmlns:a16="http://schemas.microsoft.com/office/drawing/2014/main" id="{633E1590-5EAF-C758-760B-0976231350C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24474455-6478-E052-FA2F-032D46117F7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Callout: Line 5">
            <a:extLst>
              <a:ext uri="{FF2B5EF4-FFF2-40B4-BE49-F238E27FC236}">
                <a16:creationId xmlns:a16="http://schemas.microsoft.com/office/drawing/2014/main" id="{31157CBD-83EC-0B98-87A4-9A623814B722}"/>
              </a:ext>
            </a:extLst>
          </p:cNvPr>
          <p:cNvSpPr/>
          <p:nvPr/>
        </p:nvSpPr>
        <p:spPr bwMode="auto">
          <a:xfrm>
            <a:off x="2291296" y="1974659"/>
            <a:ext cx="1518115" cy="565763"/>
          </a:xfrm>
          <a:prstGeom prst="borderCallout1">
            <a:avLst>
              <a:gd name="adj1" fmla="val 101797"/>
              <a:gd name="adj2" fmla="val 53267"/>
              <a:gd name="adj3" fmla="val 374591"/>
              <a:gd name="adj4" fmla="val 84473"/>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Mk. 3:17</a:t>
            </a:r>
          </a:p>
        </p:txBody>
      </p:sp>
      <p:sp>
        <p:nvSpPr>
          <p:cNvPr id="7" name="Callout: Line 6">
            <a:extLst>
              <a:ext uri="{FF2B5EF4-FFF2-40B4-BE49-F238E27FC236}">
                <a16:creationId xmlns:a16="http://schemas.microsoft.com/office/drawing/2014/main" id="{15E1F5D8-7EA0-655A-52BA-66D94FD7215D}"/>
              </a:ext>
            </a:extLst>
          </p:cNvPr>
          <p:cNvSpPr/>
          <p:nvPr/>
        </p:nvSpPr>
        <p:spPr bwMode="auto">
          <a:xfrm>
            <a:off x="6520839" y="1077748"/>
            <a:ext cx="1512818" cy="526356"/>
          </a:xfrm>
          <a:prstGeom prst="borderCallout1">
            <a:avLst>
              <a:gd name="adj1" fmla="val 99873"/>
              <a:gd name="adj2" fmla="val 32472"/>
              <a:gd name="adj3" fmla="val 252679"/>
              <a:gd name="adj4" fmla="val -61768"/>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Mk. 3:16</a:t>
            </a:r>
          </a:p>
        </p:txBody>
      </p:sp>
      <p:sp>
        <p:nvSpPr>
          <p:cNvPr id="8" name="Date Placeholder 7">
            <a:extLst>
              <a:ext uri="{FF2B5EF4-FFF2-40B4-BE49-F238E27FC236}">
                <a16:creationId xmlns:a16="http://schemas.microsoft.com/office/drawing/2014/main" id="{6C62EC66-0C0A-4057-0404-259C54A261CA}"/>
              </a:ext>
            </a:extLst>
          </p:cNvPr>
          <p:cNvSpPr>
            <a:spLocks noGrp="1"/>
          </p:cNvSpPr>
          <p:nvPr>
            <p:ph type="dt" sz="half" idx="10"/>
          </p:nvPr>
        </p:nvSpPr>
        <p:spPr/>
        <p:txBody>
          <a:bodyPr/>
          <a:lstStyle/>
          <a:p>
            <a:r>
              <a:rPr lang="en-US"/>
              <a:t>Outline, 25</a:t>
            </a:r>
          </a:p>
        </p:txBody>
      </p:sp>
      <p:sp>
        <p:nvSpPr>
          <p:cNvPr id="9" name="Callout: Line 8">
            <a:extLst>
              <a:ext uri="{FF2B5EF4-FFF2-40B4-BE49-F238E27FC236}">
                <a16:creationId xmlns:a16="http://schemas.microsoft.com/office/drawing/2014/main" id="{535787A3-4A32-DB01-69C2-FCF3A763ABFA}"/>
              </a:ext>
            </a:extLst>
          </p:cNvPr>
          <p:cNvSpPr/>
          <p:nvPr/>
        </p:nvSpPr>
        <p:spPr bwMode="auto">
          <a:xfrm>
            <a:off x="4373992" y="5144079"/>
            <a:ext cx="3966073" cy="672866"/>
          </a:xfrm>
          <a:prstGeom prst="borderCallout1">
            <a:avLst>
              <a:gd name="adj1" fmla="val 1545"/>
              <a:gd name="adj2" fmla="val 33743"/>
              <a:gd name="adj3" fmla="val -282647"/>
              <a:gd name="adj4" fmla="val 26390"/>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a:ln>
                  <a:noFill/>
                </a:ln>
                <a:solidFill>
                  <a:schemeClr val="tx1"/>
                </a:solidFill>
                <a:effectLst/>
                <a:latin typeface="+mj-lt"/>
              </a:rPr>
              <a:t>Peter? Or Christ?</a:t>
            </a:r>
          </a:p>
        </p:txBody>
      </p:sp>
      <p:sp>
        <p:nvSpPr>
          <p:cNvPr id="10" name="Content Placeholder 2">
            <a:extLst>
              <a:ext uri="{FF2B5EF4-FFF2-40B4-BE49-F238E27FC236}">
                <a16:creationId xmlns:a16="http://schemas.microsoft.com/office/drawing/2014/main" id="{7D962750-2447-9F3E-4F18-850478697CC6}"/>
              </a:ext>
            </a:extLst>
          </p:cNvPr>
          <p:cNvSpPr txBox="1">
            <a:spLocks/>
          </p:cNvSpPr>
          <p:nvPr/>
        </p:nvSpPr>
        <p:spPr bwMode="auto">
          <a:xfrm>
            <a:off x="426151" y="2678707"/>
            <a:ext cx="8229600" cy="2057400"/>
          </a:xfrm>
          <a:prstGeom prst="roundRect">
            <a:avLst/>
          </a:prstGeom>
          <a:solidFill>
            <a:srgbClr val="C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r>
              <a:rPr lang="en-US" sz="2800" b="1" i="1" kern="0"/>
              <a:t>C. E. Hill:  </a:t>
            </a:r>
            <a:r>
              <a:rPr lang="en-US" sz="2800" kern="0"/>
              <a:t>“Justin…by referring to </a:t>
            </a:r>
            <a:r>
              <a:rPr lang="en-US" sz="2800" b="1" kern="0">
                <a:solidFill>
                  <a:srgbClr val="FFFF00"/>
                </a:solidFill>
              </a:rPr>
              <a:t>Peter’s ‘memoirs</a:t>
            </a:r>
            <a:r>
              <a:rPr lang="en-US" sz="2800" kern="0"/>
              <a:t>’ subtly lets his Christian reader know he is using </a:t>
            </a:r>
            <a:r>
              <a:rPr lang="en-US" sz="2800" b="1" kern="0">
                <a:solidFill>
                  <a:srgbClr val="FFFF00"/>
                </a:solidFill>
              </a:rPr>
              <a:t>Mark</a:t>
            </a:r>
            <a:r>
              <a:rPr lang="en-US" sz="2800" kern="0"/>
              <a:t> as one of the ‘Memoirs of the Apostles.’”  </a:t>
            </a:r>
            <a:r>
              <a:rPr lang="en-US" sz="2000" kern="0"/>
              <a:t>(</a:t>
            </a:r>
            <a:r>
              <a:rPr lang="en-US" sz="2000" i="1" kern="0"/>
              <a:t>Who Chose the Gospels?</a:t>
            </a:r>
            <a:r>
              <a:rPr lang="en-US" sz="2000" kern="0"/>
              <a:t>, 134)</a:t>
            </a:r>
          </a:p>
        </p:txBody>
      </p:sp>
    </p:spTree>
    <p:extLst>
      <p:ext uri="{BB962C8B-B14F-4D97-AF65-F5344CB8AC3E}">
        <p14:creationId xmlns:p14="http://schemas.microsoft.com/office/powerpoint/2010/main" val="29448534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up)">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animBg="1"/>
    </p:bldLst>
  </p:timing>
</p:sld>
</file>

<file path=ppt/slides/slide22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5A883FD-C3AC-9713-B53C-8C03ADD9F07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611CA6F-BD82-4AC6-6FFD-70344B565E2D}"/>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Justin Martyr</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100/110-165)</a:t>
            </a:r>
            <a:endParaRPr lang="en-US"/>
          </a:p>
        </p:txBody>
      </p:sp>
      <p:sp>
        <p:nvSpPr>
          <p:cNvPr id="3" name="Content Placeholder 2">
            <a:extLst>
              <a:ext uri="{FF2B5EF4-FFF2-40B4-BE49-F238E27FC236}">
                <a16:creationId xmlns:a16="http://schemas.microsoft.com/office/drawing/2014/main" id="{BAB4EA79-C309-F52E-CDD7-CE822E0D4731}"/>
              </a:ext>
            </a:extLst>
          </p:cNvPr>
          <p:cNvSpPr>
            <a:spLocks noGrp="1"/>
          </p:cNvSpPr>
          <p:nvPr>
            <p:ph idx="1"/>
          </p:nvPr>
        </p:nvSpPr>
        <p:spPr>
          <a:xfrm>
            <a:off x="457200" y="2100942"/>
            <a:ext cx="8229600" cy="3749153"/>
          </a:xfrm>
        </p:spPr>
        <p:txBody>
          <a:bodyPr/>
          <a:lstStyle/>
          <a:p>
            <a:pPr marL="458788" indent="-458788">
              <a:spcBef>
                <a:spcPts val="0"/>
              </a:spcBef>
              <a:spcAft>
                <a:spcPts val="2800"/>
              </a:spcAft>
            </a:pPr>
            <a:r>
              <a:rPr lang="en-US" sz="2800" dirty="0"/>
              <a:t>“Accordingly, when </a:t>
            </a:r>
            <a:r>
              <a:rPr lang="en-US" sz="2800" b="1" dirty="0">
                <a:solidFill>
                  <a:srgbClr val="FFFF00"/>
                </a:solidFill>
              </a:rPr>
              <a:t>a star </a:t>
            </a:r>
            <a:r>
              <a:rPr lang="en-US" sz="2800" dirty="0"/>
              <a:t>rose in heaven at the time of His birth, as is recorded in the </a:t>
            </a:r>
            <a:r>
              <a:rPr lang="en-US" sz="2800" b="1" dirty="0">
                <a:solidFill>
                  <a:srgbClr val="FFFF00"/>
                </a:solidFill>
              </a:rPr>
              <a:t>memoirs</a:t>
            </a:r>
            <a:r>
              <a:rPr lang="en-US" sz="2800" dirty="0"/>
              <a:t> of His apostles, the </a:t>
            </a:r>
            <a:r>
              <a:rPr lang="en-US" sz="2800" b="1" dirty="0">
                <a:solidFill>
                  <a:srgbClr val="FFFF00"/>
                </a:solidFill>
              </a:rPr>
              <a:t>Magi</a:t>
            </a:r>
            <a:r>
              <a:rPr lang="en-US" sz="2800" dirty="0"/>
              <a:t> from Arabia, </a:t>
            </a:r>
            <a:r>
              <a:rPr lang="en-US" sz="2800" dirty="0" err="1"/>
              <a:t>recognising</a:t>
            </a:r>
            <a:r>
              <a:rPr lang="en-US" sz="2800" dirty="0"/>
              <a:t> [sic] the sign by this, came and worshipped.”  </a:t>
            </a:r>
            <a:r>
              <a:rPr lang="en-US" sz="2000" dirty="0"/>
              <a:t>(“Dialogue of Justin with Trypho, a Jew,” </a:t>
            </a:r>
            <a:r>
              <a:rPr lang="en-US" sz="2000" dirty="0" err="1"/>
              <a:t>ANF</a:t>
            </a:r>
            <a:r>
              <a:rPr lang="en-US" sz="2000" dirty="0"/>
              <a:t>, 1885, 2:252)</a:t>
            </a:r>
          </a:p>
          <a:p>
            <a:pPr marL="858838" lvl="1" indent="-458788">
              <a:spcBef>
                <a:spcPts val="0"/>
              </a:spcBef>
              <a:spcAft>
                <a:spcPts val="2800"/>
              </a:spcAft>
            </a:pPr>
            <a:r>
              <a:rPr lang="en-US" sz="2400" dirty="0"/>
              <a:t>See Appendix B</a:t>
            </a:r>
          </a:p>
          <a:p>
            <a:pPr marL="458788" indent="-458788">
              <a:spcBef>
                <a:spcPts val="0"/>
              </a:spcBef>
              <a:spcAft>
                <a:spcPts val="2800"/>
              </a:spcAft>
            </a:pPr>
            <a:endParaRPr lang="en-US" sz="2000" dirty="0"/>
          </a:p>
        </p:txBody>
      </p:sp>
      <p:sp>
        <p:nvSpPr>
          <p:cNvPr id="4" name="Footer Placeholder 3">
            <a:extLst>
              <a:ext uri="{FF2B5EF4-FFF2-40B4-BE49-F238E27FC236}">
                <a16:creationId xmlns:a16="http://schemas.microsoft.com/office/drawing/2014/main" id="{A2E9AD8A-D264-DA72-3754-3C37091DC17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8DD3717F-DD2E-2647-5167-1BCF93E09F7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Callout: Line 6">
            <a:extLst>
              <a:ext uri="{FF2B5EF4-FFF2-40B4-BE49-F238E27FC236}">
                <a16:creationId xmlns:a16="http://schemas.microsoft.com/office/drawing/2014/main" id="{F2A06A9A-E8AA-F3F1-2967-1A40D442CCCD}"/>
              </a:ext>
            </a:extLst>
          </p:cNvPr>
          <p:cNvSpPr/>
          <p:nvPr/>
        </p:nvSpPr>
        <p:spPr bwMode="auto">
          <a:xfrm>
            <a:off x="6774151" y="1007905"/>
            <a:ext cx="1691698" cy="526356"/>
          </a:xfrm>
          <a:prstGeom prst="borderCallout1">
            <a:avLst>
              <a:gd name="adj1" fmla="val 99873"/>
              <a:gd name="adj2" fmla="val 32472"/>
              <a:gd name="adj3" fmla="val 382971"/>
              <a:gd name="adj4" fmla="val -112603"/>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Mt. 2:1-12</a:t>
            </a:r>
          </a:p>
        </p:txBody>
      </p:sp>
      <p:sp>
        <p:nvSpPr>
          <p:cNvPr id="8" name="Date Placeholder 7">
            <a:extLst>
              <a:ext uri="{FF2B5EF4-FFF2-40B4-BE49-F238E27FC236}">
                <a16:creationId xmlns:a16="http://schemas.microsoft.com/office/drawing/2014/main" id="{EFAB9842-DC4B-B687-85B7-8BA1D3E11705}"/>
              </a:ext>
            </a:extLst>
          </p:cNvPr>
          <p:cNvSpPr>
            <a:spLocks noGrp="1"/>
          </p:cNvSpPr>
          <p:nvPr>
            <p:ph type="dt" sz="half" idx="10"/>
          </p:nvPr>
        </p:nvSpPr>
        <p:spPr/>
        <p:txBody>
          <a:bodyPr/>
          <a:lstStyle/>
          <a:p>
            <a:r>
              <a:rPr lang="en-US"/>
              <a:t>Outline, 25</a:t>
            </a:r>
          </a:p>
        </p:txBody>
      </p:sp>
    </p:spTree>
    <p:extLst>
      <p:ext uri="{BB962C8B-B14F-4D97-AF65-F5344CB8AC3E}">
        <p14:creationId xmlns:p14="http://schemas.microsoft.com/office/powerpoint/2010/main" val="177798357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277D1-39E4-8C5E-86EB-A8A29ABC6EC5}"/>
              </a:ext>
            </a:extLst>
          </p:cNvPr>
          <p:cNvSpPr>
            <a:spLocks noGrp="1"/>
          </p:cNvSpPr>
          <p:nvPr>
            <p:ph type="title"/>
          </p:nvPr>
        </p:nvSpPr>
        <p:spPr/>
        <p:txBody>
          <a:bodyPr/>
          <a:lstStyle/>
          <a:p>
            <a:r>
              <a:rPr lang="en-US" sz="4200"/>
              <a:t>Evidence For Genuineness</a:t>
            </a:r>
          </a:p>
        </p:txBody>
      </p:sp>
      <p:graphicFrame>
        <p:nvGraphicFramePr>
          <p:cNvPr id="6" name="Content Placeholder 5">
            <a:extLst>
              <a:ext uri="{FF2B5EF4-FFF2-40B4-BE49-F238E27FC236}">
                <a16:creationId xmlns:a16="http://schemas.microsoft.com/office/drawing/2014/main" id="{94C489AB-AAEA-6F0E-326D-C3B4056FF61C}"/>
              </a:ext>
            </a:extLst>
          </p:cNvPr>
          <p:cNvGraphicFramePr>
            <a:graphicFrameLocks noGrp="1"/>
          </p:cNvGraphicFramePr>
          <p:nvPr>
            <p:ph idx="1"/>
            <p:extLst>
              <p:ext uri="{D42A27DB-BD31-4B8C-83A1-F6EECF244321}">
                <p14:modId xmlns:p14="http://schemas.microsoft.com/office/powerpoint/2010/main" val="4227965438"/>
              </p:ext>
            </p:extLst>
          </p:nvPr>
        </p:nvGraphicFramePr>
        <p:xfrm>
          <a:off x="398947" y="1600200"/>
          <a:ext cx="8287853"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B84176BC-5B0A-8C67-F9FD-D37F7ABD86A1}"/>
              </a:ext>
            </a:extLst>
          </p:cNvPr>
          <p:cNvSpPr>
            <a:spLocks noGrp="1"/>
          </p:cNvSpPr>
          <p:nvPr>
            <p:ph type="ftr" sz="quarter" idx="11"/>
          </p:nvPr>
        </p:nvSpPr>
        <p:spPr/>
        <p:txBody>
          <a:bodyPr/>
          <a:lstStyle/>
          <a:p>
            <a:r>
              <a:rPr lang="en-US"/>
              <a:t>Dr. Timothy McGrew</a:t>
            </a:r>
          </a:p>
        </p:txBody>
      </p:sp>
      <p:sp>
        <p:nvSpPr>
          <p:cNvPr id="5" name="Slide Number Placeholder 4">
            <a:extLst>
              <a:ext uri="{FF2B5EF4-FFF2-40B4-BE49-F238E27FC236}">
                <a16:creationId xmlns:a16="http://schemas.microsoft.com/office/drawing/2014/main" id="{1AAC9196-6AA7-3ADD-98C0-704EB6831BC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E6C837D0-610C-2662-B8B8-EF346644EB19}"/>
              </a:ext>
            </a:extLst>
          </p:cNvPr>
          <p:cNvSpPr>
            <a:spLocks noGrp="1"/>
          </p:cNvSpPr>
          <p:nvPr>
            <p:ph type="dt" sz="half" idx="10"/>
          </p:nvPr>
        </p:nvSpPr>
        <p:spPr/>
        <p:txBody>
          <a:bodyPr/>
          <a:lstStyle/>
          <a:p>
            <a:r>
              <a:rPr lang="en-US"/>
              <a:t>Outline, 4</a:t>
            </a:r>
          </a:p>
        </p:txBody>
      </p:sp>
    </p:spTree>
    <p:extLst>
      <p:ext uri="{BB962C8B-B14F-4D97-AF65-F5344CB8AC3E}">
        <p14:creationId xmlns:p14="http://schemas.microsoft.com/office/powerpoint/2010/main" val="293767225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graphicEl>
                                              <a:dgm id="{97BA601A-4AD1-4C51-A6C3-BDABCFD4BBEA}"/>
                                            </p:graphicEl>
                                          </p:spTgt>
                                        </p:tgtEl>
                                        <p:attrNameLst>
                                          <p:attrName>style.visibility</p:attrName>
                                        </p:attrNameLst>
                                      </p:cBhvr>
                                      <p:to>
                                        <p:strVal val="visible"/>
                                      </p:to>
                                    </p:set>
                                    <p:animEffect transition="in" filter="wipe(left)">
                                      <p:cBhvr>
                                        <p:cTn id="7" dur="500"/>
                                        <p:tgtEl>
                                          <p:spTgt spid="6">
                                            <p:graphicEl>
                                              <a:dgm id="{97BA601A-4AD1-4C51-A6C3-BDABCFD4BBE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Lst>
  </p:timing>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1D1FCCC-17B0-B858-8466-033F0B7D62C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8ACAC00-0EBA-369B-5897-5D05EEAF362F}"/>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Justin Martyr</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100/110-165)</a:t>
            </a:r>
            <a:endParaRPr lang="en-US"/>
          </a:p>
        </p:txBody>
      </p:sp>
      <p:sp>
        <p:nvSpPr>
          <p:cNvPr id="3" name="Content Placeholder 2">
            <a:extLst>
              <a:ext uri="{FF2B5EF4-FFF2-40B4-BE49-F238E27FC236}">
                <a16:creationId xmlns:a16="http://schemas.microsoft.com/office/drawing/2014/main" id="{451DCE92-90E0-43C4-ADEF-6A682AA72776}"/>
              </a:ext>
            </a:extLst>
          </p:cNvPr>
          <p:cNvSpPr>
            <a:spLocks noGrp="1"/>
          </p:cNvSpPr>
          <p:nvPr>
            <p:ph idx="1"/>
          </p:nvPr>
        </p:nvSpPr>
        <p:spPr>
          <a:xfrm>
            <a:off x="457200" y="1867636"/>
            <a:ext cx="8229600" cy="3336324"/>
          </a:xfrm>
        </p:spPr>
        <p:txBody>
          <a:bodyPr/>
          <a:lstStyle/>
          <a:p>
            <a:pPr marL="458788" indent="-458788">
              <a:spcBef>
                <a:spcPts val="0"/>
              </a:spcBef>
            </a:pPr>
            <a:r>
              <a:rPr lang="en-US" sz="2700" dirty="0"/>
              <a:t>“For this devil, when [Jesus] went up from the river Jordan, at the time when the voice </a:t>
            </a:r>
            <a:r>
              <a:rPr lang="en-US" sz="2700" dirty="0" err="1"/>
              <a:t>spake</a:t>
            </a:r>
            <a:r>
              <a:rPr lang="en-US" sz="2700" dirty="0"/>
              <a:t> to Him, </a:t>
            </a:r>
            <a:r>
              <a:rPr lang="en-US" sz="2700" b="1" dirty="0">
                <a:solidFill>
                  <a:srgbClr val="FFFF00"/>
                </a:solidFill>
              </a:rPr>
              <a:t>‘Thou art my Son: this day have I begotten Thee,’ </a:t>
            </a:r>
            <a:r>
              <a:rPr lang="en-US" sz="2700" dirty="0"/>
              <a:t>is recorded in </a:t>
            </a:r>
            <a:r>
              <a:rPr lang="en-US" sz="2700" b="1" dirty="0">
                <a:solidFill>
                  <a:srgbClr val="00B0F0"/>
                </a:solidFill>
              </a:rPr>
              <a:t>the memoirs of the apostles</a:t>
            </a:r>
            <a:r>
              <a:rPr lang="en-US" sz="2700" dirty="0"/>
              <a:t> to have come to Him and tempted Him, even so far as to say to Him, ‘Worship me;’ and Christ answered him, </a:t>
            </a:r>
            <a:r>
              <a:rPr lang="en-US" sz="2700" b="1" dirty="0">
                <a:solidFill>
                  <a:srgbClr val="FFFF00"/>
                </a:solidFill>
              </a:rPr>
              <a:t>‘Get thee behind me, Satan: thou shalt worship the Lord thy God, and Him only shalt thou serve.’</a:t>
            </a:r>
            <a:r>
              <a:rPr lang="en-US" sz="2700" dirty="0"/>
              <a:t>”  </a:t>
            </a:r>
            <a:r>
              <a:rPr lang="en-US" sz="2000" dirty="0"/>
              <a:t>(“Dialogue of Justin with Trypho, a Jew,” </a:t>
            </a:r>
            <a:r>
              <a:rPr lang="en-US" sz="2000" dirty="0" err="1"/>
              <a:t>ANF</a:t>
            </a:r>
            <a:r>
              <a:rPr lang="en-US" sz="2000" dirty="0"/>
              <a:t>, 1885, 1:251)</a:t>
            </a:r>
          </a:p>
        </p:txBody>
      </p:sp>
      <p:sp>
        <p:nvSpPr>
          <p:cNvPr id="4" name="Footer Placeholder 3">
            <a:extLst>
              <a:ext uri="{FF2B5EF4-FFF2-40B4-BE49-F238E27FC236}">
                <a16:creationId xmlns:a16="http://schemas.microsoft.com/office/drawing/2014/main" id="{B45BE76B-9D12-37E0-C3C7-9157DCAA302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A3ED04B9-CB24-2407-2BB2-97198D204E7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Callout: Line 5">
            <a:extLst>
              <a:ext uri="{FF2B5EF4-FFF2-40B4-BE49-F238E27FC236}">
                <a16:creationId xmlns:a16="http://schemas.microsoft.com/office/drawing/2014/main" id="{EAB37B34-9BAC-267C-7BEE-83990DC1595A}"/>
              </a:ext>
            </a:extLst>
          </p:cNvPr>
          <p:cNvSpPr/>
          <p:nvPr/>
        </p:nvSpPr>
        <p:spPr bwMode="auto">
          <a:xfrm>
            <a:off x="848319" y="919263"/>
            <a:ext cx="1518115" cy="565763"/>
          </a:xfrm>
          <a:prstGeom prst="borderCallout1">
            <a:avLst>
              <a:gd name="adj1" fmla="val 99873"/>
              <a:gd name="adj2" fmla="val 32472"/>
              <a:gd name="adj3" fmla="val 413462"/>
              <a:gd name="adj4" fmla="val 90064"/>
            </a:avLst>
          </a:prstGeom>
          <a:solidFill>
            <a:schemeClr val="bg1">
              <a:lumMod val="75000"/>
              <a:lumOff val="25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Mt. 3:17</a:t>
            </a:r>
          </a:p>
        </p:txBody>
      </p:sp>
      <p:sp>
        <p:nvSpPr>
          <p:cNvPr id="7" name="Callout: Line 6">
            <a:extLst>
              <a:ext uri="{FF2B5EF4-FFF2-40B4-BE49-F238E27FC236}">
                <a16:creationId xmlns:a16="http://schemas.microsoft.com/office/drawing/2014/main" id="{3AB9F215-C3AC-D521-CD29-55755AA3220B}"/>
              </a:ext>
            </a:extLst>
          </p:cNvPr>
          <p:cNvSpPr/>
          <p:nvPr/>
        </p:nvSpPr>
        <p:spPr bwMode="auto">
          <a:xfrm>
            <a:off x="6882625" y="854691"/>
            <a:ext cx="1691698" cy="526356"/>
          </a:xfrm>
          <a:prstGeom prst="borderCallout1">
            <a:avLst>
              <a:gd name="adj1" fmla="val 99873"/>
              <a:gd name="adj2" fmla="val 32472"/>
              <a:gd name="adj3" fmla="val 707143"/>
              <a:gd name="adj4" fmla="val -30750"/>
            </a:avLst>
          </a:prstGeom>
          <a:solidFill>
            <a:schemeClr val="bg1">
              <a:lumMod val="75000"/>
              <a:lumOff val="25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Mt. 4:9-10</a:t>
            </a:r>
          </a:p>
        </p:txBody>
      </p:sp>
      <p:sp>
        <p:nvSpPr>
          <p:cNvPr id="8" name="Date Placeholder 7">
            <a:extLst>
              <a:ext uri="{FF2B5EF4-FFF2-40B4-BE49-F238E27FC236}">
                <a16:creationId xmlns:a16="http://schemas.microsoft.com/office/drawing/2014/main" id="{F1CD19FA-7ADB-9A85-00F8-960A775F621A}"/>
              </a:ext>
            </a:extLst>
          </p:cNvPr>
          <p:cNvSpPr>
            <a:spLocks noGrp="1"/>
          </p:cNvSpPr>
          <p:nvPr>
            <p:ph type="dt" sz="half" idx="10"/>
          </p:nvPr>
        </p:nvSpPr>
        <p:spPr/>
        <p:txBody>
          <a:bodyPr/>
          <a:lstStyle/>
          <a:p>
            <a:r>
              <a:rPr lang="en-US" dirty="0"/>
              <a:t>Outline, 25</a:t>
            </a:r>
          </a:p>
        </p:txBody>
      </p:sp>
    </p:spTree>
    <p:extLst>
      <p:ext uri="{BB962C8B-B14F-4D97-AF65-F5344CB8AC3E}">
        <p14:creationId xmlns:p14="http://schemas.microsoft.com/office/powerpoint/2010/main" val="1711709721"/>
      </p:ext>
    </p:extLst>
  </p:cSld>
  <p:clrMapOvr>
    <a:masterClrMapping/>
  </p:clrMapOvr>
  <p:transition spd="med">
    <p:pull/>
  </p:transition>
</p:sld>
</file>

<file path=ppt/slides/slide2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sz="4000" err="1"/>
              <a:t>Celsus</a:t>
            </a:r>
            <a:br>
              <a:rPr lang="en-US" sz="4000"/>
            </a:br>
            <a:r>
              <a:rPr lang="en-US" sz="3000">
                <a:latin typeface="+mn-lt"/>
              </a:rPr>
              <a:t>(fl. ~AD 175-177)</a:t>
            </a:r>
          </a:p>
        </p:txBody>
      </p:sp>
      <p:sp>
        <p:nvSpPr>
          <p:cNvPr id="8" name="Content Placeholder 7"/>
          <p:cNvSpPr>
            <a:spLocks noGrp="1"/>
          </p:cNvSpPr>
          <p:nvPr>
            <p:ph idx="1"/>
          </p:nvPr>
        </p:nvSpPr>
        <p:spPr>
          <a:xfrm>
            <a:off x="631370" y="1600200"/>
            <a:ext cx="8055429" cy="4530725"/>
          </a:xfrm>
          <a:noFill/>
        </p:spPr>
        <p:txBody>
          <a:bodyPr anchor="t"/>
          <a:lstStyle/>
          <a:p>
            <a:pPr marL="0" indent="457200">
              <a:buNone/>
            </a:pPr>
            <a:r>
              <a:rPr lang="en-US" dirty="0"/>
              <a:t>“</a:t>
            </a:r>
            <a:r>
              <a:rPr lang="en-US" dirty="0" err="1"/>
              <a:t>Celsus</a:t>
            </a:r>
            <a:r>
              <a:rPr lang="en-US" dirty="0"/>
              <a:t>…was a 2nd-century </a:t>
            </a:r>
            <a:r>
              <a:rPr lang="en-US" b="1" dirty="0">
                <a:solidFill>
                  <a:srgbClr val="FFFF00"/>
                </a:solidFill>
              </a:rPr>
              <a:t>Greek philosopher </a:t>
            </a:r>
            <a:r>
              <a:rPr lang="en-US" dirty="0"/>
              <a:t>and </a:t>
            </a:r>
            <a:r>
              <a:rPr lang="en-US" b="1" dirty="0">
                <a:solidFill>
                  <a:srgbClr val="FFFF00"/>
                </a:solidFill>
              </a:rPr>
              <a:t>opponent</a:t>
            </a:r>
            <a:r>
              <a:rPr lang="en-US" dirty="0"/>
              <a:t> of early Christianity. His literary work, </a:t>
            </a:r>
            <a:r>
              <a:rPr lang="en-US" b="1" i="1" dirty="0">
                <a:solidFill>
                  <a:srgbClr val="FFFF00"/>
                </a:solidFill>
              </a:rPr>
              <a:t>The True Word </a:t>
            </a:r>
            <a:r>
              <a:rPr lang="en-US" dirty="0"/>
              <a:t>…survives exclusively in quotations from it in </a:t>
            </a:r>
            <a:r>
              <a:rPr lang="en-US" b="1" i="1" dirty="0">
                <a:solidFill>
                  <a:srgbClr val="FFFF00"/>
                </a:solidFill>
              </a:rPr>
              <a:t>Contra </a:t>
            </a:r>
            <a:r>
              <a:rPr lang="en-US" b="1" i="1" dirty="0" err="1">
                <a:solidFill>
                  <a:srgbClr val="FFFF00"/>
                </a:solidFill>
              </a:rPr>
              <a:t>Celsum</a:t>
            </a:r>
            <a:r>
              <a:rPr lang="en-US" dirty="0"/>
              <a:t>, a refutation written in 248 by </a:t>
            </a:r>
            <a:r>
              <a:rPr lang="en-US" b="1" dirty="0">
                <a:solidFill>
                  <a:srgbClr val="FFFF00"/>
                </a:solidFill>
              </a:rPr>
              <a:t>Origen</a:t>
            </a:r>
            <a:r>
              <a:rPr lang="en-US" dirty="0"/>
              <a:t> of Alexandria. </a:t>
            </a:r>
            <a:r>
              <a:rPr lang="en-US" i="1" dirty="0"/>
              <a:t>The True Word </a:t>
            </a:r>
            <a:r>
              <a:rPr lang="en-US" dirty="0"/>
              <a:t>is the earliest known </a:t>
            </a:r>
            <a:r>
              <a:rPr lang="en-US" b="1" dirty="0">
                <a:solidFill>
                  <a:srgbClr val="FFFF00"/>
                </a:solidFill>
              </a:rPr>
              <a:t>comprehensive criticism </a:t>
            </a:r>
            <a:r>
              <a:rPr lang="en-US" dirty="0"/>
              <a:t>of Christianity.”  </a:t>
            </a:r>
            <a:r>
              <a:rPr lang="en-US" sz="2000" dirty="0"/>
              <a:t>(</a:t>
            </a:r>
            <a:r>
              <a:rPr lang="en-US" sz="2000" i="1" dirty="0"/>
              <a:t>Wikipedia</a:t>
            </a:r>
            <a:r>
              <a:rPr lang="en-US" sz="2000" dirty="0"/>
              <a:t>)</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30B7D1D7-77AE-4198-1DFC-C2CC55C9ACDB}"/>
              </a:ext>
            </a:extLst>
          </p:cNvPr>
          <p:cNvSpPr>
            <a:spLocks noGrp="1"/>
          </p:cNvSpPr>
          <p:nvPr>
            <p:ph type="dt" sz="half" idx="10"/>
          </p:nvPr>
        </p:nvSpPr>
        <p:spPr/>
        <p:txBody>
          <a:bodyPr/>
          <a:lstStyle/>
          <a:p>
            <a:r>
              <a:rPr lang="en-US"/>
              <a:t>Outline, 26</a:t>
            </a:r>
          </a:p>
        </p:txBody>
      </p:sp>
    </p:spTree>
    <p:extLst>
      <p:ext uri="{BB962C8B-B14F-4D97-AF65-F5344CB8AC3E}">
        <p14:creationId xmlns:p14="http://schemas.microsoft.com/office/powerpoint/2010/main" val="251950499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err="1"/>
              <a:t>Celsus</a:t>
            </a:r>
            <a:br>
              <a:rPr lang="en-US"/>
            </a:br>
            <a:r>
              <a:rPr lang="en-US" sz="3000">
                <a:latin typeface="+mn-lt"/>
              </a:rPr>
              <a:t>(~AD 150)</a:t>
            </a:r>
          </a:p>
        </p:txBody>
      </p:sp>
      <p:sp>
        <p:nvSpPr>
          <p:cNvPr id="8" name="Content Placeholder 7"/>
          <p:cNvSpPr>
            <a:spLocks noGrp="1"/>
          </p:cNvSpPr>
          <p:nvPr>
            <p:ph idx="1"/>
          </p:nvPr>
        </p:nvSpPr>
        <p:spPr>
          <a:xfrm>
            <a:off x="398585" y="1576754"/>
            <a:ext cx="8229600" cy="4530725"/>
          </a:xfrm>
          <a:noFill/>
        </p:spPr>
        <p:txBody>
          <a:bodyPr anchor="t"/>
          <a:lstStyle/>
          <a:p>
            <a:pPr marL="457200" indent="-457200"/>
            <a:r>
              <a:rPr lang="en-US" b="1" i="1" dirty="0">
                <a:effectLst/>
              </a:rPr>
              <a:t>Origen quoting</a:t>
            </a:r>
            <a:r>
              <a:rPr lang="en-US" b="1" dirty="0">
                <a:effectLst/>
              </a:rPr>
              <a:t> </a:t>
            </a:r>
            <a:r>
              <a:rPr lang="en-US" b="1" i="1" dirty="0" err="1">
                <a:effectLst/>
              </a:rPr>
              <a:t>Celsus</a:t>
            </a:r>
            <a:r>
              <a:rPr lang="en-US" dirty="0">
                <a:effectLst/>
              </a:rPr>
              <a:t>:  “All these statements are taken from </a:t>
            </a:r>
            <a:r>
              <a:rPr lang="en-US" b="1" dirty="0">
                <a:solidFill>
                  <a:srgbClr val="00B0F0"/>
                </a:solidFill>
              </a:rPr>
              <a:t>your own books</a:t>
            </a:r>
            <a:r>
              <a:rPr lang="en-US" dirty="0">
                <a:effectLst/>
              </a:rPr>
              <a:t>, in addition to which we need no other witness; for ye fall upon your own </a:t>
            </a:r>
            <a:r>
              <a:rPr lang="en-US" b="1" dirty="0">
                <a:solidFill>
                  <a:srgbClr val="FFFF00"/>
                </a:solidFill>
              </a:rPr>
              <a:t>swords</a:t>
            </a:r>
            <a:r>
              <a:rPr lang="en-US" dirty="0">
                <a:effectLst/>
              </a:rPr>
              <a:t>.”  </a:t>
            </a:r>
            <a:r>
              <a:rPr lang="en-US" sz="2000" dirty="0">
                <a:effectLst/>
              </a:rPr>
              <a:t>(“Origen against </a:t>
            </a:r>
            <a:r>
              <a:rPr lang="en-US" sz="2000" dirty="0" err="1">
                <a:effectLst/>
              </a:rPr>
              <a:t>Celsus</a:t>
            </a:r>
            <a:r>
              <a:rPr lang="en-US" sz="2000" dirty="0">
                <a:effectLst/>
              </a:rPr>
              <a:t>, 2:74, </a:t>
            </a:r>
            <a:r>
              <a:rPr lang="en-US" sz="2000" dirty="0" err="1">
                <a:effectLst/>
              </a:rPr>
              <a:t>ANF</a:t>
            </a:r>
            <a:r>
              <a:rPr lang="en-US" sz="2000" dirty="0">
                <a:effectLst/>
              </a:rPr>
              <a:t>, 1885, 4:461)</a:t>
            </a:r>
          </a:p>
          <a:p>
            <a:pPr marL="457200" indent="-457200">
              <a:spcBef>
                <a:spcPts val="0"/>
              </a:spcBef>
              <a:spcAft>
                <a:spcPts val="2400"/>
              </a:spcAft>
            </a:pPr>
            <a:endParaRPr lang="en-US" sz="2800"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30B7D1D7-77AE-4198-1DFC-C2CC55C9ACDB}"/>
              </a:ext>
            </a:extLst>
          </p:cNvPr>
          <p:cNvSpPr>
            <a:spLocks noGrp="1"/>
          </p:cNvSpPr>
          <p:nvPr>
            <p:ph type="dt" sz="half" idx="10"/>
          </p:nvPr>
        </p:nvSpPr>
        <p:spPr/>
        <p:txBody>
          <a:bodyPr/>
          <a:lstStyle/>
          <a:p>
            <a:r>
              <a:rPr lang="en-US"/>
              <a:t>Outline, 26</a:t>
            </a:r>
          </a:p>
        </p:txBody>
      </p:sp>
    </p:spTree>
    <p:extLst>
      <p:ext uri="{BB962C8B-B14F-4D97-AF65-F5344CB8AC3E}">
        <p14:creationId xmlns:p14="http://schemas.microsoft.com/office/powerpoint/2010/main" val="338929030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sz="4000" dirty="0" err="1"/>
              <a:t>Celsus</a:t>
            </a:r>
            <a:br>
              <a:rPr lang="en-US" sz="4000" dirty="0"/>
            </a:br>
            <a:r>
              <a:rPr lang="en-US" sz="3000" dirty="0">
                <a:latin typeface="+mn-lt"/>
              </a:rPr>
              <a:t>(~AD 150)</a:t>
            </a:r>
          </a:p>
        </p:txBody>
      </p:sp>
      <p:sp>
        <p:nvSpPr>
          <p:cNvPr id="8" name="Content Placeholder 7"/>
          <p:cNvSpPr>
            <a:spLocks noGrp="1"/>
          </p:cNvSpPr>
          <p:nvPr>
            <p:ph idx="1"/>
          </p:nvPr>
        </p:nvSpPr>
        <p:spPr>
          <a:noFill/>
        </p:spPr>
        <p:txBody>
          <a:bodyPr anchor="t"/>
          <a:lstStyle/>
          <a:p>
            <a:pPr marL="457200" indent="-457200">
              <a:spcBef>
                <a:spcPts val="0"/>
              </a:spcBef>
              <a:spcAft>
                <a:spcPts val="2400"/>
              </a:spcAft>
            </a:pPr>
            <a:r>
              <a:rPr lang="en-US" sz="2800" b="1" dirty="0">
                <a:solidFill>
                  <a:srgbClr val="FFFF00"/>
                </a:solidFill>
              </a:rPr>
              <a:t>Mocks</a:t>
            </a:r>
            <a:r>
              <a:rPr lang="en-US" sz="2800" dirty="0"/>
              <a:t> Christianity</a:t>
            </a:r>
          </a:p>
          <a:p>
            <a:pPr marL="457200" indent="-457200">
              <a:spcBef>
                <a:spcPts val="0"/>
              </a:spcBef>
              <a:spcAft>
                <a:spcPts val="2400"/>
              </a:spcAft>
            </a:pPr>
            <a:r>
              <a:rPr lang="en-US" sz="2800" dirty="0"/>
              <a:t>Draws from our </a:t>
            </a:r>
            <a:r>
              <a:rPr lang="en-US" sz="2800" b="1" dirty="0">
                <a:solidFill>
                  <a:srgbClr val="FFFF00"/>
                </a:solidFill>
              </a:rPr>
              <a:t>four Gospels</a:t>
            </a:r>
          </a:p>
          <a:p>
            <a:pPr marL="457200" indent="-457200">
              <a:spcBef>
                <a:spcPts val="0"/>
              </a:spcBef>
              <a:spcAft>
                <a:spcPts val="2400"/>
              </a:spcAft>
            </a:pPr>
            <a:r>
              <a:rPr lang="en-US" sz="2800" dirty="0"/>
              <a:t>Draws from </a:t>
            </a:r>
            <a:r>
              <a:rPr lang="en-US" sz="2800" b="1" dirty="0">
                <a:solidFill>
                  <a:srgbClr val="FFFF00"/>
                </a:solidFill>
              </a:rPr>
              <a:t>only our four Gospels</a:t>
            </a:r>
          </a:p>
          <a:p>
            <a:pPr marL="457200" indent="-457200">
              <a:spcBef>
                <a:spcPts val="0"/>
              </a:spcBef>
              <a:spcAft>
                <a:spcPts val="2400"/>
              </a:spcAft>
            </a:pPr>
            <a:r>
              <a:rPr lang="en-US" sz="2800" dirty="0"/>
              <a:t>Nothing from the </a:t>
            </a:r>
            <a:r>
              <a:rPr lang="en-US" sz="2800" b="1" dirty="0">
                <a:solidFill>
                  <a:srgbClr val="FFFF00"/>
                </a:solidFill>
              </a:rPr>
              <a:t>“Gnostic Gospels”</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30B7D1D7-77AE-4198-1DFC-C2CC55C9ACD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Outline, 26</a:t>
            </a:r>
          </a:p>
        </p:txBody>
      </p:sp>
    </p:spTree>
    <p:extLst>
      <p:ext uri="{BB962C8B-B14F-4D97-AF65-F5344CB8AC3E}">
        <p14:creationId xmlns:p14="http://schemas.microsoft.com/office/powerpoint/2010/main" val="64342034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 calcmode="lin" valueType="num">
                                      <p:cBhvr>
                                        <p:cTn id="28"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A754B8-A02E-BA08-E27F-1602D5D542B7}"/>
              </a:ext>
            </a:extLst>
          </p:cNvPr>
          <p:cNvSpPr>
            <a:spLocks noGrp="1"/>
          </p:cNvSpPr>
          <p:nvPr>
            <p:ph type="title"/>
          </p:nvPr>
        </p:nvSpPr>
        <p:spPr/>
        <p:txBody>
          <a:bodyPr/>
          <a:lstStyle/>
          <a:p>
            <a:r>
              <a:rPr lang="en-US"/>
              <a:t>Papias</a:t>
            </a:r>
            <a:br>
              <a:rPr lang="en-US"/>
            </a:br>
            <a:r>
              <a:rPr lang="en-US" sz="3000">
                <a:latin typeface="+mn-lt"/>
              </a:rPr>
              <a:t>(~ Early Second Century)</a:t>
            </a:r>
          </a:p>
        </p:txBody>
      </p:sp>
      <p:sp>
        <p:nvSpPr>
          <p:cNvPr id="3" name="Content Placeholder 2">
            <a:extLst>
              <a:ext uri="{FF2B5EF4-FFF2-40B4-BE49-F238E27FC236}">
                <a16:creationId xmlns:a16="http://schemas.microsoft.com/office/drawing/2014/main" id="{83EC4694-2BE8-BDAE-03AA-CF1ACF5B4F6B}"/>
              </a:ext>
            </a:extLst>
          </p:cNvPr>
          <p:cNvSpPr>
            <a:spLocks noGrp="1"/>
          </p:cNvSpPr>
          <p:nvPr>
            <p:ph idx="1"/>
          </p:nvPr>
        </p:nvSpPr>
        <p:spPr>
          <a:xfrm>
            <a:off x="457200" y="1676988"/>
            <a:ext cx="8229600" cy="4453937"/>
          </a:xfrm>
        </p:spPr>
        <p:txBody>
          <a:bodyPr/>
          <a:lstStyle/>
          <a:p>
            <a:r>
              <a:rPr lang="en-US" dirty="0"/>
              <a:t>“</a:t>
            </a:r>
            <a:r>
              <a:rPr lang="en-US" b="1" dirty="0">
                <a:solidFill>
                  <a:srgbClr val="FFFF00"/>
                </a:solidFill>
              </a:rPr>
              <a:t>Bishop of Hierapolis </a:t>
            </a:r>
            <a:r>
              <a:rPr lang="en-US" dirty="0"/>
              <a:t>in Phrygia who may have </a:t>
            </a:r>
            <a:r>
              <a:rPr lang="en-US" b="1" dirty="0">
                <a:solidFill>
                  <a:srgbClr val="FFFF00"/>
                </a:solidFill>
              </a:rPr>
              <a:t>known the apostle John</a:t>
            </a:r>
            <a:r>
              <a:rPr lang="en-US" dirty="0"/>
              <a:t>. Through his writings, which are extant only in </a:t>
            </a:r>
            <a:r>
              <a:rPr lang="en-US" b="1" dirty="0">
                <a:solidFill>
                  <a:srgbClr val="FFFF00"/>
                </a:solidFill>
              </a:rPr>
              <a:t>fragments</a:t>
            </a:r>
            <a:r>
              <a:rPr lang="en-US" dirty="0"/>
              <a:t> preserved in Eusebius’s </a:t>
            </a:r>
            <a:r>
              <a:rPr lang="en-US" i="1" dirty="0"/>
              <a:t>Ecclesiastical History</a:t>
            </a:r>
            <a:r>
              <a:rPr lang="en-US" dirty="0"/>
              <a:t>, Papias influenced later theologians including </a:t>
            </a:r>
            <a:r>
              <a:rPr lang="en-US" b="1" dirty="0">
                <a:solidFill>
                  <a:srgbClr val="FFFF00"/>
                </a:solidFill>
              </a:rPr>
              <a:t>Irenaeus</a:t>
            </a:r>
            <a:r>
              <a:rPr lang="en-US" dirty="0"/>
              <a:t>, </a:t>
            </a:r>
            <a:r>
              <a:rPr lang="en-US" b="1" dirty="0">
                <a:solidFill>
                  <a:srgbClr val="FFFF00"/>
                </a:solidFill>
              </a:rPr>
              <a:t>Hippolytus</a:t>
            </a:r>
            <a:r>
              <a:rPr lang="en-US" dirty="0"/>
              <a:t> and </a:t>
            </a:r>
            <a:r>
              <a:rPr lang="en-US" b="1" dirty="0">
                <a:solidFill>
                  <a:srgbClr val="FFFF00"/>
                </a:solidFill>
              </a:rPr>
              <a:t>Victorinus</a:t>
            </a:r>
            <a:r>
              <a:rPr lang="en-US" dirty="0"/>
              <a:t>, and provided an important witness to traditions about </a:t>
            </a:r>
            <a:r>
              <a:rPr lang="en-US" b="1" dirty="0">
                <a:solidFill>
                  <a:srgbClr val="FFFF00"/>
                </a:solidFill>
              </a:rPr>
              <a:t>the origins of the Gospels</a:t>
            </a:r>
            <a:r>
              <a:rPr lang="en-US" dirty="0"/>
              <a:t>.”  </a:t>
            </a:r>
            <a:r>
              <a:rPr lang="en-US" sz="2000" dirty="0"/>
              <a:t>(</a:t>
            </a:r>
            <a:r>
              <a:rPr lang="en-US" sz="2000" b="0" i="1" u="none" strike="noStrike" baseline="0" dirty="0"/>
              <a:t>Ancient Christian Commentary on Scripture: Introduction and Biographic Information</a:t>
            </a:r>
            <a:r>
              <a:rPr lang="en-US" sz="2000" b="0" i="0" u="none" strike="noStrike" baseline="0" dirty="0"/>
              <a:t>, 2005, 500)</a:t>
            </a:r>
          </a:p>
          <a:p>
            <a:endParaRPr lang="en-US" dirty="0"/>
          </a:p>
        </p:txBody>
      </p:sp>
      <p:sp>
        <p:nvSpPr>
          <p:cNvPr id="4" name="Footer Placeholder 3">
            <a:extLst>
              <a:ext uri="{FF2B5EF4-FFF2-40B4-BE49-F238E27FC236}">
                <a16:creationId xmlns:a16="http://schemas.microsoft.com/office/drawing/2014/main" id="{1EE625A1-33F1-0CD0-A9D0-625279B6DE9F}"/>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A6AEF1C4-972F-A273-275B-2C7191041029}"/>
              </a:ext>
            </a:extLst>
          </p:cNvPr>
          <p:cNvSpPr>
            <a:spLocks noGrp="1"/>
          </p:cNvSpPr>
          <p:nvPr>
            <p:ph type="sldNum" sz="quarter" idx="12"/>
          </p:nvPr>
        </p:nvSpPr>
        <p:spPr/>
        <p:txBody>
          <a:bodyPr/>
          <a:lstStyle/>
          <a:p>
            <a:fld id="{3C8CA7C4-6BCF-4B83-8858-85B1748A2A5F}" type="slidenum">
              <a:rPr lang="en-US" smtClean="0"/>
              <a:t>234</a:t>
            </a:fld>
            <a:endParaRPr lang="en-US"/>
          </a:p>
        </p:txBody>
      </p:sp>
      <p:sp>
        <p:nvSpPr>
          <p:cNvPr id="6" name="Date Placeholder 5">
            <a:extLst>
              <a:ext uri="{FF2B5EF4-FFF2-40B4-BE49-F238E27FC236}">
                <a16:creationId xmlns:a16="http://schemas.microsoft.com/office/drawing/2014/main" id="{AD4BAFA7-BC29-11C0-8F5A-92A6E747FDC4}"/>
              </a:ext>
            </a:extLst>
          </p:cNvPr>
          <p:cNvSpPr>
            <a:spLocks noGrp="1"/>
          </p:cNvSpPr>
          <p:nvPr>
            <p:ph type="dt" sz="half" idx="10"/>
          </p:nvPr>
        </p:nvSpPr>
        <p:spPr/>
        <p:txBody>
          <a:bodyPr/>
          <a:lstStyle/>
          <a:p>
            <a:r>
              <a:rPr lang="en-US"/>
              <a:t>Outline, 26</a:t>
            </a:r>
          </a:p>
        </p:txBody>
      </p:sp>
    </p:spTree>
    <p:extLst>
      <p:ext uri="{BB962C8B-B14F-4D97-AF65-F5344CB8AC3E}">
        <p14:creationId xmlns:p14="http://schemas.microsoft.com/office/powerpoint/2010/main" val="63459089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lang="en-US"/>
              <a:t>Papias &amp; The Apostles</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a:xfrm>
            <a:off x="457200" y="1420814"/>
            <a:ext cx="8229600" cy="4710112"/>
          </a:xfrm>
        </p:spPr>
        <p:txBody>
          <a:bodyPr/>
          <a:lstStyle/>
          <a:p>
            <a:pPr marL="0" indent="458788">
              <a:buNone/>
            </a:pPr>
            <a:r>
              <a:rPr lang="en-US" dirty="0"/>
              <a:t>“I considered what </a:t>
            </a:r>
            <a:r>
              <a:rPr lang="en-US" b="1" dirty="0">
                <a:solidFill>
                  <a:srgbClr val="FFFF00"/>
                </a:solidFill>
              </a:rPr>
              <a:t>Andrew</a:t>
            </a:r>
            <a:r>
              <a:rPr lang="en-US" dirty="0"/>
              <a:t> and </a:t>
            </a:r>
            <a:r>
              <a:rPr lang="en-US" b="1" dirty="0">
                <a:solidFill>
                  <a:srgbClr val="FFFF00"/>
                </a:solidFill>
              </a:rPr>
              <a:t>Peter</a:t>
            </a:r>
            <a:r>
              <a:rPr lang="en-US" dirty="0"/>
              <a:t> said, what </a:t>
            </a:r>
            <a:r>
              <a:rPr lang="en-US" b="1" dirty="0">
                <a:solidFill>
                  <a:srgbClr val="FFFF00"/>
                </a:solidFill>
              </a:rPr>
              <a:t>Philip</a:t>
            </a:r>
            <a:r>
              <a:rPr lang="en-US" dirty="0"/>
              <a:t>, what </a:t>
            </a:r>
            <a:r>
              <a:rPr lang="en-US" b="1" dirty="0">
                <a:solidFill>
                  <a:srgbClr val="FFFF00"/>
                </a:solidFill>
              </a:rPr>
              <a:t>Thomas</a:t>
            </a:r>
            <a:r>
              <a:rPr lang="en-US" dirty="0"/>
              <a:t>, what </a:t>
            </a:r>
            <a:r>
              <a:rPr lang="en-US" b="1" dirty="0">
                <a:solidFill>
                  <a:srgbClr val="FFFF00"/>
                </a:solidFill>
              </a:rPr>
              <a:t>James</a:t>
            </a:r>
            <a:r>
              <a:rPr lang="en-US" dirty="0"/>
              <a:t>, what </a:t>
            </a:r>
            <a:r>
              <a:rPr lang="en-US" b="1" dirty="0">
                <a:solidFill>
                  <a:srgbClr val="FFFF00"/>
                </a:solidFill>
              </a:rPr>
              <a:t>John</a:t>
            </a:r>
            <a:r>
              <a:rPr lang="en-US" dirty="0"/>
              <a:t>, what </a:t>
            </a:r>
            <a:r>
              <a:rPr lang="en-US" b="1" dirty="0">
                <a:solidFill>
                  <a:srgbClr val="FFFF00"/>
                </a:solidFill>
              </a:rPr>
              <a:t>Matthew</a:t>
            </a:r>
            <a:r>
              <a:rPr lang="en-US" dirty="0"/>
              <a:t> or any one else among the disciples of our Lord, what also </a:t>
            </a:r>
            <a:r>
              <a:rPr lang="en-US" b="1" dirty="0" err="1">
                <a:solidFill>
                  <a:srgbClr val="FFFF00"/>
                </a:solidFill>
              </a:rPr>
              <a:t>Aristion</a:t>
            </a:r>
            <a:r>
              <a:rPr lang="en-US" dirty="0"/>
              <a:t> and the </a:t>
            </a:r>
            <a:r>
              <a:rPr lang="en-US" b="1" dirty="0">
                <a:solidFill>
                  <a:srgbClr val="FFFF00"/>
                </a:solidFill>
              </a:rPr>
              <a:t>elder John</a:t>
            </a:r>
            <a:r>
              <a:rPr lang="en-US" dirty="0"/>
              <a:t>, disciples of the Lord had said, not so much that I have </a:t>
            </a:r>
            <a:r>
              <a:rPr lang="en-US" b="1" dirty="0">
                <a:solidFill>
                  <a:srgbClr val="FFFF00"/>
                </a:solidFill>
              </a:rPr>
              <a:t>their books </a:t>
            </a:r>
            <a:r>
              <a:rPr lang="en-US" dirty="0"/>
              <a:t>to read, as that </a:t>
            </a:r>
            <a:r>
              <a:rPr lang="en-US" b="1" dirty="0">
                <a:solidFill>
                  <a:srgbClr val="FFFF00"/>
                </a:solidFill>
              </a:rPr>
              <a:t>their living voice </a:t>
            </a:r>
            <a:r>
              <a:rPr lang="en-US" dirty="0"/>
              <a:t>is heard until the present day in the authors themselves.”  </a:t>
            </a:r>
            <a:r>
              <a:rPr lang="en-US" sz="2000" dirty="0"/>
              <a:t>(Jerome, “Lives of Illustrious Men,” 18, </a:t>
            </a:r>
            <a:r>
              <a:rPr lang="en-US" sz="2000" dirty="0" err="1"/>
              <a:t>NPNF</a:t>
            </a:r>
            <a:r>
              <a:rPr lang="en-US" sz="2000" dirty="0"/>
              <a:t>, 1892, 2.3:367)</a:t>
            </a:r>
          </a:p>
        </p:txBody>
      </p:sp>
      <p:sp>
        <p:nvSpPr>
          <p:cNvPr id="6" name="Date Placeholder 5">
            <a:extLst>
              <a:ext uri="{FF2B5EF4-FFF2-40B4-BE49-F238E27FC236}">
                <a16:creationId xmlns:a16="http://schemas.microsoft.com/office/drawing/2014/main" id="{DD969C65-07F6-F8FE-D1F3-0FF49568DE30}"/>
              </a:ext>
            </a:extLst>
          </p:cNvPr>
          <p:cNvSpPr>
            <a:spLocks noGrp="1"/>
          </p:cNvSpPr>
          <p:nvPr>
            <p:ph type="dt" sz="half" idx="10"/>
          </p:nvPr>
        </p:nvSpPr>
        <p:spPr/>
        <p:txBody>
          <a:bodyPr/>
          <a:lstStyle/>
          <a:p>
            <a:r>
              <a:rPr lang="en-US"/>
              <a:t>Outline, 26</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7202687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lang="en-US"/>
              <a:t>Papias &amp; The Apostles</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a:xfrm>
            <a:off x="457200" y="1420814"/>
            <a:ext cx="8229600" cy="4710112"/>
          </a:xfrm>
        </p:spPr>
        <p:txBody>
          <a:bodyPr/>
          <a:lstStyle/>
          <a:p>
            <a:pPr marL="0" indent="458788">
              <a:buNone/>
            </a:pPr>
            <a:r>
              <a:rPr lang="en-US" sz="2700" dirty="0"/>
              <a:t>“3 He says: ‘But I shall not hesitate also to put down for you along with my interpretations whatsoever things I have at any time learned carefully from </a:t>
            </a:r>
            <a:r>
              <a:rPr lang="en-US" sz="2700" b="1" dirty="0">
                <a:solidFill>
                  <a:srgbClr val="FFFF00"/>
                </a:solidFill>
              </a:rPr>
              <a:t>the elders </a:t>
            </a:r>
            <a:r>
              <a:rPr lang="en-US" sz="2700" dirty="0"/>
              <a:t>and </a:t>
            </a:r>
            <a:r>
              <a:rPr lang="en-US" sz="2700" b="1" dirty="0">
                <a:solidFill>
                  <a:srgbClr val="FFFF00"/>
                </a:solidFill>
              </a:rPr>
              <a:t>carefully remembered</a:t>
            </a:r>
            <a:r>
              <a:rPr lang="en-US" sz="2700" dirty="0"/>
              <a:t>, guaranteeing their truth. For I did not, like the multitude, take pleasure in those that speak much, but in those that </a:t>
            </a:r>
            <a:r>
              <a:rPr lang="en-US" sz="2700" b="1" dirty="0">
                <a:solidFill>
                  <a:srgbClr val="FFFF00"/>
                </a:solidFill>
              </a:rPr>
              <a:t>teach the truth</a:t>
            </a:r>
            <a:r>
              <a:rPr lang="en-US" sz="2700" dirty="0"/>
              <a:t>; not in those that relate strange commandments, but in those that </a:t>
            </a:r>
            <a:r>
              <a:rPr lang="en-US" sz="2700" b="1" dirty="0">
                <a:solidFill>
                  <a:srgbClr val="FFFF00"/>
                </a:solidFill>
              </a:rPr>
              <a:t>deliver the commandments</a:t>
            </a:r>
            <a:r>
              <a:rPr lang="en-US" sz="2700" dirty="0"/>
              <a:t> given by the Lord to faith, and springing from the truth itself.”  </a:t>
            </a:r>
            <a:r>
              <a:rPr lang="en-US" sz="2000" dirty="0"/>
              <a:t>(Eusebius, “The Church History of Eusebius,” 3:39:4, </a:t>
            </a:r>
            <a:r>
              <a:rPr lang="en-US" sz="2000" dirty="0" err="1"/>
              <a:t>NPNF</a:t>
            </a:r>
            <a:r>
              <a:rPr lang="en-US" sz="2000" dirty="0"/>
              <a:t>, 1890, 2.1:170-171)</a:t>
            </a:r>
          </a:p>
        </p:txBody>
      </p:sp>
      <p:sp>
        <p:nvSpPr>
          <p:cNvPr id="6" name="Date Placeholder 5">
            <a:extLst>
              <a:ext uri="{FF2B5EF4-FFF2-40B4-BE49-F238E27FC236}">
                <a16:creationId xmlns:a16="http://schemas.microsoft.com/office/drawing/2014/main" id="{DD969C65-07F6-F8FE-D1F3-0FF49568DE30}"/>
              </a:ext>
            </a:extLst>
          </p:cNvPr>
          <p:cNvSpPr>
            <a:spLocks noGrp="1"/>
          </p:cNvSpPr>
          <p:nvPr>
            <p:ph type="dt" sz="half" idx="10"/>
          </p:nvPr>
        </p:nvSpPr>
        <p:spPr/>
        <p:txBody>
          <a:bodyPr/>
          <a:lstStyle/>
          <a:p>
            <a:r>
              <a:rPr lang="en-US"/>
              <a:t>Outline, 26-27</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59958091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a:xfrm>
            <a:off x="457200" y="277813"/>
            <a:ext cx="8229600" cy="835879"/>
          </a:xfrm>
        </p:spPr>
        <p:txBody>
          <a:bodyPr/>
          <a:lstStyle/>
          <a:p>
            <a:r>
              <a:rPr lang="en-US"/>
              <a:t>Papias &amp; The Apostles</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a:xfrm>
            <a:off x="457200" y="1230923"/>
            <a:ext cx="8229600" cy="4900003"/>
          </a:xfrm>
        </p:spPr>
        <p:txBody>
          <a:bodyPr/>
          <a:lstStyle/>
          <a:p>
            <a:pPr marL="0" indent="458788">
              <a:buNone/>
            </a:pPr>
            <a:r>
              <a:rPr lang="en-US" sz="2700" dirty="0"/>
              <a:t>“4 If, then, any one came, who had been a </a:t>
            </a:r>
            <a:r>
              <a:rPr lang="en-US" sz="2700" b="1" dirty="0">
                <a:solidFill>
                  <a:srgbClr val="FFFF00"/>
                </a:solidFill>
              </a:rPr>
              <a:t>follower</a:t>
            </a:r>
            <a:r>
              <a:rPr lang="en-US" sz="2700" dirty="0"/>
              <a:t> </a:t>
            </a:r>
            <a:r>
              <a:rPr lang="en-US" sz="2700" b="1" dirty="0">
                <a:solidFill>
                  <a:srgbClr val="FFFF00"/>
                </a:solidFill>
              </a:rPr>
              <a:t>of the elders</a:t>
            </a:r>
            <a:r>
              <a:rPr lang="en-US" sz="2700" dirty="0"/>
              <a:t>, I questioned him in regard to the </a:t>
            </a:r>
            <a:r>
              <a:rPr lang="en-US" sz="2700" b="1" dirty="0">
                <a:solidFill>
                  <a:srgbClr val="FFFF00"/>
                </a:solidFill>
              </a:rPr>
              <a:t>words</a:t>
            </a:r>
            <a:r>
              <a:rPr lang="en-US" sz="2700" dirty="0"/>
              <a:t> </a:t>
            </a:r>
            <a:r>
              <a:rPr lang="en-US" sz="2700" b="1" dirty="0">
                <a:solidFill>
                  <a:srgbClr val="FFFF00"/>
                </a:solidFill>
              </a:rPr>
              <a:t>of the elders</a:t>
            </a:r>
            <a:r>
              <a:rPr lang="en-US" sz="2700" dirty="0"/>
              <a:t>, — what </a:t>
            </a:r>
            <a:r>
              <a:rPr lang="en-US" sz="2700" b="1" dirty="0">
                <a:solidFill>
                  <a:srgbClr val="FFFF00"/>
                </a:solidFill>
              </a:rPr>
              <a:t>Andrew</a:t>
            </a:r>
            <a:r>
              <a:rPr lang="en-US" sz="2700" dirty="0"/>
              <a:t> or what </a:t>
            </a:r>
            <a:r>
              <a:rPr lang="en-US" sz="2700" b="1" dirty="0">
                <a:solidFill>
                  <a:srgbClr val="FFFF00"/>
                </a:solidFill>
              </a:rPr>
              <a:t>Peter</a:t>
            </a:r>
            <a:r>
              <a:rPr lang="en-US" sz="2700" dirty="0"/>
              <a:t> </a:t>
            </a:r>
            <a:r>
              <a:rPr lang="en-US" sz="2700" b="1" dirty="0">
                <a:solidFill>
                  <a:srgbClr val="00B0F0"/>
                </a:solidFill>
              </a:rPr>
              <a:t>said</a:t>
            </a:r>
            <a:r>
              <a:rPr lang="en-US" sz="2700" dirty="0"/>
              <a:t>, or what was </a:t>
            </a:r>
            <a:r>
              <a:rPr lang="en-US" sz="2700" b="1" dirty="0">
                <a:solidFill>
                  <a:srgbClr val="00B0F0"/>
                </a:solidFill>
              </a:rPr>
              <a:t>said</a:t>
            </a:r>
            <a:r>
              <a:rPr lang="en-US" sz="2700" dirty="0"/>
              <a:t> by </a:t>
            </a:r>
            <a:r>
              <a:rPr lang="en-US" sz="2700" b="1" dirty="0">
                <a:solidFill>
                  <a:srgbClr val="FFFF00"/>
                </a:solidFill>
              </a:rPr>
              <a:t>Philip</a:t>
            </a:r>
            <a:r>
              <a:rPr lang="en-US" sz="2700" dirty="0"/>
              <a:t>, or by </a:t>
            </a:r>
            <a:r>
              <a:rPr lang="en-US" sz="2700" b="1" dirty="0">
                <a:solidFill>
                  <a:srgbClr val="FFFF00"/>
                </a:solidFill>
              </a:rPr>
              <a:t>Thomas</a:t>
            </a:r>
            <a:r>
              <a:rPr lang="en-US" sz="2700" dirty="0"/>
              <a:t>, or by </a:t>
            </a:r>
            <a:r>
              <a:rPr lang="en-US" sz="2700" b="1" dirty="0">
                <a:solidFill>
                  <a:srgbClr val="FFFF00"/>
                </a:solidFill>
              </a:rPr>
              <a:t>James</a:t>
            </a:r>
            <a:r>
              <a:rPr lang="en-US" sz="2700" dirty="0"/>
              <a:t>, or by </a:t>
            </a:r>
            <a:r>
              <a:rPr lang="en-US" sz="2700" b="1" dirty="0">
                <a:solidFill>
                  <a:srgbClr val="FFFF00"/>
                </a:solidFill>
              </a:rPr>
              <a:t>John</a:t>
            </a:r>
            <a:r>
              <a:rPr lang="en-US" sz="2700" dirty="0"/>
              <a:t>, or by </a:t>
            </a:r>
            <a:r>
              <a:rPr lang="en-US" sz="2700" b="1" dirty="0">
                <a:solidFill>
                  <a:srgbClr val="FFFF00"/>
                </a:solidFill>
              </a:rPr>
              <a:t>Matthew</a:t>
            </a:r>
            <a:r>
              <a:rPr lang="en-US" sz="2700" dirty="0"/>
              <a:t>, or by any other of the disciples of the Lord, and what things </a:t>
            </a:r>
            <a:r>
              <a:rPr lang="en-US" sz="2700" b="1" dirty="0" err="1">
                <a:solidFill>
                  <a:srgbClr val="FFFF00"/>
                </a:solidFill>
              </a:rPr>
              <a:t>Aristion</a:t>
            </a:r>
            <a:r>
              <a:rPr lang="en-US" sz="2700" dirty="0"/>
              <a:t> and the presbyter </a:t>
            </a:r>
            <a:r>
              <a:rPr lang="en-US" sz="2700" b="1" dirty="0">
                <a:solidFill>
                  <a:srgbClr val="FFFF00"/>
                </a:solidFill>
              </a:rPr>
              <a:t>John</a:t>
            </a:r>
            <a:r>
              <a:rPr lang="en-US" sz="2700" dirty="0"/>
              <a:t>, the disciples of the Lord, </a:t>
            </a:r>
            <a:r>
              <a:rPr lang="en-US" sz="2700" b="1" dirty="0">
                <a:solidFill>
                  <a:srgbClr val="00B0F0"/>
                </a:solidFill>
              </a:rPr>
              <a:t>say</a:t>
            </a:r>
            <a:r>
              <a:rPr lang="en-US" sz="2700" dirty="0"/>
              <a:t>. For I did not think that what was to be gotten from the books would profit me as much as what came from </a:t>
            </a:r>
            <a:r>
              <a:rPr lang="en-US" sz="2700" b="1" dirty="0">
                <a:solidFill>
                  <a:srgbClr val="00B0F0"/>
                </a:solidFill>
              </a:rPr>
              <a:t>the living and abiding voice</a:t>
            </a:r>
            <a:r>
              <a:rPr lang="en-US" sz="2700" dirty="0"/>
              <a:t>.”  </a:t>
            </a:r>
            <a:r>
              <a:rPr lang="en-US" sz="2000" dirty="0"/>
              <a:t>(Eusebius, “The Church History of Eusebius,” 3:39:5, </a:t>
            </a:r>
            <a:r>
              <a:rPr lang="en-US" sz="2000" dirty="0" err="1"/>
              <a:t>NPNF</a:t>
            </a:r>
            <a:r>
              <a:rPr lang="en-US" sz="2000" dirty="0"/>
              <a:t>, 1890, 2.1:171)</a:t>
            </a:r>
          </a:p>
        </p:txBody>
      </p:sp>
      <p:sp>
        <p:nvSpPr>
          <p:cNvPr id="6" name="Date Placeholder 5">
            <a:extLst>
              <a:ext uri="{FF2B5EF4-FFF2-40B4-BE49-F238E27FC236}">
                <a16:creationId xmlns:a16="http://schemas.microsoft.com/office/drawing/2014/main" id="{DD969C65-07F6-F8FE-D1F3-0FF49568DE30}"/>
              </a:ext>
            </a:extLst>
          </p:cNvPr>
          <p:cNvSpPr>
            <a:spLocks noGrp="1"/>
          </p:cNvSpPr>
          <p:nvPr>
            <p:ph type="dt" sz="half" idx="10"/>
          </p:nvPr>
        </p:nvSpPr>
        <p:spPr/>
        <p:txBody>
          <a:bodyPr/>
          <a:lstStyle/>
          <a:p>
            <a:r>
              <a:rPr lang="en-US"/>
              <a:t>Outline, 27</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Scroll: Horizontal 6">
            <a:extLst>
              <a:ext uri="{FF2B5EF4-FFF2-40B4-BE49-F238E27FC236}">
                <a16:creationId xmlns:a16="http://schemas.microsoft.com/office/drawing/2014/main" id="{C7B96433-6CD1-43AA-91F3-196C1DA423D4}"/>
              </a:ext>
            </a:extLst>
          </p:cNvPr>
          <p:cNvSpPr/>
          <p:nvPr/>
        </p:nvSpPr>
        <p:spPr bwMode="auto">
          <a:xfrm>
            <a:off x="560166" y="1447800"/>
            <a:ext cx="8023667" cy="3962400"/>
          </a:xfrm>
          <a:prstGeom prst="horizontalScroll">
            <a:avLst/>
          </a:prstGeom>
          <a:solidFill>
            <a:srgbClr val="0000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457200" marR="0" lvl="0" indent="-457200" algn="l" defTabSz="914400" rtl="0" eaLnBrk="0" fontAlgn="base" latinLnBrk="0" hangingPunct="0">
              <a:lnSpc>
                <a:spcPct val="100000"/>
              </a:lnSpc>
              <a:spcBef>
                <a:spcPct val="0"/>
              </a:spcBef>
              <a:spcAft>
                <a:spcPts val="2400"/>
              </a:spcAft>
              <a:buClrTx/>
              <a:buSzTx/>
              <a:buFont typeface="Arial" panose="020B0604020202020204" pitchFamily="34" charset="0"/>
              <a:buChar char="•"/>
              <a:tabLst/>
              <a:defRPr/>
            </a:pPr>
            <a:r>
              <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rPr>
              <a:t>In both references, John is described as an </a:t>
            </a:r>
            <a:r>
              <a:rPr kumimoji="0" lang="en-US" sz="28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rial" charset="0"/>
              </a:rPr>
              <a:t>elder </a:t>
            </a:r>
            <a:r>
              <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rPr>
              <a:t> (cf. 2 Jn. 1; 3 Jn. 1)</a:t>
            </a:r>
          </a:p>
          <a:p>
            <a:pPr marL="457200" marR="0" lvl="0" indent="-457200" algn="l" defTabSz="914400" rtl="0" eaLnBrk="0" fontAlgn="base" latinLnBrk="0" hangingPunct="0">
              <a:lnSpc>
                <a:spcPct val="100000"/>
              </a:lnSpc>
              <a:spcBef>
                <a:spcPct val="0"/>
              </a:spcBef>
              <a:spcAft>
                <a:spcPts val="2400"/>
              </a:spcAft>
              <a:buClrTx/>
              <a:buSzTx/>
              <a:buFont typeface="Arial" panose="020B0604020202020204" pitchFamily="34" charset="0"/>
              <a:buChar char="•"/>
              <a:tabLst/>
              <a:defRPr/>
            </a:pPr>
            <a:r>
              <a:rPr lang="en-US" sz="2800" b="1">
                <a:solidFill>
                  <a:srgbClr val="FFFF00"/>
                </a:solidFill>
                <a:effectLst>
                  <a:outerShdw blurRad="38100" dist="38100" dir="2700000" algn="tl">
                    <a:srgbClr val="000000"/>
                  </a:outerShdw>
                </a:effectLst>
              </a:rPr>
              <a:t>“Disciples” </a:t>
            </a:r>
            <a:r>
              <a:rPr lang="en-US" sz="2800">
                <a:solidFill>
                  <a:srgbClr val="FFFFFF"/>
                </a:solidFill>
                <a:effectLst>
                  <a:outerShdw blurRad="38100" dist="38100" dir="2700000" algn="tl">
                    <a:srgbClr val="000000">
                      <a:alpha val="43137"/>
                    </a:srgbClr>
                  </a:outerShdw>
                </a:effectLst>
                <a:latin typeface="Arial" charset="0"/>
              </a:rPr>
              <a:t>is applied to both groups</a:t>
            </a:r>
            <a:endPar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ndParaRPr>
          </a:p>
          <a:p>
            <a:pPr marL="457200" marR="0" lvl="0" indent="-457200" algn="l" defTabSz="914400" rtl="0" eaLnBrk="0" fontAlgn="base" latinLnBrk="0" hangingPunct="0">
              <a:lnSpc>
                <a:spcPct val="100000"/>
              </a:lnSpc>
              <a:spcBef>
                <a:spcPct val="0"/>
              </a:spcBef>
              <a:spcAft>
                <a:spcPts val="2400"/>
              </a:spcAft>
              <a:buClrTx/>
              <a:buSzTx/>
              <a:buFont typeface="Arial" panose="020B0604020202020204" pitchFamily="34" charset="0"/>
              <a:buChar char="•"/>
              <a:tabLst/>
              <a:defRPr/>
            </a:pPr>
            <a:r>
              <a:rPr kumimoji="0" lang="en-US" sz="28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rial" charset="0"/>
              </a:rPr>
              <a:t>“Said” </a:t>
            </a:r>
            <a:r>
              <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rPr>
              <a:t>[past tense] and </a:t>
            </a:r>
            <a:r>
              <a:rPr kumimoji="0" lang="en-US" sz="28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rial" charset="0"/>
              </a:rPr>
              <a:t>“say” </a:t>
            </a:r>
            <a:r>
              <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rPr>
              <a:t>[present tense]</a:t>
            </a:r>
          </a:p>
        </p:txBody>
      </p:sp>
    </p:spTree>
    <p:extLst>
      <p:ext uri="{BB962C8B-B14F-4D97-AF65-F5344CB8AC3E}">
        <p14:creationId xmlns:p14="http://schemas.microsoft.com/office/powerpoint/2010/main" val="6127640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Papias Knew John</a:t>
            </a:r>
          </a:p>
        </p:txBody>
      </p:sp>
      <p:sp>
        <p:nvSpPr>
          <p:cNvPr id="3" name="Content Placeholder 2"/>
          <p:cNvSpPr>
            <a:spLocks noGrp="1"/>
          </p:cNvSpPr>
          <p:nvPr>
            <p:ph idx="1"/>
          </p:nvPr>
        </p:nvSpPr>
        <p:spPr/>
        <p:txBody>
          <a:bodyPr/>
          <a:lstStyle/>
          <a:p>
            <a:pPr marL="463550" indent="-463550">
              <a:spcBef>
                <a:spcPts val="0"/>
              </a:spcBef>
              <a:spcAft>
                <a:spcPts val="2400"/>
              </a:spcAft>
            </a:pPr>
            <a:r>
              <a:rPr lang="en-US" sz="2800" b="1" i="1" dirty="0"/>
              <a:t>Jerome</a:t>
            </a:r>
            <a:r>
              <a:rPr lang="en-US" sz="2800" i="1" dirty="0"/>
              <a:t> </a:t>
            </a:r>
            <a:r>
              <a:rPr lang="en-US" sz="2800" dirty="0"/>
              <a:t>[AD 392]:  “Papias, the </a:t>
            </a:r>
            <a:r>
              <a:rPr lang="en-US" sz="2800" b="1" dirty="0">
                <a:solidFill>
                  <a:srgbClr val="FFFF00"/>
                </a:solidFill>
              </a:rPr>
              <a:t>pupil of John</a:t>
            </a:r>
            <a:r>
              <a:rPr lang="en-US" sz="2800" dirty="0"/>
              <a:t>, bishop of Hierapolis in Asia, wrote only five volumes, which he entitled </a:t>
            </a:r>
            <a:r>
              <a:rPr lang="en-US" sz="2800" i="1" dirty="0"/>
              <a:t>Exposition of the words of our Lord</a:t>
            </a:r>
            <a:r>
              <a:rPr lang="en-US" sz="2800" dirty="0"/>
              <a:t>….”  </a:t>
            </a:r>
            <a:r>
              <a:rPr lang="en-US" sz="2000" dirty="0"/>
              <a:t>(“Lives of Illustrious Men,” Ch. 18, </a:t>
            </a:r>
            <a:r>
              <a:rPr lang="en-US" sz="2000" dirty="0" err="1"/>
              <a:t>NPNF</a:t>
            </a:r>
            <a:r>
              <a:rPr lang="en-US" sz="2000" dirty="0"/>
              <a:t>, 2.3, 367)</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27</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124647887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Papias Knew John</a:t>
            </a:r>
          </a:p>
        </p:txBody>
      </p:sp>
      <p:sp>
        <p:nvSpPr>
          <p:cNvPr id="3" name="Content Placeholder 2"/>
          <p:cNvSpPr>
            <a:spLocks noGrp="1"/>
          </p:cNvSpPr>
          <p:nvPr>
            <p:ph idx="1"/>
          </p:nvPr>
        </p:nvSpPr>
        <p:spPr/>
        <p:txBody>
          <a:bodyPr/>
          <a:lstStyle/>
          <a:p>
            <a:pPr marL="463550" indent="-463550"/>
            <a:r>
              <a:rPr lang="en-US" sz="2800" b="1" i="1" dirty="0"/>
              <a:t>Irenaeus</a:t>
            </a:r>
            <a:r>
              <a:rPr lang="en-US" sz="2800" i="1" dirty="0"/>
              <a:t> </a:t>
            </a:r>
            <a:r>
              <a:rPr lang="en-US" sz="2800" dirty="0"/>
              <a:t>[AD 120-202]:  “Now testimony is borne to these things in writing by Papias, an ancient man, who was a </a:t>
            </a:r>
            <a:r>
              <a:rPr lang="en-US" sz="2800" b="1" dirty="0">
                <a:solidFill>
                  <a:srgbClr val="FFFF00"/>
                </a:solidFill>
              </a:rPr>
              <a:t>hearer of John</a:t>
            </a:r>
            <a:r>
              <a:rPr lang="en-US" sz="2800" dirty="0"/>
              <a:t>, and a </a:t>
            </a:r>
            <a:r>
              <a:rPr lang="en-US" sz="2800" b="1" dirty="0">
                <a:solidFill>
                  <a:srgbClr val="FFFF00"/>
                </a:solidFill>
              </a:rPr>
              <a:t>friend of Polycarp</a:t>
            </a:r>
            <a:r>
              <a:rPr lang="en-US" sz="2800" dirty="0"/>
              <a:t>, in the fourth of his books; for five books were composed by him.”  </a:t>
            </a:r>
            <a:r>
              <a:rPr lang="en-US" sz="2000" dirty="0"/>
              <a:t>(“Fragments of Papias,” </a:t>
            </a:r>
            <a:r>
              <a:rPr lang="en-US" sz="2000" dirty="0" err="1"/>
              <a:t>ANF</a:t>
            </a:r>
            <a:r>
              <a:rPr lang="en-US" sz="2000" dirty="0"/>
              <a:t>, 1:153)</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C568EC32-6B78-9651-CDE6-312A28F7710C}"/>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27</a:t>
            </a:r>
          </a:p>
        </p:txBody>
      </p:sp>
      <p:sp>
        <p:nvSpPr>
          <p:cNvPr id="6" name="Footer Placeholder 5">
            <a:extLst>
              <a:ext uri="{FF2B5EF4-FFF2-40B4-BE49-F238E27FC236}">
                <a16:creationId xmlns:a16="http://schemas.microsoft.com/office/drawing/2014/main" id="{D68FA1F0-3EFF-482B-0FAA-1763CABCCAE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07864329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3B7682-574D-E022-20F1-40870954F315}"/>
              </a:ext>
            </a:extLst>
          </p:cNvPr>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Evidence For Genuineness</a:t>
            </a:r>
            <a:endParaRPr lang="en-US"/>
          </a:p>
        </p:txBody>
      </p:sp>
      <p:sp>
        <p:nvSpPr>
          <p:cNvPr id="3" name="Content Placeholder 2">
            <a:extLst>
              <a:ext uri="{FF2B5EF4-FFF2-40B4-BE49-F238E27FC236}">
                <a16:creationId xmlns:a16="http://schemas.microsoft.com/office/drawing/2014/main" id="{86062EC8-1B45-77DC-7EA7-202E37EFFC4E}"/>
              </a:ext>
            </a:extLst>
          </p:cNvPr>
          <p:cNvSpPr>
            <a:spLocks noGrp="1"/>
          </p:cNvSpPr>
          <p:nvPr>
            <p:ph idx="1"/>
          </p:nvPr>
        </p:nvSpPr>
        <p:spPr>
          <a:xfrm>
            <a:off x="1524000" y="2280472"/>
            <a:ext cx="5734280" cy="2297055"/>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marL="0" indent="0" algn="ctr">
              <a:buNone/>
            </a:pPr>
            <a:r>
              <a:rPr lang="en-US" sz="4400">
                <a:latin typeface="+mj-lt"/>
              </a:rPr>
              <a:t>Titles</a:t>
            </a:r>
          </a:p>
        </p:txBody>
      </p:sp>
      <p:sp>
        <p:nvSpPr>
          <p:cNvPr id="4" name="Date Placeholder 3">
            <a:extLst>
              <a:ext uri="{FF2B5EF4-FFF2-40B4-BE49-F238E27FC236}">
                <a16:creationId xmlns:a16="http://schemas.microsoft.com/office/drawing/2014/main" id="{C68D4AD6-72FD-59A5-8E15-4DC72242DF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4</a:t>
            </a:r>
          </a:p>
        </p:txBody>
      </p:sp>
      <p:sp>
        <p:nvSpPr>
          <p:cNvPr id="5" name="Footer Placeholder 4">
            <a:extLst>
              <a:ext uri="{FF2B5EF4-FFF2-40B4-BE49-F238E27FC236}">
                <a16:creationId xmlns:a16="http://schemas.microsoft.com/office/drawing/2014/main" id="{3FDD18D8-4614-AC95-0183-C4C8B5F4D54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EACABD92-7C44-D29F-AB95-11F4E3A0B6E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07717942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p:cTn id="7" dur="500" fill="hold"/>
                                        <p:tgtEl>
                                          <p:spTgt spid="3">
                                            <p:bg/>
                                          </p:spTgt>
                                        </p:tgtEl>
                                        <p:attrNameLst>
                                          <p:attrName>ppt_w</p:attrName>
                                        </p:attrNameLst>
                                      </p:cBhvr>
                                      <p:tavLst>
                                        <p:tav tm="0">
                                          <p:val>
                                            <p:fltVal val="0"/>
                                          </p:val>
                                        </p:tav>
                                        <p:tav tm="100000">
                                          <p:val>
                                            <p:strVal val="#ppt_w"/>
                                          </p:val>
                                        </p:tav>
                                      </p:tavLst>
                                    </p:anim>
                                    <p:anim calcmode="lin" valueType="num">
                                      <p:cBhvr>
                                        <p:cTn id="8" dur="500" fill="hold"/>
                                        <p:tgtEl>
                                          <p:spTgt spid="3">
                                            <p:bg/>
                                          </p:spTgt>
                                        </p:tgtEl>
                                        <p:attrNameLst>
                                          <p:attrName>ppt_h</p:attrName>
                                        </p:attrNameLst>
                                      </p:cBhvr>
                                      <p:tavLst>
                                        <p:tav tm="0">
                                          <p:val>
                                            <p:fltVal val="0"/>
                                          </p:val>
                                        </p:tav>
                                        <p:tav tm="100000">
                                          <p:val>
                                            <p:strVal val="#ppt_h"/>
                                          </p:val>
                                        </p:tav>
                                      </p:tavLst>
                                    </p:anim>
                                    <p:animEffect transition="in" filter="fade">
                                      <p:cBhvr>
                                        <p:cTn id="9" dur="500"/>
                                        <p:tgtEl>
                                          <p:spTgt spid="3">
                                            <p:bg/>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nimBg="1"/>
    </p:bldLst>
  </p:timing>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Papias Knew John</a:t>
            </a:r>
          </a:p>
        </p:txBody>
      </p:sp>
      <p:sp>
        <p:nvSpPr>
          <p:cNvPr id="3" name="Content Placeholder 2"/>
          <p:cNvSpPr>
            <a:spLocks noGrp="1"/>
          </p:cNvSpPr>
          <p:nvPr>
            <p:ph idx="1"/>
          </p:nvPr>
        </p:nvSpPr>
        <p:spPr/>
        <p:txBody>
          <a:bodyPr/>
          <a:lstStyle/>
          <a:p>
            <a:pPr marL="463550" indent="-463550">
              <a:spcBef>
                <a:spcPts val="0"/>
              </a:spcBef>
              <a:spcAft>
                <a:spcPts val="2400"/>
              </a:spcAft>
            </a:pPr>
            <a:r>
              <a:rPr lang="en-US" sz="2800" b="1" i="1" dirty="0"/>
              <a:t>Jerome</a:t>
            </a:r>
            <a:r>
              <a:rPr lang="en-US" sz="2800" i="1" dirty="0"/>
              <a:t> </a:t>
            </a:r>
            <a:r>
              <a:rPr lang="en-US" sz="2800" dirty="0"/>
              <a:t>[AD 492]:  “The growth of this heresy is described for us by </a:t>
            </a:r>
            <a:r>
              <a:rPr lang="en-US" sz="2800" b="1" dirty="0" err="1">
                <a:solidFill>
                  <a:srgbClr val="FFFF00"/>
                </a:solidFill>
              </a:rPr>
              <a:t>Irenæus</a:t>
            </a:r>
            <a:r>
              <a:rPr lang="en-US" sz="2800" dirty="0"/>
              <a:t>, bishop of the church of Lyons, </a:t>
            </a:r>
            <a:r>
              <a:rPr lang="en-US" b="1" dirty="0">
                <a:solidFill>
                  <a:srgbClr val="FFFF00"/>
                </a:solidFill>
              </a:rPr>
              <a:t>a man of the apostolic times</a:t>
            </a:r>
            <a:r>
              <a:rPr lang="en-US" sz="2800" dirty="0"/>
              <a:t>, who was a </a:t>
            </a:r>
            <a:r>
              <a:rPr lang="en-US" sz="2800" b="1" dirty="0">
                <a:solidFill>
                  <a:srgbClr val="FFFF00"/>
                </a:solidFill>
              </a:rPr>
              <a:t>disciple of Papias </a:t>
            </a:r>
            <a:r>
              <a:rPr lang="en-US" sz="2800" dirty="0"/>
              <a:t>the </a:t>
            </a:r>
            <a:r>
              <a:rPr lang="en-US" sz="2800" b="1" dirty="0">
                <a:solidFill>
                  <a:srgbClr val="FFFF00"/>
                </a:solidFill>
              </a:rPr>
              <a:t>hearer of the evangelist John</a:t>
            </a:r>
            <a:r>
              <a:rPr lang="en-US" sz="2800" dirty="0"/>
              <a:t>.”  </a:t>
            </a:r>
            <a:r>
              <a:rPr lang="en-US" sz="2000" dirty="0"/>
              <a:t>(Letter LXXV, </a:t>
            </a:r>
            <a:r>
              <a:rPr lang="en-US" sz="2000" dirty="0" err="1"/>
              <a:t>NPNF</a:t>
            </a:r>
            <a:r>
              <a:rPr lang="en-US" sz="2000" dirty="0"/>
              <a:t>, 2.6, 156)</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F999AA6C-A9CE-FA76-73E7-31F932F2092A}"/>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t>Outline, 27</a:t>
            </a:r>
          </a:p>
        </p:txBody>
      </p:sp>
      <p:sp>
        <p:nvSpPr>
          <p:cNvPr id="6" name="Footer Placeholder 5">
            <a:extLst>
              <a:ext uri="{FF2B5EF4-FFF2-40B4-BE49-F238E27FC236}">
                <a16:creationId xmlns:a16="http://schemas.microsoft.com/office/drawing/2014/main" id="{F4E4E8A0-BB9E-F587-4012-17E63839D6A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17421542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AAED94-9244-BA7C-A0B2-733771CDCF85}"/>
              </a:ext>
            </a:extLst>
          </p:cNvPr>
          <p:cNvSpPr>
            <a:spLocks noGrp="1"/>
          </p:cNvSpPr>
          <p:nvPr>
            <p:ph type="title"/>
          </p:nvPr>
        </p:nvSpPr>
        <p:spPr/>
        <p:txBody>
          <a:bodyPr/>
          <a:lstStyle/>
          <a:p>
            <a:r>
              <a:rPr lang="en-US"/>
              <a:t>Papias Knew John</a:t>
            </a:r>
          </a:p>
        </p:txBody>
      </p:sp>
      <p:sp>
        <p:nvSpPr>
          <p:cNvPr id="3" name="Content Placeholder 2">
            <a:extLst>
              <a:ext uri="{FF2B5EF4-FFF2-40B4-BE49-F238E27FC236}">
                <a16:creationId xmlns:a16="http://schemas.microsoft.com/office/drawing/2014/main" id="{D9146C59-FD28-67E6-0ED9-62808E79BC93}"/>
              </a:ext>
            </a:extLst>
          </p:cNvPr>
          <p:cNvSpPr>
            <a:spLocks noGrp="1"/>
          </p:cNvSpPr>
          <p:nvPr>
            <p:ph idx="1"/>
          </p:nvPr>
        </p:nvSpPr>
        <p:spPr/>
        <p:txBody>
          <a:bodyPr/>
          <a:lstStyle/>
          <a:p>
            <a:r>
              <a:rPr lang="en-US" b="1" i="1" dirty="0"/>
              <a:t>Irenaeus</a:t>
            </a:r>
            <a:r>
              <a:rPr lang="en-US" dirty="0"/>
              <a:t> [~AD 135-202]:  “4. And these things are borne witness to in writing by </a:t>
            </a:r>
            <a:r>
              <a:rPr lang="en-US" b="1" dirty="0">
                <a:solidFill>
                  <a:srgbClr val="FFFF00"/>
                </a:solidFill>
              </a:rPr>
              <a:t>Papias</a:t>
            </a:r>
            <a:r>
              <a:rPr lang="en-US" dirty="0"/>
              <a:t>, the </a:t>
            </a:r>
            <a:r>
              <a:rPr lang="en-US" b="1" dirty="0">
                <a:solidFill>
                  <a:srgbClr val="FFFF00"/>
                </a:solidFill>
              </a:rPr>
              <a:t>hearer of John</a:t>
            </a:r>
            <a:r>
              <a:rPr lang="en-US" dirty="0"/>
              <a:t>, and a </a:t>
            </a:r>
            <a:r>
              <a:rPr lang="en-US" b="1" dirty="0">
                <a:solidFill>
                  <a:srgbClr val="FFFF00"/>
                </a:solidFill>
              </a:rPr>
              <a:t>companion of Polycarp</a:t>
            </a:r>
            <a:r>
              <a:rPr lang="en-US" dirty="0"/>
              <a:t>, in his fourth book; for there were five books compiled (</a:t>
            </a:r>
            <a:r>
              <a:rPr lang="el-GR" dirty="0">
                <a:latin typeface="SBL Greek"/>
              </a:rPr>
              <a:t>συντεταγμένα</a:t>
            </a:r>
            <a:r>
              <a:rPr lang="en-US" dirty="0">
                <a:latin typeface="SBL Greek"/>
              </a:rPr>
              <a:t>)</a:t>
            </a:r>
            <a:r>
              <a:rPr lang="en-US" dirty="0"/>
              <a:t> by him.”  </a:t>
            </a:r>
            <a:r>
              <a:rPr lang="en-US" sz="2000" dirty="0"/>
              <a:t>(“Against Heresies,” 5:33:4, </a:t>
            </a:r>
            <a:r>
              <a:rPr lang="en-US" sz="2000" dirty="0" err="1"/>
              <a:t>ANF</a:t>
            </a:r>
            <a:r>
              <a:rPr lang="en-US" sz="2000" dirty="0"/>
              <a:t>, 1885, 1:563)</a:t>
            </a:r>
          </a:p>
          <a:p>
            <a:pPr lvl="1"/>
            <a:r>
              <a:rPr lang="en-US" u="sng" dirty="0"/>
              <a:t>Note</a:t>
            </a:r>
            <a:r>
              <a:rPr lang="en-US" dirty="0"/>
              <a:t>:  Eusebius (~AD 260-339/40) quotes this statement by Irenaeus  (“Church History,” 3:39:1, </a:t>
            </a:r>
            <a:r>
              <a:rPr lang="en-US" dirty="0" err="1"/>
              <a:t>NPNF</a:t>
            </a:r>
            <a:r>
              <a:rPr lang="en-US" dirty="0"/>
              <a:t>, 2.1, 170)</a:t>
            </a:r>
          </a:p>
          <a:p>
            <a:endParaRPr lang="en-US" sz="2000" dirty="0"/>
          </a:p>
          <a:p>
            <a:endParaRPr lang="en-US" dirty="0"/>
          </a:p>
        </p:txBody>
      </p:sp>
      <p:sp>
        <p:nvSpPr>
          <p:cNvPr id="4" name="Footer Placeholder 3">
            <a:extLst>
              <a:ext uri="{FF2B5EF4-FFF2-40B4-BE49-F238E27FC236}">
                <a16:creationId xmlns:a16="http://schemas.microsoft.com/office/drawing/2014/main" id="{663C8574-EF62-5F88-FD74-F0D870D2329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CE9FDC8-EE2C-12B0-7B43-851DAAA7DC8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241</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FC398EA-28EF-5D92-6302-866F5C24BD6B}"/>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27</a:t>
            </a:r>
          </a:p>
        </p:txBody>
      </p:sp>
    </p:spTree>
    <p:extLst>
      <p:ext uri="{BB962C8B-B14F-4D97-AF65-F5344CB8AC3E}">
        <p14:creationId xmlns:p14="http://schemas.microsoft.com/office/powerpoint/2010/main" val="4879084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lang="en-US" sz="4200"/>
              <a:t>Papias Did Not Know John</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p:txBody>
          <a:bodyPr/>
          <a:lstStyle/>
          <a:p>
            <a:pPr marL="0" indent="458788">
              <a:buNone/>
            </a:pPr>
            <a:r>
              <a:rPr lang="en-US" sz="2800" b="1" i="1" dirty="0"/>
              <a:t>Eusebius</a:t>
            </a:r>
            <a:r>
              <a:rPr lang="en-US" sz="2800" i="1" dirty="0"/>
              <a:t> </a:t>
            </a:r>
            <a:r>
              <a:rPr lang="en-US" sz="2800" dirty="0"/>
              <a:t>[AD 260/263-340]:  “2 But Papias himself in the preface to his discourses by no means declares that he was himself a </a:t>
            </a:r>
            <a:r>
              <a:rPr lang="en-US" sz="2800" b="1" dirty="0">
                <a:solidFill>
                  <a:srgbClr val="FFFF00"/>
                </a:solidFill>
              </a:rPr>
              <a:t>hearer</a:t>
            </a:r>
            <a:r>
              <a:rPr lang="en-US" sz="2800" dirty="0"/>
              <a:t> and </a:t>
            </a:r>
            <a:r>
              <a:rPr lang="en-US" sz="2800" b="1" dirty="0">
                <a:solidFill>
                  <a:srgbClr val="FFFF00"/>
                </a:solidFill>
              </a:rPr>
              <a:t>eye-witnes</a:t>
            </a:r>
            <a:r>
              <a:rPr lang="en-US" sz="2800" dirty="0"/>
              <a:t>s of the holy apostles, but he shows by the words which he uses that he received the doctrines of the faith from </a:t>
            </a:r>
            <a:r>
              <a:rPr lang="en-US" sz="2800" b="1" dirty="0">
                <a:solidFill>
                  <a:srgbClr val="FFFF00"/>
                </a:solidFill>
              </a:rPr>
              <a:t>those who were their friends</a:t>
            </a:r>
            <a:r>
              <a:rPr lang="en-US" sz="2800" dirty="0"/>
              <a:t>.”  </a:t>
            </a:r>
            <a:r>
              <a:rPr lang="en-US" sz="2000" dirty="0"/>
              <a:t>(“The Church History,” 3:39:2, </a:t>
            </a:r>
            <a:r>
              <a:rPr lang="en-US" sz="2000" dirty="0" err="1"/>
              <a:t>NPNF</a:t>
            </a:r>
            <a:r>
              <a:rPr lang="en-US" sz="2000" dirty="0"/>
              <a:t>, 1890, 2.1:171)</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A045805-23FD-C650-2149-606274418EB3}"/>
              </a:ext>
            </a:extLst>
          </p:cNvPr>
          <p:cNvSpPr>
            <a:spLocks noGrp="1"/>
          </p:cNvSpPr>
          <p:nvPr>
            <p:ph type="dt" sz="half" idx="10"/>
          </p:nvPr>
        </p:nvSpPr>
        <p:spPr/>
        <p:txBody>
          <a:bodyPr/>
          <a:lstStyle/>
          <a:p>
            <a:r>
              <a:rPr lang="en-US"/>
              <a:t>Outline, 27</a:t>
            </a:r>
          </a:p>
        </p:txBody>
      </p:sp>
    </p:spTree>
    <p:extLst>
      <p:ext uri="{BB962C8B-B14F-4D97-AF65-F5344CB8AC3E}">
        <p14:creationId xmlns:p14="http://schemas.microsoft.com/office/powerpoint/2010/main" val="218300375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lang="en-US" sz="4200"/>
              <a:t>Papias Did Not Know John</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a:xfrm>
            <a:off x="457200" y="1531346"/>
            <a:ext cx="8229600" cy="4599580"/>
          </a:xfrm>
        </p:spPr>
        <p:txBody>
          <a:bodyPr/>
          <a:lstStyle/>
          <a:p>
            <a:pPr marL="0" indent="458788">
              <a:buNone/>
            </a:pPr>
            <a:r>
              <a:rPr lang="en-US" sz="2800" b="1" i="1" dirty="0"/>
              <a:t>Eusebius</a:t>
            </a:r>
            <a:r>
              <a:rPr lang="en-US" sz="2800" i="1" dirty="0"/>
              <a:t> </a:t>
            </a:r>
            <a:r>
              <a:rPr lang="en-US" sz="2800" dirty="0"/>
              <a:t>[AD 260/263-340]:  “5 It is worth while observing here that the name </a:t>
            </a:r>
            <a:r>
              <a:rPr lang="en-US" sz="2800" b="1" dirty="0">
                <a:solidFill>
                  <a:srgbClr val="FFFF00"/>
                </a:solidFill>
              </a:rPr>
              <a:t>John is twice enumerated </a:t>
            </a:r>
            <a:r>
              <a:rPr lang="en-US" sz="2800" dirty="0"/>
              <a:t>by him. The first one he mentions in connection with Peter and James and Matthew and the rest of the apostles, clearly meaning </a:t>
            </a:r>
            <a:r>
              <a:rPr lang="en-US" sz="2800" b="1" dirty="0">
                <a:solidFill>
                  <a:srgbClr val="FFFF00"/>
                </a:solidFill>
              </a:rPr>
              <a:t>the evangelist</a:t>
            </a:r>
            <a:r>
              <a:rPr lang="en-US" sz="2800" dirty="0"/>
              <a:t>; but </a:t>
            </a:r>
            <a:r>
              <a:rPr lang="en-US" sz="2800" b="1" dirty="0">
                <a:solidFill>
                  <a:srgbClr val="FFFF00"/>
                </a:solidFill>
              </a:rPr>
              <a:t>the other John </a:t>
            </a:r>
            <a:r>
              <a:rPr lang="en-US" sz="2800" dirty="0"/>
              <a:t>he mentions after an interval, and places him among others outside of the number of the apostles, putting </a:t>
            </a:r>
            <a:r>
              <a:rPr lang="en-US" sz="2800" dirty="0" err="1"/>
              <a:t>Aristion</a:t>
            </a:r>
            <a:r>
              <a:rPr lang="en-US" sz="2800" dirty="0"/>
              <a:t> before him, and he distinctly calls him a </a:t>
            </a:r>
            <a:r>
              <a:rPr lang="en-US" sz="2800" b="1" dirty="0">
                <a:solidFill>
                  <a:srgbClr val="FFFF00"/>
                </a:solidFill>
              </a:rPr>
              <a:t>presbyter</a:t>
            </a:r>
            <a:r>
              <a:rPr lang="en-US" sz="2800" dirty="0"/>
              <a:t>.”  </a:t>
            </a:r>
            <a:r>
              <a:rPr lang="en-US" sz="2000" dirty="0"/>
              <a:t>(Eusebius of </a:t>
            </a:r>
            <a:r>
              <a:rPr lang="en-US" sz="2000" dirty="0" err="1"/>
              <a:t>Caesaria</a:t>
            </a:r>
            <a:r>
              <a:rPr lang="en-US" sz="2000" dirty="0"/>
              <a:t>, “The Church History of Eusebius,” 3:39:5, </a:t>
            </a:r>
            <a:r>
              <a:rPr lang="en-US" sz="2000" dirty="0" err="1"/>
              <a:t>NPNF</a:t>
            </a:r>
            <a:r>
              <a:rPr lang="en-US" sz="2000" dirty="0"/>
              <a:t>, 1890, 2.1:171)</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5D197DAC-3A0F-8E6F-3970-3D6782EBF84D}"/>
              </a:ext>
            </a:extLst>
          </p:cNvPr>
          <p:cNvSpPr>
            <a:spLocks noGrp="1"/>
          </p:cNvSpPr>
          <p:nvPr>
            <p:ph type="dt" sz="half" idx="10"/>
          </p:nvPr>
        </p:nvSpPr>
        <p:spPr>
          <a:xfrm>
            <a:off x="457200" y="6278563"/>
            <a:ext cx="2133600" cy="457200"/>
          </a:xfrm>
        </p:spPr>
        <p:txBody>
          <a:bodyPr/>
          <a:lstStyle/>
          <a:p>
            <a:r>
              <a:rPr lang="en-US"/>
              <a:t>Outline, 27</a:t>
            </a:r>
          </a:p>
        </p:txBody>
      </p:sp>
    </p:spTree>
    <p:extLst>
      <p:ext uri="{BB962C8B-B14F-4D97-AF65-F5344CB8AC3E}">
        <p14:creationId xmlns:p14="http://schemas.microsoft.com/office/powerpoint/2010/main" val="4542093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kumimoji="0" lang="en-US" sz="4200" b="0" i="0" u="none" strike="noStrike" kern="0" cap="none" spc="0" normalizeH="0" baseline="0" noProof="0">
                <a:ln>
                  <a:noFill/>
                </a:ln>
                <a:solidFill>
                  <a:srgbClr val="F8F8F8"/>
                </a:solidFill>
                <a:effectLst>
                  <a:outerShdw blurRad="38100" dist="38100" dir="2700000" algn="tl">
                    <a:srgbClr val="000000"/>
                  </a:outerShdw>
                </a:effectLst>
                <a:uLnTx/>
                <a:uFillTx/>
                <a:latin typeface="Arial Black" panose="020B0A04020102020204"/>
                <a:ea typeface="+mj-ea"/>
                <a:cs typeface="+mj-cs"/>
              </a:rPr>
              <a:t>Papias Did Not Know John</a:t>
            </a:r>
            <a:endParaRPr lang="en-US"/>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p:txBody>
          <a:bodyPr/>
          <a:lstStyle/>
          <a:p>
            <a:pPr marL="0" indent="458788">
              <a:buNone/>
            </a:pPr>
            <a:r>
              <a:rPr lang="en-US" sz="2800" b="1" i="1" dirty="0"/>
              <a:t>Eusebius</a:t>
            </a:r>
            <a:r>
              <a:rPr lang="en-US" sz="2800" i="1" dirty="0"/>
              <a:t> </a:t>
            </a:r>
            <a:r>
              <a:rPr lang="en-US" sz="2800" dirty="0"/>
              <a:t>[AD 260/263-340]:  “6 This shows that the statement of those is true, who say that there were </a:t>
            </a:r>
            <a:r>
              <a:rPr lang="en-US" sz="2800" b="1" dirty="0">
                <a:solidFill>
                  <a:srgbClr val="FFFF00"/>
                </a:solidFill>
              </a:rPr>
              <a:t>two persons </a:t>
            </a:r>
            <a:r>
              <a:rPr lang="en-US" sz="2800" dirty="0"/>
              <a:t>in Asia that bore </a:t>
            </a:r>
            <a:r>
              <a:rPr lang="en-US" sz="2800" b="1" dirty="0">
                <a:solidFill>
                  <a:srgbClr val="FFFF00"/>
                </a:solidFill>
              </a:rPr>
              <a:t>the same name</a:t>
            </a:r>
            <a:r>
              <a:rPr lang="en-US" sz="2800" dirty="0"/>
              <a:t>, and that there were </a:t>
            </a:r>
            <a:r>
              <a:rPr lang="en-US" sz="2800" b="1" dirty="0">
                <a:solidFill>
                  <a:srgbClr val="FFFF00"/>
                </a:solidFill>
              </a:rPr>
              <a:t>two tombs in Ephesus</a:t>
            </a:r>
            <a:r>
              <a:rPr lang="en-US" sz="2800" dirty="0"/>
              <a:t>, each of which, even to the present day, is called </a:t>
            </a:r>
            <a:r>
              <a:rPr lang="en-US" sz="2800" b="1" dirty="0">
                <a:solidFill>
                  <a:srgbClr val="FFFF00"/>
                </a:solidFill>
              </a:rPr>
              <a:t>John’s</a:t>
            </a:r>
            <a:r>
              <a:rPr lang="en-US" sz="2800" dirty="0"/>
              <a:t>. It is important to notice this. For it is probable that it was the </a:t>
            </a:r>
            <a:r>
              <a:rPr lang="en-US" sz="2800" b="1" dirty="0">
                <a:solidFill>
                  <a:srgbClr val="FFFF00"/>
                </a:solidFill>
              </a:rPr>
              <a:t>second</a:t>
            </a:r>
            <a:r>
              <a:rPr lang="en-US" sz="2800" dirty="0"/>
              <a:t>, if one is not willing to admit that it was the first that saw the </a:t>
            </a:r>
            <a:r>
              <a:rPr lang="en-US" sz="2800" b="1" dirty="0">
                <a:solidFill>
                  <a:srgbClr val="FFFF00"/>
                </a:solidFill>
              </a:rPr>
              <a:t>Revelation</a:t>
            </a:r>
            <a:r>
              <a:rPr lang="en-US" sz="2800" dirty="0"/>
              <a:t>, which is ascribed by name to </a:t>
            </a:r>
            <a:r>
              <a:rPr lang="en-US" sz="2800" b="1" dirty="0">
                <a:solidFill>
                  <a:srgbClr val="FFFF00"/>
                </a:solidFill>
              </a:rPr>
              <a:t>John</a:t>
            </a:r>
            <a:r>
              <a:rPr lang="en-US" sz="2800" dirty="0"/>
              <a:t>.”  </a:t>
            </a:r>
            <a:r>
              <a:rPr lang="en-US" sz="2000" dirty="0"/>
              <a:t>(Eusebius of </a:t>
            </a:r>
            <a:r>
              <a:rPr lang="en-US" sz="2000" dirty="0" err="1"/>
              <a:t>Caesaria</a:t>
            </a:r>
            <a:r>
              <a:rPr lang="en-US" sz="2000" dirty="0"/>
              <a:t>, “The Church History of Eusebius,” 3:39:6, </a:t>
            </a:r>
            <a:r>
              <a:rPr lang="en-US" sz="2000" dirty="0" err="1"/>
              <a:t>NPNF</a:t>
            </a:r>
            <a:r>
              <a:rPr lang="en-US" sz="2000" dirty="0"/>
              <a:t>, 1890, 2.1:171)</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490558F-77D4-6110-4B32-52270FC0A7B5}"/>
              </a:ext>
            </a:extLst>
          </p:cNvPr>
          <p:cNvSpPr>
            <a:spLocks noGrp="1"/>
          </p:cNvSpPr>
          <p:nvPr>
            <p:ph type="dt" sz="half" idx="10"/>
          </p:nvPr>
        </p:nvSpPr>
        <p:spPr/>
        <p:txBody>
          <a:bodyPr/>
          <a:lstStyle/>
          <a:p>
            <a:r>
              <a:rPr lang="en-US"/>
              <a:t>Outline, 27</a:t>
            </a:r>
          </a:p>
        </p:txBody>
      </p:sp>
    </p:spTree>
    <p:extLst>
      <p:ext uri="{BB962C8B-B14F-4D97-AF65-F5344CB8AC3E}">
        <p14:creationId xmlns:p14="http://schemas.microsoft.com/office/powerpoint/2010/main" val="197174594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lang="en-US" dirty="0"/>
              <a:t>Eusebius’ Comment</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p:txBody>
          <a:bodyPr/>
          <a:lstStyle/>
          <a:p>
            <a:pPr marL="0" indent="458788">
              <a:buNone/>
            </a:pPr>
            <a:r>
              <a:rPr lang="en-US" sz="2800" dirty="0"/>
              <a:t>“7 And </a:t>
            </a:r>
            <a:r>
              <a:rPr lang="en-US" sz="2800" b="1" dirty="0">
                <a:solidFill>
                  <a:srgbClr val="FFFF00"/>
                </a:solidFill>
              </a:rPr>
              <a:t>Papias</a:t>
            </a:r>
            <a:r>
              <a:rPr lang="en-US" sz="2800" dirty="0"/>
              <a:t>, of whom we are now speaking, confesses that he received the words of the </a:t>
            </a:r>
            <a:r>
              <a:rPr lang="en-US" sz="2800" b="1" dirty="0">
                <a:solidFill>
                  <a:srgbClr val="FFFF00"/>
                </a:solidFill>
              </a:rPr>
              <a:t>apostles</a:t>
            </a:r>
            <a:r>
              <a:rPr lang="en-US" sz="2800" dirty="0"/>
              <a:t> from </a:t>
            </a:r>
            <a:r>
              <a:rPr lang="en-US" sz="2800" b="1" dirty="0">
                <a:solidFill>
                  <a:srgbClr val="FFFF00"/>
                </a:solidFill>
              </a:rPr>
              <a:t>those</a:t>
            </a:r>
            <a:r>
              <a:rPr lang="en-US" sz="2800" dirty="0"/>
              <a:t> that followed them, but says that he was himself a hearer of </a:t>
            </a:r>
            <a:r>
              <a:rPr lang="en-US" sz="2800" b="1" dirty="0" err="1">
                <a:solidFill>
                  <a:srgbClr val="FFFF00"/>
                </a:solidFill>
              </a:rPr>
              <a:t>Aristion</a:t>
            </a:r>
            <a:r>
              <a:rPr lang="en-US" sz="2800" dirty="0"/>
              <a:t> and the presbyter </a:t>
            </a:r>
            <a:r>
              <a:rPr lang="en-US" sz="2800" b="1" dirty="0">
                <a:solidFill>
                  <a:srgbClr val="FFFF00"/>
                </a:solidFill>
              </a:rPr>
              <a:t>John</a:t>
            </a:r>
            <a:r>
              <a:rPr lang="en-US" sz="2800" dirty="0"/>
              <a:t>. At least he mentions them frequently by name, and gives their traditions in his writings. These things, we hope, have not been uselessly adduced by us.”  </a:t>
            </a:r>
            <a:r>
              <a:rPr lang="en-US" sz="2000" dirty="0"/>
              <a:t>(Eusebius of </a:t>
            </a:r>
            <a:r>
              <a:rPr lang="en-US" sz="2000" dirty="0" err="1"/>
              <a:t>Caesaria</a:t>
            </a:r>
            <a:r>
              <a:rPr lang="en-US" sz="2000" dirty="0"/>
              <a:t>, “The Church History of Eusebius,” 3:39:7, </a:t>
            </a:r>
            <a:r>
              <a:rPr lang="en-US" sz="2000" dirty="0" err="1"/>
              <a:t>NPNF</a:t>
            </a:r>
            <a:r>
              <a:rPr lang="en-US" sz="2000" dirty="0"/>
              <a:t>, 1890, 2.1:171-172)</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E0ECD285-4300-ABA0-92F0-5154FB83D93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Outline, 27</a:t>
            </a:r>
          </a:p>
        </p:txBody>
      </p:sp>
    </p:spTree>
    <p:extLst>
      <p:ext uri="{BB962C8B-B14F-4D97-AF65-F5344CB8AC3E}">
        <p14:creationId xmlns:p14="http://schemas.microsoft.com/office/powerpoint/2010/main" val="322546785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lang="en-US" dirty="0"/>
              <a:t>Papias</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p:txBody>
          <a:bodyPr/>
          <a:lstStyle/>
          <a:p>
            <a:pPr marL="0" indent="458788">
              <a:buNone/>
            </a:pPr>
            <a:r>
              <a:rPr lang="en-US" sz="2500" dirty="0"/>
              <a:t>“4 If, then, any one came, who had been a follower of the elders, I questioned him in regard to the words of the elders, — what </a:t>
            </a:r>
            <a:r>
              <a:rPr lang="en-US" sz="2500" b="1" dirty="0">
                <a:solidFill>
                  <a:srgbClr val="FFFF00"/>
                </a:solidFill>
              </a:rPr>
              <a:t>Andrew</a:t>
            </a:r>
            <a:r>
              <a:rPr lang="en-US" sz="2500" dirty="0"/>
              <a:t> or what </a:t>
            </a:r>
            <a:r>
              <a:rPr lang="en-US" sz="2500" b="1" dirty="0">
                <a:solidFill>
                  <a:srgbClr val="FFFF00"/>
                </a:solidFill>
              </a:rPr>
              <a:t>Peter</a:t>
            </a:r>
            <a:r>
              <a:rPr lang="en-US" sz="2500" dirty="0"/>
              <a:t> </a:t>
            </a:r>
            <a:r>
              <a:rPr lang="en-US" sz="2500" b="1" dirty="0">
                <a:solidFill>
                  <a:srgbClr val="00B0F0"/>
                </a:solidFill>
              </a:rPr>
              <a:t>said</a:t>
            </a:r>
            <a:r>
              <a:rPr lang="en-US" sz="2500" dirty="0"/>
              <a:t>, or what was </a:t>
            </a:r>
            <a:r>
              <a:rPr lang="en-US" sz="2500" b="1" dirty="0">
                <a:solidFill>
                  <a:srgbClr val="00B0F0"/>
                </a:solidFill>
              </a:rPr>
              <a:t>said</a:t>
            </a:r>
            <a:r>
              <a:rPr lang="en-US" sz="2500" dirty="0"/>
              <a:t> by </a:t>
            </a:r>
            <a:r>
              <a:rPr lang="en-US" sz="2500" b="1" dirty="0">
                <a:solidFill>
                  <a:srgbClr val="FFFF00"/>
                </a:solidFill>
              </a:rPr>
              <a:t>Philip</a:t>
            </a:r>
            <a:r>
              <a:rPr lang="en-US" sz="2500" dirty="0"/>
              <a:t>, or by </a:t>
            </a:r>
            <a:r>
              <a:rPr lang="en-US" sz="2500" b="1" dirty="0">
                <a:solidFill>
                  <a:srgbClr val="FFFF00"/>
                </a:solidFill>
              </a:rPr>
              <a:t>Thomas</a:t>
            </a:r>
            <a:r>
              <a:rPr lang="en-US" sz="2500" dirty="0"/>
              <a:t>, or by </a:t>
            </a:r>
            <a:r>
              <a:rPr lang="en-US" sz="2500" b="1" dirty="0">
                <a:solidFill>
                  <a:srgbClr val="FFFF00"/>
                </a:solidFill>
              </a:rPr>
              <a:t>James</a:t>
            </a:r>
            <a:r>
              <a:rPr lang="en-US" sz="2500" dirty="0"/>
              <a:t>, or by </a:t>
            </a:r>
            <a:r>
              <a:rPr lang="en-US" sz="2500" b="1" dirty="0">
                <a:solidFill>
                  <a:srgbClr val="FFFF00"/>
                </a:solidFill>
              </a:rPr>
              <a:t>John</a:t>
            </a:r>
            <a:r>
              <a:rPr lang="en-US" sz="2500" dirty="0"/>
              <a:t>, or by </a:t>
            </a:r>
            <a:r>
              <a:rPr lang="en-US" sz="2500" b="1" dirty="0">
                <a:solidFill>
                  <a:srgbClr val="FFFF00"/>
                </a:solidFill>
              </a:rPr>
              <a:t>Matthew</a:t>
            </a:r>
            <a:r>
              <a:rPr lang="en-US" sz="2500" dirty="0"/>
              <a:t>, or by </a:t>
            </a:r>
            <a:r>
              <a:rPr lang="en-US" sz="2500" b="1" dirty="0">
                <a:solidFill>
                  <a:srgbClr val="FFFF00"/>
                </a:solidFill>
              </a:rPr>
              <a:t>any other </a:t>
            </a:r>
            <a:r>
              <a:rPr lang="en-US" sz="2500" dirty="0"/>
              <a:t>of the disciples of the Lord, and what things </a:t>
            </a:r>
            <a:r>
              <a:rPr lang="en-US" sz="2500" dirty="0" err="1"/>
              <a:t>Aristion</a:t>
            </a:r>
            <a:r>
              <a:rPr lang="en-US" sz="2500" dirty="0"/>
              <a:t> and the presbyter John, the disciples of the Lord, </a:t>
            </a:r>
            <a:r>
              <a:rPr lang="en-US" sz="2500" b="1" dirty="0">
                <a:solidFill>
                  <a:srgbClr val="00B0F0"/>
                </a:solidFill>
              </a:rPr>
              <a:t>say</a:t>
            </a:r>
            <a:r>
              <a:rPr lang="en-US" sz="2500" dirty="0"/>
              <a:t>. For I did not think that what was to be gotten from the books would profit me as much as what came from the living and abiding voice.”  (</a:t>
            </a:r>
            <a:r>
              <a:rPr lang="en-US" sz="2000" dirty="0"/>
              <a:t>Eusebius of </a:t>
            </a:r>
            <a:r>
              <a:rPr lang="en-US" sz="2000" dirty="0" err="1"/>
              <a:t>Caesaria</a:t>
            </a:r>
            <a:r>
              <a:rPr lang="en-US" sz="2000" dirty="0"/>
              <a:t>. “The Church History of Eusebius,” 3:39:4, </a:t>
            </a:r>
            <a:r>
              <a:rPr lang="en-US" sz="2000" dirty="0" err="1"/>
              <a:t>NPNF</a:t>
            </a:r>
            <a:r>
              <a:rPr lang="en-US" sz="2000" dirty="0"/>
              <a:t>, 1890, 2.1:171)</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C7B96433-6CD1-43AA-91F3-196C1DA423D4}"/>
              </a:ext>
            </a:extLst>
          </p:cNvPr>
          <p:cNvSpPr/>
          <p:nvPr/>
        </p:nvSpPr>
        <p:spPr bwMode="auto">
          <a:xfrm>
            <a:off x="560166" y="1884362"/>
            <a:ext cx="8023667" cy="3962400"/>
          </a:xfrm>
          <a:prstGeom prst="horizontalScroll">
            <a:avLst/>
          </a:prstGeom>
          <a:solidFill>
            <a:srgbClr val="0000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457200" marR="0" lvl="0" indent="-457200" algn="l" defTabSz="914400" rtl="0" eaLnBrk="0" fontAlgn="base" latinLnBrk="0" hangingPunct="0">
              <a:lnSpc>
                <a:spcPct val="100000"/>
              </a:lnSpc>
              <a:spcBef>
                <a:spcPct val="0"/>
              </a:spcBef>
              <a:spcAft>
                <a:spcPts val="24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n-ea"/>
                <a:cs typeface="+mn-cs"/>
              </a:rPr>
              <a:t>In both references, John is described as an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mn-ea"/>
                <a:cs typeface="+mn-cs"/>
              </a:rPr>
              <a:t>elder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n-ea"/>
                <a:cs typeface="+mn-cs"/>
              </a:rPr>
              <a:t> (cf. 2 Jn. 1; 3 Jn. 1)</a:t>
            </a:r>
          </a:p>
          <a:p>
            <a:pPr marL="457200" marR="0" lvl="0" indent="-457200" algn="l" defTabSz="914400" rtl="0" eaLnBrk="0" fontAlgn="base" latinLnBrk="0" hangingPunct="0">
              <a:lnSpc>
                <a:spcPct val="100000"/>
              </a:lnSpc>
              <a:spcBef>
                <a:spcPct val="0"/>
              </a:spcBef>
              <a:spcAft>
                <a:spcPts val="240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mn-ea"/>
                <a:cs typeface="+mn-cs"/>
              </a:rPr>
              <a:t>“Said”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n-ea"/>
                <a:cs typeface="+mn-cs"/>
              </a:rPr>
              <a:t>[past tense] and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mn-ea"/>
                <a:cs typeface="+mn-cs"/>
              </a:rPr>
              <a:t>“say”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n-ea"/>
                <a:cs typeface="+mn-cs"/>
              </a:rPr>
              <a:t>[present tense]</a:t>
            </a:r>
          </a:p>
        </p:txBody>
      </p:sp>
      <p:sp>
        <p:nvSpPr>
          <p:cNvPr id="7" name="Date Placeholder 6">
            <a:extLst>
              <a:ext uri="{FF2B5EF4-FFF2-40B4-BE49-F238E27FC236}">
                <a16:creationId xmlns:a16="http://schemas.microsoft.com/office/drawing/2014/main" id="{00FD9250-14FF-9E21-C9E1-4805972EB162}"/>
              </a:ext>
            </a:extLst>
          </p:cNvPr>
          <p:cNvSpPr>
            <a:spLocks noGrp="1"/>
          </p:cNvSpPr>
          <p:nvPr>
            <p:ph type="dt" sz="half" idx="10"/>
          </p:nvPr>
        </p:nvSpPr>
        <p:spPr/>
        <p:txBody>
          <a:bodyPr/>
          <a:lstStyle/>
          <a:p>
            <a:r>
              <a:rPr lang="en-US" dirty="0"/>
              <a:t>Outline, 28</a:t>
            </a:r>
          </a:p>
        </p:txBody>
      </p:sp>
    </p:spTree>
    <p:extLst>
      <p:ext uri="{BB962C8B-B14F-4D97-AF65-F5344CB8AC3E}">
        <p14:creationId xmlns:p14="http://schemas.microsoft.com/office/powerpoint/2010/main" val="13019319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kumimoji="0" lang="en-US" sz="4200" b="0" i="0" u="none" strike="noStrike" kern="0" cap="none" spc="0" normalizeH="0" baseline="0" noProof="0">
                <a:ln>
                  <a:noFill/>
                </a:ln>
                <a:solidFill>
                  <a:srgbClr val="F8F8F8"/>
                </a:solidFill>
                <a:effectLst>
                  <a:outerShdw blurRad="38100" dist="38100" dir="2700000" algn="tl">
                    <a:srgbClr val="000000"/>
                  </a:outerShdw>
                </a:effectLst>
                <a:uLnTx/>
                <a:uFillTx/>
                <a:latin typeface="Arial Black" panose="020B0A04020102020204"/>
                <a:ea typeface="+mj-ea"/>
                <a:cs typeface="+mj-cs"/>
              </a:rPr>
              <a:t>Papias Did Not Know John</a:t>
            </a:r>
            <a:endParaRPr lang="en-US"/>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p:txBody>
          <a:bodyPr/>
          <a:lstStyle/>
          <a:p>
            <a:pPr marL="0" indent="458788">
              <a:buNone/>
            </a:pPr>
            <a:r>
              <a:rPr lang="en-US" sz="2800" b="1" i="1" dirty="0"/>
              <a:t>Eusebius</a:t>
            </a:r>
            <a:r>
              <a:rPr lang="en-US" sz="2800" i="1" dirty="0"/>
              <a:t> </a:t>
            </a:r>
            <a:r>
              <a:rPr lang="en-US" sz="2800" dirty="0"/>
              <a:t>[AD 260/263-340]:  “7 And </a:t>
            </a:r>
            <a:r>
              <a:rPr lang="en-US" sz="2800" b="1" dirty="0">
                <a:solidFill>
                  <a:srgbClr val="FFFF00"/>
                </a:solidFill>
              </a:rPr>
              <a:t>Papias</a:t>
            </a:r>
            <a:r>
              <a:rPr lang="en-US" sz="2800" dirty="0"/>
              <a:t>, of whom we are now speaking, confesses that he received the words of the </a:t>
            </a:r>
            <a:r>
              <a:rPr lang="en-US" sz="2800" b="1" dirty="0">
                <a:solidFill>
                  <a:srgbClr val="FFFF00"/>
                </a:solidFill>
              </a:rPr>
              <a:t>apostles</a:t>
            </a:r>
            <a:r>
              <a:rPr lang="en-US" sz="2800" dirty="0"/>
              <a:t> from </a:t>
            </a:r>
            <a:r>
              <a:rPr lang="en-US" sz="2800" b="1" dirty="0">
                <a:solidFill>
                  <a:srgbClr val="FFFF00"/>
                </a:solidFill>
              </a:rPr>
              <a:t>those</a:t>
            </a:r>
            <a:r>
              <a:rPr lang="en-US" sz="2800" dirty="0"/>
              <a:t> that followed them, but says that he was himself a hearer of </a:t>
            </a:r>
            <a:r>
              <a:rPr lang="en-US" sz="2800" b="1" dirty="0" err="1">
                <a:solidFill>
                  <a:srgbClr val="FFFF00"/>
                </a:solidFill>
              </a:rPr>
              <a:t>Aristion</a:t>
            </a:r>
            <a:r>
              <a:rPr lang="en-US" sz="2800" dirty="0"/>
              <a:t> and the presbyter </a:t>
            </a:r>
            <a:r>
              <a:rPr lang="en-US" sz="2800" b="1" dirty="0">
                <a:solidFill>
                  <a:srgbClr val="FFFF00"/>
                </a:solidFill>
              </a:rPr>
              <a:t>John</a:t>
            </a:r>
            <a:r>
              <a:rPr lang="en-US" sz="2800" dirty="0"/>
              <a:t>. At least he mentions them frequently by name, and gives their traditions in his writings. These things, we hope, have not been uselessly adduced by us.”  </a:t>
            </a:r>
            <a:r>
              <a:rPr lang="en-US" sz="2000" dirty="0"/>
              <a:t>(Eusebius of </a:t>
            </a:r>
            <a:r>
              <a:rPr lang="en-US" sz="2000" dirty="0" err="1"/>
              <a:t>Caesaria</a:t>
            </a:r>
            <a:r>
              <a:rPr lang="en-US" sz="2000" dirty="0"/>
              <a:t>, “The Church History of Eusebius,” 3:39:7, </a:t>
            </a:r>
            <a:r>
              <a:rPr lang="en-US" sz="2000" dirty="0" err="1"/>
              <a:t>NPNF</a:t>
            </a:r>
            <a:r>
              <a:rPr lang="en-US" sz="2000" dirty="0"/>
              <a:t>, 1890, 2.1:171-172)</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E0ECD285-4300-ABA0-92F0-5154FB83D939}"/>
              </a:ext>
            </a:extLst>
          </p:cNvPr>
          <p:cNvSpPr>
            <a:spLocks noGrp="1"/>
          </p:cNvSpPr>
          <p:nvPr>
            <p:ph type="dt" sz="half" idx="10"/>
          </p:nvPr>
        </p:nvSpPr>
        <p:spPr/>
        <p:txBody>
          <a:bodyPr/>
          <a:lstStyle/>
          <a:p>
            <a:r>
              <a:rPr lang="en-US"/>
              <a:t>Outline, 27</a:t>
            </a:r>
          </a:p>
        </p:txBody>
      </p:sp>
    </p:spTree>
    <p:extLst>
      <p:ext uri="{BB962C8B-B14F-4D97-AF65-F5344CB8AC3E}">
        <p14:creationId xmlns:p14="http://schemas.microsoft.com/office/powerpoint/2010/main" val="35536253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9487196-CFFC-75C6-FAF9-71F7A65C9E98}"/>
              </a:ext>
            </a:extLst>
          </p:cNvPr>
          <p:cNvPicPr>
            <a:picLocks noChangeAspect="1"/>
          </p:cNvPicPr>
          <p:nvPr/>
        </p:nvPicPr>
        <p:blipFill>
          <a:blip r:embed="rId3"/>
          <a:stretch>
            <a:fillRect/>
          </a:stretch>
        </p:blipFill>
        <p:spPr>
          <a:xfrm>
            <a:off x="3124200" y="1660339"/>
            <a:ext cx="2968750" cy="4470588"/>
          </a:xfrm>
          <a:prstGeom prst="rect">
            <a:avLst/>
          </a:prstGeom>
        </p:spPr>
      </p:pic>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lang="en-US"/>
              <a:t>Craig Blomberg</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p:txBody>
          <a:bodyPr/>
          <a:lstStyle/>
          <a:p>
            <a:pPr marL="0" indent="458788">
              <a:buNone/>
            </a:pPr>
            <a:r>
              <a:rPr lang="en-US" sz="2800" dirty="0"/>
              <a:t>“It is </a:t>
            </a:r>
            <a:r>
              <a:rPr lang="en-US" sz="2800" b="1" dirty="0">
                <a:solidFill>
                  <a:srgbClr val="FFFF00"/>
                </a:solidFill>
              </a:rPr>
              <a:t>unclear</a:t>
            </a:r>
            <a:r>
              <a:rPr lang="en-US" sz="2800" dirty="0"/>
              <a:t> whether Papias is referring to </a:t>
            </a:r>
            <a:r>
              <a:rPr lang="en-US" sz="2800" b="1" dirty="0">
                <a:solidFill>
                  <a:srgbClr val="FFFF00"/>
                </a:solidFill>
              </a:rPr>
              <a:t>one</a:t>
            </a:r>
            <a:r>
              <a:rPr lang="en-US" sz="2800" dirty="0"/>
              <a:t> or </a:t>
            </a:r>
            <a:r>
              <a:rPr lang="en-US" sz="2800" b="1" dirty="0">
                <a:solidFill>
                  <a:srgbClr val="FFFF00"/>
                </a:solidFill>
              </a:rPr>
              <a:t>two</a:t>
            </a:r>
            <a:r>
              <a:rPr lang="en-US" sz="2800" dirty="0"/>
              <a:t> different individuals named </a:t>
            </a:r>
            <a:r>
              <a:rPr lang="en-US" sz="2800" b="1" dirty="0">
                <a:solidFill>
                  <a:srgbClr val="FFFF00"/>
                </a:solidFill>
              </a:rPr>
              <a:t>John</a:t>
            </a:r>
            <a:r>
              <a:rPr lang="en-US" sz="2800" dirty="0"/>
              <a:t> here. It may be that the apostle John is simply </a:t>
            </a:r>
            <a:r>
              <a:rPr lang="en-US" sz="2800" b="1" dirty="0">
                <a:solidFill>
                  <a:srgbClr val="FFFF00"/>
                </a:solidFill>
              </a:rPr>
              <a:t>listed twice</a:t>
            </a:r>
            <a:r>
              <a:rPr lang="en-US" sz="2800" dirty="0"/>
              <a:t>, because he was the </a:t>
            </a:r>
            <a:r>
              <a:rPr lang="en-US" sz="2800" b="1" dirty="0">
                <a:solidFill>
                  <a:srgbClr val="FFFF00"/>
                </a:solidFill>
              </a:rPr>
              <a:t>only living apostle </a:t>
            </a:r>
            <a:r>
              <a:rPr lang="en-US" sz="2800" dirty="0"/>
              <a:t>at the end of the first century and thus </a:t>
            </a:r>
            <a:r>
              <a:rPr lang="en-US" sz="2800" b="1" dirty="0">
                <a:solidFill>
                  <a:srgbClr val="FFFF00"/>
                </a:solidFill>
              </a:rPr>
              <a:t>he fit both groups</a:t>
            </a:r>
            <a:r>
              <a:rPr lang="en-US" sz="2800" dirty="0"/>
              <a:t>: the original elders/apostles and the second generation of church leaders to whom Papias had access.”  </a:t>
            </a:r>
            <a:r>
              <a:rPr lang="en-US" sz="2000" dirty="0"/>
              <a:t>(</a:t>
            </a:r>
            <a:r>
              <a:rPr lang="en-US" sz="2000" i="1" dirty="0"/>
              <a:t>The Historical Reliability of the Gospels</a:t>
            </a:r>
            <a:r>
              <a:rPr lang="en-US" sz="2000" dirty="0"/>
              <a:t>, Second Edition, 2007, p. 27)</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A045805-23FD-C650-2149-606274418EB3}"/>
              </a:ext>
            </a:extLst>
          </p:cNvPr>
          <p:cNvSpPr>
            <a:spLocks noGrp="1"/>
          </p:cNvSpPr>
          <p:nvPr>
            <p:ph type="dt" sz="half" idx="10"/>
          </p:nvPr>
        </p:nvSpPr>
        <p:spPr/>
        <p:txBody>
          <a:bodyPr/>
          <a:lstStyle/>
          <a:p>
            <a:r>
              <a:rPr lang="en-US"/>
              <a:t>Outline, 28</a:t>
            </a:r>
          </a:p>
        </p:txBody>
      </p:sp>
    </p:spTree>
    <p:extLst>
      <p:ext uri="{BB962C8B-B14F-4D97-AF65-F5344CB8AC3E}">
        <p14:creationId xmlns:p14="http://schemas.microsoft.com/office/powerpoint/2010/main" val="217279099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lang="en-US"/>
              <a:t>Stewart Petrie</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a:xfrm>
            <a:off x="457200" y="1420813"/>
            <a:ext cx="8229600" cy="5437187"/>
          </a:xfrm>
        </p:spPr>
        <p:txBody>
          <a:bodyPr/>
          <a:lstStyle/>
          <a:p>
            <a:pPr marL="0" indent="458788">
              <a:buNone/>
            </a:pPr>
            <a:r>
              <a:rPr lang="en-US" sz="2800" dirty="0"/>
              <a:t>“Papias says neither that </a:t>
            </a:r>
            <a:r>
              <a:rPr lang="en-US" sz="2800" b="1" dirty="0">
                <a:solidFill>
                  <a:srgbClr val="FFFF00"/>
                </a:solidFill>
              </a:rPr>
              <a:t>he was ‘a hearer and eye-witness’ </a:t>
            </a:r>
            <a:r>
              <a:rPr lang="en-US" sz="2800" dirty="0"/>
              <a:t>of the apostles nor that </a:t>
            </a:r>
            <a:r>
              <a:rPr lang="en-US" sz="2800" b="1" dirty="0">
                <a:solidFill>
                  <a:srgbClr val="FFFF00"/>
                </a:solidFill>
              </a:rPr>
              <a:t>he was not</a:t>
            </a:r>
            <a:r>
              <a:rPr lang="en-US" sz="2800" dirty="0"/>
              <a:t>.  He simply does not, in the passage quoted, mention the matter.  Consequently, there is nothing to justify the </a:t>
            </a:r>
            <a:r>
              <a:rPr lang="en-US" sz="2800" b="1" dirty="0">
                <a:solidFill>
                  <a:srgbClr val="FFFF00"/>
                </a:solidFill>
              </a:rPr>
              <a:t>careless confidence </a:t>
            </a:r>
            <a:r>
              <a:rPr lang="en-US" sz="2800" dirty="0"/>
              <a:t>with which </a:t>
            </a:r>
            <a:r>
              <a:rPr lang="en-US" sz="2800" b="1" dirty="0">
                <a:solidFill>
                  <a:srgbClr val="FFFF00"/>
                </a:solidFill>
              </a:rPr>
              <a:t>Eusebius contradicts Irenaeus</a:t>
            </a:r>
            <a:r>
              <a:rPr lang="en-US" sz="2800" dirty="0"/>
              <a:t>.  It is fair to assume that, if Eusebius had been able to produce a more positive declaration from Papias, he certainly would have done so.”  </a:t>
            </a:r>
            <a:r>
              <a:rPr lang="en-US" sz="2000" dirty="0"/>
              <a:t>(“The Authorship of The Gospel of Matthew:  A Reconsideration of the External Evidence,” NTS 14, pp. 17-18)</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A045805-23FD-C650-2149-606274418EB3}"/>
              </a:ext>
            </a:extLst>
          </p:cNvPr>
          <p:cNvSpPr>
            <a:spLocks noGrp="1"/>
          </p:cNvSpPr>
          <p:nvPr>
            <p:ph type="dt" sz="half" idx="10"/>
          </p:nvPr>
        </p:nvSpPr>
        <p:spPr/>
        <p:txBody>
          <a:bodyPr/>
          <a:lstStyle/>
          <a:p>
            <a:r>
              <a:rPr lang="en-US"/>
              <a:t>Outline, 28</a:t>
            </a:r>
          </a:p>
        </p:txBody>
      </p:sp>
    </p:spTree>
    <p:extLst>
      <p:ext uri="{BB962C8B-B14F-4D97-AF65-F5344CB8AC3E}">
        <p14:creationId xmlns:p14="http://schemas.microsoft.com/office/powerpoint/2010/main" val="16700604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25DA7-DEF9-9FFA-3FD5-2408891654BB}"/>
              </a:ext>
            </a:extLst>
          </p:cNvPr>
          <p:cNvSpPr>
            <a:spLocks noGrp="1"/>
          </p:cNvSpPr>
          <p:nvPr>
            <p:ph type="title"/>
          </p:nvPr>
        </p:nvSpPr>
        <p:spPr/>
        <p:txBody>
          <a:bodyPr/>
          <a:lstStyle/>
          <a:p>
            <a:r>
              <a:rPr lang="en-US"/>
              <a:t>Gospel Titles</a:t>
            </a:r>
          </a:p>
        </p:txBody>
      </p:sp>
      <p:sp>
        <p:nvSpPr>
          <p:cNvPr id="3" name="Content Placeholder 2">
            <a:extLst>
              <a:ext uri="{FF2B5EF4-FFF2-40B4-BE49-F238E27FC236}">
                <a16:creationId xmlns:a16="http://schemas.microsoft.com/office/drawing/2014/main" id="{94EA9960-4F27-3E44-07CE-26DE097390B8}"/>
              </a:ext>
            </a:extLst>
          </p:cNvPr>
          <p:cNvSpPr>
            <a:spLocks noGrp="1"/>
          </p:cNvSpPr>
          <p:nvPr>
            <p:ph idx="1"/>
          </p:nvPr>
        </p:nvSpPr>
        <p:spPr>
          <a:xfrm>
            <a:off x="457200" y="1420814"/>
            <a:ext cx="8229600" cy="4710112"/>
          </a:xfrm>
        </p:spPr>
        <p:txBody>
          <a:bodyPr/>
          <a:lstStyle/>
          <a:p>
            <a:r>
              <a:rPr lang="en-US" dirty="0"/>
              <a:t>Titles were </a:t>
            </a:r>
            <a:r>
              <a:rPr lang="en-US" b="1" dirty="0">
                <a:solidFill>
                  <a:srgbClr val="FFFF00"/>
                </a:solidFill>
                <a:effectLst>
                  <a:outerShdw blurRad="38100" dist="38100" dir="2700000" algn="tl">
                    <a:srgbClr val="000000">
                      <a:alpha val="43137"/>
                    </a:srgbClr>
                  </a:outerShdw>
                </a:effectLst>
              </a:rPr>
              <a:t>commonly attached </a:t>
            </a:r>
            <a:r>
              <a:rPr lang="en-US" dirty="0"/>
              <a:t>to ancient books</a:t>
            </a:r>
          </a:p>
          <a:p>
            <a:r>
              <a:rPr lang="en-US" dirty="0"/>
              <a:t>Titles would have been </a:t>
            </a:r>
            <a:r>
              <a:rPr lang="en-US" b="1" dirty="0">
                <a:solidFill>
                  <a:srgbClr val="FFFF00"/>
                </a:solidFill>
                <a:effectLst>
                  <a:outerShdw blurRad="38100" dist="38100" dir="2700000" algn="tl">
                    <a:srgbClr val="000000">
                      <a:alpha val="43137"/>
                    </a:srgbClr>
                  </a:outerShdw>
                </a:effectLst>
              </a:rPr>
              <a:t>necessary to distinguish </a:t>
            </a:r>
            <a:r>
              <a:rPr lang="en-US" dirty="0"/>
              <a:t>the Gospels from one another</a:t>
            </a:r>
          </a:p>
          <a:p>
            <a:r>
              <a:rPr lang="en-US" dirty="0"/>
              <a:t>Titles were attached to the Gospels </a:t>
            </a:r>
            <a:r>
              <a:rPr lang="en-US" b="1" dirty="0">
                <a:solidFill>
                  <a:srgbClr val="FFFF00"/>
                </a:solidFill>
                <a:effectLst>
                  <a:outerShdw blurRad="38100" dist="38100" dir="2700000" algn="tl">
                    <a:srgbClr val="000000">
                      <a:alpha val="43137"/>
                    </a:srgbClr>
                  </a:outerShdw>
                </a:effectLst>
              </a:rPr>
              <a:t>fairly early </a:t>
            </a:r>
            <a:r>
              <a:rPr lang="en-US" dirty="0"/>
              <a:t>(first half of 2</a:t>
            </a:r>
            <a:r>
              <a:rPr lang="en-US" baseline="30000" dirty="0"/>
              <a:t>nd</a:t>
            </a:r>
            <a:r>
              <a:rPr lang="en-US" dirty="0"/>
              <a:t> cen.)</a:t>
            </a:r>
            <a:endParaRPr lang="en-US" b="1" dirty="0">
              <a:solidFill>
                <a:srgbClr val="FFFF00"/>
              </a:solidFill>
              <a:effectLst>
                <a:outerShdw blurRad="38100" dist="38100" dir="2700000" algn="tl">
                  <a:srgbClr val="000000">
                    <a:alpha val="43137"/>
                  </a:srgbClr>
                </a:outerShdw>
              </a:effectLst>
            </a:endParaRPr>
          </a:p>
          <a:p>
            <a:r>
              <a:rPr lang="en-US" dirty="0"/>
              <a:t>Titles of the Gospels are </a:t>
            </a:r>
            <a:r>
              <a:rPr lang="en-US" b="1" dirty="0">
                <a:solidFill>
                  <a:srgbClr val="FFFF00"/>
                </a:solidFill>
                <a:effectLst>
                  <a:outerShdw blurRad="38100" dist="38100" dir="2700000" algn="tl">
                    <a:srgbClr val="000000">
                      <a:alpha val="43137"/>
                    </a:srgbClr>
                  </a:outerShdw>
                </a:effectLst>
              </a:rPr>
              <a:t>unusual</a:t>
            </a:r>
          </a:p>
          <a:p>
            <a:r>
              <a:rPr lang="en-US" dirty="0"/>
              <a:t>Titles are </a:t>
            </a:r>
            <a:r>
              <a:rPr lang="en-US" b="1" dirty="0">
                <a:solidFill>
                  <a:srgbClr val="FFFF00"/>
                </a:solidFill>
                <a:effectLst>
                  <a:outerShdw blurRad="38100" dist="38100" dir="2700000" algn="tl">
                    <a:srgbClr val="000000">
                      <a:alpha val="43137"/>
                    </a:srgbClr>
                  </a:outerShdw>
                </a:effectLst>
              </a:rPr>
              <a:t>ubiquitous</a:t>
            </a:r>
          </a:p>
        </p:txBody>
      </p:sp>
      <p:sp>
        <p:nvSpPr>
          <p:cNvPr id="4" name="Date Placeholder 3">
            <a:extLst>
              <a:ext uri="{FF2B5EF4-FFF2-40B4-BE49-F238E27FC236}">
                <a16:creationId xmlns:a16="http://schemas.microsoft.com/office/drawing/2014/main" id="{07C54098-9D63-7132-E181-B83A0F54CDA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4-6</a:t>
            </a:r>
          </a:p>
        </p:txBody>
      </p:sp>
      <p:sp>
        <p:nvSpPr>
          <p:cNvPr id="5" name="Footer Placeholder 4">
            <a:extLst>
              <a:ext uri="{FF2B5EF4-FFF2-40B4-BE49-F238E27FC236}">
                <a16:creationId xmlns:a16="http://schemas.microsoft.com/office/drawing/2014/main" id="{12B28B03-3C99-3142-5AA9-FA3CA53F31C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EDFFD5FA-A91A-D1DC-6D57-81AE6C0687C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13822080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3FA49-6863-BF5C-1A59-D4852948FFAF}"/>
              </a:ext>
            </a:extLst>
          </p:cNvPr>
          <p:cNvSpPr>
            <a:spLocks noGrp="1"/>
          </p:cNvSpPr>
          <p:nvPr>
            <p:ph type="title"/>
          </p:nvPr>
        </p:nvSpPr>
        <p:spPr/>
        <p:txBody>
          <a:bodyPr/>
          <a:lstStyle/>
          <a:p>
            <a:r>
              <a:rPr lang="en-US"/>
              <a:t>Martin Pickup</a:t>
            </a:r>
          </a:p>
        </p:txBody>
      </p:sp>
      <p:sp>
        <p:nvSpPr>
          <p:cNvPr id="3" name="Content Placeholder 2">
            <a:extLst>
              <a:ext uri="{FF2B5EF4-FFF2-40B4-BE49-F238E27FC236}">
                <a16:creationId xmlns:a16="http://schemas.microsoft.com/office/drawing/2014/main" id="{914CE419-ABF1-3BE7-49CF-C534542EAE25}"/>
              </a:ext>
            </a:extLst>
          </p:cNvPr>
          <p:cNvSpPr>
            <a:spLocks noGrp="1"/>
          </p:cNvSpPr>
          <p:nvPr>
            <p:ph idx="1"/>
          </p:nvPr>
        </p:nvSpPr>
        <p:spPr>
          <a:xfrm>
            <a:off x="457200" y="1333042"/>
            <a:ext cx="8229600" cy="4945522"/>
          </a:xfrm>
        </p:spPr>
        <p:txBody>
          <a:bodyPr/>
          <a:lstStyle/>
          <a:p>
            <a:pPr marL="0" indent="458788">
              <a:buNone/>
            </a:pPr>
            <a:r>
              <a:rPr lang="en-US" sz="2500" dirty="0"/>
              <a:t>“There is a question whether Papias received instruction from </a:t>
            </a:r>
            <a:r>
              <a:rPr lang="en-US" sz="2500" b="1" dirty="0">
                <a:solidFill>
                  <a:srgbClr val="FFFF00"/>
                </a:solidFill>
              </a:rPr>
              <a:t>John personally </a:t>
            </a:r>
            <a:r>
              <a:rPr lang="en-US" sz="2500" dirty="0"/>
              <a:t>or whether he only received instruction from </a:t>
            </a:r>
            <a:r>
              <a:rPr lang="en-US" sz="2500" b="1" dirty="0">
                <a:solidFill>
                  <a:srgbClr val="FFFF00"/>
                </a:solidFill>
              </a:rPr>
              <a:t>disciples of the apostles</a:t>
            </a:r>
            <a:r>
              <a:rPr lang="en-US" sz="2500" dirty="0"/>
              <a:t>. Irenaeus claimed that Papias was a </a:t>
            </a:r>
            <a:r>
              <a:rPr lang="en-US" sz="2500" b="1" dirty="0">
                <a:solidFill>
                  <a:srgbClr val="FFFF00"/>
                </a:solidFill>
              </a:rPr>
              <a:t>hearer of John</a:t>
            </a:r>
            <a:r>
              <a:rPr lang="en-US" sz="2500" dirty="0"/>
              <a:t>. But Eusebius understood Papias’ own writings to indicate that </a:t>
            </a:r>
            <a:r>
              <a:rPr lang="en-US" sz="2500" b="1" dirty="0">
                <a:solidFill>
                  <a:srgbClr val="FFFF00"/>
                </a:solidFill>
              </a:rPr>
              <a:t>he never personally had contact with any of the apostles</a:t>
            </a:r>
            <a:r>
              <a:rPr lang="en-US" sz="2500" dirty="0"/>
              <a:t>. Irenaeus’ understanding of the matter seems more likely to be correct, given his closer proximity to the time of Papias and also because Papias’ statement about learning from the disciples of the apostles would not negate the possibility that, in his younger days, he had heard John personally just as Irenaeus said.”  </a:t>
            </a:r>
            <a:r>
              <a:rPr lang="en-US" sz="2000" dirty="0"/>
              <a:t>(“Who Wrote The Gospels, 6, n. 6)</a:t>
            </a:r>
          </a:p>
        </p:txBody>
      </p:sp>
      <p:sp>
        <p:nvSpPr>
          <p:cNvPr id="4" name="Footer Placeholder 3">
            <a:extLst>
              <a:ext uri="{FF2B5EF4-FFF2-40B4-BE49-F238E27FC236}">
                <a16:creationId xmlns:a16="http://schemas.microsoft.com/office/drawing/2014/main" id="{B1613ED7-E587-4180-9B7F-0DD4FC60FC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F52E62F-5B6E-01ED-B209-A92C5A85A2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A045805-23FD-C650-2149-606274418EB3}"/>
              </a:ext>
            </a:extLst>
          </p:cNvPr>
          <p:cNvSpPr>
            <a:spLocks noGrp="1"/>
          </p:cNvSpPr>
          <p:nvPr>
            <p:ph type="dt" sz="half" idx="10"/>
          </p:nvPr>
        </p:nvSpPr>
        <p:spPr/>
        <p:txBody>
          <a:bodyPr/>
          <a:lstStyle/>
          <a:p>
            <a:r>
              <a:rPr lang="en-US"/>
              <a:t>Outline, 28</a:t>
            </a:r>
          </a:p>
        </p:txBody>
      </p:sp>
    </p:spTree>
    <p:extLst>
      <p:ext uri="{BB962C8B-B14F-4D97-AF65-F5344CB8AC3E}">
        <p14:creationId xmlns:p14="http://schemas.microsoft.com/office/powerpoint/2010/main" val="62980906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Papias’ Testimony</a:t>
            </a:r>
            <a:br>
              <a:rPr lang="en-US"/>
            </a:br>
            <a:r>
              <a:rPr lang="en-US" sz="3000">
                <a:latin typeface="+mn-lt"/>
              </a:rPr>
              <a:t>(~AD 125)</a:t>
            </a:r>
          </a:p>
        </p:txBody>
      </p:sp>
      <p:sp>
        <p:nvSpPr>
          <p:cNvPr id="8" name="Content Placeholder 7"/>
          <p:cNvSpPr>
            <a:spLocks noGrp="1"/>
          </p:cNvSpPr>
          <p:nvPr>
            <p:ph idx="1"/>
          </p:nvPr>
        </p:nvSpPr>
        <p:spPr>
          <a:noFill/>
        </p:spPr>
        <p:txBody>
          <a:bodyPr anchor="ctr"/>
          <a:lstStyle/>
          <a:p>
            <a:pPr marL="457200" indent="-457200">
              <a:spcBef>
                <a:spcPts val="0"/>
              </a:spcBef>
              <a:spcAft>
                <a:spcPts val="2400"/>
              </a:spcAft>
            </a:pPr>
            <a:r>
              <a:rPr lang="en-US" sz="2800" b="1" dirty="0">
                <a:solidFill>
                  <a:srgbClr val="FFFF00"/>
                </a:solidFill>
              </a:rPr>
              <a:t>No extant works </a:t>
            </a:r>
            <a:r>
              <a:rPr lang="en-US" sz="2700" dirty="0"/>
              <a:t>of Papias, but excerpts quoted by Eusebius’ </a:t>
            </a:r>
            <a:r>
              <a:rPr lang="en-US" sz="2700" i="1" dirty="0"/>
              <a:t>Ecclesiastical History</a:t>
            </a:r>
            <a:endParaRPr lang="en-US" sz="2700" dirty="0"/>
          </a:p>
          <a:p>
            <a:pPr marL="457200" indent="-457200">
              <a:spcBef>
                <a:spcPts val="0"/>
              </a:spcBef>
              <a:spcAft>
                <a:spcPts val="2400"/>
              </a:spcAft>
            </a:pPr>
            <a:r>
              <a:rPr lang="en-US" sz="2800" b="1" dirty="0">
                <a:solidFill>
                  <a:srgbClr val="FFFF00"/>
                </a:solidFill>
              </a:rPr>
              <a:t>Matthew</a:t>
            </a:r>
            <a:r>
              <a:rPr lang="en-US" sz="2700" dirty="0"/>
              <a:t> wrote the </a:t>
            </a:r>
            <a:r>
              <a:rPr lang="en-US" sz="2700" dirty="0">
                <a:latin typeface="TekniaGreek" panose="02000503060000020004" pitchFamily="2" charset="0"/>
              </a:rPr>
              <a:t>logia</a:t>
            </a:r>
            <a:r>
              <a:rPr lang="en-US" sz="2700" dirty="0"/>
              <a:t> (“oracles” – reference to his whole Gospel? to the sayings of Jesus?) in the </a:t>
            </a:r>
            <a:r>
              <a:rPr lang="en-US" sz="2800" b="1" dirty="0">
                <a:solidFill>
                  <a:srgbClr val="FFFF00"/>
                </a:solidFill>
              </a:rPr>
              <a:t>Hebrew language</a:t>
            </a:r>
            <a:r>
              <a:rPr lang="en-US" sz="2700" dirty="0"/>
              <a:t>?  </a:t>
            </a:r>
            <a:r>
              <a:rPr lang="en-US" sz="2000" dirty="0"/>
              <a:t>(Cited by Eusebius, </a:t>
            </a:r>
            <a:r>
              <a:rPr lang="en-US" sz="2000" i="1" dirty="0"/>
              <a:t>Ecclesiastical History</a:t>
            </a:r>
            <a:r>
              <a:rPr lang="en-US" sz="2000" dirty="0"/>
              <a:t>, 5:3, </a:t>
            </a:r>
            <a:r>
              <a:rPr lang="en-US" sz="2000" dirty="0" err="1"/>
              <a:t>NPNF</a:t>
            </a:r>
            <a:r>
              <a:rPr lang="en-US" sz="2000" dirty="0"/>
              <a:t>, 2.1, p. 222)</a:t>
            </a:r>
          </a:p>
          <a:p>
            <a:pPr marL="457200" indent="-457200"/>
            <a:r>
              <a:rPr lang="en-US" b="1" dirty="0">
                <a:solidFill>
                  <a:srgbClr val="FFFF00"/>
                </a:solidFill>
              </a:rPr>
              <a:t>Mark</a:t>
            </a:r>
            <a:r>
              <a:rPr lang="en-US" dirty="0"/>
              <a:t>, having been the </a:t>
            </a:r>
            <a:r>
              <a:rPr lang="en-US" b="1" dirty="0">
                <a:solidFill>
                  <a:srgbClr val="FFFF00"/>
                </a:solidFill>
              </a:rPr>
              <a:t>interpreter of Peter</a:t>
            </a:r>
            <a:r>
              <a:rPr lang="en-US" dirty="0"/>
              <a:t>, wrote down </a:t>
            </a:r>
            <a:r>
              <a:rPr lang="en-US" b="1" dirty="0">
                <a:solidFill>
                  <a:srgbClr val="FFFF00"/>
                </a:solidFill>
              </a:rPr>
              <a:t>what Peter had preached </a:t>
            </a:r>
            <a:r>
              <a:rPr lang="en-US" dirty="0"/>
              <a:t>accurately, though, </a:t>
            </a:r>
            <a:r>
              <a:rPr lang="en-US" b="1" dirty="0">
                <a:solidFill>
                  <a:srgbClr val="FFFF00"/>
                </a:solidFill>
              </a:rPr>
              <a:t>not necessarily in order</a:t>
            </a:r>
            <a:r>
              <a:rPr lang="en-US" dirty="0"/>
              <a:t>.</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14EDE7A6-43F4-805D-8A8D-A9B1724F24F5}"/>
              </a:ext>
            </a:extLst>
          </p:cNvPr>
          <p:cNvSpPr>
            <a:spLocks noGrp="1"/>
          </p:cNvSpPr>
          <p:nvPr>
            <p:ph type="dt" sz="half" idx="10"/>
          </p:nvPr>
        </p:nvSpPr>
        <p:spPr/>
        <p:txBody>
          <a:bodyPr/>
          <a:lstStyle/>
          <a:p>
            <a:r>
              <a:rPr lang="en-US"/>
              <a:t>Outline, 28-29</a:t>
            </a:r>
          </a:p>
        </p:txBody>
      </p:sp>
    </p:spTree>
    <p:extLst>
      <p:ext uri="{BB962C8B-B14F-4D97-AF65-F5344CB8AC3E}">
        <p14:creationId xmlns:p14="http://schemas.microsoft.com/office/powerpoint/2010/main" val="22911351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ADA013-59AC-B12A-E231-846B87A3BBB1}"/>
              </a:ext>
            </a:extLst>
          </p:cNvPr>
          <p:cNvSpPr>
            <a:spLocks noGrp="1"/>
          </p:cNvSpPr>
          <p:nvPr>
            <p:ph type="title"/>
          </p:nvPr>
        </p:nvSpPr>
        <p:spPr/>
        <p:txBody>
          <a:bodyPr/>
          <a:lstStyle/>
          <a:p>
            <a:r>
              <a:rPr lang="en-US"/>
              <a:t>Papias On “Matthew”</a:t>
            </a:r>
            <a:br>
              <a:rPr lang="en-US"/>
            </a:br>
            <a:r>
              <a:rPr lang="en-US" sz="3000">
                <a:latin typeface="+mn-lt"/>
              </a:rPr>
              <a:t>(Early Second Century)</a:t>
            </a:r>
          </a:p>
        </p:txBody>
      </p:sp>
      <p:sp>
        <p:nvSpPr>
          <p:cNvPr id="3" name="Content Placeholder 2">
            <a:extLst>
              <a:ext uri="{FF2B5EF4-FFF2-40B4-BE49-F238E27FC236}">
                <a16:creationId xmlns:a16="http://schemas.microsoft.com/office/drawing/2014/main" id="{AAD49E81-9183-04A8-0C6C-0BA7FA91B173}"/>
              </a:ext>
            </a:extLst>
          </p:cNvPr>
          <p:cNvSpPr>
            <a:spLocks noGrp="1"/>
          </p:cNvSpPr>
          <p:nvPr>
            <p:ph idx="1"/>
          </p:nvPr>
        </p:nvSpPr>
        <p:spPr>
          <a:xfrm>
            <a:off x="457200" y="1806766"/>
            <a:ext cx="8229600" cy="4324159"/>
          </a:xfrm>
        </p:spPr>
        <p:txBody>
          <a:bodyPr/>
          <a:lstStyle/>
          <a:p>
            <a:pPr marL="461963" indent="-461963">
              <a:spcBef>
                <a:spcPts val="0"/>
              </a:spcBef>
              <a:spcAft>
                <a:spcPts val="2400"/>
              </a:spcAft>
            </a:pPr>
            <a:r>
              <a:rPr lang="en-US" sz="2800" dirty="0"/>
              <a:t>“</a:t>
            </a:r>
            <a:r>
              <a:rPr lang="en-US" sz="2800" b="1" dirty="0">
                <a:solidFill>
                  <a:srgbClr val="FFFF00"/>
                </a:solidFill>
              </a:rPr>
              <a:t>Matthew</a:t>
            </a:r>
            <a:r>
              <a:rPr lang="en-US" sz="2800" dirty="0"/>
              <a:t> put together the </a:t>
            </a:r>
            <a:r>
              <a:rPr lang="en-US" sz="2800" b="1" dirty="0">
                <a:solidFill>
                  <a:srgbClr val="FFFF00"/>
                </a:solidFill>
              </a:rPr>
              <a:t>oracles</a:t>
            </a:r>
            <a:r>
              <a:rPr lang="en-US" sz="2800" dirty="0"/>
              <a:t> [of the Lord] in the </a:t>
            </a:r>
            <a:r>
              <a:rPr lang="en-US" sz="2800" b="1" dirty="0">
                <a:solidFill>
                  <a:srgbClr val="FFFF00"/>
                </a:solidFill>
              </a:rPr>
              <a:t>Hebrew language</a:t>
            </a:r>
            <a:r>
              <a:rPr lang="en-US" sz="2800" dirty="0"/>
              <a:t>, and each one </a:t>
            </a:r>
            <a:r>
              <a:rPr lang="en-US" sz="2800" b="1" dirty="0">
                <a:solidFill>
                  <a:srgbClr val="FFFF00"/>
                </a:solidFill>
              </a:rPr>
              <a:t>interpreted</a:t>
            </a:r>
            <a:r>
              <a:rPr lang="en-US" sz="2800" dirty="0"/>
              <a:t> them as best he could.”  </a:t>
            </a:r>
            <a:r>
              <a:rPr lang="en-US" sz="2000" dirty="0"/>
              <a:t>(Bold emphasis added, “Fragments of Papias,” 3:7-17, </a:t>
            </a:r>
            <a:r>
              <a:rPr lang="en-US" sz="2000" dirty="0" err="1"/>
              <a:t>ANF</a:t>
            </a:r>
            <a:r>
              <a:rPr lang="en-US" sz="2000" dirty="0"/>
              <a:t>, 1885, 1:155)</a:t>
            </a:r>
          </a:p>
          <a:p>
            <a:pPr marL="461963" indent="-461963">
              <a:spcBef>
                <a:spcPts val="0"/>
              </a:spcBef>
              <a:spcAft>
                <a:spcPts val="2400"/>
              </a:spcAft>
            </a:pPr>
            <a:r>
              <a:rPr lang="en-US" sz="2800" dirty="0"/>
              <a:t>“So then </a:t>
            </a:r>
            <a:r>
              <a:rPr lang="en-US" sz="2800" b="1" dirty="0">
                <a:solidFill>
                  <a:srgbClr val="FFFF00"/>
                </a:solidFill>
              </a:rPr>
              <a:t>Matthew</a:t>
            </a:r>
            <a:r>
              <a:rPr lang="en-US" sz="2800" dirty="0"/>
              <a:t> wrote the </a:t>
            </a:r>
            <a:r>
              <a:rPr lang="en-US" sz="2800" b="1" dirty="0">
                <a:solidFill>
                  <a:srgbClr val="FFFF00"/>
                </a:solidFill>
              </a:rPr>
              <a:t>oracles</a:t>
            </a:r>
            <a:r>
              <a:rPr lang="en-US" sz="2800" dirty="0"/>
              <a:t> in the </a:t>
            </a:r>
            <a:r>
              <a:rPr lang="en-US" sz="2800" b="1" dirty="0">
                <a:solidFill>
                  <a:srgbClr val="FFFF00"/>
                </a:solidFill>
              </a:rPr>
              <a:t>Hebrew language</a:t>
            </a:r>
            <a:r>
              <a:rPr lang="en-US" sz="2800" dirty="0"/>
              <a:t>, and every one </a:t>
            </a:r>
            <a:r>
              <a:rPr lang="en-US" sz="2800" b="1" dirty="0">
                <a:solidFill>
                  <a:srgbClr val="FFFF00"/>
                </a:solidFill>
              </a:rPr>
              <a:t>interpreted</a:t>
            </a:r>
            <a:r>
              <a:rPr lang="en-US" sz="2800" dirty="0"/>
              <a:t> them as he was able.”  </a:t>
            </a:r>
            <a:r>
              <a:rPr lang="en-US" sz="2000" dirty="0"/>
              <a:t>(Eusebius of </a:t>
            </a:r>
            <a:r>
              <a:rPr lang="en-US" sz="2000" dirty="0" err="1"/>
              <a:t>Caesaria</a:t>
            </a:r>
            <a:r>
              <a:rPr lang="en-US" sz="2000" dirty="0"/>
              <a:t>, “The Church History of Eusebius,” 3:39:16, </a:t>
            </a:r>
            <a:r>
              <a:rPr lang="en-US" sz="2000" dirty="0" err="1"/>
              <a:t>NPNF</a:t>
            </a:r>
            <a:r>
              <a:rPr lang="en-US" sz="2000" dirty="0"/>
              <a:t>, 1890, 2.1:173)</a:t>
            </a:r>
          </a:p>
        </p:txBody>
      </p:sp>
      <p:sp>
        <p:nvSpPr>
          <p:cNvPr id="4" name="Footer Placeholder 3">
            <a:extLst>
              <a:ext uri="{FF2B5EF4-FFF2-40B4-BE49-F238E27FC236}">
                <a16:creationId xmlns:a16="http://schemas.microsoft.com/office/drawing/2014/main" id="{65DD39AA-6D2A-EDE7-FA9B-39C99500CF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13B3DCF-36B3-03C6-5364-0D85CCD2FB0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10" name="Date Placeholder 9">
            <a:extLst>
              <a:ext uri="{FF2B5EF4-FFF2-40B4-BE49-F238E27FC236}">
                <a16:creationId xmlns:a16="http://schemas.microsoft.com/office/drawing/2014/main" id="{6DF0CC6F-7060-6B57-2722-A84B17BB21B2}"/>
              </a:ext>
            </a:extLst>
          </p:cNvPr>
          <p:cNvSpPr>
            <a:spLocks noGrp="1"/>
          </p:cNvSpPr>
          <p:nvPr>
            <p:ph type="dt" sz="half" idx="10"/>
          </p:nvPr>
        </p:nvSpPr>
        <p:spPr/>
        <p:txBody>
          <a:bodyPr/>
          <a:lstStyle/>
          <a:p>
            <a:r>
              <a:rPr lang="en-US" dirty="0"/>
              <a:t>Outline, 28-29</a:t>
            </a:r>
          </a:p>
        </p:txBody>
      </p:sp>
      <p:sp>
        <p:nvSpPr>
          <p:cNvPr id="14" name="Callout: Line 13">
            <a:extLst>
              <a:ext uri="{FF2B5EF4-FFF2-40B4-BE49-F238E27FC236}">
                <a16:creationId xmlns:a16="http://schemas.microsoft.com/office/drawing/2014/main" id="{2775F369-A68B-C142-3C9C-45531509F0A9}"/>
              </a:ext>
            </a:extLst>
          </p:cNvPr>
          <p:cNvSpPr/>
          <p:nvPr/>
        </p:nvSpPr>
        <p:spPr bwMode="auto">
          <a:xfrm>
            <a:off x="886744" y="5341830"/>
            <a:ext cx="5216601" cy="1058970"/>
          </a:xfrm>
          <a:prstGeom prst="borderCallout1">
            <a:avLst>
              <a:gd name="adj1" fmla="val -30"/>
              <a:gd name="adj2" fmla="val 36608"/>
              <a:gd name="adj3" fmla="val -47622"/>
              <a:gd name="adj4" fmla="val 36531"/>
            </a:avLst>
          </a:prstGeom>
          <a:solidFill>
            <a:srgbClr val="C00000"/>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342900" marR="0" lvl="0" indent="-342900" algn="l" defTabSz="914400" rtl="0" eaLnBrk="0" fontAlgn="base" latinLnBrk="0" hangingPunct="0">
              <a:lnSpc>
                <a:spcPct val="100000"/>
              </a:lnSpc>
              <a:spcBef>
                <a:spcPct val="0"/>
              </a:spcBef>
              <a:spcAft>
                <a:spcPts val="1200"/>
              </a:spcAft>
              <a:buClrTx/>
              <a:buSzTx/>
              <a:buFont typeface="Arial" panose="020B0604020202020204" pitchFamily="34" charset="0"/>
              <a:buChar char="•"/>
              <a:tabLst/>
              <a:defRPr/>
            </a:pPr>
            <a:r>
              <a:rPr kumimoji="0" lang="en-US" sz="25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Papias was mistaken</a:t>
            </a:r>
          </a:p>
          <a:p>
            <a:pPr marL="342900" marR="0" lvl="0" indent="-342900" algn="l" defTabSz="914400" rtl="0" eaLnBrk="0" fontAlgn="base" latinLnBrk="0" hangingPunct="0">
              <a:lnSpc>
                <a:spcPct val="100000"/>
              </a:lnSpc>
              <a:spcBef>
                <a:spcPct val="0"/>
              </a:spcBef>
              <a:spcAft>
                <a:spcPts val="1200"/>
              </a:spcAft>
              <a:buClrTx/>
              <a:buSzTx/>
              <a:buFont typeface="Arial" panose="020B0604020202020204" pitchFamily="34" charset="0"/>
              <a:buChar char="•"/>
              <a:tabLst/>
              <a:defRPr/>
            </a:pPr>
            <a:r>
              <a:rPr lang="en-US" sz="2500">
                <a:solidFill>
                  <a:srgbClr val="FFFFFF"/>
                </a:solidFill>
                <a:effectLst>
                  <a:outerShdw blurRad="38100" dist="38100" dir="2700000" algn="tl">
                    <a:srgbClr val="000000">
                      <a:alpha val="43137"/>
                    </a:srgbClr>
                  </a:outerShdw>
                </a:effectLst>
                <a:latin typeface="Arial" panose="020B0604020202020204"/>
              </a:rPr>
              <a:t>Something other than “Matthew”</a:t>
            </a:r>
            <a:endParaRPr kumimoji="0" lang="en-US" sz="25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1367546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grpId="1" nodeType="clickEffect">
                                  <p:stCondLst>
                                    <p:cond delay="0"/>
                                  </p:stCondLst>
                                  <p:childTnLst>
                                    <p:animEffect transition="out" filter="fade">
                                      <p:cBhvr>
                                        <p:cTn id="25" dur="500"/>
                                        <p:tgtEl>
                                          <p:spTgt spid="14"/>
                                        </p:tgtEl>
                                      </p:cBhvr>
                                    </p:animEffect>
                                    <p:set>
                                      <p:cBhvr>
                                        <p:cTn id="26"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4" grpId="0" animBg="1"/>
      <p:bldP spid="14" grpId="1" animBg="1"/>
    </p:bldLst>
  </p:timing>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FBF7EF5-F8D2-B12C-27E1-ACF066D04775}"/>
              </a:ext>
            </a:extLst>
          </p:cNvPr>
          <p:cNvPicPr>
            <a:picLocks noChangeAspect="1"/>
          </p:cNvPicPr>
          <p:nvPr/>
        </p:nvPicPr>
        <p:blipFill>
          <a:blip r:embed="rId2"/>
          <a:stretch>
            <a:fillRect/>
          </a:stretch>
        </p:blipFill>
        <p:spPr>
          <a:xfrm>
            <a:off x="612650" y="1611088"/>
            <a:ext cx="2968750" cy="4470588"/>
          </a:xfrm>
          <a:prstGeom prst="rect">
            <a:avLst/>
          </a:prstGeom>
        </p:spPr>
      </p:pic>
      <p:sp>
        <p:nvSpPr>
          <p:cNvPr id="2" name="Title 1">
            <a:extLst>
              <a:ext uri="{FF2B5EF4-FFF2-40B4-BE49-F238E27FC236}">
                <a16:creationId xmlns:a16="http://schemas.microsoft.com/office/drawing/2014/main" id="{11EAFFE4-0A83-7213-6817-37B9FCCF1924}"/>
              </a:ext>
            </a:extLst>
          </p:cNvPr>
          <p:cNvSpPr>
            <a:spLocks noGrp="1"/>
          </p:cNvSpPr>
          <p:nvPr>
            <p:ph type="title"/>
          </p:nvPr>
        </p:nvSpPr>
        <p:spPr/>
        <p:txBody>
          <a:bodyPr/>
          <a:lstStyle/>
          <a:p>
            <a:r>
              <a:rPr lang="en-US" sz="4200" dirty="0"/>
              <a:t>Is Papias Quote Accurate?</a:t>
            </a:r>
          </a:p>
        </p:txBody>
      </p:sp>
      <p:sp>
        <p:nvSpPr>
          <p:cNvPr id="3" name="Content Placeholder 2">
            <a:extLst>
              <a:ext uri="{FF2B5EF4-FFF2-40B4-BE49-F238E27FC236}">
                <a16:creationId xmlns:a16="http://schemas.microsoft.com/office/drawing/2014/main" id="{C0F9E215-C53D-9FE6-81C0-C7FCAF232CAD}"/>
              </a:ext>
            </a:extLst>
          </p:cNvPr>
          <p:cNvSpPr>
            <a:spLocks noGrp="1"/>
          </p:cNvSpPr>
          <p:nvPr>
            <p:ph idx="1"/>
          </p:nvPr>
        </p:nvSpPr>
        <p:spPr>
          <a:xfrm>
            <a:off x="3581400" y="1611088"/>
            <a:ext cx="5105400" cy="4530725"/>
          </a:xfrm>
        </p:spPr>
        <p:txBody>
          <a:bodyPr/>
          <a:lstStyle/>
          <a:p>
            <a:pPr marL="0" indent="457200">
              <a:buNone/>
            </a:pPr>
            <a:r>
              <a:rPr lang="en-US" sz="2800" b="1" dirty="0"/>
              <a:t>Craig Blomberg</a:t>
            </a:r>
            <a:r>
              <a:rPr lang="en-US" sz="2800" dirty="0"/>
              <a:t>:  “Because </a:t>
            </a:r>
            <a:r>
              <a:rPr lang="en-US" sz="2800" b="1" dirty="0">
                <a:solidFill>
                  <a:srgbClr val="FFFF00"/>
                </a:solidFill>
              </a:rPr>
              <a:t>Eusebius quotes Irenaeus also </a:t>
            </a:r>
            <a:r>
              <a:rPr lang="en-US" sz="2800" dirty="0"/>
              <a:t>(Hist. eccl. 5.8.2), and does so </a:t>
            </a:r>
            <a:r>
              <a:rPr lang="en-US" sz="2800" b="1" dirty="0">
                <a:solidFill>
                  <a:srgbClr val="FFFF00"/>
                </a:solidFill>
              </a:rPr>
              <a:t>accurately</a:t>
            </a:r>
            <a:r>
              <a:rPr lang="en-US" sz="2800" dirty="0"/>
              <a:t> here where we can </a:t>
            </a:r>
            <a:r>
              <a:rPr lang="en-US" sz="2800" b="1" dirty="0">
                <a:solidFill>
                  <a:srgbClr val="FFFF00"/>
                </a:solidFill>
              </a:rPr>
              <a:t>check him</a:t>
            </a:r>
            <a:r>
              <a:rPr lang="en-US" sz="2800" dirty="0"/>
              <a:t>, we can be more confident than we otherwise would be that he </a:t>
            </a:r>
            <a:r>
              <a:rPr lang="en-US" sz="2800" b="1" dirty="0">
                <a:solidFill>
                  <a:srgbClr val="FFFF00"/>
                </a:solidFill>
              </a:rPr>
              <a:t>quoted Papias accurately </a:t>
            </a:r>
            <a:r>
              <a:rPr lang="en-US" sz="2800" dirty="0"/>
              <a:t>where we </a:t>
            </a:r>
            <a:r>
              <a:rPr lang="en-US" sz="2800" b="1" dirty="0">
                <a:solidFill>
                  <a:srgbClr val="FFFF00"/>
                </a:solidFill>
              </a:rPr>
              <a:t>cannot check him</a:t>
            </a:r>
            <a:r>
              <a:rPr lang="en-US" sz="2800" dirty="0"/>
              <a:t>.”  </a:t>
            </a:r>
            <a:r>
              <a:rPr lang="en-US" sz="2000" dirty="0"/>
              <a:t>(</a:t>
            </a:r>
            <a:r>
              <a:rPr lang="en-US" sz="2000" i="1" dirty="0"/>
              <a:t>The Historical Reliability of the New Testament</a:t>
            </a:r>
            <a:r>
              <a:rPr lang="en-US" sz="2000" dirty="0"/>
              <a:t>, 8)</a:t>
            </a:r>
          </a:p>
        </p:txBody>
      </p:sp>
      <p:sp>
        <p:nvSpPr>
          <p:cNvPr id="4" name="Date Placeholder 3">
            <a:extLst>
              <a:ext uri="{FF2B5EF4-FFF2-40B4-BE49-F238E27FC236}">
                <a16:creationId xmlns:a16="http://schemas.microsoft.com/office/drawing/2014/main" id="{C4BC3F13-CDCA-445C-B743-CE03A519C35A}"/>
              </a:ext>
            </a:extLst>
          </p:cNvPr>
          <p:cNvSpPr>
            <a:spLocks noGrp="1"/>
          </p:cNvSpPr>
          <p:nvPr>
            <p:ph type="dt" sz="half" idx="10"/>
          </p:nvPr>
        </p:nvSpPr>
        <p:spPr/>
        <p:txBody>
          <a:bodyPr/>
          <a:lstStyle/>
          <a:p>
            <a:r>
              <a:rPr lang="en-US" dirty="0"/>
              <a:t>Outline, 29</a:t>
            </a:r>
          </a:p>
        </p:txBody>
      </p:sp>
      <p:sp>
        <p:nvSpPr>
          <p:cNvPr id="5" name="Footer Placeholder 4">
            <a:extLst>
              <a:ext uri="{FF2B5EF4-FFF2-40B4-BE49-F238E27FC236}">
                <a16:creationId xmlns:a16="http://schemas.microsoft.com/office/drawing/2014/main" id="{2003B6B9-0F84-A9AE-165B-0E34EFD3FC73}"/>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B599CAB1-A14D-35A1-1E36-F76345EC8F53}"/>
              </a:ext>
            </a:extLst>
          </p:cNvPr>
          <p:cNvSpPr>
            <a:spLocks noGrp="1"/>
          </p:cNvSpPr>
          <p:nvPr>
            <p:ph type="sldNum" sz="quarter" idx="12"/>
          </p:nvPr>
        </p:nvSpPr>
        <p:spPr/>
        <p:txBody>
          <a:bodyPr/>
          <a:lstStyle/>
          <a:p>
            <a:fld id="{27F658CE-3C2C-4608-AB25-6B872F7423A4}" type="slidenum">
              <a:rPr lang="en-US" smtClean="0"/>
              <a:t>253</a:t>
            </a:fld>
            <a:endParaRPr lang="en-US"/>
          </a:p>
        </p:txBody>
      </p:sp>
    </p:spTree>
    <p:extLst>
      <p:ext uri="{BB962C8B-B14F-4D97-AF65-F5344CB8AC3E}">
        <p14:creationId xmlns:p14="http://schemas.microsoft.com/office/powerpoint/2010/main" val="84197191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41E5-5B46-DACE-8561-C017A317F170}"/>
              </a:ext>
            </a:extLst>
          </p:cNvPr>
          <p:cNvSpPr>
            <a:spLocks noGrp="1"/>
          </p:cNvSpPr>
          <p:nvPr>
            <p:ph type="title"/>
          </p:nvPr>
        </p:nvSpPr>
        <p:spPr/>
        <p:txBody>
          <a:bodyPr/>
          <a:lstStyle/>
          <a:p>
            <a:r>
              <a:rPr lang="en-US" dirty="0"/>
              <a:t>Papias’ Meaning???</a:t>
            </a:r>
          </a:p>
        </p:txBody>
      </p:sp>
      <p:sp>
        <p:nvSpPr>
          <p:cNvPr id="3" name="Content Placeholder 2">
            <a:extLst>
              <a:ext uri="{FF2B5EF4-FFF2-40B4-BE49-F238E27FC236}">
                <a16:creationId xmlns:a16="http://schemas.microsoft.com/office/drawing/2014/main" id="{C40E2E8C-658D-0952-FBB4-24EB54A8C153}"/>
              </a:ext>
            </a:extLst>
          </p:cNvPr>
          <p:cNvSpPr>
            <a:spLocks noGrp="1"/>
          </p:cNvSpPr>
          <p:nvPr>
            <p:ph idx="1"/>
          </p:nvPr>
        </p:nvSpPr>
        <p:spPr>
          <a:xfrm>
            <a:off x="457200" y="1502230"/>
            <a:ext cx="8229600" cy="4628696"/>
          </a:xfrm>
        </p:spPr>
        <p:txBody>
          <a:bodyPr/>
          <a:lstStyle/>
          <a:p>
            <a:pPr marL="403225" indent="-403225">
              <a:spcBef>
                <a:spcPts val="0"/>
              </a:spcBef>
              <a:spcAft>
                <a:spcPts val="2400"/>
              </a:spcAft>
            </a:pPr>
            <a:r>
              <a:rPr lang="en-US" b="1" dirty="0">
                <a:solidFill>
                  <a:srgbClr val="FFFF00"/>
                </a:solidFill>
              </a:rPr>
              <a:t>“Oracles”</a:t>
            </a:r>
          </a:p>
          <a:p>
            <a:pPr marL="914400" lvl="1" indent="-457200">
              <a:spcBef>
                <a:spcPts val="0"/>
              </a:spcBef>
              <a:spcAft>
                <a:spcPts val="2400"/>
              </a:spcAft>
            </a:pPr>
            <a:r>
              <a:rPr lang="en-US" sz="2400" dirty="0"/>
              <a:t>The Gospel of Matthew</a:t>
            </a:r>
          </a:p>
          <a:p>
            <a:pPr marL="914400" lvl="1" indent="-457200">
              <a:spcBef>
                <a:spcPts val="0"/>
              </a:spcBef>
              <a:spcAft>
                <a:spcPts val="2400"/>
              </a:spcAft>
            </a:pPr>
            <a:r>
              <a:rPr lang="en-US" sz="2400" dirty="0"/>
              <a:t>A Sayings Source  (like “Q”)</a:t>
            </a:r>
          </a:p>
          <a:p>
            <a:pPr marL="914400" lvl="1" indent="-457200">
              <a:spcBef>
                <a:spcPts val="0"/>
              </a:spcBef>
              <a:spcAft>
                <a:spcPts val="2400"/>
              </a:spcAft>
            </a:pPr>
            <a:r>
              <a:rPr lang="en-US" sz="2400" dirty="0"/>
              <a:t>Collection of Jesus sayings &amp; deeds</a:t>
            </a:r>
          </a:p>
          <a:p>
            <a:pPr marL="914400" lvl="1" indent="-457200">
              <a:spcBef>
                <a:spcPts val="0"/>
              </a:spcBef>
              <a:spcAft>
                <a:spcPts val="2400"/>
              </a:spcAft>
            </a:pPr>
            <a:r>
              <a:rPr lang="en-US" sz="2400" dirty="0"/>
              <a:t>Matthew’s personal notes</a:t>
            </a:r>
          </a:p>
          <a:p>
            <a:pPr marL="914400" lvl="1" indent="-457200">
              <a:spcBef>
                <a:spcPts val="0"/>
              </a:spcBef>
              <a:spcAft>
                <a:spcPts val="2400"/>
              </a:spcAft>
            </a:pPr>
            <a:r>
              <a:rPr lang="en-US" sz="2400" dirty="0"/>
              <a:t>Logia = “Scripture”  (Acts 7:38; Rom. 3:2; 1 Pet. 4:11)</a:t>
            </a:r>
          </a:p>
        </p:txBody>
      </p:sp>
      <p:sp>
        <p:nvSpPr>
          <p:cNvPr id="4" name="Date Placeholder 3">
            <a:extLst>
              <a:ext uri="{FF2B5EF4-FFF2-40B4-BE49-F238E27FC236}">
                <a16:creationId xmlns:a16="http://schemas.microsoft.com/office/drawing/2014/main" id="{44645B2C-7EDD-47F7-20FE-3B87B2AABD86}"/>
              </a:ext>
            </a:extLst>
          </p:cNvPr>
          <p:cNvSpPr>
            <a:spLocks noGrp="1"/>
          </p:cNvSpPr>
          <p:nvPr>
            <p:ph type="dt" sz="half" idx="10"/>
          </p:nvPr>
        </p:nvSpPr>
        <p:spPr/>
        <p:txBody>
          <a:bodyPr/>
          <a:lstStyle/>
          <a:p>
            <a:r>
              <a:rPr lang="en-US" dirty="0"/>
              <a:t>Outline, 29</a:t>
            </a:r>
          </a:p>
        </p:txBody>
      </p:sp>
      <p:sp>
        <p:nvSpPr>
          <p:cNvPr id="5" name="Footer Placeholder 4">
            <a:extLst>
              <a:ext uri="{FF2B5EF4-FFF2-40B4-BE49-F238E27FC236}">
                <a16:creationId xmlns:a16="http://schemas.microsoft.com/office/drawing/2014/main" id="{A502EC79-BD72-06AC-9198-72AE169D1618}"/>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64D3D659-E92D-206D-AC3F-85614E7E241F}"/>
              </a:ext>
            </a:extLst>
          </p:cNvPr>
          <p:cNvSpPr>
            <a:spLocks noGrp="1"/>
          </p:cNvSpPr>
          <p:nvPr>
            <p:ph type="sldNum" sz="quarter" idx="12"/>
          </p:nvPr>
        </p:nvSpPr>
        <p:spPr/>
        <p:txBody>
          <a:bodyPr/>
          <a:lstStyle/>
          <a:p>
            <a:fld id="{27F658CE-3C2C-4608-AB25-6B872F7423A4}" type="slidenum">
              <a:rPr lang="en-US" smtClean="0"/>
              <a:t>254</a:t>
            </a:fld>
            <a:endParaRPr lang="en-US"/>
          </a:p>
        </p:txBody>
      </p:sp>
    </p:spTree>
    <p:extLst>
      <p:ext uri="{BB962C8B-B14F-4D97-AF65-F5344CB8AC3E}">
        <p14:creationId xmlns:p14="http://schemas.microsoft.com/office/powerpoint/2010/main" val="2616830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2C21746-C5E4-367F-497F-2A0B0BFFEF02}"/>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E414E049-7C92-CCEA-395B-E84E4E620004}"/>
              </a:ext>
            </a:extLst>
          </p:cNvPr>
          <p:cNvSpPr>
            <a:spLocks noGrp="1"/>
          </p:cNvSpPr>
          <p:nvPr>
            <p:ph type="title"/>
          </p:nvPr>
        </p:nvSpPr>
        <p:spPr/>
        <p:txBody>
          <a:bodyPr/>
          <a:lstStyle/>
          <a:p>
            <a:r>
              <a:rPr lang="en-US"/>
              <a:t>What’s A Logia?</a:t>
            </a:r>
          </a:p>
        </p:txBody>
      </p:sp>
      <p:sp>
        <p:nvSpPr>
          <p:cNvPr id="9" name="Content Placeholder 8">
            <a:extLst>
              <a:ext uri="{FF2B5EF4-FFF2-40B4-BE49-F238E27FC236}">
                <a16:creationId xmlns:a16="http://schemas.microsoft.com/office/drawing/2014/main" id="{450F4DD7-9CD9-599D-6E71-059FF8BF0EC2}"/>
              </a:ext>
            </a:extLst>
          </p:cNvPr>
          <p:cNvSpPr>
            <a:spLocks noGrp="1"/>
          </p:cNvSpPr>
          <p:nvPr>
            <p:ph idx="1"/>
          </p:nvPr>
        </p:nvSpPr>
        <p:spPr/>
        <p:txBody>
          <a:bodyPr/>
          <a:lstStyle/>
          <a:p>
            <a:r>
              <a:rPr lang="en-US" dirty="0"/>
              <a:t>“Oracles” (</a:t>
            </a:r>
            <a:r>
              <a:rPr lang="en-US" i="1" dirty="0"/>
              <a:t>logia</a:t>
            </a:r>
            <a:r>
              <a:rPr lang="en-US" dirty="0"/>
              <a:t>) = </a:t>
            </a:r>
            <a:r>
              <a:rPr lang="en-US" b="1" dirty="0">
                <a:solidFill>
                  <a:srgbClr val="FFFF00"/>
                </a:solidFill>
              </a:rPr>
              <a:t>Scripture</a:t>
            </a:r>
            <a:r>
              <a:rPr lang="en-US" dirty="0"/>
              <a:t>  (Acts 7:38; Rom. 3:2; 1 Pet. 4:11)</a:t>
            </a:r>
          </a:p>
          <a:p>
            <a:r>
              <a:rPr lang="en-US" i="1" dirty="0"/>
              <a:t>Logia</a:t>
            </a:r>
            <a:r>
              <a:rPr lang="en-US" dirty="0"/>
              <a:t> = “things </a:t>
            </a:r>
            <a:r>
              <a:rPr lang="en-US" b="1" dirty="0">
                <a:solidFill>
                  <a:srgbClr val="FFFF00"/>
                </a:solidFill>
              </a:rPr>
              <a:t>said</a:t>
            </a:r>
            <a:r>
              <a:rPr lang="en-US" dirty="0"/>
              <a:t> or </a:t>
            </a:r>
            <a:r>
              <a:rPr lang="en-US" b="1" dirty="0">
                <a:solidFill>
                  <a:srgbClr val="FFFF00"/>
                </a:solidFill>
              </a:rPr>
              <a:t>done</a:t>
            </a:r>
            <a:r>
              <a:rPr lang="en-US" dirty="0"/>
              <a:t> by Christ”  </a:t>
            </a:r>
            <a:r>
              <a:rPr lang="en-US" sz="2000" dirty="0"/>
              <a:t>(“The Church History of Eusebius,” </a:t>
            </a:r>
            <a:r>
              <a:rPr lang="en-US" sz="2000" dirty="0" err="1"/>
              <a:t>NPNF</a:t>
            </a:r>
            <a:r>
              <a:rPr lang="en-US" sz="2000" dirty="0"/>
              <a:t>, 3:39:15-16, 1890, 2.1:172-173)</a:t>
            </a:r>
          </a:p>
          <a:p>
            <a:r>
              <a:rPr lang="en-US" dirty="0"/>
              <a:t>Irenaeus &amp; Origen use </a:t>
            </a:r>
            <a:r>
              <a:rPr lang="en-US" b="1" dirty="0">
                <a:solidFill>
                  <a:srgbClr val="FFFF00"/>
                </a:solidFill>
              </a:rPr>
              <a:t>“oracles” </a:t>
            </a:r>
            <a:r>
              <a:rPr lang="en-US" dirty="0"/>
              <a:t>(</a:t>
            </a:r>
            <a:r>
              <a:rPr lang="en-US" i="1" dirty="0"/>
              <a:t>logia</a:t>
            </a:r>
            <a:r>
              <a:rPr lang="en-US" dirty="0"/>
              <a:t>) as a synonym for “gospel” (</a:t>
            </a:r>
            <a:r>
              <a:rPr lang="en-US" i="1" dirty="0" err="1"/>
              <a:t>euangelion</a:t>
            </a:r>
            <a:r>
              <a:rPr lang="en-US" dirty="0"/>
              <a:t>)</a:t>
            </a:r>
          </a:p>
          <a:p>
            <a:r>
              <a:rPr lang="en-US" dirty="0"/>
              <a:t>2 Clement 13 use “oracles” (</a:t>
            </a:r>
            <a:r>
              <a:rPr lang="en-US" i="1" dirty="0"/>
              <a:t>logia</a:t>
            </a:r>
            <a:r>
              <a:rPr lang="en-US" dirty="0"/>
              <a:t>) as a synonym for Scripture  </a:t>
            </a:r>
            <a:r>
              <a:rPr lang="en-US" sz="2000" dirty="0"/>
              <a:t>(</a:t>
            </a:r>
            <a:r>
              <a:rPr lang="en-US" sz="2000" dirty="0" err="1"/>
              <a:t>ANF</a:t>
            </a:r>
            <a:r>
              <a:rPr lang="en-US" sz="2000" dirty="0"/>
              <a:t>, 7:521)</a:t>
            </a:r>
          </a:p>
        </p:txBody>
      </p:sp>
      <p:sp>
        <p:nvSpPr>
          <p:cNvPr id="5" name="Date Placeholder 4">
            <a:extLst>
              <a:ext uri="{FF2B5EF4-FFF2-40B4-BE49-F238E27FC236}">
                <a16:creationId xmlns:a16="http://schemas.microsoft.com/office/drawing/2014/main" id="{7BE381B9-DBC0-257E-18FD-AD4BCC3F316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6" name="Footer Placeholder 5">
            <a:extLst>
              <a:ext uri="{FF2B5EF4-FFF2-40B4-BE49-F238E27FC236}">
                <a16:creationId xmlns:a16="http://schemas.microsoft.com/office/drawing/2014/main" id="{8FFF107F-2A17-26F7-FDD4-9767645FEBA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Slide Number Placeholder 6">
            <a:extLst>
              <a:ext uri="{FF2B5EF4-FFF2-40B4-BE49-F238E27FC236}">
                <a16:creationId xmlns:a16="http://schemas.microsoft.com/office/drawing/2014/main" id="{29A6B54D-4302-7A26-DF52-10354F58944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8816777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 calcmode="lin" valueType="num">
                                      <p:cBhvr>
                                        <p:cTn id="21"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9">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
                                            <p:txEl>
                                              <p:pRg st="3" end="3"/>
                                            </p:txEl>
                                          </p:spTgt>
                                        </p:tgtEl>
                                        <p:attrNameLst>
                                          <p:attrName>style.visibility</p:attrName>
                                        </p:attrNameLst>
                                      </p:cBhvr>
                                      <p:to>
                                        <p:strVal val="visible"/>
                                      </p:to>
                                    </p:set>
                                    <p:anim calcmode="lin" valueType="num">
                                      <p:cBhvr>
                                        <p:cTn id="28" dur="500" fill="hold"/>
                                        <p:tgtEl>
                                          <p:spTgt spid="9">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484C69-0952-4D27-5652-DD27DB4DEDB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878EDD0-3508-2917-8E61-11978959491D}"/>
              </a:ext>
            </a:extLst>
          </p:cNvPr>
          <p:cNvSpPr>
            <a:spLocks noGrp="1"/>
          </p:cNvSpPr>
          <p:nvPr>
            <p:ph type="title"/>
          </p:nvPr>
        </p:nvSpPr>
        <p:spPr/>
        <p:txBody>
          <a:bodyPr/>
          <a:lstStyle/>
          <a:p>
            <a:r>
              <a:rPr lang="en-US" dirty="0"/>
              <a:t>Papias’ Meaning???</a:t>
            </a:r>
          </a:p>
        </p:txBody>
      </p:sp>
      <p:sp>
        <p:nvSpPr>
          <p:cNvPr id="3" name="Content Placeholder 2">
            <a:extLst>
              <a:ext uri="{FF2B5EF4-FFF2-40B4-BE49-F238E27FC236}">
                <a16:creationId xmlns:a16="http://schemas.microsoft.com/office/drawing/2014/main" id="{33494B3B-E9EA-FA35-4A3D-7A056B8DEBEF}"/>
              </a:ext>
            </a:extLst>
          </p:cNvPr>
          <p:cNvSpPr>
            <a:spLocks noGrp="1"/>
          </p:cNvSpPr>
          <p:nvPr>
            <p:ph idx="1"/>
          </p:nvPr>
        </p:nvSpPr>
        <p:spPr>
          <a:xfrm>
            <a:off x="457200" y="1420813"/>
            <a:ext cx="8229600" cy="4710113"/>
          </a:xfrm>
        </p:spPr>
        <p:txBody>
          <a:bodyPr/>
          <a:lstStyle/>
          <a:p>
            <a:pPr marL="403225" indent="-403225">
              <a:spcBef>
                <a:spcPts val="0"/>
              </a:spcBef>
              <a:spcAft>
                <a:spcPts val="2400"/>
              </a:spcAft>
            </a:pPr>
            <a:r>
              <a:rPr lang="en-US" sz="2800" b="1" dirty="0">
                <a:solidFill>
                  <a:srgbClr val="FFFF00"/>
                </a:solidFill>
              </a:rPr>
              <a:t>“Hebrew language”</a:t>
            </a:r>
          </a:p>
          <a:p>
            <a:pPr marL="803275" lvl="1" indent="-403225">
              <a:spcBef>
                <a:spcPts val="0"/>
              </a:spcBef>
              <a:spcAft>
                <a:spcPts val="2400"/>
              </a:spcAft>
            </a:pPr>
            <a:r>
              <a:rPr lang="en-US" sz="2400" dirty="0">
                <a:solidFill>
                  <a:schemeClr val="tx2"/>
                </a:solidFill>
              </a:rPr>
              <a:t>The Hebrew language</a:t>
            </a:r>
          </a:p>
          <a:p>
            <a:pPr marL="803275" lvl="1" indent="-403225">
              <a:spcBef>
                <a:spcPts val="0"/>
              </a:spcBef>
              <a:spcAft>
                <a:spcPts val="2400"/>
              </a:spcAft>
            </a:pPr>
            <a:r>
              <a:rPr lang="en-US" sz="2400" dirty="0">
                <a:solidFill>
                  <a:schemeClr val="tx2"/>
                </a:solidFill>
              </a:rPr>
              <a:t>The Aramaic language</a:t>
            </a:r>
          </a:p>
          <a:p>
            <a:pPr marL="803275" lvl="1" indent="-403225">
              <a:spcBef>
                <a:spcPts val="0"/>
              </a:spcBef>
              <a:spcAft>
                <a:spcPts val="2400"/>
              </a:spcAft>
            </a:pPr>
            <a:r>
              <a:rPr lang="en-US" sz="2400" dirty="0">
                <a:solidFill>
                  <a:schemeClr val="tx2"/>
                </a:solidFill>
              </a:rPr>
              <a:t>The Hebrew style (i.e. a “literary fashion”)</a:t>
            </a:r>
          </a:p>
          <a:p>
            <a:pPr marL="403225" indent="-403225">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“Written in order”</a:t>
            </a:r>
          </a:p>
          <a:p>
            <a:pPr marL="803275" lvl="1" indent="-403225">
              <a:spcBef>
                <a:spcPts val="0"/>
              </a:spcBef>
              <a:spcAft>
                <a:spcPts val="2400"/>
              </a:spcAft>
            </a:pPr>
            <a:r>
              <a:rPr lang="en-US" sz="2400" dirty="0">
                <a:solidFill>
                  <a:schemeClr val="tx2"/>
                </a:solidFill>
              </a:rPr>
              <a:t>In chronological order (unlike Mark)</a:t>
            </a:r>
          </a:p>
          <a:p>
            <a:pPr marL="803275" lvl="1" indent="-403225">
              <a:spcBef>
                <a:spcPts val="0"/>
              </a:spcBef>
              <a:spcAft>
                <a:spcPts val="2400"/>
              </a:spcAft>
            </a:pPr>
            <a:r>
              <a:rPr lang="en-US" sz="2400" dirty="0">
                <a:solidFill>
                  <a:schemeClr val="tx2"/>
                </a:solidFill>
              </a:rPr>
              <a:t>Written with a beginning and end  (cf. </a:t>
            </a:r>
            <a:r>
              <a:rPr lang="en-US" sz="2400" i="1" dirty="0">
                <a:solidFill>
                  <a:schemeClr val="tx2"/>
                </a:solidFill>
              </a:rPr>
              <a:t>taxis</a:t>
            </a:r>
            <a:r>
              <a:rPr lang="en-US" sz="2400" dirty="0">
                <a:solidFill>
                  <a:schemeClr val="tx2"/>
                </a:solidFill>
              </a:rPr>
              <a:t>)</a:t>
            </a:r>
          </a:p>
          <a:p>
            <a:pPr marL="803275" lvl="1" indent="-403225">
              <a:spcBef>
                <a:spcPts val="0"/>
              </a:spcBef>
              <a:spcAft>
                <a:spcPts val="2400"/>
              </a:spcAft>
            </a:pPr>
            <a:endParaRPr lang="en-US" b="1" dirty="0">
              <a:solidFill>
                <a:srgbClr val="FFFF00"/>
              </a:solidFill>
            </a:endParaRPr>
          </a:p>
        </p:txBody>
      </p:sp>
      <p:sp>
        <p:nvSpPr>
          <p:cNvPr id="4" name="Date Placeholder 3">
            <a:extLst>
              <a:ext uri="{FF2B5EF4-FFF2-40B4-BE49-F238E27FC236}">
                <a16:creationId xmlns:a16="http://schemas.microsoft.com/office/drawing/2014/main" id="{0D86C3C1-CEB1-C17A-11CF-6D844AD9F88B}"/>
              </a:ext>
            </a:extLst>
          </p:cNvPr>
          <p:cNvSpPr>
            <a:spLocks noGrp="1"/>
          </p:cNvSpPr>
          <p:nvPr>
            <p:ph type="dt" sz="half" idx="10"/>
          </p:nvPr>
        </p:nvSpPr>
        <p:spPr/>
        <p:txBody>
          <a:bodyPr/>
          <a:lstStyle/>
          <a:p>
            <a:r>
              <a:rPr lang="en-US" dirty="0"/>
              <a:t>Outline, 29</a:t>
            </a:r>
          </a:p>
        </p:txBody>
      </p:sp>
      <p:sp>
        <p:nvSpPr>
          <p:cNvPr id="5" name="Footer Placeholder 4">
            <a:extLst>
              <a:ext uri="{FF2B5EF4-FFF2-40B4-BE49-F238E27FC236}">
                <a16:creationId xmlns:a16="http://schemas.microsoft.com/office/drawing/2014/main" id="{144F64A7-5440-25F7-EAD9-89BC5C5F53B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6A28B9CC-1B04-EBFE-8BBC-AE05CBF26BD8}"/>
              </a:ext>
            </a:extLst>
          </p:cNvPr>
          <p:cNvSpPr>
            <a:spLocks noGrp="1"/>
          </p:cNvSpPr>
          <p:nvPr>
            <p:ph type="sldNum" sz="quarter" idx="12"/>
          </p:nvPr>
        </p:nvSpPr>
        <p:spPr/>
        <p:txBody>
          <a:bodyPr/>
          <a:lstStyle/>
          <a:p>
            <a:fld id="{27F658CE-3C2C-4608-AB25-6B872F7423A4}" type="slidenum">
              <a:rPr lang="en-US" smtClean="0"/>
              <a:t>256</a:t>
            </a:fld>
            <a:endParaRPr lang="en-US"/>
          </a:p>
        </p:txBody>
      </p:sp>
    </p:spTree>
    <p:extLst>
      <p:ext uri="{BB962C8B-B14F-4D97-AF65-F5344CB8AC3E}">
        <p14:creationId xmlns:p14="http://schemas.microsoft.com/office/powerpoint/2010/main" val="13074205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 calcmode="lin" valueType="num">
                                      <p:cBhvr>
                                        <p:cTn id="49"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3">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a:t>Matthew Wrote In Aramaic</a:t>
            </a:r>
          </a:p>
        </p:txBody>
      </p:sp>
      <p:sp>
        <p:nvSpPr>
          <p:cNvPr id="3" name="Content Placeholder 2"/>
          <p:cNvSpPr>
            <a:spLocks noGrp="1"/>
          </p:cNvSpPr>
          <p:nvPr>
            <p:ph idx="1"/>
          </p:nvPr>
        </p:nvSpPr>
        <p:spPr>
          <a:xfrm>
            <a:off x="457200" y="1576137"/>
            <a:ext cx="8229600" cy="4554789"/>
          </a:xfrm>
        </p:spPr>
        <p:txBody>
          <a:bodyPr/>
          <a:lstStyle/>
          <a:p>
            <a:pPr marL="0" indent="457200">
              <a:buNone/>
            </a:pPr>
            <a:r>
              <a:rPr lang="en-US" sz="2700" dirty="0"/>
              <a:t>“While all the extant manuscripts of the First Gospel are in </a:t>
            </a:r>
            <a:r>
              <a:rPr lang="en-US" sz="2700" b="1" dirty="0">
                <a:solidFill>
                  <a:srgbClr val="FFFF00"/>
                </a:solidFill>
              </a:rPr>
              <a:t>Greek</a:t>
            </a:r>
            <a:r>
              <a:rPr lang="en-US" sz="2700" dirty="0"/>
              <a:t>, some suggest that Matthew wrote his Gospel in </a:t>
            </a:r>
            <a:r>
              <a:rPr lang="en-US" sz="2700" b="1" dirty="0">
                <a:solidFill>
                  <a:srgbClr val="FFFF00"/>
                </a:solidFill>
              </a:rPr>
              <a:t>Aramaic</a:t>
            </a:r>
            <a:r>
              <a:rPr lang="en-US" sz="2700" dirty="0"/>
              <a:t>, similar to Hebrew. Five individuals stated, in effect, that Matthew wrote in Aramaic and that translations followed in Greek: </a:t>
            </a:r>
            <a:r>
              <a:rPr lang="en-US" sz="2700" b="1" dirty="0">
                <a:solidFill>
                  <a:srgbClr val="FFFF00"/>
                </a:solidFill>
              </a:rPr>
              <a:t>Papias</a:t>
            </a:r>
            <a:r>
              <a:rPr lang="en-US" sz="2700" dirty="0"/>
              <a:t> (A.D. 80-155), </a:t>
            </a:r>
            <a:r>
              <a:rPr lang="en-US" sz="2700" b="1" dirty="0">
                <a:solidFill>
                  <a:srgbClr val="FFFF00"/>
                </a:solidFill>
              </a:rPr>
              <a:t>Irenaeus</a:t>
            </a:r>
            <a:r>
              <a:rPr lang="en-US" sz="2700" dirty="0"/>
              <a:t> (A.D. 130-202), </a:t>
            </a:r>
            <a:r>
              <a:rPr lang="en-US" sz="2700" b="1" dirty="0">
                <a:solidFill>
                  <a:srgbClr val="FFFF00"/>
                </a:solidFill>
              </a:rPr>
              <a:t>Origen</a:t>
            </a:r>
            <a:r>
              <a:rPr lang="en-US" sz="2700" dirty="0"/>
              <a:t> (A.D. 185-254), </a:t>
            </a:r>
            <a:r>
              <a:rPr lang="en-US" sz="2700" b="1" dirty="0">
                <a:solidFill>
                  <a:srgbClr val="FFFF00"/>
                </a:solidFill>
              </a:rPr>
              <a:t>Eusebius</a:t>
            </a:r>
            <a:r>
              <a:rPr lang="en-US" sz="2700" dirty="0"/>
              <a:t> (fourth century A.D.), and </a:t>
            </a:r>
            <a:r>
              <a:rPr lang="en-US" sz="2700" b="1" dirty="0">
                <a:solidFill>
                  <a:srgbClr val="FFFF00"/>
                </a:solidFill>
              </a:rPr>
              <a:t>Jerome</a:t>
            </a:r>
            <a:r>
              <a:rPr lang="en-US" sz="2700" dirty="0"/>
              <a:t> (sixth century A.D.). However, they may have been referring to </a:t>
            </a:r>
            <a:r>
              <a:rPr lang="en-US" sz="2700" b="1" dirty="0">
                <a:solidFill>
                  <a:srgbClr val="FFFF00"/>
                </a:solidFill>
              </a:rPr>
              <a:t>a writing</a:t>
            </a:r>
            <a:r>
              <a:rPr lang="en-US" sz="2700" dirty="0"/>
              <a:t> by Matthew other than his Gospel account.”  </a:t>
            </a:r>
            <a:r>
              <a:rPr lang="en-US" sz="2000" dirty="0"/>
              <a:t>(</a:t>
            </a:r>
            <a:r>
              <a:rPr lang="en-US" sz="2000" i="1" dirty="0" err="1"/>
              <a:t>BKC</a:t>
            </a:r>
            <a:r>
              <a:rPr lang="en-US" sz="2000" dirty="0"/>
              <a:t>, 2:15)</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Footer Placeholder 3">
            <a:extLst>
              <a:ext uri="{FF2B5EF4-FFF2-40B4-BE49-F238E27FC236}">
                <a16:creationId xmlns:a16="http://schemas.microsoft.com/office/drawing/2014/main" id="{A3371EA4-BA0C-0794-C7AC-6B812DE98C6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Date Placeholder 5">
            <a:extLst>
              <a:ext uri="{FF2B5EF4-FFF2-40B4-BE49-F238E27FC236}">
                <a16:creationId xmlns:a16="http://schemas.microsoft.com/office/drawing/2014/main" id="{65C5E585-428B-E662-8E2A-1D83B1EFA14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29</a:t>
            </a:r>
          </a:p>
        </p:txBody>
      </p:sp>
    </p:spTree>
    <p:extLst>
      <p:ext uri="{BB962C8B-B14F-4D97-AF65-F5344CB8AC3E}">
        <p14:creationId xmlns:p14="http://schemas.microsoft.com/office/powerpoint/2010/main" val="155266660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Papias On “Matthew”</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371600"/>
            <a:ext cx="8229600" cy="4759325"/>
          </a:xfrm>
        </p:spPr>
        <p:txBody>
          <a:bodyPr/>
          <a:lstStyle/>
          <a:p>
            <a:pPr marL="458788" indent="-458788">
              <a:spcBef>
                <a:spcPts val="0"/>
              </a:spcBef>
              <a:spcAft>
                <a:spcPts val="2400"/>
              </a:spcAft>
            </a:pPr>
            <a:r>
              <a:rPr lang="en-US" sz="2800" dirty="0"/>
              <a:t>Writing in </a:t>
            </a:r>
            <a:r>
              <a:rPr lang="en-US" sz="2800" b="1" kern="1200" dirty="0">
                <a:solidFill>
                  <a:srgbClr val="FFFF00"/>
                </a:solidFill>
                <a:effectLst>
                  <a:outerShdw blurRad="38100" dist="38100" dir="2700000" algn="tl">
                    <a:srgbClr val="000000">
                      <a:alpha val="43137"/>
                    </a:srgbClr>
                  </a:outerShdw>
                </a:effectLst>
              </a:rPr>
              <a:t>Hebrew</a:t>
            </a:r>
            <a:r>
              <a:rPr lang="en-US" sz="2800" dirty="0"/>
              <a:t>:</a:t>
            </a:r>
          </a:p>
          <a:p>
            <a:pPr marL="858838" lvl="1" indent="-458788">
              <a:spcBef>
                <a:spcPts val="0"/>
              </a:spcBef>
              <a:spcAft>
                <a:spcPts val="2400"/>
              </a:spcAft>
            </a:pPr>
            <a:r>
              <a:rPr lang="en-US" sz="2400" dirty="0"/>
              <a:t>Gospel of Matthew is in Greek, and it does not read like a translation of a Hebrew original</a:t>
            </a:r>
          </a:p>
          <a:p>
            <a:pPr marL="858838" lvl="1" indent="-458788">
              <a:spcBef>
                <a:spcPts val="0"/>
              </a:spcBef>
              <a:spcAft>
                <a:spcPts val="2400"/>
              </a:spcAft>
            </a:pPr>
            <a:r>
              <a:rPr lang="en-US" sz="2400" dirty="0"/>
              <a:t>Papias could have been right about the author and wrong about Hebrew or vice versa</a:t>
            </a:r>
          </a:p>
          <a:p>
            <a:pPr marL="858838" lvl="1" indent="-458788">
              <a:spcBef>
                <a:spcPts val="0"/>
              </a:spcBef>
              <a:spcAft>
                <a:spcPts val="2400"/>
              </a:spcAft>
            </a:pPr>
            <a:r>
              <a:rPr lang="en-US" sz="2400" dirty="0"/>
              <a:t>Given Matthew’s Jewish style, Papias’s statement about Hebrew dialect could have been </a:t>
            </a:r>
            <a:r>
              <a:rPr lang="en-US" sz="2400" b="1" dirty="0">
                <a:solidFill>
                  <a:srgbClr val="FFFF00"/>
                </a:solidFill>
              </a:rPr>
              <a:t>his own inference</a:t>
            </a:r>
            <a:endParaRPr lang="en-US" sz="2400" dirty="0"/>
          </a:p>
          <a:p>
            <a:pPr marL="858838" lvl="1" indent="-458788">
              <a:spcBef>
                <a:spcPts val="0"/>
              </a:spcBef>
              <a:spcAft>
                <a:spcPts val="2400"/>
              </a:spcAft>
            </a:pPr>
            <a:r>
              <a:rPr lang="en-US" sz="2400" dirty="0"/>
              <a:t>Papias could have been wrong about everything</a:t>
            </a:r>
          </a:p>
          <a:p>
            <a:pPr lvl="1">
              <a:spcBef>
                <a:spcPts val="0"/>
              </a:spcBef>
              <a:spcAft>
                <a:spcPts val="2400"/>
              </a:spcAft>
            </a:pPr>
            <a:endParaRPr lang="en-US" dirty="0"/>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205ECB8-61CB-6C46-D6F1-3408CBE99247}"/>
              </a:ext>
            </a:extLst>
          </p:cNvPr>
          <p:cNvSpPr>
            <a:spLocks noGrp="1"/>
          </p:cNvSpPr>
          <p:nvPr>
            <p:ph type="dt" sz="half" idx="10"/>
          </p:nvPr>
        </p:nvSpPr>
        <p:spPr/>
        <p:txBody>
          <a:bodyPr/>
          <a:lstStyle/>
          <a:p>
            <a:pPr>
              <a:defRPr/>
            </a:pPr>
            <a:r>
              <a:rPr lang="en-US" dirty="0">
                <a:solidFill>
                  <a:srgbClr val="FFFFFF"/>
                </a:solidFill>
                <a:latin typeface="Arial" panose="020B0604020202020204" pitchFamily="34" charset="0"/>
              </a:rPr>
              <a:t>Outline, 29-30</a:t>
            </a:r>
          </a:p>
        </p:txBody>
      </p:sp>
    </p:spTree>
    <p:extLst>
      <p:ext uri="{BB962C8B-B14F-4D97-AF65-F5344CB8AC3E}">
        <p14:creationId xmlns:p14="http://schemas.microsoft.com/office/powerpoint/2010/main" val="21076995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 calcmode="lin" valueType="num">
                                      <p:cBhvr>
                                        <p:cTn id="28"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5">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 calcmode="lin" valueType="num">
                                      <p:cBhvr>
                                        <p:cTn id="35"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3CB9278-1D5F-D1D2-F500-0385D74BE09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AA3276E-D584-D6DE-EF0C-F39DEB74FE83}"/>
              </a:ext>
            </a:extLst>
          </p:cNvPr>
          <p:cNvSpPr>
            <a:spLocks noGrp="1"/>
          </p:cNvSpPr>
          <p:nvPr>
            <p:ph type="title"/>
          </p:nvPr>
        </p:nvSpPr>
        <p:spPr/>
        <p:txBody>
          <a:bodyPr/>
          <a:lstStyle/>
          <a:p>
            <a:r>
              <a:rPr lang="en-US" dirty="0"/>
              <a:t>Problems With Papias</a:t>
            </a:r>
          </a:p>
        </p:txBody>
      </p:sp>
      <p:sp>
        <p:nvSpPr>
          <p:cNvPr id="7" name="Text Placeholder 6">
            <a:extLst>
              <a:ext uri="{FF2B5EF4-FFF2-40B4-BE49-F238E27FC236}">
                <a16:creationId xmlns:a16="http://schemas.microsoft.com/office/drawing/2014/main" id="{548319E6-ED0E-E58E-C902-C2F8B9C73FF0}"/>
              </a:ext>
            </a:extLst>
          </p:cNvPr>
          <p:cNvSpPr>
            <a:spLocks noGrp="1"/>
          </p:cNvSpPr>
          <p:nvPr>
            <p:ph type="body" idx="1"/>
          </p:nvPr>
        </p:nvSpPr>
        <p:spPr>
          <a:xfrm>
            <a:off x="4728260" y="1535113"/>
            <a:ext cx="4040188" cy="1064868"/>
          </a:xfrm>
          <a:prstGeom prst="downArrowCallout">
            <a:avLst/>
          </a:prstGeom>
          <a:solidFill>
            <a:srgbClr val="0000FF"/>
          </a:solidFill>
        </p:spPr>
        <p:txBody>
          <a:bodyPr anchor="ctr"/>
          <a:lstStyle/>
          <a:p>
            <a:pPr algn="ctr"/>
            <a:r>
              <a:rPr lang="en-US" sz="2800" b="0" dirty="0">
                <a:latin typeface="+mj-lt"/>
              </a:rPr>
              <a:t>Papias on Mark</a:t>
            </a:r>
          </a:p>
        </p:txBody>
      </p:sp>
      <p:sp>
        <p:nvSpPr>
          <p:cNvPr id="8" name="Content Placeholder 7">
            <a:extLst>
              <a:ext uri="{FF2B5EF4-FFF2-40B4-BE49-F238E27FC236}">
                <a16:creationId xmlns:a16="http://schemas.microsoft.com/office/drawing/2014/main" id="{247939A5-20FB-9468-299B-0B4F4DFB4220}"/>
              </a:ext>
            </a:extLst>
          </p:cNvPr>
          <p:cNvSpPr>
            <a:spLocks noGrp="1"/>
          </p:cNvSpPr>
          <p:nvPr>
            <p:ph sz="half" idx="2"/>
          </p:nvPr>
        </p:nvSpPr>
        <p:spPr>
          <a:xfrm>
            <a:off x="4728260" y="2798285"/>
            <a:ext cx="4040188" cy="3294828"/>
          </a:xfrm>
        </p:spPr>
        <p:txBody>
          <a:bodyPr/>
          <a:lstStyle/>
          <a:p>
            <a:r>
              <a:rPr lang="en-US" sz="2800" b="1" dirty="0">
                <a:solidFill>
                  <a:srgbClr val="FFFF00"/>
                </a:solidFill>
              </a:rPr>
              <a:t>“Sayings”</a:t>
            </a:r>
            <a:r>
              <a:rPr lang="en-US" sz="2800" dirty="0"/>
              <a:t> (</a:t>
            </a:r>
            <a:r>
              <a:rPr lang="en-US" sz="2800" i="1" dirty="0"/>
              <a:t>logia</a:t>
            </a:r>
            <a:r>
              <a:rPr lang="en-US" sz="2800" dirty="0"/>
              <a:t>) not “Gospel” (</a:t>
            </a:r>
            <a:r>
              <a:rPr lang="en-US" sz="2800" i="1" dirty="0" err="1"/>
              <a:t>euangelion</a:t>
            </a:r>
            <a:r>
              <a:rPr lang="en-US" sz="2800" dirty="0"/>
              <a:t>)</a:t>
            </a:r>
          </a:p>
          <a:p>
            <a:r>
              <a:rPr lang="en-US" sz="2800" dirty="0"/>
              <a:t>“Not in </a:t>
            </a:r>
            <a:r>
              <a:rPr lang="en-US" sz="2800" b="1" dirty="0">
                <a:solidFill>
                  <a:srgbClr val="FFFF00"/>
                </a:solidFill>
              </a:rPr>
              <a:t>order</a:t>
            </a:r>
            <a:r>
              <a:rPr lang="en-US" sz="2800" dirty="0"/>
              <a:t>”</a:t>
            </a:r>
          </a:p>
          <a:p>
            <a:r>
              <a:rPr lang="en-US" sz="2800" dirty="0"/>
              <a:t>“</a:t>
            </a:r>
            <a:r>
              <a:rPr lang="en-US" sz="2800" b="1" dirty="0">
                <a:solidFill>
                  <a:srgbClr val="FFFF00"/>
                </a:solidFill>
              </a:rPr>
              <a:t>Left nothing out</a:t>
            </a:r>
            <a:r>
              <a:rPr lang="en-US" sz="2800" dirty="0"/>
              <a:t>”</a:t>
            </a:r>
          </a:p>
        </p:txBody>
      </p:sp>
      <p:sp>
        <p:nvSpPr>
          <p:cNvPr id="9" name="Text Placeholder 8">
            <a:extLst>
              <a:ext uri="{FF2B5EF4-FFF2-40B4-BE49-F238E27FC236}">
                <a16:creationId xmlns:a16="http://schemas.microsoft.com/office/drawing/2014/main" id="{88F30341-3928-A699-982E-37F9A7B95DD7}"/>
              </a:ext>
            </a:extLst>
          </p:cNvPr>
          <p:cNvSpPr>
            <a:spLocks noGrp="1"/>
          </p:cNvSpPr>
          <p:nvPr>
            <p:ph type="body" sz="quarter" idx="3"/>
          </p:nvPr>
        </p:nvSpPr>
        <p:spPr>
          <a:xfrm>
            <a:off x="420265" y="1535113"/>
            <a:ext cx="4041775" cy="1064868"/>
          </a:xfrm>
          <a:prstGeom prst="downArrowCallout">
            <a:avLst/>
          </a:prstGeom>
          <a:solidFill>
            <a:srgbClr val="0000FF"/>
          </a:solidFill>
        </p:spPr>
        <p:txBody>
          <a:bodyPr anchor="ctr"/>
          <a:lstStyle/>
          <a:p>
            <a:pPr algn="ctr"/>
            <a:r>
              <a:rPr lang="en-US" sz="2800" b="0" dirty="0">
                <a:latin typeface="+mj-lt"/>
              </a:rPr>
              <a:t>Papias on Matthew</a:t>
            </a:r>
          </a:p>
        </p:txBody>
      </p:sp>
      <p:sp>
        <p:nvSpPr>
          <p:cNvPr id="10" name="Content Placeholder 9">
            <a:extLst>
              <a:ext uri="{FF2B5EF4-FFF2-40B4-BE49-F238E27FC236}">
                <a16:creationId xmlns:a16="http://schemas.microsoft.com/office/drawing/2014/main" id="{A9946803-5822-0051-C35B-B15BE425B7E8}"/>
              </a:ext>
            </a:extLst>
          </p:cNvPr>
          <p:cNvSpPr>
            <a:spLocks noGrp="1"/>
          </p:cNvSpPr>
          <p:nvPr>
            <p:ph sz="quarter" idx="4"/>
          </p:nvPr>
        </p:nvSpPr>
        <p:spPr>
          <a:xfrm>
            <a:off x="420265" y="2798285"/>
            <a:ext cx="4041775" cy="3294828"/>
          </a:xfrm>
        </p:spPr>
        <p:txBody>
          <a:bodyPr/>
          <a:lstStyle/>
          <a:p>
            <a:r>
              <a:rPr lang="en-US" sz="2800" b="1" dirty="0">
                <a:solidFill>
                  <a:srgbClr val="FFFF00"/>
                </a:solidFill>
              </a:rPr>
              <a:t>“Sayings”</a:t>
            </a:r>
            <a:r>
              <a:rPr lang="en-US" sz="2800" dirty="0"/>
              <a:t> (</a:t>
            </a:r>
            <a:r>
              <a:rPr lang="en-US" sz="2800" i="1" dirty="0"/>
              <a:t>logia</a:t>
            </a:r>
            <a:r>
              <a:rPr lang="en-US" sz="2800" dirty="0"/>
              <a:t>) not “Gospel” (</a:t>
            </a:r>
            <a:r>
              <a:rPr lang="en-US" sz="2800" i="1" dirty="0" err="1"/>
              <a:t>euangelion</a:t>
            </a:r>
            <a:r>
              <a:rPr lang="en-US" sz="2800" dirty="0"/>
              <a:t>)</a:t>
            </a:r>
          </a:p>
          <a:p>
            <a:r>
              <a:rPr lang="en-US" sz="2800" dirty="0"/>
              <a:t>Written in </a:t>
            </a:r>
            <a:r>
              <a:rPr lang="en-US" sz="2800" b="1" dirty="0">
                <a:solidFill>
                  <a:srgbClr val="FFFF00"/>
                </a:solidFill>
              </a:rPr>
              <a:t>Hebrew</a:t>
            </a:r>
            <a:r>
              <a:rPr lang="en-US" sz="2800" dirty="0"/>
              <a:t>; but our Matthew is in Greek</a:t>
            </a:r>
          </a:p>
          <a:p>
            <a:endParaRPr lang="en-US" dirty="0"/>
          </a:p>
        </p:txBody>
      </p:sp>
      <p:sp>
        <p:nvSpPr>
          <p:cNvPr id="4" name="Date Placeholder 3">
            <a:extLst>
              <a:ext uri="{FF2B5EF4-FFF2-40B4-BE49-F238E27FC236}">
                <a16:creationId xmlns:a16="http://schemas.microsoft.com/office/drawing/2014/main" id="{A04E3C76-806A-2981-3AC7-EFB4F8F1BBA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29-30</a:t>
            </a:r>
          </a:p>
        </p:txBody>
      </p:sp>
      <p:sp>
        <p:nvSpPr>
          <p:cNvPr id="5" name="Footer Placeholder 4">
            <a:extLst>
              <a:ext uri="{FF2B5EF4-FFF2-40B4-BE49-F238E27FC236}">
                <a16:creationId xmlns:a16="http://schemas.microsoft.com/office/drawing/2014/main" id="{6D401BA5-E15A-2CD0-E5BC-D435788407F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F7E82FF0-A23D-0962-0845-F4969ED909C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326038595"/>
      </p:ext>
    </p:extLst>
  </p:cSld>
  <p:clrMapOvr>
    <a:overrideClrMapping bg1="dk2" tx1="lt1" bg2="dk1" tx2="lt2" accent1="accent1" accent2="accent2" accent3="accent3" accent4="accent4" accent5="accent5" accent6="accent6" hlink="hlink" folHlink="folHlink"/>
  </p:clrMapOvr>
  <p:transition spd="med">
    <p:pull/>
  </p:transition>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730B78E-A8FA-7831-658D-0E057A70AE6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DB160F2-6F60-C7A3-95E3-211BD514FA13}"/>
              </a:ext>
            </a:extLst>
          </p:cNvPr>
          <p:cNvSpPr>
            <a:spLocks noGrp="1"/>
          </p:cNvSpPr>
          <p:nvPr>
            <p:ph type="title"/>
          </p:nvPr>
        </p:nvSpPr>
        <p:spPr/>
        <p:txBody>
          <a:bodyPr/>
          <a:lstStyle/>
          <a:p>
            <a:r>
              <a:rPr lang="en-US"/>
              <a:t>Tertullian</a:t>
            </a:r>
            <a:br>
              <a:rPr lang="en-US"/>
            </a:br>
            <a:r>
              <a:rPr lang="en-US" sz="3000">
                <a:latin typeface="+mn-lt"/>
              </a:rPr>
              <a:t>(~155/160-225/250; Fl. ~197-222)</a:t>
            </a:r>
          </a:p>
        </p:txBody>
      </p:sp>
      <p:sp>
        <p:nvSpPr>
          <p:cNvPr id="3" name="Content Placeholder 2">
            <a:extLst>
              <a:ext uri="{FF2B5EF4-FFF2-40B4-BE49-F238E27FC236}">
                <a16:creationId xmlns:a16="http://schemas.microsoft.com/office/drawing/2014/main" id="{9F75C4DD-1F79-7EAB-7DA1-35E2432B95D3}"/>
              </a:ext>
            </a:extLst>
          </p:cNvPr>
          <p:cNvSpPr>
            <a:spLocks noGrp="1"/>
          </p:cNvSpPr>
          <p:nvPr>
            <p:ph idx="1"/>
          </p:nvPr>
        </p:nvSpPr>
        <p:spPr>
          <a:xfrm>
            <a:off x="457200" y="1729946"/>
            <a:ext cx="8229600" cy="4400979"/>
          </a:xfrm>
        </p:spPr>
        <p:txBody>
          <a:bodyPr/>
          <a:lstStyle/>
          <a:p>
            <a:pPr marL="0" indent="458788">
              <a:buNone/>
            </a:pPr>
            <a:r>
              <a:rPr lang="en-US" sz="2700"/>
              <a:t>“</a:t>
            </a:r>
            <a:r>
              <a:rPr lang="en-US" sz="2700" err="1"/>
              <a:t>Marcion</a:t>
            </a:r>
            <a:r>
              <a:rPr lang="en-US" sz="2700"/>
              <a:t>, on the other hand, you must know, </a:t>
            </a:r>
            <a:r>
              <a:rPr lang="en-US" sz="2700" b="1">
                <a:solidFill>
                  <a:srgbClr val="FFFF00"/>
                </a:solidFill>
              </a:rPr>
              <a:t>ascribes no author to his Gospel</a:t>
            </a:r>
            <a:r>
              <a:rPr lang="en-US" sz="2700"/>
              <a:t>, as if it could not be allowed him to affix a title to that from which it was no crime (in his eyes) to subvert the very body. And here I might now make a stand, and contend that </a:t>
            </a:r>
            <a:r>
              <a:rPr lang="en-US" sz="2700" b="1">
                <a:solidFill>
                  <a:srgbClr val="FFFF00"/>
                </a:solidFill>
              </a:rPr>
              <a:t>a work ought not to be </a:t>
            </a:r>
            <a:r>
              <a:rPr lang="en-US" sz="2700" b="1" err="1">
                <a:solidFill>
                  <a:srgbClr val="FFFF00"/>
                </a:solidFill>
              </a:rPr>
              <a:t>recognised</a:t>
            </a:r>
            <a:r>
              <a:rPr lang="en-US" sz="2700"/>
              <a:t>, which </a:t>
            </a:r>
            <a:r>
              <a:rPr lang="en-US" sz="2700" b="1">
                <a:solidFill>
                  <a:srgbClr val="FFFF00"/>
                </a:solidFill>
              </a:rPr>
              <a:t>holds not its head erect</a:t>
            </a:r>
            <a:r>
              <a:rPr lang="en-US" sz="2700"/>
              <a:t>, which </a:t>
            </a:r>
            <a:r>
              <a:rPr lang="en-US" sz="2700" b="1">
                <a:solidFill>
                  <a:srgbClr val="FFFF00"/>
                </a:solidFill>
              </a:rPr>
              <a:t>exhibits no consistency</a:t>
            </a:r>
            <a:r>
              <a:rPr lang="en-US" sz="2700"/>
              <a:t>, which </a:t>
            </a:r>
            <a:r>
              <a:rPr lang="en-US" sz="2700" b="1">
                <a:solidFill>
                  <a:srgbClr val="FFFF00"/>
                </a:solidFill>
              </a:rPr>
              <a:t>gives no promise of credibility from the fulness of its title and the just profession of its author</a:t>
            </a:r>
            <a:r>
              <a:rPr lang="en-US" sz="2700"/>
              <a:t>.”  </a:t>
            </a:r>
            <a:r>
              <a:rPr lang="en-US" sz="2000"/>
              <a:t>(The Five Books Against </a:t>
            </a:r>
            <a:r>
              <a:rPr lang="en-US" sz="2000" err="1"/>
              <a:t>Marcion</a:t>
            </a:r>
            <a:r>
              <a:rPr lang="en-US" sz="2000"/>
              <a:t>, 4:2, ANF, 1885, 3:347)</a:t>
            </a:r>
          </a:p>
        </p:txBody>
      </p:sp>
      <p:sp>
        <p:nvSpPr>
          <p:cNvPr id="4" name="Footer Placeholder 3">
            <a:extLst>
              <a:ext uri="{FF2B5EF4-FFF2-40B4-BE49-F238E27FC236}">
                <a16:creationId xmlns:a16="http://schemas.microsoft.com/office/drawing/2014/main" id="{437CCC9E-09EA-10DE-DBCD-D23DE8241C5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14FD3410-BE44-BC52-535B-E1A46379BE0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813E71D-CE03-D1B8-F046-28E1A17637F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 n. 2</a:t>
            </a:r>
          </a:p>
        </p:txBody>
      </p:sp>
    </p:spTree>
    <p:extLst>
      <p:ext uri="{BB962C8B-B14F-4D97-AF65-F5344CB8AC3E}">
        <p14:creationId xmlns:p14="http://schemas.microsoft.com/office/powerpoint/2010/main" val="3350628328"/>
      </p:ext>
    </p:extLst>
  </p:cSld>
  <p:clrMapOvr>
    <a:masterClrMapping/>
  </p:clrMapOvr>
  <p:transition spd="med">
    <p:pull/>
  </p:transition>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D3B37C8-CF2A-8D7E-E6ED-EA2C49181F37}"/>
            </a:ext>
          </a:extLst>
        </p:cNvPr>
        <p:cNvGrpSpPr/>
        <p:nvPr/>
      </p:nvGrpSpPr>
      <p:grpSpPr>
        <a:xfrm>
          <a:off x="0" y="0"/>
          <a:ext cx="0" cy="0"/>
          <a:chOff x="0" y="0"/>
          <a:chExt cx="0" cy="0"/>
        </a:xfrm>
      </p:grpSpPr>
      <p:sp>
        <p:nvSpPr>
          <p:cNvPr id="10" name="Title 9">
            <a:extLst>
              <a:ext uri="{FF2B5EF4-FFF2-40B4-BE49-F238E27FC236}">
                <a16:creationId xmlns:a16="http://schemas.microsoft.com/office/drawing/2014/main" id="{14ED9AFA-31E8-8188-E1BE-F030E6F22E7C}"/>
              </a:ext>
            </a:extLst>
          </p:cNvPr>
          <p:cNvSpPr>
            <a:spLocks noGrp="1"/>
          </p:cNvSpPr>
          <p:nvPr>
            <p:ph type="title"/>
          </p:nvPr>
        </p:nvSpPr>
        <p:spPr/>
        <p:txBody>
          <a:bodyPr/>
          <a:lstStyle/>
          <a:p>
            <a:r>
              <a:rPr lang="en-US"/>
              <a:t>What’s A </a:t>
            </a:r>
            <a:r>
              <a:rPr lang="en-US" i="1"/>
              <a:t>Logia</a:t>
            </a:r>
            <a:r>
              <a:rPr lang="en-US"/>
              <a:t>?</a:t>
            </a:r>
          </a:p>
        </p:txBody>
      </p:sp>
      <p:pic>
        <p:nvPicPr>
          <p:cNvPr id="14" name="Content Placeholder 13">
            <a:extLst>
              <a:ext uri="{FF2B5EF4-FFF2-40B4-BE49-F238E27FC236}">
                <a16:creationId xmlns:a16="http://schemas.microsoft.com/office/drawing/2014/main" id="{74976916-8F67-B913-7F9F-E520CCA74B42}"/>
              </a:ext>
            </a:extLst>
          </p:cNvPr>
          <p:cNvPicPr>
            <a:picLocks noGrp="1" noChangeAspect="1"/>
          </p:cNvPicPr>
          <p:nvPr>
            <p:ph sz="half" idx="1"/>
          </p:nvPr>
        </p:nvPicPr>
        <p:blipFill>
          <a:blip r:embed="rId4"/>
          <a:stretch>
            <a:fillRect/>
          </a:stretch>
        </p:blipFill>
        <p:spPr>
          <a:xfrm>
            <a:off x="479235" y="1600200"/>
            <a:ext cx="4038600" cy="4038600"/>
          </a:xfrm>
          <a:prstGeom prst="rect">
            <a:avLst/>
          </a:prstGeom>
        </p:spPr>
      </p:pic>
      <p:sp>
        <p:nvSpPr>
          <p:cNvPr id="13" name="Content Placeholder 12">
            <a:extLst>
              <a:ext uri="{FF2B5EF4-FFF2-40B4-BE49-F238E27FC236}">
                <a16:creationId xmlns:a16="http://schemas.microsoft.com/office/drawing/2014/main" id="{894C752D-8943-9487-9DC8-2EC2EDD82F72}"/>
              </a:ext>
            </a:extLst>
          </p:cNvPr>
          <p:cNvSpPr>
            <a:spLocks noGrp="1"/>
          </p:cNvSpPr>
          <p:nvPr>
            <p:ph sz="half" idx="2"/>
          </p:nvPr>
        </p:nvSpPr>
        <p:spPr/>
        <p:txBody>
          <a:bodyPr/>
          <a:lstStyle/>
          <a:p>
            <a:r>
              <a:rPr lang="en-US" b="1" dirty="0">
                <a:solidFill>
                  <a:srgbClr val="FFFF00"/>
                </a:solidFill>
              </a:rPr>
              <a:t>The Gospel of Thomas</a:t>
            </a:r>
          </a:p>
          <a:p>
            <a:r>
              <a:rPr lang="en-US" b="1" i="1" dirty="0">
                <a:solidFill>
                  <a:srgbClr val="FFFF00"/>
                </a:solidFill>
              </a:rPr>
              <a:t>Logia</a:t>
            </a:r>
            <a:r>
              <a:rPr lang="en-US" dirty="0"/>
              <a:t>, not </a:t>
            </a:r>
            <a:r>
              <a:rPr lang="en-US" i="1" dirty="0" err="1"/>
              <a:t>euangelion</a:t>
            </a:r>
            <a:endParaRPr lang="en-US" i="1" dirty="0"/>
          </a:p>
          <a:p>
            <a:r>
              <a:rPr lang="en-US" dirty="0"/>
              <a:t>Just </a:t>
            </a:r>
            <a:r>
              <a:rPr lang="en-US" b="1" dirty="0">
                <a:solidFill>
                  <a:srgbClr val="FFFF00"/>
                </a:solidFill>
              </a:rPr>
              <a:t>Sayings</a:t>
            </a:r>
          </a:p>
          <a:p>
            <a:r>
              <a:rPr lang="en-US" b="1" dirty="0">
                <a:solidFill>
                  <a:srgbClr val="FFFF00"/>
                </a:solidFill>
              </a:rPr>
              <a:t>No particular order</a:t>
            </a:r>
          </a:p>
        </p:txBody>
      </p:sp>
      <p:sp>
        <p:nvSpPr>
          <p:cNvPr id="7" name="Date Placeholder 6">
            <a:extLst>
              <a:ext uri="{FF2B5EF4-FFF2-40B4-BE49-F238E27FC236}">
                <a16:creationId xmlns:a16="http://schemas.microsoft.com/office/drawing/2014/main" id="{B20EAD43-9CF8-AF97-A381-252EF7BDB85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29</a:t>
            </a:r>
          </a:p>
        </p:txBody>
      </p:sp>
      <p:sp>
        <p:nvSpPr>
          <p:cNvPr id="8" name="Footer Placeholder 7">
            <a:extLst>
              <a:ext uri="{FF2B5EF4-FFF2-40B4-BE49-F238E27FC236}">
                <a16:creationId xmlns:a16="http://schemas.microsoft.com/office/drawing/2014/main" id="{2459ECD8-E369-552A-5859-7F19785022E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9" name="Slide Number Placeholder 8">
            <a:extLst>
              <a:ext uri="{FF2B5EF4-FFF2-40B4-BE49-F238E27FC236}">
                <a16:creationId xmlns:a16="http://schemas.microsoft.com/office/drawing/2014/main" id="{1B378DF2-410C-053E-A6CA-9BAB54BD19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27854802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 calcmode="lin" valueType="num">
                                      <p:cBhvr>
                                        <p:cTn id="14" dur="500" fill="hold"/>
                                        <p:tgtEl>
                                          <p:spTgt spid="1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1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1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p:cTn id="21" dur="500" fill="hold"/>
                                        <p:tgtEl>
                                          <p:spTgt spid="1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1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1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13">
                                            <p:txEl>
                                              <p:pRg st="3" end="3"/>
                                            </p:txEl>
                                          </p:spTgt>
                                        </p:tgtEl>
                                        <p:attrNameLst>
                                          <p:attrName>style.visibility</p:attrName>
                                        </p:attrNameLst>
                                      </p:cBhvr>
                                      <p:to>
                                        <p:strVal val="visible"/>
                                      </p:to>
                                    </p:set>
                                    <p:anim calcmode="lin" valueType="num">
                                      <p:cBhvr>
                                        <p:cTn id="28" dur="500" fill="hold"/>
                                        <p:tgtEl>
                                          <p:spTgt spid="1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1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1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ECB5E5A-1083-30BC-2935-2D1DF5B2072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5F51F38-B007-C2EB-9997-41FBC003F2ED}"/>
              </a:ext>
            </a:extLst>
          </p:cNvPr>
          <p:cNvSpPr>
            <a:spLocks noGrp="1"/>
          </p:cNvSpPr>
          <p:nvPr>
            <p:ph type="title"/>
          </p:nvPr>
        </p:nvSpPr>
        <p:spPr/>
        <p:txBody>
          <a:bodyPr/>
          <a:lstStyle/>
          <a:p>
            <a:r>
              <a:rPr lang="en-US"/>
              <a:t>Papias On “Mark”</a:t>
            </a:r>
            <a:br>
              <a:rPr lang="en-US"/>
            </a:br>
            <a:r>
              <a:rPr lang="en-US" sz="3000">
                <a:latin typeface="+mn-lt"/>
              </a:rPr>
              <a:t>(Early Second Century)</a:t>
            </a:r>
          </a:p>
        </p:txBody>
      </p:sp>
      <p:sp>
        <p:nvSpPr>
          <p:cNvPr id="3" name="Content Placeholder 2">
            <a:extLst>
              <a:ext uri="{FF2B5EF4-FFF2-40B4-BE49-F238E27FC236}">
                <a16:creationId xmlns:a16="http://schemas.microsoft.com/office/drawing/2014/main" id="{564197A9-3AB7-8A1E-4155-A6646CCCD9B5}"/>
              </a:ext>
            </a:extLst>
          </p:cNvPr>
          <p:cNvSpPr>
            <a:spLocks noGrp="1"/>
          </p:cNvSpPr>
          <p:nvPr>
            <p:ph idx="1"/>
          </p:nvPr>
        </p:nvSpPr>
        <p:spPr>
          <a:xfrm>
            <a:off x="457200" y="1600200"/>
            <a:ext cx="8229600" cy="4756533"/>
          </a:xfrm>
        </p:spPr>
        <p:txBody>
          <a:bodyPr/>
          <a:lstStyle/>
          <a:p>
            <a:pPr marL="0" indent="458788">
              <a:spcBef>
                <a:spcPts val="0"/>
              </a:spcBef>
              <a:spcAft>
                <a:spcPts val="2400"/>
              </a:spcAft>
              <a:buNone/>
            </a:pPr>
            <a:r>
              <a:rPr lang="en-US" sz="2800" dirty="0"/>
              <a:t>“</a:t>
            </a:r>
            <a:r>
              <a:rPr lang="en-US" sz="2800" b="1" dirty="0">
                <a:solidFill>
                  <a:srgbClr val="FFFF00"/>
                </a:solidFill>
              </a:rPr>
              <a:t>Mark</a:t>
            </a:r>
            <a:r>
              <a:rPr lang="en-US" sz="2800" dirty="0"/>
              <a:t>, the </a:t>
            </a:r>
            <a:r>
              <a:rPr lang="en-US" sz="2800" b="1" dirty="0">
                <a:solidFill>
                  <a:srgbClr val="FFFF00"/>
                </a:solidFill>
              </a:rPr>
              <a:t>interpreter</a:t>
            </a:r>
            <a:r>
              <a:rPr lang="en-US" sz="2800" dirty="0"/>
              <a:t> </a:t>
            </a:r>
            <a:r>
              <a:rPr lang="en-US" sz="2800" b="1" dirty="0">
                <a:solidFill>
                  <a:srgbClr val="FFFF00"/>
                </a:solidFill>
              </a:rPr>
              <a:t>of Peter</a:t>
            </a:r>
            <a:r>
              <a:rPr lang="en-US" sz="2800" dirty="0"/>
              <a:t>, wrote down carefully what he remembered, both the </a:t>
            </a:r>
            <a:r>
              <a:rPr lang="en-US" sz="2800" b="1" dirty="0">
                <a:solidFill>
                  <a:srgbClr val="FFFF00"/>
                </a:solidFill>
              </a:rPr>
              <a:t>sayings</a:t>
            </a:r>
            <a:r>
              <a:rPr lang="en-US" sz="2800" dirty="0"/>
              <a:t> and the </a:t>
            </a:r>
            <a:r>
              <a:rPr lang="en-US" sz="2800" b="1" dirty="0">
                <a:solidFill>
                  <a:srgbClr val="FFFF00"/>
                </a:solidFill>
              </a:rPr>
              <a:t>deeds</a:t>
            </a:r>
            <a:r>
              <a:rPr lang="en-US" sz="2800" dirty="0"/>
              <a:t> of Christ, but </a:t>
            </a:r>
            <a:r>
              <a:rPr lang="en-US" sz="2800" b="1" dirty="0">
                <a:solidFill>
                  <a:srgbClr val="FFFF00"/>
                </a:solidFill>
              </a:rPr>
              <a:t>not in chronological order</a:t>
            </a:r>
            <a:r>
              <a:rPr lang="en-US" sz="2800" dirty="0"/>
              <a:t>, for he did not hear the Lord and he did not accompany Him. At a later time, however, he did </a:t>
            </a:r>
            <a:r>
              <a:rPr lang="en-US" sz="2800" b="1" dirty="0">
                <a:solidFill>
                  <a:srgbClr val="FFFF00"/>
                </a:solidFill>
              </a:rPr>
              <a:t>accompany Peter</a:t>
            </a:r>
            <a:r>
              <a:rPr lang="en-US" sz="2800" dirty="0"/>
              <a:t>, who adapted his instructions to the needs [of his hearers], but not with the object of making a </a:t>
            </a:r>
            <a:r>
              <a:rPr lang="en-US" sz="2800" b="1" dirty="0">
                <a:solidFill>
                  <a:srgbClr val="FFFF00"/>
                </a:solidFill>
              </a:rPr>
              <a:t>connected series </a:t>
            </a:r>
            <a:r>
              <a:rPr lang="en-US" sz="2800" dirty="0"/>
              <a:t>of the discourses of our Lord. So, Mark made </a:t>
            </a:r>
            <a:r>
              <a:rPr lang="en-US" sz="2800" b="1" dirty="0">
                <a:solidFill>
                  <a:srgbClr val="FFFF00"/>
                </a:solidFill>
              </a:rPr>
              <a:t>no mistake </a:t>
            </a:r>
            <a:r>
              <a:rPr lang="en-US" sz="2800" dirty="0"/>
              <a:t>in writing the</a:t>
            </a:r>
          </a:p>
        </p:txBody>
      </p:sp>
      <p:sp>
        <p:nvSpPr>
          <p:cNvPr id="4" name="Footer Placeholder 3">
            <a:extLst>
              <a:ext uri="{FF2B5EF4-FFF2-40B4-BE49-F238E27FC236}">
                <a16:creationId xmlns:a16="http://schemas.microsoft.com/office/drawing/2014/main" id="{3ADBC7B6-AB46-1543-6352-44918C18B0D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C76640E7-A29E-B7AA-7EDC-7DA71200B2B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D256F69-4F09-5B58-C421-1E0865A2D78B}"/>
              </a:ext>
            </a:extLst>
          </p:cNvPr>
          <p:cNvSpPr>
            <a:spLocks noGrp="1"/>
          </p:cNvSpPr>
          <p:nvPr>
            <p:ph type="dt" sz="half" idx="10"/>
          </p:nvPr>
        </p:nvSpPr>
        <p:spPr/>
        <p:txBody>
          <a:bodyPr/>
          <a:lstStyle/>
          <a:p>
            <a:r>
              <a:rPr lang="en-US"/>
              <a:t>Outline, 30</a:t>
            </a:r>
          </a:p>
        </p:txBody>
      </p:sp>
    </p:spTree>
    <p:extLst>
      <p:ext uri="{BB962C8B-B14F-4D97-AF65-F5344CB8AC3E}">
        <p14:creationId xmlns:p14="http://schemas.microsoft.com/office/powerpoint/2010/main" val="325380593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570943F-5217-AF78-20BF-532CA5257AD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334B0D6-0198-43EF-51DE-421BB21ABD82}"/>
              </a:ext>
            </a:extLst>
          </p:cNvPr>
          <p:cNvSpPr>
            <a:spLocks noGrp="1"/>
          </p:cNvSpPr>
          <p:nvPr>
            <p:ph type="title"/>
          </p:nvPr>
        </p:nvSpPr>
        <p:spPr/>
        <p:txBody>
          <a:bodyPr/>
          <a:lstStyle/>
          <a:p>
            <a:r>
              <a:rPr lang="en-US"/>
              <a:t>Papias On “Mark”</a:t>
            </a:r>
            <a:br>
              <a:rPr lang="en-US"/>
            </a:br>
            <a:r>
              <a:rPr lang="en-US" sz="3000">
                <a:latin typeface="+mn-lt"/>
              </a:rPr>
              <a:t>(Early Second Century)</a:t>
            </a:r>
          </a:p>
        </p:txBody>
      </p:sp>
      <p:sp>
        <p:nvSpPr>
          <p:cNvPr id="3" name="Content Placeholder 2">
            <a:extLst>
              <a:ext uri="{FF2B5EF4-FFF2-40B4-BE49-F238E27FC236}">
                <a16:creationId xmlns:a16="http://schemas.microsoft.com/office/drawing/2014/main" id="{A9AE9FA7-89E3-ACE3-83E5-FFFB43497A88}"/>
              </a:ext>
            </a:extLst>
          </p:cNvPr>
          <p:cNvSpPr>
            <a:spLocks noGrp="1"/>
          </p:cNvSpPr>
          <p:nvPr>
            <p:ph idx="1"/>
          </p:nvPr>
        </p:nvSpPr>
        <p:spPr>
          <a:xfrm>
            <a:off x="457200" y="1600200"/>
            <a:ext cx="8229600" cy="4756533"/>
          </a:xfrm>
        </p:spPr>
        <p:txBody>
          <a:bodyPr/>
          <a:lstStyle/>
          <a:p>
            <a:pPr marL="0" indent="0">
              <a:spcBef>
                <a:spcPts val="0"/>
              </a:spcBef>
              <a:spcAft>
                <a:spcPts val="2400"/>
              </a:spcAft>
              <a:buNone/>
            </a:pPr>
            <a:r>
              <a:rPr lang="en-US" sz="2800" dirty="0"/>
              <a:t>individual discourses in the order in which he recalled them. His one concern was not to </a:t>
            </a:r>
            <a:r>
              <a:rPr lang="en-US" sz="2800" b="1" dirty="0">
                <a:solidFill>
                  <a:srgbClr val="FFFF00"/>
                </a:solidFill>
              </a:rPr>
              <a:t>omit a single thing </a:t>
            </a:r>
            <a:r>
              <a:rPr lang="en-US" sz="2800" dirty="0"/>
              <a:t>he had heard or to leave out any untruth in this account.”  </a:t>
            </a:r>
            <a:r>
              <a:rPr lang="en-US" sz="2000" dirty="0"/>
              <a:t>(Eusebius, “The Fragments of Papias.” The Apostolic Fathers, 1947, 1:379)</a:t>
            </a:r>
          </a:p>
        </p:txBody>
      </p:sp>
      <p:sp>
        <p:nvSpPr>
          <p:cNvPr id="4" name="Footer Placeholder 3">
            <a:extLst>
              <a:ext uri="{FF2B5EF4-FFF2-40B4-BE49-F238E27FC236}">
                <a16:creationId xmlns:a16="http://schemas.microsoft.com/office/drawing/2014/main" id="{FD88CE3C-98AA-955C-A671-A8FA7990CC2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E10A2FA-F2E8-119B-2A6C-842056C3840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09D7EE67-537D-0D2C-DB97-9CC874FA6689}"/>
              </a:ext>
            </a:extLst>
          </p:cNvPr>
          <p:cNvSpPr>
            <a:spLocks noGrp="1"/>
          </p:cNvSpPr>
          <p:nvPr>
            <p:ph type="dt" sz="half" idx="10"/>
          </p:nvPr>
        </p:nvSpPr>
        <p:spPr/>
        <p:txBody>
          <a:bodyPr/>
          <a:lstStyle/>
          <a:p>
            <a:r>
              <a:rPr lang="en-US"/>
              <a:t>Outline, 30</a:t>
            </a:r>
          </a:p>
        </p:txBody>
      </p:sp>
    </p:spTree>
    <p:extLst>
      <p:ext uri="{BB962C8B-B14F-4D97-AF65-F5344CB8AC3E}">
        <p14:creationId xmlns:p14="http://schemas.microsoft.com/office/powerpoint/2010/main" val="1174216007"/>
      </p:ext>
    </p:extLst>
  </p:cSld>
  <p:clrMapOvr>
    <a:masterClrMapping/>
  </p:clrMapOvr>
  <p:transition spd="med">
    <p:pull/>
  </p:transition>
</p:sld>
</file>

<file path=ppt/slides/slide2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ADA013-59AC-B12A-E231-846B87A3BBB1}"/>
              </a:ext>
            </a:extLst>
          </p:cNvPr>
          <p:cNvSpPr>
            <a:spLocks noGrp="1"/>
          </p:cNvSpPr>
          <p:nvPr>
            <p:ph type="title"/>
          </p:nvPr>
        </p:nvSpPr>
        <p:spPr/>
        <p:txBody>
          <a:bodyPr/>
          <a:lstStyle/>
          <a:p>
            <a:r>
              <a:rPr lang="en-US"/>
              <a:t>Papias On “Mark”</a:t>
            </a:r>
            <a:br>
              <a:rPr lang="en-US"/>
            </a:br>
            <a:r>
              <a:rPr lang="en-US" sz="3000">
                <a:latin typeface="+mn-lt"/>
              </a:rPr>
              <a:t>(Early Second Century)</a:t>
            </a:r>
          </a:p>
        </p:txBody>
      </p:sp>
      <p:sp>
        <p:nvSpPr>
          <p:cNvPr id="3" name="Content Placeholder 2">
            <a:extLst>
              <a:ext uri="{FF2B5EF4-FFF2-40B4-BE49-F238E27FC236}">
                <a16:creationId xmlns:a16="http://schemas.microsoft.com/office/drawing/2014/main" id="{AAD49E81-9183-04A8-0C6C-0BA7FA91B173}"/>
              </a:ext>
            </a:extLst>
          </p:cNvPr>
          <p:cNvSpPr>
            <a:spLocks noGrp="1"/>
          </p:cNvSpPr>
          <p:nvPr>
            <p:ph idx="1"/>
          </p:nvPr>
        </p:nvSpPr>
        <p:spPr>
          <a:xfrm>
            <a:off x="457200" y="1600200"/>
            <a:ext cx="8229600" cy="4756533"/>
          </a:xfrm>
        </p:spPr>
        <p:txBody>
          <a:bodyPr/>
          <a:lstStyle/>
          <a:p>
            <a:pPr marL="0" indent="458788">
              <a:spcBef>
                <a:spcPts val="0"/>
              </a:spcBef>
              <a:spcAft>
                <a:spcPts val="2400"/>
              </a:spcAft>
              <a:buNone/>
            </a:pPr>
            <a:r>
              <a:rPr lang="en-US" sz="2800" dirty="0"/>
              <a:t>“15 …This also the presbyter said: </a:t>
            </a:r>
            <a:r>
              <a:rPr lang="en-US" sz="2800" b="1" dirty="0">
                <a:solidFill>
                  <a:srgbClr val="FFFF00"/>
                </a:solidFill>
              </a:rPr>
              <a:t>Mark</a:t>
            </a:r>
            <a:r>
              <a:rPr lang="en-US" sz="2800" dirty="0"/>
              <a:t>, having become the </a:t>
            </a:r>
            <a:r>
              <a:rPr lang="en-US" sz="2800" b="1" dirty="0">
                <a:solidFill>
                  <a:srgbClr val="00B0F0"/>
                </a:solidFill>
              </a:rPr>
              <a:t>interpreter</a:t>
            </a:r>
            <a:r>
              <a:rPr lang="en-US" sz="2800" dirty="0"/>
              <a:t> of Peter, wrote down </a:t>
            </a:r>
            <a:r>
              <a:rPr lang="en-US" sz="2800" b="1" dirty="0">
                <a:solidFill>
                  <a:srgbClr val="00B0F0"/>
                </a:solidFill>
              </a:rPr>
              <a:t>accurately</a:t>
            </a:r>
            <a:r>
              <a:rPr lang="en-US" sz="2800" dirty="0"/>
              <a:t>, though not indeed in </a:t>
            </a:r>
            <a:r>
              <a:rPr lang="en-US" sz="2800" b="1" dirty="0">
                <a:solidFill>
                  <a:srgbClr val="FFFF00"/>
                </a:solidFill>
              </a:rPr>
              <a:t>order</a:t>
            </a:r>
            <a:r>
              <a:rPr lang="en-US" sz="2800" dirty="0"/>
              <a:t>, whatsoever he remembered of the things said or done by Christ. For he neither </a:t>
            </a:r>
            <a:r>
              <a:rPr lang="en-US" sz="2800" b="1" dirty="0">
                <a:solidFill>
                  <a:srgbClr val="00B0F0"/>
                </a:solidFill>
              </a:rPr>
              <a:t>heard</a:t>
            </a:r>
            <a:r>
              <a:rPr lang="en-US" sz="2800" dirty="0"/>
              <a:t> the Lord nor </a:t>
            </a:r>
            <a:r>
              <a:rPr lang="en-US" sz="2800" b="1" dirty="0">
                <a:solidFill>
                  <a:srgbClr val="00B0F0"/>
                </a:solidFill>
              </a:rPr>
              <a:t>followed</a:t>
            </a:r>
            <a:r>
              <a:rPr lang="en-US" sz="2800" dirty="0"/>
              <a:t> him, but afterward, as I said, he followed Peter, who adapted his teaching to the needs of his hearers, but with no intention of giving a </a:t>
            </a:r>
            <a:r>
              <a:rPr lang="en-US" sz="2800" b="1" dirty="0">
                <a:solidFill>
                  <a:srgbClr val="00B0F0"/>
                </a:solidFill>
              </a:rPr>
              <a:t>connected account </a:t>
            </a:r>
            <a:r>
              <a:rPr lang="en-US" sz="2800" dirty="0"/>
              <a:t>of the Lord’s discourses, so that Mark committed </a:t>
            </a:r>
            <a:r>
              <a:rPr lang="en-US" sz="2800" b="1" dirty="0">
                <a:solidFill>
                  <a:srgbClr val="00B0F0"/>
                </a:solidFill>
              </a:rPr>
              <a:t>no error </a:t>
            </a:r>
            <a:r>
              <a:rPr lang="en-US" sz="2800" dirty="0"/>
              <a:t>while he thus wrote</a:t>
            </a:r>
          </a:p>
        </p:txBody>
      </p:sp>
      <p:sp>
        <p:nvSpPr>
          <p:cNvPr id="4" name="Footer Placeholder 3">
            <a:extLst>
              <a:ext uri="{FF2B5EF4-FFF2-40B4-BE49-F238E27FC236}">
                <a16:creationId xmlns:a16="http://schemas.microsoft.com/office/drawing/2014/main" id="{65DD39AA-6D2A-EDE7-FA9B-39C99500CF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13B3DCF-36B3-03C6-5364-0D85CCD2FB0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1A6AF7B-B89D-276E-ACFA-30222CC65740}"/>
              </a:ext>
            </a:extLst>
          </p:cNvPr>
          <p:cNvSpPr>
            <a:spLocks noGrp="1"/>
          </p:cNvSpPr>
          <p:nvPr>
            <p:ph type="dt" sz="half" idx="10"/>
          </p:nvPr>
        </p:nvSpPr>
        <p:spPr/>
        <p:txBody>
          <a:bodyPr/>
          <a:lstStyle/>
          <a:p>
            <a:r>
              <a:rPr lang="en-US"/>
              <a:t>Outline, 30</a:t>
            </a:r>
          </a:p>
        </p:txBody>
      </p:sp>
    </p:spTree>
    <p:extLst>
      <p:ext uri="{BB962C8B-B14F-4D97-AF65-F5344CB8AC3E}">
        <p14:creationId xmlns:p14="http://schemas.microsoft.com/office/powerpoint/2010/main" val="153105715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ADA013-59AC-B12A-E231-846B87A3BBB1}"/>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Papias On “Mark”</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(Early Second Century)</a:t>
            </a:r>
            <a:endParaRPr lang="en-US" sz="3000">
              <a:latin typeface="+mn-lt"/>
            </a:endParaRPr>
          </a:p>
        </p:txBody>
      </p:sp>
      <p:sp>
        <p:nvSpPr>
          <p:cNvPr id="3" name="Content Placeholder 2">
            <a:extLst>
              <a:ext uri="{FF2B5EF4-FFF2-40B4-BE49-F238E27FC236}">
                <a16:creationId xmlns:a16="http://schemas.microsoft.com/office/drawing/2014/main" id="{AAD49E81-9183-04A8-0C6C-0BA7FA91B173}"/>
              </a:ext>
            </a:extLst>
          </p:cNvPr>
          <p:cNvSpPr>
            <a:spLocks noGrp="1"/>
          </p:cNvSpPr>
          <p:nvPr>
            <p:ph idx="1"/>
          </p:nvPr>
        </p:nvSpPr>
        <p:spPr>
          <a:xfrm>
            <a:off x="457200" y="1707614"/>
            <a:ext cx="8229600" cy="4649119"/>
          </a:xfrm>
        </p:spPr>
        <p:txBody>
          <a:bodyPr/>
          <a:lstStyle/>
          <a:p>
            <a:pPr marL="0" indent="0">
              <a:spcBef>
                <a:spcPts val="0"/>
              </a:spcBef>
              <a:spcAft>
                <a:spcPts val="2400"/>
              </a:spcAft>
              <a:buNone/>
            </a:pPr>
            <a:r>
              <a:rPr lang="en-US" sz="2800" dirty="0"/>
              <a:t>some things as he remembered them. For he was careful of one thing, not to </a:t>
            </a:r>
            <a:r>
              <a:rPr lang="en-US" sz="2800" b="1" dirty="0">
                <a:solidFill>
                  <a:srgbClr val="00B0F0"/>
                </a:solidFill>
              </a:rPr>
              <a:t>omit</a:t>
            </a:r>
            <a:r>
              <a:rPr lang="en-US" sz="2800" dirty="0"/>
              <a:t> any of the things which he had heard, and not to state any of them </a:t>
            </a:r>
            <a:r>
              <a:rPr lang="en-US" sz="2800" b="1" dirty="0">
                <a:solidFill>
                  <a:srgbClr val="00B0F0"/>
                </a:solidFill>
              </a:rPr>
              <a:t>falsely</a:t>
            </a:r>
            <a:r>
              <a:rPr lang="en-US" sz="2800" dirty="0"/>
              <a:t>.”  </a:t>
            </a:r>
            <a:r>
              <a:rPr lang="en-US" sz="2000" dirty="0"/>
              <a:t>(Eusebius of </a:t>
            </a:r>
            <a:r>
              <a:rPr lang="en-US" sz="2000" dirty="0" err="1"/>
              <a:t>Caesaria</a:t>
            </a:r>
            <a:r>
              <a:rPr lang="en-US" sz="2000" dirty="0"/>
              <a:t>, “The Church History of Eusebius,” 3:39:14-16, </a:t>
            </a:r>
            <a:r>
              <a:rPr lang="en-US" sz="2000" dirty="0" err="1"/>
              <a:t>NPNF</a:t>
            </a:r>
            <a:r>
              <a:rPr lang="en-US" sz="2000" dirty="0"/>
              <a:t>, 1890, 2.1:172-173)</a:t>
            </a:r>
          </a:p>
        </p:txBody>
      </p:sp>
      <p:sp>
        <p:nvSpPr>
          <p:cNvPr id="4" name="Footer Placeholder 3">
            <a:extLst>
              <a:ext uri="{FF2B5EF4-FFF2-40B4-BE49-F238E27FC236}">
                <a16:creationId xmlns:a16="http://schemas.microsoft.com/office/drawing/2014/main" id="{65DD39AA-6D2A-EDE7-FA9B-39C99500CF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13B3DCF-36B3-03C6-5364-0D85CCD2FB0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1A6AF7B-B89D-276E-ACFA-30222CC65740}"/>
              </a:ext>
            </a:extLst>
          </p:cNvPr>
          <p:cNvSpPr>
            <a:spLocks noGrp="1"/>
          </p:cNvSpPr>
          <p:nvPr>
            <p:ph type="dt" sz="half" idx="10"/>
          </p:nvPr>
        </p:nvSpPr>
        <p:spPr/>
        <p:txBody>
          <a:bodyPr/>
          <a:lstStyle/>
          <a:p>
            <a:r>
              <a:rPr lang="en-US"/>
              <a:t>Outline, 30</a:t>
            </a:r>
          </a:p>
        </p:txBody>
      </p:sp>
    </p:spTree>
    <p:extLst>
      <p:ext uri="{BB962C8B-B14F-4D97-AF65-F5344CB8AC3E}">
        <p14:creationId xmlns:p14="http://schemas.microsoft.com/office/powerpoint/2010/main" val="2861479772"/>
      </p:ext>
    </p:extLst>
  </p:cSld>
  <p:clrMapOvr>
    <a:masterClrMapping/>
  </p:clrMapOvr>
  <p:transition spd="med">
    <p:pull/>
  </p:transition>
</p:sld>
</file>

<file path=ppt/slides/slide2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714FB9F-E0A0-9D29-ABBF-63A77F6825A8}"/>
              </a:ext>
            </a:extLst>
          </p:cNvPr>
          <p:cNvPicPr>
            <a:picLocks noChangeAspect="1"/>
          </p:cNvPicPr>
          <p:nvPr/>
        </p:nvPicPr>
        <p:blipFill>
          <a:blip r:embed="rId3"/>
          <a:stretch>
            <a:fillRect/>
          </a:stretch>
        </p:blipFill>
        <p:spPr>
          <a:xfrm>
            <a:off x="2556920" y="1699308"/>
            <a:ext cx="4030159" cy="4030159"/>
          </a:xfrm>
          <a:prstGeom prst="rect">
            <a:avLst/>
          </a:prstGeom>
        </p:spPr>
      </p:pic>
      <p:sp>
        <p:nvSpPr>
          <p:cNvPr id="2" name="Title 1">
            <a:extLst>
              <a:ext uri="{FF2B5EF4-FFF2-40B4-BE49-F238E27FC236}">
                <a16:creationId xmlns:a16="http://schemas.microsoft.com/office/drawing/2014/main" id="{D9E7ED76-49F7-0D08-5990-EF5441EFAB16}"/>
              </a:ext>
            </a:extLst>
          </p:cNvPr>
          <p:cNvSpPr>
            <a:spLocks noGrp="1"/>
          </p:cNvSpPr>
          <p:nvPr>
            <p:ph type="title"/>
          </p:nvPr>
        </p:nvSpPr>
        <p:spPr/>
        <p:txBody>
          <a:bodyPr/>
          <a:lstStyle/>
          <a:p>
            <a:r>
              <a:rPr lang="en-US" dirty="0"/>
              <a:t>Simon Gathercole</a:t>
            </a:r>
          </a:p>
        </p:txBody>
      </p:sp>
      <p:sp>
        <p:nvSpPr>
          <p:cNvPr id="3" name="Content Placeholder 2">
            <a:extLst>
              <a:ext uri="{FF2B5EF4-FFF2-40B4-BE49-F238E27FC236}">
                <a16:creationId xmlns:a16="http://schemas.microsoft.com/office/drawing/2014/main" id="{B33CF350-0AA9-728B-ED30-F52DBABC14AC}"/>
              </a:ext>
            </a:extLst>
          </p:cNvPr>
          <p:cNvSpPr>
            <a:spLocks noGrp="1"/>
          </p:cNvSpPr>
          <p:nvPr>
            <p:ph idx="1"/>
          </p:nvPr>
        </p:nvSpPr>
        <p:spPr>
          <a:xfrm>
            <a:off x="457200" y="1600201"/>
            <a:ext cx="8229600" cy="3558492"/>
          </a:xfrm>
        </p:spPr>
        <p:txBody>
          <a:bodyPr/>
          <a:lstStyle/>
          <a:p>
            <a:pPr marL="463550" indent="-463550"/>
            <a:r>
              <a:rPr lang="en-US" sz="2800" dirty="0"/>
              <a:t>“Attribution of the second </a:t>
            </a:r>
            <a:r>
              <a:rPr lang="en-US" sz="2800" b="1" kern="1200" dirty="0">
                <a:solidFill>
                  <a:srgbClr val="FFFF00"/>
                </a:solidFill>
                <a:effectLst>
                  <a:outerShdw blurRad="38100" dist="38100" dir="2700000" algn="tl">
                    <a:srgbClr val="000000">
                      <a:alpha val="43137"/>
                    </a:srgbClr>
                  </a:outerShdw>
                </a:effectLst>
              </a:rPr>
              <a:t>Gospel to Mark </a:t>
            </a:r>
            <a:r>
              <a:rPr lang="en-US" sz="2800" dirty="0"/>
              <a:t>goes back to </a:t>
            </a:r>
            <a:r>
              <a:rPr lang="en-US" sz="2800" b="1" dirty="0">
                <a:solidFill>
                  <a:srgbClr val="00B0F0"/>
                </a:solidFill>
              </a:rPr>
              <a:t>John the elder </a:t>
            </a:r>
            <a:r>
              <a:rPr lang="en-US" sz="2800" dirty="0"/>
              <a:t>in the first century. This cannot be more than about </a:t>
            </a:r>
            <a:r>
              <a:rPr lang="en-US" sz="2800" b="1" dirty="0">
                <a:solidFill>
                  <a:srgbClr val="FFFF00"/>
                </a:solidFill>
              </a:rPr>
              <a:t>20 years </a:t>
            </a:r>
            <a:r>
              <a:rPr lang="en-US" sz="2800" dirty="0"/>
              <a:t>after the composition of the Gospel. In the light of this, it seems extremely unlikely that there was a time when Mark was </a:t>
            </a:r>
            <a:r>
              <a:rPr lang="en-US" sz="2800" b="1" kern="1200" dirty="0">
                <a:solidFill>
                  <a:srgbClr val="FFFF00"/>
                </a:solidFill>
                <a:effectLst>
                  <a:outerShdw blurRad="38100" dist="38100" dir="2700000" algn="tl">
                    <a:srgbClr val="000000">
                      <a:alpha val="43137"/>
                    </a:srgbClr>
                  </a:outerShdw>
                </a:effectLst>
              </a:rPr>
              <a:t>not associated </a:t>
            </a:r>
            <a:r>
              <a:rPr lang="en-US" sz="2800" dirty="0"/>
              <a:t>with the Gospel.”  </a:t>
            </a:r>
            <a:r>
              <a:rPr lang="en-US" sz="2000" dirty="0"/>
              <a:t>(“The Alleged Anonymity of the Canonical Gospels,” Journal of Theological Studies 69, no. 2 [October 2018]: 475, quoted in Mounce, 23, n. 11)</a:t>
            </a:r>
          </a:p>
        </p:txBody>
      </p:sp>
      <p:sp>
        <p:nvSpPr>
          <p:cNvPr id="4" name="Date Placeholder 3">
            <a:extLst>
              <a:ext uri="{FF2B5EF4-FFF2-40B4-BE49-F238E27FC236}">
                <a16:creationId xmlns:a16="http://schemas.microsoft.com/office/drawing/2014/main" id="{1B03FBE3-C80D-473F-2522-044237C0B3CB}"/>
              </a:ext>
            </a:extLst>
          </p:cNvPr>
          <p:cNvSpPr>
            <a:spLocks noGrp="1"/>
          </p:cNvSpPr>
          <p:nvPr>
            <p:ph type="dt" sz="half" idx="10"/>
          </p:nvPr>
        </p:nvSpPr>
        <p:spPr/>
        <p:txBody>
          <a:bodyPr/>
          <a:lstStyle/>
          <a:p>
            <a:r>
              <a:rPr lang="en-US" dirty="0"/>
              <a:t>Outline, 30</a:t>
            </a:r>
          </a:p>
        </p:txBody>
      </p:sp>
      <p:sp>
        <p:nvSpPr>
          <p:cNvPr id="5" name="Footer Placeholder 4">
            <a:extLst>
              <a:ext uri="{FF2B5EF4-FFF2-40B4-BE49-F238E27FC236}">
                <a16:creationId xmlns:a16="http://schemas.microsoft.com/office/drawing/2014/main" id="{34864655-1765-2962-E0E4-4A88D808217D}"/>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7F3BB9FB-BD46-E3F5-E56B-434D5598EB5E}"/>
              </a:ext>
            </a:extLst>
          </p:cNvPr>
          <p:cNvSpPr>
            <a:spLocks noGrp="1"/>
          </p:cNvSpPr>
          <p:nvPr>
            <p:ph type="sldNum" sz="quarter" idx="12"/>
          </p:nvPr>
        </p:nvSpPr>
        <p:spPr/>
        <p:txBody>
          <a:bodyPr/>
          <a:lstStyle/>
          <a:p>
            <a:fld id="{27F658CE-3C2C-4608-AB25-6B872F7423A4}" type="slidenum">
              <a:rPr lang="en-US" smtClean="0"/>
              <a:t>265</a:t>
            </a:fld>
            <a:endParaRPr lang="en-US"/>
          </a:p>
        </p:txBody>
      </p:sp>
    </p:spTree>
    <p:extLst>
      <p:ext uri="{BB962C8B-B14F-4D97-AF65-F5344CB8AC3E}">
        <p14:creationId xmlns:p14="http://schemas.microsoft.com/office/powerpoint/2010/main" val="232013198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1A149BC-BA8F-DE90-A1EA-F2792BB5227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4C72487-6724-DC7E-1423-E1C079C87397}"/>
              </a:ext>
            </a:extLst>
          </p:cNvPr>
          <p:cNvSpPr>
            <a:spLocks noGrp="1"/>
          </p:cNvSpPr>
          <p:nvPr>
            <p:ph type="title"/>
          </p:nvPr>
        </p:nvSpPr>
        <p:spPr/>
        <p:txBody>
          <a:bodyPr/>
          <a:lstStyle/>
          <a:p>
            <a:r>
              <a:rPr lang="en-US" dirty="0"/>
              <a:t>Martin Pickup</a:t>
            </a:r>
          </a:p>
        </p:txBody>
      </p:sp>
      <p:sp>
        <p:nvSpPr>
          <p:cNvPr id="3" name="Content Placeholder 2">
            <a:extLst>
              <a:ext uri="{FF2B5EF4-FFF2-40B4-BE49-F238E27FC236}">
                <a16:creationId xmlns:a16="http://schemas.microsoft.com/office/drawing/2014/main" id="{8126EAD5-4A1C-4247-5108-6EFEBCE6C79A}"/>
              </a:ext>
            </a:extLst>
          </p:cNvPr>
          <p:cNvSpPr>
            <a:spLocks noGrp="1"/>
          </p:cNvSpPr>
          <p:nvPr>
            <p:ph idx="1"/>
          </p:nvPr>
        </p:nvSpPr>
        <p:spPr/>
        <p:txBody>
          <a:bodyPr/>
          <a:lstStyle/>
          <a:p>
            <a:pPr marL="463550" indent="-463550"/>
            <a:r>
              <a:rPr lang="en-US" sz="2800" dirty="0"/>
              <a:t>“Papias says that Mark was Peter’s </a:t>
            </a:r>
            <a:r>
              <a:rPr lang="en-US" sz="2800" i="1" dirty="0" err="1"/>
              <a:t>hermeneutēs</a:t>
            </a:r>
            <a:r>
              <a:rPr lang="en-US" sz="2800" dirty="0"/>
              <a:t>, a term that could mean </a:t>
            </a:r>
            <a:r>
              <a:rPr lang="en-US" sz="2800" b="1" kern="1200" dirty="0">
                <a:solidFill>
                  <a:srgbClr val="FFFF00"/>
                </a:solidFill>
                <a:effectLst>
                  <a:outerShdw blurRad="38100" dist="38100" dir="2700000" algn="tl">
                    <a:srgbClr val="000000">
                      <a:alpha val="43137"/>
                    </a:srgbClr>
                  </a:outerShdw>
                </a:effectLst>
              </a:rPr>
              <a:t>‘interpreter,’ </a:t>
            </a:r>
            <a:r>
              <a:rPr lang="en-US" sz="2800" dirty="0"/>
              <a:t>but here perhaps more likely means </a:t>
            </a:r>
            <a:r>
              <a:rPr lang="en-US" sz="2800" b="1" kern="1200" dirty="0">
                <a:solidFill>
                  <a:srgbClr val="FFFF00"/>
                </a:solidFill>
                <a:effectLst>
                  <a:outerShdw blurRad="38100" dist="38100" dir="2700000" algn="tl">
                    <a:srgbClr val="000000">
                      <a:alpha val="43137"/>
                    </a:srgbClr>
                  </a:outerShdw>
                </a:effectLst>
              </a:rPr>
              <a:t>‘translator.’ </a:t>
            </a:r>
            <a:r>
              <a:rPr lang="en-US" sz="2800" dirty="0"/>
              <a:t>Papias’ point would be that Mark translated </a:t>
            </a:r>
            <a:r>
              <a:rPr lang="en-US" sz="2800" b="1" kern="1200" dirty="0">
                <a:solidFill>
                  <a:srgbClr val="FFFF00"/>
                </a:solidFill>
                <a:effectLst>
                  <a:outerShdw blurRad="38100" dist="38100" dir="2700000" algn="tl">
                    <a:srgbClr val="000000">
                      <a:alpha val="43137"/>
                    </a:srgbClr>
                  </a:outerShdw>
                </a:effectLst>
              </a:rPr>
              <a:t>Peter’s Aramaic discourses </a:t>
            </a:r>
            <a:r>
              <a:rPr lang="en-US" sz="2800" dirty="0"/>
              <a:t>about Jesus into </a:t>
            </a:r>
            <a:r>
              <a:rPr lang="en-US" sz="2800" b="1" kern="1200" dirty="0">
                <a:solidFill>
                  <a:srgbClr val="FFFF00"/>
                </a:solidFill>
                <a:effectLst>
                  <a:outerShdw blurRad="38100" dist="38100" dir="2700000" algn="tl">
                    <a:srgbClr val="000000">
                      <a:alpha val="43137"/>
                    </a:srgbClr>
                  </a:outerShdw>
                </a:effectLst>
              </a:rPr>
              <a:t>Greek</a:t>
            </a:r>
            <a:r>
              <a:rPr lang="en-US" sz="2800" dirty="0"/>
              <a:t>. If so, then what we have in the Gospel of Mark is largely a </a:t>
            </a:r>
            <a:r>
              <a:rPr lang="en-US" sz="2800" b="1" kern="1200" dirty="0">
                <a:solidFill>
                  <a:srgbClr val="FFFF00"/>
                </a:solidFill>
                <a:effectLst>
                  <a:outerShdw blurRad="38100" dist="38100" dir="2700000" algn="tl">
                    <a:srgbClr val="000000">
                      <a:alpha val="43137"/>
                    </a:srgbClr>
                  </a:outerShdw>
                </a:effectLst>
              </a:rPr>
              <a:t>translated transcription </a:t>
            </a:r>
            <a:r>
              <a:rPr lang="en-US" sz="2800" dirty="0"/>
              <a:t>of the words of Peter himself.”  </a:t>
            </a:r>
            <a:r>
              <a:rPr lang="en-US" sz="2000" dirty="0"/>
              <a:t>(“Who Wrote The Gospels,” 6, n. 7)</a:t>
            </a:r>
          </a:p>
        </p:txBody>
      </p:sp>
      <p:sp>
        <p:nvSpPr>
          <p:cNvPr id="4" name="Date Placeholder 3">
            <a:extLst>
              <a:ext uri="{FF2B5EF4-FFF2-40B4-BE49-F238E27FC236}">
                <a16:creationId xmlns:a16="http://schemas.microsoft.com/office/drawing/2014/main" id="{6A90C7D0-4CC2-4FE0-C3FE-7F1C5EBB8671}"/>
              </a:ext>
            </a:extLst>
          </p:cNvPr>
          <p:cNvSpPr>
            <a:spLocks noGrp="1"/>
          </p:cNvSpPr>
          <p:nvPr>
            <p:ph type="dt" sz="half" idx="10"/>
          </p:nvPr>
        </p:nvSpPr>
        <p:spPr/>
        <p:txBody>
          <a:bodyPr/>
          <a:lstStyle/>
          <a:p>
            <a:r>
              <a:rPr lang="en-US" dirty="0"/>
              <a:t>Outline, 30</a:t>
            </a:r>
          </a:p>
        </p:txBody>
      </p:sp>
      <p:sp>
        <p:nvSpPr>
          <p:cNvPr id="5" name="Footer Placeholder 4">
            <a:extLst>
              <a:ext uri="{FF2B5EF4-FFF2-40B4-BE49-F238E27FC236}">
                <a16:creationId xmlns:a16="http://schemas.microsoft.com/office/drawing/2014/main" id="{A14186F4-CC13-5142-AF4A-45F96D99F5F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6713BB2-444D-031A-0EC3-AF4F366FFDCF}"/>
              </a:ext>
            </a:extLst>
          </p:cNvPr>
          <p:cNvSpPr>
            <a:spLocks noGrp="1"/>
          </p:cNvSpPr>
          <p:nvPr>
            <p:ph type="sldNum" sz="quarter" idx="12"/>
          </p:nvPr>
        </p:nvSpPr>
        <p:spPr/>
        <p:txBody>
          <a:bodyPr/>
          <a:lstStyle/>
          <a:p>
            <a:fld id="{27F658CE-3C2C-4608-AB25-6B872F7423A4}" type="slidenum">
              <a:rPr lang="en-US" smtClean="0"/>
              <a:t>266</a:t>
            </a:fld>
            <a:endParaRPr lang="en-US"/>
          </a:p>
        </p:txBody>
      </p:sp>
    </p:spTree>
    <p:extLst>
      <p:ext uri="{BB962C8B-B14F-4D97-AF65-F5344CB8AC3E}">
        <p14:creationId xmlns:p14="http://schemas.microsoft.com/office/powerpoint/2010/main" val="282370938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0E8DB28-81FF-691B-E7A3-5490169343F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5117315-FE06-5AB3-B107-21B66852D8E8}"/>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Papias On “Mark”</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(Early Second Century)</a:t>
            </a:r>
            <a:endParaRPr lang="en-US" sz="3000">
              <a:latin typeface="+mn-lt"/>
            </a:endParaRPr>
          </a:p>
        </p:txBody>
      </p:sp>
      <p:sp>
        <p:nvSpPr>
          <p:cNvPr id="3" name="Content Placeholder 2">
            <a:extLst>
              <a:ext uri="{FF2B5EF4-FFF2-40B4-BE49-F238E27FC236}">
                <a16:creationId xmlns:a16="http://schemas.microsoft.com/office/drawing/2014/main" id="{2C8233BB-D142-7AF4-ECAE-586EE030790B}"/>
              </a:ext>
            </a:extLst>
          </p:cNvPr>
          <p:cNvSpPr>
            <a:spLocks noGrp="1"/>
          </p:cNvSpPr>
          <p:nvPr>
            <p:ph idx="1"/>
          </p:nvPr>
        </p:nvSpPr>
        <p:spPr>
          <a:xfrm>
            <a:off x="457200" y="1707614"/>
            <a:ext cx="8229600" cy="4649119"/>
          </a:xfrm>
        </p:spPr>
        <p:txBody>
          <a:bodyPr/>
          <a:lstStyle/>
          <a:p>
            <a:pPr marL="0" indent="398463">
              <a:spcBef>
                <a:spcPts val="0"/>
              </a:spcBef>
              <a:spcAft>
                <a:spcPts val="2400"/>
              </a:spcAft>
              <a:buNone/>
            </a:pPr>
            <a:r>
              <a:rPr lang="en-US" sz="2800" dirty="0"/>
              <a:t>“And the presbyter said this. </a:t>
            </a:r>
            <a:r>
              <a:rPr lang="en-US" sz="2800" b="1" dirty="0">
                <a:solidFill>
                  <a:srgbClr val="FFFF00"/>
                </a:solidFill>
              </a:rPr>
              <a:t>Mark</a:t>
            </a:r>
            <a:r>
              <a:rPr lang="en-US" sz="2800" dirty="0"/>
              <a:t> having become the </a:t>
            </a:r>
            <a:r>
              <a:rPr lang="en-US" sz="2800" b="1" dirty="0">
                <a:solidFill>
                  <a:srgbClr val="FFFF00"/>
                </a:solidFill>
              </a:rPr>
              <a:t>interpreter of Peter</a:t>
            </a:r>
            <a:r>
              <a:rPr lang="en-US" sz="2800" dirty="0"/>
              <a:t>, wrote down accurately whatsoever he remembered. It was not, however, in </a:t>
            </a:r>
            <a:r>
              <a:rPr lang="en-US" sz="2800" b="1" dirty="0">
                <a:solidFill>
                  <a:srgbClr val="FFFF00"/>
                </a:solidFill>
              </a:rPr>
              <a:t>exact order </a:t>
            </a:r>
            <a:r>
              <a:rPr lang="en-US" sz="2800" dirty="0"/>
              <a:t>that he related the </a:t>
            </a:r>
            <a:r>
              <a:rPr lang="en-US" sz="2800" b="1" dirty="0">
                <a:solidFill>
                  <a:srgbClr val="FFFF00"/>
                </a:solidFill>
              </a:rPr>
              <a:t>sayings</a:t>
            </a:r>
            <a:r>
              <a:rPr lang="en-US" sz="2800" dirty="0"/>
              <a:t> or </a:t>
            </a:r>
            <a:r>
              <a:rPr lang="en-US" sz="2800" b="1" dirty="0">
                <a:solidFill>
                  <a:srgbClr val="FFFF00"/>
                </a:solidFill>
              </a:rPr>
              <a:t>deeds</a:t>
            </a:r>
            <a:r>
              <a:rPr lang="en-US" sz="2800" dirty="0"/>
              <a:t> of Christ. For he neither heard the Lord nor accompanied Him. But afterwards, as I said, he </a:t>
            </a:r>
            <a:r>
              <a:rPr lang="en-US" sz="2800" b="1" dirty="0">
                <a:solidFill>
                  <a:srgbClr val="FFFF00"/>
                </a:solidFill>
              </a:rPr>
              <a:t>accompanied Peter</a:t>
            </a:r>
            <a:r>
              <a:rPr lang="en-US" sz="2800" dirty="0"/>
              <a:t>, who accommodated his instructions to the necessities [of his hearers], but with no intention of giving a regular narrative of the Lord’s sayings. Wherefore</a:t>
            </a:r>
          </a:p>
        </p:txBody>
      </p:sp>
      <p:sp>
        <p:nvSpPr>
          <p:cNvPr id="4" name="Footer Placeholder 3">
            <a:extLst>
              <a:ext uri="{FF2B5EF4-FFF2-40B4-BE49-F238E27FC236}">
                <a16:creationId xmlns:a16="http://schemas.microsoft.com/office/drawing/2014/main" id="{51EEFCE4-A612-ABCA-F4B2-9CDF91E351E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26767245-9953-C9C8-53FB-C123CF633E1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9FC6A69C-28AD-CBBF-3FCD-2283AFD6D87C}"/>
              </a:ext>
            </a:extLst>
          </p:cNvPr>
          <p:cNvSpPr>
            <a:spLocks noGrp="1"/>
          </p:cNvSpPr>
          <p:nvPr>
            <p:ph type="dt" sz="half" idx="10"/>
          </p:nvPr>
        </p:nvSpPr>
        <p:spPr/>
        <p:txBody>
          <a:bodyPr/>
          <a:lstStyle/>
          <a:p>
            <a:r>
              <a:rPr lang="en-US"/>
              <a:t>Outline, 30-31</a:t>
            </a:r>
          </a:p>
        </p:txBody>
      </p:sp>
    </p:spTree>
    <p:extLst>
      <p:ext uri="{BB962C8B-B14F-4D97-AF65-F5344CB8AC3E}">
        <p14:creationId xmlns:p14="http://schemas.microsoft.com/office/powerpoint/2010/main" val="42643270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C54CA43-EA10-8DA8-AB40-29EEB30CF4A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F88F1A0-FA60-9D8F-48B4-FBE6F1CBBB3B}"/>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Papias On “Mark”</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(Early Second Century)</a:t>
            </a:r>
            <a:endParaRPr lang="en-US" sz="3000">
              <a:latin typeface="+mn-lt"/>
            </a:endParaRPr>
          </a:p>
        </p:txBody>
      </p:sp>
      <p:sp>
        <p:nvSpPr>
          <p:cNvPr id="3" name="Content Placeholder 2">
            <a:extLst>
              <a:ext uri="{FF2B5EF4-FFF2-40B4-BE49-F238E27FC236}">
                <a16:creationId xmlns:a16="http://schemas.microsoft.com/office/drawing/2014/main" id="{5E742B3F-E439-77E9-7256-A040DDE03AF1}"/>
              </a:ext>
            </a:extLst>
          </p:cNvPr>
          <p:cNvSpPr>
            <a:spLocks noGrp="1"/>
          </p:cNvSpPr>
          <p:nvPr>
            <p:ph idx="1"/>
          </p:nvPr>
        </p:nvSpPr>
        <p:spPr>
          <a:xfrm>
            <a:off x="457200" y="1707614"/>
            <a:ext cx="8229600" cy="4649119"/>
          </a:xfrm>
        </p:spPr>
        <p:txBody>
          <a:bodyPr/>
          <a:lstStyle/>
          <a:p>
            <a:pPr marL="0" indent="0">
              <a:spcBef>
                <a:spcPts val="0"/>
              </a:spcBef>
              <a:spcAft>
                <a:spcPts val="2400"/>
              </a:spcAft>
              <a:buNone/>
            </a:pPr>
            <a:r>
              <a:rPr lang="en-US" sz="2800"/>
              <a:t>Mark made </a:t>
            </a:r>
            <a:r>
              <a:rPr lang="en-US" sz="2800" b="1">
                <a:solidFill>
                  <a:srgbClr val="FFFF00"/>
                </a:solidFill>
              </a:rPr>
              <a:t>no mistake </a:t>
            </a:r>
            <a:r>
              <a:rPr lang="en-US" sz="2800"/>
              <a:t>in thus writing some things as he remembered them. For of one thing he took especial care, not to </a:t>
            </a:r>
            <a:r>
              <a:rPr lang="en-US" sz="2800" b="1">
                <a:solidFill>
                  <a:srgbClr val="FFFF00"/>
                </a:solidFill>
              </a:rPr>
              <a:t>omit anything </a:t>
            </a:r>
            <a:r>
              <a:rPr lang="en-US" sz="2800"/>
              <a:t>he had heard, and not to put </a:t>
            </a:r>
            <a:r>
              <a:rPr lang="en-US" sz="2800" b="1">
                <a:solidFill>
                  <a:srgbClr val="FFFF00"/>
                </a:solidFill>
              </a:rPr>
              <a:t>anything fictitious </a:t>
            </a:r>
            <a:r>
              <a:rPr lang="en-US" sz="2800"/>
              <a:t>into the statements.”  </a:t>
            </a:r>
            <a:r>
              <a:rPr lang="en-US" sz="2000"/>
              <a:t>(“Fragments of Papias,” 3.7-17, </a:t>
            </a:r>
            <a:r>
              <a:rPr lang="en-US" sz="2000" err="1"/>
              <a:t>ANF</a:t>
            </a:r>
            <a:r>
              <a:rPr lang="en-US" sz="2000"/>
              <a:t>, 1885, 1:154-155)</a:t>
            </a:r>
          </a:p>
        </p:txBody>
      </p:sp>
      <p:sp>
        <p:nvSpPr>
          <p:cNvPr id="4" name="Footer Placeholder 3">
            <a:extLst>
              <a:ext uri="{FF2B5EF4-FFF2-40B4-BE49-F238E27FC236}">
                <a16:creationId xmlns:a16="http://schemas.microsoft.com/office/drawing/2014/main" id="{7DAB1F95-739B-FE44-0FDC-EB6D5162849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AFC85577-0C6E-BBAC-A778-6195A5930C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E41A9F2C-0C43-5536-EEC8-6C862B1EC2E8}"/>
              </a:ext>
            </a:extLst>
          </p:cNvPr>
          <p:cNvSpPr>
            <a:spLocks noGrp="1"/>
          </p:cNvSpPr>
          <p:nvPr>
            <p:ph type="dt" sz="half" idx="10"/>
          </p:nvPr>
        </p:nvSpPr>
        <p:spPr/>
        <p:txBody>
          <a:bodyPr/>
          <a:lstStyle/>
          <a:p>
            <a:r>
              <a:rPr lang="en-US"/>
              <a:t>Outline, 31</a:t>
            </a:r>
          </a:p>
        </p:txBody>
      </p:sp>
    </p:spTree>
    <p:extLst>
      <p:ext uri="{BB962C8B-B14F-4D97-AF65-F5344CB8AC3E}">
        <p14:creationId xmlns:p14="http://schemas.microsoft.com/office/powerpoint/2010/main" val="2367833602"/>
      </p:ext>
    </p:extLst>
  </p:cSld>
  <p:clrMapOvr>
    <a:masterClrMapping/>
  </p:clrMapOvr>
  <p:transition spd="med">
    <p:pull/>
  </p:transition>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B9E16D3-5CA3-B94F-FF91-4819B2BBD6C0}"/>
              </a:ext>
            </a:extLst>
          </p:cNvPr>
          <p:cNvSpPr>
            <a:spLocks noGrp="1"/>
          </p:cNvSpPr>
          <p:nvPr>
            <p:ph type="title"/>
          </p:nvPr>
        </p:nvSpPr>
        <p:spPr/>
        <p:txBody>
          <a:bodyPr/>
          <a:lstStyle/>
          <a:p>
            <a:r>
              <a:rPr lang="en-US"/>
              <a:t>Papias Didn’t Know Eyewitnesses</a:t>
            </a:r>
          </a:p>
        </p:txBody>
      </p:sp>
      <p:sp>
        <p:nvSpPr>
          <p:cNvPr id="9" name="Content Placeholder 8">
            <a:extLst>
              <a:ext uri="{FF2B5EF4-FFF2-40B4-BE49-F238E27FC236}">
                <a16:creationId xmlns:a16="http://schemas.microsoft.com/office/drawing/2014/main" id="{08443860-EF70-7FB9-DF7A-7D65D338A9CE}"/>
              </a:ext>
            </a:extLst>
          </p:cNvPr>
          <p:cNvSpPr>
            <a:spLocks noGrp="1"/>
          </p:cNvSpPr>
          <p:nvPr>
            <p:ph idx="1"/>
          </p:nvPr>
        </p:nvSpPr>
        <p:spPr>
          <a:xfrm>
            <a:off x="4444678" y="1802707"/>
            <a:ext cx="4242122" cy="4230547"/>
          </a:xfrm>
        </p:spPr>
        <p:txBody>
          <a:bodyPr anchor="ctr"/>
          <a:lstStyle/>
          <a:p>
            <a:pPr marL="0" indent="0">
              <a:buNone/>
            </a:pPr>
            <a:r>
              <a:rPr lang="en-US" b="1" i="1" dirty="0"/>
              <a:t>Bart </a:t>
            </a:r>
            <a:r>
              <a:rPr lang="en-US" b="1" i="1" dirty="0" err="1"/>
              <a:t>Ehrman</a:t>
            </a:r>
            <a:r>
              <a:rPr lang="en-US" dirty="0"/>
              <a:t>:  “Papias is not himself an eye-witness to Jesus’s life and </a:t>
            </a:r>
            <a:r>
              <a:rPr lang="en-US" b="1" dirty="0">
                <a:solidFill>
                  <a:srgbClr val="FFFF00"/>
                </a:solidFill>
              </a:rPr>
              <a:t>does not know eyewitnesses</a:t>
            </a:r>
            <a:r>
              <a:rPr lang="en-US" dirty="0"/>
              <a:t>.”  </a:t>
            </a:r>
            <a:r>
              <a:rPr lang="en-US" sz="2000" dirty="0"/>
              <a:t>(</a:t>
            </a:r>
            <a:r>
              <a:rPr lang="en-US" sz="2000" i="1" dirty="0"/>
              <a:t>Jesus Before the Gospels</a:t>
            </a:r>
            <a:r>
              <a:rPr lang="en-US" sz="2000" dirty="0"/>
              <a:t>, 112)</a:t>
            </a:r>
          </a:p>
        </p:txBody>
      </p:sp>
      <p:sp>
        <p:nvSpPr>
          <p:cNvPr id="5" name="Date Placeholder 4">
            <a:extLst>
              <a:ext uri="{FF2B5EF4-FFF2-40B4-BE49-F238E27FC236}">
                <a16:creationId xmlns:a16="http://schemas.microsoft.com/office/drawing/2014/main" id="{3EE70807-00B2-B029-EAFF-EB1D2FAE73F1}"/>
              </a:ext>
            </a:extLst>
          </p:cNvPr>
          <p:cNvSpPr>
            <a:spLocks noGrp="1"/>
          </p:cNvSpPr>
          <p:nvPr>
            <p:ph type="dt" sz="half" idx="10"/>
          </p:nvPr>
        </p:nvSpPr>
        <p:spPr/>
        <p:txBody>
          <a:bodyPr/>
          <a:lstStyle/>
          <a:p>
            <a:r>
              <a:rPr lang="en-US"/>
              <a:t>Outline, 31</a:t>
            </a:r>
          </a:p>
        </p:txBody>
      </p:sp>
      <p:sp>
        <p:nvSpPr>
          <p:cNvPr id="6" name="Footer Placeholder 5">
            <a:extLst>
              <a:ext uri="{FF2B5EF4-FFF2-40B4-BE49-F238E27FC236}">
                <a16:creationId xmlns:a16="http://schemas.microsoft.com/office/drawing/2014/main" id="{F4E1A218-7514-7DD4-9E56-DBEB8C488321}"/>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64837D67-5C4C-837F-6CA4-B4B7D7146709}"/>
              </a:ext>
            </a:extLst>
          </p:cNvPr>
          <p:cNvSpPr>
            <a:spLocks noGrp="1"/>
          </p:cNvSpPr>
          <p:nvPr>
            <p:ph type="sldNum" sz="quarter" idx="12"/>
          </p:nvPr>
        </p:nvSpPr>
        <p:spPr/>
        <p:txBody>
          <a:bodyPr/>
          <a:lstStyle/>
          <a:p>
            <a:fld id="{3C8CA7C4-6BCF-4B83-8858-85B1748A2A5F}" type="slidenum">
              <a:rPr lang="en-US" smtClean="0"/>
              <a:t>269</a:t>
            </a:fld>
            <a:endParaRPr lang="en-US"/>
          </a:p>
        </p:txBody>
      </p:sp>
      <p:pic>
        <p:nvPicPr>
          <p:cNvPr id="2050" name="Picture 2" descr="Bart D. Ehrman - Wikipedia">
            <a:extLst>
              <a:ext uri="{FF2B5EF4-FFF2-40B4-BE49-F238E27FC236}">
                <a16:creationId xmlns:a16="http://schemas.microsoft.com/office/drawing/2014/main" id="{651412DA-B764-6888-01BC-1FB9AE1D5F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294" y="1802707"/>
            <a:ext cx="3583234" cy="42305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4233215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25DA7-DEF9-9FFA-3FD5-2408891654BB}"/>
              </a:ext>
            </a:extLst>
          </p:cNvPr>
          <p:cNvSpPr>
            <a:spLocks noGrp="1"/>
          </p:cNvSpPr>
          <p:nvPr>
            <p:ph type="title"/>
          </p:nvPr>
        </p:nvSpPr>
        <p:spPr/>
        <p:txBody>
          <a:bodyPr/>
          <a:lstStyle/>
          <a:p>
            <a:r>
              <a:rPr lang="en-US"/>
              <a:t>Gospel Titles</a:t>
            </a:r>
          </a:p>
        </p:txBody>
      </p:sp>
      <p:sp>
        <p:nvSpPr>
          <p:cNvPr id="3" name="Content Placeholder 2">
            <a:extLst>
              <a:ext uri="{FF2B5EF4-FFF2-40B4-BE49-F238E27FC236}">
                <a16:creationId xmlns:a16="http://schemas.microsoft.com/office/drawing/2014/main" id="{94EA9960-4F27-3E44-07CE-26DE097390B8}"/>
              </a:ext>
            </a:extLst>
          </p:cNvPr>
          <p:cNvSpPr>
            <a:spLocks noGrp="1"/>
          </p:cNvSpPr>
          <p:nvPr>
            <p:ph idx="1"/>
          </p:nvPr>
        </p:nvSpPr>
        <p:spPr/>
        <p:txBody>
          <a:bodyPr/>
          <a:lstStyle/>
          <a:p>
            <a:r>
              <a:rPr lang="en-US"/>
              <a:t>Titles are </a:t>
            </a:r>
            <a:r>
              <a:rPr lang="en-US" b="1">
                <a:solidFill>
                  <a:srgbClr val="FFFF00"/>
                </a:solidFill>
                <a:effectLst>
                  <a:outerShdw blurRad="38100" dist="38100" dir="2700000" algn="tl">
                    <a:srgbClr val="000000">
                      <a:alpha val="43137"/>
                    </a:srgbClr>
                  </a:outerShdw>
                </a:effectLst>
              </a:rPr>
              <a:t>uniform</a:t>
            </a:r>
            <a:r>
              <a:rPr lang="en-US"/>
              <a:t> &amp; </a:t>
            </a:r>
            <a:r>
              <a:rPr lang="en-US" b="1">
                <a:solidFill>
                  <a:srgbClr val="FFFF00"/>
                </a:solidFill>
                <a:effectLst>
                  <a:outerShdw blurRad="38100" dist="38100" dir="2700000" algn="tl">
                    <a:srgbClr val="000000">
                      <a:alpha val="43137"/>
                    </a:srgbClr>
                  </a:outerShdw>
                </a:effectLst>
              </a:rPr>
              <a:t>unequivocal</a:t>
            </a:r>
          </a:p>
          <a:p>
            <a:pPr lvl="1"/>
            <a:r>
              <a:rPr lang="en-US">
                <a:effectLst>
                  <a:outerShdw blurRad="38100" dist="38100" dir="2700000" algn="tl">
                    <a:srgbClr val="000000">
                      <a:alpha val="43137"/>
                    </a:srgbClr>
                  </a:outerShdw>
                </a:effectLst>
              </a:rPr>
              <a:t>No obvious copy of “Luke” attributed to someone else</a:t>
            </a:r>
          </a:p>
          <a:p>
            <a:pPr lvl="1"/>
            <a:r>
              <a:rPr lang="en-US">
                <a:effectLst>
                  <a:outerShdw blurRad="38100" dist="38100" dir="2700000" algn="tl">
                    <a:srgbClr val="000000">
                      <a:alpha val="43137"/>
                    </a:srgbClr>
                  </a:outerShdw>
                </a:effectLst>
              </a:rPr>
              <a:t>No obvious copy of “Luke” attributed to no one</a:t>
            </a:r>
          </a:p>
          <a:p>
            <a:r>
              <a:rPr lang="en-US">
                <a:effectLst>
                  <a:outerShdw blurRad="38100" dist="38100" dir="2700000" algn="tl">
                    <a:srgbClr val="000000">
                      <a:alpha val="43137"/>
                    </a:srgbClr>
                  </a:outerShdw>
                </a:effectLst>
              </a:rPr>
              <a:t>The titles include </a:t>
            </a:r>
            <a:r>
              <a:rPr lang="en-US" b="1">
                <a:solidFill>
                  <a:srgbClr val="FFFF00"/>
                </a:solidFill>
                <a:effectLst>
                  <a:outerShdw blurRad="38100" dist="38100" dir="2700000" algn="tl">
                    <a:srgbClr val="000000">
                      <a:alpha val="43137"/>
                    </a:srgbClr>
                  </a:outerShdw>
                </a:effectLst>
              </a:rPr>
              <a:t>three unlikely candidates</a:t>
            </a:r>
          </a:p>
          <a:p>
            <a:pPr lvl="1"/>
            <a:r>
              <a:rPr lang="en-US">
                <a:effectLst>
                  <a:outerShdw blurRad="38100" dist="38100" dir="2700000" algn="tl">
                    <a:srgbClr val="000000">
                      <a:alpha val="43137"/>
                    </a:srgbClr>
                  </a:outerShdw>
                </a:effectLst>
              </a:rPr>
              <a:t>Matthew, Mark, &amp; Luke are “minor players”</a:t>
            </a:r>
          </a:p>
          <a:p>
            <a:pPr lvl="1"/>
            <a:r>
              <a:rPr lang="en-US">
                <a:effectLst>
                  <a:outerShdw blurRad="38100" dist="38100" dir="2700000" algn="tl">
                    <a:srgbClr val="000000">
                      <a:alpha val="43137"/>
                    </a:srgbClr>
                  </a:outerShdw>
                </a:effectLst>
              </a:rPr>
              <a:t>If authorship was truly unknown, why would anyone attribute it to these men?</a:t>
            </a:r>
          </a:p>
        </p:txBody>
      </p:sp>
      <p:sp>
        <p:nvSpPr>
          <p:cNvPr id="4" name="Date Placeholder 3">
            <a:extLst>
              <a:ext uri="{FF2B5EF4-FFF2-40B4-BE49-F238E27FC236}">
                <a16:creationId xmlns:a16="http://schemas.microsoft.com/office/drawing/2014/main" id="{07C54098-9D63-7132-E181-B83A0F54CDA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6-8</a:t>
            </a:r>
          </a:p>
        </p:txBody>
      </p:sp>
      <p:sp>
        <p:nvSpPr>
          <p:cNvPr id="5" name="Footer Placeholder 4">
            <a:extLst>
              <a:ext uri="{FF2B5EF4-FFF2-40B4-BE49-F238E27FC236}">
                <a16:creationId xmlns:a16="http://schemas.microsoft.com/office/drawing/2014/main" id="{12B28B03-3C99-3142-5AA9-FA3CA53F31C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EDFFD5FA-A91A-D1DC-6D57-81AE6C0687C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01367215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Response</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553378"/>
            <a:ext cx="8229600" cy="4577547"/>
          </a:xfrm>
        </p:spPr>
        <p:txBody>
          <a:bodyPr/>
          <a:lstStyle/>
          <a:p>
            <a:pPr marL="461963" lvl="1"/>
            <a:r>
              <a:rPr lang="en-US" sz="2600" dirty="0"/>
              <a:t>Jerome and Irenaeus claim that </a:t>
            </a:r>
            <a:r>
              <a:rPr lang="en-US" sz="2600" b="1" dirty="0">
                <a:solidFill>
                  <a:srgbClr val="FFFF00"/>
                </a:solidFill>
                <a:ea typeface="+mn-ea"/>
                <a:cs typeface="+mn-cs"/>
              </a:rPr>
              <a:t>Papias knew John</a:t>
            </a:r>
          </a:p>
          <a:p>
            <a:pPr marL="461963" lvl="1"/>
            <a:r>
              <a:rPr lang="en-US" sz="2600" dirty="0"/>
              <a:t>Eusebius </a:t>
            </a:r>
            <a:r>
              <a:rPr lang="en-US" sz="2600" b="1" dirty="0">
                <a:solidFill>
                  <a:srgbClr val="FFFF00"/>
                </a:solidFill>
                <a:ea typeface="+mn-ea"/>
                <a:cs typeface="+mn-cs"/>
              </a:rPr>
              <a:t>interprets</a:t>
            </a:r>
            <a:r>
              <a:rPr lang="en-US" sz="2600" dirty="0"/>
              <a:t> a statement of Papias to mean that he knew </a:t>
            </a:r>
            <a:r>
              <a:rPr lang="en-US" sz="2600" b="1" dirty="0">
                <a:solidFill>
                  <a:srgbClr val="FFFF00"/>
                </a:solidFill>
                <a:ea typeface="+mn-ea"/>
                <a:cs typeface="+mn-cs"/>
              </a:rPr>
              <a:t>John the elder</a:t>
            </a:r>
            <a:r>
              <a:rPr lang="en-US" sz="2600" dirty="0"/>
              <a:t>, not John the apostle</a:t>
            </a:r>
          </a:p>
          <a:p>
            <a:pPr marL="461963" lvl="1"/>
            <a:r>
              <a:rPr lang="en-US" sz="2600" dirty="0"/>
              <a:t>However, Eusebius’ interpretation </a:t>
            </a:r>
            <a:r>
              <a:rPr lang="en-US" sz="2600" b="1" dirty="0">
                <a:solidFill>
                  <a:srgbClr val="FFFF00"/>
                </a:solidFill>
                <a:ea typeface="+mn-ea"/>
                <a:cs typeface="+mn-cs"/>
              </a:rPr>
              <a:t>may not be correct</a:t>
            </a:r>
            <a:r>
              <a:rPr lang="en-US" sz="2600" dirty="0"/>
              <a:t>, and it has been </a:t>
            </a:r>
            <a:r>
              <a:rPr lang="en-US" sz="2600" b="1" dirty="0">
                <a:solidFill>
                  <a:srgbClr val="FFFF00"/>
                </a:solidFill>
                <a:ea typeface="+mn-ea"/>
                <a:cs typeface="+mn-cs"/>
              </a:rPr>
              <a:t>challenged</a:t>
            </a:r>
            <a:endParaRPr lang="en-US" sz="2600" dirty="0"/>
          </a:p>
          <a:p>
            <a:pPr marL="461963" lvl="1"/>
            <a:r>
              <a:rPr lang="en-US" sz="2600" dirty="0"/>
              <a:t>Even if Eusebius is correct, Papias was still </a:t>
            </a:r>
            <a:r>
              <a:rPr lang="en-US" sz="2600" b="1" dirty="0">
                <a:solidFill>
                  <a:srgbClr val="FFFF00"/>
                </a:solidFill>
                <a:ea typeface="+mn-ea"/>
                <a:cs typeface="+mn-cs"/>
              </a:rPr>
              <a:t>close in time </a:t>
            </a:r>
            <a:r>
              <a:rPr lang="en-US" sz="2600" dirty="0"/>
              <a:t>to the apostles, knowing John or those who knew him</a:t>
            </a:r>
          </a:p>
          <a:p>
            <a:pPr marL="461963" lvl="1">
              <a:spcBef>
                <a:spcPts val="0"/>
              </a:spcBef>
              <a:spcAft>
                <a:spcPts val="2400"/>
              </a:spcAft>
            </a:pPr>
            <a:endParaRPr lang="en-US" dirty="0"/>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205ECB8-61CB-6C46-D6F1-3408CBE9924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31</a:t>
            </a:r>
          </a:p>
        </p:txBody>
      </p:sp>
    </p:spTree>
    <p:extLst>
      <p:ext uri="{BB962C8B-B14F-4D97-AF65-F5344CB8AC3E}">
        <p14:creationId xmlns:p14="http://schemas.microsoft.com/office/powerpoint/2010/main" val="227610481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 calcmode="lin" valueType="num">
                                      <p:cBhvr>
                                        <p:cTn id="28"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B9E16D3-5CA3-B94F-FF91-4819B2BBD6C0}"/>
              </a:ext>
            </a:extLst>
          </p:cNvPr>
          <p:cNvSpPr>
            <a:spLocks noGrp="1"/>
          </p:cNvSpPr>
          <p:nvPr>
            <p:ph type="title"/>
          </p:nvPr>
        </p:nvSpPr>
        <p:spPr/>
        <p:txBody>
          <a:bodyPr/>
          <a:lstStyle/>
          <a:p>
            <a:r>
              <a:rPr lang="en-US"/>
              <a:t>Papias Relied On Hearsay</a:t>
            </a:r>
          </a:p>
        </p:txBody>
      </p:sp>
      <p:sp>
        <p:nvSpPr>
          <p:cNvPr id="9" name="Content Placeholder 8">
            <a:extLst>
              <a:ext uri="{FF2B5EF4-FFF2-40B4-BE49-F238E27FC236}">
                <a16:creationId xmlns:a16="http://schemas.microsoft.com/office/drawing/2014/main" id="{08443860-EF70-7FB9-DF7A-7D65D338A9CE}"/>
              </a:ext>
            </a:extLst>
          </p:cNvPr>
          <p:cNvSpPr>
            <a:spLocks noGrp="1"/>
          </p:cNvSpPr>
          <p:nvPr>
            <p:ph idx="1"/>
          </p:nvPr>
        </p:nvSpPr>
        <p:spPr>
          <a:xfrm>
            <a:off x="3701667" y="1600201"/>
            <a:ext cx="4985133" cy="4433054"/>
          </a:xfrm>
        </p:spPr>
        <p:txBody>
          <a:bodyPr anchor="ctr"/>
          <a:lstStyle/>
          <a:p>
            <a:pPr marL="0" indent="0">
              <a:buNone/>
            </a:pPr>
            <a:r>
              <a:rPr lang="en-US" b="1" i="1" dirty="0"/>
              <a:t>Richard Carrier</a:t>
            </a:r>
            <a:r>
              <a:rPr lang="en-US" dirty="0"/>
              <a:t>:  “Papias also said he rejected what books said and instead </a:t>
            </a:r>
            <a:r>
              <a:rPr lang="en-US" b="1" dirty="0">
                <a:solidFill>
                  <a:srgbClr val="FFFF00"/>
                </a:solidFill>
              </a:rPr>
              <a:t>relied only on hearsay</a:t>
            </a:r>
            <a:r>
              <a:rPr lang="en-US" dirty="0"/>
              <a:t>, because he considered that to be </a:t>
            </a:r>
            <a:r>
              <a:rPr lang="en-US" b="1" dirty="0">
                <a:solidFill>
                  <a:srgbClr val="FFFF00"/>
                </a:solidFill>
              </a:rPr>
              <a:t>more reliable</a:t>
            </a:r>
            <a:r>
              <a:rPr lang="en-US" dirty="0"/>
              <a:t>.  He was thus clearly the </a:t>
            </a:r>
            <a:r>
              <a:rPr lang="en-US" b="1" dirty="0">
                <a:solidFill>
                  <a:srgbClr val="FFFF00"/>
                </a:solidFill>
              </a:rPr>
              <a:t>least reliable sort of source </a:t>
            </a:r>
            <a:r>
              <a:rPr lang="en-US" dirty="0"/>
              <a:t>we could possibly want.”  </a:t>
            </a:r>
            <a:r>
              <a:rPr lang="en-US" sz="2000" dirty="0"/>
              <a:t>(</a:t>
            </a:r>
            <a:r>
              <a:rPr lang="en-US" sz="2000" i="1" dirty="0"/>
              <a:t>On the Historicity of Jesus</a:t>
            </a:r>
            <a:r>
              <a:rPr lang="en-US" sz="2000" dirty="0"/>
              <a:t>, 324)</a:t>
            </a:r>
          </a:p>
        </p:txBody>
      </p:sp>
      <p:sp>
        <p:nvSpPr>
          <p:cNvPr id="5" name="Date Placeholder 4">
            <a:extLst>
              <a:ext uri="{FF2B5EF4-FFF2-40B4-BE49-F238E27FC236}">
                <a16:creationId xmlns:a16="http://schemas.microsoft.com/office/drawing/2014/main" id="{3EE70807-00B2-B029-EAFF-EB1D2FAE73F1}"/>
              </a:ext>
            </a:extLst>
          </p:cNvPr>
          <p:cNvSpPr>
            <a:spLocks noGrp="1"/>
          </p:cNvSpPr>
          <p:nvPr>
            <p:ph type="dt" sz="half" idx="10"/>
          </p:nvPr>
        </p:nvSpPr>
        <p:spPr/>
        <p:txBody>
          <a:bodyPr/>
          <a:lstStyle/>
          <a:p>
            <a:r>
              <a:rPr lang="en-US"/>
              <a:t>Outline, 31</a:t>
            </a:r>
          </a:p>
        </p:txBody>
      </p:sp>
      <p:sp>
        <p:nvSpPr>
          <p:cNvPr id="6" name="Footer Placeholder 5">
            <a:extLst>
              <a:ext uri="{FF2B5EF4-FFF2-40B4-BE49-F238E27FC236}">
                <a16:creationId xmlns:a16="http://schemas.microsoft.com/office/drawing/2014/main" id="{F4E1A218-7514-7DD4-9E56-DBEB8C488321}"/>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64837D67-5C4C-837F-6CA4-B4B7D7146709}"/>
              </a:ext>
            </a:extLst>
          </p:cNvPr>
          <p:cNvSpPr>
            <a:spLocks noGrp="1"/>
          </p:cNvSpPr>
          <p:nvPr>
            <p:ph type="sldNum" sz="quarter" idx="12"/>
          </p:nvPr>
        </p:nvSpPr>
        <p:spPr/>
        <p:txBody>
          <a:bodyPr/>
          <a:lstStyle/>
          <a:p>
            <a:fld id="{3C8CA7C4-6BCF-4B83-8858-85B1748A2A5F}" type="slidenum">
              <a:rPr lang="en-US" smtClean="0"/>
              <a:t>271</a:t>
            </a:fld>
            <a:endParaRPr lang="en-US"/>
          </a:p>
        </p:txBody>
      </p:sp>
      <p:pic>
        <p:nvPicPr>
          <p:cNvPr id="3" name="Picture 2">
            <a:extLst>
              <a:ext uri="{FF2B5EF4-FFF2-40B4-BE49-F238E27FC236}">
                <a16:creationId xmlns:a16="http://schemas.microsoft.com/office/drawing/2014/main" id="{99A6CB4D-6D6B-15B3-8919-E1A12B3584D4}"/>
              </a:ext>
            </a:extLst>
          </p:cNvPr>
          <p:cNvPicPr>
            <a:picLocks noChangeAspect="1"/>
          </p:cNvPicPr>
          <p:nvPr/>
        </p:nvPicPr>
        <p:blipFill>
          <a:blip r:embed="rId3"/>
          <a:stretch>
            <a:fillRect/>
          </a:stretch>
        </p:blipFill>
        <p:spPr>
          <a:xfrm>
            <a:off x="595375" y="1876964"/>
            <a:ext cx="2895601" cy="3868226"/>
          </a:xfrm>
          <a:prstGeom prst="rect">
            <a:avLst/>
          </a:prstGeom>
        </p:spPr>
      </p:pic>
    </p:spTree>
    <p:extLst>
      <p:ext uri="{BB962C8B-B14F-4D97-AF65-F5344CB8AC3E}">
        <p14:creationId xmlns:p14="http://schemas.microsoft.com/office/powerpoint/2010/main" val="257055839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Response</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553378"/>
            <a:ext cx="8229600" cy="4577547"/>
          </a:xfrm>
        </p:spPr>
        <p:txBody>
          <a:bodyPr/>
          <a:lstStyle/>
          <a:p>
            <a:pPr marL="461963" lvl="1"/>
            <a:r>
              <a:rPr lang="en-US" sz="2800" dirty="0"/>
              <a:t>Papias </a:t>
            </a:r>
            <a:r>
              <a:rPr lang="en-US" sz="2800" u="sng" dirty="0"/>
              <a:t>does not say</a:t>
            </a:r>
            <a:r>
              <a:rPr lang="en-US" sz="2800" dirty="0"/>
              <a:t> that he </a:t>
            </a:r>
            <a:r>
              <a:rPr lang="en-US" sz="2800" b="1" dirty="0">
                <a:solidFill>
                  <a:srgbClr val="FFFF00"/>
                </a:solidFill>
              </a:rPr>
              <a:t>rejected the use of books</a:t>
            </a:r>
          </a:p>
          <a:p>
            <a:pPr marL="461963" lvl="1"/>
            <a:r>
              <a:rPr lang="en-US" sz="2800" dirty="0"/>
              <a:t>He says that he </a:t>
            </a:r>
            <a:r>
              <a:rPr lang="en-US" sz="2800" b="1" dirty="0">
                <a:solidFill>
                  <a:srgbClr val="FFFF00"/>
                </a:solidFill>
              </a:rPr>
              <a:t>preferred living voices </a:t>
            </a:r>
            <a:r>
              <a:rPr lang="en-US" sz="2800" dirty="0"/>
              <a:t>to written books</a:t>
            </a:r>
          </a:p>
          <a:p>
            <a:pPr marL="461963" lvl="1">
              <a:spcBef>
                <a:spcPts val="0"/>
              </a:spcBef>
              <a:spcAft>
                <a:spcPts val="2400"/>
              </a:spcAft>
            </a:pPr>
            <a:endParaRPr lang="en-US" dirty="0"/>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205ECB8-61CB-6C46-D6F1-3408CBE9924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31</a:t>
            </a:r>
          </a:p>
        </p:txBody>
      </p:sp>
    </p:spTree>
    <p:extLst>
      <p:ext uri="{BB962C8B-B14F-4D97-AF65-F5344CB8AC3E}">
        <p14:creationId xmlns:p14="http://schemas.microsoft.com/office/powerpoint/2010/main" val="16908100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724930-AA7D-47F9-B214-8139424078B6}"/>
              </a:ext>
            </a:extLst>
          </p:cNvPr>
          <p:cNvSpPr>
            <a:spLocks noGrp="1"/>
          </p:cNvSpPr>
          <p:nvPr>
            <p:ph type="title"/>
          </p:nvPr>
        </p:nvSpPr>
        <p:spPr/>
        <p:txBody>
          <a:bodyPr/>
          <a:lstStyle/>
          <a:p>
            <a:r>
              <a:rPr lang="en-US" dirty="0"/>
              <a:t>Papias’ Testimony</a:t>
            </a:r>
          </a:p>
        </p:txBody>
      </p:sp>
      <p:sp>
        <p:nvSpPr>
          <p:cNvPr id="3" name="Content Placeholder 2">
            <a:extLst>
              <a:ext uri="{FF2B5EF4-FFF2-40B4-BE49-F238E27FC236}">
                <a16:creationId xmlns:a16="http://schemas.microsoft.com/office/drawing/2014/main" id="{A70D361A-AFC7-45AD-A218-5E847D0C1B22}"/>
              </a:ext>
            </a:extLst>
          </p:cNvPr>
          <p:cNvSpPr>
            <a:spLocks noGrp="1"/>
          </p:cNvSpPr>
          <p:nvPr>
            <p:ph idx="1"/>
          </p:nvPr>
        </p:nvSpPr>
        <p:spPr/>
        <p:txBody>
          <a:bodyPr/>
          <a:lstStyle/>
          <a:p>
            <a:pPr marL="457200" indent="-457200">
              <a:spcBef>
                <a:spcPts val="0"/>
              </a:spcBef>
              <a:spcAft>
                <a:spcPts val="2400"/>
              </a:spcAft>
            </a:pPr>
            <a:r>
              <a:rPr lang="en-US" sz="2800" dirty="0"/>
              <a:t>For Papias, the teaching of </a:t>
            </a:r>
            <a:r>
              <a:rPr lang="en-US" sz="2800" b="1" dirty="0">
                <a:solidFill>
                  <a:srgbClr val="FFFF00"/>
                </a:solidFill>
              </a:rPr>
              <a:t>the elders </a:t>
            </a:r>
            <a:r>
              <a:rPr lang="en-US" sz="2800" dirty="0"/>
              <a:t>was the teaching of </a:t>
            </a:r>
            <a:r>
              <a:rPr lang="en-US" sz="2800" b="1" dirty="0">
                <a:solidFill>
                  <a:srgbClr val="FFFF00"/>
                </a:solidFill>
              </a:rPr>
              <a:t>the apostles</a:t>
            </a:r>
          </a:p>
          <a:p>
            <a:pPr marL="457200" indent="-457200">
              <a:spcBef>
                <a:spcPts val="0"/>
              </a:spcBef>
              <a:spcAft>
                <a:spcPts val="2400"/>
              </a:spcAft>
            </a:pPr>
            <a:r>
              <a:rPr lang="en-US" sz="2800" dirty="0"/>
              <a:t>John is designated </a:t>
            </a:r>
            <a:r>
              <a:rPr lang="en-US" sz="2800" b="1" dirty="0">
                <a:solidFill>
                  <a:srgbClr val="FFFF00"/>
                </a:solidFill>
              </a:rPr>
              <a:t>“the elder” </a:t>
            </a:r>
            <a:r>
              <a:rPr lang="en-US" sz="2800" dirty="0"/>
              <a:t>because he is being grouped with </a:t>
            </a:r>
            <a:r>
              <a:rPr lang="en-US" sz="2800" b="1" dirty="0">
                <a:solidFill>
                  <a:srgbClr val="FFFF00"/>
                </a:solidFill>
              </a:rPr>
              <a:t>the apostles </a:t>
            </a:r>
            <a:r>
              <a:rPr lang="en-US" sz="2800" dirty="0"/>
              <a:t>just mentioned</a:t>
            </a:r>
          </a:p>
          <a:p>
            <a:pPr marL="857250" lvl="1" indent="-457200">
              <a:spcBef>
                <a:spcPts val="0"/>
              </a:spcBef>
              <a:spcAft>
                <a:spcPts val="2400"/>
              </a:spcAft>
            </a:pPr>
            <a:r>
              <a:rPr lang="en-US" sz="2400" dirty="0"/>
              <a:t>The Greek syntax means something like “</a:t>
            </a:r>
            <a:r>
              <a:rPr lang="en-US" sz="2400" dirty="0" err="1"/>
              <a:t>Aristion</a:t>
            </a:r>
            <a:r>
              <a:rPr lang="en-US" sz="2400" dirty="0"/>
              <a:t> and the aforementioned elder John”</a:t>
            </a:r>
          </a:p>
          <a:p>
            <a:pPr marL="457200" indent="-457200">
              <a:spcBef>
                <a:spcPts val="0"/>
              </a:spcBef>
              <a:spcAft>
                <a:spcPts val="2400"/>
              </a:spcAft>
            </a:pPr>
            <a:r>
              <a:rPr lang="en-US" sz="2800" dirty="0"/>
              <a:t>Papias is making a distinction between those who have </a:t>
            </a:r>
            <a:r>
              <a:rPr lang="en-US" sz="2800" b="1" dirty="0">
                <a:solidFill>
                  <a:srgbClr val="FFFF00"/>
                </a:solidFill>
              </a:rPr>
              <a:t>died</a:t>
            </a:r>
            <a:r>
              <a:rPr lang="en-US" sz="2800" dirty="0"/>
              <a:t> and those </a:t>
            </a:r>
            <a:r>
              <a:rPr lang="en-US" sz="2800" b="1" dirty="0">
                <a:solidFill>
                  <a:srgbClr val="FFFF00"/>
                </a:solidFill>
              </a:rPr>
              <a:t>still living</a:t>
            </a:r>
          </a:p>
        </p:txBody>
      </p:sp>
      <p:sp>
        <p:nvSpPr>
          <p:cNvPr id="4" name="Slide Number Placeholder 3">
            <a:extLst>
              <a:ext uri="{FF2B5EF4-FFF2-40B4-BE49-F238E27FC236}">
                <a16:creationId xmlns:a16="http://schemas.microsoft.com/office/drawing/2014/main" id="{4AACC75B-1766-4B35-B2F1-AAA6BC5E18A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14FB9B3-96E9-4BD4-BFEF-58E04F2DF332}"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5" name="Footer Placeholder 4">
            <a:extLst>
              <a:ext uri="{FF2B5EF4-FFF2-40B4-BE49-F238E27FC236}">
                <a16:creationId xmlns:a16="http://schemas.microsoft.com/office/drawing/2014/main" id="{BEB0017A-20CD-4577-B3EE-BB474BD49B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6" name="Date Placeholder 5">
            <a:extLst>
              <a:ext uri="{FF2B5EF4-FFF2-40B4-BE49-F238E27FC236}">
                <a16:creationId xmlns:a16="http://schemas.microsoft.com/office/drawing/2014/main" id="{21477FAE-0B0E-E432-19B1-2E432BBE1C9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103834370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724930-AA7D-47F9-B214-8139424078B6}"/>
              </a:ext>
            </a:extLst>
          </p:cNvPr>
          <p:cNvSpPr>
            <a:spLocks noGrp="1"/>
          </p:cNvSpPr>
          <p:nvPr>
            <p:ph type="title"/>
          </p:nvPr>
        </p:nvSpPr>
        <p:spPr/>
        <p:txBody>
          <a:bodyPr/>
          <a:lstStyle/>
          <a:p>
            <a:r>
              <a:rPr lang="en-US" dirty="0"/>
              <a:t>Papias’ Testimony</a:t>
            </a:r>
          </a:p>
        </p:txBody>
      </p:sp>
      <p:sp>
        <p:nvSpPr>
          <p:cNvPr id="3" name="Content Placeholder 2">
            <a:extLst>
              <a:ext uri="{FF2B5EF4-FFF2-40B4-BE49-F238E27FC236}">
                <a16:creationId xmlns:a16="http://schemas.microsoft.com/office/drawing/2014/main" id="{A70D361A-AFC7-45AD-A218-5E847D0C1B22}"/>
              </a:ext>
            </a:extLst>
          </p:cNvPr>
          <p:cNvSpPr>
            <a:spLocks noGrp="1"/>
          </p:cNvSpPr>
          <p:nvPr>
            <p:ph idx="1"/>
          </p:nvPr>
        </p:nvSpPr>
        <p:spPr/>
        <p:txBody>
          <a:bodyPr/>
          <a:lstStyle/>
          <a:p>
            <a:pPr marL="457200" indent="-457200">
              <a:spcBef>
                <a:spcPts val="0"/>
              </a:spcBef>
              <a:spcAft>
                <a:spcPts val="2400"/>
              </a:spcAft>
            </a:pPr>
            <a:r>
              <a:rPr lang="en-US" sz="2800" dirty="0"/>
              <a:t>Eusebius had </a:t>
            </a:r>
            <a:r>
              <a:rPr lang="en-US" sz="2800" b="1" dirty="0">
                <a:solidFill>
                  <a:srgbClr val="FFFF00"/>
                </a:solidFill>
              </a:rPr>
              <a:t>his own agenda</a:t>
            </a:r>
          </a:p>
          <a:p>
            <a:pPr marL="857250" lvl="1" indent="-457200">
              <a:spcBef>
                <a:spcPts val="0"/>
              </a:spcBef>
              <a:spcAft>
                <a:spcPts val="2400"/>
              </a:spcAft>
            </a:pPr>
            <a:r>
              <a:rPr lang="en-US" sz="2400" dirty="0"/>
              <a:t>He so disliked the apocalyptic language of Revelation that he was happy to assign the authorship of the 4</a:t>
            </a:r>
            <a:r>
              <a:rPr lang="en-US" sz="2400" baseline="30000" dirty="0"/>
              <a:t>th</a:t>
            </a:r>
            <a:r>
              <a:rPr lang="en-US" sz="2400" dirty="0"/>
              <a:t> Gospel to a different John</a:t>
            </a:r>
          </a:p>
          <a:p>
            <a:pPr marL="857250" lvl="1" indent="-457200">
              <a:spcBef>
                <a:spcPts val="0"/>
              </a:spcBef>
              <a:spcAft>
                <a:spcPts val="2400"/>
              </a:spcAft>
            </a:pPr>
            <a:r>
              <a:rPr lang="en-US" sz="2400" b="1" i="1" dirty="0"/>
              <a:t>Carson &amp; Moo</a:t>
            </a:r>
            <a:r>
              <a:rPr lang="en-US" sz="2400" dirty="0"/>
              <a:t>:  “All of this is exceedingly weak. From the evidence of Eusebius, it is far from certain that there </a:t>
            </a:r>
            <a:r>
              <a:rPr lang="en-US" sz="2400" b="1" dirty="0">
                <a:solidFill>
                  <a:srgbClr val="FFFF00"/>
                </a:solidFill>
              </a:rPr>
              <a:t>ever was an ‘elder John’ </a:t>
            </a:r>
            <a:r>
              <a:rPr lang="en-US" sz="2400" dirty="0"/>
              <a:t>independent of the apostle; and if there was, it is still less certain that </a:t>
            </a:r>
            <a:r>
              <a:rPr lang="en-US" sz="2400" b="1" dirty="0">
                <a:solidFill>
                  <a:srgbClr val="FFFF00"/>
                </a:solidFill>
              </a:rPr>
              <a:t>he wrote anything</a:t>
            </a:r>
            <a:r>
              <a:rPr lang="en-US" sz="2400" dirty="0"/>
              <a:t>.”  </a:t>
            </a:r>
            <a:r>
              <a:rPr lang="en-US" sz="1800" dirty="0"/>
              <a:t>(235)</a:t>
            </a:r>
          </a:p>
        </p:txBody>
      </p:sp>
      <p:sp>
        <p:nvSpPr>
          <p:cNvPr id="4" name="Slide Number Placeholder 3">
            <a:extLst>
              <a:ext uri="{FF2B5EF4-FFF2-40B4-BE49-F238E27FC236}">
                <a16:creationId xmlns:a16="http://schemas.microsoft.com/office/drawing/2014/main" id="{4AACC75B-1766-4B35-B2F1-AAA6BC5E18A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14FB9B3-96E9-4BD4-BFEF-58E04F2DF332}"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5" name="Footer Placeholder 4">
            <a:extLst>
              <a:ext uri="{FF2B5EF4-FFF2-40B4-BE49-F238E27FC236}">
                <a16:creationId xmlns:a16="http://schemas.microsoft.com/office/drawing/2014/main" id="{BEB0017A-20CD-4577-B3EE-BB474BD49B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6" name="Date Placeholder 5">
            <a:extLst>
              <a:ext uri="{FF2B5EF4-FFF2-40B4-BE49-F238E27FC236}">
                <a16:creationId xmlns:a16="http://schemas.microsoft.com/office/drawing/2014/main" id="{5ABA858B-5F64-E044-C877-296E50C0DFE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412375304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B9E16D3-5CA3-B94F-FF91-4819B2BBD6C0}"/>
              </a:ext>
            </a:extLst>
          </p:cNvPr>
          <p:cNvSpPr>
            <a:spLocks noGrp="1"/>
          </p:cNvSpPr>
          <p:nvPr>
            <p:ph type="title"/>
          </p:nvPr>
        </p:nvSpPr>
        <p:spPr>
          <a:xfrm>
            <a:off x="457200" y="397556"/>
            <a:ext cx="8229600" cy="1143000"/>
          </a:xfrm>
        </p:spPr>
        <p:txBody>
          <a:bodyPr/>
          <a:lstStyle/>
          <a:p>
            <a:r>
              <a:rPr lang="en-US"/>
              <a:t>Papias Had Limited Understanding</a:t>
            </a:r>
          </a:p>
        </p:txBody>
      </p:sp>
      <p:sp>
        <p:nvSpPr>
          <p:cNvPr id="9" name="Content Placeholder 8">
            <a:extLst>
              <a:ext uri="{FF2B5EF4-FFF2-40B4-BE49-F238E27FC236}">
                <a16:creationId xmlns:a16="http://schemas.microsoft.com/office/drawing/2014/main" id="{08443860-EF70-7FB9-DF7A-7D65D338A9CE}"/>
              </a:ext>
            </a:extLst>
          </p:cNvPr>
          <p:cNvSpPr>
            <a:spLocks noGrp="1"/>
          </p:cNvSpPr>
          <p:nvPr>
            <p:ph idx="1"/>
          </p:nvPr>
        </p:nvSpPr>
        <p:spPr>
          <a:xfrm>
            <a:off x="457201" y="1883883"/>
            <a:ext cx="8229600" cy="4149371"/>
          </a:xfrm>
        </p:spPr>
        <p:txBody>
          <a:bodyPr anchor="t"/>
          <a:lstStyle/>
          <a:p>
            <a:pPr marL="0" indent="461963">
              <a:buNone/>
            </a:pPr>
            <a:r>
              <a:rPr lang="en-US" b="1" i="1" dirty="0"/>
              <a:t>Eusebius</a:t>
            </a:r>
            <a:r>
              <a:rPr lang="en-US" dirty="0"/>
              <a:t>:  “13 For he appears to have been of </a:t>
            </a:r>
            <a:r>
              <a:rPr lang="en-US" b="1" dirty="0">
                <a:solidFill>
                  <a:srgbClr val="FFFF00"/>
                </a:solidFill>
              </a:rPr>
              <a:t>very limited understanding</a:t>
            </a:r>
            <a:r>
              <a:rPr lang="en-US" dirty="0"/>
              <a:t>, as one can see from his discourses. But it was due to him that so many of the Church Fathers after him adopted a like opinion, urging in their own support the antiquity of the man; as for instance </a:t>
            </a:r>
            <a:r>
              <a:rPr lang="en-US" dirty="0" err="1"/>
              <a:t>Iranæus</a:t>
            </a:r>
            <a:r>
              <a:rPr lang="en-US" dirty="0"/>
              <a:t> and any one else that may have proclaimed similar views.”  </a:t>
            </a:r>
            <a:r>
              <a:rPr lang="en-US" sz="2000" dirty="0"/>
              <a:t>(“The Church History of Eusebius,” 3:39:13, </a:t>
            </a:r>
            <a:r>
              <a:rPr lang="en-US" sz="2000" dirty="0" err="1"/>
              <a:t>NPNF</a:t>
            </a:r>
            <a:r>
              <a:rPr lang="en-US" sz="2000" dirty="0"/>
              <a:t>, 1890, 2.1:172)</a:t>
            </a:r>
          </a:p>
        </p:txBody>
      </p:sp>
      <p:sp>
        <p:nvSpPr>
          <p:cNvPr id="5" name="Date Placeholder 4">
            <a:extLst>
              <a:ext uri="{FF2B5EF4-FFF2-40B4-BE49-F238E27FC236}">
                <a16:creationId xmlns:a16="http://schemas.microsoft.com/office/drawing/2014/main" id="{3EE70807-00B2-B029-EAFF-EB1D2FAE73F1}"/>
              </a:ext>
            </a:extLst>
          </p:cNvPr>
          <p:cNvSpPr>
            <a:spLocks noGrp="1"/>
          </p:cNvSpPr>
          <p:nvPr>
            <p:ph type="dt" sz="half" idx="10"/>
          </p:nvPr>
        </p:nvSpPr>
        <p:spPr/>
        <p:txBody>
          <a:bodyPr/>
          <a:lstStyle/>
          <a:p>
            <a:r>
              <a:rPr lang="en-US"/>
              <a:t>Outline, 31</a:t>
            </a:r>
          </a:p>
        </p:txBody>
      </p:sp>
      <p:sp>
        <p:nvSpPr>
          <p:cNvPr id="6" name="Footer Placeholder 5">
            <a:extLst>
              <a:ext uri="{FF2B5EF4-FFF2-40B4-BE49-F238E27FC236}">
                <a16:creationId xmlns:a16="http://schemas.microsoft.com/office/drawing/2014/main" id="{F4E1A218-7514-7DD4-9E56-DBEB8C488321}"/>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64837D67-5C4C-837F-6CA4-B4B7D7146709}"/>
              </a:ext>
            </a:extLst>
          </p:cNvPr>
          <p:cNvSpPr>
            <a:spLocks noGrp="1"/>
          </p:cNvSpPr>
          <p:nvPr>
            <p:ph type="sldNum" sz="quarter" idx="12"/>
          </p:nvPr>
        </p:nvSpPr>
        <p:spPr/>
        <p:txBody>
          <a:bodyPr/>
          <a:lstStyle/>
          <a:p>
            <a:fld id="{3C8CA7C4-6BCF-4B83-8858-85B1748A2A5F}" type="slidenum">
              <a:rPr lang="en-US" smtClean="0"/>
              <a:t>275</a:t>
            </a:fld>
            <a:endParaRPr lang="en-US"/>
          </a:p>
        </p:txBody>
      </p:sp>
    </p:spTree>
    <p:extLst>
      <p:ext uri="{BB962C8B-B14F-4D97-AF65-F5344CB8AC3E}">
        <p14:creationId xmlns:p14="http://schemas.microsoft.com/office/powerpoint/2010/main" val="251477436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Bart D. Ehrman - Wikipedia">
            <a:extLst>
              <a:ext uri="{FF2B5EF4-FFF2-40B4-BE49-F238E27FC236}">
                <a16:creationId xmlns:a16="http://schemas.microsoft.com/office/drawing/2014/main" id="{C0888D8E-9585-4E51-31C5-9CDE716DBE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1802708"/>
            <a:ext cx="3583234" cy="4230547"/>
          </a:xfrm>
          <a:prstGeom prst="rect">
            <a:avLst/>
          </a:prstGeom>
          <a:noFill/>
          <a:extLst>
            <a:ext uri="{909E8E84-426E-40DD-AFC4-6F175D3DCCD1}">
              <a14:hiddenFill xmlns:a14="http://schemas.microsoft.com/office/drawing/2010/main">
                <a:solidFill>
                  <a:srgbClr val="FFFFFF"/>
                </a:solidFill>
              </a14:hiddenFill>
            </a:ext>
          </a:extLst>
        </p:spPr>
      </p:pic>
      <p:sp>
        <p:nvSpPr>
          <p:cNvPr id="8" name="Title 7">
            <a:extLst>
              <a:ext uri="{FF2B5EF4-FFF2-40B4-BE49-F238E27FC236}">
                <a16:creationId xmlns:a16="http://schemas.microsoft.com/office/drawing/2014/main" id="{9B9E16D3-5CA3-B94F-FF91-4819B2BBD6C0}"/>
              </a:ext>
            </a:extLst>
          </p:cNvPr>
          <p:cNvSpPr>
            <a:spLocks noGrp="1"/>
          </p:cNvSpPr>
          <p:nvPr>
            <p:ph type="title"/>
          </p:nvPr>
        </p:nvSpPr>
        <p:spPr/>
        <p:txBody>
          <a:bodyPr/>
          <a:lstStyle/>
          <a:p>
            <a:r>
              <a:rPr lang="en-US"/>
              <a:t>Papias Had Limited Understanding</a:t>
            </a:r>
          </a:p>
        </p:txBody>
      </p:sp>
      <p:sp>
        <p:nvSpPr>
          <p:cNvPr id="9" name="Content Placeholder 8">
            <a:extLst>
              <a:ext uri="{FF2B5EF4-FFF2-40B4-BE49-F238E27FC236}">
                <a16:creationId xmlns:a16="http://schemas.microsoft.com/office/drawing/2014/main" id="{08443860-EF70-7FB9-DF7A-7D65D338A9CE}"/>
              </a:ext>
            </a:extLst>
          </p:cNvPr>
          <p:cNvSpPr>
            <a:spLocks noGrp="1"/>
          </p:cNvSpPr>
          <p:nvPr>
            <p:ph idx="1"/>
          </p:nvPr>
        </p:nvSpPr>
        <p:spPr>
          <a:xfrm>
            <a:off x="613459" y="1600201"/>
            <a:ext cx="8073342" cy="4433054"/>
          </a:xfrm>
        </p:spPr>
        <p:txBody>
          <a:bodyPr anchor="ctr"/>
          <a:lstStyle/>
          <a:p>
            <a:pPr marL="0" indent="0">
              <a:buNone/>
            </a:pPr>
            <a:r>
              <a:rPr lang="en-US" b="1" i="1" dirty="0"/>
              <a:t>Bart </a:t>
            </a:r>
            <a:r>
              <a:rPr lang="en-US" b="1" i="1" dirty="0" err="1"/>
              <a:t>Ehrman</a:t>
            </a:r>
            <a:r>
              <a:rPr lang="en-US" dirty="0"/>
              <a:t>:  “Later church fathers who talk about Papias and his book are </a:t>
            </a:r>
            <a:r>
              <a:rPr lang="en-US" b="1" dirty="0">
                <a:solidFill>
                  <a:srgbClr val="FFFF00"/>
                </a:solidFill>
              </a:rPr>
              <a:t>not overly enthusiastic</a:t>
            </a:r>
            <a:r>
              <a:rPr lang="en-US" dirty="0"/>
              <a:t>.  The ‘father of church history,’ the </a:t>
            </a:r>
            <a:r>
              <a:rPr lang="en-US" dirty="0" err="1"/>
              <a:t>fouth</a:t>
            </a:r>
            <a:r>
              <a:rPr lang="en-US" dirty="0"/>
              <a:t>-century Eusebius of Caesarea, indicates that, in his opinion, Papias was </a:t>
            </a:r>
            <a:r>
              <a:rPr lang="en-US" b="1" dirty="0">
                <a:solidFill>
                  <a:srgbClr val="FFFF00"/>
                </a:solidFill>
              </a:rPr>
              <a:t>‘a man of exceedingly small intelligence’</a:t>
            </a:r>
            <a:r>
              <a:rPr lang="en-US" dirty="0"/>
              <a:t> (Church History, 3.39).”  </a:t>
            </a:r>
            <a:r>
              <a:rPr lang="en-US" sz="2000" dirty="0"/>
              <a:t>(</a:t>
            </a:r>
            <a:r>
              <a:rPr lang="en-US" sz="2000" i="1" dirty="0"/>
              <a:t>Jesus Before the Gospels</a:t>
            </a:r>
            <a:r>
              <a:rPr lang="en-US" sz="2000" dirty="0"/>
              <a:t>, 111)</a:t>
            </a:r>
          </a:p>
        </p:txBody>
      </p:sp>
      <p:sp>
        <p:nvSpPr>
          <p:cNvPr id="5" name="Date Placeholder 4">
            <a:extLst>
              <a:ext uri="{FF2B5EF4-FFF2-40B4-BE49-F238E27FC236}">
                <a16:creationId xmlns:a16="http://schemas.microsoft.com/office/drawing/2014/main" id="{3EE70807-00B2-B029-EAFF-EB1D2FAE73F1}"/>
              </a:ext>
            </a:extLst>
          </p:cNvPr>
          <p:cNvSpPr>
            <a:spLocks noGrp="1"/>
          </p:cNvSpPr>
          <p:nvPr>
            <p:ph type="dt" sz="half" idx="10"/>
          </p:nvPr>
        </p:nvSpPr>
        <p:spPr/>
        <p:txBody>
          <a:bodyPr/>
          <a:lstStyle/>
          <a:p>
            <a:r>
              <a:rPr lang="en-US"/>
              <a:t>Outline, 32</a:t>
            </a:r>
          </a:p>
        </p:txBody>
      </p:sp>
      <p:sp>
        <p:nvSpPr>
          <p:cNvPr id="6" name="Footer Placeholder 5">
            <a:extLst>
              <a:ext uri="{FF2B5EF4-FFF2-40B4-BE49-F238E27FC236}">
                <a16:creationId xmlns:a16="http://schemas.microsoft.com/office/drawing/2014/main" id="{F4E1A218-7514-7DD4-9E56-DBEB8C488321}"/>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64837D67-5C4C-837F-6CA4-B4B7D7146709}"/>
              </a:ext>
            </a:extLst>
          </p:cNvPr>
          <p:cNvSpPr>
            <a:spLocks noGrp="1"/>
          </p:cNvSpPr>
          <p:nvPr>
            <p:ph type="sldNum" sz="quarter" idx="12"/>
          </p:nvPr>
        </p:nvSpPr>
        <p:spPr/>
        <p:txBody>
          <a:bodyPr/>
          <a:lstStyle/>
          <a:p>
            <a:fld id="{3C8CA7C4-6BCF-4B83-8858-85B1748A2A5F}" type="slidenum">
              <a:rPr lang="en-US" smtClean="0"/>
              <a:t>276</a:t>
            </a:fld>
            <a:endParaRPr lang="en-US"/>
          </a:p>
        </p:txBody>
      </p:sp>
    </p:spTree>
    <p:extLst>
      <p:ext uri="{BB962C8B-B14F-4D97-AF65-F5344CB8AC3E}">
        <p14:creationId xmlns:p14="http://schemas.microsoft.com/office/powerpoint/2010/main" val="26217972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p:cTn id="1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B9E16D3-5CA3-B94F-FF91-4819B2BBD6C0}"/>
              </a:ext>
            </a:extLst>
          </p:cNvPr>
          <p:cNvSpPr>
            <a:spLocks noGrp="1"/>
          </p:cNvSpPr>
          <p:nvPr>
            <p:ph type="title"/>
          </p:nvPr>
        </p:nvSpPr>
        <p:spPr/>
        <p:txBody>
          <a:bodyPr/>
          <a:lstStyle/>
          <a:p>
            <a:r>
              <a:rPr kumimoji="0" lang="en-US" sz="4400" b="0" i="0" u="none" strike="noStrike" kern="0" cap="none" spc="0" normalizeH="0" baseline="0" noProof="0">
                <a:ln>
                  <a:noFill/>
                </a:ln>
                <a:solidFill>
                  <a:srgbClr val="FFFFCC"/>
                </a:solidFill>
                <a:effectLst>
                  <a:outerShdw blurRad="38100" dist="38100" dir="2700000" algn="tl">
                    <a:srgbClr val="000000"/>
                  </a:outerShdw>
                </a:effectLst>
                <a:uLnTx/>
                <a:uFillTx/>
                <a:latin typeface="Arial Black" panose="020B0A04020102020204"/>
                <a:ea typeface="+mj-ea"/>
                <a:cs typeface="+mj-cs"/>
              </a:rPr>
              <a:t>Papias Had Limited Understanding</a:t>
            </a:r>
            <a:endParaRPr lang="en-US"/>
          </a:p>
        </p:txBody>
      </p:sp>
      <p:sp>
        <p:nvSpPr>
          <p:cNvPr id="9" name="Content Placeholder 8">
            <a:extLst>
              <a:ext uri="{FF2B5EF4-FFF2-40B4-BE49-F238E27FC236}">
                <a16:creationId xmlns:a16="http://schemas.microsoft.com/office/drawing/2014/main" id="{08443860-EF70-7FB9-DF7A-7D65D338A9CE}"/>
              </a:ext>
            </a:extLst>
          </p:cNvPr>
          <p:cNvSpPr>
            <a:spLocks noGrp="1"/>
          </p:cNvSpPr>
          <p:nvPr>
            <p:ph idx="1"/>
          </p:nvPr>
        </p:nvSpPr>
        <p:spPr>
          <a:xfrm>
            <a:off x="3701667" y="1600201"/>
            <a:ext cx="4985133" cy="4433054"/>
          </a:xfrm>
        </p:spPr>
        <p:txBody>
          <a:bodyPr anchor="ctr"/>
          <a:lstStyle/>
          <a:p>
            <a:pPr marL="0" indent="0">
              <a:buNone/>
            </a:pPr>
            <a:r>
              <a:rPr lang="en-US" b="1" i="1"/>
              <a:t>Richard Carrier</a:t>
            </a:r>
            <a:r>
              <a:rPr lang="en-US"/>
              <a:t>:  “From the quotations we have, we can tell that Papias was </a:t>
            </a:r>
            <a:r>
              <a:rPr lang="en-US" b="1">
                <a:solidFill>
                  <a:srgbClr val="FFFF00"/>
                </a:solidFill>
              </a:rPr>
              <a:t>a very gullible fellow</a:t>
            </a:r>
            <a:r>
              <a:rPr lang="en-US"/>
              <a:t>, so much so that even Eusebius called him </a:t>
            </a:r>
            <a:r>
              <a:rPr lang="en-US" b="1">
                <a:solidFill>
                  <a:srgbClr val="FFFF00"/>
                </a:solidFill>
              </a:rPr>
              <a:t>‘a man of very little intelligence</a:t>
            </a:r>
            <a:r>
              <a:rPr lang="en-US"/>
              <a:t>.’”  </a:t>
            </a:r>
            <a:r>
              <a:rPr lang="en-US" sz="2000"/>
              <a:t>(</a:t>
            </a:r>
            <a:r>
              <a:rPr lang="en-US" sz="2000" i="1"/>
              <a:t>On the Historicity of Jesus</a:t>
            </a:r>
            <a:r>
              <a:rPr lang="en-US" sz="2000"/>
              <a:t>, 324)</a:t>
            </a:r>
          </a:p>
        </p:txBody>
      </p:sp>
      <p:sp>
        <p:nvSpPr>
          <p:cNvPr id="5" name="Date Placeholder 4">
            <a:extLst>
              <a:ext uri="{FF2B5EF4-FFF2-40B4-BE49-F238E27FC236}">
                <a16:creationId xmlns:a16="http://schemas.microsoft.com/office/drawing/2014/main" id="{3EE70807-00B2-B029-EAFF-EB1D2FAE73F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Outline, 32</a:t>
            </a:r>
          </a:p>
        </p:txBody>
      </p:sp>
      <p:sp>
        <p:nvSpPr>
          <p:cNvPr id="6" name="Footer Placeholder 5">
            <a:extLst>
              <a:ext uri="{FF2B5EF4-FFF2-40B4-BE49-F238E27FC236}">
                <a16:creationId xmlns:a16="http://schemas.microsoft.com/office/drawing/2014/main" id="{F4E1A218-7514-7DD4-9E56-DBEB8C48832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Slide Number Placeholder 6">
            <a:extLst>
              <a:ext uri="{FF2B5EF4-FFF2-40B4-BE49-F238E27FC236}">
                <a16:creationId xmlns:a16="http://schemas.microsoft.com/office/drawing/2014/main" id="{64837D67-5C4C-837F-6CA4-B4B7D714670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3" name="Picture 2">
            <a:extLst>
              <a:ext uri="{FF2B5EF4-FFF2-40B4-BE49-F238E27FC236}">
                <a16:creationId xmlns:a16="http://schemas.microsoft.com/office/drawing/2014/main" id="{99A6CB4D-6D6B-15B3-8919-E1A12B3584D4}"/>
              </a:ext>
            </a:extLst>
          </p:cNvPr>
          <p:cNvPicPr>
            <a:picLocks noChangeAspect="1"/>
          </p:cNvPicPr>
          <p:nvPr/>
        </p:nvPicPr>
        <p:blipFill>
          <a:blip r:embed="rId3"/>
          <a:stretch>
            <a:fillRect/>
          </a:stretch>
        </p:blipFill>
        <p:spPr>
          <a:xfrm>
            <a:off x="595375" y="1876964"/>
            <a:ext cx="2895601" cy="3868226"/>
          </a:xfrm>
          <a:prstGeom prst="rect">
            <a:avLst/>
          </a:prstGeom>
        </p:spPr>
      </p:pic>
    </p:spTree>
    <p:extLst>
      <p:ext uri="{BB962C8B-B14F-4D97-AF65-F5344CB8AC3E}">
        <p14:creationId xmlns:p14="http://schemas.microsoft.com/office/powerpoint/2010/main" val="1165767471"/>
      </p:ext>
    </p:extLst>
  </p:cSld>
  <p:clrMapOvr>
    <a:overrideClrMapping bg1="dk2" tx1="lt1" bg2="dk1" tx2="lt2" accent1="accent1" accent2="accent2" accent3="accent3" accent4="accent4" accent5="accent5" accent6="accent6" hlink="hlink" folHlink="folHlink"/>
  </p:clrMapOvr>
  <p:transition spd="med">
    <p:pull/>
  </p:transition>
</p:sld>
</file>

<file path=ppt/slides/slide2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Response</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553378"/>
            <a:ext cx="8229600" cy="4577547"/>
          </a:xfrm>
        </p:spPr>
        <p:txBody>
          <a:bodyPr/>
          <a:lstStyle/>
          <a:p>
            <a:pPr marL="461963" lvl="1"/>
            <a:r>
              <a:rPr lang="en-US" sz="2800" dirty="0"/>
              <a:t>Eusebius’ assessment of Papias had very little to do with the quality of Papias’ writing and everything to do with </a:t>
            </a:r>
            <a:r>
              <a:rPr lang="en-US" sz="2800" b="1" dirty="0">
                <a:solidFill>
                  <a:srgbClr val="FFFF00"/>
                </a:solidFill>
                <a:ea typeface="+mn-ea"/>
                <a:cs typeface="+mn-cs"/>
              </a:rPr>
              <a:t>Eusebius’ theological disagreements</a:t>
            </a:r>
            <a:r>
              <a:rPr lang="en-US" sz="2800" dirty="0"/>
              <a:t> with Papias about eschatology  </a:t>
            </a:r>
            <a:r>
              <a:rPr lang="en-US" sz="2000" dirty="0"/>
              <a:t>(Who Was Papias’ Source?:  Exploring The Identity of John the Elder)</a:t>
            </a:r>
          </a:p>
          <a:p>
            <a:pPr marL="461963" lvl="1"/>
            <a:r>
              <a:rPr lang="en-US" sz="2800" dirty="0"/>
              <a:t>Since Eusebius quoted Papias concerning </a:t>
            </a:r>
            <a:r>
              <a:rPr lang="en-US" sz="2800" b="1" dirty="0">
                <a:solidFill>
                  <a:srgbClr val="FFFF00"/>
                </a:solidFill>
                <a:ea typeface="+mn-ea"/>
                <a:cs typeface="+mn-cs"/>
              </a:rPr>
              <a:t>gospel authorship</a:t>
            </a:r>
            <a:r>
              <a:rPr lang="en-US" sz="2800" dirty="0"/>
              <a:t>, he evidently viewed him as a </a:t>
            </a:r>
            <a:r>
              <a:rPr lang="en-US" sz="2800" b="1" dirty="0">
                <a:solidFill>
                  <a:srgbClr val="FFFF00"/>
                </a:solidFill>
                <a:ea typeface="+mn-ea"/>
                <a:cs typeface="+mn-cs"/>
              </a:rPr>
              <a:t>trustworthy source </a:t>
            </a:r>
            <a:r>
              <a:rPr lang="en-US" sz="2800" dirty="0"/>
              <a:t>for historical matters</a:t>
            </a:r>
          </a:p>
          <a:p>
            <a:pPr marL="461963" lvl="1">
              <a:spcBef>
                <a:spcPts val="0"/>
              </a:spcBef>
              <a:spcAft>
                <a:spcPts val="2400"/>
              </a:spcAft>
            </a:pPr>
            <a:endParaRPr lang="en-US" dirty="0"/>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205ECB8-61CB-6C46-D6F1-3408CBE9924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32</a:t>
            </a:r>
          </a:p>
        </p:txBody>
      </p:sp>
    </p:spTree>
    <p:extLst>
      <p:ext uri="{BB962C8B-B14F-4D97-AF65-F5344CB8AC3E}">
        <p14:creationId xmlns:p14="http://schemas.microsoft.com/office/powerpoint/2010/main" val="39561074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7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360CA50-A1AE-3C0A-8E31-CF76526CC11D}"/>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8F428A63-A65E-74C9-238A-46ABED9B17E9}"/>
              </a:ext>
            </a:extLst>
          </p:cNvPr>
          <p:cNvPicPr>
            <a:picLocks noChangeAspect="1"/>
          </p:cNvPicPr>
          <p:nvPr/>
        </p:nvPicPr>
        <p:blipFill>
          <a:blip r:embed="rId2"/>
          <a:stretch>
            <a:fillRect/>
          </a:stretch>
        </p:blipFill>
        <p:spPr>
          <a:xfrm>
            <a:off x="2590800" y="1653280"/>
            <a:ext cx="4350208" cy="3943079"/>
          </a:xfrm>
          <a:prstGeom prst="rect">
            <a:avLst/>
          </a:prstGeom>
        </p:spPr>
      </p:pic>
      <p:sp>
        <p:nvSpPr>
          <p:cNvPr id="4" name="Title 3">
            <a:extLst>
              <a:ext uri="{FF2B5EF4-FFF2-40B4-BE49-F238E27FC236}">
                <a16:creationId xmlns:a16="http://schemas.microsoft.com/office/drawing/2014/main" id="{96A79329-88EE-E446-9CB3-534FB31F85AE}"/>
              </a:ext>
            </a:extLst>
          </p:cNvPr>
          <p:cNvSpPr>
            <a:spLocks noGrp="1"/>
          </p:cNvSpPr>
          <p:nvPr>
            <p:ph type="title"/>
          </p:nvPr>
        </p:nvSpPr>
        <p:spPr/>
        <p:txBody>
          <a:bodyPr/>
          <a:lstStyle/>
          <a:p>
            <a:r>
              <a:rPr lang="en-US"/>
              <a:t>Response</a:t>
            </a:r>
          </a:p>
        </p:txBody>
      </p:sp>
      <p:sp>
        <p:nvSpPr>
          <p:cNvPr id="5" name="Content Placeholder 4">
            <a:extLst>
              <a:ext uri="{FF2B5EF4-FFF2-40B4-BE49-F238E27FC236}">
                <a16:creationId xmlns:a16="http://schemas.microsoft.com/office/drawing/2014/main" id="{52A92A77-7BA3-2043-8478-1567163A498B}"/>
              </a:ext>
            </a:extLst>
          </p:cNvPr>
          <p:cNvSpPr>
            <a:spLocks noGrp="1"/>
          </p:cNvSpPr>
          <p:nvPr>
            <p:ph idx="1"/>
          </p:nvPr>
        </p:nvSpPr>
        <p:spPr>
          <a:xfrm>
            <a:off x="651104" y="1929616"/>
            <a:ext cx="8229600" cy="4577547"/>
          </a:xfrm>
        </p:spPr>
        <p:txBody>
          <a:bodyPr/>
          <a:lstStyle/>
          <a:p>
            <a:pPr marL="461963" lvl="1"/>
            <a:r>
              <a:rPr lang="en-US" sz="2800" b="1" i="1" dirty="0"/>
              <a:t>Monte A. Shanks</a:t>
            </a:r>
            <a:r>
              <a:rPr lang="en-US" sz="2800" dirty="0"/>
              <a:t>:  “[Eusebius’s] statement that Papias </a:t>
            </a:r>
            <a:r>
              <a:rPr lang="en-US" sz="2800" b="1" dirty="0">
                <a:solidFill>
                  <a:srgbClr val="FFFF00"/>
                </a:solidFill>
              </a:rPr>
              <a:t>influenced many</a:t>
            </a:r>
            <a:r>
              <a:rPr lang="en-US" sz="2800" dirty="0"/>
              <a:t>…others is a tacit admission concerning </a:t>
            </a:r>
            <a:r>
              <a:rPr lang="en-US" sz="2800" b="1" dirty="0">
                <a:solidFill>
                  <a:srgbClr val="FFFF00"/>
                </a:solidFill>
              </a:rPr>
              <a:t>Papias’ intelligence and literary capacity</a:t>
            </a:r>
            <a:r>
              <a:rPr lang="en-US" sz="2800" dirty="0"/>
              <a:t>.  Eusebius’s admission argues that Papias was not so incompetent that he was incapable of significantly influencing future leaders of the church in the generations that followed.”  </a:t>
            </a:r>
            <a:r>
              <a:rPr lang="en-US" sz="2000" dirty="0"/>
              <a:t>(</a:t>
            </a:r>
            <a:r>
              <a:rPr lang="en-US" sz="2000" i="1" dirty="0"/>
              <a:t>Papias and the New Testament</a:t>
            </a:r>
            <a:r>
              <a:rPr lang="en-US" sz="2000" dirty="0"/>
              <a:t>, 178)</a:t>
            </a:r>
          </a:p>
        </p:txBody>
      </p:sp>
      <p:sp>
        <p:nvSpPr>
          <p:cNvPr id="2" name="Footer Placeholder 1">
            <a:extLst>
              <a:ext uri="{FF2B5EF4-FFF2-40B4-BE49-F238E27FC236}">
                <a16:creationId xmlns:a16="http://schemas.microsoft.com/office/drawing/2014/main" id="{13321DB6-61D6-AABF-5D7A-E13DD65D37A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31445854-9382-92FF-C078-037FD194C37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E8589BE-4793-969A-7941-7366E06437C9}"/>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32</a:t>
            </a:r>
          </a:p>
        </p:txBody>
      </p:sp>
    </p:spTree>
    <p:extLst>
      <p:ext uri="{BB962C8B-B14F-4D97-AF65-F5344CB8AC3E}">
        <p14:creationId xmlns:p14="http://schemas.microsoft.com/office/powerpoint/2010/main" val="23868233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p:cTn id="1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25DA7-DEF9-9FFA-3FD5-2408891654BB}"/>
              </a:ext>
            </a:extLst>
          </p:cNvPr>
          <p:cNvSpPr>
            <a:spLocks noGrp="1"/>
          </p:cNvSpPr>
          <p:nvPr>
            <p:ph type="title"/>
          </p:nvPr>
        </p:nvSpPr>
        <p:spPr/>
        <p:txBody>
          <a:bodyPr/>
          <a:lstStyle/>
          <a:p>
            <a:r>
              <a:rPr lang="en-US"/>
              <a:t>Gospel Titles</a:t>
            </a:r>
          </a:p>
        </p:txBody>
      </p:sp>
      <p:sp>
        <p:nvSpPr>
          <p:cNvPr id="3" name="Content Placeholder 2">
            <a:extLst>
              <a:ext uri="{FF2B5EF4-FFF2-40B4-BE49-F238E27FC236}">
                <a16:creationId xmlns:a16="http://schemas.microsoft.com/office/drawing/2014/main" id="{94EA9960-4F27-3E44-07CE-26DE097390B8}"/>
              </a:ext>
            </a:extLst>
          </p:cNvPr>
          <p:cNvSpPr>
            <a:spLocks noGrp="1"/>
          </p:cNvSpPr>
          <p:nvPr>
            <p:ph idx="1"/>
          </p:nvPr>
        </p:nvSpPr>
        <p:spPr/>
        <p:txBody>
          <a:bodyPr/>
          <a:lstStyle/>
          <a:p>
            <a:r>
              <a:rPr lang="en-US" dirty="0">
                <a:effectLst>
                  <a:outerShdw blurRad="38100" dist="38100" dir="2700000" algn="tl">
                    <a:srgbClr val="000000">
                      <a:alpha val="43137"/>
                    </a:srgbClr>
                  </a:outerShdw>
                </a:effectLst>
              </a:rPr>
              <a:t>The titles are found in Greek </a:t>
            </a:r>
            <a:r>
              <a:rPr lang="en-US" dirty="0" err="1">
                <a:effectLst>
                  <a:outerShdw blurRad="38100" dist="38100" dir="2700000" algn="tl">
                    <a:srgbClr val="000000">
                      <a:alpha val="43137"/>
                    </a:srgbClr>
                  </a:outerShdw>
                </a:effectLst>
              </a:rPr>
              <a:t>MSS</a:t>
            </a:r>
            <a:r>
              <a:rPr lang="en-US" dirty="0">
                <a:effectLst>
                  <a:outerShdw blurRad="38100" dist="38100" dir="2700000" algn="tl">
                    <a:srgbClr val="000000">
                      <a:alpha val="43137"/>
                    </a:srgbClr>
                  </a:outerShdw>
                </a:effectLst>
              </a:rPr>
              <a:t> that are </a:t>
            </a:r>
            <a:r>
              <a:rPr lang="en-US" b="1" dirty="0">
                <a:solidFill>
                  <a:srgbClr val="FFFF00"/>
                </a:solidFill>
                <a:effectLst>
                  <a:outerShdw blurRad="38100" dist="38100" dir="2700000" algn="tl">
                    <a:srgbClr val="000000">
                      <a:alpha val="43137"/>
                    </a:srgbClr>
                  </a:outerShdw>
                </a:effectLst>
              </a:rPr>
              <a:t>geographically diverse</a:t>
            </a:r>
          </a:p>
          <a:p>
            <a:r>
              <a:rPr lang="en-US" b="1" dirty="0">
                <a:solidFill>
                  <a:srgbClr val="FFFF00"/>
                </a:solidFill>
              </a:rPr>
              <a:t>Tags</a:t>
            </a:r>
            <a:r>
              <a:rPr lang="en-US" dirty="0"/>
              <a:t> were commonly put on scrolls to identify them</a:t>
            </a:r>
          </a:p>
          <a:p>
            <a:pPr marL="511175" lvl="0" indent="-511175">
              <a:buClr>
                <a:srgbClr val="00CCFF"/>
              </a:buClr>
            </a:pPr>
            <a:r>
              <a:rPr lang="en-US" dirty="0">
                <a:solidFill>
                  <a:srgbClr val="FFFFFF"/>
                </a:solidFill>
              </a:rPr>
              <a:t>Why do skeptics </a:t>
            </a:r>
            <a:r>
              <a:rPr lang="en-US" b="1" dirty="0">
                <a:solidFill>
                  <a:srgbClr val="FFFF00"/>
                </a:solidFill>
              </a:rPr>
              <a:t>accept</a:t>
            </a:r>
            <a:r>
              <a:rPr lang="en-US" dirty="0">
                <a:solidFill>
                  <a:srgbClr val="FFFFFF"/>
                </a:solidFill>
              </a:rPr>
              <a:t> the titles attached to </a:t>
            </a:r>
            <a:r>
              <a:rPr lang="en-US" b="1" dirty="0">
                <a:solidFill>
                  <a:srgbClr val="FFFF00"/>
                </a:solidFill>
              </a:rPr>
              <a:t>secular works </a:t>
            </a:r>
            <a:r>
              <a:rPr lang="en-US" dirty="0">
                <a:solidFill>
                  <a:srgbClr val="FFFFFF"/>
                </a:solidFill>
              </a:rPr>
              <a:t>but </a:t>
            </a:r>
            <a:r>
              <a:rPr lang="en-US" b="1" dirty="0">
                <a:solidFill>
                  <a:srgbClr val="FFFF00"/>
                </a:solidFill>
              </a:rPr>
              <a:t>reject</a:t>
            </a:r>
            <a:r>
              <a:rPr lang="en-US" dirty="0">
                <a:solidFill>
                  <a:srgbClr val="FFFFFF"/>
                </a:solidFill>
              </a:rPr>
              <a:t> the titles attached to </a:t>
            </a:r>
            <a:r>
              <a:rPr lang="en-US" b="1" dirty="0">
                <a:solidFill>
                  <a:srgbClr val="FFFF00"/>
                </a:solidFill>
              </a:rPr>
              <a:t>the Gospels</a:t>
            </a:r>
            <a:r>
              <a:rPr lang="en-US" dirty="0">
                <a:solidFill>
                  <a:srgbClr val="FFFFFF"/>
                </a:solidFill>
              </a:rPr>
              <a:t>?</a:t>
            </a:r>
          </a:p>
        </p:txBody>
      </p:sp>
      <p:sp>
        <p:nvSpPr>
          <p:cNvPr id="4" name="Date Placeholder 3">
            <a:extLst>
              <a:ext uri="{FF2B5EF4-FFF2-40B4-BE49-F238E27FC236}">
                <a16:creationId xmlns:a16="http://schemas.microsoft.com/office/drawing/2014/main" id="{07C54098-9D63-7132-E181-B83A0F54CDA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8</a:t>
            </a:r>
          </a:p>
        </p:txBody>
      </p:sp>
      <p:sp>
        <p:nvSpPr>
          <p:cNvPr id="5" name="Footer Placeholder 4">
            <a:extLst>
              <a:ext uri="{FF2B5EF4-FFF2-40B4-BE49-F238E27FC236}">
                <a16:creationId xmlns:a16="http://schemas.microsoft.com/office/drawing/2014/main" id="{12B28B03-3C99-3142-5AA9-FA3CA53F31C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EDFFD5FA-A91A-D1DC-6D57-81AE6C0687C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6152130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B9E16D3-5CA3-B94F-FF91-4819B2BBD6C0}"/>
              </a:ext>
            </a:extLst>
          </p:cNvPr>
          <p:cNvSpPr>
            <a:spLocks noGrp="1"/>
          </p:cNvSpPr>
          <p:nvPr>
            <p:ph type="title"/>
          </p:nvPr>
        </p:nvSpPr>
        <p:spPr/>
        <p:txBody>
          <a:bodyPr/>
          <a:lstStyle/>
          <a:p>
            <a:r>
              <a:rPr lang="en-US"/>
              <a:t>Papias Is Unreliable</a:t>
            </a:r>
          </a:p>
        </p:txBody>
      </p:sp>
      <p:sp>
        <p:nvSpPr>
          <p:cNvPr id="9" name="Content Placeholder 8">
            <a:extLst>
              <a:ext uri="{FF2B5EF4-FFF2-40B4-BE49-F238E27FC236}">
                <a16:creationId xmlns:a16="http://schemas.microsoft.com/office/drawing/2014/main" id="{08443860-EF70-7FB9-DF7A-7D65D338A9CE}"/>
              </a:ext>
            </a:extLst>
          </p:cNvPr>
          <p:cNvSpPr>
            <a:spLocks noGrp="1"/>
          </p:cNvSpPr>
          <p:nvPr>
            <p:ph idx="1"/>
          </p:nvPr>
        </p:nvSpPr>
        <p:spPr>
          <a:xfrm>
            <a:off x="4224759" y="1420813"/>
            <a:ext cx="4462042" cy="4612442"/>
          </a:xfrm>
        </p:spPr>
        <p:txBody>
          <a:bodyPr anchor="ctr"/>
          <a:lstStyle/>
          <a:p>
            <a:pPr marL="0" indent="0">
              <a:buNone/>
            </a:pPr>
            <a:r>
              <a:rPr lang="en-US" b="1" i="1" dirty="0"/>
              <a:t>Bart </a:t>
            </a:r>
            <a:r>
              <a:rPr lang="en-US" b="1" i="1" dirty="0" err="1"/>
              <a:t>Ehrman</a:t>
            </a:r>
            <a:r>
              <a:rPr lang="en-US" dirty="0"/>
              <a:t>:  “There is, though, still a further and even more compelling reason for doubting that we can trust Papias on the authorship of the Gospels. It is that we really </a:t>
            </a:r>
            <a:r>
              <a:rPr lang="en-US" b="1" dirty="0">
                <a:solidFill>
                  <a:srgbClr val="FFFF00"/>
                </a:solidFill>
              </a:rPr>
              <a:t>cannot trust him on much of anything</a:t>
            </a:r>
            <a:r>
              <a:rPr lang="en-US" dirty="0"/>
              <a:t>.”  </a:t>
            </a:r>
            <a:r>
              <a:rPr lang="en-US" sz="2000" dirty="0"/>
              <a:t>(</a:t>
            </a:r>
            <a:r>
              <a:rPr lang="en-US" sz="2000" i="1" dirty="0"/>
              <a:t>Jesus Before the Gospels</a:t>
            </a:r>
            <a:r>
              <a:rPr lang="en-US" sz="2000" dirty="0"/>
              <a:t>, 116-117)</a:t>
            </a:r>
          </a:p>
        </p:txBody>
      </p:sp>
      <p:sp>
        <p:nvSpPr>
          <p:cNvPr id="5" name="Date Placeholder 4">
            <a:extLst>
              <a:ext uri="{FF2B5EF4-FFF2-40B4-BE49-F238E27FC236}">
                <a16:creationId xmlns:a16="http://schemas.microsoft.com/office/drawing/2014/main" id="{3EE70807-00B2-B029-EAFF-EB1D2FAE73F1}"/>
              </a:ext>
            </a:extLst>
          </p:cNvPr>
          <p:cNvSpPr>
            <a:spLocks noGrp="1"/>
          </p:cNvSpPr>
          <p:nvPr>
            <p:ph type="dt" sz="half" idx="10"/>
          </p:nvPr>
        </p:nvSpPr>
        <p:spPr/>
        <p:txBody>
          <a:bodyPr/>
          <a:lstStyle/>
          <a:p>
            <a:r>
              <a:rPr lang="en-US"/>
              <a:t>Outline, 32</a:t>
            </a:r>
          </a:p>
        </p:txBody>
      </p:sp>
      <p:sp>
        <p:nvSpPr>
          <p:cNvPr id="6" name="Footer Placeholder 5">
            <a:extLst>
              <a:ext uri="{FF2B5EF4-FFF2-40B4-BE49-F238E27FC236}">
                <a16:creationId xmlns:a16="http://schemas.microsoft.com/office/drawing/2014/main" id="{F4E1A218-7514-7DD4-9E56-DBEB8C488321}"/>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64837D67-5C4C-837F-6CA4-B4B7D7146709}"/>
              </a:ext>
            </a:extLst>
          </p:cNvPr>
          <p:cNvSpPr>
            <a:spLocks noGrp="1"/>
          </p:cNvSpPr>
          <p:nvPr>
            <p:ph type="sldNum" sz="quarter" idx="12"/>
          </p:nvPr>
        </p:nvSpPr>
        <p:spPr/>
        <p:txBody>
          <a:bodyPr/>
          <a:lstStyle/>
          <a:p>
            <a:fld id="{3C8CA7C4-6BCF-4B83-8858-85B1748A2A5F}" type="slidenum">
              <a:rPr lang="en-US" smtClean="0"/>
              <a:t>280</a:t>
            </a:fld>
            <a:endParaRPr lang="en-US"/>
          </a:p>
        </p:txBody>
      </p:sp>
      <p:pic>
        <p:nvPicPr>
          <p:cNvPr id="3" name="Picture 2" descr="Bart D. Ehrman - Wikipedia">
            <a:extLst>
              <a:ext uri="{FF2B5EF4-FFF2-40B4-BE49-F238E27FC236}">
                <a16:creationId xmlns:a16="http://schemas.microsoft.com/office/drawing/2014/main" id="{00AF13EC-4F5C-A8B0-680D-8750A033BF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051" y="1740528"/>
            <a:ext cx="3232754" cy="38167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477570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8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2D8D6DA-743A-720E-A755-A11943325CAE}"/>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30A95856-49D1-C653-3085-6E3DD682BAE8}"/>
              </a:ext>
            </a:extLst>
          </p:cNvPr>
          <p:cNvSpPr>
            <a:spLocks noGrp="1"/>
          </p:cNvSpPr>
          <p:nvPr>
            <p:ph type="title"/>
          </p:nvPr>
        </p:nvSpPr>
        <p:spPr/>
        <p:txBody>
          <a:bodyPr/>
          <a:lstStyle/>
          <a:p>
            <a:r>
              <a:rPr lang="en-US"/>
              <a:t>Apollinaris of Laodicea</a:t>
            </a:r>
            <a:br>
              <a:rPr lang="en-US"/>
            </a:br>
            <a:r>
              <a:rPr lang="en-US" sz="3000">
                <a:latin typeface="+mn-lt"/>
              </a:rPr>
              <a:t>(~310-381/2)</a:t>
            </a:r>
          </a:p>
        </p:txBody>
      </p:sp>
      <p:sp>
        <p:nvSpPr>
          <p:cNvPr id="9" name="Content Placeholder 8">
            <a:extLst>
              <a:ext uri="{FF2B5EF4-FFF2-40B4-BE49-F238E27FC236}">
                <a16:creationId xmlns:a16="http://schemas.microsoft.com/office/drawing/2014/main" id="{6DE4027C-6AAA-D25E-ECB6-1A28EDC0FADE}"/>
              </a:ext>
            </a:extLst>
          </p:cNvPr>
          <p:cNvSpPr>
            <a:spLocks noGrp="1"/>
          </p:cNvSpPr>
          <p:nvPr>
            <p:ph idx="1"/>
          </p:nvPr>
        </p:nvSpPr>
        <p:spPr/>
        <p:txBody>
          <a:bodyPr/>
          <a:lstStyle/>
          <a:p>
            <a:pPr marL="0" indent="463550">
              <a:buNone/>
            </a:pPr>
            <a:r>
              <a:rPr lang="en-US" b="1" i="1" dirty="0"/>
              <a:t>Apollinaris of Laodicea quoting Papias</a:t>
            </a:r>
            <a:r>
              <a:rPr lang="en-US" dirty="0"/>
              <a:t>:  “</a:t>
            </a:r>
            <a:r>
              <a:rPr lang="en-US" b="1" kern="1200" dirty="0">
                <a:solidFill>
                  <a:srgbClr val="FFFF00"/>
                </a:solidFill>
                <a:effectLst>
                  <a:outerShdw blurRad="38100" dist="38100" dir="2700000" algn="tl">
                    <a:srgbClr val="000000">
                      <a:alpha val="43137"/>
                    </a:srgbClr>
                  </a:outerShdw>
                </a:effectLst>
              </a:rPr>
              <a:t>Judas</a:t>
            </a:r>
            <a:r>
              <a:rPr lang="en-US" dirty="0"/>
              <a:t> walked about in this world as a weighty example of impiety. He was so inflamed in the flesh that </a:t>
            </a:r>
            <a:r>
              <a:rPr lang="en-US" b="1" kern="1200" dirty="0">
                <a:solidFill>
                  <a:srgbClr val="FFFF00"/>
                </a:solidFill>
                <a:effectLst>
                  <a:outerShdw blurRad="38100" dist="38100" dir="2700000" algn="tl">
                    <a:srgbClr val="000000">
                      <a:alpha val="43137"/>
                    </a:srgbClr>
                  </a:outerShdw>
                </a:effectLst>
              </a:rPr>
              <a:t>he could not pass where a wagon could easily pass</a:t>
            </a:r>
            <a:r>
              <a:rPr lang="en-US" dirty="0"/>
              <a:t>, in fact </a:t>
            </a:r>
            <a:r>
              <a:rPr lang="en-US" b="1" kern="1200" dirty="0">
                <a:solidFill>
                  <a:srgbClr val="FFFF00"/>
                </a:solidFill>
                <a:effectLst>
                  <a:outerShdw blurRad="38100" dist="38100" dir="2700000" algn="tl">
                    <a:srgbClr val="000000">
                      <a:alpha val="43137"/>
                    </a:srgbClr>
                  </a:outerShdw>
                </a:effectLst>
              </a:rPr>
              <a:t>not even the bulk of his head alone could pass</a:t>
            </a:r>
            <a:r>
              <a:rPr lang="en-US" dirty="0"/>
              <a:t>. For they say that the lids of his eyes were so swollen that neither could he </a:t>
            </a:r>
            <a:r>
              <a:rPr lang="en-US" b="1" kern="1200" dirty="0">
                <a:solidFill>
                  <a:srgbClr val="FFFF00"/>
                </a:solidFill>
                <a:effectLst>
                  <a:outerShdw blurRad="38100" dist="38100" dir="2700000" algn="tl">
                    <a:srgbClr val="000000">
                      <a:alpha val="43137"/>
                    </a:srgbClr>
                  </a:outerShdw>
                </a:effectLst>
              </a:rPr>
              <a:t>see any light at all</a:t>
            </a:r>
            <a:r>
              <a:rPr lang="en-US" dirty="0"/>
              <a:t>, nor could a doctor aided by instruments see his eyes.  Such was their depth from the outer surface of his body.  </a:t>
            </a:r>
            <a:r>
              <a:rPr lang="en-US" b="1" kern="1200" dirty="0">
                <a:solidFill>
                  <a:srgbClr val="FFFF00"/>
                </a:solidFill>
                <a:effectLst>
                  <a:outerShdw blurRad="38100" dist="38100" dir="2700000" algn="tl">
                    <a:srgbClr val="000000">
                      <a:alpha val="43137"/>
                    </a:srgbClr>
                  </a:outerShdw>
                </a:effectLst>
              </a:rPr>
              <a:t>His genitals</a:t>
            </a:r>
          </a:p>
        </p:txBody>
      </p:sp>
      <p:sp>
        <p:nvSpPr>
          <p:cNvPr id="5" name="Date Placeholder 4">
            <a:extLst>
              <a:ext uri="{FF2B5EF4-FFF2-40B4-BE49-F238E27FC236}">
                <a16:creationId xmlns:a16="http://schemas.microsoft.com/office/drawing/2014/main" id="{2B2264D5-0775-9D66-C369-D59934708D7A}"/>
              </a:ext>
            </a:extLst>
          </p:cNvPr>
          <p:cNvSpPr>
            <a:spLocks noGrp="1"/>
          </p:cNvSpPr>
          <p:nvPr>
            <p:ph type="dt" sz="half" idx="10"/>
          </p:nvPr>
        </p:nvSpPr>
        <p:spPr/>
        <p:txBody>
          <a:bodyPr/>
          <a:lstStyle/>
          <a:p>
            <a:r>
              <a:rPr lang="en-US" dirty="0"/>
              <a:t>Outline, 32-33</a:t>
            </a:r>
          </a:p>
        </p:txBody>
      </p:sp>
      <p:sp>
        <p:nvSpPr>
          <p:cNvPr id="6" name="Footer Placeholder 5">
            <a:extLst>
              <a:ext uri="{FF2B5EF4-FFF2-40B4-BE49-F238E27FC236}">
                <a16:creationId xmlns:a16="http://schemas.microsoft.com/office/drawing/2014/main" id="{6F581396-41EC-C04C-EEE3-8326CF783632}"/>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71FDA352-FEB4-00B0-19AC-C82375D916DA}"/>
              </a:ext>
            </a:extLst>
          </p:cNvPr>
          <p:cNvSpPr>
            <a:spLocks noGrp="1"/>
          </p:cNvSpPr>
          <p:nvPr>
            <p:ph type="sldNum" sz="quarter" idx="12"/>
          </p:nvPr>
        </p:nvSpPr>
        <p:spPr/>
        <p:txBody>
          <a:bodyPr/>
          <a:lstStyle/>
          <a:p>
            <a:fld id="{3C8CA7C4-6BCF-4B83-8858-85B1748A2A5F}" type="slidenum">
              <a:rPr lang="en-US" smtClean="0"/>
              <a:t>281</a:t>
            </a:fld>
            <a:endParaRPr lang="en-US"/>
          </a:p>
        </p:txBody>
      </p:sp>
    </p:spTree>
    <p:extLst>
      <p:ext uri="{BB962C8B-B14F-4D97-AF65-F5344CB8AC3E}">
        <p14:creationId xmlns:p14="http://schemas.microsoft.com/office/powerpoint/2010/main" val="3857793810"/>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B9E16D3-5CA3-B94F-FF91-4819B2BBD6C0}"/>
              </a:ext>
            </a:extLst>
          </p:cNvPr>
          <p:cNvSpPr>
            <a:spLocks noGrp="1"/>
          </p:cNvSpPr>
          <p:nvPr>
            <p:ph type="title"/>
          </p:nvPr>
        </p:nvSpPr>
        <p:spPr/>
        <p:txBody>
          <a:bodyPr/>
          <a:lstStyle/>
          <a:p>
            <a:r>
              <a:rPr lang="en-US"/>
              <a:t>Apollinaris of Laodicea</a:t>
            </a:r>
            <a:br>
              <a:rPr lang="en-US"/>
            </a:br>
            <a:r>
              <a:rPr lang="en-US" sz="3000">
                <a:latin typeface="+mn-lt"/>
              </a:rPr>
              <a:t>(~310-381/2)</a:t>
            </a:r>
          </a:p>
        </p:txBody>
      </p:sp>
      <p:sp>
        <p:nvSpPr>
          <p:cNvPr id="9" name="Content Placeholder 8">
            <a:extLst>
              <a:ext uri="{FF2B5EF4-FFF2-40B4-BE49-F238E27FC236}">
                <a16:creationId xmlns:a16="http://schemas.microsoft.com/office/drawing/2014/main" id="{08443860-EF70-7FB9-DF7A-7D65D338A9CE}"/>
              </a:ext>
            </a:extLst>
          </p:cNvPr>
          <p:cNvSpPr>
            <a:spLocks noGrp="1"/>
          </p:cNvSpPr>
          <p:nvPr>
            <p:ph idx="1"/>
          </p:nvPr>
        </p:nvSpPr>
        <p:spPr/>
        <p:txBody>
          <a:bodyPr/>
          <a:lstStyle/>
          <a:p>
            <a:pPr marL="0" indent="0">
              <a:buNone/>
            </a:pPr>
            <a:r>
              <a:rPr lang="en-US" dirty="0"/>
              <a:t>appeared to be </a:t>
            </a:r>
            <a:r>
              <a:rPr lang="en-US" b="1" kern="1200" dirty="0">
                <a:solidFill>
                  <a:srgbClr val="FFFF00"/>
                </a:solidFill>
                <a:effectLst>
                  <a:outerShdw blurRad="38100" dist="38100" dir="2700000" algn="tl">
                    <a:srgbClr val="000000">
                      <a:alpha val="43137"/>
                    </a:srgbClr>
                  </a:outerShdw>
                </a:effectLst>
              </a:rPr>
              <a:t>more nauseating and enlarged </a:t>
            </a:r>
            <a:r>
              <a:rPr lang="en-US" dirty="0"/>
              <a:t>than any other genitalia, and he passed through them </a:t>
            </a:r>
            <a:r>
              <a:rPr lang="en-US" b="1" kern="1200" dirty="0">
                <a:solidFill>
                  <a:srgbClr val="FFFF00"/>
                </a:solidFill>
                <a:effectLst>
                  <a:outerShdw blurRad="38100" dist="38100" dir="2700000" algn="tl">
                    <a:srgbClr val="000000">
                      <a:alpha val="43137"/>
                    </a:srgbClr>
                  </a:outerShdw>
                </a:effectLst>
              </a:rPr>
              <a:t>pus</a:t>
            </a:r>
            <a:r>
              <a:rPr lang="en-US" dirty="0"/>
              <a:t> and even </a:t>
            </a:r>
            <a:r>
              <a:rPr lang="en-US" b="1" kern="1200" dirty="0">
                <a:solidFill>
                  <a:srgbClr val="FFFF00"/>
                </a:solidFill>
                <a:effectLst>
                  <a:outerShdw blurRad="38100" dist="38100" dir="2700000" algn="tl">
                    <a:srgbClr val="000000">
                      <a:alpha val="43137"/>
                    </a:srgbClr>
                  </a:outerShdw>
                </a:effectLst>
              </a:rPr>
              <a:t>worms</a:t>
            </a:r>
            <a:r>
              <a:rPr lang="en-US" dirty="0"/>
              <a:t> that converged from throughout his body, causing an outrage on account of the simple necessity of life. After many tortures and punishments, they say, he died in his own land. His land remains until now desolate and uninhabited on account of </a:t>
            </a:r>
            <a:r>
              <a:rPr lang="en-US" b="1" kern="1200" dirty="0">
                <a:solidFill>
                  <a:srgbClr val="FFFF00"/>
                </a:solidFill>
                <a:effectLst>
                  <a:outerShdw blurRad="38100" dist="38100" dir="2700000" algn="tl">
                    <a:srgbClr val="000000">
                      <a:alpha val="43137"/>
                    </a:srgbClr>
                  </a:outerShdw>
                </a:effectLst>
              </a:rPr>
              <a:t>the stench</a:t>
            </a:r>
            <a:r>
              <a:rPr lang="en-US" dirty="0"/>
              <a:t>. Even to this day, no one can travel through that place without </a:t>
            </a:r>
            <a:r>
              <a:rPr lang="en-US" b="1" kern="1200" dirty="0">
                <a:solidFill>
                  <a:srgbClr val="FFFF00"/>
                </a:solidFill>
                <a:effectLst>
                  <a:outerShdw blurRad="38100" dist="38100" dir="2700000" algn="tl">
                    <a:srgbClr val="000000">
                      <a:alpha val="43137"/>
                    </a:srgbClr>
                  </a:outerShdw>
                </a:effectLst>
              </a:rPr>
              <a:t>holding their nose</a:t>
            </a:r>
            <a:r>
              <a:rPr lang="en-US" dirty="0"/>
              <a:t>….”  </a:t>
            </a:r>
            <a:r>
              <a:rPr lang="en-US" sz="2000" dirty="0"/>
              <a:t>(Cramer’s catena on Acts </a:t>
            </a:r>
            <a:r>
              <a:rPr lang="en-US" sz="2000" dirty="0" err="1"/>
              <a:t>ch.</a:t>
            </a:r>
            <a:r>
              <a:rPr lang="en-US" sz="2000" dirty="0"/>
              <a:t> 1)</a:t>
            </a:r>
          </a:p>
          <a:p>
            <a:endParaRPr lang="en-US" dirty="0"/>
          </a:p>
        </p:txBody>
      </p:sp>
      <p:sp>
        <p:nvSpPr>
          <p:cNvPr id="5" name="Date Placeholder 4">
            <a:extLst>
              <a:ext uri="{FF2B5EF4-FFF2-40B4-BE49-F238E27FC236}">
                <a16:creationId xmlns:a16="http://schemas.microsoft.com/office/drawing/2014/main" id="{3EE70807-00B2-B029-EAFF-EB1D2FAE73F1}"/>
              </a:ext>
            </a:extLst>
          </p:cNvPr>
          <p:cNvSpPr>
            <a:spLocks noGrp="1"/>
          </p:cNvSpPr>
          <p:nvPr>
            <p:ph type="dt" sz="half" idx="10"/>
          </p:nvPr>
        </p:nvSpPr>
        <p:spPr/>
        <p:txBody>
          <a:bodyPr/>
          <a:lstStyle/>
          <a:p>
            <a:r>
              <a:rPr lang="en-US" dirty="0"/>
              <a:t>Outline, 32-33</a:t>
            </a:r>
          </a:p>
        </p:txBody>
      </p:sp>
      <p:sp>
        <p:nvSpPr>
          <p:cNvPr id="6" name="Footer Placeholder 5">
            <a:extLst>
              <a:ext uri="{FF2B5EF4-FFF2-40B4-BE49-F238E27FC236}">
                <a16:creationId xmlns:a16="http://schemas.microsoft.com/office/drawing/2014/main" id="{F4E1A218-7514-7DD4-9E56-DBEB8C488321}"/>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64837D67-5C4C-837F-6CA4-B4B7D7146709}"/>
              </a:ext>
            </a:extLst>
          </p:cNvPr>
          <p:cNvSpPr>
            <a:spLocks noGrp="1"/>
          </p:cNvSpPr>
          <p:nvPr>
            <p:ph type="sldNum" sz="quarter" idx="12"/>
          </p:nvPr>
        </p:nvSpPr>
        <p:spPr/>
        <p:txBody>
          <a:bodyPr/>
          <a:lstStyle/>
          <a:p>
            <a:fld id="{3C8CA7C4-6BCF-4B83-8858-85B1748A2A5F}" type="slidenum">
              <a:rPr lang="en-US" smtClean="0"/>
              <a:t>282</a:t>
            </a:fld>
            <a:endParaRPr lang="en-US"/>
          </a:p>
        </p:txBody>
      </p:sp>
    </p:spTree>
    <p:extLst>
      <p:ext uri="{BB962C8B-B14F-4D97-AF65-F5344CB8AC3E}">
        <p14:creationId xmlns:p14="http://schemas.microsoft.com/office/powerpoint/2010/main" val="4004692562"/>
      </p:ext>
    </p:extLst>
  </p:cSld>
  <p:clrMapOvr>
    <a:overrideClrMapping bg1="dk2" tx1="lt1" bg2="dk1" tx2="lt2" accent1="accent1" accent2="accent2" accent3="accent3" accent4="accent4" accent5="accent5" accent6="accent6" hlink="hlink" folHlink="folHlink"/>
  </p:clrMapOvr>
  <p:transition spd="med">
    <p:pull/>
  </p:transition>
</p:sld>
</file>

<file path=ppt/slides/slide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descr="Bart D. Ehrman - Wikipedia">
            <a:extLst>
              <a:ext uri="{FF2B5EF4-FFF2-40B4-BE49-F238E27FC236}">
                <a16:creationId xmlns:a16="http://schemas.microsoft.com/office/drawing/2014/main" id="{0708BA87-F5A7-6EC9-F368-70E7BDA50F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26355" y="1728953"/>
            <a:ext cx="3232754" cy="3816753"/>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789BADD-FA95-1D62-6FEB-2DE2A5EE19D6}"/>
              </a:ext>
            </a:extLst>
          </p:cNvPr>
          <p:cNvSpPr>
            <a:spLocks noGrp="1"/>
          </p:cNvSpPr>
          <p:nvPr>
            <p:ph type="title"/>
          </p:nvPr>
        </p:nvSpPr>
        <p:spPr/>
        <p:txBody>
          <a:bodyPr/>
          <a:lstStyle/>
          <a:p>
            <a:r>
              <a:rPr lang="en-US" dirty="0"/>
              <a:t>Bart </a:t>
            </a:r>
            <a:r>
              <a:rPr lang="en-US" dirty="0" err="1"/>
              <a:t>Ehrman</a:t>
            </a:r>
            <a:endParaRPr lang="en-US" dirty="0"/>
          </a:p>
        </p:txBody>
      </p:sp>
      <p:sp>
        <p:nvSpPr>
          <p:cNvPr id="3" name="Content Placeholder 2">
            <a:extLst>
              <a:ext uri="{FF2B5EF4-FFF2-40B4-BE49-F238E27FC236}">
                <a16:creationId xmlns:a16="http://schemas.microsoft.com/office/drawing/2014/main" id="{E6CC88D6-919D-B377-4B23-A13BE6D52057}"/>
              </a:ext>
            </a:extLst>
          </p:cNvPr>
          <p:cNvSpPr>
            <a:spLocks noGrp="1"/>
          </p:cNvSpPr>
          <p:nvPr>
            <p:ph idx="1"/>
          </p:nvPr>
        </p:nvSpPr>
        <p:spPr>
          <a:xfrm>
            <a:off x="622050" y="1600200"/>
            <a:ext cx="8064749" cy="4530725"/>
          </a:xfrm>
        </p:spPr>
        <p:txBody>
          <a:bodyPr/>
          <a:lstStyle/>
          <a:p>
            <a:r>
              <a:rPr lang="en-US" dirty="0"/>
              <a:t>“Does anyone think that Judas really </a:t>
            </a:r>
            <a:r>
              <a:rPr lang="en-US" b="1" kern="1200" dirty="0">
                <a:solidFill>
                  <a:srgbClr val="FFFF00"/>
                </a:solidFill>
                <a:effectLst>
                  <a:outerShdw blurRad="38100" dist="38100" dir="2700000" algn="tl">
                    <a:srgbClr val="000000">
                      <a:alpha val="43137"/>
                    </a:srgbClr>
                  </a:outerShdw>
                </a:effectLst>
              </a:rPr>
              <a:t>bloated up larger than a house</a:t>
            </a:r>
            <a:r>
              <a:rPr lang="en-US" dirty="0"/>
              <a:t>, </a:t>
            </a:r>
            <a:r>
              <a:rPr lang="en-US" b="1" kern="1200" dirty="0">
                <a:solidFill>
                  <a:srgbClr val="FFFF00"/>
                </a:solidFill>
                <a:effectLst>
                  <a:outerShdw blurRad="38100" dist="38100" dir="2700000" algn="tl">
                    <a:srgbClr val="000000">
                      <a:alpha val="43137"/>
                    </a:srgbClr>
                  </a:outerShdw>
                </a:effectLst>
              </a:rPr>
              <a:t>emitted worms </a:t>
            </a:r>
            <a:r>
              <a:rPr lang="en-US" dirty="0"/>
              <a:t>from his genitals, and then </a:t>
            </a:r>
            <a:r>
              <a:rPr lang="en-US" b="1" kern="1200" dirty="0">
                <a:solidFill>
                  <a:srgbClr val="FFFF00"/>
                </a:solidFill>
                <a:effectLst>
                  <a:outerShdw blurRad="38100" dist="38100" dir="2700000" algn="tl">
                    <a:srgbClr val="000000">
                      <a:alpha val="43137"/>
                    </a:srgbClr>
                  </a:outerShdw>
                </a:effectLst>
              </a:rPr>
              <a:t>burst on his own land</a:t>
            </a:r>
            <a:r>
              <a:rPr lang="en-US" dirty="0"/>
              <a:t>, creating </a:t>
            </a:r>
            <a:r>
              <a:rPr lang="en-US" b="1" kern="1200" dirty="0">
                <a:solidFill>
                  <a:srgbClr val="FFFF00"/>
                </a:solidFill>
                <a:effectLst>
                  <a:outerShdw blurRad="38100" dist="38100" dir="2700000" algn="tl">
                    <a:srgbClr val="000000">
                      <a:alpha val="43137"/>
                    </a:srgbClr>
                  </a:outerShdw>
                </a:effectLst>
              </a:rPr>
              <a:t>a stench </a:t>
            </a:r>
            <a:r>
              <a:rPr lang="en-US" dirty="0"/>
              <a:t>that lasted a century? No, not really. But it’s one of the two Gospel traditions that Papias narrates.”  </a:t>
            </a:r>
            <a:r>
              <a:rPr lang="en-US" sz="2000" dirty="0"/>
              <a:t>(</a:t>
            </a:r>
            <a:r>
              <a:rPr lang="en-US" sz="2000" i="1" dirty="0"/>
              <a:t>Jesus Before the Gospels</a:t>
            </a:r>
            <a:r>
              <a:rPr lang="en-US" sz="2000" dirty="0"/>
              <a:t>, 30)</a:t>
            </a:r>
          </a:p>
        </p:txBody>
      </p:sp>
      <p:sp>
        <p:nvSpPr>
          <p:cNvPr id="4" name="Date Placeholder 3">
            <a:extLst>
              <a:ext uri="{FF2B5EF4-FFF2-40B4-BE49-F238E27FC236}">
                <a16:creationId xmlns:a16="http://schemas.microsoft.com/office/drawing/2014/main" id="{F3F2CC59-CF6B-336B-3FDC-BAEC61815F1D}"/>
              </a:ext>
            </a:extLst>
          </p:cNvPr>
          <p:cNvSpPr>
            <a:spLocks noGrp="1"/>
          </p:cNvSpPr>
          <p:nvPr>
            <p:ph type="dt" sz="half" idx="10"/>
          </p:nvPr>
        </p:nvSpPr>
        <p:spPr/>
        <p:txBody>
          <a:bodyPr/>
          <a:lstStyle/>
          <a:p>
            <a:r>
              <a:rPr lang="en-US" dirty="0"/>
              <a:t>Outline, 33</a:t>
            </a:r>
          </a:p>
        </p:txBody>
      </p:sp>
      <p:sp>
        <p:nvSpPr>
          <p:cNvPr id="5" name="Footer Placeholder 4">
            <a:extLst>
              <a:ext uri="{FF2B5EF4-FFF2-40B4-BE49-F238E27FC236}">
                <a16:creationId xmlns:a16="http://schemas.microsoft.com/office/drawing/2014/main" id="{F5A829BA-A910-13CA-B065-B777FE52922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3A383D59-9565-5759-B467-B34AA26EA9DA}"/>
              </a:ext>
            </a:extLst>
          </p:cNvPr>
          <p:cNvSpPr>
            <a:spLocks noGrp="1"/>
          </p:cNvSpPr>
          <p:nvPr>
            <p:ph type="sldNum" sz="quarter" idx="12"/>
          </p:nvPr>
        </p:nvSpPr>
        <p:spPr/>
        <p:txBody>
          <a:bodyPr/>
          <a:lstStyle/>
          <a:p>
            <a:fld id="{3C8CA7C4-6BCF-4B83-8858-85B1748A2A5F}" type="slidenum">
              <a:rPr lang="en-US" smtClean="0"/>
              <a:t>283</a:t>
            </a:fld>
            <a:endParaRPr lang="en-US"/>
          </a:p>
        </p:txBody>
      </p:sp>
    </p:spTree>
    <p:extLst>
      <p:ext uri="{BB962C8B-B14F-4D97-AF65-F5344CB8AC3E}">
        <p14:creationId xmlns:p14="http://schemas.microsoft.com/office/powerpoint/2010/main" val="138234903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3B7D5BF-BEDD-10DB-892C-77863154624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73861" y="1775958"/>
            <a:ext cx="4603246" cy="4132385"/>
          </a:xfrm>
          <a:prstGeom prst="rect">
            <a:avLst/>
          </a:prstGeom>
        </p:spPr>
      </p:pic>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dirty="0"/>
              <a:t>Papias</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553378"/>
            <a:ext cx="8229600" cy="4577547"/>
          </a:xfrm>
        </p:spPr>
        <p:txBody>
          <a:bodyPr/>
          <a:lstStyle/>
          <a:p>
            <a:pPr marL="4763" lvl="1" indent="458788">
              <a:buNone/>
            </a:pPr>
            <a:r>
              <a:rPr lang="en-US" sz="2800" dirty="0"/>
              <a:t>“[As the elders who saw John the disciple of the Lord remembered that they had heard from him how the Lord taught in regard to those times, and said]: ‘The days will come in which vines shall grow, having each </a:t>
            </a:r>
            <a:r>
              <a:rPr lang="en-US" sz="2800" b="1" kern="1200" dirty="0">
                <a:solidFill>
                  <a:srgbClr val="FFFF00"/>
                </a:solidFill>
                <a:effectLst>
                  <a:outerShdw blurRad="38100" dist="38100" dir="2700000" algn="tl">
                    <a:srgbClr val="000000">
                      <a:alpha val="43137"/>
                    </a:srgbClr>
                  </a:outerShdw>
                </a:effectLst>
                <a:ea typeface="+mn-ea"/>
                <a:cs typeface="+mn-cs"/>
              </a:rPr>
              <a:t>ten thousand branches</a:t>
            </a:r>
            <a:r>
              <a:rPr lang="en-US" sz="2800" dirty="0"/>
              <a:t>, and in each branch </a:t>
            </a:r>
            <a:r>
              <a:rPr lang="en-US" sz="2800" b="1" kern="1200" dirty="0">
                <a:solidFill>
                  <a:srgbClr val="FFFF00"/>
                </a:solidFill>
                <a:effectLst>
                  <a:outerShdw blurRad="38100" dist="38100" dir="2700000" algn="tl">
                    <a:srgbClr val="000000">
                      <a:alpha val="43137"/>
                    </a:srgbClr>
                  </a:outerShdw>
                </a:effectLst>
                <a:ea typeface="+mn-ea"/>
                <a:cs typeface="+mn-cs"/>
              </a:rPr>
              <a:t>ten thousand twigs</a:t>
            </a:r>
            <a:r>
              <a:rPr lang="en-US" sz="2800" dirty="0"/>
              <a:t>, and in each true twig </a:t>
            </a:r>
            <a:r>
              <a:rPr lang="en-US" sz="2800" b="1" kern="1200" dirty="0">
                <a:solidFill>
                  <a:srgbClr val="FFFF00"/>
                </a:solidFill>
                <a:effectLst>
                  <a:outerShdw blurRad="38100" dist="38100" dir="2700000" algn="tl">
                    <a:srgbClr val="000000">
                      <a:alpha val="43137"/>
                    </a:srgbClr>
                  </a:outerShdw>
                </a:effectLst>
                <a:ea typeface="+mn-ea"/>
                <a:cs typeface="+mn-cs"/>
              </a:rPr>
              <a:t>ten thousand shoots</a:t>
            </a:r>
            <a:r>
              <a:rPr lang="en-US" sz="2800" dirty="0"/>
              <a:t>, and in every one of the shoots </a:t>
            </a:r>
            <a:r>
              <a:rPr lang="en-US" sz="2800" b="1" kern="1200" dirty="0">
                <a:solidFill>
                  <a:srgbClr val="FFFF00"/>
                </a:solidFill>
                <a:effectLst>
                  <a:outerShdw blurRad="38100" dist="38100" dir="2700000" algn="tl">
                    <a:srgbClr val="000000">
                      <a:alpha val="43137"/>
                    </a:srgbClr>
                  </a:outerShdw>
                </a:effectLst>
                <a:ea typeface="+mn-ea"/>
                <a:cs typeface="+mn-cs"/>
              </a:rPr>
              <a:t>ten thousand clusters</a:t>
            </a:r>
            <a:r>
              <a:rPr lang="en-US" sz="2800" dirty="0"/>
              <a:t>, and on every one of the clusters </a:t>
            </a:r>
            <a:r>
              <a:rPr lang="en-US" sz="2800" b="1" kern="1200" dirty="0">
                <a:solidFill>
                  <a:srgbClr val="FFFF00"/>
                </a:solidFill>
                <a:effectLst>
                  <a:outerShdw blurRad="38100" dist="38100" dir="2700000" algn="tl">
                    <a:srgbClr val="000000">
                      <a:alpha val="43137"/>
                    </a:srgbClr>
                  </a:outerShdw>
                </a:effectLst>
                <a:ea typeface="+mn-ea"/>
                <a:cs typeface="+mn-cs"/>
              </a:rPr>
              <a:t>ten thousand grapes</a:t>
            </a:r>
            <a:r>
              <a:rPr lang="en-US" sz="2800" dirty="0"/>
              <a:t>, and every grape when pressed will give </a:t>
            </a:r>
            <a:r>
              <a:rPr lang="en-US" sz="2800" b="1" kern="1200" dirty="0">
                <a:solidFill>
                  <a:srgbClr val="FFFF00"/>
                </a:solidFill>
                <a:effectLst>
                  <a:outerShdw blurRad="38100" dist="38100" dir="2700000" algn="tl">
                    <a:srgbClr val="000000">
                      <a:alpha val="43137"/>
                    </a:srgbClr>
                  </a:outerShdw>
                </a:effectLst>
                <a:ea typeface="+mn-ea"/>
                <a:cs typeface="+mn-cs"/>
              </a:rPr>
              <a:t>five-and</a:t>
            </a:r>
            <a:endParaRPr lang="en-US" sz="2800" dirty="0"/>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205ECB8-61CB-6C46-D6F1-3408CBE9924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33</a:t>
            </a:r>
          </a:p>
        </p:txBody>
      </p:sp>
    </p:spTree>
    <p:extLst>
      <p:ext uri="{BB962C8B-B14F-4D97-AF65-F5344CB8AC3E}">
        <p14:creationId xmlns:p14="http://schemas.microsoft.com/office/powerpoint/2010/main" val="7989981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8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F7134B2-AF5E-4E1D-F51D-E086B53F1F01}"/>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1164A621-F525-98F7-DF30-C894E8C793F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73861" y="1775958"/>
            <a:ext cx="4603246" cy="4132385"/>
          </a:xfrm>
          <a:prstGeom prst="rect">
            <a:avLst/>
          </a:prstGeom>
        </p:spPr>
      </p:pic>
      <p:sp>
        <p:nvSpPr>
          <p:cNvPr id="4" name="Title 3">
            <a:extLst>
              <a:ext uri="{FF2B5EF4-FFF2-40B4-BE49-F238E27FC236}">
                <a16:creationId xmlns:a16="http://schemas.microsoft.com/office/drawing/2014/main" id="{B6982E33-8FF1-D501-9F77-678BE4FE9174}"/>
              </a:ext>
            </a:extLst>
          </p:cNvPr>
          <p:cNvSpPr>
            <a:spLocks noGrp="1"/>
          </p:cNvSpPr>
          <p:nvPr>
            <p:ph type="title"/>
          </p:nvPr>
        </p:nvSpPr>
        <p:spPr/>
        <p:txBody>
          <a:bodyPr/>
          <a:lstStyle/>
          <a:p>
            <a:r>
              <a:rPr lang="en-US" dirty="0"/>
              <a:t>Papias</a:t>
            </a:r>
          </a:p>
        </p:txBody>
      </p:sp>
      <p:sp>
        <p:nvSpPr>
          <p:cNvPr id="5" name="Content Placeholder 4">
            <a:extLst>
              <a:ext uri="{FF2B5EF4-FFF2-40B4-BE49-F238E27FC236}">
                <a16:creationId xmlns:a16="http://schemas.microsoft.com/office/drawing/2014/main" id="{1938018D-04CA-8007-60A1-4C89AEBF41F1}"/>
              </a:ext>
            </a:extLst>
          </p:cNvPr>
          <p:cNvSpPr>
            <a:spLocks noGrp="1"/>
          </p:cNvSpPr>
          <p:nvPr>
            <p:ph idx="1"/>
          </p:nvPr>
        </p:nvSpPr>
        <p:spPr>
          <a:xfrm>
            <a:off x="457200" y="1553378"/>
            <a:ext cx="8229600" cy="4577547"/>
          </a:xfrm>
        </p:spPr>
        <p:txBody>
          <a:bodyPr/>
          <a:lstStyle/>
          <a:p>
            <a:pPr marL="4763" lvl="1" indent="-4763">
              <a:buNone/>
            </a:pPr>
            <a:r>
              <a:rPr lang="en-US" sz="2800" b="1" kern="1200" dirty="0">
                <a:solidFill>
                  <a:srgbClr val="FFFF00"/>
                </a:solidFill>
                <a:effectLst>
                  <a:outerShdw blurRad="38100" dist="38100" dir="2700000" algn="tl">
                    <a:srgbClr val="000000">
                      <a:alpha val="43137"/>
                    </a:srgbClr>
                  </a:outerShdw>
                </a:effectLst>
                <a:ea typeface="+mn-ea"/>
                <a:cs typeface="+mn-cs"/>
              </a:rPr>
              <a:t>-twenty metretes of wine</a:t>
            </a:r>
            <a:r>
              <a:rPr lang="en-US" sz="2800" dirty="0"/>
              <a:t>. And when any one of the saints shall lay hold of a cluster, another shall cry out, ‘I am a better cluster, take me; bless the Lord through me.’ In like manner, [He said] that a grain of wheat would produce </a:t>
            </a:r>
            <a:r>
              <a:rPr lang="en-US" sz="2800" b="1" kern="1200" dirty="0">
                <a:solidFill>
                  <a:srgbClr val="FFFF00"/>
                </a:solidFill>
                <a:effectLst>
                  <a:outerShdw blurRad="38100" dist="38100" dir="2700000" algn="tl">
                    <a:srgbClr val="000000">
                      <a:alpha val="43137"/>
                    </a:srgbClr>
                  </a:outerShdw>
                </a:effectLst>
                <a:ea typeface="+mn-ea"/>
                <a:cs typeface="+mn-cs"/>
              </a:rPr>
              <a:t>ten thousand ears</a:t>
            </a:r>
            <a:r>
              <a:rPr lang="en-US" sz="2800" dirty="0"/>
              <a:t>, and that every ear would have </a:t>
            </a:r>
            <a:r>
              <a:rPr lang="en-US" sz="2800" b="1" kern="1200" dirty="0">
                <a:solidFill>
                  <a:srgbClr val="FFFF00"/>
                </a:solidFill>
                <a:effectLst>
                  <a:outerShdw blurRad="38100" dist="38100" dir="2700000" algn="tl">
                    <a:srgbClr val="000000">
                      <a:alpha val="43137"/>
                    </a:srgbClr>
                  </a:outerShdw>
                </a:effectLst>
                <a:ea typeface="+mn-ea"/>
                <a:cs typeface="+mn-cs"/>
              </a:rPr>
              <a:t>ten thousand grains</a:t>
            </a:r>
            <a:r>
              <a:rPr lang="en-US" sz="2800" dirty="0"/>
              <a:t>, and every grain would yield </a:t>
            </a:r>
            <a:r>
              <a:rPr lang="en-US" sz="2800" b="1" kern="1200" dirty="0">
                <a:solidFill>
                  <a:srgbClr val="FFFF00"/>
                </a:solidFill>
                <a:effectLst>
                  <a:outerShdw blurRad="38100" dist="38100" dir="2700000" algn="tl">
                    <a:srgbClr val="000000">
                      <a:alpha val="43137"/>
                    </a:srgbClr>
                  </a:outerShdw>
                </a:effectLst>
                <a:ea typeface="+mn-ea"/>
                <a:cs typeface="+mn-cs"/>
              </a:rPr>
              <a:t>ten pounds of clear, pure, fine flour</a:t>
            </a:r>
            <a:r>
              <a:rPr lang="en-US" sz="2800" dirty="0"/>
              <a:t>; and that apples, and seeds, and grass would produce in similar proportions; and that all animals, feeding then only</a:t>
            </a:r>
          </a:p>
        </p:txBody>
      </p:sp>
      <p:sp>
        <p:nvSpPr>
          <p:cNvPr id="2" name="Footer Placeholder 1">
            <a:extLst>
              <a:ext uri="{FF2B5EF4-FFF2-40B4-BE49-F238E27FC236}">
                <a16:creationId xmlns:a16="http://schemas.microsoft.com/office/drawing/2014/main" id="{A3706745-1E2C-5864-8FB0-29F15087682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5722962D-9E32-1E8D-0ED8-944234D5335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B3B9887F-8B77-BD06-21D9-09A2FB2601F1}"/>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33</a:t>
            </a:r>
          </a:p>
        </p:txBody>
      </p:sp>
    </p:spTree>
    <p:extLst>
      <p:ext uri="{BB962C8B-B14F-4D97-AF65-F5344CB8AC3E}">
        <p14:creationId xmlns:p14="http://schemas.microsoft.com/office/powerpoint/2010/main" val="1160503022"/>
      </p:ext>
    </p:extLst>
  </p:cSld>
  <p:clrMapOvr>
    <a:masterClrMapping/>
  </p:clrMapOvr>
  <p:transition spd="med">
    <p:pull/>
  </p:transition>
</p:sld>
</file>

<file path=ppt/slides/slide28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473A752-306A-2770-015F-819F368EE158}"/>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09D157A5-46B2-EF28-4B29-2CBDE5CCBBA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73861" y="1775958"/>
            <a:ext cx="4603246" cy="4132385"/>
          </a:xfrm>
          <a:prstGeom prst="rect">
            <a:avLst/>
          </a:prstGeom>
        </p:spPr>
      </p:pic>
      <p:sp>
        <p:nvSpPr>
          <p:cNvPr id="4" name="Title 3">
            <a:extLst>
              <a:ext uri="{FF2B5EF4-FFF2-40B4-BE49-F238E27FC236}">
                <a16:creationId xmlns:a16="http://schemas.microsoft.com/office/drawing/2014/main" id="{0E5802A4-689E-323A-76EE-465AC025FFAC}"/>
              </a:ext>
            </a:extLst>
          </p:cNvPr>
          <p:cNvSpPr>
            <a:spLocks noGrp="1"/>
          </p:cNvSpPr>
          <p:nvPr>
            <p:ph type="title"/>
          </p:nvPr>
        </p:nvSpPr>
        <p:spPr/>
        <p:txBody>
          <a:bodyPr/>
          <a:lstStyle/>
          <a:p>
            <a:r>
              <a:rPr lang="en-US" dirty="0"/>
              <a:t>Papias</a:t>
            </a:r>
          </a:p>
        </p:txBody>
      </p:sp>
      <p:sp>
        <p:nvSpPr>
          <p:cNvPr id="5" name="Content Placeholder 4">
            <a:extLst>
              <a:ext uri="{FF2B5EF4-FFF2-40B4-BE49-F238E27FC236}">
                <a16:creationId xmlns:a16="http://schemas.microsoft.com/office/drawing/2014/main" id="{345C19F5-9EAD-A0BD-6A40-400C17F5A0BD}"/>
              </a:ext>
            </a:extLst>
          </p:cNvPr>
          <p:cNvSpPr>
            <a:spLocks noGrp="1"/>
          </p:cNvSpPr>
          <p:nvPr>
            <p:ph idx="1"/>
          </p:nvPr>
        </p:nvSpPr>
        <p:spPr>
          <a:xfrm>
            <a:off x="457200" y="1553378"/>
            <a:ext cx="8229600" cy="4577547"/>
          </a:xfrm>
        </p:spPr>
        <p:txBody>
          <a:bodyPr/>
          <a:lstStyle/>
          <a:p>
            <a:pPr marL="4763" lvl="1" indent="-4763">
              <a:buNone/>
            </a:pPr>
            <a:r>
              <a:rPr lang="en-US" sz="2800" dirty="0"/>
              <a:t>on the productions of the earth, would become </a:t>
            </a:r>
            <a:r>
              <a:rPr lang="en-US" sz="2800" b="1" kern="1200" dirty="0">
                <a:solidFill>
                  <a:srgbClr val="FFFF00"/>
                </a:solidFill>
                <a:effectLst>
                  <a:outerShdw blurRad="38100" dist="38100" dir="2700000" algn="tl">
                    <a:srgbClr val="000000">
                      <a:alpha val="43137"/>
                    </a:srgbClr>
                  </a:outerShdw>
                </a:effectLst>
                <a:ea typeface="+mn-ea"/>
                <a:cs typeface="+mn-cs"/>
              </a:rPr>
              <a:t>peaceable</a:t>
            </a:r>
            <a:r>
              <a:rPr lang="en-US" sz="2800" dirty="0"/>
              <a:t> and </a:t>
            </a:r>
            <a:r>
              <a:rPr lang="en-US" sz="2800" b="1" kern="1200" dirty="0">
                <a:solidFill>
                  <a:srgbClr val="FFFF00"/>
                </a:solidFill>
                <a:effectLst>
                  <a:outerShdw blurRad="38100" dist="38100" dir="2700000" algn="tl">
                    <a:srgbClr val="000000">
                      <a:alpha val="43137"/>
                    </a:srgbClr>
                  </a:outerShdw>
                </a:effectLst>
                <a:ea typeface="+mn-ea"/>
                <a:cs typeface="+mn-cs"/>
              </a:rPr>
              <a:t>harmonious</a:t>
            </a:r>
            <a:r>
              <a:rPr lang="en-US" sz="2800" dirty="0"/>
              <a:t>, and be in perfect subjection to man.” [Testimony is borne to these things in writing by Papias, an ancient man, who was a hearer of John and a friend of Polycarp, in the fourth of his books; for five books were composed by him. And he added, saying, “Now these things are credible to believers.”  </a:t>
            </a:r>
            <a:r>
              <a:rPr lang="en-US" sz="2000" dirty="0"/>
              <a:t>(“Fragments of Papias,” </a:t>
            </a:r>
            <a:r>
              <a:rPr lang="en-US" sz="2000" dirty="0" err="1"/>
              <a:t>ANF</a:t>
            </a:r>
            <a:r>
              <a:rPr lang="en-US" sz="2000" dirty="0"/>
              <a:t>, 1885, 1:153-154)</a:t>
            </a:r>
          </a:p>
        </p:txBody>
      </p:sp>
      <p:sp>
        <p:nvSpPr>
          <p:cNvPr id="2" name="Footer Placeholder 1">
            <a:extLst>
              <a:ext uri="{FF2B5EF4-FFF2-40B4-BE49-F238E27FC236}">
                <a16:creationId xmlns:a16="http://schemas.microsoft.com/office/drawing/2014/main" id="{161A71D1-101A-4800-A108-B1F260BA5FE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BC3A9436-EC5F-A139-33B2-C994597275A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4217F0B-D566-763E-5E16-343998BC048A}"/>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33</a:t>
            </a:r>
          </a:p>
        </p:txBody>
      </p:sp>
    </p:spTree>
    <p:extLst>
      <p:ext uri="{BB962C8B-B14F-4D97-AF65-F5344CB8AC3E}">
        <p14:creationId xmlns:p14="http://schemas.microsoft.com/office/powerpoint/2010/main" val="2486548769"/>
      </p:ext>
    </p:extLst>
  </p:cSld>
  <p:clrMapOvr>
    <a:masterClrMapping/>
  </p:clrMapOvr>
  <p:transition spd="med">
    <p:pull/>
  </p:transition>
</p:sld>
</file>

<file path=ppt/slides/slide28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C78B725-A714-1C1D-35CF-F1520C86092F}"/>
            </a:ext>
          </a:extLst>
        </p:cNvPr>
        <p:cNvGrpSpPr/>
        <p:nvPr/>
      </p:nvGrpSpPr>
      <p:grpSpPr>
        <a:xfrm>
          <a:off x="0" y="0"/>
          <a:ext cx="0" cy="0"/>
          <a:chOff x="0" y="0"/>
          <a:chExt cx="0" cy="0"/>
        </a:xfrm>
      </p:grpSpPr>
      <p:pic>
        <p:nvPicPr>
          <p:cNvPr id="7" name="Picture 6" descr="Bart D. Ehrman - Wikipedia">
            <a:extLst>
              <a:ext uri="{FF2B5EF4-FFF2-40B4-BE49-F238E27FC236}">
                <a16:creationId xmlns:a16="http://schemas.microsoft.com/office/drawing/2014/main" id="{462A7407-5EBC-EFAD-5591-654DD62185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26355" y="1728953"/>
            <a:ext cx="3232754" cy="3816753"/>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4B13675-C1F0-6B89-BAF1-C56A71997EB7}"/>
              </a:ext>
            </a:extLst>
          </p:cNvPr>
          <p:cNvSpPr>
            <a:spLocks noGrp="1"/>
          </p:cNvSpPr>
          <p:nvPr>
            <p:ph type="title"/>
          </p:nvPr>
        </p:nvSpPr>
        <p:spPr/>
        <p:txBody>
          <a:bodyPr/>
          <a:lstStyle/>
          <a:p>
            <a:r>
              <a:rPr lang="en-US" dirty="0"/>
              <a:t>Bart </a:t>
            </a:r>
            <a:r>
              <a:rPr lang="en-US" dirty="0" err="1"/>
              <a:t>Ehrman</a:t>
            </a:r>
            <a:endParaRPr lang="en-US" dirty="0"/>
          </a:p>
        </p:txBody>
      </p:sp>
      <p:sp>
        <p:nvSpPr>
          <p:cNvPr id="3" name="Content Placeholder 2">
            <a:extLst>
              <a:ext uri="{FF2B5EF4-FFF2-40B4-BE49-F238E27FC236}">
                <a16:creationId xmlns:a16="http://schemas.microsoft.com/office/drawing/2014/main" id="{90A39B74-FAC7-036A-39ED-FC6AA0821292}"/>
              </a:ext>
            </a:extLst>
          </p:cNvPr>
          <p:cNvSpPr>
            <a:spLocks noGrp="1"/>
          </p:cNvSpPr>
          <p:nvPr>
            <p:ph idx="1"/>
          </p:nvPr>
        </p:nvSpPr>
        <p:spPr>
          <a:xfrm>
            <a:off x="622050" y="1600200"/>
            <a:ext cx="8064749" cy="4530725"/>
          </a:xfrm>
        </p:spPr>
        <p:txBody>
          <a:bodyPr/>
          <a:lstStyle/>
          <a:p>
            <a:r>
              <a:rPr lang="en-US" dirty="0">
                <a:effectLst>
                  <a:outerShdw blurRad="38100" dist="38100" dir="2700000" algn="tl">
                    <a:srgbClr val="000000">
                      <a:alpha val="43137"/>
                    </a:srgbClr>
                  </a:outerShdw>
                </a:effectLst>
              </a:rPr>
              <a:t>“</a:t>
            </a:r>
            <a:r>
              <a:rPr lang="en-US" b="1" kern="1200" dirty="0">
                <a:solidFill>
                  <a:srgbClr val="FFFF00"/>
                </a:solidFill>
                <a:effectLst>
                  <a:outerShdw blurRad="38100" dist="38100" dir="2700000" algn="tl">
                    <a:srgbClr val="000000">
                      <a:alpha val="43137"/>
                    </a:srgbClr>
                  </a:outerShdw>
                </a:effectLst>
              </a:rPr>
              <a:t>Really</a:t>
            </a:r>
            <a:r>
              <a:rPr lang="en-US" dirty="0">
                <a:effectLst>
                  <a:outerShdw blurRad="38100" dist="38100" dir="2700000" algn="tl">
                    <a:srgbClr val="000000">
                      <a:alpha val="43137"/>
                    </a:srgbClr>
                  </a:outerShdw>
                </a:effectLst>
              </a:rPr>
              <a:t>?  </a:t>
            </a:r>
            <a:r>
              <a:rPr lang="en-US" b="1" kern="1200" dirty="0">
                <a:solidFill>
                  <a:srgbClr val="FFFF00"/>
                </a:solidFill>
                <a:effectLst>
                  <a:outerShdw blurRad="38100" dist="38100" dir="2700000" algn="tl">
                    <a:srgbClr val="000000">
                      <a:alpha val="43137"/>
                    </a:srgbClr>
                  </a:outerShdw>
                </a:effectLst>
              </a:rPr>
              <a:t>Jesus taught that</a:t>
            </a:r>
            <a:r>
              <a:rPr lang="en-US" dirty="0">
                <a:effectLst>
                  <a:outerShdw blurRad="38100" dist="38100" dir="2700000" algn="tl">
                    <a:srgbClr val="000000">
                      <a:alpha val="43137"/>
                    </a:srgbClr>
                  </a:outerShdw>
                </a:effectLst>
              </a:rPr>
              <a:t>?  Does anyone really think so?  No one I know. But does Papias think Jesus said this? Yes, he absolutely does. … </a:t>
            </a:r>
            <a:r>
              <a:rPr lang="en-US" b="1" kern="1200" dirty="0">
                <a:solidFill>
                  <a:srgbClr val="FFFF00"/>
                </a:solidFill>
                <a:effectLst>
                  <a:outerShdw blurRad="38100" dist="38100" dir="2700000" algn="tl">
                    <a:srgbClr val="000000">
                      <a:alpha val="43137"/>
                    </a:srgbClr>
                  </a:outerShdw>
                </a:effectLst>
              </a:rPr>
              <a:t>The only traditions about Jesus we have from his pen are clearly not accurate</a:t>
            </a:r>
            <a:r>
              <a:rPr lang="en-US" dirty="0">
                <a:effectLst>
                  <a:outerShdw blurRad="38100" dist="38100" dir="2700000" algn="tl">
                    <a:srgbClr val="000000">
                      <a:alpha val="43137"/>
                    </a:srgbClr>
                  </a:outerShdw>
                </a:effectLst>
              </a:rPr>
              <a:t>. Why should we think that what he says about Matthew and Mark are accurate?”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Jesus Before the Gospels</a:t>
            </a:r>
            <a:r>
              <a:rPr lang="en-US" sz="2000" dirty="0">
                <a:effectLst>
                  <a:outerShdw blurRad="38100" dist="38100" dir="2700000" algn="tl">
                    <a:srgbClr val="000000">
                      <a:alpha val="43137"/>
                    </a:srgbClr>
                  </a:outerShdw>
                </a:effectLst>
              </a:rPr>
              <a:t>, 30)</a:t>
            </a:r>
          </a:p>
        </p:txBody>
      </p:sp>
      <p:sp>
        <p:nvSpPr>
          <p:cNvPr id="4" name="Date Placeholder 3">
            <a:extLst>
              <a:ext uri="{FF2B5EF4-FFF2-40B4-BE49-F238E27FC236}">
                <a16:creationId xmlns:a16="http://schemas.microsoft.com/office/drawing/2014/main" id="{33DB1341-F5B0-8C9F-1CDC-0747F7E1A44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33</a:t>
            </a:r>
          </a:p>
        </p:txBody>
      </p:sp>
      <p:sp>
        <p:nvSpPr>
          <p:cNvPr id="5" name="Footer Placeholder 4">
            <a:extLst>
              <a:ext uri="{FF2B5EF4-FFF2-40B4-BE49-F238E27FC236}">
                <a16:creationId xmlns:a16="http://schemas.microsoft.com/office/drawing/2014/main" id="{78CC8976-B894-2DAD-23C3-9EC940E8D6C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F005E8DF-B329-CBDC-B9DE-060F38FBBC5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609946594"/>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BE8B5F4-D2A1-81B3-F06D-AE4C97A00C0A}"/>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FDCAF20D-3A22-B37B-5F15-082C05B953EA}"/>
              </a:ext>
            </a:extLst>
          </p:cNvPr>
          <p:cNvPicPr>
            <a:picLocks noChangeAspect="1"/>
          </p:cNvPicPr>
          <p:nvPr/>
        </p:nvPicPr>
        <p:blipFill>
          <a:blip r:embed="rId3"/>
          <a:stretch>
            <a:fillRect/>
          </a:stretch>
        </p:blipFill>
        <p:spPr>
          <a:xfrm>
            <a:off x="2834350" y="1568961"/>
            <a:ext cx="3270350" cy="4368852"/>
          </a:xfrm>
          <a:prstGeom prst="rect">
            <a:avLst/>
          </a:prstGeom>
        </p:spPr>
      </p:pic>
      <p:sp>
        <p:nvSpPr>
          <p:cNvPr id="8" name="Title 7">
            <a:extLst>
              <a:ext uri="{FF2B5EF4-FFF2-40B4-BE49-F238E27FC236}">
                <a16:creationId xmlns:a16="http://schemas.microsoft.com/office/drawing/2014/main" id="{CB008293-D23A-D3C3-897C-3D8ED624AA9D}"/>
              </a:ext>
            </a:extLst>
          </p:cNvPr>
          <p:cNvSpPr>
            <a:spLocks noGrp="1"/>
          </p:cNvSpPr>
          <p:nvPr>
            <p:ph type="title"/>
          </p:nvPr>
        </p:nvSpPr>
        <p:spPr/>
        <p:txBody>
          <a:bodyPr/>
          <a:lstStyle/>
          <a:p>
            <a:r>
              <a:rPr kumimoji="0" lang="en-US" sz="4400" b="0" i="0" u="none" strike="noStrike" kern="0" cap="none" spc="0" normalizeH="0" baseline="0" noProof="0" dirty="0">
                <a:ln>
                  <a:noFill/>
                </a:ln>
                <a:solidFill>
                  <a:srgbClr val="FFFFCC"/>
                </a:solidFill>
                <a:effectLst>
                  <a:outerShdw blurRad="38100" dist="38100" dir="2700000" algn="tl">
                    <a:srgbClr val="000000"/>
                  </a:outerShdw>
                </a:effectLst>
                <a:uLnTx/>
                <a:uFillTx/>
                <a:latin typeface="Arial Black" panose="020B0A04020102020204"/>
                <a:ea typeface="+mj-ea"/>
                <a:cs typeface="+mj-cs"/>
              </a:rPr>
              <a:t>Richard Carrier</a:t>
            </a:r>
            <a:endParaRPr lang="en-US" dirty="0"/>
          </a:p>
        </p:txBody>
      </p:sp>
      <p:sp>
        <p:nvSpPr>
          <p:cNvPr id="9" name="Content Placeholder 8">
            <a:extLst>
              <a:ext uri="{FF2B5EF4-FFF2-40B4-BE49-F238E27FC236}">
                <a16:creationId xmlns:a16="http://schemas.microsoft.com/office/drawing/2014/main" id="{CC3F535D-EDFC-4575-574A-DEE97FFE8B6D}"/>
              </a:ext>
            </a:extLst>
          </p:cNvPr>
          <p:cNvSpPr>
            <a:spLocks noGrp="1"/>
          </p:cNvSpPr>
          <p:nvPr>
            <p:ph idx="1"/>
          </p:nvPr>
        </p:nvSpPr>
        <p:spPr>
          <a:xfrm>
            <a:off x="457200" y="1307939"/>
            <a:ext cx="8131215" cy="5002079"/>
          </a:xfrm>
        </p:spPr>
        <p:txBody>
          <a:bodyPr anchor="ctr"/>
          <a:lstStyle/>
          <a:p>
            <a:pPr marL="0" indent="463550">
              <a:buNone/>
            </a:pPr>
            <a:r>
              <a:rPr lang="en-US" dirty="0"/>
              <a:t>“As expected, the things which [Papias] tells us are </a:t>
            </a:r>
            <a:r>
              <a:rPr lang="en-US" b="1" kern="1200" dirty="0">
                <a:solidFill>
                  <a:srgbClr val="FFFF00"/>
                </a:solidFill>
                <a:effectLst>
                  <a:outerShdw blurRad="38100" dist="38100" dir="2700000" algn="tl">
                    <a:srgbClr val="000000">
                      <a:alpha val="43137"/>
                    </a:srgbClr>
                  </a:outerShdw>
                </a:effectLst>
              </a:rPr>
              <a:t>ridiculous</a:t>
            </a:r>
            <a:r>
              <a:rPr lang="en-US" dirty="0"/>
              <a:t>. For instance, one excerpt we have … tells us this [absurd] story about </a:t>
            </a:r>
            <a:r>
              <a:rPr lang="en-US" b="1" kern="1200" dirty="0">
                <a:solidFill>
                  <a:srgbClr val="FFFF00"/>
                </a:solidFill>
                <a:effectLst>
                  <a:outerShdw blurRad="38100" dist="38100" dir="2700000" algn="tl">
                    <a:srgbClr val="000000">
                      <a:alpha val="43137"/>
                    </a:srgbClr>
                  </a:outerShdw>
                </a:effectLst>
              </a:rPr>
              <a:t>Judas</a:t>
            </a:r>
            <a:r>
              <a:rPr lang="en-US" dirty="0"/>
              <a:t>. … Papias also said that Jesus promised us </a:t>
            </a:r>
            <a:r>
              <a:rPr lang="en-US" b="1" kern="1200" dirty="0">
                <a:solidFill>
                  <a:srgbClr val="FFFF00"/>
                </a:solidFill>
                <a:effectLst>
                  <a:outerShdw blurRad="38100" dist="38100" dir="2700000" algn="tl">
                    <a:srgbClr val="000000">
                      <a:alpha val="43137"/>
                    </a:srgbClr>
                  </a:outerShdw>
                </a:effectLst>
              </a:rPr>
              <a:t>vast clusters of gigantic grapes</a:t>
            </a:r>
            <a:r>
              <a:rPr lang="en-US" dirty="0"/>
              <a:t>, and other nonsense. Clearly </a:t>
            </a:r>
            <a:r>
              <a:rPr lang="en-US" b="1" kern="1200" dirty="0">
                <a:solidFill>
                  <a:srgbClr val="FFFF00"/>
                </a:solidFill>
                <a:effectLst>
                  <a:outerShdw blurRad="38100" dist="38100" dir="2700000" algn="tl">
                    <a:srgbClr val="000000">
                      <a:alpha val="43137"/>
                    </a:srgbClr>
                  </a:outerShdw>
                </a:effectLst>
              </a:rPr>
              <a:t>the legends and fabricated sayings had gotten out of hand </a:t>
            </a:r>
            <a:r>
              <a:rPr lang="en-US" dirty="0"/>
              <a:t>by the time Papias wrote, and </a:t>
            </a:r>
            <a:r>
              <a:rPr lang="en-US" b="1" kern="1200" dirty="0">
                <a:solidFill>
                  <a:srgbClr val="FFFF00"/>
                </a:solidFill>
                <a:effectLst>
                  <a:outerShdw blurRad="38100" dist="38100" dir="2700000" algn="tl">
                    <a:srgbClr val="000000">
                      <a:alpha val="43137"/>
                    </a:srgbClr>
                  </a:outerShdw>
                </a:effectLst>
              </a:rPr>
              <a:t>he just believed whatever he chanced to hear</a:t>
            </a:r>
            <a:r>
              <a:rPr lang="en-US" dirty="0"/>
              <a:t>…. Does Papias come anywhere near to telling us anything useful. Not really.”  </a:t>
            </a:r>
            <a:r>
              <a:rPr lang="en-US" sz="2000" dirty="0"/>
              <a:t>(</a:t>
            </a:r>
            <a:r>
              <a:rPr lang="en-US" sz="2000" i="1" dirty="0"/>
              <a:t>On the Historicity of Jesus</a:t>
            </a:r>
            <a:r>
              <a:rPr lang="en-US" sz="2000" dirty="0"/>
              <a:t>, 324-325)</a:t>
            </a:r>
          </a:p>
        </p:txBody>
      </p:sp>
      <p:sp>
        <p:nvSpPr>
          <p:cNvPr id="5" name="Date Placeholder 4">
            <a:extLst>
              <a:ext uri="{FF2B5EF4-FFF2-40B4-BE49-F238E27FC236}">
                <a16:creationId xmlns:a16="http://schemas.microsoft.com/office/drawing/2014/main" id="{C0DCA1BC-0A2E-7930-B099-8142F2B6482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33-34</a:t>
            </a:r>
          </a:p>
        </p:txBody>
      </p:sp>
      <p:sp>
        <p:nvSpPr>
          <p:cNvPr id="6" name="Footer Placeholder 5">
            <a:extLst>
              <a:ext uri="{FF2B5EF4-FFF2-40B4-BE49-F238E27FC236}">
                <a16:creationId xmlns:a16="http://schemas.microsoft.com/office/drawing/2014/main" id="{32FA0E75-EA2B-CD5A-9F9C-A96625766E6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Slide Number Placeholder 6">
            <a:extLst>
              <a:ext uri="{FF2B5EF4-FFF2-40B4-BE49-F238E27FC236}">
                <a16:creationId xmlns:a16="http://schemas.microsoft.com/office/drawing/2014/main" id="{5270A6EA-3D0A-68A2-1C66-080E866E3F7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90385985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p:cTn id="1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8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02902C4-F153-53DF-5D81-53887B399315}"/>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3BB1C732-8018-7324-DA73-C4174FCFE76F}"/>
              </a:ext>
            </a:extLst>
          </p:cNvPr>
          <p:cNvSpPr>
            <a:spLocks noGrp="1"/>
          </p:cNvSpPr>
          <p:nvPr>
            <p:ph type="title"/>
          </p:nvPr>
        </p:nvSpPr>
        <p:spPr/>
        <p:txBody>
          <a:bodyPr/>
          <a:lstStyle/>
          <a:p>
            <a:r>
              <a:rPr lang="en-US"/>
              <a:t>Response</a:t>
            </a:r>
          </a:p>
        </p:txBody>
      </p:sp>
      <p:sp>
        <p:nvSpPr>
          <p:cNvPr id="5" name="Content Placeholder 4">
            <a:extLst>
              <a:ext uri="{FF2B5EF4-FFF2-40B4-BE49-F238E27FC236}">
                <a16:creationId xmlns:a16="http://schemas.microsoft.com/office/drawing/2014/main" id="{CE7DA641-E1BF-4818-AFF9-7DE8979DDA07}"/>
              </a:ext>
            </a:extLst>
          </p:cNvPr>
          <p:cNvSpPr>
            <a:spLocks noGrp="1"/>
          </p:cNvSpPr>
          <p:nvPr>
            <p:ph idx="1"/>
          </p:nvPr>
        </p:nvSpPr>
        <p:spPr>
          <a:xfrm>
            <a:off x="457200" y="1553378"/>
            <a:ext cx="8229600" cy="4577547"/>
          </a:xfrm>
        </p:spPr>
        <p:txBody>
          <a:bodyPr/>
          <a:lstStyle/>
          <a:p>
            <a:pPr marL="461963" lvl="1"/>
            <a:r>
              <a:rPr lang="en-US" sz="2800" dirty="0"/>
              <a:t>Papias made </a:t>
            </a:r>
            <a:r>
              <a:rPr lang="en-US" sz="2800" b="1" dirty="0">
                <a:solidFill>
                  <a:srgbClr val="FFFF00"/>
                </a:solidFill>
                <a:ea typeface="+mn-ea"/>
                <a:cs typeface="+mn-cs"/>
              </a:rPr>
              <a:t>careful inquiries</a:t>
            </a:r>
          </a:p>
          <a:p>
            <a:pPr marL="461963" lvl="1"/>
            <a:r>
              <a:rPr lang="en-US" sz="2800" dirty="0"/>
              <a:t>He collected </a:t>
            </a:r>
            <a:r>
              <a:rPr lang="en-US" sz="2800" b="1" dirty="0">
                <a:solidFill>
                  <a:srgbClr val="FFFF00"/>
                </a:solidFill>
                <a:ea typeface="+mn-ea"/>
                <a:cs typeface="+mn-cs"/>
              </a:rPr>
              <a:t>eyewitness testimony</a:t>
            </a:r>
          </a:p>
          <a:p>
            <a:pPr marL="461963" lvl="1"/>
            <a:r>
              <a:rPr lang="en-US" sz="2800" dirty="0"/>
              <a:t>He took </a:t>
            </a:r>
            <a:r>
              <a:rPr lang="en-US" sz="2800" b="1" dirty="0">
                <a:solidFill>
                  <a:srgbClr val="FFFF00"/>
                </a:solidFill>
                <a:ea typeface="+mn-ea"/>
                <a:cs typeface="+mn-cs"/>
              </a:rPr>
              <a:t>notes</a:t>
            </a:r>
          </a:p>
          <a:p>
            <a:pPr marL="461963" lvl="1"/>
            <a:r>
              <a:rPr lang="en-US" sz="2800" dirty="0"/>
              <a:t>He arranged them into a </a:t>
            </a:r>
            <a:r>
              <a:rPr lang="en-US" sz="2800" b="1" dirty="0">
                <a:solidFill>
                  <a:srgbClr val="FFFF00"/>
                </a:solidFill>
                <a:ea typeface="+mn-ea"/>
                <a:cs typeface="+mn-cs"/>
              </a:rPr>
              <a:t>coherent presentation  </a:t>
            </a:r>
            <a:r>
              <a:rPr lang="en-US" sz="2000" dirty="0"/>
              <a:t>(Holding, “The Authorship of Matthew,” 2)</a:t>
            </a:r>
          </a:p>
        </p:txBody>
      </p:sp>
      <p:sp>
        <p:nvSpPr>
          <p:cNvPr id="2" name="Footer Placeholder 1">
            <a:extLst>
              <a:ext uri="{FF2B5EF4-FFF2-40B4-BE49-F238E27FC236}">
                <a16:creationId xmlns:a16="http://schemas.microsoft.com/office/drawing/2014/main" id="{33C4F3B2-3FF2-E898-E1D3-8D3D1D9A456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521C31BE-55BB-B345-580B-9D12AFE4319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DCA2EB3-F6DE-E2AB-5AA3-68F6CB59105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solidFill>
                  <a:srgbClr val="FFFFFF"/>
                </a:solidFill>
                <a:latin typeface="Arial" panose="020B0604020202020204" pitchFamily="34" charset="0"/>
              </a:rPr>
              <a:t>Outline, 34-35</a:t>
            </a:r>
          </a:p>
        </p:txBody>
      </p:sp>
    </p:spTree>
    <p:extLst>
      <p:ext uri="{BB962C8B-B14F-4D97-AF65-F5344CB8AC3E}">
        <p14:creationId xmlns:p14="http://schemas.microsoft.com/office/powerpoint/2010/main" val="36483090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 calcmode="lin" valueType="num">
                                      <p:cBhvr>
                                        <p:cTn id="28"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EEB684-BB81-65ED-D3A6-91F7185088AB}"/>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EE416AFE-597C-F13C-CDFD-69C2F1ED4793}"/>
              </a:ext>
            </a:extLst>
          </p:cNvPr>
          <p:cNvPicPr>
            <a:picLocks noChangeAspect="1"/>
          </p:cNvPicPr>
          <p:nvPr/>
        </p:nvPicPr>
        <p:blipFill>
          <a:blip r:embed="rId2"/>
          <a:stretch>
            <a:fillRect/>
          </a:stretch>
        </p:blipFill>
        <p:spPr>
          <a:xfrm>
            <a:off x="756959" y="1883883"/>
            <a:ext cx="2746019" cy="3960603"/>
          </a:xfrm>
          <a:prstGeom prst="rect">
            <a:avLst/>
          </a:prstGeom>
        </p:spPr>
      </p:pic>
      <p:sp>
        <p:nvSpPr>
          <p:cNvPr id="2" name="Title 1">
            <a:extLst>
              <a:ext uri="{FF2B5EF4-FFF2-40B4-BE49-F238E27FC236}">
                <a16:creationId xmlns:a16="http://schemas.microsoft.com/office/drawing/2014/main" id="{408FDE19-36C2-8852-02C6-B5EE574A7CF7}"/>
              </a:ext>
            </a:extLst>
          </p:cNvPr>
          <p:cNvSpPr>
            <a:spLocks noGrp="1"/>
          </p:cNvSpPr>
          <p:nvPr>
            <p:ph type="title"/>
          </p:nvPr>
        </p:nvSpPr>
        <p:spPr>
          <a:xfrm>
            <a:off x="457200" y="277813"/>
            <a:ext cx="8229600" cy="1363700"/>
          </a:xfrm>
        </p:spPr>
        <p:txBody>
          <a:bodyPr/>
          <a:lstStyle/>
          <a:p>
            <a:r>
              <a:rPr lang="en-US"/>
              <a:t>Titles Commonly Attached</a:t>
            </a:r>
          </a:p>
        </p:txBody>
      </p:sp>
      <p:sp>
        <p:nvSpPr>
          <p:cNvPr id="3" name="Content Placeholder 2">
            <a:extLst>
              <a:ext uri="{FF2B5EF4-FFF2-40B4-BE49-F238E27FC236}">
                <a16:creationId xmlns:a16="http://schemas.microsoft.com/office/drawing/2014/main" id="{732D32E2-2E93-FFBD-BF77-E538108AA7B8}"/>
              </a:ext>
            </a:extLst>
          </p:cNvPr>
          <p:cNvSpPr>
            <a:spLocks noGrp="1"/>
          </p:cNvSpPr>
          <p:nvPr>
            <p:ph idx="1"/>
          </p:nvPr>
        </p:nvSpPr>
        <p:spPr>
          <a:xfrm>
            <a:off x="3767769" y="1789150"/>
            <a:ext cx="4919031" cy="4341776"/>
          </a:xfrm>
        </p:spPr>
        <p:txBody>
          <a:bodyPr anchor="ctr"/>
          <a:lstStyle/>
          <a:p>
            <a:pPr marL="0" indent="461963">
              <a:buNone/>
            </a:pPr>
            <a:r>
              <a:rPr lang="en-US" b="1" i="1" dirty="0"/>
              <a:t>Richard </a:t>
            </a:r>
            <a:r>
              <a:rPr lang="en-US" b="1" i="1" dirty="0" err="1"/>
              <a:t>Bauckham</a:t>
            </a:r>
            <a:r>
              <a:rPr lang="en-US" dirty="0"/>
              <a:t>:  “In the first century CE, </a:t>
            </a:r>
            <a:r>
              <a:rPr lang="en-US" b="1" dirty="0">
                <a:solidFill>
                  <a:srgbClr val="FFFF00"/>
                </a:solidFill>
              </a:rPr>
              <a:t>most authors gave their books titles</a:t>
            </a:r>
            <a:r>
              <a:rPr lang="en-US" dirty="0"/>
              <a:t>, but the practice was not universal.”  </a:t>
            </a:r>
            <a:r>
              <a:rPr lang="en-US" sz="2000" dirty="0"/>
              <a:t>(</a:t>
            </a:r>
            <a:r>
              <a:rPr lang="en-US" sz="2000" i="1" dirty="0"/>
              <a:t>Jesus and the Eyewitnesses: The Gospels as Eyewitness Testimony,</a:t>
            </a:r>
            <a:r>
              <a:rPr lang="en-US" sz="2000" dirty="0"/>
              <a:t> 303)</a:t>
            </a:r>
          </a:p>
        </p:txBody>
      </p:sp>
      <p:sp>
        <p:nvSpPr>
          <p:cNvPr id="4" name="Date Placeholder 3">
            <a:extLst>
              <a:ext uri="{FF2B5EF4-FFF2-40B4-BE49-F238E27FC236}">
                <a16:creationId xmlns:a16="http://schemas.microsoft.com/office/drawing/2014/main" id="{915675A4-FD87-3AAA-E7B8-C5EA09471917}"/>
              </a:ext>
            </a:extLst>
          </p:cNvPr>
          <p:cNvSpPr>
            <a:spLocks noGrp="1"/>
          </p:cNvSpPr>
          <p:nvPr>
            <p:ph type="dt" sz="half" idx="10"/>
          </p:nvPr>
        </p:nvSpPr>
        <p:spPr/>
        <p:txBody>
          <a:bodyPr/>
          <a:lstStyle/>
          <a:p>
            <a:r>
              <a:rPr lang="en-US"/>
              <a:t>Outline, 4</a:t>
            </a:r>
          </a:p>
        </p:txBody>
      </p:sp>
      <p:sp>
        <p:nvSpPr>
          <p:cNvPr id="5" name="Footer Placeholder 4">
            <a:extLst>
              <a:ext uri="{FF2B5EF4-FFF2-40B4-BE49-F238E27FC236}">
                <a16:creationId xmlns:a16="http://schemas.microsoft.com/office/drawing/2014/main" id="{A5F510AA-61D2-CDAF-F288-9658C828FD41}"/>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76359973-97E0-DE8D-2EE2-168C8EEAFF76}"/>
              </a:ext>
            </a:extLst>
          </p:cNvPr>
          <p:cNvSpPr>
            <a:spLocks noGrp="1"/>
          </p:cNvSpPr>
          <p:nvPr>
            <p:ph type="sldNum" sz="quarter" idx="12"/>
          </p:nvPr>
        </p:nvSpPr>
        <p:spPr/>
        <p:txBody>
          <a:bodyPr/>
          <a:lstStyle/>
          <a:p>
            <a:fld id="{3C8CA7C4-6BCF-4B83-8858-85B1748A2A5F}" type="slidenum">
              <a:rPr lang="en-US" smtClean="0"/>
              <a:t>29</a:t>
            </a:fld>
            <a:endParaRPr lang="en-US"/>
          </a:p>
        </p:txBody>
      </p:sp>
    </p:spTree>
    <p:extLst>
      <p:ext uri="{BB962C8B-B14F-4D97-AF65-F5344CB8AC3E}">
        <p14:creationId xmlns:p14="http://schemas.microsoft.com/office/powerpoint/2010/main" val="385545390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p:cTn id="13"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EFC1C9A-9220-0459-A2BF-D775CB4B7DB7}"/>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1D207B37-BFF7-DDFC-9F9F-D9BD84C3E003}"/>
              </a:ext>
            </a:extLst>
          </p:cNvPr>
          <p:cNvSpPr>
            <a:spLocks noGrp="1"/>
          </p:cNvSpPr>
          <p:nvPr>
            <p:ph type="title"/>
          </p:nvPr>
        </p:nvSpPr>
        <p:spPr/>
        <p:txBody>
          <a:bodyPr/>
          <a:lstStyle/>
          <a:p>
            <a:r>
              <a:rPr lang="en-US"/>
              <a:t>Response</a:t>
            </a:r>
          </a:p>
        </p:txBody>
      </p:sp>
      <p:sp>
        <p:nvSpPr>
          <p:cNvPr id="5" name="Content Placeholder 4">
            <a:extLst>
              <a:ext uri="{FF2B5EF4-FFF2-40B4-BE49-F238E27FC236}">
                <a16:creationId xmlns:a16="http://schemas.microsoft.com/office/drawing/2014/main" id="{95BCFCDA-1A5A-37D0-B2D1-122CBBC51B84}"/>
              </a:ext>
            </a:extLst>
          </p:cNvPr>
          <p:cNvSpPr>
            <a:spLocks noGrp="1"/>
          </p:cNvSpPr>
          <p:nvPr>
            <p:ph idx="1"/>
          </p:nvPr>
        </p:nvSpPr>
        <p:spPr>
          <a:xfrm>
            <a:off x="457200" y="1553378"/>
            <a:ext cx="8229600" cy="4577547"/>
          </a:xfrm>
        </p:spPr>
        <p:txBody>
          <a:bodyPr/>
          <a:lstStyle/>
          <a:p>
            <a:pPr marL="461963" lvl="1"/>
            <a:r>
              <a:rPr lang="en-US" sz="2800" b="1" dirty="0">
                <a:solidFill>
                  <a:srgbClr val="FFFF00"/>
                </a:solidFill>
              </a:rPr>
              <a:t>Others</a:t>
            </a:r>
            <a:r>
              <a:rPr lang="en-US" sz="2800" dirty="0"/>
              <a:t> attributed the statement about the vine and the branches to Jesus</a:t>
            </a:r>
          </a:p>
          <a:p>
            <a:pPr marL="923926" lvl="2"/>
            <a:r>
              <a:rPr lang="en-US" sz="2800" dirty="0"/>
              <a:t>Irenaeus, “Against Heresies”  </a:t>
            </a:r>
            <a:r>
              <a:rPr lang="en-US" sz="2000" dirty="0"/>
              <a:t>(</a:t>
            </a:r>
            <a:r>
              <a:rPr lang="en-US" sz="2000" dirty="0" err="1"/>
              <a:t>ANF</a:t>
            </a:r>
            <a:r>
              <a:rPr lang="en-US" sz="2000" dirty="0"/>
              <a:t>, 1:563)</a:t>
            </a:r>
          </a:p>
          <a:p>
            <a:pPr marL="461963" lvl="1"/>
            <a:r>
              <a:rPr lang="en-US" sz="2800" dirty="0"/>
              <a:t>Apollinaris quotes Papias </a:t>
            </a:r>
            <a:r>
              <a:rPr lang="en-US" sz="2800" b="1" dirty="0">
                <a:solidFill>
                  <a:srgbClr val="FFFF00"/>
                </a:solidFill>
                <a:ea typeface="+mn-ea"/>
                <a:cs typeface="+mn-cs"/>
              </a:rPr>
              <a:t>twice</a:t>
            </a:r>
            <a:r>
              <a:rPr lang="en-US" sz="2800" dirty="0"/>
              <a:t> concerning Judas, and the quotations </a:t>
            </a:r>
            <a:r>
              <a:rPr lang="en-US" sz="2800" b="1" dirty="0">
                <a:solidFill>
                  <a:srgbClr val="FFFF00"/>
                </a:solidFill>
                <a:ea typeface="+mn-ea"/>
                <a:cs typeface="+mn-cs"/>
              </a:rPr>
              <a:t>do not agree</a:t>
            </a:r>
          </a:p>
          <a:p>
            <a:pPr marL="461963" lvl="1">
              <a:spcBef>
                <a:spcPts val="0"/>
              </a:spcBef>
              <a:spcAft>
                <a:spcPts val="2400"/>
              </a:spcAft>
            </a:pPr>
            <a:endParaRPr lang="en-US" dirty="0"/>
          </a:p>
        </p:txBody>
      </p:sp>
      <p:sp>
        <p:nvSpPr>
          <p:cNvPr id="2" name="Footer Placeholder 1">
            <a:extLst>
              <a:ext uri="{FF2B5EF4-FFF2-40B4-BE49-F238E27FC236}">
                <a16:creationId xmlns:a16="http://schemas.microsoft.com/office/drawing/2014/main" id="{347A1BD6-8F33-F45C-B16B-4A80047F8AC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692CA13D-BC32-D57D-E8BB-F41AC7308F5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518D0079-F3B4-CEAA-AFA4-865EC24F217E}"/>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34</a:t>
            </a:r>
          </a:p>
        </p:txBody>
      </p:sp>
    </p:spTree>
    <p:extLst>
      <p:ext uri="{BB962C8B-B14F-4D97-AF65-F5344CB8AC3E}">
        <p14:creationId xmlns:p14="http://schemas.microsoft.com/office/powerpoint/2010/main" val="42083418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FC67745-4C7F-156B-59E1-311F2997AD5B}"/>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8EF9491E-62D6-757E-D2E4-3FB12605EE89}"/>
              </a:ext>
            </a:extLst>
          </p:cNvPr>
          <p:cNvPicPr>
            <a:picLocks noChangeAspect="1"/>
          </p:cNvPicPr>
          <p:nvPr/>
        </p:nvPicPr>
        <p:blipFill>
          <a:blip r:embed="rId2"/>
          <a:stretch>
            <a:fillRect/>
          </a:stretch>
        </p:blipFill>
        <p:spPr>
          <a:xfrm>
            <a:off x="2590800" y="1653280"/>
            <a:ext cx="4350208" cy="3943079"/>
          </a:xfrm>
          <a:prstGeom prst="rect">
            <a:avLst/>
          </a:prstGeom>
        </p:spPr>
      </p:pic>
      <p:sp>
        <p:nvSpPr>
          <p:cNvPr id="4" name="Title 3">
            <a:extLst>
              <a:ext uri="{FF2B5EF4-FFF2-40B4-BE49-F238E27FC236}">
                <a16:creationId xmlns:a16="http://schemas.microsoft.com/office/drawing/2014/main" id="{9AD806BD-8642-0AF5-8762-952C9CAB9DB4}"/>
              </a:ext>
            </a:extLst>
          </p:cNvPr>
          <p:cNvSpPr>
            <a:spLocks noGrp="1"/>
          </p:cNvSpPr>
          <p:nvPr>
            <p:ph type="title"/>
          </p:nvPr>
        </p:nvSpPr>
        <p:spPr/>
        <p:txBody>
          <a:bodyPr/>
          <a:lstStyle/>
          <a:p>
            <a:r>
              <a:rPr lang="en-US" dirty="0"/>
              <a:t>Monte Shanks</a:t>
            </a:r>
          </a:p>
        </p:txBody>
      </p:sp>
      <p:sp>
        <p:nvSpPr>
          <p:cNvPr id="5" name="Content Placeholder 4">
            <a:extLst>
              <a:ext uri="{FF2B5EF4-FFF2-40B4-BE49-F238E27FC236}">
                <a16:creationId xmlns:a16="http://schemas.microsoft.com/office/drawing/2014/main" id="{FA19DC2C-A406-5A21-3422-7C53DEB7F820}"/>
              </a:ext>
            </a:extLst>
          </p:cNvPr>
          <p:cNvSpPr>
            <a:spLocks noGrp="1"/>
          </p:cNvSpPr>
          <p:nvPr>
            <p:ph idx="1"/>
          </p:nvPr>
        </p:nvSpPr>
        <p:spPr>
          <a:xfrm>
            <a:off x="457200" y="1553378"/>
            <a:ext cx="8229600" cy="4577547"/>
          </a:xfrm>
        </p:spPr>
        <p:txBody>
          <a:bodyPr/>
          <a:lstStyle/>
          <a:p>
            <a:pPr marL="461963" lvl="1"/>
            <a:r>
              <a:rPr lang="en-US" sz="2800" dirty="0"/>
              <a:t>“The fact that this fragment was assimilated from a collection of quotes from </a:t>
            </a:r>
            <a:r>
              <a:rPr lang="en-US" sz="2800" dirty="0" err="1"/>
              <a:t>Theophylact</a:t>
            </a:r>
            <a:r>
              <a:rPr lang="en-US" sz="2800" dirty="0"/>
              <a:t> as he interacted with Apollinaris’s quotes of Papias makes it difficult to regard either of the above conjectures as </a:t>
            </a:r>
            <a:r>
              <a:rPr lang="en-US" sz="2800" b="1" dirty="0">
                <a:solidFill>
                  <a:srgbClr val="FFFF00"/>
                </a:solidFill>
              </a:rPr>
              <a:t>accurate reflections </a:t>
            </a:r>
            <a:r>
              <a:rPr lang="en-US" sz="2800" dirty="0"/>
              <a:t>of what Papias actually wrote.”  </a:t>
            </a:r>
            <a:r>
              <a:rPr lang="en-US" sz="2000" dirty="0"/>
              <a:t>(</a:t>
            </a:r>
            <a:r>
              <a:rPr lang="en-US" sz="2000" i="1" dirty="0"/>
              <a:t>Papias and the New Testament</a:t>
            </a:r>
            <a:r>
              <a:rPr lang="en-US" sz="2000" dirty="0"/>
              <a:t>, 205)</a:t>
            </a:r>
          </a:p>
          <a:p>
            <a:pPr marL="461963" lvl="1"/>
            <a:endParaRPr lang="en-US" sz="2800" dirty="0"/>
          </a:p>
        </p:txBody>
      </p:sp>
      <p:sp>
        <p:nvSpPr>
          <p:cNvPr id="2" name="Footer Placeholder 1">
            <a:extLst>
              <a:ext uri="{FF2B5EF4-FFF2-40B4-BE49-F238E27FC236}">
                <a16:creationId xmlns:a16="http://schemas.microsoft.com/office/drawing/2014/main" id="{B3EC8B13-3C92-3EFA-3C4A-D6174CF2F77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118884A0-CB16-E66E-EA43-02B91F6F99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B10B54DE-FA91-9A6A-C76F-53A11F3EF00E}"/>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34</a:t>
            </a:r>
          </a:p>
        </p:txBody>
      </p:sp>
    </p:spTree>
    <p:extLst>
      <p:ext uri="{BB962C8B-B14F-4D97-AF65-F5344CB8AC3E}">
        <p14:creationId xmlns:p14="http://schemas.microsoft.com/office/powerpoint/2010/main" val="26254883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p:cTn id="1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7DB2814D-CD61-E07E-4BF7-9292C0ADE3C8}"/>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581DE43E-4EA1-E197-AC1D-3CD6C4F25EA6}"/>
              </a:ext>
            </a:extLst>
          </p:cNvPr>
          <p:cNvPicPr>
            <a:picLocks noChangeAspect="1"/>
          </p:cNvPicPr>
          <p:nvPr/>
        </p:nvPicPr>
        <p:blipFill>
          <a:blip r:embed="rId2"/>
          <a:stretch>
            <a:fillRect/>
          </a:stretch>
        </p:blipFill>
        <p:spPr>
          <a:xfrm>
            <a:off x="2590800" y="1653280"/>
            <a:ext cx="4350208" cy="3943079"/>
          </a:xfrm>
          <a:prstGeom prst="rect">
            <a:avLst/>
          </a:prstGeom>
        </p:spPr>
      </p:pic>
      <p:sp>
        <p:nvSpPr>
          <p:cNvPr id="4" name="Title 3">
            <a:extLst>
              <a:ext uri="{FF2B5EF4-FFF2-40B4-BE49-F238E27FC236}">
                <a16:creationId xmlns:a16="http://schemas.microsoft.com/office/drawing/2014/main" id="{64D41B07-F421-D11B-1575-614CAE096173}"/>
              </a:ext>
            </a:extLst>
          </p:cNvPr>
          <p:cNvSpPr>
            <a:spLocks noGrp="1"/>
          </p:cNvSpPr>
          <p:nvPr>
            <p:ph type="title"/>
          </p:nvPr>
        </p:nvSpPr>
        <p:spPr/>
        <p:txBody>
          <a:bodyPr/>
          <a:lstStyle/>
          <a:p>
            <a:r>
              <a:rPr lang="en-US" dirty="0"/>
              <a:t>Monte Shanks</a:t>
            </a:r>
          </a:p>
        </p:txBody>
      </p:sp>
      <p:sp>
        <p:nvSpPr>
          <p:cNvPr id="5" name="Content Placeholder 4">
            <a:extLst>
              <a:ext uri="{FF2B5EF4-FFF2-40B4-BE49-F238E27FC236}">
                <a16:creationId xmlns:a16="http://schemas.microsoft.com/office/drawing/2014/main" id="{51E0F196-D520-03DA-FE34-EBD55F2E5D58}"/>
              </a:ext>
            </a:extLst>
          </p:cNvPr>
          <p:cNvSpPr>
            <a:spLocks noGrp="1"/>
          </p:cNvSpPr>
          <p:nvPr>
            <p:ph idx="1"/>
          </p:nvPr>
        </p:nvSpPr>
        <p:spPr>
          <a:xfrm>
            <a:off x="457200" y="1553378"/>
            <a:ext cx="8229600" cy="4577547"/>
          </a:xfrm>
        </p:spPr>
        <p:txBody>
          <a:bodyPr/>
          <a:lstStyle/>
          <a:p>
            <a:pPr marL="461963" lvl="1"/>
            <a:r>
              <a:rPr lang="en-US" sz="2800" dirty="0"/>
              <a:t>“There is little agreement on the </a:t>
            </a:r>
            <a:r>
              <a:rPr lang="en-US" sz="2800" b="1" kern="1200" dirty="0">
                <a:solidFill>
                  <a:srgbClr val="FFFF00"/>
                </a:solidFill>
                <a:effectLst>
                  <a:outerShdw blurRad="38100" dist="38100" dir="2700000" algn="tl">
                    <a:srgbClr val="000000">
                      <a:alpha val="43137"/>
                    </a:srgbClr>
                  </a:outerShdw>
                </a:effectLst>
                <a:ea typeface="+mn-ea"/>
                <a:cs typeface="+mn-cs"/>
              </a:rPr>
              <a:t>exact content </a:t>
            </a:r>
            <a:r>
              <a:rPr lang="en-US" sz="2800" dirty="0"/>
              <a:t>and </a:t>
            </a:r>
            <a:r>
              <a:rPr lang="en-US" sz="2800" b="1" kern="1200" dirty="0">
                <a:solidFill>
                  <a:srgbClr val="FFFF00"/>
                </a:solidFill>
                <a:effectLst>
                  <a:outerShdw blurRad="38100" dist="38100" dir="2700000" algn="tl">
                    <a:srgbClr val="000000">
                      <a:alpha val="43137"/>
                    </a:srgbClr>
                  </a:outerShdw>
                </a:effectLst>
                <a:ea typeface="+mn-ea"/>
                <a:cs typeface="+mn-cs"/>
              </a:rPr>
              <a:t>meaning</a:t>
            </a:r>
            <a:r>
              <a:rPr lang="en-US" sz="2800" dirty="0"/>
              <a:t> of this fragment, let alone its </a:t>
            </a:r>
            <a:r>
              <a:rPr lang="en-US" sz="2800" b="1" kern="1200" dirty="0">
                <a:solidFill>
                  <a:srgbClr val="FFFF00"/>
                </a:solidFill>
                <a:effectLst>
                  <a:outerShdw blurRad="38100" dist="38100" dir="2700000" algn="tl">
                    <a:srgbClr val="000000">
                      <a:alpha val="43137"/>
                    </a:srgbClr>
                  </a:outerShdw>
                </a:effectLst>
                <a:ea typeface="+mn-ea"/>
                <a:cs typeface="+mn-cs"/>
              </a:rPr>
              <a:t>original context</a:t>
            </a:r>
            <a:r>
              <a:rPr lang="en-US" sz="2800" dirty="0"/>
              <a:t>. … Without further </a:t>
            </a:r>
            <a:r>
              <a:rPr lang="en-US" sz="2800" dirty="0" err="1"/>
              <a:t>Papian</a:t>
            </a:r>
            <a:r>
              <a:rPr lang="en-US" sz="2800" dirty="0"/>
              <a:t> material </a:t>
            </a:r>
            <a:r>
              <a:rPr lang="en-US" sz="2800" b="1" kern="1200" dirty="0">
                <a:solidFill>
                  <a:srgbClr val="FFFF00"/>
                </a:solidFill>
                <a:effectLst>
                  <a:outerShdw blurRad="38100" dist="38100" dir="2700000" algn="tl">
                    <a:srgbClr val="000000">
                      <a:alpha val="43137"/>
                    </a:srgbClr>
                  </a:outerShdw>
                </a:effectLst>
                <a:ea typeface="+mn-ea"/>
                <a:cs typeface="+mn-cs"/>
              </a:rPr>
              <a:t>certitude is not possible</a:t>
            </a:r>
            <a:r>
              <a:rPr lang="en-US" sz="2800" dirty="0"/>
              <a:t>.  Consequently, while data found in this fragment is interesting, it is one of the </a:t>
            </a:r>
            <a:r>
              <a:rPr lang="en-US" sz="2800" b="1" kern="1200" dirty="0">
                <a:solidFill>
                  <a:srgbClr val="FFFF00"/>
                </a:solidFill>
                <a:effectLst>
                  <a:outerShdw blurRad="38100" dist="38100" dir="2700000" algn="tl">
                    <a:srgbClr val="000000">
                      <a:alpha val="43137"/>
                    </a:srgbClr>
                  </a:outerShdw>
                </a:effectLst>
                <a:ea typeface="+mn-ea"/>
                <a:cs typeface="+mn-cs"/>
              </a:rPr>
              <a:t>least credible </a:t>
            </a:r>
            <a:r>
              <a:rPr lang="en-US" sz="2800" b="1" kern="1200" dirty="0" err="1">
                <a:solidFill>
                  <a:srgbClr val="FFFF00"/>
                </a:solidFill>
                <a:effectLst>
                  <a:outerShdw blurRad="38100" dist="38100" dir="2700000" algn="tl">
                    <a:srgbClr val="000000">
                      <a:alpha val="43137"/>
                    </a:srgbClr>
                  </a:outerShdw>
                </a:effectLst>
                <a:ea typeface="+mn-ea"/>
                <a:cs typeface="+mn-cs"/>
              </a:rPr>
              <a:t>Papian</a:t>
            </a:r>
            <a:r>
              <a:rPr lang="en-US" sz="2800" b="1" kern="1200" dirty="0">
                <a:solidFill>
                  <a:srgbClr val="FFFF00"/>
                </a:solidFill>
                <a:effectLst>
                  <a:outerShdw blurRad="38100" dist="38100" dir="2700000" algn="tl">
                    <a:srgbClr val="000000">
                      <a:alpha val="43137"/>
                    </a:srgbClr>
                  </a:outerShdw>
                </a:effectLst>
                <a:ea typeface="+mn-ea"/>
                <a:cs typeface="+mn-cs"/>
              </a:rPr>
              <a:t> fragments</a:t>
            </a:r>
            <a:r>
              <a:rPr lang="en-US" sz="2800" dirty="0"/>
              <a:t>.”  </a:t>
            </a:r>
            <a:r>
              <a:rPr lang="en-US" sz="2000" dirty="0"/>
              <a:t>(</a:t>
            </a:r>
            <a:r>
              <a:rPr lang="en-US" sz="2000" i="1" dirty="0"/>
              <a:t>Papias and the New Testament</a:t>
            </a:r>
            <a:r>
              <a:rPr lang="en-US" sz="2000" dirty="0"/>
              <a:t>, 206)</a:t>
            </a:r>
          </a:p>
        </p:txBody>
      </p:sp>
      <p:sp>
        <p:nvSpPr>
          <p:cNvPr id="2" name="Footer Placeholder 1">
            <a:extLst>
              <a:ext uri="{FF2B5EF4-FFF2-40B4-BE49-F238E27FC236}">
                <a16:creationId xmlns:a16="http://schemas.microsoft.com/office/drawing/2014/main" id="{33E996A1-B834-AB8D-7B12-2A9BB8FF2DD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CA4FA9C2-A666-88D6-B44B-65D4B1BF5A8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10D4B05-28D6-E080-CF78-B5FDD731D578}"/>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solidFill>
                  <a:srgbClr val="FFFFFF"/>
                </a:solidFill>
                <a:latin typeface="Arial" panose="020B0604020202020204" pitchFamily="34" charset="0"/>
              </a:rPr>
              <a:t>Outline, 35</a:t>
            </a:r>
          </a:p>
        </p:txBody>
      </p:sp>
    </p:spTree>
    <p:extLst>
      <p:ext uri="{BB962C8B-B14F-4D97-AF65-F5344CB8AC3E}">
        <p14:creationId xmlns:p14="http://schemas.microsoft.com/office/powerpoint/2010/main" val="31686863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p:cTn id="1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Response</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553378"/>
            <a:ext cx="8229600" cy="4577547"/>
          </a:xfrm>
        </p:spPr>
        <p:txBody>
          <a:bodyPr/>
          <a:lstStyle/>
          <a:p>
            <a:pPr marL="461963" lvl="1"/>
            <a:r>
              <a:rPr lang="en-US" sz="2800" dirty="0"/>
              <a:t>Is Papias’ statement about the vine and the branches significantly different from </a:t>
            </a:r>
            <a:r>
              <a:rPr lang="en-US" sz="2800" b="1" dirty="0">
                <a:solidFill>
                  <a:srgbClr val="FFFF00"/>
                </a:solidFill>
                <a:ea typeface="+mn-ea"/>
                <a:cs typeface="+mn-cs"/>
              </a:rPr>
              <a:t>certain statements</a:t>
            </a:r>
            <a:r>
              <a:rPr lang="en-US" sz="2800" dirty="0"/>
              <a:t> in the OT prophets?  (e.g. Isa. 11:6-10; 35:1-9; 51:3; 55:12-13; 60:13-17; 65:25; Joel 3:18; Amos 9:13-15)</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205ECB8-61CB-6C46-D6F1-3408CBE9924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36</a:t>
            </a:r>
          </a:p>
        </p:txBody>
      </p:sp>
    </p:spTree>
    <p:extLst>
      <p:ext uri="{BB962C8B-B14F-4D97-AF65-F5344CB8AC3E}">
        <p14:creationId xmlns:p14="http://schemas.microsoft.com/office/powerpoint/2010/main" val="11388059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29B896-306F-243C-A783-A041E7031CD3}"/>
              </a:ext>
            </a:extLst>
          </p:cNvPr>
          <p:cNvSpPr>
            <a:spLocks noGrp="1"/>
          </p:cNvSpPr>
          <p:nvPr>
            <p:ph type="title"/>
          </p:nvPr>
        </p:nvSpPr>
        <p:spPr/>
        <p:txBody>
          <a:bodyPr/>
          <a:lstStyle/>
          <a:p>
            <a:r>
              <a:rPr lang="en-US"/>
              <a:t>Clement Of Rome</a:t>
            </a:r>
            <a:br>
              <a:rPr lang="en-US"/>
            </a:br>
            <a:r>
              <a:rPr lang="en-US" sz="3000">
                <a:latin typeface="+mn-lt"/>
              </a:rPr>
              <a:t>(fl. AD 92-101)</a:t>
            </a:r>
          </a:p>
        </p:txBody>
      </p:sp>
      <p:sp>
        <p:nvSpPr>
          <p:cNvPr id="3" name="Content Placeholder 2">
            <a:extLst>
              <a:ext uri="{FF2B5EF4-FFF2-40B4-BE49-F238E27FC236}">
                <a16:creationId xmlns:a16="http://schemas.microsoft.com/office/drawing/2014/main" id="{BB501E8F-0F4B-9E9B-4B4C-7D49DBF3A062}"/>
              </a:ext>
            </a:extLst>
          </p:cNvPr>
          <p:cNvSpPr>
            <a:spLocks noGrp="1"/>
          </p:cNvSpPr>
          <p:nvPr>
            <p:ph idx="1"/>
          </p:nvPr>
        </p:nvSpPr>
        <p:spPr/>
        <p:txBody>
          <a:bodyPr/>
          <a:lstStyle/>
          <a:p>
            <a:r>
              <a:rPr lang="en-US" dirty="0"/>
              <a:t>“</a:t>
            </a:r>
            <a:r>
              <a:rPr lang="en-US" b="1" dirty="0">
                <a:solidFill>
                  <a:srgbClr val="FFFF00"/>
                </a:solidFill>
              </a:rPr>
              <a:t>Early church father </a:t>
            </a:r>
            <a:r>
              <a:rPr lang="en-US" dirty="0"/>
              <a:t>and second, third, or fourth </a:t>
            </a:r>
            <a:r>
              <a:rPr lang="en-US" b="1" dirty="0">
                <a:solidFill>
                  <a:srgbClr val="FFFF00"/>
                </a:solidFill>
              </a:rPr>
              <a:t>bishop of Rome </a:t>
            </a:r>
            <a:r>
              <a:rPr lang="en-US" dirty="0"/>
              <a:t>(Jerome, </a:t>
            </a:r>
            <a:r>
              <a:rPr lang="en-US" i="1" dirty="0"/>
              <a:t>Lives of Illustrious Men</a:t>
            </a:r>
            <a:r>
              <a:rPr lang="en-US" dirty="0"/>
              <a:t>, 15). The letter of </a:t>
            </a:r>
            <a:r>
              <a:rPr lang="en-US" b="1" dirty="0">
                <a:solidFill>
                  <a:srgbClr val="FFFF00"/>
                </a:solidFill>
              </a:rPr>
              <a:t>1 Clement </a:t>
            </a:r>
            <a:r>
              <a:rPr lang="en-US" dirty="0"/>
              <a:t>is attributed to him. He could potentially be identified with </a:t>
            </a:r>
            <a:r>
              <a:rPr lang="en-US" b="1" dirty="0">
                <a:solidFill>
                  <a:srgbClr val="FFFF00"/>
                </a:solidFill>
              </a:rPr>
              <a:t>Clement</a:t>
            </a:r>
            <a:r>
              <a:rPr lang="en-US" dirty="0"/>
              <a:t>, a Philippian Christian and associate of Paul (e.g., Eusebius, </a:t>
            </a:r>
            <a:r>
              <a:rPr lang="en-US" i="1" dirty="0"/>
              <a:t>Ecclesiastical History</a:t>
            </a:r>
            <a:r>
              <a:rPr lang="en-US" dirty="0"/>
              <a:t>, 3.15; Origen, </a:t>
            </a:r>
            <a:r>
              <a:rPr lang="en-US" i="1" dirty="0"/>
              <a:t>Commentary on John</a:t>
            </a:r>
            <a:r>
              <a:rPr lang="en-US" dirty="0"/>
              <a:t>, 6.36).”  </a:t>
            </a:r>
            <a:r>
              <a:rPr lang="en-US" sz="2000" dirty="0"/>
              <a:t>(</a:t>
            </a:r>
            <a:r>
              <a:rPr lang="en-US" sz="2000" i="1" dirty="0"/>
              <a:t>The </a:t>
            </a:r>
            <a:r>
              <a:rPr lang="en-US" sz="2000" i="1" dirty="0" err="1"/>
              <a:t>Lexham</a:t>
            </a:r>
            <a:r>
              <a:rPr lang="en-US" sz="2000" i="1" dirty="0"/>
              <a:t> Bible Dictionary</a:t>
            </a:r>
            <a:r>
              <a:rPr lang="en-US" sz="2000" dirty="0"/>
              <a:t>, </a:t>
            </a:r>
            <a:r>
              <a:rPr lang="en-US" sz="2000" dirty="0" err="1"/>
              <a:t>Lexham</a:t>
            </a:r>
            <a:r>
              <a:rPr lang="en-US" sz="2000" dirty="0"/>
              <a:t> Press, 2016)</a:t>
            </a:r>
          </a:p>
        </p:txBody>
      </p:sp>
      <p:sp>
        <p:nvSpPr>
          <p:cNvPr id="4" name="Footer Placeholder 3">
            <a:extLst>
              <a:ext uri="{FF2B5EF4-FFF2-40B4-BE49-F238E27FC236}">
                <a16:creationId xmlns:a16="http://schemas.microsoft.com/office/drawing/2014/main" id="{790E2DAC-A7A4-73BC-1699-ACA87520C193}"/>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D85E1A03-C24A-EB57-EAB8-FEED6C86A045}"/>
              </a:ext>
            </a:extLst>
          </p:cNvPr>
          <p:cNvSpPr>
            <a:spLocks noGrp="1"/>
          </p:cNvSpPr>
          <p:nvPr>
            <p:ph type="sldNum" sz="quarter" idx="12"/>
          </p:nvPr>
        </p:nvSpPr>
        <p:spPr/>
        <p:txBody>
          <a:bodyPr/>
          <a:lstStyle/>
          <a:p>
            <a:fld id="{3C8CA7C4-6BCF-4B83-8858-85B1748A2A5F}" type="slidenum">
              <a:rPr lang="en-US" smtClean="0"/>
              <a:t>294</a:t>
            </a:fld>
            <a:endParaRPr lang="en-US"/>
          </a:p>
        </p:txBody>
      </p:sp>
      <p:sp>
        <p:nvSpPr>
          <p:cNvPr id="6" name="Date Placeholder 5">
            <a:extLst>
              <a:ext uri="{FF2B5EF4-FFF2-40B4-BE49-F238E27FC236}">
                <a16:creationId xmlns:a16="http://schemas.microsoft.com/office/drawing/2014/main" id="{CC211AA2-B339-C2F9-710E-EB207A601434}"/>
              </a:ext>
            </a:extLst>
          </p:cNvPr>
          <p:cNvSpPr>
            <a:spLocks noGrp="1"/>
          </p:cNvSpPr>
          <p:nvPr>
            <p:ph type="dt" sz="half" idx="10"/>
          </p:nvPr>
        </p:nvSpPr>
        <p:spPr/>
        <p:txBody>
          <a:bodyPr/>
          <a:lstStyle/>
          <a:p>
            <a:r>
              <a:rPr lang="en-US"/>
              <a:t>Outline, 36</a:t>
            </a:r>
          </a:p>
        </p:txBody>
      </p:sp>
    </p:spTree>
    <p:extLst>
      <p:ext uri="{BB962C8B-B14F-4D97-AF65-F5344CB8AC3E}">
        <p14:creationId xmlns:p14="http://schemas.microsoft.com/office/powerpoint/2010/main" val="388808251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29B896-306F-243C-A783-A041E7031CD3}"/>
              </a:ext>
            </a:extLst>
          </p:cNvPr>
          <p:cNvSpPr>
            <a:spLocks noGrp="1"/>
          </p:cNvSpPr>
          <p:nvPr>
            <p:ph type="title"/>
          </p:nvPr>
        </p:nvSpPr>
        <p:spPr/>
        <p:txBody>
          <a:bodyPr/>
          <a:lstStyle/>
          <a:p>
            <a:r>
              <a:rPr lang="en-US"/>
              <a:t>Clement Of Rome</a:t>
            </a:r>
            <a:br>
              <a:rPr lang="en-US"/>
            </a:br>
            <a:r>
              <a:rPr lang="en-US" sz="3000">
                <a:latin typeface="+mn-lt"/>
              </a:rPr>
              <a:t>(fl. AD 92-101)</a:t>
            </a:r>
          </a:p>
        </p:txBody>
      </p:sp>
      <p:sp>
        <p:nvSpPr>
          <p:cNvPr id="3" name="Content Placeholder 2">
            <a:extLst>
              <a:ext uri="{FF2B5EF4-FFF2-40B4-BE49-F238E27FC236}">
                <a16:creationId xmlns:a16="http://schemas.microsoft.com/office/drawing/2014/main" id="{BB501E8F-0F4B-9E9B-4B4C-7D49DBF3A062}"/>
              </a:ext>
            </a:extLst>
          </p:cNvPr>
          <p:cNvSpPr>
            <a:spLocks noGrp="1"/>
          </p:cNvSpPr>
          <p:nvPr>
            <p:ph idx="1"/>
          </p:nvPr>
        </p:nvSpPr>
        <p:spPr/>
        <p:txBody>
          <a:bodyPr/>
          <a:lstStyle/>
          <a:p>
            <a:pPr marL="0" indent="461963">
              <a:buNone/>
            </a:pPr>
            <a:r>
              <a:rPr lang="en-US" dirty="0"/>
              <a:t>“</a:t>
            </a:r>
            <a:r>
              <a:rPr lang="en-US" i="1" dirty="0"/>
              <a:t>Earliest of the apostolic fathers</a:t>
            </a:r>
            <a:r>
              <a:rPr lang="en-US" dirty="0"/>
              <a:t>.  Clement was a </a:t>
            </a:r>
            <a:r>
              <a:rPr lang="en-US" b="1" dirty="0">
                <a:solidFill>
                  <a:srgbClr val="FFFF00"/>
                </a:solidFill>
              </a:rPr>
              <a:t>presbyter</a:t>
            </a:r>
            <a:r>
              <a:rPr lang="en-US" dirty="0"/>
              <a:t> (priest) and </a:t>
            </a:r>
            <a:r>
              <a:rPr lang="en-US" b="1" dirty="0">
                <a:solidFill>
                  <a:srgbClr val="FFFF00"/>
                </a:solidFill>
              </a:rPr>
              <a:t>bishop</a:t>
            </a:r>
            <a:r>
              <a:rPr lang="en-US" dirty="0"/>
              <a:t> in Rome who wrote a </a:t>
            </a:r>
            <a:r>
              <a:rPr lang="en-US" b="1" dirty="0">
                <a:solidFill>
                  <a:srgbClr val="FFFF00"/>
                </a:solidFill>
              </a:rPr>
              <a:t>letter</a:t>
            </a:r>
            <a:r>
              <a:rPr lang="en-US" dirty="0"/>
              <a:t> to the church at Corinth (96), probably the </a:t>
            </a:r>
            <a:r>
              <a:rPr lang="en-US" b="1" dirty="0">
                <a:solidFill>
                  <a:srgbClr val="FFFF00"/>
                </a:solidFill>
              </a:rPr>
              <a:t>earliest Christian writing outside the New Testament</a:t>
            </a:r>
            <a:r>
              <a:rPr lang="en-US" dirty="0"/>
              <a:t>. Dionysius of Corinth (170) was the first to name Clement as the author of that letter. ….  There are problems, however, with all attempts to identify Clement.”  </a:t>
            </a:r>
            <a:r>
              <a:rPr lang="en-US" sz="2000" dirty="0"/>
              <a:t>(</a:t>
            </a:r>
            <a:r>
              <a:rPr lang="en-US" sz="2000" i="1" dirty="0"/>
              <a:t>Who’s Who in Christian History</a:t>
            </a:r>
            <a:r>
              <a:rPr lang="en-US" sz="2000" dirty="0"/>
              <a:t>, 1992, 164)</a:t>
            </a:r>
          </a:p>
        </p:txBody>
      </p:sp>
      <p:sp>
        <p:nvSpPr>
          <p:cNvPr id="4" name="Footer Placeholder 3">
            <a:extLst>
              <a:ext uri="{FF2B5EF4-FFF2-40B4-BE49-F238E27FC236}">
                <a16:creationId xmlns:a16="http://schemas.microsoft.com/office/drawing/2014/main" id="{790E2DAC-A7A4-73BC-1699-ACA87520C193}"/>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D85E1A03-C24A-EB57-EAB8-FEED6C86A045}"/>
              </a:ext>
            </a:extLst>
          </p:cNvPr>
          <p:cNvSpPr>
            <a:spLocks noGrp="1"/>
          </p:cNvSpPr>
          <p:nvPr>
            <p:ph type="sldNum" sz="quarter" idx="12"/>
          </p:nvPr>
        </p:nvSpPr>
        <p:spPr/>
        <p:txBody>
          <a:bodyPr/>
          <a:lstStyle/>
          <a:p>
            <a:fld id="{3C8CA7C4-6BCF-4B83-8858-85B1748A2A5F}" type="slidenum">
              <a:rPr lang="en-US" smtClean="0"/>
              <a:t>295</a:t>
            </a:fld>
            <a:endParaRPr lang="en-US"/>
          </a:p>
        </p:txBody>
      </p:sp>
      <p:sp>
        <p:nvSpPr>
          <p:cNvPr id="6" name="Date Placeholder 5">
            <a:extLst>
              <a:ext uri="{FF2B5EF4-FFF2-40B4-BE49-F238E27FC236}">
                <a16:creationId xmlns:a16="http://schemas.microsoft.com/office/drawing/2014/main" id="{CC211AA2-B339-C2F9-710E-EB207A601434}"/>
              </a:ext>
            </a:extLst>
          </p:cNvPr>
          <p:cNvSpPr>
            <a:spLocks noGrp="1"/>
          </p:cNvSpPr>
          <p:nvPr>
            <p:ph type="dt" sz="half" idx="10"/>
          </p:nvPr>
        </p:nvSpPr>
        <p:spPr/>
        <p:txBody>
          <a:bodyPr/>
          <a:lstStyle/>
          <a:p>
            <a:r>
              <a:rPr lang="en-US"/>
              <a:t>Outline, 36</a:t>
            </a:r>
          </a:p>
        </p:txBody>
      </p:sp>
    </p:spTree>
    <p:extLst>
      <p:ext uri="{BB962C8B-B14F-4D97-AF65-F5344CB8AC3E}">
        <p14:creationId xmlns:p14="http://schemas.microsoft.com/office/powerpoint/2010/main" val="401203353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4B3E6-3FAC-3C60-A78B-CF6B1977C346}"/>
              </a:ext>
            </a:extLst>
          </p:cNvPr>
          <p:cNvSpPr>
            <a:spLocks noGrp="1"/>
          </p:cNvSpPr>
          <p:nvPr>
            <p:ph type="title"/>
          </p:nvPr>
        </p:nvSpPr>
        <p:spPr/>
        <p:txBody>
          <a:bodyPr/>
          <a:lstStyle/>
          <a:p>
            <a:r>
              <a:rPr lang="en-US" dirty="0" err="1"/>
              <a:t>Clement’s</a:t>
            </a:r>
            <a:r>
              <a:rPr lang="en-US" dirty="0"/>
              <a:t> Testimony</a:t>
            </a:r>
            <a:br>
              <a:rPr lang="en-US" dirty="0"/>
            </a:br>
            <a:r>
              <a:rPr lang="en-US" sz="3000" dirty="0">
                <a:latin typeface="+mn-lt"/>
              </a:rPr>
              <a:t>(fl. 92-101)</a:t>
            </a:r>
          </a:p>
        </p:txBody>
      </p:sp>
      <p:sp>
        <p:nvSpPr>
          <p:cNvPr id="3" name="Content Placeholder 2">
            <a:extLst>
              <a:ext uri="{FF2B5EF4-FFF2-40B4-BE49-F238E27FC236}">
                <a16:creationId xmlns:a16="http://schemas.microsoft.com/office/drawing/2014/main" id="{0782EF6D-6A7C-1711-4E1E-29CA40E4A27F}"/>
              </a:ext>
            </a:extLst>
          </p:cNvPr>
          <p:cNvSpPr>
            <a:spLocks noGrp="1"/>
          </p:cNvSpPr>
          <p:nvPr>
            <p:ph idx="1"/>
          </p:nvPr>
        </p:nvSpPr>
        <p:spPr/>
        <p:txBody>
          <a:bodyPr/>
          <a:lstStyle/>
          <a:p>
            <a:r>
              <a:rPr lang="en-US" dirty="0"/>
              <a:t>The apostles received the gospel from the </a:t>
            </a:r>
            <a:r>
              <a:rPr lang="en-US" b="1" kern="1200" dirty="0">
                <a:solidFill>
                  <a:srgbClr val="FFFF00"/>
                </a:solidFill>
                <a:effectLst>
                  <a:outerShdw blurRad="38100" dist="38100" dir="2700000" algn="tl">
                    <a:srgbClr val="000000">
                      <a:alpha val="43137"/>
                    </a:srgbClr>
                  </a:outerShdw>
                </a:effectLst>
              </a:rPr>
              <a:t>Lord Jesus</a:t>
            </a:r>
          </a:p>
          <a:p>
            <a:r>
              <a:rPr lang="en-US" dirty="0"/>
              <a:t>Christ is from </a:t>
            </a:r>
            <a:r>
              <a:rPr lang="en-US" b="1" kern="1200" dirty="0">
                <a:solidFill>
                  <a:srgbClr val="FFFF00"/>
                </a:solidFill>
                <a:effectLst>
                  <a:outerShdw blurRad="38100" dist="38100" dir="2700000" algn="tl">
                    <a:srgbClr val="000000">
                      <a:alpha val="43137"/>
                    </a:srgbClr>
                  </a:outerShdw>
                </a:effectLst>
              </a:rPr>
              <a:t>God</a:t>
            </a:r>
            <a:r>
              <a:rPr lang="en-US" dirty="0"/>
              <a:t> and the apostles are from </a:t>
            </a:r>
            <a:r>
              <a:rPr lang="en-US" b="1" kern="1200" dirty="0">
                <a:solidFill>
                  <a:srgbClr val="FFFF00"/>
                </a:solidFill>
                <a:effectLst>
                  <a:outerShdw blurRad="38100" dist="38100" dir="2700000" algn="tl">
                    <a:srgbClr val="000000">
                      <a:alpha val="43137"/>
                    </a:srgbClr>
                  </a:outerShdw>
                </a:effectLst>
              </a:rPr>
              <a:t>Christ</a:t>
            </a:r>
          </a:p>
          <a:p>
            <a:r>
              <a:rPr lang="en-US" dirty="0"/>
              <a:t>The apostles </a:t>
            </a:r>
            <a:r>
              <a:rPr lang="en-US" b="1" kern="1200" dirty="0">
                <a:solidFill>
                  <a:srgbClr val="FFFF00"/>
                </a:solidFill>
                <a:effectLst>
                  <a:outerShdw blurRad="38100" dist="38100" dir="2700000" algn="tl">
                    <a:srgbClr val="000000">
                      <a:alpha val="43137"/>
                    </a:srgbClr>
                  </a:outerShdw>
                </a:effectLst>
              </a:rPr>
              <a:t>preached</a:t>
            </a:r>
            <a:r>
              <a:rPr lang="en-US" dirty="0"/>
              <a:t> the Gospel</a:t>
            </a:r>
          </a:p>
          <a:p>
            <a:r>
              <a:rPr lang="en-US" dirty="0"/>
              <a:t>The apostles appointed their first fruits to be </a:t>
            </a:r>
            <a:r>
              <a:rPr lang="en-US" b="1" kern="1200" dirty="0">
                <a:solidFill>
                  <a:srgbClr val="FFFF00"/>
                </a:solidFill>
                <a:effectLst>
                  <a:outerShdw blurRad="38100" dist="38100" dir="2700000" algn="tl">
                    <a:srgbClr val="000000">
                      <a:alpha val="43137"/>
                    </a:srgbClr>
                  </a:outerShdw>
                </a:effectLst>
              </a:rPr>
              <a:t>bishops</a:t>
            </a:r>
            <a:r>
              <a:rPr lang="en-US" dirty="0"/>
              <a:t> and </a:t>
            </a:r>
            <a:r>
              <a:rPr lang="en-US" b="1" kern="1200" dirty="0">
                <a:solidFill>
                  <a:srgbClr val="FFFF00"/>
                </a:solidFill>
                <a:effectLst>
                  <a:outerShdw blurRad="38100" dist="38100" dir="2700000" algn="tl">
                    <a:srgbClr val="000000">
                      <a:alpha val="43137"/>
                    </a:srgbClr>
                  </a:outerShdw>
                </a:effectLst>
              </a:rPr>
              <a:t>deacons</a:t>
            </a:r>
          </a:p>
        </p:txBody>
      </p:sp>
      <p:sp>
        <p:nvSpPr>
          <p:cNvPr id="4" name="Date Placeholder 3">
            <a:extLst>
              <a:ext uri="{FF2B5EF4-FFF2-40B4-BE49-F238E27FC236}">
                <a16:creationId xmlns:a16="http://schemas.microsoft.com/office/drawing/2014/main" id="{845593AB-2F9D-E3EC-0D9B-DF762B0273E7}"/>
              </a:ext>
            </a:extLst>
          </p:cNvPr>
          <p:cNvSpPr>
            <a:spLocks noGrp="1"/>
          </p:cNvSpPr>
          <p:nvPr>
            <p:ph type="dt" sz="half" idx="10"/>
          </p:nvPr>
        </p:nvSpPr>
        <p:spPr/>
        <p:txBody>
          <a:bodyPr/>
          <a:lstStyle/>
          <a:p>
            <a:r>
              <a:rPr lang="en-US" dirty="0"/>
              <a:t>Outline, 36-37 </a:t>
            </a:r>
          </a:p>
        </p:txBody>
      </p:sp>
      <p:sp>
        <p:nvSpPr>
          <p:cNvPr id="5" name="Footer Placeholder 4">
            <a:extLst>
              <a:ext uri="{FF2B5EF4-FFF2-40B4-BE49-F238E27FC236}">
                <a16:creationId xmlns:a16="http://schemas.microsoft.com/office/drawing/2014/main" id="{61F07080-78CA-811C-85CC-DD23472E3B6E}"/>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F424606B-6B12-4EA0-9456-0AB00F70711E}"/>
              </a:ext>
            </a:extLst>
          </p:cNvPr>
          <p:cNvSpPr>
            <a:spLocks noGrp="1"/>
          </p:cNvSpPr>
          <p:nvPr>
            <p:ph type="sldNum" sz="quarter" idx="12"/>
          </p:nvPr>
        </p:nvSpPr>
        <p:spPr/>
        <p:txBody>
          <a:bodyPr/>
          <a:lstStyle/>
          <a:p>
            <a:fld id="{3C8CA7C4-6BCF-4B83-8858-85B1748A2A5F}" type="slidenum">
              <a:rPr lang="en-US" smtClean="0"/>
              <a:t>296</a:t>
            </a:fld>
            <a:endParaRPr lang="en-US"/>
          </a:p>
        </p:txBody>
      </p:sp>
    </p:spTree>
    <p:extLst>
      <p:ext uri="{BB962C8B-B14F-4D97-AF65-F5344CB8AC3E}">
        <p14:creationId xmlns:p14="http://schemas.microsoft.com/office/powerpoint/2010/main" val="8656402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29B896-306F-243C-A783-A041E7031CD3}"/>
              </a:ext>
            </a:extLst>
          </p:cNvPr>
          <p:cNvSpPr>
            <a:spLocks noGrp="1"/>
          </p:cNvSpPr>
          <p:nvPr>
            <p:ph type="title"/>
          </p:nvPr>
        </p:nvSpPr>
        <p:spPr/>
        <p:txBody>
          <a:bodyPr/>
          <a:lstStyle/>
          <a:p>
            <a:r>
              <a:rPr lang="en-US" dirty="0"/>
              <a:t>Clement Of Rome</a:t>
            </a:r>
            <a:br>
              <a:rPr lang="en-US" dirty="0"/>
            </a:br>
            <a:r>
              <a:rPr lang="en-US" sz="3000" dirty="0">
                <a:latin typeface="+mn-lt"/>
              </a:rPr>
              <a:t>(fl. 92-101)</a:t>
            </a:r>
            <a:endParaRPr lang="en-US" sz="3000" dirty="0"/>
          </a:p>
        </p:txBody>
      </p:sp>
      <p:sp>
        <p:nvSpPr>
          <p:cNvPr id="3" name="Content Placeholder 2">
            <a:extLst>
              <a:ext uri="{FF2B5EF4-FFF2-40B4-BE49-F238E27FC236}">
                <a16:creationId xmlns:a16="http://schemas.microsoft.com/office/drawing/2014/main" id="{BB501E8F-0F4B-9E9B-4B4C-7D49DBF3A062}"/>
              </a:ext>
            </a:extLst>
          </p:cNvPr>
          <p:cNvSpPr>
            <a:spLocks noGrp="1"/>
          </p:cNvSpPr>
          <p:nvPr>
            <p:ph idx="1"/>
          </p:nvPr>
        </p:nvSpPr>
        <p:spPr/>
        <p:txBody>
          <a:bodyPr/>
          <a:lstStyle/>
          <a:p>
            <a:pPr marL="0" indent="512763">
              <a:buNone/>
            </a:pPr>
            <a:r>
              <a:rPr lang="en-US" b="1" i="1" dirty="0"/>
              <a:t>1 Clement 42:1-2:  </a:t>
            </a:r>
            <a:r>
              <a:rPr lang="en-US" dirty="0"/>
              <a:t>The </a:t>
            </a:r>
            <a:r>
              <a:rPr lang="en-US" b="1" dirty="0">
                <a:solidFill>
                  <a:srgbClr val="FFFF00"/>
                </a:solidFill>
              </a:rPr>
              <a:t>apostles</a:t>
            </a:r>
            <a:r>
              <a:rPr lang="en-US" dirty="0"/>
              <a:t> received the </a:t>
            </a:r>
            <a:r>
              <a:rPr lang="en-US" b="1" dirty="0">
                <a:solidFill>
                  <a:srgbClr val="FFFF00"/>
                </a:solidFill>
              </a:rPr>
              <a:t>gospel</a:t>
            </a:r>
            <a:r>
              <a:rPr lang="en-US" dirty="0"/>
              <a:t> for us from the </a:t>
            </a:r>
            <a:r>
              <a:rPr lang="en-US" b="1" dirty="0">
                <a:solidFill>
                  <a:srgbClr val="FFFF00"/>
                </a:solidFill>
              </a:rPr>
              <a:t>Lord Jesus Christ</a:t>
            </a:r>
            <a:r>
              <a:rPr lang="en-US" dirty="0"/>
              <a:t>; Jesus the Christ was sent forth from </a:t>
            </a:r>
            <a:r>
              <a:rPr lang="en-US" b="1" dirty="0">
                <a:solidFill>
                  <a:srgbClr val="FFFF00"/>
                </a:solidFill>
              </a:rPr>
              <a:t>God</a:t>
            </a:r>
            <a:r>
              <a:rPr lang="en-US" dirty="0"/>
              <a:t>. (2) So then </a:t>
            </a:r>
            <a:r>
              <a:rPr lang="en-US" b="1" dirty="0">
                <a:solidFill>
                  <a:srgbClr val="FFFF00"/>
                </a:solidFill>
              </a:rPr>
              <a:t>Christ</a:t>
            </a:r>
            <a:r>
              <a:rPr lang="en-US" dirty="0"/>
              <a:t> is from </a:t>
            </a:r>
            <a:r>
              <a:rPr lang="en-US" b="1" dirty="0">
                <a:solidFill>
                  <a:srgbClr val="FFFF00"/>
                </a:solidFill>
              </a:rPr>
              <a:t>God</a:t>
            </a:r>
            <a:r>
              <a:rPr lang="en-US" dirty="0"/>
              <a:t>, and the </a:t>
            </a:r>
            <a:r>
              <a:rPr lang="en-US" b="1" dirty="0">
                <a:solidFill>
                  <a:srgbClr val="FFFF00"/>
                </a:solidFill>
              </a:rPr>
              <a:t>apostles</a:t>
            </a:r>
            <a:r>
              <a:rPr lang="en-US" dirty="0"/>
              <a:t> are from </a:t>
            </a:r>
            <a:r>
              <a:rPr lang="en-US" b="1" dirty="0">
                <a:solidFill>
                  <a:srgbClr val="FFFF00"/>
                </a:solidFill>
              </a:rPr>
              <a:t>Christ</a:t>
            </a:r>
            <a:r>
              <a:rPr lang="en-US" dirty="0"/>
              <a:t>. Both, therefore, came of the </a:t>
            </a:r>
            <a:r>
              <a:rPr lang="en-US" b="1" dirty="0">
                <a:solidFill>
                  <a:srgbClr val="FFFF00"/>
                </a:solidFill>
              </a:rPr>
              <a:t>will of God </a:t>
            </a:r>
            <a:r>
              <a:rPr lang="en-US" dirty="0"/>
              <a:t>in good order. (3) Having therefore received their orders and being fully assured by the resurrection of our Lord Jesus Christ and full of faith in the Word of God, they went forth with the firm assurance that the Holy Spirit gives, </a:t>
            </a:r>
            <a:r>
              <a:rPr lang="en-US" b="1" dirty="0">
                <a:solidFill>
                  <a:srgbClr val="FFFF00"/>
                </a:solidFill>
              </a:rPr>
              <a:t>preaching</a:t>
            </a:r>
            <a:endParaRPr lang="en-US" sz="2500" dirty="0"/>
          </a:p>
        </p:txBody>
      </p:sp>
      <p:sp>
        <p:nvSpPr>
          <p:cNvPr id="4" name="Footer Placeholder 3">
            <a:extLst>
              <a:ext uri="{FF2B5EF4-FFF2-40B4-BE49-F238E27FC236}">
                <a16:creationId xmlns:a16="http://schemas.microsoft.com/office/drawing/2014/main" id="{790E2DAC-A7A4-73BC-1699-ACA87520C193}"/>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D85E1A03-C24A-EB57-EAB8-FEED6C86A045}"/>
              </a:ext>
            </a:extLst>
          </p:cNvPr>
          <p:cNvSpPr>
            <a:spLocks noGrp="1"/>
          </p:cNvSpPr>
          <p:nvPr>
            <p:ph type="sldNum" sz="quarter" idx="12"/>
          </p:nvPr>
        </p:nvSpPr>
        <p:spPr/>
        <p:txBody>
          <a:bodyPr/>
          <a:lstStyle/>
          <a:p>
            <a:fld id="{3C8CA7C4-6BCF-4B83-8858-85B1748A2A5F}" type="slidenum">
              <a:rPr lang="en-US" smtClean="0"/>
              <a:t>297</a:t>
            </a:fld>
            <a:endParaRPr lang="en-US"/>
          </a:p>
        </p:txBody>
      </p:sp>
      <p:sp>
        <p:nvSpPr>
          <p:cNvPr id="6" name="Date Placeholder 5">
            <a:extLst>
              <a:ext uri="{FF2B5EF4-FFF2-40B4-BE49-F238E27FC236}">
                <a16:creationId xmlns:a16="http://schemas.microsoft.com/office/drawing/2014/main" id="{CC211AA2-B339-C2F9-710E-EB207A601434}"/>
              </a:ext>
            </a:extLst>
          </p:cNvPr>
          <p:cNvSpPr>
            <a:spLocks noGrp="1"/>
          </p:cNvSpPr>
          <p:nvPr>
            <p:ph type="dt" sz="half" idx="10"/>
          </p:nvPr>
        </p:nvSpPr>
        <p:spPr/>
        <p:txBody>
          <a:bodyPr/>
          <a:lstStyle/>
          <a:p>
            <a:r>
              <a:rPr lang="en-US"/>
              <a:t>Outline, 36-37</a:t>
            </a:r>
          </a:p>
        </p:txBody>
      </p:sp>
    </p:spTree>
    <p:extLst>
      <p:ext uri="{BB962C8B-B14F-4D97-AF65-F5344CB8AC3E}">
        <p14:creationId xmlns:p14="http://schemas.microsoft.com/office/powerpoint/2010/main" val="8387579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29B896-306F-243C-A783-A041E7031CD3}"/>
              </a:ext>
            </a:extLst>
          </p:cNvPr>
          <p:cNvSpPr>
            <a:spLocks noGrp="1"/>
          </p:cNvSpPr>
          <p:nvPr>
            <p:ph type="title"/>
          </p:nvPr>
        </p:nvSpPr>
        <p:spPr/>
        <p:txBody>
          <a:bodyPr/>
          <a:lstStyle/>
          <a:p>
            <a:r>
              <a:rPr lang="en-US" dirty="0"/>
              <a:t>Clement Of Rome</a:t>
            </a:r>
            <a:br>
              <a:rPr lang="en-US" dirty="0"/>
            </a:br>
            <a:r>
              <a:rPr lang="en-US" sz="3000" dirty="0">
                <a:latin typeface="+mn-lt"/>
              </a:rPr>
              <a:t>(fl. 92-101)</a:t>
            </a:r>
            <a:endParaRPr lang="en-US" sz="3000" dirty="0"/>
          </a:p>
        </p:txBody>
      </p:sp>
      <p:sp>
        <p:nvSpPr>
          <p:cNvPr id="3" name="Content Placeholder 2">
            <a:extLst>
              <a:ext uri="{FF2B5EF4-FFF2-40B4-BE49-F238E27FC236}">
                <a16:creationId xmlns:a16="http://schemas.microsoft.com/office/drawing/2014/main" id="{BB501E8F-0F4B-9E9B-4B4C-7D49DBF3A062}"/>
              </a:ext>
            </a:extLst>
          </p:cNvPr>
          <p:cNvSpPr>
            <a:spLocks noGrp="1"/>
          </p:cNvSpPr>
          <p:nvPr>
            <p:ph idx="1"/>
          </p:nvPr>
        </p:nvSpPr>
        <p:spPr/>
        <p:txBody>
          <a:bodyPr/>
          <a:lstStyle/>
          <a:p>
            <a:pPr marL="0" indent="0">
              <a:buNone/>
            </a:pPr>
            <a:r>
              <a:rPr lang="en-US" dirty="0"/>
              <a:t>the good news that the kingdom of God was about to come. (4) So, preaching both in the country and in the towns, they appointed their </a:t>
            </a:r>
            <a:r>
              <a:rPr lang="en-US" b="1" dirty="0" err="1">
                <a:solidFill>
                  <a:srgbClr val="FFFF00"/>
                </a:solidFill>
              </a:rPr>
              <a:t>firstfruits</a:t>
            </a:r>
            <a:r>
              <a:rPr lang="en-US" dirty="0"/>
              <a:t>, when they had tested them by the Spirit, to be </a:t>
            </a:r>
            <a:r>
              <a:rPr lang="en-US" b="1" dirty="0">
                <a:solidFill>
                  <a:srgbClr val="FFFF00"/>
                </a:solidFill>
              </a:rPr>
              <a:t>bishops</a:t>
            </a:r>
            <a:r>
              <a:rPr lang="en-US" dirty="0"/>
              <a:t> and </a:t>
            </a:r>
            <a:r>
              <a:rPr lang="en-US" b="1" dirty="0">
                <a:solidFill>
                  <a:srgbClr val="FFFF00"/>
                </a:solidFill>
              </a:rPr>
              <a:t>deacons</a:t>
            </a:r>
            <a:r>
              <a:rPr lang="en-US" dirty="0"/>
              <a:t> for the future believers.”  </a:t>
            </a:r>
            <a:r>
              <a:rPr lang="en-US" sz="2000" dirty="0"/>
              <a:t>(</a:t>
            </a:r>
            <a:r>
              <a:rPr lang="en-US" sz="2000" i="1" dirty="0"/>
              <a:t>The Apostolic Fathers: Greek Texts and English Translations,</a:t>
            </a:r>
            <a:r>
              <a:rPr lang="en-US" sz="2000" dirty="0"/>
              <a:t> 75)</a:t>
            </a:r>
          </a:p>
          <a:p>
            <a:endParaRPr lang="en-US" sz="2500" dirty="0"/>
          </a:p>
        </p:txBody>
      </p:sp>
      <p:sp>
        <p:nvSpPr>
          <p:cNvPr id="4" name="Footer Placeholder 3">
            <a:extLst>
              <a:ext uri="{FF2B5EF4-FFF2-40B4-BE49-F238E27FC236}">
                <a16:creationId xmlns:a16="http://schemas.microsoft.com/office/drawing/2014/main" id="{790E2DAC-A7A4-73BC-1699-ACA87520C193}"/>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D85E1A03-C24A-EB57-EAB8-FEED6C86A045}"/>
              </a:ext>
            </a:extLst>
          </p:cNvPr>
          <p:cNvSpPr>
            <a:spLocks noGrp="1"/>
          </p:cNvSpPr>
          <p:nvPr>
            <p:ph type="sldNum" sz="quarter" idx="12"/>
          </p:nvPr>
        </p:nvSpPr>
        <p:spPr/>
        <p:txBody>
          <a:bodyPr/>
          <a:lstStyle/>
          <a:p>
            <a:fld id="{3C8CA7C4-6BCF-4B83-8858-85B1748A2A5F}" type="slidenum">
              <a:rPr lang="en-US" smtClean="0"/>
              <a:t>298</a:t>
            </a:fld>
            <a:endParaRPr lang="en-US"/>
          </a:p>
        </p:txBody>
      </p:sp>
      <p:sp>
        <p:nvSpPr>
          <p:cNvPr id="6" name="Date Placeholder 5">
            <a:extLst>
              <a:ext uri="{FF2B5EF4-FFF2-40B4-BE49-F238E27FC236}">
                <a16:creationId xmlns:a16="http://schemas.microsoft.com/office/drawing/2014/main" id="{CC211AA2-B339-C2F9-710E-EB207A601434}"/>
              </a:ext>
            </a:extLst>
          </p:cNvPr>
          <p:cNvSpPr>
            <a:spLocks noGrp="1"/>
          </p:cNvSpPr>
          <p:nvPr>
            <p:ph type="dt" sz="half" idx="10"/>
          </p:nvPr>
        </p:nvSpPr>
        <p:spPr/>
        <p:txBody>
          <a:bodyPr/>
          <a:lstStyle/>
          <a:p>
            <a:r>
              <a:rPr lang="en-US"/>
              <a:t>Outline, 36-37</a:t>
            </a:r>
          </a:p>
        </p:txBody>
      </p:sp>
    </p:spTree>
    <p:extLst>
      <p:ext uri="{BB962C8B-B14F-4D97-AF65-F5344CB8AC3E}">
        <p14:creationId xmlns:p14="http://schemas.microsoft.com/office/powerpoint/2010/main" val="2625796340"/>
      </p:ext>
    </p:extLst>
  </p:cSld>
  <p:clrMapOvr>
    <a:masterClrMapping/>
  </p:clrMapOvr>
  <p:transition spd="med">
    <p:pull/>
  </p:transition>
</p:sld>
</file>

<file path=ppt/slides/slide2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29B896-306F-243C-A783-A041E7031CD3}"/>
              </a:ext>
            </a:extLst>
          </p:cNvPr>
          <p:cNvSpPr>
            <a:spLocks noGrp="1"/>
          </p:cNvSpPr>
          <p:nvPr>
            <p:ph type="title"/>
          </p:nvPr>
        </p:nvSpPr>
        <p:spPr/>
        <p:txBody>
          <a:bodyPr/>
          <a:lstStyle/>
          <a:p>
            <a:r>
              <a:rPr lang="en-US"/>
              <a:t>Polycarp</a:t>
            </a:r>
            <a:br>
              <a:rPr lang="en-US"/>
            </a:br>
            <a:r>
              <a:rPr lang="en-US" sz="3000">
                <a:latin typeface="+mn-lt"/>
              </a:rPr>
              <a:t>(~70-156)</a:t>
            </a:r>
          </a:p>
        </p:txBody>
      </p:sp>
      <p:sp>
        <p:nvSpPr>
          <p:cNvPr id="3" name="Content Placeholder 2">
            <a:extLst>
              <a:ext uri="{FF2B5EF4-FFF2-40B4-BE49-F238E27FC236}">
                <a16:creationId xmlns:a16="http://schemas.microsoft.com/office/drawing/2014/main" id="{BB501E8F-0F4B-9E9B-4B4C-7D49DBF3A062}"/>
              </a:ext>
            </a:extLst>
          </p:cNvPr>
          <p:cNvSpPr>
            <a:spLocks noGrp="1"/>
          </p:cNvSpPr>
          <p:nvPr>
            <p:ph idx="1"/>
          </p:nvPr>
        </p:nvSpPr>
        <p:spPr/>
        <p:txBody>
          <a:bodyPr/>
          <a:lstStyle/>
          <a:p>
            <a:r>
              <a:rPr lang="en-US" dirty="0"/>
              <a:t>“</a:t>
            </a:r>
            <a:r>
              <a:rPr lang="en-US" b="1" dirty="0">
                <a:solidFill>
                  <a:srgbClr val="FFFF00"/>
                </a:solidFill>
              </a:rPr>
              <a:t>Bishop</a:t>
            </a:r>
            <a:r>
              <a:rPr lang="en-US" dirty="0"/>
              <a:t> of </a:t>
            </a:r>
            <a:r>
              <a:rPr lang="en-US" b="1" dirty="0">
                <a:solidFill>
                  <a:srgbClr val="FFFF00"/>
                </a:solidFill>
              </a:rPr>
              <a:t>Smyrna</a:t>
            </a:r>
            <a:r>
              <a:rPr lang="en-US" dirty="0"/>
              <a:t> who vigorously </a:t>
            </a:r>
            <a:r>
              <a:rPr lang="en-US" b="1" dirty="0">
                <a:solidFill>
                  <a:srgbClr val="FFFF00"/>
                </a:solidFill>
              </a:rPr>
              <a:t>fought heretics</a:t>
            </a:r>
            <a:r>
              <a:rPr lang="en-US" dirty="0"/>
              <a:t> such as the </a:t>
            </a:r>
            <a:r>
              <a:rPr lang="en-US" b="1" dirty="0">
                <a:solidFill>
                  <a:srgbClr val="FFFF00"/>
                </a:solidFill>
              </a:rPr>
              <a:t>Marcionites</a:t>
            </a:r>
            <a:r>
              <a:rPr lang="en-US" dirty="0"/>
              <a:t> and </a:t>
            </a:r>
            <a:r>
              <a:rPr lang="en-US" b="1" dirty="0">
                <a:solidFill>
                  <a:srgbClr val="FFFF00"/>
                </a:solidFill>
              </a:rPr>
              <a:t>Valentinians</a:t>
            </a:r>
            <a:r>
              <a:rPr lang="en-US" dirty="0"/>
              <a:t>. He was the </a:t>
            </a:r>
            <a:r>
              <a:rPr lang="en-US" b="1" dirty="0">
                <a:solidFill>
                  <a:srgbClr val="FFFF00"/>
                </a:solidFill>
              </a:rPr>
              <a:t>leading Christian figure</a:t>
            </a:r>
            <a:r>
              <a:rPr lang="en-US" dirty="0"/>
              <a:t> in Roman Asia in the middle of the second century.”  </a:t>
            </a:r>
            <a:r>
              <a:rPr lang="en-US" sz="2000" dirty="0"/>
              <a:t>(</a:t>
            </a:r>
            <a:r>
              <a:rPr lang="en-US" sz="2000" i="1" dirty="0"/>
              <a:t>Ancient Christian Commentary on Scripture: Introduction and Biographic Information</a:t>
            </a:r>
            <a:r>
              <a:rPr lang="en-US" sz="2000" dirty="0"/>
              <a:t>, 2005, 501)</a:t>
            </a:r>
          </a:p>
        </p:txBody>
      </p:sp>
      <p:sp>
        <p:nvSpPr>
          <p:cNvPr id="4" name="Footer Placeholder 3">
            <a:extLst>
              <a:ext uri="{FF2B5EF4-FFF2-40B4-BE49-F238E27FC236}">
                <a16:creationId xmlns:a16="http://schemas.microsoft.com/office/drawing/2014/main" id="{790E2DAC-A7A4-73BC-1699-ACA87520C19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D85E1A03-C24A-EB57-EAB8-FEED6C86A0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C211AA2-B339-C2F9-710E-EB207A601434}"/>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37</a:t>
            </a:r>
          </a:p>
        </p:txBody>
      </p:sp>
    </p:spTree>
    <p:extLst>
      <p:ext uri="{BB962C8B-B14F-4D97-AF65-F5344CB8AC3E}">
        <p14:creationId xmlns:p14="http://schemas.microsoft.com/office/powerpoint/2010/main" val="1659001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Gospels Can’t Be Trusted</a:t>
            </a:r>
          </a:p>
        </p:txBody>
      </p:sp>
      <p:sp>
        <p:nvSpPr>
          <p:cNvPr id="7" name="Content Placeholder 6"/>
          <p:cNvSpPr>
            <a:spLocks noGrp="1"/>
          </p:cNvSpPr>
          <p:nvPr>
            <p:ph idx="1"/>
          </p:nvPr>
        </p:nvSpPr>
        <p:spPr/>
        <p:txBody>
          <a:bodyPr/>
          <a:lstStyle/>
          <a:p>
            <a:pPr marL="457200" indent="-457200">
              <a:spcBef>
                <a:spcPts val="0"/>
              </a:spcBef>
            </a:pPr>
            <a:r>
              <a:rPr lang="en-US" sz="2800"/>
              <a:t>The Gospels Are </a:t>
            </a:r>
            <a:r>
              <a:rPr lang="en-US" sz="2800" b="1">
                <a:solidFill>
                  <a:srgbClr val="FFFF00"/>
                </a:solidFill>
              </a:rPr>
              <a:t>Anonymous</a:t>
            </a:r>
            <a:r>
              <a:rPr lang="en-US" sz="2800"/>
              <a:t> Since They Contain </a:t>
            </a:r>
            <a:r>
              <a:rPr lang="en-US" b="1">
                <a:solidFill>
                  <a:srgbClr val="FFFF00"/>
                </a:solidFill>
              </a:rPr>
              <a:t>No Internal Indications </a:t>
            </a:r>
            <a:r>
              <a:rPr lang="en-US" sz="2800"/>
              <a:t>Of Authorship</a:t>
            </a:r>
          </a:p>
          <a:p>
            <a:pPr marL="457200" indent="-457200">
              <a:spcBef>
                <a:spcPts val="0"/>
              </a:spcBef>
            </a:pPr>
            <a:r>
              <a:rPr lang="en-US"/>
              <a:t>The </a:t>
            </a:r>
            <a:r>
              <a:rPr lang="en-US" b="1">
                <a:solidFill>
                  <a:srgbClr val="FFFF00"/>
                </a:solidFill>
              </a:rPr>
              <a:t>Attributions</a:t>
            </a:r>
            <a:r>
              <a:rPr lang="en-US"/>
              <a:t> Of Authorship Are </a:t>
            </a:r>
            <a:r>
              <a:rPr lang="en-US" b="1">
                <a:solidFill>
                  <a:srgbClr val="FFFF00"/>
                </a:solidFill>
              </a:rPr>
              <a:t>Late</a:t>
            </a:r>
          </a:p>
          <a:p>
            <a:pPr marL="457200" indent="-457200">
              <a:spcBef>
                <a:spcPts val="0"/>
              </a:spcBef>
            </a:pPr>
            <a:r>
              <a:rPr lang="en-US"/>
              <a:t>The “Traditional Names” Were Attributed To The Gospels To Give Them </a:t>
            </a:r>
            <a:r>
              <a:rPr lang="en-US" b="1">
                <a:solidFill>
                  <a:srgbClr val="FFFF00"/>
                </a:solidFill>
              </a:rPr>
              <a:t>Prestige</a:t>
            </a:r>
          </a:p>
          <a:p>
            <a:pPr marL="457200" indent="-457200">
              <a:spcBef>
                <a:spcPts val="0"/>
              </a:spcBef>
            </a:pPr>
            <a:r>
              <a:rPr lang="en-US"/>
              <a:t>The Titles Attached To The Gospels Were Added </a:t>
            </a:r>
            <a:r>
              <a:rPr lang="en-US" b="1">
                <a:solidFill>
                  <a:srgbClr val="FFFF00"/>
                </a:solidFill>
              </a:rPr>
              <a:t>Much Later</a:t>
            </a:r>
          </a:p>
        </p:txBody>
      </p:sp>
      <p:sp>
        <p:nvSpPr>
          <p:cNvPr id="2" name="Footer Placeholder 1"/>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3</a:t>
            </a:fld>
            <a:endParaRPr lang="en-US"/>
          </a:p>
        </p:txBody>
      </p:sp>
      <p:sp>
        <p:nvSpPr>
          <p:cNvPr id="3" name="Date Placeholder 2">
            <a:extLst>
              <a:ext uri="{FF2B5EF4-FFF2-40B4-BE49-F238E27FC236}">
                <a16:creationId xmlns:a16="http://schemas.microsoft.com/office/drawing/2014/main" id="{05DCDFDF-DD2C-7296-7EC7-86550C5CABBC}"/>
              </a:ext>
            </a:extLst>
          </p:cNvPr>
          <p:cNvSpPr>
            <a:spLocks noGrp="1"/>
          </p:cNvSpPr>
          <p:nvPr>
            <p:ph type="dt" sz="half" idx="10"/>
          </p:nvPr>
        </p:nvSpPr>
        <p:spPr/>
        <p:txBody>
          <a:bodyPr/>
          <a:lstStyle/>
          <a:p>
            <a:r>
              <a:rPr lang="en-US"/>
              <a:t>Outline, 1</a:t>
            </a:r>
          </a:p>
        </p:txBody>
      </p:sp>
    </p:spTree>
    <p:extLst>
      <p:ext uri="{BB962C8B-B14F-4D97-AF65-F5344CB8AC3E}">
        <p14:creationId xmlns:p14="http://schemas.microsoft.com/office/powerpoint/2010/main" val="253937633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4CC2734-1E80-71BB-C211-20B5F6D12A79}"/>
              </a:ext>
            </a:extLst>
          </p:cNvPr>
          <p:cNvPicPr>
            <a:picLocks noChangeAspect="1"/>
          </p:cNvPicPr>
          <p:nvPr/>
        </p:nvPicPr>
        <p:blipFill>
          <a:blip r:embed="rId2"/>
          <a:stretch>
            <a:fillRect/>
          </a:stretch>
        </p:blipFill>
        <p:spPr>
          <a:xfrm>
            <a:off x="3124200" y="1420813"/>
            <a:ext cx="3195359" cy="4608690"/>
          </a:xfrm>
          <a:prstGeom prst="rect">
            <a:avLst/>
          </a:prstGeom>
        </p:spPr>
      </p:pic>
      <p:sp>
        <p:nvSpPr>
          <p:cNvPr id="2" name="Title 1">
            <a:extLst>
              <a:ext uri="{FF2B5EF4-FFF2-40B4-BE49-F238E27FC236}">
                <a16:creationId xmlns:a16="http://schemas.microsoft.com/office/drawing/2014/main" id="{BF24BB37-ABE2-0F04-B8A0-D32A6CC533B6}"/>
              </a:ext>
            </a:extLst>
          </p:cNvPr>
          <p:cNvSpPr>
            <a:spLocks noGrp="1"/>
          </p:cNvSpPr>
          <p:nvPr>
            <p:ph type="title"/>
          </p:nvPr>
        </p:nvSpPr>
        <p:spPr/>
        <p:txBody>
          <a:bodyPr/>
          <a:lstStyle/>
          <a:p>
            <a:r>
              <a:rPr lang="en-US"/>
              <a:t>Titles Necessary</a:t>
            </a:r>
          </a:p>
        </p:txBody>
      </p:sp>
      <p:sp>
        <p:nvSpPr>
          <p:cNvPr id="3" name="Content Placeholder 2">
            <a:extLst>
              <a:ext uri="{FF2B5EF4-FFF2-40B4-BE49-F238E27FC236}">
                <a16:creationId xmlns:a16="http://schemas.microsoft.com/office/drawing/2014/main" id="{1816B4E1-4207-CF26-B6DE-D10014335339}"/>
              </a:ext>
            </a:extLst>
          </p:cNvPr>
          <p:cNvSpPr>
            <a:spLocks noGrp="1"/>
          </p:cNvSpPr>
          <p:nvPr>
            <p:ph idx="1"/>
          </p:nvPr>
        </p:nvSpPr>
        <p:spPr>
          <a:xfrm>
            <a:off x="607079" y="1420813"/>
            <a:ext cx="8229600" cy="4710112"/>
          </a:xfrm>
        </p:spPr>
        <p:txBody>
          <a:bodyPr/>
          <a:lstStyle/>
          <a:p>
            <a:pPr marL="0" indent="461963">
              <a:buNone/>
            </a:pPr>
            <a:r>
              <a:rPr lang="en-US" b="1" i="1" dirty="0">
                <a:effectLst/>
              </a:rPr>
              <a:t>Richard </a:t>
            </a:r>
            <a:r>
              <a:rPr lang="en-US" b="1" i="1" dirty="0" err="1">
                <a:effectLst/>
              </a:rPr>
              <a:t>Bauckham</a:t>
            </a:r>
            <a:r>
              <a:rPr lang="en-US" dirty="0">
                <a:effectLst/>
              </a:rPr>
              <a:t>:  “Whether or not any of these titles </a:t>
            </a:r>
            <a:r>
              <a:rPr lang="en-US" b="1" dirty="0">
                <a:solidFill>
                  <a:srgbClr val="FFFF00"/>
                </a:solidFill>
                <a:effectLst/>
              </a:rPr>
              <a:t>originate</a:t>
            </a:r>
            <a:r>
              <a:rPr lang="en-US" dirty="0">
                <a:effectLst/>
              </a:rPr>
              <a:t> from the authors themselves, the need for titles that </a:t>
            </a:r>
            <a:r>
              <a:rPr lang="en-US" b="1" dirty="0">
                <a:solidFill>
                  <a:srgbClr val="FFFF00"/>
                </a:solidFill>
                <a:effectLst/>
              </a:rPr>
              <a:t>distinguished</a:t>
            </a:r>
            <a:r>
              <a:rPr lang="en-US" dirty="0">
                <a:effectLst/>
              </a:rPr>
              <a:t> one Gospel from another would arise as soon as any Christian community had copies of </a:t>
            </a:r>
            <a:r>
              <a:rPr lang="en-US" b="1" dirty="0">
                <a:solidFill>
                  <a:srgbClr val="FFFF00"/>
                </a:solidFill>
                <a:effectLst/>
              </a:rPr>
              <a:t>more than one </a:t>
            </a:r>
            <a:r>
              <a:rPr lang="en-US" dirty="0">
                <a:effectLst/>
              </a:rPr>
              <a:t>in its library and was reading more than one in its worship meetings. For the former purpose, it would have been necessary to </a:t>
            </a:r>
            <a:r>
              <a:rPr lang="en-US" b="1" dirty="0">
                <a:solidFill>
                  <a:srgbClr val="FFFF00"/>
                </a:solidFill>
                <a:effectLst/>
              </a:rPr>
              <a:t>identify books externally</a:t>
            </a:r>
            <a:r>
              <a:rPr lang="en-US" dirty="0">
                <a:effectLst/>
              </a:rPr>
              <a:t>, when, for example, they were placed side-by-side on a shelf. For this purpose </a:t>
            </a:r>
            <a:r>
              <a:rPr lang="en-US" b="1" dirty="0">
                <a:solidFill>
                  <a:srgbClr val="FFFF00"/>
                </a:solidFill>
                <a:effectLst/>
              </a:rPr>
              <a:t>a short title</a:t>
            </a:r>
            <a:r>
              <a:rPr lang="en-US" dirty="0">
                <a:effectLst/>
              </a:rPr>
              <a:t> with the author’s name would be written either</a:t>
            </a:r>
          </a:p>
        </p:txBody>
      </p:sp>
      <p:sp>
        <p:nvSpPr>
          <p:cNvPr id="4" name="Date Placeholder 3">
            <a:extLst>
              <a:ext uri="{FF2B5EF4-FFF2-40B4-BE49-F238E27FC236}">
                <a16:creationId xmlns:a16="http://schemas.microsoft.com/office/drawing/2014/main" id="{DEBF303A-6D19-10D3-6BAB-9935A4B46365}"/>
              </a:ext>
            </a:extLst>
          </p:cNvPr>
          <p:cNvSpPr>
            <a:spLocks noGrp="1"/>
          </p:cNvSpPr>
          <p:nvPr>
            <p:ph type="dt" sz="half" idx="10"/>
          </p:nvPr>
        </p:nvSpPr>
        <p:spPr/>
        <p:txBody>
          <a:bodyPr/>
          <a:lstStyle/>
          <a:p>
            <a:r>
              <a:rPr lang="en-US"/>
              <a:t>Outline, 4-5</a:t>
            </a:r>
          </a:p>
        </p:txBody>
      </p:sp>
      <p:sp>
        <p:nvSpPr>
          <p:cNvPr id="5" name="Footer Placeholder 4">
            <a:extLst>
              <a:ext uri="{FF2B5EF4-FFF2-40B4-BE49-F238E27FC236}">
                <a16:creationId xmlns:a16="http://schemas.microsoft.com/office/drawing/2014/main" id="{35B86400-0579-84BC-4C98-2B64668333A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05FED9FB-8DFE-814A-ABE1-FFF82DE72115}"/>
              </a:ext>
            </a:extLst>
          </p:cNvPr>
          <p:cNvSpPr>
            <a:spLocks noGrp="1"/>
          </p:cNvSpPr>
          <p:nvPr>
            <p:ph type="sldNum" sz="quarter" idx="12"/>
          </p:nvPr>
        </p:nvSpPr>
        <p:spPr/>
        <p:txBody>
          <a:bodyPr/>
          <a:lstStyle/>
          <a:p>
            <a:fld id="{3C8CA7C4-6BCF-4B83-8858-85B1748A2A5F}" type="slidenum">
              <a:rPr lang="en-US" smtClean="0"/>
              <a:t>30</a:t>
            </a:fld>
            <a:endParaRPr lang="en-US"/>
          </a:p>
        </p:txBody>
      </p:sp>
    </p:spTree>
    <p:extLst>
      <p:ext uri="{BB962C8B-B14F-4D97-AF65-F5344CB8AC3E}">
        <p14:creationId xmlns:p14="http://schemas.microsoft.com/office/powerpoint/2010/main" val="256123855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29B896-306F-243C-A783-A041E7031CD3}"/>
              </a:ext>
            </a:extLst>
          </p:cNvPr>
          <p:cNvSpPr>
            <a:spLocks noGrp="1"/>
          </p:cNvSpPr>
          <p:nvPr>
            <p:ph type="title"/>
          </p:nvPr>
        </p:nvSpPr>
        <p:spPr/>
        <p:txBody>
          <a:bodyPr/>
          <a:lstStyle/>
          <a:p>
            <a:r>
              <a:rPr lang="en-US"/>
              <a:t>Polycarp</a:t>
            </a:r>
            <a:br>
              <a:rPr lang="en-US"/>
            </a:br>
            <a:r>
              <a:rPr lang="en-US" sz="3000">
                <a:latin typeface="+mn-lt"/>
              </a:rPr>
              <a:t>(~70-156)</a:t>
            </a:r>
          </a:p>
        </p:txBody>
      </p:sp>
      <p:sp>
        <p:nvSpPr>
          <p:cNvPr id="3" name="Content Placeholder 2">
            <a:extLst>
              <a:ext uri="{FF2B5EF4-FFF2-40B4-BE49-F238E27FC236}">
                <a16:creationId xmlns:a16="http://schemas.microsoft.com/office/drawing/2014/main" id="{BB501E8F-0F4B-9E9B-4B4C-7D49DBF3A062}"/>
              </a:ext>
            </a:extLst>
          </p:cNvPr>
          <p:cNvSpPr>
            <a:spLocks noGrp="1"/>
          </p:cNvSpPr>
          <p:nvPr>
            <p:ph idx="1"/>
          </p:nvPr>
        </p:nvSpPr>
        <p:spPr/>
        <p:txBody>
          <a:bodyPr/>
          <a:lstStyle/>
          <a:p>
            <a:r>
              <a:rPr lang="en-US" dirty="0"/>
              <a:t>“</a:t>
            </a:r>
            <a:r>
              <a:rPr lang="en-US" b="1" i="1" dirty="0">
                <a:solidFill>
                  <a:srgbClr val="FFFF00"/>
                </a:solidFill>
              </a:rPr>
              <a:t>Bishop</a:t>
            </a:r>
            <a:r>
              <a:rPr lang="en-US" i="1" dirty="0"/>
              <a:t> of Smyrna and </a:t>
            </a:r>
            <a:r>
              <a:rPr lang="en-US" b="1" i="1" dirty="0">
                <a:solidFill>
                  <a:srgbClr val="FFFF00"/>
                </a:solidFill>
              </a:rPr>
              <a:t>martyr</a:t>
            </a:r>
            <a:r>
              <a:rPr lang="en-US" dirty="0"/>
              <a:t>. Born of a Christian family, Polycarp claimed to have been a </a:t>
            </a:r>
            <a:r>
              <a:rPr lang="en-US" b="1" dirty="0">
                <a:solidFill>
                  <a:srgbClr val="FFFF00"/>
                </a:solidFill>
              </a:rPr>
              <a:t>disciple of John</a:t>
            </a:r>
            <a:r>
              <a:rPr lang="en-US" dirty="0"/>
              <a:t>, presumably the apostle. Ignatius of Antioch, on his way to Roman martyrdom (c. 116), wrote letters both to Polycarp and to the church of Smyrna.”  </a:t>
            </a:r>
            <a:r>
              <a:rPr lang="en-US" sz="2000" dirty="0"/>
              <a:t>(</a:t>
            </a:r>
            <a:r>
              <a:rPr lang="en-US" sz="2000" i="1" dirty="0"/>
              <a:t>Who’s Who in Christian History</a:t>
            </a:r>
            <a:r>
              <a:rPr lang="en-US" sz="2000" dirty="0"/>
              <a:t>, 1992, 572-73)</a:t>
            </a:r>
          </a:p>
        </p:txBody>
      </p:sp>
      <p:sp>
        <p:nvSpPr>
          <p:cNvPr id="4" name="Footer Placeholder 3">
            <a:extLst>
              <a:ext uri="{FF2B5EF4-FFF2-40B4-BE49-F238E27FC236}">
                <a16:creationId xmlns:a16="http://schemas.microsoft.com/office/drawing/2014/main" id="{790E2DAC-A7A4-73BC-1699-ACA87520C19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D85E1A03-C24A-EB57-EAB8-FEED6C86A0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C211AA2-B339-C2F9-710E-EB207A601434}"/>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37</a:t>
            </a:r>
          </a:p>
        </p:txBody>
      </p:sp>
    </p:spTree>
    <p:extLst>
      <p:ext uri="{BB962C8B-B14F-4D97-AF65-F5344CB8AC3E}">
        <p14:creationId xmlns:p14="http://schemas.microsoft.com/office/powerpoint/2010/main" val="3514008098"/>
      </p:ext>
    </p:extLst>
  </p:cSld>
  <p:clrMapOvr>
    <a:masterClrMapping/>
  </p:clrMapOvr>
  <p:transition spd="med">
    <p:pull/>
  </p:transition>
</p:sld>
</file>

<file path=ppt/slides/slide3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116ADD86-09D7-540D-76A2-AD0C2AF28BF7}"/>
              </a:ext>
            </a:extLst>
          </p:cNvPr>
          <p:cNvSpPr>
            <a:spLocks noGrp="1"/>
          </p:cNvSpPr>
          <p:nvPr>
            <p:ph type="title"/>
          </p:nvPr>
        </p:nvSpPr>
        <p:spPr/>
        <p:txBody>
          <a:bodyPr/>
          <a:lstStyle/>
          <a:p>
            <a:r>
              <a:rPr lang="en-US"/>
              <a:t>Polycarp &amp; The Apostles</a:t>
            </a:r>
          </a:p>
        </p:txBody>
      </p:sp>
      <p:sp>
        <p:nvSpPr>
          <p:cNvPr id="8" name="Content Placeholder 7">
            <a:extLst>
              <a:ext uri="{FF2B5EF4-FFF2-40B4-BE49-F238E27FC236}">
                <a16:creationId xmlns:a16="http://schemas.microsoft.com/office/drawing/2014/main" id="{5B79A5F4-02CD-825C-CA53-24D7C4A857E3}"/>
              </a:ext>
            </a:extLst>
          </p:cNvPr>
          <p:cNvSpPr>
            <a:spLocks noGrp="1"/>
          </p:cNvSpPr>
          <p:nvPr>
            <p:ph idx="1"/>
          </p:nvPr>
        </p:nvSpPr>
        <p:spPr/>
        <p:txBody>
          <a:bodyPr/>
          <a:lstStyle/>
          <a:p>
            <a:r>
              <a:rPr lang="en-US" b="1" i="1" dirty="0"/>
              <a:t>Eusebius</a:t>
            </a:r>
            <a:r>
              <a:rPr lang="en-US" dirty="0"/>
              <a:t>:  “1 AT that time </a:t>
            </a:r>
            <a:r>
              <a:rPr lang="en-US" b="1" dirty="0">
                <a:solidFill>
                  <a:srgbClr val="FFFF00"/>
                </a:solidFill>
              </a:rPr>
              <a:t>Polycarp</a:t>
            </a:r>
            <a:r>
              <a:rPr lang="en-US" dirty="0"/>
              <a:t>, a </a:t>
            </a:r>
            <a:r>
              <a:rPr lang="en-US" b="1" dirty="0">
                <a:solidFill>
                  <a:srgbClr val="FFFF00"/>
                </a:solidFill>
              </a:rPr>
              <a:t>disciple of the apostles</a:t>
            </a:r>
            <a:r>
              <a:rPr lang="en-US" dirty="0"/>
              <a:t>, was a man of eminence in Asia, having been entrusted with the episcopate of the church of Smyrna by those who had seen and heard the Lord.”  </a:t>
            </a:r>
            <a:r>
              <a:rPr lang="en-US" sz="2000" dirty="0"/>
              <a:t>(“The Church History, 3:36:1, 1890, </a:t>
            </a:r>
            <a:r>
              <a:rPr lang="en-US" sz="2000" dirty="0" err="1"/>
              <a:t>NPNF</a:t>
            </a:r>
            <a:r>
              <a:rPr lang="en-US" sz="2000" dirty="0"/>
              <a:t>, 2.1:166)</a:t>
            </a:r>
          </a:p>
        </p:txBody>
      </p:sp>
      <p:sp>
        <p:nvSpPr>
          <p:cNvPr id="5" name="Footer Placeholder 4">
            <a:extLst>
              <a:ext uri="{FF2B5EF4-FFF2-40B4-BE49-F238E27FC236}">
                <a16:creationId xmlns:a16="http://schemas.microsoft.com/office/drawing/2014/main" id="{922A762C-2713-A508-285B-159F92F8A65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AEFB39AA-1457-75E3-528C-2C7596A84FB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67A2F756-7EA1-45F3-EBAD-968A3EA5D2C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37</a:t>
            </a:r>
          </a:p>
        </p:txBody>
      </p:sp>
    </p:spTree>
    <p:extLst>
      <p:ext uri="{BB962C8B-B14F-4D97-AF65-F5344CB8AC3E}">
        <p14:creationId xmlns:p14="http://schemas.microsoft.com/office/powerpoint/2010/main" val="28365132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3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B3E945-DA13-600C-A34A-7D22F76F60F8}"/>
              </a:ext>
            </a:extLst>
          </p:cNvPr>
          <p:cNvSpPr>
            <a:spLocks noGrp="1"/>
          </p:cNvSpPr>
          <p:nvPr>
            <p:ph type="title"/>
          </p:nvPr>
        </p:nvSpPr>
        <p:spPr/>
        <p:txBody>
          <a:bodyPr/>
          <a:lstStyle/>
          <a:p>
            <a:r>
              <a:rPr lang="en-US"/>
              <a:t>Polycarp’s Testimony</a:t>
            </a:r>
          </a:p>
        </p:txBody>
      </p:sp>
      <p:sp>
        <p:nvSpPr>
          <p:cNvPr id="3" name="Content Placeholder 2">
            <a:extLst>
              <a:ext uri="{FF2B5EF4-FFF2-40B4-BE49-F238E27FC236}">
                <a16:creationId xmlns:a16="http://schemas.microsoft.com/office/drawing/2014/main" id="{068B1DC5-EBDC-CC2F-035D-4807795F6B87}"/>
              </a:ext>
            </a:extLst>
          </p:cNvPr>
          <p:cNvSpPr>
            <a:spLocks noGrp="1"/>
          </p:cNvSpPr>
          <p:nvPr>
            <p:ph idx="1"/>
          </p:nvPr>
        </p:nvSpPr>
        <p:spPr/>
        <p:txBody>
          <a:bodyPr/>
          <a:lstStyle/>
          <a:p>
            <a:r>
              <a:rPr lang="en-US" dirty="0"/>
              <a:t>Polycarp </a:t>
            </a:r>
            <a:r>
              <a:rPr lang="en-US" b="1" dirty="0">
                <a:solidFill>
                  <a:srgbClr val="FFFF00"/>
                </a:solidFill>
              </a:rPr>
              <a:t>quotes</a:t>
            </a:r>
            <a:r>
              <a:rPr lang="en-US" dirty="0"/>
              <a:t> passages from the Synoptic Gospels </a:t>
            </a:r>
            <a:r>
              <a:rPr lang="en-US" b="1" dirty="0">
                <a:solidFill>
                  <a:srgbClr val="FFFF00"/>
                </a:solidFill>
              </a:rPr>
              <a:t>without attribution </a:t>
            </a:r>
            <a:r>
              <a:rPr lang="en-US" dirty="0"/>
              <a:t>of authorship</a:t>
            </a:r>
          </a:p>
          <a:p>
            <a:r>
              <a:rPr lang="en-US" dirty="0"/>
              <a:t>Polycarp </a:t>
            </a:r>
            <a:r>
              <a:rPr lang="en-US" b="1" dirty="0">
                <a:solidFill>
                  <a:srgbClr val="FFFF00"/>
                </a:solidFill>
              </a:rPr>
              <a:t>quotes</a:t>
            </a:r>
            <a:r>
              <a:rPr lang="en-US" dirty="0"/>
              <a:t> from Paul’s letter to the Philippians and urges them to </a:t>
            </a:r>
            <a:r>
              <a:rPr lang="en-US" b="1" dirty="0">
                <a:solidFill>
                  <a:srgbClr val="FFFF00"/>
                </a:solidFill>
              </a:rPr>
              <a:t>read</a:t>
            </a:r>
            <a:r>
              <a:rPr lang="en-US" dirty="0"/>
              <a:t> it  </a:t>
            </a:r>
            <a:r>
              <a:rPr lang="en-US" sz="2000" dirty="0"/>
              <a:t>(Polycarp to the Philippians 3, </a:t>
            </a:r>
            <a:r>
              <a:rPr lang="en-US" sz="2000" dirty="0" err="1"/>
              <a:t>ANF</a:t>
            </a:r>
            <a:r>
              <a:rPr lang="en-US" sz="2000" dirty="0"/>
              <a:t>, 1:33).</a:t>
            </a:r>
            <a:r>
              <a:rPr lang="en-US" dirty="0"/>
              <a:t>  This means:</a:t>
            </a:r>
          </a:p>
          <a:p>
            <a:pPr lvl="1">
              <a:spcAft>
                <a:spcPts val="0"/>
              </a:spcAft>
            </a:pPr>
            <a:r>
              <a:rPr lang="en-US" dirty="0"/>
              <a:t>They still had the letter</a:t>
            </a:r>
          </a:p>
          <a:p>
            <a:pPr lvl="1">
              <a:spcAft>
                <a:spcPts val="0"/>
              </a:spcAft>
            </a:pPr>
            <a:r>
              <a:rPr lang="en-US" dirty="0"/>
              <a:t>They still knew who sent that letter</a:t>
            </a:r>
          </a:p>
          <a:p>
            <a:pPr lvl="1">
              <a:spcAft>
                <a:spcPts val="0"/>
              </a:spcAft>
            </a:pPr>
            <a:r>
              <a:rPr lang="en-US" dirty="0"/>
              <a:t>They still knew what was in that letter</a:t>
            </a:r>
          </a:p>
          <a:p>
            <a:pPr lvl="1">
              <a:spcAft>
                <a:spcPts val="0"/>
              </a:spcAft>
            </a:pPr>
            <a:r>
              <a:rPr lang="en-US" dirty="0"/>
              <a:t>They viewed it as authoritative</a:t>
            </a:r>
          </a:p>
          <a:p>
            <a:pPr>
              <a:spcAft>
                <a:spcPts val="0"/>
              </a:spcAft>
            </a:pPr>
            <a:endParaRPr lang="en-US" dirty="0"/>
          </a:p>
        </p:txBody>
      </p:sp>
      <p:sp>
        <p:nvSpPr>
          <p:cNvPr id="4" name="Date Placeholder 3">
            <a:extLst>
              <a:ext uri="{FF2B5EF4-FFF2-40B4-BE49-F238E27FC236}">
                <a16:creationId xmlns:a16="http://schemas.microsoft.com/office/drawing/2014/main" id="{9A234884-6B33-5A93-A689-3F65FE90F3EA}"/>
              </a:ext>
            </a:extLst>
          </p:cNvPr>
          <p:cNvSpPr>
            <a:spLocks noGrp="1"/>
          </p:cNvSpPr>
          <p:nvPr>
            <p:ph type="dt" sz="half" idx="10"/>
          </p:nvPr>
        </p:nvSpPr>
        <p:spPr/>
        <p:txBody>
          <a:bodyPr/>
          <a:lstStyle/>
          <a:p>
            <a:r>
              <a:rPr lang="en-US"/>
              <a:t>Outline, 37</a:t>
            </a:r>
          </a:p>
        </p:txBody>
      </p:sp>
      <p:sp>
        <p:nvSpPr>
          <p:cNvPr id="5" name="Footer Placeholder 4">
            <a:extLst>
              <a:ext uri="{FF2B5EF4-FFF2-40B4-BE49-F238E27FC236}">
                <a16:creationId xmlns:a16="http://schemas.microsoft.com/office/drawing/2014/main" id="{FEDA1319-D1C0-F2BB-8866-1AFE6F4CF59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FD62133B-269B-DA2D-B9FA-3819F7D0FDD5}"/>
              </a:ext>
            </a:extLst>
          </p:cNvPr>
          <p:cNvSpPr>
            <a:spLocks noGrp="1"/>
          </p:cNvSpPr>
          <p:nvPr>
            <p:ph type="sldNum" sz="quarter" idx="12"/>
          </p:nvPr>
        </p:nvSpPr>
        <p:spPr/>
        <p:txBody>
          <a:bodyPr/>
          <a:lstStyle/>
          <a:p>
            <a:fld id="{3C8CA7C4-6BCF-4B83-8858-85B1748A2A5F}" type="slidenum">
              <a:rPr lang="en-US" smtClean="0"/>
              <a:t>302</a:t>
            </a:fld>
            <a:endParaRPr lang="en-US"/>
          </a:p>
        </p:txBody>
      </p:sp>
    </p:spTree>
    <p:extLst>
      <p:ext uri="{BB962C8B-B14F-4D97-AF65-F5344CB8AC3E}">
        <p14:creationId xmlns:p14="http://schemas.microsoft.com/office/powerpoint/2010/main" val="12263513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8891E9-2E6D-21E6-A563-C9C9EACCD4C2}"/>
            </a:ext>
          </a:extLst>
        </p:cNvPr>
        <p:cNvGrpSpPr/>
        <p:nvPr/>
      </p:nvGrpSpPr>
      <p:grpSpPr>
        <a:xfrm>
          <a:off x="0" y="0"/>
          <a:ext cx="0" cy="0"/>
          <a:chOff x="0" y="0"/>
          <a:chExt cx="0" cy="0"/>
        </a:xfrm>
      </p:grpSpPr>
      <p:sp>
        <p:nvSpPr>
          <p:cNvPr id="3" name="Footer Placeholder 2">
            <a:extLst>
              <a:ext uri="{FF2B5EF4-FFF2-40B4-BE49-F238E27FC236}">
                <a16:creationId xmlns:a16="http://schemas.microsoft.com/office/drawing/2014/main" id="{E7CEA46E-9A06-0DC8-B9E4-09A2AC669B8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Slide Number Placeholder 3">
            <a:extLst>
              <a:ext uri="{FF2B5EF4-FFF2-40B4-BE49-F238E27FC236}">
                <a16:creationId xmlns:a16="http://schemas.microsoft.com/office/drawing/2014/main" id="{D82E1D93-8FA4-B75D-F7C9-3313EF249CD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5" name="Picture 4">
            <a:extLst>
              <a:ext uri="{FF2B5EF4-FFF2-40B4-BE49-F238E27FC236}">
                <a16:creationId xmlns:a16="http://schemas.microsoft.com/office/drawing/2014/main" id="{D9447DF4-4B7E-D62A-7A1F-4272C1F90E8E}"/>
              </a:ext>
            </a:extLst>
          </p:cNvPr>
          <p:cNvPicPr>
            <a:picLocks noChangeAspect="1"/>
          </p:cNvPicPr>
          <p:nvPr/>
        </p:nvPicPr>
        <p:blipFill>
          <a:blip r:embed="rId2"/>
          <a:stretch>
            <a:fillRect/>
          </a:stretch>
        </p:blipFill>
        <p:spPr>
          <a:xfrm>
            <a:off x="0" y="857387"/>
            <a:ext cx="9144000" cy="5143226"/>
          </a:xfrm>
          <a:prstGeom prst="rect">
            <a:avLst/>
          </a:prstGeom>
        </p:spPr>
      </p:pic>
      <p:sp>
        <p:nvSpPr>
          <p:cNvPr id="2" name="Date Placeholder 1">
            <a:extLst>
              <a:ext uri="{FF2B5EF4-FFF2-40B4-BE49-F238E27FC236}">
                <a16:creationId xmlns:a16="http://schemas.microsoft.com/office/drawing/2014/main" id="{50BBCDEC-EEED-33C0-2E6C-C4A89D0D218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37-40</a:t>
            </a:r>
          </a:p>
        </p:txBody>
      </p:sp>
    </p:spTree>
    <p:extLst>
      <p:ext uri="{BB962C8B-B14F-4D97-AF65-F5344CB8AC3E}">
        <p14:creationId xmlns:p14="http://schemas.microsoft.com/office/powerpoint/2010/main" val="214855891"/>
      </p:ext>
    </p:extLst>
  </p:cSld>
  <p:clrMapOvr>
    <a:masterClrMapping/>
  </p:clrMapOvr>
  <p:transition spd="med">
    <p:pull/>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8A459C20-3BB1-6330-CD66-C30FBBF79F22}"/>
              </a:ext>
            </a:extLst>
          </p:cNvPr>
          <p:cNvSpPr>
            <a:spLocks noGrp="1"/>
          </p:cNvSpPr>
          <p:nvPr>
            <p:ph type="title"/>
          </p:nvPr>
        </p:nvSpPr>
        <p:spPr/>
        <p:txBody>
          <a:bodyPr/>
          <a:lstStyle/>
          <a:p>
            <a:r>
              <a:rPr lang="en-US" dirty="0"/>
              <a:t>Apostolic Connections</a:t>
            </a:r>
          </a:p>
        </p:txBody>
      </p:sp>
      <p:sp>
        <p:nvSpPr>
          <p:cNvPr id="6" name="Content Placeholder 5">
            <a:extLst>
              <a:ext uri="{FF2B5EF4-FFF2-40B4-BE49-F238E27FC236}">
                <a16:creationId xmlns:a16="http://schemas.microsoft.com/office/drawing/2014/main" id="{FE1BF28D-3C66-38CB-E9CF-95D6EB14F39C}"/>
              </a:ext>
            </a:extLst>
          </p:cNvPr>
          <p:cNvSpPr>
            <a:spLocks noGrp="1"/>
          </p:cNvSpPr>
          <p:nvPr>
            <p:ph idx="1"/>
          </p:nvPr>
        </p:nvSpPr>
        <p:spPr/>
        <p:txBody>
          <a:bodyPr/>
          <a:lstStyle/>
          <a:p>
            <a:pPr marL="463550" indent="-463550">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Clement</a:t>
            </a:r>
            <a:r>
              <a:rPr lang="en-US" sz="2800" dirty="0"/>
              <a:t> of Rome (AD 30-100) knew </a:t>
            </a:r>
            <a:r>
              <a:rPr lang="en-US" sz="2800" b="1" kern="1200" dirty="0">
                <a:solidFill>
                  <a:srgbClr val="FFFF00"/>
                </a:solidFill>
                <a:effectLst>
                  <a:outerShdw blurRad="38100" dist="38100" dir="2700000" algn="tl">
                    <a:srgbClr val="000000">
                      <a:alpha val="43137"/>
                    </a:srgbClr>
                  </a:outerShdw>
                </a:effectLst>
              </a:rPr>
              <a:t>Peter</a:t>
            </a:r>
            <a:r>
              <a:rPr lang="en-US" sz="2800" dirty="0"/>
              <a:t> &amp; </a:t>
            </a:r>
            <a:r>
              <a:rPr lang="en-US" sz="2800" b="1" kern="1200" dirty="0">
                <a:solidFill>
                  <a:srgbClr val="FFFF00"/>
                </a:solidFill>
                <a:effectLst>
                  <a:outerShdw blurRad="38100" dist="38100" dir="2700000" algn="tl">
                    <a:srgbClr val="000000">
                      <a:alpha val="43137"/>
                    </a:srgbClr>
                  </a:outerShdw>
                </a:effectLst>
              </a:rPr>
              <a:t>Paul</a:t>
            </a:r>
            <a:r>
              <a:rPr lang="en-US" sz="2800" dirty="0"/>
              <a:t>  (cf. Phil. 4:3)</a:t>
            </a:r>
          </a:p>
          <a:p>
            <a:pPr marL="463550" indent="-463550">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Ignatius</a:t>
            </a:r>
            <a:r>
              <a:rPr lang="en-US" sz="2800" dirty="0"/>
              <a:t> of Antioch  (AD 30-107) knew </a:t>
            </a:r>
            <a:r>
              <a:rPr lang="en-US" sz="2800" b="1" kern="1200" dirty="0">
                <a:solidFill>
                  <a:srgbClr val="FFFF00"/>
                </a:solidFill>
                <a:effectLst>
                  <a:outerShdw blurRad="38100" dist="38100" dir="2700000" algn="tl">
                    <a:srgbClr val="000000">
                      <a:alpha val="43137"/>
                    </a:srgbClr>
                  </a:outerShdw>
                </a:effectLst>
              </a:rPr>
              <a:t>John</a:t>
            </a:r>
          </a:p>
          <a:p>
            <a:pPr marL="463550" indent="-463550">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Polycarp</a:t>
            </a:r>
            <a:r>
              <a:rPr lang="en-US" sz="2800" dirty="0"/>
              <a:t> of Smyrna  (AD 65-155) was a disciple of John</a:t>
            </a:r>
          </a:p>
          <a:p>
            <a:pPr marL="463550" indent="-463550">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Papias</a:t>
            </a:r>
            <a:r>
              <a:rPr lang="en-US" sz="2800" dirty="0"/>
              <a:t> (AD 70-155) knew </a:t>
            </a:r>
            <a:r>
              <a:rPr lang="en-US" sz="2800" b="1" kern="1200" dirty="0">
                <a:solidFill>
                  <a:srgbClr val="FFFF00"/>
                </a:solidFill>
                <a:effectLst>
                  <a:outerShdw blurRad="38100" dist="38100" dir="2700000" algn="tl">
                    <a:srgbClr val="000000">
                      <a:alpha val="43137"/>
                    </a:srgbClr>
                  </a:outerShdw>
                </a:effectLst>
              </a:rPr>
              <a:t>John</a:t>
            </a:r>
          </a:p>
        </p:txBody>
      </p:sp>
      <p:sp>
        <p:nvSpPr>
          <p:cNvPr id="2" name="Date Placeholder 1">
            <a:extLst>
              <a:ext uri="{FF2B5EF4-FFF2-40B4-BE49-F238E27FC236}">
                <a16:creationId xmlns:a16="http://schemas.microsoft.com/office/drawing/2014/main" id="{74DE86E0-5EF9-93EE-2DAB-4ADDBB3C4E4B}"/>
              </a:ext>
            </a:extLst>
          </p:cNvPr>
          <p:cNvSpPr>
            <a:spLocks noGrp="1"/>
          </p:cNvSpPr>
          <p:nvPr>
            <p:ph type="dt" sz="half" idx="10"/>
          </p:nvPr>
        </p:nvSpPr>
        <p:spPr/>
        <p:txBody>
          <a:bodyPr/>
          <a:lstStyle/>
          <a:p>
            <a:r>
              <a:rPr lang="en-US" dirty="0"/>
              <a:t>Outline, 37-40</a:t>
            </a:r>
          </a:p>
        </p:txBody>
      </p:sp>
      <p:sp>
        <p:nvSpPr>
          <p:cNvPr id="3" name="Footer Placeholder 2">
            <a:extLst>
              <a:ext uri="{FF2B5EF4-FFF2-40B4-BE49-F238E27FC236}">
                <a16:creationId xmlns:a16="http://schemas.microsoft.com/office/drawing/2014/main" id="{DFE590B1-24C5-E33A-6E31-FBC874B192F3}"/>
              </a:ext>
            </a:extLst>
          </p:cNvPr>
          <p:cNvSpPr>
            <a:spLocks noGrp="1"/>
          </p:cNvSpPr>
          <p:nvPr>
            <p:ph type="ftr" sz="quarter" idx="11"/>
          </p:nvPr>
        </p:nvSpPr>
        <p:spPr/>
        <p:txBody>
          <a:bodyPr/>
          <a:lstStyle/>
          <a:p>
            <a:r>
              <a:rPr lang="en-US"/>
              <a:t>Kevin Kay</a:t>
            </a:r>
          </a:p>
        </p:txBody>
      </p:sp>
      <p:sp>
        <p:nvSpPr>
          <p:cNvPr id="4" name="Slide Number Placeholder 3">
            <a:extLst>
              <a:ext uri="{FF2B5EF4-FFF2-40B4-BE49-F238E27FC236}">
                <a16:creationId xmlns:a16="http://schemas.microsoft.com/office/drawing/2014/main" id="{41E0089B-2C59-E86A-D55F-B505F60AF61B}"/>
              </a:ext>
            </a:extLst>
          </p:cNvPr>
          <p:cNvSpPr>
            <a:spLocks noGrp="1"/>
          </p:cNvSpPr>
          <p:nvPr>
            <p:ph type="sldNum" sz="quarter" idx="12"/>
          </p:nvPr>
        </p:nvSpPr>
        <p:spPr/>
        <p:txBody>
          <a:bodyPr/>
          <a:lstStyle/>
          <a:p>
            <a:fld id="{27F658CE-3C2C-4608-AB25-6B872F7423A4}" type="slidenum">
              <a:rPr lang="en-US" smtClean="0"/>
              <a:t>304</a:t>
            </a:fld>
            <a:endParaRPr lang="en-US"/>
          </a:p>
        </p:txBody>
      </p:sp>
    </p:spTree>
    <p:extLst>
      <p:ext uri="{BB962C8B-B14F-4D97-AF65-F5344CB8AC3E}">
        <p14:creationId xmlns:p14="http://schemas.microsoft.com/office/powerpoint/2010/main" val="73865860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 calcmode="lin" valueType="num">
                                      <p:cBhvr>
                                        <p:cTn id="28"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C4065B-72A3-B18C-4135-27A0E323D850}"/>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8F3DE16D-5468-7F78-F3CD-C0F6F4A0389E}"/>
              </a:ext>
            </a:extLst>
          </p:cNvPr>
          <p:cNvSpPr>
            <a:spLocks noGrp="1"/>
          </p:cNvSpPr>
          <p:nvPr>
            <p:ph type="title"/>
          </p:nvPr>
        </p:nvSpPr>
        <p:spPr/>
        <p:txBody>
          <a:bodyPr/>
          <a:lstStyle/>
          <a:p>
            <a:r>
              <a:rPr lang="en-US" dirty="0"/>
              <a:t>Apostolic Connections</a:t>
            </a:r>
          </a:p>
        </p:txBody>
      </p:sp>
      <p:sp>
        <p:nvSpPr>
          <p:cNvPr id="6" name="Content Placeholder 5">
            <a:extLst>
              <a:ext uri="{FF2B5EF4-FFF2-40B4-BE49-F238E27FC236}">
                <a16:creationId xmlns:a16="http://schemas.microsoft.com/office/drawing/2014/main" id="{49E7700C-B859-18D7-64D9-8FE6A1BB5664}"/>
              </a:ext>
            </a:extLst>
          </p:cNvPr>
          <p:cNvSpPr>
            <a:spLocks noGrp="1"/>
          </p:cNvSpPr>
          <p:nvPr>
            <p:ph idx="1"/>
          </p:nvPr>
        </p:nvSpPr>
        <p:spPr/>
        <p:txBody>
          <a:bodyPr/>
          <a:lstStyle/>
          <a:p>
            <a:pPr marL="463550" indent="-463550">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Irenaeus</a:t>
            </a:r>
            <a:r>
              <a:rPr lang="en-US" sz="2800" dirty="0"/>
              <a:t> of Lyons  (AD 120-202) knew </a:t>
            </a:r>
            <a:r>
              <a:rPr lang="en-US" sz="2800" b="1" kern="1200" dirty="0">
                <a:solidFill>
                  <a:srgbClr val="FFFF00"/>
                </a:solidFill>
                <a:effectLst>
                  <a:outerShdw blurRad="38100" dist="38100" dir="2700000" algn="tl">
                    <a:srgbClr val="000000">
                      <a:alpha val="43137"/>
                    </a:srgbClr>
                  </a:outerShdw>
                </a:effectLst>
              </a:rPr>
              <a:t>Polycarp</a:t>
            </a:r>
            <a:r>
              <a:rPr lang="en-US" sz="2800" dirty="0"/>
              <a:t> who knew John</a:t>
            </a:r>
          </a:p>
          <a:p>
            <a:pPr marL="463550" indent="-463550">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Clement</a:t>
            </a:r>
            <a:r>
              <a:rPr lang="en-US" sz="2800" dirty="0"/>
              <a:t> of Alexandria (AD 153-217) probably knew some who knew </a:t>
            </a:r>
            <a:r>
              <a:rPr lang="en-US" sz="2800" b="1" kern="1200" dirty="0">
                <a:solidFill>
                  <a:srgbClr val="FFFF00"/>
                </a:solidFill>
                <a:effectLst>
                  <a:outerShdw blurRad="38100" dist="38100" dir="2700000" algn="tl">
                    <a:srgbClr val="000000">
                      <a:alpha val="43137"/>
                    </a:srgbClr>
                  </a:outerShdw>
                </a:effectLst>
              </a:rPr>
              <a:t>Ignatius</a:t>
            </a:r>
            <a:r>
              <a:rPr lang="en-US" sz="2800" dirty="0"/>
              <a:t> and </a:t>
            </a:r>
            <a:r>
              <a:rPr lang="en-US" sz="2800" b="1" kern="1200" dirty="0">
                <a:solidFill>
                  <a:srgbClr val="FFFF00"/>
                </a:solidFill>
                <a:effectLst>
                  <a:outerShdw blurRad="38100" dist="38100" dir="2700000" algn="tl">
                    <a:srgbClr val="000000">
                      <a:alpha val="43137"/>
                    </a:srgbClr>
                  </a:outerShdw>
                </a:effectLst>
              </a:rPr>
              <a:t>Polycarp</a:t>
            </a:r>
            <a:r>
              <a:rPr lang="en-US" sz="2800" dirty="0"/>
              <a:t> and perhaps even </a:t>
            </a:r>
            <a:r>
              <a:rPr lang="en-US" sz="2800" b="1" kern="1200" dirty="0">
                <a:solidFill>
                  <a:srgbClr val="FFFF00"/>
                </a:solidFill>
                <a:effectLst>
                  <a:outerShdw blurRad="38100" dist="38100" dir="2700000" algn="tl">
                    <a:srgbClr val="000000">
                      <a:alpha val="43137"/>
                    </a:srgbClr>
                  </a:outerShdw>
                </a:effectLst>
              </a:rPr>
              <a:t>John</a:t>
            </a:r>
          </a:p>
          <a:p>
            <a:pPr marL="463550" indent="-463550">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Hippolytus</a:t>
            </a:r>
            <a:r>
              <a:rPr lang="en-US" sz="2800" kern="1200" dirty="0">
                <a:effectLst>
                  <a:outerShdw blurRad="38100" dist="38100" dir="2700000" algn="tl">
                    <a:srgbClr val="000000">
                      <a:alpha val="43137"/>
                    </a:srgbClr>
                  </a:outerShdw>
                </a:effectLst>
              </a:rPr>
              <a:t> (AD 170-236) was a disciple of </a:t>
            </a:r>
            <a:r>
              <a:rPr lang="en-US" sz="2800" b="1" kern="1200" dirty="0">
                <a:solidFill>
                  <a:srgbClr val="FFFF00"/>
                </a:solidFill>
                <a:effectLst>
                  <a:outerShdw blurRad="38100" dist="38100" dir="2700000" algn="tl">
                    <a:srgbClr val="000000">
                      <a:alpha val="43137"/>
                    </a:srgbClr>
                  </a:outerShdw>
                </a:effectLst>
              </a:rPr>
              <a:t>Irenaeus</a:t>
            </a:r>
            <a:r>
              <a:rPr lang="en-US" sz="2800" kern="1200" dirty="0">
                <a:effectLst>
                  <a:outerShdw blurRad="38100" dist="38100" dir="2700000" algn="tl">
                    <a:srgbClr val="000000">
                      <a:alpha val="43137"/>
                    </a:srgbClr>
                  </a:outerShdw>
                </a:effectLst>
              </a:rPr>
              <a:t> (AD 120-202) who was a disciple of </a:t>
            </a:r>
            <a:r>
              <a:rPr lang="en-US" sz="2800" b="1" kern="1200" dirty="0">
                <a:solidFill>
                  <a:srgbClr val="FFFF00"/>
                </a:solidFill>
                <a:effectLst>
                  <a:outerShdw blurRad="38100" dist="38100" dir="2700000" algn="tl">
                    <a:srgbClr val="000000">
                      <a:alpha val="43137"/>
                    </a:srgbClr>
                  </a:outerShdw>
                </a:effectLst>
              </a:rPr>
              <a:t>Polycarp</a:t>
            </a:r>
            <a:r>
              <a:rPr lang="en-US" sz="2800" kern="1200" dirty="0">
                <a:effectLst>
                  <a:outerShdw blurRad="38100" dist="38100" dir="2700000" algn="tl">
                    <a:srgbClr val="000000">
                      <a:alpha val="43137"/>
                    </a:srgbClr>
                  </a:outerShdw>
                </a:effectLst>
              </a:rPr>
              <a:t> (65-100-155) who was a disciple of </a:t>
            </a:r>
            <a:r>
              <a:rPr lang="en-US" sz="2800" b="1" kern="1200" dirty="0">
                <a:solidFill>
                  <a:srgbClr val="FFFF00"/>
                </a:solidFill>
                <a:effectLst>
                  <a:outerShdw blurRad="38100" dist="38100" dir="2700000" algn="tl">
                    <a:srgbClr val="000000">
                      <a:alpha val="43137"/>
                    </a:srgbClr>
                  </a:outerShdw>
                </a:effectLst>
              </a:rPr>
              <a:t>John</a:t>
            </a:r>
            <a:r>
              <a:rPr lang="en-US" sz="2800" kern="1200" dirty="0">
                <a:effectLst>
                  <a:outerShdw blurRad="38100" dist="38100" dir="2700000" algn="tl">
                    <a:srgbClr val="000000">
                      <a:alpha val="43137"/>
                    </a:srgbClr>
                  </a:outerShdw>
                </a:effectLst>
              </a:rPr>
              <a:t>  </a:t>
            </a:r>
            <a:r>
              <a:rPr lang="en-US" sz="2000" kern="1200" dirty="0">
                <a:effectLst>
                  <a:outerShdw blurRad="38100" dist="38100" dir="2700000" algn="tl">
                    <a:srgbClr val="000000">
                      <a:alpha val="43137"/>
                    </a:srgbClr>
                  </a:outerShdw>
                </a:effectLst>
              </a:rPr>
              <a:t>(</a:t>
            </a:r>
            <a:r>
              <a:rPr lang="en-US" sz="2000" kern="1200" dirty="0" err="1">
                <a:effectLst>
                  <a:outerShdw blurRad="38100" dist="38100" dir="2700000" algn="tl">
                    <a:srgbClr val="000000">
                      <a:alpha val="43137"/>
                    </a:srgbClr>
                  </a:outerShdw>
                </a:effectLst>
              </a:rPr>
              <a:t>ANF</a:t>
            </a:r>
            <a:r>
              <a:rPr lang="en-US" sz="2000" kern="1200" dirty="0">
                <a:effectLst>
                  <a:outerShdw blurRad="38100" dist="38100" dir="2700000" algn="tl">
                    <a:srgbClr val="000000">
                      <a:alpha val="43137"/>
                    </a:srgbClr>
                  </a:outerShdw>
                </a:effectLst>
              </a:rPr>
              <a:t>, 5:7)</a:t>
            </a:r>
            <a:endParaRPr lang="en-US" sz="2800" b="1" kern="1200" dirty="0">
              <a:solidFill>
                <a:srgbClr val="FFFF00"/>
              </a:solidFill>
              <a:effectLst>
                <a:outerShdw blurRad="38100" dist="38100" dir="2700000" algn="tl">
                  <a:srgbClr val="000000">
                    <a:alpha val="43137"/>
                  </a:srgbClr>
                </a:outerShdw>
              </a:effectLst>
            </a:endParaRPr>
          </a:p>
        </p:txBody>
      </p:sp>
      <p:sp>
        <p:nvSpPr>
          <p:cNvPr id="2" name="Date Placeholder 1">
            <a:extLst>
              <a:ext uri="{FF2B5EF4-FFF2-40B4-BE49-F238E27FC236}">
                <a16:creationId xmlns:a16="http://schemas.microsoft.com/office/drawing/2014/main" id="{F75D5E88-2D9C-715B-CF0B-DBE4A5E9078A}"/>
              </a:ext>
            </a:extLst>
          </p:cNvPr>
          <p:cNvSpPr>
            <a:spLocks noGrp="1"/>
          </p:cNvSpPr>
          <p:nvPr>
            <p:ph type="dt" sz="half" idx="10"/>
          </p:nvPr>
        </p:nvSpPr>
        <p:spPr/>
        <p:txBody>
          <a:bodyPr/>
          <a:lstStyle/>
          <a:p>
            <a:r>
              <a:rPr lang="en-US" dirty="0"/>
              <a:t>Outline, 37-40</a:t>
            </a:r>
          </a:p>
        </p:txBody>
      </p:sp>
      <p:sp>
        <p:nvSpPr>
          <p:cNvPr id="3" name="Footer Placeholder 2">
            <a:extLst>
              <a:ext uri="{FF2B5EF4-FFF2-40B4-BE49-F238E27FC236}">
                <a16:creationId xmlns:a16="http://schemas.microsoft.com/office/drawing/2014/main" id="{3AB0B654-6D7D-A13A-6BC2-E71CF6398C85}"/>
              </a:ext>
            </a:extLst>
          </p:cNvPr>
          <p:cNvSpPr>
            <a:spLocks noGrp="1"/>
          </p:cNvSpPr>
          <p:nvPr>
            <p:ph type="ftr" sz="quarter" idx="11"/>
          </p:nvPr>
        </p:nvSpPr>
        <p:spPr/>
        <p:txBody>
          <a:bodyPr/>
          <a:lstStyle/>
          <a:p>
            <a:r>
              <a:rPr lang="en-US"/>
              <a:t>Kevin Kay</a:t>
            </a:r>
          </a:p>
        </p:txBody>
      </p:sp>
      <p:sp>
        <p:nvSpPr>
          <p:cNvPr id="4" name="Slide Number Placeholder 3">
            <a:extLst>
              <a:ext uri="{FF2B5EF4-FFF2-40B4-BE49-F238E27FC236}">
                <a16:creationId xmlns:a16="http://schemas.microsoft.com/office/drawing/2014/main" id="{6F58CC21-4974-C952-8052-182DD9A41748}"/>
              </a:ext>
            </a:extLst>
          </p:cNvPr>
          <p:cNvSpPr>
            <a:spLocks noGrp="1"/>
          </p:cNvSpPr>
          <p:nvPr>
            <p:ph type="sldNum" sz="quarter" idx="12"/>
          </p:nvPr>
        </p:nvSpPr>
        <p:spPr/>
        <p:txBody>
          <a:bodyPr/>
          <a:lstStyle/>
          <a:p>
            <a:fld id="{27F658CE-3C2C-4608-AB25-6B872F7423A4}" type="slidenum">
              <a:rPr lang="en-US" smtClean="0"/>
              <a:t>305</a:t>
            </a:fld>
            <a:endParaRPr lang="en-US"/>
          </a:p>
        </p:txBody>
      </p:sp>
    </p:spTree>
    <p:extLst>
      <p:ext uri="{BB962C8B-B14F-4D97-AF65-F5344CB8AC3E}">
        <p14:creationId xmlns:p14="http://schemas.microsoft.com/office/powerpoint/2010/main" val="39411838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A8BE39-51A7-3138-31BD-DB8CA08E4952}"/>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88A7B3E-5849-12DE-9A70-4B6B4DB43078}"/>
              </a:ext>
            </a:extLst>
          </p:cNvPr>
          <p:cNvSpPr>
            <a:spLocks noGrp="1"/>
          </p:cNvSpPr>
          <p:nvPr>
            <p:ph type="title"/>
          </p:nvPr>
        </p:nvSpPr>
        <p:spPr/>
        <p:txBody>
          <a:bodyPr/>
          <a:lstStyle/>
          <a:p>
            <a:r>
              <a:rPr lang="en-US" dirty="0"/>
              <a:t>Apostolic Connections</a:t>
            </a:r>
          </a:p>
        </p:txBody>
      </p:sp>
      <p:sp>
        <p:nvSpPr>
          <p:cNvPr id="6" name="Content Placeholder 5">
            <a:extLst>
              <a:ext uri="{FF2B5EF4-FFF2-40B4-BE49-F238E27FC236}">
                <a16:creationId xmlns:a16="http://schemas.microsoft.com/office/drawing/2014/main" id="{055BC9D9-4BE1-4D18-E060-D118B50DB0CF}"/>
              </a:ext>
            </a:extLst>
          </p:cNvPr>
          <p:cNvSpPr>
            <a:spLocks noGrp="1"/>
          </p:cNvSpPr>
          <p:nvPr>
            <p:ph idx="1"/>
          </p:nvPr>
        </p:nvSpPr>
        <p:spPr/>
        <p:txBody>
          <a:bodyPr/>
          <a:lstStyle/>
          <a:p>
            <a:pPr marL="463550" indent="-463550">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Origen</a:t>
            </a:r>
            <a:r>
              <a:rPr lang="en-US" sz="2800" kern="1200" dirty="0">
                <a:effectLst>
                  <a:outerShdw blurRad="38100" dist="38100" dir="2700000" algn="tl">
                    <a:srgbClr val="000000">
                      <a:alpha val="43137"/>
                    </a:srgbClr>
                  </a:outerShdw>
                </a:effectLst>
              </a:rPr>
              <a:t>  (AD 185-230-254) was a pupil of </a:t>
            </a:r>
            <a:r>
              <a:rPr lang="en-US" sz="2800" b="1" kern="1200" dirty="0">
                <a:solidFill>
                  <a:srgbClr val="FFFF00"/>
                </a:solidFill>
                <a:effectLst>
                  <a:outerShdw blurRad="38100" dist="38100" dir="2700000" algn="tl">
                    <a:srgbClr val="000000">
                      <a:alpha val="43137"/>
                    </a:srgbClr>
                  </a:outerShdw>
                </a:effectLst>
              </a:rPr>
              <a:t>Clement</a:t>
            </a:r>
            <a:r>
              <a:rPr lang="en-US" sz="2800" kern="1200" dirty="0">
                <a:effectLst>
                  <a:outerShdw blurRad="38100" dist="38100" dir="2700000" algn="tl">
                    <a:srgbClr val="000000">
                      <a:alpha val="43137"/>
                    </a:srgbClr>
                  </a:outerShdw>
                </a:effectLst>
              </a:rPr>
              <a:t> of Alexandria  (153-193-217)  </a:t>
            </a:r>
            <a:r>
              <a:rPr lang="en-US" sz="2000" kern="1200" dirty="0">
                <a:effectLst>
                  <a:outerShdw blurRad="38100" dist="38100" dir="2700000" algn="tl">
                    <a:srgbClr val="000000">
                      <a:alpha val="43137"/>
                    </a:srgbClr>
                  </a:outerShdw>
                </a:effectLst>
              </a:rPr>
              <a:t>(“Introductory Note to the Works of Origen,” </a:t>
            </a:r>
            <a:r>
              <a:rPr lang="en-US" sz="2000" kern="1200" dirty="0" err="1">
                <a:effectLst>
                  <a:outerShdw blurRad="38100" dist="38100" dir="2700000" algn="tl">
                    <a:srgbClr val="000000">
                      <a:alpha val="43137"/>
                    </a:srgbClr>
                  </a:outerShdw>
                </a:effectLst>
              </a:rPr>
              <a:t>ANF</a:t>
            </a:r>
            <a:r>
              <a:rPr lang="en-US" sz="2000" kern="1200" dirty="0">
                <a:effectLst>
                  <a:outerShdw blurRad="38100" dist="38100" dir="2700000" algn="tl">
                    <a:srgbClr val="000000">
                      <a:alpha val="43137"/>
                    </a:srgbClr>
                  </a:outerShdw>
                </a:effectLst>
              </a:rPr>
              <a:t>, 4:223)</a:t>
            </a:r>
          </a:p>
          <a:p>
            <a:pPr marL="463550" indent="-463550">
              <a:spcBef>
                <a:spcPts val="0"/>
              </a:spcBef>
              <a:spcAft>
                <a:spcPts val="2400"/>
              </a:spcAft>
            </a:pPr>
            <a:endParaRPr lang="en-US" sz="2800" b="1" kern="1200" dirty="0">
              <a:solidFill>
                <a:srgbClr val="FFFF00"/>
              </a:solidFill>
              <a:effectLst>
                <a:outerShdw blurRad="38100" dist="38100" dir="2700000" algn="tl">
                  <a:srgbClr val="000000">
                    <a:alpha val="43137"/>
                  </a:srgbClr>
                </a:outerShdw>
              </a:effectLst>
            </a:endParaRPr>
          </a:p>
        </p:txBody>
      </p:sp>
      <p:sp>
        <p:nvSpPr>
          <p:cNvPr id="2" name="Date Placeholder 1">
            <a:extLst>
              <a:ext uri="{FF2B5EF4-FFF2-40B4-BE49-F238E27FC236}">
                <a16:creationId xmlns:a16="http://schemas.microsoft.com/office/drawing/2014/main" id="{C2C8D3B5-E921-2011-AA0C-4C43FC316B9F}"/>
              </a:ext>
            </a:extLst>
          </p:cNvPr>
          <p:cNvSpPr>
            <a:spLocks noGrp="1"/>
          </p:cNvSpPr>
          <p:nvPr>
            <p:ph type="dt" sz="half" idx="10"/>
          </p:nvPr>
        </p:nvSpPr>
        <p:spPr/>
        <p:txBody>
          <a:bodyPr/>
          <a:lstStyle/>
          <a:p>
            <a:r>
              <a:rPr lang="en-US" dirty="0"/>
              <a:t>Outline, 37-40</a:t>
            </a:r>
          </a:p>
        </p:txBody>
      </p:sp>
      <p:sp>
        <p:nvSpPr>
          <p:cNvPr id="3" name="Footer Placeholder 2">
            <a:extLst>
              <a:ext uri="{FF2B5EF4-FFF2-40B4-BE49-F238E27FC236}">
                <a16:creationId xmlns:a16="http://schemas.microsoft.com/office/drawing/2014/main" id="{2EF485B3-955E-AFEE-44A9-C61FD9E72952}"/>
              </a:ext>
            </a:extLst>
          </p:cNvPr>
          <p:cNvSpPr>
            <a:spLocks noGrp="1"/>
          </p:cNvSpPr>
          <p:nvPr>
            <p:ph type="ftr" sz="quarter" idx="11"/>
          </p:nvPr>
        </p:nvSpPr>
        <p:spPr/>
        <p:txBody>
          <a:bodyPr/>
          <a:lstStyle/>
          <a:p>
            <a:r>
              <a:rPr lang="en-US"/>
              <a:t>Kevin Kay</a:t>
            </a:r>
          </a:p>
        </p:txBody>
      </p:sp>
      <p:sp>
        <p:nvSpPr>
          <p:cNvPr id="4" name="Slide Number Placeholder 3">
            <a:extLst>
              <a:ext uri="{FF2B5EF4-FFF2-40B4-BE49-F238E27FC236}">
                <a16:creationId xmlns:a16="http://schemas.microsoft.com/office/drawing/2014/main" id="{929FCB3C-98F6-55E2-BF91-1B6DE69C9FD4}"/>
              </a:ext>
            </a:extLst>
          </p:cNvPr>
          <p:cNvSpPr>
            <a:spLocks noGrp="1"/>
          </p:cNvSpPr>
          <p:nvPr>
            <p:ph type="sldNum" sz="quarter" idx="12"/>
          </p:nvPr>
        </p:nvSpPr>
        <p:spPr/>
        <p:txBody>
          <a:bodyPr/>
          <a:lstStyle/>
          <a:p>
            <a:fld id="{27F658CE-3C2C-4608-AB25-6B872F7423A4}" type="slidenum">
              <a:rPr lang="en-US" smtClean="0"/>
              <a:t>306</a:t>
            </a:fld>
            <a:endParaRPr lang="en-US"/>
          </a:p>
        </p:txBody>
      </p:sp>
    </p:spTree>
    <p:extLst>
      <p:ext uri="{BB962C8B-B14F-4D97-AF65-F5344CB8AC3E}">
        <p14:creationId xmlns:p14="http://schemas.microsoft.com/office/powerpoint/2010/main" val="17772598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414366"/>
          </a:xfrm>
        </p:spPr>
        <p:txBody>
          <a:bodyPr/>
          <a:lstStyle/>
          <a:p>
            <a:r>
              <a:rPr lang="en-US"/>
              <a:t>Clement Knew</a:t>
            </a:r>
            <a:br>
              <a:rPr lang="en-US"/>
            </a:br>
            <a:r>
              <a:rPr lang="en-US"/>
              <a:t>Peter &amp; Paul</a:t>
            </a:r>
          </a:p>
        </p:txBody>
      </p:sp>
      <p:sp>
        <p:nvSpPr>
          <p:cNvPr id="3" name="Content Placeholder 2"/>
          <p:cNvSpPr>
            <a:spLocks noGrp="1"/>
          </p:cNvSpPr>
          <p:nvPr>
            <p:ph idx="1"/>
          </p:nvPr>
        </p:nvSpPr>
        <p:spPr>
          <a:xfrm>
            <a:off x="457200" y="1839817"/>
            <a:ext cx="8229600" cy="4291108"/>
          </a:xfrm>
        </p:spPr>
        <p:txBody>
          <a:bodyPr/>
          <a:lstStyle/>
          <a:p>
            <a:pPr marL="463550" indent="-463550">
              <a:spcBef>
                <a:spcPts val="0"/>
              </a:spcBef>
              <a:spcAft>
                <a:spcPts val="2400"/>
              </a:spcAft>
            </a:pPr>
            <a:r>
              <a:rPr lang="en-US" b="1" i="1" dirty="0"/>
              <a:t>Ignatius</a:t>
            </a:r>
            <a:r>
              <a:rPr lang="en-US" dirty="0"/>
              <a:t> (30-107):  “Now it occurs to me to mention, that the report is true which I heard of thee whilst thou </a:t>
            </a:r>
            <a:r>
              <a:rPr lang="en-US" dirty="0" err="1"/>
              <a:t>wast</a:t>
            </a:r>
            <a:r>
              <a:rPr lang="en-US" dirty="0"/>
              <a:t> at Rome with the blessed father Linus, whom the deservedly-blessed </a:t>
            </a:r>
            <a:r>
              <a:rPr lang="en-US" b="1" dirty="0">
                <a:solidFill>
                  <a:srgbClr val="FFFF00"/>
                </a:solidFill>
              </a:rPr>
              <a:t>Clement</a:t>
            </a:r>
            <a:r>
              <a:rPr lang="en-US" dirty="0"/>
              <a:t>, a </a:t>
            </a:r>
            <a:r>
              <a:rPr lang="en-US" b="1" dirty="0">
                <a:solidFill>
                  <a:srgbClr val="FFFF00"/>
                </a:solidFill>
              </a:rPr>
              <a:t>hearer</a:t>
            </a:r>
            <a:r>
              <a:rPr lang="en-US" dirty="0"/>
              <a:t> of </a:t>
            </a:r>
            <a:r>
              <a:rPr lang="en-US" b="1" dirty="0">
                <a:solidFill>
                  <a:srgbClr val="FFFF00"/>
                </a:solidFill>
              </a:rPr>
              <a:t>Peter</a:t>
            </a:r>
            <a:r>
              <a:rPr lang="en-US" dirty="0"/>
              <a:t> and </a:t>
            </a:r>
            <a:r>
              <a:rPr lang="en-US" b="1" dirty="0">
                <a:solidFill>
                  <a:srgbClr val="FFFF00"/>
                </a:solidFill>
              </a:rPr>
              <a:t>Paul</a:t>
            </a:r>
            <a:r>
              <a:rPr lang="en-US" dirty="0"/>
              <a:t>, has now succeeded.”  </a:t>
            </a:r>
            <a:r>
              <a:rPr lang="en-US" sz="2000" dirty="0"/>
              <a:t>(“Epistle to Mary,” 4, </a:t>
            </a:r>
            <a:r>
              <a:rPr lang="en-US" sz="2000" dirty="0" err="1"/>
              <a:t>ANF</a:t>
            </a:r>
            <a:r>
              <a:rPr lang="en-US" sz="2000" dirty="0"/>
              <a:t>, 1:122)</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37</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59815949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2"/>
            <a:ext cx="8229600" cy="1297599"/>
          </a:xfrm>
        </p:spPr>
        <p:txBody>
          <a:bodyPr/>
          <a:lstStyle/>
          <a:p>
            <a:r>
              <a:rPr lang="en-US"/>
              <a:t>Clement Knew</a:t>
            </a:r>
            <a:br>
              <a:rPr lang="en-US"/>
            </a:br>
            <a:r>
              <a:rPr lang="en-US"/>
              <a:t>The Apostles</a:t>
            </a:r>
          </a:p>
        </p:txBody>
      </p:sp>
      <p:sp>
        <p:nvSpPr>
          <p:cNvPr id="3" name="Content Placeholder 2"/>
          <p:cNvSpPr>
            <a:spLocks noGrp="1"/>
          </p:cNvSpPr>
          <p:nvPr>
            <p:ph idx="1"/>
          </p:nvPr>
        </p:nvSpPr>
        <p:spPr>
          <a:xfrm>
            <a:off x="457200" y="1883883"/>
            <a:ext cx="8229600" cy="4247041"/>
          </a:xfrm>
        </p:spPr>
        <p:txBody>
          <a:bodyPr/>
          <a:lstStyle/>
          <a:p>
            <a:pPr marL="0" indent="396875">
              <a:spcBef>
                <a:spcPts val="0"/>
              </a:spcBef>
              <a:spcAft>
                <a:spcPts val="2400"/>
              </a:spcAft>
              <a:buNone/>
            </a:pPr>
            <a:r>
              <a:rPr lang="en-US" sz="2500" b="1" i="1" dirty="0"/>
              <a:t>Irenaeus</a:t>
            </a:r>
            <a:r>
              <a:rPr lang="en-US" sz="2500" dirty="0"/>
              <a:t>  (120-202):  “3. The blessed apostles, then, having founded and built up the Church, committed into the hands of Linus the office of the episcopate. Of this </a:t>
            </a:r>
            <a:r>
              <a:rPr lang="en-US" sz="2500" b="1" dirty="0">
                <a:solidFill>
                  <a:srgbClr val="FFFF00"/>
                </a:solidFill>
              </a:rPr>
              <a:t>Linus</a:t>
            </a:r>
            <a:r>
              <a:rPr lang="en-US" sz="2500" dirty="0"/>
              <a:t>, </a:t>
            </a:r>
            <a:r>
              <a:rPr lang="en-US" sz="2500" b="1" dirty="0">
                <a:solidFill>
                  <a:srgbClr val="FFFF00"/>
                </a:solidFill>
              </a:rPr>
              <a:t>Paul</a:t>
            </a:r>
            <a:r>
              <a:rPr lang="en-US" sz="2500" dirty="0"/>
              <a:t> makes mention in the Epistles to Timothy. To him succeeded </a:t>
            </a:r>
            <a:r>
              <a:rPr lang="en-US" sz="2500" b="1" dirty="0" err="1">
                <a:solidFill>
                  <a:srgbClr val="FFFF00"/>
                </a:solidFill>
              </a:rPr>
              <a:t>Anacletus</a:t>
            </a:r>
            <a:r>
              <a:rPr lang="en-US" sz="2500" dirty="0"/>
              <a:t>; and after him, in the third place from the apostles, </a:t>
            </a:r>
            <a:r>
              <a:rPr lang="en-US" sz="2500" b="1" dirty="0">
                <a:solidFill>
                  <a:srgbClr val="FFFF00"/>
                </a:solidFill>
              </a:rPr>
              <a:t>Clement</a:t>
            </a:r>
            <a:r>
              <a:rPr lang="en-US" sz="2500" dirty="0"/>
              <a:t> was allotted the bishopric. This man, as he had seen the </a:t>
            </a:r>
            <a:r>
              <a:rPr lang="en-US" sz="2500" b="1" dirty="0">
                <a:solidFill>
                  <a:srgbClr val="FFFF00"/>
                </a:solidFill>
              </a:rPr>
              <a:t>blessed apostles</a:t>
            </a:r>
            <a:r>
              <a:rPr lang="en-US" sz="2500" dirty="0"/>
              <a:t>, and had been </a:t>
            </a:r>
            <a:r>
              <a:rPr lang="en-US" sz="2500" b="1" dirty="0">
                <a:solidFill>
                  <a:srgbClr val="FFFF00"/>
                </a:solidFill>
              </a:rPr>
              <a:t>conversant</a:t>
            </a:r>
            <a:r>
              <a:rPr lang="en-US" sz="2500" dirty="0"/>
              <a:t> with them, might be said to have the preaching of the apostles still echoing [in his ears], and their traditions before his eyes.” </a:t>
            </a:r>
            <a:r>
              <a:rPr lang="en-US" sz="2600" dirty="0"/>
              <a:t> </a:t>
            </a:r>
            <a:r>
              <a:rPr lang="en-US" sz="2000" dirty="0"/>
              <a:t>(“Against Heresies,” 3:3:3, </a:t>
            </a:r>
            <a:r>
              <a:rPr lang="en-US" sz="2000" dirty="0" err="1"/>
              <a:t>ANF</a:t>
            </a:r>
            <a:r>
              <a:rPr lang="en-US" sz="2000" dirty="0"/>
              <a:t>, 1:416)</a:t>
            </a:r>
          </a:p>
          <a:p>
            <a:pPr marL="0" indent="396875">
              <a:spcBef>
                <a:spcPts val="0"/>
              </a:spcBef>
              <a:spcAft>
                <a:spcPts val="2400"/>
              </a:spcAft>
            </a:pPr>
            <a:endParaRPr lang="en-US" sz="26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37-38</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8207320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Ignatius Knew John</a:t>
            </a:r>
          </a:p>
        </p:txBody>
      </p:sp>
      <p:sp>
        <p:nvSpPr>
          <p:cNvPr id="3" name="Content Placeholder 2"/>
          <p:cNvSpPr>
            <a:spLocks noGrp="1"/>
          </p:cNvSpPr>
          <p:nvPr>
            <p:ph idx="1"/>
          </p:nvPr>
        </p:nvSpPr>
        <p:spPr/>
        <p:txBody>
          <a:bodyPr/>
          <a:lstStyle/>
          <a:p>
            <a:pPr marL="463550" indent="-463550">
              <a:spcBef>
                <a:spcPts val="0"/>
              </a:spcBef>
              <a:spcAft>
                <a:spcPts val="2400"/>
              </a:spcAft>
            </a:pPr>
            <a:r>
              <a:rPr lang="en-US" b="1" i="1" dirty="0"/>
              <a:t>Ignatius</a:t>
            </a:r>
            <a:r>
              <a:rPr lang="en-US" dirty="0"/>
              <a:t> (30-107):  “</a:t>
            </a:r>
            <a:r>
              <a:rPr lang="en-US" b="1" i="1" dirty="0">
                <a:solidFill>
                  <a:srgbClr val="FFFF00"/>
                </a:solidFill>
              </a:rPr>
              <a:t>Ignatius</a:t>
            </a:r>
            <a:r>
              <a:rPr lang="en-US" i="1" dirty="0"/>
              <a:t>, and the brethren who are with him, to </a:t>
            </a:r>
            <a:r>
              <a:rPr lang="en-US" b="1" i="1" dirty="0">
                <a:solidFill>
                  <a:srgbClr val="FFFF00"/>
                </a:solidFill>
              </a:rPr>
              <a:t>John</a:t>
            </a:r>
            <a:r>
              <a:rPr lang="en-US" i="1" dirty="0"/>
              <a:t> the holy presbyter</a:t>
            </a:r>
            <a:r>
              <a:rPr lang="en-US" dirty="0"/>
              <a:t>….”  </a:t>
            </a:r>
            <a:r>
              <a:rPr lang="en-US" sz="2000" dirty="0"/>
              <a:t>(“The Epistle of Ignatius to St. John the Apostle,” </a:t>
            </a:r>
            <a:r>
              <a:rPr lang="en-US" sz="2000" dirty="0" err="1"/>
              <a:t>ANF</a:t>
            </a:r>
            <a:r>
              <a:rPr lang="en-US" sz="2000" dirty="0"/>
              <a:t>, 1:124)</a:t>
            </a:r>
          </a:p>
          <a:p>
            <a:pPr marL="463550" indent="-463550">
              <a:spcBef>
                <a:spcPts val="0"/>
              </a:spcBef>
              <a:spcAft>
                <a:spcPts val="2400"/>
              </a:spcAft>
            </a:pPr>
            <a:r>
              <a:rPr lang="en-US" b="1" i="1" dirty="0"/>
              <a:t>Ignatius</a:t>
            </a:r>
            <a:r>
              <a:rPr lang="en-US" dirty="0"/>
              <a:t> (AD 30-107):  “</a:t>
            </a:r>
            <a:r>
              <a:rPr lang="en-US" i="1" dirty="0"/>
              <a:t>His friend </a:t>
            </a:r>
            <a:r>
              <a:rPr lang="en-US" b="1" i="1" dirty="0">
                <a:solidFill>
                  <a:srgbClr val="FFFF00"/>
                </a:solidFill>
              </a:rPr>
              <a:t>Ignatius</a:t>
            </a:r>
            <a:r>
              <a:rPr lang="en-US" i="1" dirty="0"/>
              <a:t> to </a:t>
            </a:r>
            <a:r>
              <a:rPr lang="en-US" b="1" i="1" dirty="0">
                <a:solidFill>
                  <a:srgbClr val="FFFF00"/>
                </a:solidFill>
              </a:rPr>
              <a:t>John</a:t>
            </a:r>
            <a:r>
              <a:rPr lang="en-US" i="1" dirty="0"/>
              <a:t> the holy presbyter</a:t>
            </a:r>
            <a:r>
              <a:rPr lang="en-US" dirty="0"/>
              <a:t>….”  </a:t>
            </a:r>
            <a:r>
              <a:rPr lang="en-US" sz="2000" dirty="0"/>
              <a:t>(“A Second Epistle of Ignatius to St. John, </a:t>
            </a:r>
            <a:r>
              <a:rPr lang="en-US" sz="2000" dirty="0" err="1"/>
              <a:t>ANF</a:t>
            </a:r>
            <a:r>
              <a:rPr lang="en-US" sz="2000" dirty="0"/>
              <a:t>, 1:125)</a:t>
            </a:r>
          </a:p>
          <a:p>
            <a:pPr marL="463550" indent="-463550">
              <a:spcBef>
                <a:spcPts val="0"/>
              </a:spcBef>
              <a:spcAft>
                <a:spcPts val="2400"/>
              </a:spcAft>
            </a:pPr>
            <a:endParaRPr lang="en-US" sz="20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38</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89672167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4CC2734-1E80-71BB-C211-20B5F6D12A79}"/>
              </a:ext>
            </a:extLst>
          </p:cNvPr>
          <p:cNvPicPr>
            <a:picLocks noChangeAspect="1"/>
          </p:cNvPicPr>
          <p:nvPr/>
        </p:nvPicPr>
        <p:blipFill>
          <a:blip r:embed="rId2"/>
          <a:stretch>
            <a:fillRect/>
          </a:stretch>
        </p:blipFill>
        <p:spPr>
          <a:xfrm>
            <a:off x="3124200" y="1522236"/>
            <a:ext cx="3195359" cy="4608690"/>
          </a:xfrm>
          <a:prstGeom prst="rect">
            <a:avLst/>
          </a:prstGeom>
        </p:spPr>
      </p:pic>
      <p:sp>
        <p:nvSpPr>
          <p:cNvPr id="2" name="Title 1">
            <a:extLst>
              <a:ext uri="{FF2B5EF4-FFF2-40B4-BE49-F238E27FC236}">
                <a16:creationId xmlns:a16="http://schemas.microsoft.com/office/drawing/2014/main" id="{BF24BB37-ABE2-0F04-B8A0-D32A6CC533B6}"/>
              </a:ext>
            </a:extLst>
          </p:cNvPr>
          <p:cNvSpPr>
            <a:spLocks noGrp="1"/>
          </p:cNvSpPr>
          <p:nvPr>
            <p:ph type="title"/>
          </p:nvPr>
        </p:nvSpPr>
        <p:spPr/>
        <p:txBody>
          <a:bodyPr/>
          <a:lstStyle/>
          <a:p>
            <a:r>
              <a:rPr lang="en-US"/>
              <a:t>Titles Necessary</a:t>
            </a:r>
          </a:p>
        </p:txBody>
      </p:sp>
      <p:sp>
        <p:nvSpPr>
          <p:cNvPr id="3" name="Content Placeholder 2">
            <a:extLst>
              <a:ext uri="{FF2B5EF4-FFF2-40B4-BE49-F238E27FC236}">
                <a16:creationId xmlns:a16="http://schemas.microsoft.com/office/drawing/2014/main" id="{1816B4E1-4207-CF26-B6DE-D10014335339}"/>
              </a:ext>
            </a:extLst>
          </p:cNvPr>
          <p:cNvSpPr>
            <a:spLocks noGrp="1"/>
          </p:cNvSpPr>
          <p:nvPr>
            <p:ph idx="1"/>
          </p:nvPr>
        </p:nvSpPr>
        <p:spPr>
          <a:xfrm>
            <a:off x="457200" y="1420814"/>
            <a:ext cx="8229600" cy="4710112"/>
          </a:xfrm>
        </p:spPr>
        <p:txBody>
          <a:bodyPr/>
          <a:lstStyle/>
          <a:p>
            <a:pPr marL="0" indent="0">
              <a:buNone/>
            </a:pPr>
            <a:r>
              <a:rPr lang="en-US">
                <a:effectLst/>
              </a:rPr>
              <a:t>on the outside of the scroll or on a papyrus or parchment </a:t>
            </a:r>
            <a:r>
              <a:rPr lang="en-US" b="1">
                <a:solidFill>
                  <a:srgbClr val="FFFF00"/>
                </a:solidFill>
                <a:effectLst/>
              </a:rPr>
              <a:t>tag</a:t>
            </a:r>
            <a:r>
              <a:rPr lang="en-US">
                <a:effectLst/>
              </a:rPr>
              <a:t> that hung down when the scroll was placed horizontally on a shelf. In the case of codices, ‘</a:t>
            </a:r>
            <a:r>
              <a:rPr lang="en-US" b="1">
                <a:solidFill>
                  <a:srgbClr val="FFFF00"/>
                </a:solidFill>
                <a:effectLst/>
              </a:rPr>
              <a:t>labels appeared on all possible surfaces</a:t>
            </a:r>
            <a:r>
              <a:rPr lang="en-US">
                <a:effectLst/>
              </a:rPr>
              <a:t>: edges, covers, and spines.’ In this sense also, therefore, Gospels would not have been </a:t>
            </a:r>
            <a:r>
              <a:rPr lang="en-US" b="1">
                <a:solidFill>
                  <a:srgbClr val="FFFF00"/>
                </a:solidFill>
                <a:effectLst/>
              </a:rPr>
              <a:t>anonymous</a:t>
            </a:r>
            <a:r>
              <a:rPr lang="en-US">
                <a:effectLst/>
              </a:rPr>
              <a:t> when they first circulated around the churches. A church receiving its first copy of one such would have received with it </a:t>
            </a:r>
            <a:r>
              <a:rPr lang="en-US" b="1">
                <a:solidFill>
                  <a:srgbClr val="FFFF00"/>
                </a:solidFill>
                <a:effectLst/>
              </a:rPr>
              <a:t>information</a:t>
            </a:r>
            <a:r>
              <a:rPr lang="en-US">
                <a:effectLst/>
              </a:rPr>
              <a:t>, at least in </a:t>
            </a:r>
            <a:r>
              <a:rPr lang="en-US" b="1">
                <a:solidFill>
                  <a:srgbClr val="FFFF00"/>
                </a:solidFill>
                <a:effectLst/>
              </a:rPr>
              <a:t>oral form</a:t>
            </a:r>
            <a:r>
              <a:rPr lang="en-US">
                <a:effectLst/>
              </a:rPr>
              <a:t>, about its</a:t>
            </a:r>
          </a:p>
        </p:txBody>
      </p:sp>
      <p:sp>
        <p:nvSpPr>
          <p:cNvPr id="4" name="Date Placeholder 3">
            <a:extLst>
              <a:ext uri="{FF2B5EF4-FFF2-40B4-BE49-F238E27FC236}">
                <a16:creationId xmlns:a16="http://schemas.microsoft.com/office/drawing/2014/main" id="{DEBF303A-6D19-10D3-6BAB-9935A4B46365}"/>
              </a:ext>
            </a:extLst>
          </p:cNvPr>
          <p:cNvSpPr>
            <a:spLocks noGrp="1"/>
          </p:cNvSpPr>
          <p:nvPr>
            <p:ph type="dt" sz="half" idx="10"/>
          </p:nvPr>
        </p:nvSpPr>
        <p:spPr/>
        <p:txBody>
          <a:bodyPr/>
          <a:lstStyle/>
          <a:p>
            <a:r>
              <a:rPr lang="en-US"/>
              <a:t>Outline, 4-5</a:t>
            </a:r>
          </a:p>
        </p:txBody>
      </p:sp>
      <p:sp>
        <p:nvSpPr>
          <p:cNvPr id="5" name="Footer Placeholder 4">
            <a:extLst>
              <a:ext uri="{FF2B5EF4-FFF2-40B4-BE49-F238E27FC236}">
                <a16:creationId xmlns:a16="http://schemas.microsoft.com/office/drawing/2014/main" id="{35B86400-0579-84BC-4C98-2B64668333A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05FED9FB-8DFE-814A-ABE1-FFF82DE72115}"/>
              </a:ext>
            </a:extLst>
          </p:cNvPr>
          <p:cNvSpPr>
            <a:spLocks noGrp="1"/>
          </p:cNvSpPr>
          <p:nvPr>
            <p:ph type="sldNum" sz="quarter" idx="12"/>
          </p:nvPr>
        </p:nvSpPr>
        <p:spPr/>
        <p:txBody>
          <a:bodyPr/>
          <a:lstStyle/>
          <a:p>
            <a:fld id="{3C8CA7C4-6BCF-4B83-8858-85B1748A2A5F}" type="slidenum">
              <a:rPr lang="en-US" smtClean="0"/>
              <a:t>31</a:t>
            </a:fld>
            <a:endParaRPr lang="en-US"/>
          </a:p>
        </p:txBody>
      </p:sp>
    </p:spTree>
    <p:extLst>
      <p:ext uri="{BB962C8B-B14F-4D97-AF65-F5344CB8AC3E}">
        <p14:creationId xmlns:p14="http://schemas.microsoft.com/office/powerpoint/2010/main" val="658077790"/>
      </p:ext>
    </p:extLst>
  </p:cSld>
  <p:clrMapOvr>
    <a:masterClrMapping/>
  </p:clrMapOvr>
  <p:transition spd="med">
    <p:pull/>
  </p:transition>
</p:sld>
</file>

<file path=ppt/slides/slide3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Ignatius Knew John</a:t>
            </a:r>
          </a:p>
        </p:txBody>
      </p:sp>
      <p:sp>
        <p:nvSpPr>
          <p:cNvPr id="3" name="Content Placeholder 2"/>
          <p:cNvSpPr>
            <a:spLocks noGrp="1"/>
          </p:cNvSpPr>
          <p:nvPr>
            <p:ph idx="1"/>
          </p:nvPr>
        </p:nvSpPr>
        <p:spPr/>
        <p:txBody>
          <a:bodyPr/>
          <a:lstStyle/>
          <a:p>
            <a:pPr marL="0" indent="461963">
              <a:spcBef>
                <a:spcPts val="0"/>
              </a:spcBef>
              <a:spcAft>
                <a:spcPts val="2400"/>
              </a:spcAft>
              <a:buNone/>
            </a:pPr>
            <a:r>
              <a:rPr lang="en-US" dirty="0"/>
              <a:t>“When Trajan, not long since, succeeded to the empire of the Romans, </a:t>
            </a:r>
            <a:r>
              <a:rPr lang="en-US" b="1" dirty="0">
                <a:solidFill>
                  <a:srgbClr val="FFFF00"/>
                </a:solidFill>
              </a:rPr>
              <a:t>Ignatius</a:t>
            </a:r>
            <a:r>
              <a:rPr lang="en-US" dirty="0"/>
              <a:t>, </a:t>
            </a:r>
            <a:r>
              <a:rPr lang="en-US" b="1" dirty="0">
                <a:solidFill>
                  <a:srgbClr val="FFFF00"/>
                </a:solidFill>
              </a:rPr>
              <a:t>the disciple of John </a:t>
            </a:r>
            <a:r>
              <a:rPr lang="en-US" dirty="0"/>
              <a:t>the apostle, a man in all respects of an apostolic character, governed the Church of the Antiochians with great care, having with difficulty escaped the former storms of the many persecutions under Domitian, inasmuch as, like a good pilot, by the helm of prayer and fasting, by the earnestness of his teaching, and by his [constant] spiritual </a:t>
            </a:r>
            <a:r>
              <a:rPr lang="en-US" dirty="0" err="1"/>
              <a:t>labour</a:t>
            </a:r>
            <a:r>
              <a:rPr lang="en-US" dirty="0"/>
              <a:t>, he resisted the flood</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38</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8453254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Ignatius Knew John</a:t>
            </a:r>
          </a:p>
        </p:txBody>
      </p:sp>
      <p:sp>
        <p:nvSpPr>
          <p:cNvPr id="3" name="Content Placeholder 2"/>
          <p:cNvSpPr>
            <a:spLocks noGrp="1"/>
          </p:cNvSpPr>
          <p:nvPr>
            <p:ph idx="1"/>
          </p:nvPr>
        </p:nvSpPr>
        <p:spPr/>
        <p:txBody>
          <a:bodyPr/>
          <a:lstStyle/>
          <a:p>
            <a:pPr marL="0" indent="0">
              <a:spcBef>
                <a:spcPts val="0"/>
              </a:spcBef>
              <a:spcAft>
                <a:spcPts val="2400"/>
              </a:spcAft>
              <a:buNone/>
            </a:pPr>
            <a:r>
              <a:rPr lang="en-US"/>
              <a:t>that rolled against him, fearing [only] lest he should lose any of those who were deficient in courage, or apt to suffer from their simplicity.”  </a:t>
            </a:r>
            <a:r>
              <a:rPr lang="en-US" sz="2000"/>
              <a:t>(“The Martyrdom Of Ignatius,” 1, </a:t>
            </a:r>
            <a:r>
              <a:rPr lang="en-US" sz="2000" err="1"/>
              <a:t>ANF</a:t>
            </a:r>
            <a:r>
              <a:rPr lang="en-US" sz="2000"/>
              <a:t>, 1:129)</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38</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837517377"/>
      </p:ext>
    </p:extLst>
  </p:cSld>
  <p:clrMapOvr>
    <a:masterClrMapping/>
  </p:clrMapOvr>
  <p:transition spd="med">
    <p:pull/>
  </p:transition>
</p:sld>
</file>

<file path=ppt/slides/slide3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Polycarp Knew John</a:t>
            </a:r>
          </a:p>
        </p:txBody>
      </p:sp>
      <p:sp>
        <p:nvSpPr>
          <p:cNvPr id="3" name="Content Placeholder 2"/>
          <p:cNvSpPr>
            <a:spLocks noGrp="1"/>
          </p:cNvSpPr>
          <p:nvPr>
            <p:ph idx="1"/>
          </p:nvPr>
        </p:nvSpPr>
        <p:spPr/>
        <p:txBody>
          <a:bodyPr/>
          <a:lstStyle/>
          <a:p>
            <a:pPr marL="0" indent="461963">
              <a:spcBef>
                <a:spcPts val="0"/>
              </a:spcBef>
              <a:spcAft>
                <a:spcPts val="2400"/>
              </a:spcAft>
              <a:buNone/>
            </a:pPr>
            <a:r>
              <a:rPr lang="en-US" b="1" i="1" dirty="0"/>
              <a:t>Irenaeus</a:t>
            </a:r>
            <a:r>
              <a:rPr lang="en-US" dirty="0"/>
              <a:t> (AD 120-202):  “4. But </a:t>
            </a:r>
            <a:r>
              <a:rPr lang="en-US" b="1" dirty="0">
                <a:solidFill>
                  <a:srgbClr val="FFFF00"/>
                </a:solidFill>
              </a:rPr>
              <a:t>Polycarp</a:t>
            </a:r>
            <a:r>
              <a:rPr lang="en-US" dirty="0"/>
              <a:t> also was not only </a:t>
            </a:r>
            <a:r>
              <a:rPr lang="en-US" b="1" dirty="0">
                <a:solidFill>
                  <a:srgbClr val="FFFF00"/>
                </a:solidFill>
              </a:rPr>
              <a:t>instructed</a:t>
            </a:r>
            <a:r>
              <a:rPr lang="en-US" dirty="0"/>
              <a:t> by </a:t>
            </a:r>
            <a:r>
              <a:rPr lang="en-US" b="1" dirty="0">
                <a:solidFill>
                  <a:srgbClr val="FFFF00"/>
                </a:solidFill>
              </a:rPr>
              <a:t>apostles</a:t>
            </a:r>
            <a:r>
              <a:rPr lang="en-US" dirty="0"/>
              <a:t>, and </a:t>
            </a:r>
            <a:r>
              <a:rPr lang="en-US" b="1" dirty="0">
                <a:solidFill>
                  <a:srgbClr val="FFFF00"/>
                </a:solidFill>
              </a:rPr>
              <a:t>conversed</a:t>
            </a:r>
            <a:r>
              <a:rPr lang="en-US" dirty="0"/>
              <a:t> with many who had seen Christ, but was also, by apostles in Asia, appointed </a:t>
            </a:r>
            <a:r>
              <a:rPr lang="en-US" b="1" dirty="0">
                <a:solidFill>
                  <a:srgbClr val="FFFF00"/>
                </a:solidFill>
              </a:rPr>
              <a:t>bishop</a:t>
            </a:r>
            <a:r>
              <a:rPr lang="en-US" dirty="0"/>
              <a:t> of the Church in Smyrna, whom I also saw in my early youth, for he tarried [on earth] a very long time, and, when a very old man, gloriously and most nobly suffering martyrdom, departed this life, having always taught the things which he had </a:t>
            </a:r>
            <a:r>
              <a:rPr lang="en-US" b="1" dirty="0">
                <a:solidFill>
                  <a:srgbClr val="FFFF00"/>
                </a:solidFill>
              </a:rPr>
              <a:t>learned</a:t>
            </a:r>
            <a:r>
              <a:rPr lang="en-US" dirty="0"/>
              <a:t> from the </a:t>
            </a:r>
            <a:r>
              <a:rPr lang="en-US" b="1" dirty="0">
                <a:solidFill>
                  <a:srgbClr val="FFFF00"/>
                </a:solidFill>
              </a:rPr>
              <a:t>apostles</a:t>
            </a:r>
            <a:r>
              <a:rPr lang="en-US" dirty="0"/>
              <a:t>, and which the Church</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38</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1363156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Polycarp Knew John</a:t>
            </a:r>
          </a:p>
        </p:txBody>
      </p:sp>
      <p:sp>
        <p:nvSpPr>
          <p:cNvPr id="3" name="Content Placeholder 2"/>
          <p:cNvSpPr>
            <a:spLocks noGrp="1"/>
          </p:cNvSpPr>
          <p:nvPr>
            <p:ph idx="1"/>
          </p:nvPr>
        </p:nvSpPr>
        <p:spPr/>
        <p:txBody>
          <a:bodyPr/>
          <a:lstStyle/>
          <a:p>
            <a:pPr marL="0" indent="0">
              <a:spcBef>
                <a:spcPts val="0"/>
              </a:spcBef>
              <a:spcAft>
                <a:spcPts val="2400"/>
              </a:spcAft>
              <a:buNone/>
            </a:pPr>
            <a:r>
              <a:rPr lang="en-US"/>
              <a:t>has handed down, and which alone are true. To these things </a:t>
            </a:r>
            <a:r>
              <a:rPr lang="en-US" b="1">
                <a:solidFill>
                  <a:srgbClr val="FFFF00"/>
                </a:solidFill>
              </a:rPr>
              <a:t>all the Asiatic Churches testify</a:t>
            </a:r>
            <a:r>
              <a:rPr lang="en-US"/>
              <a:t>, as do also those men who have succeeded Polycarp down to the present time….”  </a:t>
            </a:r>
            <a:r>
              <a:rPr lang="en-US" sz="2000"/>
              <a:t>(“Against Heresies,” 3:3:4, </a:t>
            </a:r>
            <a:r>
              <a:rPr lang="en-US" sz="2000" err="1"/>
              <a:t>ANF</a:t>
            </a:r>
            <a:r>
              <a:rPr lang="en-US" sz="2000"/>
              <a:t>, 1:416)</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38</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547358597"/>
      </p:ext>
    </p:extLst>
  </p:cSld>
  <p:clrMapOvr>
    <a:masterClrMapping/>
  </p:clrMapOvr>
  <p:transition spd="med">
    <p:pull/>
  </p:transition>
</p:sld>
</file>

<file path=ppt/slides/slide3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Polycarp Knew John</a:t>
            </a:r>
          </a:p>
        </p:txBody>
      </p:sp>
      <p:sp>
        <p:nvSpPr>
          <p:cNvPr id="3" name="Content Placeholder 2"/>
          <p:cNvSpPr>
            <a:spLocks noGrp="1"/>
          </p:cNvSpPr>
          <p:nvPr>
            <p:ph idx="1"/>
          </p:nvPr>
        </p:nvSpPr>
        <p:spPr/>
        <p:txBody>
          <a:bodyPr/>
          <a:lstStyle/>
          <a:p>
            <a:pPr marL="0" indent="461963">
              <a:spcBef>
                <a:spcPts val="0"/>
              </a:spcBef>
              <a:spcAft>
                <a:spcPts val="2400"/>
              </a:spcAft>
              <a:buNone/>
            </a:pPr>
            <a:r>
              <a:rPr lang="en-US" sz="2600" b="1" i="1" dirty="0"/>
              <a:t>Tertullian</a:t>
            </a:r>
            <a:r>
              <a:rPr lang="en-US" sz="2600" dirty="0"/>
              <a:t> (~AD 145-220):  “For this is the manner in which the apostolic churches transmit their registers:  as the church of Smyrna, which records that </a:t>
            </a:r>
            <a:r>
              <a:rPr lang="en-US" sz="2600" b="1" dirty="0">
                <a:solidFill>
                  <a:srgbClr val="FFFF00"/>
                </a:solidFill>
              </a:rPr>
              <a:t>Polycarp</a:t>
            </a:r>
            <a:r>
              <a:rPr lang="en-US" sz="2600" dirty="0"/>
              <a:t> was placed therein by </a:t>
            </a:r>
            <a:r>
              <a:rPr lang="en-US" sz="2600" b="1" dirty="0">
                <a:solidFill>
                  <a:srgbClr val="FFFF00"/>
                </a:solidFill>
              </a:rPr>
              <a:t>John</a:t>
            </a:r>
            <a:r>
              <a:rPr lang="en-US" sz="2600" dirty="0"/>
              <a:t>; as also the church of Rome, which makes </a:t>
            </a:r>
            <a:r>
              <a:rPr lang="en-US" sz="2600" b="1" dirty="0">
                <a:solidFill>
                  <a:srgbClr val="FFFF00"/>
                </a:solidFill>
              </a:rPr>
              <a:t>Clement</a:t>
            </a:r>
            <a:r>
              <a:rPr lang="en-US" sz="2600" dirty="0"/>
              <a:t> to have been ordained in like manner by </a:t>
            </a:r>
            <a:r>
              <a:rPr lang="en-US" sz="2600" b="1" dirty="0">
                <a:solidFill>
                  <a:srgbClr val="FFFF00"/>
                </a:solidFill>
              </a:rPr>
              <a:t>Peter</a:t>
            </a:r>
            <a:r>
              <a:rPr lang="en-US" sz="2600" dirty="0"/>
              <a:t>. In exactly the same way the other churches likewise exhibit (their several worthies), whom, as having been </a:t>
            </a:r>
            <a:r>
              <a:rPr lang="en-US" sz="2600" b="1" dirty="0">
                <a:solidFill>
                  <a:srgbClr val="FFFF00"/>
                </a:solidFill>
              </a:rPr>
              <a:t>appointed</a:t>
            </a:r>
            <a:r>
              <a:rPr lang="en-US" sz="2600" dirty="0"/>
              <a:t> to their episcopal places by </a:t>
            </a:r>
            <a:r>
              <a:rPr lang="en-US" sz="2600" b="1" dirty="0">
                <a:solidFill>
                  <a:srgbClr val="FFFF00"/>
                </a:solidFill>
              </a:rPr>
              <a:t>apostles</a:t>
            </a:r>
            <a:r>
              <a:rPr lang="en-US" sz="2600" dirty="0"/>
              <a:t>, they regard as transmitters of the apostolic seed.”  </a:t>
            </a:r>
            <a:r>
              <a:rPr lang="en-US" sz="2000" dirty="0"/>
              <a:t>(“The Prescription Against Heretics,” Chap. 32, </a:t>
            </a:r>
            <a:r>
              <a:rPr lang="en-US" sz="2000" dirty="0" err="1"/>
              <a:t>ANF</a:t>
            </a:r>
            <a:r>
              <a:rPr lang="en-US" sz="2000" dirty="0"/>
              <a:t>, 3:258)</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38</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90276876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Papias Knew John</a:t>
            </a:r>
          </a:p>
        </p:txBody>
      </p:sp>
      <p:sp>
        <p:nvSpPr>
          <p:cNvPr id="3" name="Content Placeholder 2"/>
          <p:cNvSpPr>
            <a:spLocks noGrp="1"/>
          </p:cNvSpPr>
          <p:nvPr>
            <p:ph idx="1"/>
          </p:nvPr>
        </p:nvSpPr>
        <p:spPr/>
        <p:txBody>
          <a:bodyPr/>
          <a:lstStyle/>
          <a:p>
            <a:pPr marL="463550" indent="-463550">
              <a:spcBef>
                <a:spcPts val="0"/>
              </a:spcBef>
              <a:spcAft>
                <a:spcPts val="2400"/>
              </a:spcAft>
            </a:pPr>
            <a:r>
              <a:rPr lang="en-US" sz="2800" b="1" i="1" dirty="0"/>
              <a:t>Jerome</a:t>
            </a:r>
            <a:r>
              <a:rPr lang="en-US" sz="2800" i="1" dirty="0"/>
              <a:t> </a:t>
            </a:r>
            <a:r>
              <a:rPr lang="en-US" sz="2800" dirty="0"/>
              <a:t>[AD 392]:  “Papias, the </a:t>
            </a:r>
            <a:r>
              <a:rPr lang="en-US" sz="2800" b="1" dirty="0">
                <a:solidFill>
                  <a:srgbClr val="FFFF00"/>
                </a:solidFill>
              </a:rPr>
              <a:t>pupil of John</a:t>
            </a:r>
            <a:r>
              <a:rPr lang="en-US" sz="2800" dirty="0"/>
              <a:t>, bishop of Hierapolis in Asia, wrote only five volumes, which he entitled </a:t>
            </a:r>
            <a:r>
              <a:rPr lang="en-US" sz="2800" i="1" dirty="0"/>
              <a:t>Exposition of the words of our Lord</a:t>
            </a:r>
            <a:r>
              <a:rPr lang="en-US" sz="2800" dirty="0"/>
              <a:t>….”  </a:t>
            </a:r>
            <a:r>
              <a:rPr lang="en-US" sz="2000" dirty="0"/>
              <a:t>(“Lives of Illustrious Men,” Ch. 18, </a:t>
            </a:r>
            <a:r>
              <a:rPr lang="en-US" sz="2000" dirty="0" err="1"/>
              <a:t>NPNF</a:t>
            </a:r>
            <a:r>
              <a:rPr lang="en-US" sz="2000" dirty="0"/>
              <a:t>, 2.3, 367)</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E6DF4B24-494B-CC50-E6A3-24E8DC0569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39</a:t>
            </a:r>
          </a:p>
        </p:txBody>
      </p:sp>
      <p:sp>
        <p:nvSpPr>
          <p:cNvPr id="6" name="Footer Placeholder 5">
            <a:extLst>
              <a:ext uri="{FF2B5EF4-FFF2-40B4-BE49-F238E27FC236}">
                <a16:creationId xmlns:a16="http://schemas.microsoft.com/office/drawing/2014/main" id="{65A036D5-5A82-EFA8-8C7F-7841C57801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422876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Papias Knew John</a:t>
            </a:r>
          </a:p>
        </p:txBody>
      </p:sp>
      <p:sp>
        <p:nvSpPr>
          <p:cNvPr id="3" name="Content Placeholder 2"/>
          <p:cNvSpPr>
            <a:spLocks noGrp="1"/>
          </p:cNvSpPr>
          <p:nvPr>
            <p:ph idx="1"/>
          </p:nvPr>
        </p:nvSpPr>
        <p:spPr/>
        <p:txBody>
          <a:bodyPr/>
          <a:lstStyle/>
          <a:p>
            <a:pPr marL="463550" indent="-463550">
              <a:spcBef>
                <a:spcPts val="0"/>
              </a:spcBef>
              <a:spcAft>
                <a:spcPts val="2400"/>
              </a:spcAft>
            </a:pPr>
            <a:r>
              <a:rPr lang="en-US" sz="2800" b="1" i="1" dirty="0"/>
              <a:t>Jerome</a:t>
            </a:r>
            <a:r>
              <a:rPr lang="en-US" sz="2800" i="1" dirty="0"/>
              <a:t> </a:t>
            </a:r>
            <a:r>
              <a:rPr lang="en-US" sz="2800" dirty="0"/>
              <a:t>[AD 392]:  “The growth of this heresy is described for us by </a:t>
            </a:r>
            <a:r>
              <a:rPr lang="en-US" sz="2800" b="1" dirty="0" err="1">
                <a:solidFill>
                  <a:srgbClr val="FFFF00"/>
                </a:solidFill>
              </a:rPr>
              <a:t>Irenæus</a:t>
            </a:r>
            <a:r>
              <a:rPr lang="en-US" sz="2800" dirty="0"/>
              <a:t>, bishop of the church of Lyons, </a:t>
            </a:r>
            <a:r>
              <a:rPr lang="en-US" b="1" dirty="0">
                <a:solidFill>
                  <a:srgbClr val="FFFF00"/>
                </a:solidFill>
              </a:rPr>
              <a:t>a man of the apostolic times</a:t>
            </a:r>
            <a:r>
              <a:rPr lang="en-US" sz="2800" dirty="0"/>
              <a:t>, who was a </a:t>
            </a:r>
            <a:r>
              <a:rPr lang="en-US" sz="2800" b="1" dirty="0">
                <a:solidFill>
                  <a:srgbClr val="FFFF00"/>
                </a:solidFill>
              </a:rPr>
              <a:t>disciple of Papias </a:t>
            </a:r>
            <a:r>
              <a:rPr lang="en-US" sz="2800" dirty="0"/>
              <a:t>the </a:t>
            </a:r>
            <a:r>
              <a:rPr lang="en-US" sz="2800" b="1" dirty="0">
                <a:solidFill>
                  <a:srgbClr val="FFFF00"/>
                </a:solidFill>
              </a:rPr>
              <a:t>hearer of the evangelist John</a:t>
            </a:r>
            <a:r>
              <a:rPr lang="en-US" sz="2800" dirty="0"/>
              <a:t>.”  </a:t>
            </a:r>
            <a:r>
              <a:rPr lang="en-US" sz="2000" dirty="0"/>
              <a:t>(Letter LXXV, </a:t>
            </a:r>
            <a:r>
              <a:rPr lang="en-US" sz="2000" dirty="0" err="1"/>
              <a:t>NPNF</a:t>
            </a:r>
            <a:r>
              <a:rPr lang="en-US" sz="2000" dirty="0"/>
              <a:t>, 2.6, 156)</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F999AA6C-A9CE-FA76-73E7-31F932F2092A}"/>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39</a:t>
            </a:r>
          </a:p>
        </p:txBody>
      </p:sp>
      <p:sp>
        <p:nvSpPr>
          <p:cNvPr id="6" name="Footer Placeholder 5">
            <a:extLst>
              <a:ext uri="{FF2B5EF4-FFF2-40B4-BE49-F238E27FC236}">
                <a16:creationId xmlns:a16="http://schemas.microsoft.com/office/drawing/2014/main" id="{F4E4E8A0-BB9E-F587-4012-17E63839D6A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75692591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Papias Knew John</a:t>
            </a:r>
          </a:p>
        </p:txBody>
      </p:sp>
      <p:sp>
        <p:nvSpPr>
          <p:cNvPr id="3" name="Content Placeholder 2"/>
          <p:cNvSpPr>
            <a:spLocks noGrp="1"/>
          </p:cNvSpPr>
          <p:nvPr>
            <p:ph idx="1"/>
          </p:nvPr>
        </p:nvSpPr>
        <p:spPr/>
        <p:txBody>
          <a:bodyPr/>
          <a:lstStyle/>
          <a:p>
            <a:pPr marL="463550" indent="-463550"/>
            <a:r>
              <a:rPr lang="en-US" sz="2800" b="1" i="1" dirty="0"/>
              <a:t>Irenaeus</a:t>
            </a:r>
            <a:r>
              <a:rPr lang="en-US" sz="2800" i="1" dirty="0"/>
              <a:t> </a:t>
            </a:r>
            <a:r>
              <a:rPr lang="en-US" sz="2800" dirty="0"/>
              <a:t>[AD 120-202]:  “Now testimony is borne to these things in writing by Papias, an ancient man, who was a </a:t>
            </a:r>
            <a:r>
              <a:rPr lang="en-US" sz="2800" b="1" dirty="0">
                <a:solidFill>
                  <a:srgbClr val="FFFF00"/>
                </a:solidFill>
              </a:rPr>
              <a:t>hearer of John</a:t>
            </a:r>
            <a:r>
              <a:rPr lang="en-US" sz="2800" dirty="0"/>
              <a:t>, and a </a:t>
            </a:r>
            <a:r>
              <a:rPr lang="en-US" sz="2800" b="1" dirty="0">
                <a:solidFill>
                  <a:srgbClr val="FFFF00"/>
                </a:solidFill>
              </a:rPr>
              <a:t>friend of Polycarp</a:t>
            </a:r>
            <a:r>
              <a:rPr lang="en-US" sz="2800" dirty="0"/>
              <a:t>, in the fourth of his books; for five books were composed by him.”  </a:t>
            </a:r>
            <a:r>
              <a:rPr lang="en-US" sz="2000" dirty="0"/>
              <a:t>(“Fragments of Papias,” </a:t>
            </a:r>
            <a:r>
              <a:rPr lang="en-US" sz="2000" dirty="0" err="1"/>
              <a:t>ANF</a:t>
            </a:r>
            <a:r>
              <a:rPr lang="en-US" sz="2000" dirty="0"/>
              <a:t>, 1:153)</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C568EC32-6B78-9651-CDE6-312A28F7710C}"/>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39</a:t>
            </a:r>
          </a:p>
        </p:txBody>
      </p:sp>
      <p:sp>
        <p:nvSpPr>
          <p:cNvPr id="6" name="Footer Placeholder 5">
            <a:extLst>
              <a:ext uri="{FF2B5EF4-FFF2-40B4-BE49-F238E27FC236}">
                <a16:creationId xmlns:a16="http://schemas.microsoft.com/office/drawing/2014/main" id="{D68FA1F0-3EFF-482B-0FAA-1763CABCCAE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7251539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AAED94-9244-BA7C-A0B2-733771CDCF85}"/>
              </a:ext>
            </a:extLst>
          </p:cNvPr>
          <p:cNvSpPr>
            <a:spLocks noGrp="1"/>
          </p:cNvSpPr>
          <p:nvPr>
            <p:ph type="title"/>
          </p:nvPr>
        </p:nvSpPr>
        <p:spPr/>
        <p:txBody>
          <a:bodyPr/>
          <a:lstStyle/>
          <a:p>
            <a:r>
              <a:rPr lang="en-US"/>
              <a:t>Papias Knew John</a:t>
            </a:r>
          </a:p>
        </p:txBody>
      </p:sp>
      <p:sp>
        <p:nvSpPr>
          <p:cNvPr id="3" name="Content Placeholder 2">
            <a:extLst>
              <a:ext uri="{FF2B5EF4-FFF2-40B4-BE49-F238E27FC236}">
                <a16:creationId xmlns:a16="http://schemas.microsoft.com/office/drawing/2014/main" id="{D9146C59-FD28-67E6-0ED9-62808E79BC93}"/>
              </a:ext>
            </a:extLst>
          </p:cNvPr>
          <p:cNvSpPr>
            <a:spLocks noGrp="1"/>
          </p:cNvSpPr>
          <p:nvPr>
            <p:ph idx="1"/>
          </p:nvPr>
        </p:nvSpPr>
        <p:spPr/>
        <p:txBody>
          <a:bodyPr/>
          <a:lstStyle/>
          <a:p>
            <a:r>
              <a:rPr lang="en-US" b="1" i="1" dirty="0"/>
              <a:t>Irenaeus</a:t>
            </a:r>
            <a:r>
              <a:rPr lang="en-US" dirty="0"/>
              <a:t> [~AD 135-202]:  “4. And these things are borne witness to in writing by </a:t>
            </a:r>
            <a:r>
              <a:rPr lang="en-US" b="1" dirty="0">
                <a:solidFill>
                  <a:srgbClr val="FFFF00"/>
                </a:solidFill>
              </a:rPr>
              <a:t>Papias</a:t>
            </a:r>
            <a:r>
              <a:rPr lang="en-US" dirty="0"/>
              <a:t>, the </a:t>
            </a:r>
            <a:r>
              <a:rPr lang="en-US" b="1" dirty="0">
                <a:solidFill>
                  <a:srgbClr val="FFFF00"/>
                </a:solidFill>
              </a:rPr>
              <a:t>hearer of John</a:t>
            </a:r>
            <a:r>
              <a:rPr lang="en-US" dirty="0"/>
              <a:t>, and a </a:t>
            </a:r>
            <a:r>
              <a:rPr lang="en-US" b="1" dirty="0">
                <a:solidFill>
                  <a:srgbClr val="FFFF00"/>
                </a:solidFill>
              </a:rPr>
              <a:t>companion of Polycarp</a:t>
            </a:r>
            <a:r>
              <a:rPr lang="en-US" dirty="0"/>
              <a:t>, in his fourth book; for there were five books compiled (</a:t>
            </a:r>
            <a:r>
              <a:rPr lang="el-GR" dirty="0">
                <a:latin typeface="SBL Greek"/>
              </a:rPr>
              <a:t>συντεταγμένα</a:t>
            </a:r>
            <a:r>
              <a:rPr lang="en-US" dirty="0">
                <a:latin typeface="SBL Greek"/>
              </a:rPr>
              <a:t>)</a:t>
            </a:r>
            <a:r>
              <a:rPr lang="en-US" dirty="0"/>
              <a:t> by him.”  </a:t>
            </a:r>
            <a:r>
              <a:rPr lang="en-US" sz="2000" dirty="0"/>
              <a:t>(“Against Heresies,” 5:33:4, </a:t>
            </a:r>
            <a:r>
              <a:rPr lang="en-US" sz="2000" dirty="0" err="1"/>
              <a:t>ANF</a:t>
            </a:r>
            <a:r>
              <a:rPr lang="en-US" sz="2000" dirty="0"/>
              <a:t>, 1885, 1:563)</a:t>
            </a:r>
          </a:p>
          <a:p>
            <a:pPr lvl="1"/>
            <a:r>
              <a:rPr lang="en-US" u="sng" dirty="0"/>
              <a:t>Note</a:t>
            </a:r>
            <a:r>
              <a:rPr lang="en-US" dirty="0"/>
              <a:t>:  Eusebius (~AD 260-339/40) quotes this statement by Irenaeus  (“Church History,” 3:39:1, </a:t>
            </a:r>
            <a:r>
              <a:rPr lang="en-US" dirty="0" err="1"/>
              <a:t>NPNF</a:t>
            </a:r>
            <a:r>
              <a:rPr lang="en-US" dirty="0"/>
              <a:t>, 2.1, 170)</a:t>
            </a:r>
          </a:p>
          <a:p>
            <a:endParaRPr lang="en-US" sz="2000" dirty="0"/>
          </a:p>
          <a:p>
            <a:endParaRPr lang="en-US" dirty="0"/>
          </a:p>
        </p:txBody>
      </p:sp>
      <p:sp>
        <p:nvSpPr>
          <p:cNvPr id="4" name="Footer Placeholder 3">
            <a:extLst>
              <a:ext uri="{FF2B5EF4-FFF2-40B4-BE49-F238E27FC236}">
                <a16:creationId xmlns:a16="http://schemas.microsoft.com/office/drawing/2014/main" id="{663C8574-EF62-5F88-FD74-F0D870D2329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CE9FDC8-EE2C-12B0-7B43-851DAAA7DC8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FC398EA-28EF-5D92-6302-866F5C24BD6B}"/>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39</a:t>
            </a:r>
          </a:p>
        </p:txBody>
      </p:sp>
    </p:spTree>
    <p:extLst>
      <p:ext uri="{BB962C8B-B14F-4D97-AF65-F5344CB8AC3E}">
        <p14:creationId xmlns:p14="http://schemas.microsoft.com/office/powerpoint/2010/main" val="156091067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AAED94-9244-BA7C-A0B2-733771CDCF85}"/>
              </a:ext>
            </a:extLst>
          </p:cNvPr>
          <p:cNvSpPr>
            <a:spLocks noGrp="1"/>
          </p:cNvSpPr>
          <p:nvPr>
            <p:ph type="title"/>
          </p:nvPr>
        </p:nvSpPr>
        <p:spPr/>
        <p:txBody>
          <a:bodyPr/>
          <a:lstStyle/>
          <a:p>
            <a:r>
              <a:rPr lang="en-US"/>
              <a:t>Papias Knew John</a:t>
            </a:r>
          </a:p>
        </p:txBody>
      </p:sp>
      <p:sp>
        <p:nvSpPr>
          <p:cNvPr id="3" name="Content Placeholder 2">
            <a:extLst>
              <a:ext uri="{FF2B5EF4-FFF2-40B4-BE49-F238E27FC236}">
                <a16:creationId xmlns:a16="http://schemas.microsoft.com/office/drawing/2014/main" id="{D9146C59-FD28-67E6-0ED9-62808E79BC93}"/>
              </a:ext>
            </a:extLst>
          </p:cNvPr>
          <p:cNvSpPr>
            <a:spLocks noGrp="1"/>
          </p:cNvSpPr>
          <p:nvPr>
            <p:ph idx="1"/>
          </p:nvPr>
        </p:nvSpPr>
        <p:spPr/>
        <p:txBody>
          <a:bodyPr/>
          <a:lstStyle/>
          <a:p>
            <a:r>
              <a:rPr lang="en-US" dirty="0"/>
              <a:t>“</a:t>
            </a:r>
            <a:r>
              <a:rPr lang="en-US" b="1" dirty="0">
                <a:solidFill>
                  <a:srgbClr val="FFFF00"/>
                </a:solidFill>
              </a:rPr>
              <a:t>Papias</a:t>
            </a:r>
            <a:r>
              <a:rPr lang="en-US" dirty="0"/>
              <a:t> has the credit of association with </a:t>
            </a:r>
            <a:r>
              <a:rPr lang="en-US" b="1" dirty="0">
                <a:solidFill>
                  <a:srgbClr val="FFFF00"/>
                </a:solidFill>
              </a:rPr>
              <a:t>Polycarp</a:t>
            </a:r>
            <a:r>
              <a:rPr lang="en-US" dirty="0"/>
              <a:t>, in the friendship of </a:t>
            </a:r>
            <a:r>
              <a:rPr lang="en-US" b="1" dirty="0">
                <a:solidFill>
                  <a:srgbClr val="FFFF00"/>
                </a:solidFill>
              </a:rPr>
              <a:t>St. John </a:t>
            </a:r>
            <a:r>
              <a:rPr lang="en-US" dirty="0"/>
              <a:t>himself, and of ‘</a:t>
            </a:r>
            <a:r>
              <a:rPr lang="en-US" b="1" dirty="0">
                <a:solidFill>
                  <a:srgbClr val="FFFF00"/>
                </a:solidFill>
              </a:rPr>
              <a:t>others</a:t>
            </a:r>
            <a:r>
              <a:rPr lang="en-US" dirty="0"/>
              <a:t> who had seen the Lord.’”  </a:t>
            </a:r>
            <a:r>
              <a:rPr lang="en-US" sz="2000" dirty="0"/>
              <a:t>(“Introductory Note to the Fragments of Papias,” </a:t>
            </a:r>
            <a:r>
              <a:rPr lang="en-US" sz="2000" dirty="0" err="1"/>
              <a:t>ANF</a:t>
            </a:r>
            <a:r>
              <a:rPr lang="en-US" sz="2000" dirty="0"/>
              <a:t>, 1:151)</a:t>
            </a:r>
          </a:p>
          <a:p>
            <a:endParaRPr lang="en-US" dirty="0"/>
          </a:p>
        </p:txBody>
      </p:sp>
      <p:sp>
        <p:nvSpPr>
          <p:cNvPr id="4" name="Footer Placeholder 3">
            <a:extLst>
              <a:ext uri="{FF2B5EF4-FFF2-40B4-BE49-F238E27FC236}">
                <a16:creationId xmlns:a16="http://schemas.microsoft.com/office/drawing/2014/main" id="{663C8574-EF62-5F88-FD74-F0D870D2329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CE9FDC8-EE2C-12B0-7B43-851DAAA7DC8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FC398EA-28EF-5D92-6302-866F5C24BD6B}"/>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39</a:t>
            </a:r>
          </a:p>
        </p:txBody>
      </p:sp>
    </p:spTree>
    <p:extLst>
      <p:ext uri="{BB962C8B-B14F-4D97-AF65-F5344CB8AC3E}">
        <p14:creationId xmlns:p14="http://schemas.microsoft.com/office/powerpoint/2010/main" val="2250988928"/>
      </p:ext>
    </p:extLst>
  </p:cSld>
  <p:clrMapOvr>
    <a:masterClrMapping/>
  </p:clrMapOvr>
  <p:transition spd="med">
    <p:pull/>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4CC2734-1E80-71BB-C211-20B5F6D12A79}"/>
              </a:ext>
            </a:extLst>
          </p:cNvPr>
          <p:cNvPicPr>
            <a:picLocks noChangeAspect="1"/>
          </p:cNvPicPr>
          <p:nvPr/>
        </p:nvPicPr>
        <p:blipFill>
          <a:blip r:embed="rId2"/>
          <a:stretch>
            <a:fillRect/>
          </a:stretch>
        </p:blipFill>
        <p:spPr>
          <a:xfrm>
            <a:off x="3124200" y="1522236"/>
            <a:ext cx="3195359" cy="4608690"/>
          </a:xfrm>
          <a:prstGeom prst="rect">
            <a:avLst/>
          </a:prstGeom>
        </p:spPr>
      </p:pic>
      <p:sp>
        <p:nvSpPr>
          <p:cNvPr id="2" name="Title 1">
            <a:extLst>
              <a:ext uri="{FF2B5EF4-FFF2-40B4-BE49-F238E27FC236}">
                <a16:creationId xmlns:a16="http://schemas.microsoft.com/office/drawing/2014/main" id="{BF24BB37-ABE2-0F04-B8A0-D32A6CC533B6}"/>
              </a:ext>
            </a:extLst>
          </p:cNvPr>
          <p:cNvSpPr>
            <a:spLocks noGrp="1"/>
          </p:cNvSpPr>
          <p:nvPr>
            <p:ph type="title"/>
          </p:nvPr>
        </p:nvSpPr>
        <p:spPr/>
        <p:txBody>
          <a:bodyPr/>
          <a:lstStyle/>
          <a:p>
            <a:r>
              <a:rPr lang="en-US"/>
              <a:t>Titles Necessary</a:t>
            </a:r>
          </a:p>
        </p:txBody>
      </p:sp>
      <p:sp>
        <p:nvSpPr>
          <p:cNvPr id="3" name="Content Placeholder 2">
            <a:extLst>
              <a:ext uri="{FF2B5EF4-FFF2-40B4-BE49-F238E27FC236}">
                <a16:creationId xmlns:a16="http://schemas.microsoft.com/office/drawing/2014/main" id="{1816B4E1-4207-CF26-B6DE-D10014335339}"/>
              </a:ext>
            </a:extLst>
          </p:cNvPr>
          <p:cNvSpPr>
            <a:spLocks noGrp="1"/>
          </p:cNvSpPr>
          <p:nvPr>
            <p:ph idx="1"/>
          </p:nvPr>
        </p:nvSpPr>
        <p:spPr>
          <a:xfrm>
            <a:off x="457200" y="1420814"/>
            <a:ext cx="8229600" cy="4710112"/>
          </a:xfrm>
        </p:spPr>
        <p:txBody>
          <a:bodyPr/>
          <a:lstStyle/>
          <a:p>
            <a:pPr marL="0" indent="0">
              <a:buNone/>
            </a:pPr>
            <a:r>
              <a:rPr lang="en-US">
                <a:effectLst/>
              </a:rPr>
              <a:t>authorship and then used its author’s name when </a:t>
            </a:r>
            <a:r>
              <a:rPr lang="en-US" b="1">
                <a:solidFill>
                  <a:srgbClr val="FFFF00"/>
                </a:solidFill>
                <a:effectLst/>
              </a:rPr>
              <a:t>labeling the book </a:t>
            </a:r>
            <a:r>
              <a:rPr lang="en-US">
                <a:effectLst/>
              </a:rPr>
              <a:t>and when </a:t>
            </a:r>
            <a:r>
              <a:rPr lang="en-US" b="1">
                <a:solidFill>
                  <a:srgbClr val="FFFF00"/>
                </a:solidFill>
                <a:effectLst/>
              </a:rPr>
              <a:t>reading</a:t>
            </a:r>
            <a:r>
              <a:rPr lang="en-US">
                <a:effectLst/>
              </a:rPr>
              <a:t> from it in worship.”  </a:t>
            </a:r>
            <a:r>
              <a:rPr lang="en-US" sz="2000">
                <a:effectLst/>
              </a:rPr>
              <a:t>(Jesus and the Eyewitnesses, 303)</a:t>
            </a:r>
          </a:p>
        </p:txBody>
      </p:sp>
      <p:sp>
        <p:nvSpPr>
          <p:cNvPr id="4" name="Date Placeholder 3">
            <a:extLst>
              <a:ext uri="{FF2B5EF4-FFF2-40B4-BE49-F238E27FC236}">
                <a16:creationId xmlns:a16="http://schemas.microsoft.com/office/drawing/2014/main" id="{DEBF303A-6D19-10D3-6BAB-9935A4B46365}"/>
              </a:ext>
            </a:extLst>
          </p:cNvPr>
          <p:cNvSpPr>
            <a:spLocks noGrp="1"/>
          </p:cNvSpPr>
          <p:nvPr>
            <p:ph type="dt" sz="half" idx="10"/>
          </p:nvPr>
        </p:nvSpPr>
        <p:spPr/>
        <p:txBody>
          <a:bodyPr/>
          <a:lstStyle/>
          <a:p>
            <a:r>
              <a:rPr lang="en-US"/>
              <a:t>Outline, 4-5</a:t>
            </a:r>
          </a:p>
        </p:txBody>
      </p:sp>
      <p:sp>
        <p:nvSpPr>
          <p:cNvPr id="5" name="Footer Placeholder 4">
            <a:extLst>
              <a:ext uri="{FF2B5EF4-FFF2-40B4-BE49-F238E27FC236}">
                <a16:creationId xmlns:a16="http://schemas.microsoft.com/office/drawing/2014/main" id="{35B86400-0579-84BC-4C98-2B64668333A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05FED9FB-8DFE-814A-ABE1-FFF82DE72115}"/>
              </a:ext>
            </a:extLst>
          </p:cNvPr>
          <p:cNvSpPr>
            <a:spLocks noGrp="1"/>
          </p:cNvSpPr>
          <p:nvPr>
            <p:ph type="sldNum" sz="quarter" idx="12"/>
          </p:nvPr>
        </p:nvSpPr>
        <p:spPr/>
        <p:txBody>
          <a:bodyPr/>
          <a:lstStyle/>
          <a:p>
            <a:fld id="{3C8CA7C4-6BCF-4B83-8858-85B1748A2A5F}" type="slidenum">
              <a:rPr lang="en-US" smtClean="0"/>
              <a:t>32</a:t>
            </a:fld>
            <a:endParaRPr lang="en-US"/>
          </a:p>
        </p:txBody>
      </p:sp>
    </p:spTree>
    <p:extLst>
      <p:ext uri="{BB962C8B-B14F-4D97-AF65-F5344CB8AC3E}">
        <p14:creationId xmlns:p14="http://schemas.microsoft.com/office/powerpoint/2010/main" val="1038966582"/>
      </p:ext>
    </p:extLst>
  </p:cSld>
  <p:clrMapOvr>
    <a:masterClrMapping/>
  </p:clrMapOvr>
  <p:transition spd="med">
    <p:pull/>
  </p:transition>
</p:sld>
</file>

<file path=ppt/slides/slide3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AAED94-9244-BA7C-A0B2-733771CDCF85}"/>
              </a:ext>
            </a:extLst>
          </p:cNvPr>
          <p:cNvSpPr>
            <a:spLocks noGrp="1"/>
          </p:cNvSpPr>
          <p:nvPr>
            <p:ph type="title"/>
          </p:nvPr>
        </p:nvSpPr>
        <p:spPr/>
        <p:txBody>
          <a:bodyPr/>
          <a:lstStyle/>
          <a:p>
            <a:r>
              <a:rPr lang="en-US"/>
              <a:t>Irenaeus Knew Polycarp</a:t>
            </a:r>
          </a:p>
        </p:txBody>
      </p:sp>
      <p:sp>
        <p:nvSpPr>
          <p:cNvPr id="3" name="Content Placeholder 2">
            <a:extLst>
              <a:ext uri="{FF2B5EF4-FFF2-40B4-BE49-F238E27FC236}">
                <a16:creationId xmlns:a16="http://schemas.microsoft.com/office/drawing/2014/main" id="{D9146C59-FD28-67E6-0ED9-62808E79BC93}"/>
              </a:ext>
            </a:extLst>
          </p:cNvPr>
          <p:cNvSpPr>
            <a:spLocks noGrp="1"/>
          </p:cNvSpPr>
          <p:nvPr>
            <p:ph idx="1"/>
          </p:nvPr>
        </p:nvSpPr>
        <p:spPr/>
        <p:txBody>
          <a:bodyPr/>
          <a:lstStyle/>
          <a:p>
            <a:pPr marL="0" indent="457200">
              <a:spcAft>
                <a:spcPts val="0"/>
              </a:spcAft>
              <a:buNone/>
            </a:pPr>
            <a:r>
              <a:rPr lang="en-US" dirty="0"/>
              <a:t>“5 “For when I was a boy, I saw thee [</a:t>
            </a:r>
            <a:r>
              <a:rPr lang="en-US" dirty="0" err="1"/>
              <a:t>Florinus</a:t>
            </a:r>
            <a:r>
              <a:rPr lang="en-US" dirty="0"/>
              <a:t>, ksk] in lower Asia with </a:t>
            </a:r>
            <a:r>
              <a:rPr lang="en-US" b="1" dirty="0">
                <a:solidFill>
                  <a:srgbClr val="FFFF00"/>
                </a:solidFill>
              </a:rPr>
              <a:t>Polycarp</a:t>
            </a:r>
            <a:r>
              <a:rPr lang="en-US" dirty="0"/>
              <a:t>, moving in splendor in the royal court, and endeavoring to gain his approbation.</a:t>
            </a:r>
          </a:p>
          <a:p>
            <a:pPr marL="0" indent="457200">
              <a:buNone/>
            </a:pPr>
            <a:r>
              <a:rPr lang="en-US" dirty="0"/>
              <a:t>“6 </a:t>
            </a:r>
            <a:r>
              <a:rPr lang="en-US" b="1" dirty="0">
                <a:solidFill>
                  <a:srgbClr val="FFFF00"/>
                </a:solidFill>
              </a:rPr>
              <a:t>I remember the events of that time more clearly than those of recent years</a:t>
            </a:r>
            <a:r>
              <a:rPr lang="en-US" dirty="0"/>
              <a:t>. For what boys learn, growing with their mind, becomes joined with it; so that I am able to describe the very place in which </a:t>
            </a:r>
            <a:r>
              <a:rPr lang="en-US" b="1" dirty="0">
                <a:solidFill>
                  <a:srgbClr val="FFFF00"/>
                </a:solidFill>
              </a:rPr>
              <a:t>the blessed Polycarp </a:t>
            </a:r>
            <a:r>
              <a:rPr lang="en-US" dirty="0"/>
              <a:t>sat as he discoursed, and his goings out and his comings in, </a:t>
            </a:r>
          </a:p>
        </p:txBody>
      </p:sp>
      <p:sp>
        <p:nvSpPr>
          <p:cNvPr id="4" name="Footer Placeholder 3">
            <a:extLst>
              <a:ext uri="{FF2B5EF4-FFF2-40B4-BE49-F238E27FC236}">
                <a16:creationId xmlns:a16="http://schemas.microsoft.com/office/drawing/2014/main" id="{663C8574-EF62-5F88-FD74-F0D870D2329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CE9FDC8-EE2C-12B0-7B43-851DAAA7DC8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FC398EA-28EF-5D92-6302-866F5C24BD6B}"/>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39</a:t>
            </a:r>
          </a:p>
        </p:txBody>
      </p:sp>
    </p:spTree>
    <p:extLst>
      <p:ext uri="{BB962C8B-B14F-4D97-AF65-F5344CB8AC3E}">
        <p14:creationId xmlns:p14="http://schemas.microsoft.com/office/powerpoint/2010/main" val="11874606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B86BD24-075F-FB6B-7C4F-EE39354CF47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F85BF52-B56F-330D-094F-BDF2E37C149A}"/>
              </a:ext>
            </a:extLst>
          </p:cNvPr>
          <p:cNvSpPr>
            <a:spLocks noGrp="1"/>
          </p:cNvSpPr>
          <p:nvPr>
            <p:ph type="title"/>
          </p:nvPr>
        </p:nvSpPr>
        <p:spPr/>
        <p:txBody>
          <a:bodyPr/>
          <a:lstStyle/>
          <a:p>
            <a:r>
              <a:rPr lang="en-US"/>
              <a:t>Irenaeus Knew Polycarp</a:t>
            </a:r>
          </a:p>
        </p:txBody>
      </p:sp>
      <p:sp>
        <p:nvSpPr>
          <p:cNvPr id="3" name="Content Placeholder 2">
            <a:extLst>
              <a:ext uri="{FF2B5EF4-FFF2-40B4-BE49-F238E27FC236}">
                <a16:creationId xmlns:a16="http://schemas.microsoft.com/office/drawing/2014/main" id="{3050FE6D-A800-BB19-1B17-DD88324C2904}"/>
              </a:ext>
            </a:extLst>
          </p:cNvPr>
          <p:cNvSpPr>
            <a:spLocks noGrp="1"/>
          </p:cNvSpPr>
          <p:nvPr>
            <p:ph idx="1"/>
          </p:nvPr>
        </p:nvSpPr>
        <p:spPr>
          <a:xfrm>
            <a:off x="457200" y="1420813"/>
            <a:ext cx="8229600" cy="4729615"/>
          </a:xfrm>
        </p:spPr>
        <p:txBody>
          <a:bodyPr/>
          <a:lstStyle/>
          <a:p>
            <a:pPr marL="0" indent="0">
              <a:spcAft>
                <a:spcPts val="0"/>
              </a:spcAft>
              <a:buNone/>
            </a:pPr>
            <a:r>
              <a:rPr lang="en-US"/>
              <a:t>and the manner of his life, and his physical appearance, and </a:t>
            </a:r>
            <a:r>
              <a:rPr lang="en-US" b="1">
                <a:solidFill>
                  <a:srgbClr val="FFFF00"/>
                </a:solidFill>
              </a:rPr>
              <a:t>his discourses </a:t>
            </a:r>
            <a:r>
              <a:rPr lang="en-US"/>
              <a:t>to the people, and </a:t>
            </a:r>
            <a:r>
              <a:rPr lang="en-US" b="1">
                <a:solidFill>
                  <a:srgbClr val="FFFF00"/>
                </a:solidFill>
              </a:rPr>
              <a:t>the accounts </a:t>
            </a:r>
            <a:r>
              <a:rPr lang="en-US"/>
              <a:t>which he gave of </a:t>
            </a:r>
            <a:r>
              <a:rPr lang="en-US" b="1">
                <a:solidFill>
                  <a:srgbClr val="FFFF00"/>
                </a:solidFill>
              </a:rPr>
              <a:t>his intercourse with John and with the others who had seen the Lord</a:t>
            </a:r>
            <a:r>
              <a:rPr lang="en-US"/>
              <a:t>. And as he remembered their words, and what he heard from them concerning the Lord, and concerning his miracles and his teaching, having received them from eyewitnesses of the ‘Word of life,’ Polycarp related all things in harmony with the Scriptures.”  </a:t>
            </a:r>
            <a:r>
              <a:rPr lang="en-US" sz="2000"/>
              <a:t>(“Church History” </a:t>
            </a:r>
            <a:r>
              <a:rPr lang="en-US" sz="2000" err="1"/>
              <a:t>NPNF</a:t>
            </a:r>
            <a:r>
              <a:rPr lang="en-US" sz="2000"/>
              <a:t>, 1890, 2.1:238-239)</a:t>
            </a:r>
          </a:p>
          <a:p>
            <a:endParaRPr lang="en-US"/>
          </a:p>
        </p:txBody>
      </p:sp>
      <p:sp>
        <p:nvSpPr>
          <p:cNvPr id="4" name="Footer Placeholder 3">
            <a:extLst>
              <a:ext uri="{FF2B5EF4-FFF2-40B4-BE49-F238E27FC236}">
                <a16:creationId xmlns:a16="http://schemas.microsoft.com/office/drawing/2014/main" id="{BB79CE59-9CEF-4E42-7581-0709D0B31E8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2A536BAF-69C5-4835-6902-B8C9D62C905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3114D6E0-51BF-A4D2-F840-50F6D507E227}"/>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39</a:t>
            </a:r>
          </a:p>
        </p:txBody>
      </p:sp>
    </p:spTree>
    <p:extLst>
      <p:ext uri="{BB962C8B-B14F-4D97-AF65-F5344CB8AC3E}">
        <p14:creationId xmlns:p14="http://schemas.microsoft.com/office/powerpoint/2010/main" val="923430405"/>
      </p:ext>
    </p:extLst>
  </p:cSld>
  <p:clrMapOvr>
    <a:masterClrMapping/>
  </p:clrMapOvr>
  <p:transition spd="med">
    <p:pull/>
  </p:transition>
</p:sld>
</file>

<file path=ppt/slides/slide32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727D2DE-A345-BCE1-64ED-C11EC45EF7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F11D77A-CD0D-6467-4CB1-0D053CD0DC84}"/>
              </a:ext>
            </a:extLst>
          </p:cNvPr>
          <p:cNvSpPr>
            <a:spLocks noGrp="1"/>
          </p:cNvSpPr>
          <p:nvPr>
            <p:ph type="title"/>
          </p:nvPr>
        </p:nvSpPr>
        <p:spPr/>
        <p:txBody>
          <a:bodyPr/>
          <a:lstStyle/>
          <a:p>
            <a:r>
              <a:rPr lang="en-US"/>
              <a:t>Irenaeus Knew Polycarp</a:t>
            </a:r>
          </a:p>
        </p:txBody>
      </p:sp>
      <p:sp>
        <p:nvSpPr>
          <p:cNvPr id="3" name="Content Placeholder 2">
            <a:extLst>
              <a:ext uri="{FF2B5EF4-FFF2-40B4-BE49-F238E27FC236}">
                <a16:creationId xmlns:a16="http://schemas.microsoft.com/office/drawing/2014/main" id="{6E466A89-2DC4-DF8C-5123-6EC3B2C436DA}"/>
              </a:ext>
            </a:extLst>
          </p:cNvPr>
          <p:cNvSpPr>
            <a:spLocks noGrp="1"/>
          </p:cNvSpPr>
          <p:nvPr>
            <p:ph idx="1"/>
          </p:nvPr>
        </p:nvSpPr>
        <p:spPr/>
        <p:txBody>
          <a:bodyPr/>
          <a:lstStyle/>
          <a:p>
            <a:pPr marL="0" indent="457200">
              <a:spcAft>
                <a:spcPts val="0"/>
              </a:spcAft>
              <a:buNone/>
            </a:pPr>
            <a:r>
              <a:rPr lang="en-US" b="1" i="1" dirty="0"/>
              <a:t>Jerome</a:t>
            </a:r>
            <a:r>
              <a:rPr lang="en-US" dirty="0"/>
              <a:t> [492]:  “The growth of this heresy is described for us by </a:t>
            </a:r>
            <a:r>
              <a:rPr lang="en-US" b="1" dirty="0" err="1">
                <a:solidFill>
                  <a:srgbClr val="FFFF00"/>
                </a:solidFill>
              </a:rPr>
              <a:t>Irenæus</a:t>
            </a:r>
            <a:r>
              <a:rPr lang="en-US" dirty="0"/>
              <a:t>, bishop of the church of Lyons, a man of the </a:t>
            </a:r>
            <a:r>
              <a:rPr lang="en-US" b="1" dirty="0">
                <a:solidFill>
                  <a:srgbClr val="FFFF00"/>
                </a:solidFill>
              </a:rPr>
              <a:t>apostolic tim</a:t>
            </a:r>
            <a:r>
              <a:rPr lang="en-US" dirty="0"/>
              <a:t>es, who was a disciple of </a:t>
            </a:r>
            <a:r>
              <a:rPr lang="en-US" b="1" dirty="0">
                <a:solidFill>
                  <a:srgbClr val="FFFF00"/>
                </a:solidFill>
              </a:rPr>
              <a:t>Papias</a:t>
            </a:r>
            <a:r>
              <a:rPr lang="en-US" dirty="0"/>
              <a:t> the hearer of the evangelist </a:t>
            </a:r>
            <a:r>
              <a:rPr lang="en-US" b="1" dirty="0">
                <a:solidFill>
                  <a:srgbClr val="FFFF00"/>
                </a:solidFill>
              </a:rPr>
              <a:t>John</a:t>
            </a:r>
            <a:r>
              <a:rPr lang="en-US" dirty="0"/>
              <a:t>.”  </a:t>
            </a:r>
            <a:r>
              <a:rPr lang="en-US" sz="2000" dirty="0"/>
              <a:t>(Letter LXXV, </a:t>
            </a:r>
            <a:r>
              <a:rPr lang="en-US" sz="2000" dirty="0" err="1"/>
              <a:t>NPNF</a:t>
            </a:r>
            <a:r>
              <a:rPr lang="en-US" sz="2000" dirty="0"/>
              <a:t>, 2.6, 156)</a:t>
            </a:r>
          </a:p>
        </p:txBody>
      </p:sp>
      <p:sp>
        <p:nvSpPr>
          <p:cNvPr id="4" name="Footer Placeholder 3">
            <a:extLst>
              <a:ext uri="{FF2B5EF4-FFF2-40B4-BE49-F238E27FC236}">
                <a16:creationId xmlns:a16="http://schemas.microsoft.com/office/drawing/2014/main" id="{A986182F-C02E-58C4-2AE4-741EC98976D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5887B98D-B645-CE36-CD2E-588A7EE1326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4EB60D2-E44E-36F1-102A-47BC2545438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39-40</a:t>
            </a:r>
          </a:p>
        </p:txBody>
      </p:sp>
    </p:spTree>
    <p:extLst>
      <p:ext uri="{BB962C8B-B14F-4D97-AF65-F5344CB8AC3E}">
        <p14:creationId xmlns:p14="http://schemas.microsoft.com/office/powerpoint/2010/main" val="27512951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2F15503-04AF-182B-5CC7-827D1AA5B8BF}"/>
            </a:ext>
          </a:extLst>
        </p:cNvPr>
        <p:cNvGrpSpPr/>
        <p:nvPr/>
      </p:nvGrpSpPr>
      <p:grpSpPr>
        <a:xfrm>
          <a:off x="0" y="0"/>
          <a:ext cx="0" cy="0"/>
          <a:chOff x="0" y="0"/>
          <a:chExt cx="0" cy="0"/>
        </a:xfrm>
      </p:grpSpPr>
      <p:pic>
        <p:nvPicPr>
          <p:cNvPr id="7" name="Picture 2" descr="William Hendriksen Author Biography – Banner of Truth USA">
            <a:extLst>
              <a:ext uri="{FF2B5EF4-FFF2-40B4-BE49-F238E27FC236}">
                <a16:creationId xmlns:a16="http://schemas.microsoft.com/office/drawing/2014/main" id="{A371AA4E-907E-28E3-5349-97C06FF8C4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4306" y="1453918"/>
            <a:ext cx="3804836" cy="470971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0598D26-FD49-73F1-6422-96762293249A}"/>
              </a:ext>
            </a:extLst>
          </p:cNvPr>
          <p:cNvSpPr>
            <a:spLocks noGrp="1"/>
          </p:cNvSpPr>
          <p:nvPr>
            <p:ph type="title"/>
          </p:nvPr>
        </p:nvSpPr>
        <p:spPr/>
        <p:txBody>
          <a:bodyPr/>
          <a:lstStyle/>
          <a:p>
            <a:r>
              <a:rPr lang="en-US"/>
              <a:t>Irenaeus Knew Polycarp</a:t>
            </a:r>
          </a:p>
        </p:txBody>
      </p:sp>
      <p:sp>
        <p:nvSpPr>
          <p:cNvPr id="3" name="Content Placeholder 2">
            <a:extLst>
              <a:ext uri="{FF2B5EF4-FFF2-40B4-BE49-F238E27FC236}">
                <a16:creationId xmlns:a16="http://schemas.microsoft.com/office/drawing/2014/main" id="{1BD285E0-3529-877D-56EF-CBAC22A43860}"/>
              </a:ext>
            </a:extLst>
          </p:cNvPr>
          <p:cNvSpPr>
            <a:spLocks noGrp="1"/>
          </p:cNvSpPr>
          <p:nvPr>
            <p:ph idx="1"/>
          </p:nvPr>
        </p:nvSpPr>
        <p:spPr/>
        <p:txBody>
          <a:bodyPr/>
          <a:lstStyle/>
          <a:p>
            <a:r>
              <a:rPr lang="en-US" b="1" i="1" dirty="0"/>
              <a:t>William Hendriksen</a:t>
            </a:r>
            <a:r>
              <a:rPr lang="en-US" dirty="0"/>
              <a:t>:  “This testimony, coming from a </a:t>
            </a:r>
            <a:r>
              <a:rPr lang="en-US" b="1" dirty="0">
                <a:solidFill>
                  <a:srgbClr val="FFFF00"/>
                </a:solidFill>
              </a:rPr>
              <a:t>pupil</a:t>
            </a:r>
            <a:r>
              <a:rPr lang="en-US" dirty="0"/>
              <a:t> of a </a:t>
            </a:r>
            <a:r>
              <a:rPr lang="en-US" b="1" dirty="0">
                <a:solidFill>
                  <a:srgbClr val="FFFF00"/>
                </a:solidFill>
              </a:rPr>
              <a:t>pupil</a:t>
            </a:r>
            <a:r>
              <a:rPr lang="en-US" dirty="0"/>
              <a:t> of the apostle </a:t>
            </a:r>
            <a:r>
              <a:rPr lang="en-US" b="1" dirty="0">
                <a:solidFill>
                  <a:srgbClr val="FFFF00"/>
                </a:solidFill>
              </a:rPr>
              <a:t>John</a:t>
            </a:r>
            <a:r>
              <a:rPr lang="en-US" dirty="0"/>
              <a:t>, is important. Moreover, because of his </a:t>
            </a:r>
            <a:r>
              <a:rPr lang="en-US" b="1" dirty="0">
                <a:solidFill>
                  <a:srgbClr val="FFFF00"/>
                </a:solidFill>
              </a:rPr>
              <a:t>many travels </a:t>
            </a:r>
            <a:r>
              <a:rPr lang="en-US" dirty="0"/>
              <a:t>and </a:t>
            </a:r>
            <a:r>
              <a:rPr lang="en-US" b="1" dirty="0">
                <a:solidFill>
                  <a:srgbClr val="FFFF00"/>
                </a:solidFill>
              </a:rPr>
              <a:t>intimate acquaintance </a:t>
            </a:r>
            <a:r>
              <a:rPr lang="en-US" dirty="0"/>
              <a:t>with almost the </a:t>
            </a:r>
            <a:r>
              <a:rPr lang="en-US" b="1" dirty="0">
                <a:solidFill>
                  <a:srgbClr val="FFFF00"/>
                </a:solidFill>
              </a:rPr>
              <a:t>entire church </a:t>
            </a:r>
            <a:r>
              <a:rPr lang="en-US" dirty="0"/>
              <a:t>of his day, what this witness says about the authorship of the Third Gospel must be considered of </a:t>
            </a:r>
            <a:r>
              <a:rPr lang="en-US" b="1" dirty="0">
                <a:solidFill>
                  <a:srgbClr val="FFFF00"/>
                </a:solidFill>
              </a:rPr>
              <a:t>great significance</a:t>
            </a:r>
            <a:r>
              <a:rPr lang="en-US" dirty="0"/>
              <a:t>.”  </a:t>
            </a:r>
            <a:r>
              <a:rPr lang="en-US" sz="2000" dirty="0"/>
              <a:t>(“Luke,” </a:t>
            </a:r>
            <a:r>
              <a:rPr lang="en-US" sz="2000" dirty="0" err="1"/>
              <a:t>BNTC</a:t>
            </a:r>
            <a:r>
              <a:rPr lang="en-US" sz="2000" dirty="0"/>
              <a:t>, 8)</a:t>
            </a:r>
          </a:p>
        </p:txBody>
      </p:sp>
      <p:sp>
        <p:nvSpPr>
          <p:cNvPr id="4" name="Footer Placeholder 3">
            <a:extLst>
              <a:ext uri="{FF2B5EF4-FFF2-40B4-BE49-F238E27FC236}">
                <a16:creationId xmlns:a16="http://schemas.microsoft.com/office/drawing/2014/main" id="{D27FF776-A14A-AAA4-5A67-1A2CCFE625D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6C8FCB3F-10CF-010B-7326-BD64EF86F3C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9E46D01-92F8-674B-7356-475AC9CE3806}"/>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40</a:t>
            </a:r>
          </a:p>
        </p:txBody>
      </p:sp>
    </p:spTree>
    <p:extLst>
      <p:ext uri="{BB962C8B-B14F-4D97-AF65-F5344CB8AC3E}">
        <p14:creationId xmlns:p14="http://schemas.microsoft.com/office/powerpoint/2010/main" val="21529505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A0D9474-AEF1-6087-1321-4FBFB5AE6507}"/>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6D40FC22-B121-78E9-A1D9-11F1AA90CD9A}"/>
              </a:ext>
            </a:extLst>
          </p:cNvPr>
          <p:cNvPicPr>
            <a:picLocks noChangeAspect="1"/>
          </p:cNvPicPr>
          <p:nvPr/>
        </p:nvPicPr>
        <p:blipFill>
          <a:blip r:embed="rId3"/>
          <a:stretch>
            <a:fillRect/>
          </a:stretch>
        </p:blipFill>
        <p:spPr>
          <a:xfrm>
            <a:off x="2297723" y="1600200"/>
            <a:ext cx="4804796" cy="4355123"/>
          </a:xfrm>
          <a:prstGeom prst="rect">
            <a:avLst/>
          </a:prstGeom>
        </p:spPr>
      </p:pic>
      <p:sp>
        <p:nvSpPr>
          <p:cNvPr id="2" name="Title 1">
            <a:extLst>
              <a:ext uri="{FF2B5EF4-FFF2-40B4-BE49-F238E27FC236}">
                <a16:creationId xmlns:a16="http://schemas.microsoft.com/office/drawing/2014/main" id="{F5B730D4-4544-F4E6-F317-F3C5FC829F04}"/>
              </a:ext>
            </a:extLst>
          </p:cNvPr>
          <p:cNvSpPr>
            <a:spLocks noGrp="1"/>
          </p:cNvSpPr>
          <p:nvPr>
            <p:ph type="title"/>
          </p:nvPr>
        </p:nvSpPr>
        <p:spPr/>
        <p:txBody>
          <a:bodyPr/>
          <a:lstStyle/>
          <a:p>
            <a:r>
              <a:rPr lang="en-US"/>
              <a:t>Irenaeus Knew Polycarp</a:t>
            </a:r>
          </a:p>
        </p:txBody>
      </p:sp>
      <p:sp>
        <p:nvSpPr>
          <p:cNvPr id="3" name="Content Placeholder 2">
            <a:extLst>
              <a:ext uri="{FF2B5EF4-FFF2-40B4-BE49-F238E27FC236}">
                <a16:creationId xmlns:a16="http://schemas.microsoft.com/office/drawing/2014/main" id="{542705BC-12E7-80D9-E3C9-B367A1D5F6A0}"/>
              </a:ext>
            </a:extLst>
          </p:cNvPr>
          <p:cNvSpPr>
            <a:spLocks noGrp="1"/>
          </p:cNvSpPr>
          <p:nvPr>
            <p:ph idx="1"/>
          </p:nvPr>
        </p:nvSpPr>
        <p:spPr/>
        <p:txBody>
          <a:bodyPr/>
          <a:lstStyle/>
          <a:p>
            <a:pPr marL="0" indent="457200">
              <a:buNone/>
            </a:pPr>
            <a:r>
              <a:rPr lang="en-US" b="1" i="1" dirty="0"/>
              <a:t>Monte A. Shanks</a:t>
            </a:r>
            <a:r>
              <a:rPr lang="en-US" dirty="0"/>
              <a:t>:  “Twelve different fragments from ten different authors claimed that Papias had to some degree </a:t>
            </a:r>
            <a:r>
              <a:rPr lang="en-US" b="1" dirty="0">
                <a:solidFill>
                  <a:srgbClr val="FFFF00"/>
                </a:solidFill>
              </a:rPr>
              <a:t>personally known the apostle John</a:t>
            </a:r>
            <a:r>
              <a:rPr lang="en-US" dirty="0"/>
              <a:t>.  It is recognized that some of these authors depended upon others for their knowledge of Papias’s connection to the apostle.  Nevertheless, some of the more credible witnesses of the apostle John’s mentoring of Papias are </a:t>
            </a:r>
            <a:r>
              <a:rPr lang="en-US" b="1" dirty="0">
                <a:solidFill>
                  <a:srgbClr val="FFFF00"/>
                </a:solidFill>
              </a:rPr>
              <a:t>Irenaeus</a:t>
            </a:r>
            <a:r>
              <a:rPr lang="en-US" dirty="0"/>
              <a:t>, </a:t>
            </a:r>
            <a:r>
              <a:rPr lang="en-US" b="1" dirty="0">
                <a:solidFill>
                  <a:srgbClr val="FFFF00"/>
                </a:solidFill>
              </a:rPr>
              <a:t>Eusebius</a:t>
            </a:r>
            <a:r>
              <a:rPr lang="en-US" dirty="0"/>
              <a:t>, </a:t>
            </a:r>
            <a:r>
              <a:rPr lang="en-US" b="1" dirty="0">
                <a:solidFill>
                  <a:srgbClr val="FFFF00"/>
                </a:solidFill>
              </a:rPr>
              <a:t>Jerome</a:t>
            </a:r>
            <a:r>
              <a:rPr lang="en-US" dirty="0"/>
              <a:t>, and </a:t>
            </a:r>
            <a:r>
              <a:rPr lang="en-US" b="1" dirty="0" err="1">
                <a:solidFill>
                  <a:srgbClr val="FFFF00"/>
                </a:solidFill>
              </a:rPr>
              <a:t>Anastasius</a:t>
            </a:r>
            <a:r>
              <a:rPr lang="en-US" dirty="0"/>
              <a:t> of Sinai  The only person that questioned Papias’s association</a:t>
            </a:r>
          </a:p>
        </p:txBody>
      </p:sp>
      <p:sp>
        <p:nvSpPr>
          <p:cNvPr id="4" name="Footer Placeholder 3">
            <a:extLst>
              <a:ext uri="{FF2B5EF4-FFF2-40B4-BE49-F238E27FC236}">
                <a16:creationId xmlns:a16="http://schemas.microsoft.com/office/drawing/2014/main" id="{B8996A78-3BC7-0AAA-B6F4-96A163A3FB2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842B6E2A-A934-B688-AB00-B42514FAFA0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BD69EEAE-4289-8580-5BD6-CA0CCC10B1D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40</a:t>
            </a:r>
          </a:p>
        </p:txBody>
      </p:sp>
    </p:spTree>
    <p:extLst>
      <p:ext uri="{BB962C8B-B14F-4D97-AF65-F5344CB8AC3E}">
        <p14:creationId xmlns:p14="http://schemas.microsoft.com/office/powerpoint/2010/main" val="15918752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7EA0E617-137C-749D-0F8C-19D5671B023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612D516-1BC1-0695-5317-D7A5DDC2A547}"/>
              </a:ext>
            </a:extLst>
          </p:cNvPr>
          <p:cNvSpPr>
            <a:spLocks noGrp="1"/>
          </p:cNvSpPr>
          <p:nvPr>
            <p:ph type="title"/>
          </p:nvPr>
        </p:nvSpPr>
        <p:spPr/>
        <p:txBody>
          <a:bodyPr/>
          <a:lstStyle/>
          <a:p>
            <a:r>
              <a:rPr lang="en-US"/>
              <a:t>Irenaeus Knew Polycarp</a:t>
            </a:r>
          </a:p>
        </p:txBody>
      </p:sp>
      <p:sp>
        <p:nvSpPr>
          <p:cNvPr id="3" name="Content Placeholder 2">
            <a:extLst>
              <a:ext uri="{FF2B5EF4-FFF2-40B4-BE49-F238E27FC236}">
                <a16:creationId xmlns:a16="http://schemas.microsoft.com/office/drawing/2014/main" id="{50700F6E-D701-BCE0-1EFF-5F45C56B40BB}"/>
              </a:ext>
            </a:extLst>
          </p:cNvPr>
          <p:cNvSpPr>
            <a:spLocks noGrp="1"/>
          </p:cNvSpPr>
          <p:nvPr>
            <p:ph idx="1"/>
          </p:nvPr>
        </p:nvSpPr>
        <p:spPr/>
        <p:txBody>
          <a:bodyPr/>
          <a:lstStyle/>
          <a:p>
            <a:pPr marL="0" indent="0">
              <a:buNone/>
            </a:pPr>
            <a:r>
              <a:rPr lang="en-US"/>
              <a:t>with the apostle was </a:t>
            </a:r>
            <a:r>
              <a:rPr lang="en-US" b="1">
                <a:solidFill>
                  <a:srgbClr val="FFFF00"/>
                </a:solidFill>
              </a:rPr>
              <a:t>Eusebius</a:t>
            </a:r>
            <a:r>
              <a:rPr lang="en-US"/>
              <a:t>, who later in his life unashamedly and unjustifiably displayed </a:t>
            </a:r>
            <a:r>
              <a:rPr lang="en-US" b="1">
                <a:solidFill>
                  <a:srgbClr val="FFFF00"/>
                </a:solidFill>
              </a:rPr>
              <a:t>gross prejudice towards Papias</a:t>
            </a:r>
            <a:r>
              <a:rPr lang="en-US"/>
              <a:t>.”  </a:t>
            </a:r>
            <a:r>
              <a:rPr lang="en-US" sz="2000"/>
              <a:t>(</a:t>
            </a:r>
            <a:r>
              <a:rPr lang="en-US" sz="2000" i="1"/>
              <a:t>Papias and the New Testamen</a:t>
            </a:r>
            <a:r>
              <a:rPr lang="en-US" sz="2000"/>
              <a:t>t, 269-270)</a:t>
            </a:r>
          </a:p>
        </p:txBody>
      </p:sp>
      <p:sp>
        <p:nvSpPr>
          <p:cNvPr id="4" name="Footer Placeholder 3">
            <a:extLst>
              <a:ext uri="{FF2B5EF4-FFF2-40B4-BE49-F238E27FC236}">
                <a16:creationId xmlns:a16="http://schemas.microsoft.com/office/drawing/2014/main" id="{14FF9FE0-DC74-C592-DFB8-8D9B689B1B6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152191D9-A67A-A5AC-A225-012D37A205C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4E945E5-078A-C90E-F8D8-411EC63456C1}"/>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40</a:t>
            </a:r>
          </a:p>
        </p:txBody>
      </p:sp>
    </p:spTree>
    <p:extLst>
      <p:ext uri="{BB962C8B-B14F-4D97-AF65-F5344CB8AC3E}">
        <p14:creationId xmlns:p14="http://schemas.microsoft.com/office/powerpoint/2010/main" val="3399808309"/>
      </p:ext>
    </p:extLst>
  </p:cSld>
  <p:clrMapOvr>
    <a:masterClrMapping/>
  </p:clrMapOvr>
  <p:transition spd="med">
    <p:pull/>
  </p:transition>
</p:sld>
</file>

<file path=ppt/slides/slide3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AAED94-9244-BA7C-A0B2-733771CDCF85}"/>
              </a:ext>
            </a:extLst>
          </p:cNvPr>
          <p:cNvSpPr>
            <a:spLocks noGrp="1"/>
          </p:cNvSpPr>
          <p:nvPr>
            <p:ph type="title"/>
          </p:nvPr>
        </p:nvSpPr>
        <p:spPr/>
        <p:txBody>
          <a:bodyPr/>
          <a:lstStyle/>
          <a:p>
            <a:r>
              <a:rPr lang="en-US"/>
              <a:t>Clement Knew Others</a:t>
            </a:r>
          </a:p>
        </p:txBody>
      </p:sp>
      <p:sp>
        <p:nvSpPr>
          <p:cNvPr id="3" name="Content Placeholder 2">
            <a:extLst>
              <a:ext uri="{FF2B5EF4-FFF2-40B4-BE49-F238E27FC236}">
                <a16:creationId xmlns:a16="http://schemas.microsoft.com/office/drawing/2014/main" id="{D9146C59-FD28-67E6-0ED9-62808E79BC93}"/>
              </a:ext>
            </a:extLst>
          </p:cNvPr>
          <p:cNvSpPr>
            <a:spLocks noGrp="1"/>
          </p:cNvSpPr>
          <p:nvPr>
            <p:ph idx="1"/>
          </p:nvPr>
        </p:nvSpPr>
        <p:spPr/>
        <p:txBody>
          <a:bodyPr/>
          <a:lstStyle/>
          <a:p>
            <a:pPr marL="0" indent="461963">
              <a:buNone/>
            </a:pPr>
            <a:r>
              <a:rPr lang="en-US" sz="2700" dirty="0"/>
              <a:t>“He [Clement] met in that school [</a:t>
            </a:r>
            <a:r>
              <a:rPr lang="en-US" sz="2700" dirty="0" err="1"/>
              <a:t>Pantaenus</a:t>
            </a:r>
            <a:r>
              <a:rPr lang="en-US" sz="2700" dirty="0"/>
              <a:t>], no doubt, some, at least, who recalled </a:t>
            </a:r>
            <a:r>
              <a:rPr lang="en-US" sz="2700" b="1" dirty="0">
                <a:solidFill>
                  <a:srgbClr val="FFFF00"/>
                </a:solidFill>
              </a:rPr>
              <a:t>Ignatius</a:t>
            </a:r>
            <a:r>
              <a:rPr lang="en-US" sz="2700" dirty="0"/>
              <a:t> and </a:t>
            </a:r>
            <a:r>
              <a:rPr lang="en-US" sz="2700" b="1" dirty="0">
                <a:solidFill>
                  <a:srgbClr val="FFFF00"/>
                </a:solidFill>
              </a:rPr>
              <a:t>Polycarp</a:t>
            </a:r>
            <a:r>
              <a:rPr lang="en-US" sz="2700" dirty="0"/>
              <a:t>; some, perhaps, who as children had heard </a:t>
            </a:r>
            <a:r>
              <a:rPr lang="en-US" sz="2700" b="1" dirty="0">
                <a:solidFill>
                  <a:srgbClr val="FFFF00"/>
                </a:solidFill>
              </a:rPr>
              <a:t>St. John </a:t>
            </a:r>
            <a:r>
              <a:rPr lang="en-US" sz="2700" dirty="0"/>
              <a:t>when he could only exhort his congregations to ‘love one another.’ He could afterwards speak of himself as in the next succession after the apostles.</a:t>
            </a:r>
            <a:br>
              <a:rPr lang="en-US" sz="2700" dirty="0"/>
            </a:br>
            <a:r>
              <a:rPr lang="en-US" sz="2700" dirty="0"/>
              <a:t>   “He became the successor of </a:t>
            </a:r>
            <a:r>
              <a:rPr lang="en-US" sz="2700" dirty="0" err="1"/>
              <a:t>Pantænus</a:t>
            </a:r>
            <a:r>
              <a:rPr lang="en-US" sz="2700" dirty="0"/>
              <a:t> in the catechetical school, and had Origen for his pupil, with other eminent men.”  </a:t>
            </a:r>
            <a:r>
              <a:rPr lang="en-US" sz="2000" dirty="0"/>
              <a:t>(“Introductory Note to Clement of Alexandria,” </a:t>
            </a:r>
            <a:r>
              <a:rPr lang="en-US" sz="2000" dirty="0" err="1"/>
              <a:t>ANF</a:t>
            </a:r>
            <a:r>
              <a:rPr lang="en-US" sz="2000" dirty="0"/>
              <a:t>, 2:166)</a:t>
            </a:r>
          </a:p>
          <a:p>
            <a:endParaRPr lang="en-US" sz="2000" dirty="0"/>
          </a:p>
        </p:txBody>
      </p:sp>
      <p:sp>
        <p:nvSpPr>
          <p:cNvPr id="4" name="Footer Placeholder 3">
            <a:extLst>
              <a:ext uri="{FF2B5EF4-FFF2-40B4-BE49-F238E27FC236}">
                <a16:creationId xmlns:a16="http://schemas.microsoft.com/office/drawing/2014/main" id="{663C8574-EF62-5F88-FD74-F0D870D2329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CE9FDC8-EE2C-12B0-7B43-851DAAA7DC8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FC398EA-28EF-5D92-6302-866F5C24BD6B}"/>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40</a:t>
            </a:r>
          </a:p>
        </p:txBody>
      </p:sp>
    </p:spTree>
    <p:extLst>
      <p:ext uri="{BB962C8B-B14F-4D97-AF65-F5344CB8AC3E}">
        <p14:creationId xmlns:p14="http://schemas.microsoft.com/office/powerpoint/2010/main" val="335257737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AAED94-9244-BA7C-A0B2-733771CDCF85}"/>
              </a:ext>
            </a:extLst>
          </p:cNvPr>
          <p:cNvSpPr>
            <a:spLocks noGrp="1"/>
          </p:cNvSpPr>
          <p:nvPr>
            <p:ph type="title"/>
          </p:nvPr>
        </p:nvSpPr>
        <p:spPr/>
        <p:txBody>
          <a:bodyPr/>
          <a:lstStyle/>
          <a:p>
            <a:r>
              <a:rPr lang="en-US"/>
              <a:t>“Chain Of Custody”</a:t>
            </a:r>
          </a:p>
        </p:txBody>
      </p:sp>
      <p:sp>
        <p:nvSpPr>
          <p:cNvPr id="3" name="Content Placeholder 2">
            <a:extLst>
              <a:ext uri="{FF2B5EF4-FFF2-40B4-BE49-F238E27FC236}">
                <a16:creationId xmlns:a16="http://schemas.microsoft.com/office/drawing/2014/main" id="{D9146C59-FD28-67E6-0ED9-62808E79BC93}"/>
              </a:ext>
            </a:extLst>
          </p:cNvPr>
          <p:cNvSpPr>
            <a:spLocks noGrp="1"/>
          </p:cNvSpPr>
          <p:nvPr>
            <p:ph sz="half" idx="1"/>
          </p:nvPr>
        </p:nvSpPr>
        <p:spPr/>
        <p:txBody>
          <a:bodyPr/>
          <a:lstStyle/>
          <a:p>
            <a:r>
              <a:rPr lang="en-US"/>
              <a:t>“</a:t>
            </a:r>
            <a:r>
              <a:rPr lang="en-US" b="1">
                <a:solidFill>
                  <a:srgbClr val="FFFF00"/>
                </a:solidFill>
              </a:rPr>
              <a:t>Hippolytus</a:t>
            </a:r>
            <a:r>
              <a:rPr lang="en-US"/>
              <a:t> was a disciple of St. </a:t>
            </a:r>
            <a:r>
              <a:rPr lang="en-US" b="1" err="1">
                <a:solidFill>
                  <a:srgbClr val="FFFF00"/>
                </a:solidFill>
              </a:rPr>
              <a:t>Irenæus</a:t>
            </a:r>
            <a:r>
              <a:rPr lang="en-US"/>
              <a:t>, St. </a:t>
            </a:r>
            <a:r>
              <a:rPr lang="en-US" err="1"/>
              <a:t>Irenæus</a:t>
            </a:r>
            <a:r>
              <a:rPr lang="en-US"/>
              <a:t> of St. </a:t>
            </a:r>
            <a:r>
              <a:rPr lang="en-US" b="1">
                <a:solidFill>
                  <a:srgbClr val="FFFF00"/>
                </a:solidFill>
              </a:rPr>
              <a:t>Polycarp</a:t>
            </a:r>
            <a:r>
              <a:rPr lang="en-US"/>
              <a:t>, St. Polycarp of St. </a:t>
            </a:r>
            <a:r>
              <a:rPr lang="en-US" b="1">
                <a:solidFill>
                  <a:srgbClr val="FFFF00"/>
                </a:solidFill>
              </a:rPr>
              <a:t>John</a:t>
            </a:r>
            <a:r>
              <a:rPr lang="en-US"/>
              <a:t>.”  </a:t>
            </a:r>
            <a:r>
              <a:rPr lang="en-US" sz="2000"/>
              <a:t>(“Introductory Notice to Hippolytus,” </a:t>
            </a:r>
            <a:r>
              <a:rPr lang="en-US" sz="2000" err="1"/>
              <a:t>ANF</a:t>
            </a:r>
            <a:r>
              <a:rPr lang="en-US" sz="2000"/>
              <a:t>, 5:7)</a:t>
            </a:r>
          </a:p>
          <a:p>
            <a:endParaRPr lang="en-US"/>
          </a:p>
        </p:txBody>
      </p:sp>
      <p:sp>
        <p:nvSpPr>
          <p:cNvPr id="7" name="Content Placeholder 6">
            <a:extLst>
              <a:ext uri="{FF2B5EF4-FFF2-40B4-BE49-F238E27FC236}">
                <a16:creationId xmlns:a16="http://schemas.microsoft.com/office/drawing/2014/main" id="{D795E634-4110-94FC-F095-161E8DEB87FF}"/>
              </a:ext>
            </a:extLst>
          </p:cNvPr>
          <p:cNvSpPr>
            <a:spLocks noGrp="1"/>
          </p:cNvSpPr>
          <p:nvPr>
            <p:ph sz="half" idx="2"/>
          </p:nvPr>
        </p:nvSpPr>
        <p:spPr>
          <a:xfrm>
            <a:off x="4648200" y="1600201"/>
            <a:ext cx="4038600" cy="2830286"/>
          </a:xfrm>
        </p:spPr>
        <p:txBody>
          <a:bodyPr/>
          <a:lstStyle/>
          <a:p>
            <a:pPr marL="461963" marR="0" lvl="0" indent="-461963" algn="l" defTabSz="914400" rtl="0" eaLnBrk="1" fontAlgn="base" latinLnBrk="0" hangingPunct="1">
              <a:lnSpc>
                <a:spcPct val="100000"/>
              </a:lnSpc>
              <a:spcBef>
                <a:spcPts val="0"/>
              </a:spcBef>
              <a:spcAft>
                <a:spcPts val="2400"/>
              </a:spcAft>
              <a:buClr>
                <a:srgbClr val="00CCFF"/>
              </a:buClr>
              <a:buSzPct val="100000"/>
              <a:buFont typeface="Wingdings" panose="05000000000000000000" pitchFamily="2" charset="2"/>
              <a:buChar char="Ä"/>
              <a:tabLst/>
              <a:defRPr/>
            </a:pP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John</a:t>
            </a:r>
          </a:p>
          <a:p>
            <a:pPr marL="461963" marR="0" lvl="0" indent="-461963" algn="l" defTabSz="914400" rtl="0" eaLnBrk="1" fontAlgn="base" latinLnBrk="0" hangingPunct="1">
              <a:lnSpc>
                <a:spcPct val="100000"/>
              </a:lnSpc>
              <a:spcBef>
                <a:spcPts val="0"/>
              </a:spcBef>
              <a:spcAft>
                <a:spcPts val="2400"/>
              </a:spcAft>
              <a:buClr>
                <a:srgbClr val="00CCFF"/>
              </a:buClr>
              <a:buSzPct val="100000"/>
              <a:buFont typeface="Wingdings" panose="05000000000000000000" pitchFamily="2" charset="2"/>
              <a:buChar char="Ä"/>
              <a:tabLst/>
              <a:defRPr/>
            </a:pP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Polycarp</a:t>
            </a:r>
          </a:p>
          <a:p>
            <a:pPr marL="461963" marR="0" lvl="0" indent="-461963" algn="l" defTabSz="914400" rtl="0" eaLnBrk="1" fontAlgn="base" latinLnBrk="0" hangingPunct="1">
              <a:lnSpc>
                <a:spcPct val="100000"/>
              </a:lnSpc>
              <a:spcBef>
                <a:spcPts val="0"/>
              </a:spcBef>
              <a:spcAft>
                <a:spcPts val="2400"/>
              </a:spcAft>
              <a:buClr>
                <a:srgbClr val="00CCFF"/>
              </a:buClr>
              <a:buSzPct val="100000"/>
              <a:buFont typeface="Wingdings" panose="05000000000000000000" pitchFamily="2" charset="2"/>
              <a:buChar char="Ä"/>
              <a:tabLst/>
              <a:defRPr/>
            </a:pP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Irenaeus</a:t>
            </a:r>
          </a:p>
          <a:p>
            <a:pPr marL="461963" marR="0" lvl="0" indent="-461963" algn="l" defTabSz="914400" rtl="0" eaLnBrk="1" fontAlgn="base" latinLnBrk="0" hangingPunct="1">
              <a:lnSpc>
                <a:spcPct val="100000"/>
              </a:lnSpc>
              <a:spcBef>
                <a:spcPts val="0"/>
              </a:spcBef>
              <a:spcAft>
                <a:spcPts val="2400"/>
              </a:spcAft>
              <a:buClr>
                <a:srgbClr val="00CCFF"/>
              </a:buClr>
              <a:buSzPct val="100000"/>
              <a:buFont typeface="Wingdings" panose="05000000000000000000" pitchFamily="2" charset="2"/>
              <a:buChar char="Ä"/>
              <a:tabLst/>
              <a:defRPr/>
            </a:pPr>
            <a:r>
              <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a:ea typeface="+mn-ea"/>
                <a:cs typeface="+mn-cs"/>
              </a:rPr>
              <a:t>Hippolytus</a:t>
            </a:r>
            <a:endParaRPr lang="en-US" dirty="0"/>
          </a:p>
        </p:txBody>
      </p:sp>
      <p:sp>
        <p:nvSpPr>
          <p:cNvPr id="6" name="Date Placeholder 5">
            <a:extLst>
              <a:ext uri="{FF2B5EF4-FFF2-40B4-BE49-F238E27FC236}">
                <a16:creationId xmlns:a16="http://schemas.microsoft.com/office/drawing/2014/main" id="{FFC398EA-28EF-5D92-6302-866F5C24BD6B}"/>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40</a:t>
            </a:r>
          </a:p>
        </p:txBody>
      </p:sp>
      <p:sp>
        <p:nvSpPr>
          <p:cNvPr id="4" name="Footer Placeholder 3">
            <a:extLst>
              <a:ext uri="{FF2B5EF4-FFF2-40B4-BE49-F238E27FC236}">
                <a16:creationId xmlns:a16="http://schemas.microsoft.com/office/drawing/2014/main" id="{663C8574-EF62-5F88-FD74-F0D870D2329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CE9FDC8-EE2C-12B0-7B43-851DAAA7DC8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8" name="Picture 7" descr="A blue chain link&#10;&#10;Description automatically generated">
            <a:extLst>
              <a:ext uri="{FF2B5EF4-FFF2-40B4-BE49-F238E27FC236}">
                <a16:creationId xmlns:a16="http://schemas.microsoft.com/office/drawing/2014/main" id="{95A96185-25B1-D847-FA95-DC565A5C0863}"/>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rot="2385596">
            <a:off x="4962205" y="3838112"/>
            <a:ext cx="2705008" cy="2436621"/>
          </a:xfrm>
          <a:prstGeom prst="rect">
            <a:avLst/>
          </a:prstGeom>
        </p:spPr>
      </p:pic>
    </p:spTree>
    <p:extLst>
      <p:ext uri="{BB962C8B-B14F-4D97-AF65-F5344CB8AC3E}">
        <p14:creationId xmlns:p14="http://schemas.microsoft.com/office/powerpoint/2010/main" val="384093190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up)">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3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AAED94-9244-BA7C-A0B2-733771CDCF85}"/>
              </a:ext>
            </a:extLst>
          </p:cNvPr>
          <p:cNvSpPr>
            <a:spLocks noGrp="1"/>
          </p:cNvSpPr>
          <p:nvPr>
            <p:ph type="title"/>
          </p:nvPr>
        </p:nvSpPr>
        <p:spPr/>
        <p:txBody>
          <a:bodyPr/>
          <a:lstStyle/>
          <a:p>
            <a:r>
              <a:rPr lang="en-US"/>
              <a:t>“Chain Of Custody”</a:t>
            </a:r>
          </a:p>
        </p:txBody>
      </p:sp>
      <p:sp>
        <p:nvSpPr>
          <p:cNvPr id="3" name="Content Placeholder 2">
            <a:extLst>
              <a:ext uri="{FF2B5EF4-FFF2-40B4-BE49-F238E27FC236}">
                <a16:creationId xmlns:a16="http://schemas.microsoft.com/office/drawing/2014/main" id="{D9146C59-FD28-67E6-0ED9-62808E79BC93}"/>
              </a:ext>
            </a:extLst>
          </p:cNvPr>
          <p:cNvSpPr>
            <a:spLocks noGrp="1"/>
          </p:cNvSpPr>
          <p:nvPr>
            <p:ph idx="1"/>
          </p:nvPr>
        </p:nvSpPr>
        <p:spPr/>
        <p:txBody>
          <a:bodyPr/>
          <a:lstStyle/>
          <a:p>
            <a:r>
              <a:rPr lang="en-US" b="1" dirty="0">
                <a:solidFill>
                  <a:srgbClr val="FFFF00"/>
                </a:solidFill>
              </a:rPr>
              <a:t>Origen</a:t>
            </a:r>
            <a:r>
              <a:rPr lang="en-US" dirty="0"/>
              <a:t>  (~185-254) was a pupil of </a:t>
            </a:r>
            <a:r>
              <a:rPr lang="en-US" b="1" dirty="0">
                <a:solidFill>
                  <a:srgbClr val="FFFF00"/>
                </a:solidFill>
              </a:rPr>
              <a:t>Clement</a:t>
            </a:r>
            <a:r>
              <a:rPr lang="en-US" dirty="0"/>
              <a:t> of Alexandria  (~155-220)  </a:t>
            </a:r>
            <a:r>
              <a:rPr lang="en-US" sz="2000" dirty="0"/>
              <a:t>(“Introductory Note to the Works of Origen,” </a:t>
            </a:r>
            <a:r>
              <a:rPr lang="en-US" sz="2000" dirty="0" err="1"/>
              <a:t>ANF</a:t>
            </a:r>
            <a:r>
              <a:rPr lang="en-US" sz="2000" dirty="0"/>
              <a:t>, 4:223)***</a:t>
            </a:r>
          </a:p>
          <a:p>
            <a:endParaRPr lang="en-US" dirty="0"/>
          </a:p>
        </p:txBody>
      </p:sp>
      <p:sp>
        <p:nvSpPr>
          <p:cNvPr id="4" name="Footer Placeholder 3">
            <a:extLst>
              <a:ext uri="{FF2B5EF4-FFF2-40B4-BE49-F238E27FC236}">
                <a16:creationId xmlns:a16="http://schemas.microsoft.com/office/drawing/2014/main" id="{663C8574-EF62-5F88-FD74-F0D870D2329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7CE9FDC8-EE2C-12B0-7B43-851DAAA7DC8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0" lang="en-US" sz="2000" b="0"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FC398EA-28EF-5D92-6302-866F5C24BD6B}"/>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40</a:t>
            </a:r>
          </a:p>
        </p:txBody>
      </p:sp>
    </p:spTree>
    <p:extLst>
      <p:ext uri="{BB962C8B-B14F-4D97-AF65-F5344CB8AC3E}">
        <p14:creationId xmlns:p14="http://schemas.microsoft.com/office/powerpoint/2010/main" val="235650907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F261C65F-2614-6AB2-B81F-65242D19045F}"/>
              </a:ext>
            </a:extLst>
          </p:cNvPr>
          <p:cNvSpPr>
            <a:spLocks noGrp="1"/>
          </p:cNvSpPr>
          <p:nvPr>
            <p:ph type="title"/>
          </p:nvPr>
        </p:nvSpPr>
        <p:spPr/>
        <p:txBody>
          <a:bodyPr/>
          <a:lstStyle/>
          <a:p>
            <a:r>
              <a:rPr lang="en-US" dirty="0"/>
              <a:t>“Chain Of Custody”</a:t>
            </a:r>
          </a:p>
        </p:txBody>
      </p:sp>
      <p:sp>
        <p:nvSpPr>
          <p:cNvPr id="11" name="Content Placeholder 10">
            <a:extLst>
              <a:ext uri="{FF2B5EF4-FFF2-40B4-BE49-F238E27FC236}">
                <a16:creationId xmlns:a16="http://schemas.microsoft.com/office/drawing/2014/main" id="{A8A19FB2-92E8-C7F1-8190-4C75096C307A}"/>
              </a:ext>
            </a:extLst>
          </p:cNvPr>
          <p:cNvSpPr>
            <a:spLocks noGrp="1"/>
          </p:cNvSpPr>
          <p:nvPr>
            <p:ph idx="1"/>
          </p:nvPr>
        </p:nvSpPr>
        <p:spPr/>
        <p:txBody>
          <a:bodyPr/>
          <a:lstStyle/>
          <a:p>
            <a:pPr>
              <a:buSzPct val="100000"/>
              <a:buFont typeface="Wingdings" panose="05000000000000000000" pitchFamily="2" charset="2"/>
              <a:buChar char="Ä"/>
            </a:pPr>
            <a:r>
              <a:rPr lang="en-US" dirty="0"/>
              <a:t>Council of Laodicea  (AD 350-363)</a:t>
            </a:r>
          </a:p>
          <a:p>
            <a:pPr>
              <a:buSzPct val="100000"/>
              <a:buFont typeface="Wingdings" panose="05000000000000000000" pitchFamily="2" charset="2"/>
              <a:buChar char="Ä"/>
            </a:pPr>
            <a:r>
              <a:rPr lang="en-US" dirty="0"/>
              <a:t>Disciples of the Disciple’s Disciple</a:t>
            </a:r>
          </a:p>
          <a:p>
            <a:pPr>
              <a:buSzPct val="100000"/>
              <a:buFont typeface="Wingdings" panose="05000000000000000000" pitchFamily="2" charset="2"/>
              <a:buChar char="Ä"/>
            </a:pPr>
            <a:r>
              <a:rPr lang="en-US" dirty="0"/>
              <a:t>Disciple of the Disciple</a:t>
            </a:r>
          </a:p>
          <a:p>
            <a:pPr>
              <a:buSzPct val="100000"/>
              <a:buFont typeface="Wingdings" panose="05000000000000000000" pitchFamily="2" charset="2"/>
              <a:buChar char="Ä"/>
            </a:pPr>
            <a:r>
              <a:rPr lang="en-US" dirty="0"/>
              <a:t>Disciple of the Apostle</a:t>
            </a:r>
          </a:p>
          <a:p>
            <a:pPr>
              <a:buSzPct val="100000"/>
              <a:buFont typeface="Wingdings" panose="05000000000000000000" pitchFamily="2" charset="2"/>
              <a:buChar char="Ä"/>
            </a:pPr>
            <a:r>
              <a:rPr lang="en-US" dirty="0"/>
              <a:t>Apostolic Eyewitnesses</a:t>
            </a:r>
          </a:p>
          <a:p>
            <a:pPr>
              <a:buSzPct val="100000"/>
              <a:buFont typeface="Wingdings" panose="05000000000000000000" pitchFamily="2" charset="2"/>
              <a:buChar char="Ä"/>
            </a:pPr>
            <a:r>
              <a:rPr lang="en-US" dirty="0"/>
              <a:t>Life of Jesus</a:t>
            </a:r>
          </a:p>
          <a:p>
            <a:pPr>
              <a:buFont typeface="Wingdings" panose="05000000000000000000" pitchFamily="2" charset="2"/>
              <a:buChar char="Ä"/>
            </a:pPr>
            <a:endParaRPr lang="en-US" dirty="0"/>
          </a:p>
          <a:p>
            <a:pPr>
              <a:buFont typeface="Wingdings" panose="05000000000000000000" pitchFamily="2" charset="2"/>
              <a:buChar char="Ä"/>
            </a:pPr>
            <a:endParaRPr lang="en-US" dirty="0"/>
          </a:p>
        </p:txBody>
      </p:sp>
      <p:sp>
        <p:nvSpPr>
          <p:cNvPr id="7" name="Date Placeholder 6">
            <a:extLst>
              <a:ext uri="{FF2B5EF4-FFF2-40B4-BE49-F238E27FC236}">
                <a16:creationId xmlns:a16="http://schemas.microsoft.com/office/drawing/2014/main" id="{13AD23B9-BB30-396C-DE56-83F86036982D}"/>
              </a:ext>
            </a:extLst>
          </p:cNvPr>
          <p:cNvSpPr>
            <a:spLocks noGrp="1"/>
          </p:cNvSpPr>
          <p:nvPr>
            <p:ph type="dt" sz="half" idx="10"/>
          </p:nvPr>
        </p:nvSpPr>
        <p:spPr/>
        <p:txBody>
          <a:bodyPr/>
          <a:lstStyle/>
          <a:p>
            <a:r>
              <a:rPr lang="en-US" dirty="0"/>
              <a:t>Outline, 40</a:t>
            </a:r>
          </a:p>
        </p:txBody>
      </p:sp>
      <p:sp>
        <p:nvSpPr>
          <p:cNvPr id="8" name="Footer Placeholder 7">
            <a:extLst>
              <a:ext uri="{FF2B5EF4-FFF2-40B4-BE49-F238E27FC236}">
                <a16:creationId xmlns:a16="http://schemas.microsoft.com/office/drawing/2014/main" id="{217C1E8D-D78D-0EA4-1860-B4F7D76C4655}"/>
              </a:ext>
            </a:extLst>
          </p:cNvPr>
          <p:cNvSpPr>
            <a:spLocks noGrp="1"/>
          </p:cNvSpPr>
          <p:nvPr>
            <p:ph type="ftr" sz="quarter" idx="11"/>
          </p:nvPr>
        </p:nvSpPr>
        <p:spPr/>
        <p:txBody>
          <a:bodyPr/>
          <a:lstStyle/>
          <a:p>
            <a:r>
              <a:rPr lang="en-US" dirty="0"/>
              <a:t>Cold-Case Christianity, 173</a:t>
            </a:r>
          </a:p>
        </p:txBody>
      </p:sp>
      <p:sp>
        <p:nvSpPr>
          <p:cNvPr id="9" name="Slide Number Placeholder 8">
            <a:extLst>
              <a:ext uri="{FF2B5EF4-FFF2-40B4-BE49-F238E27FC236}">
                <a16:creationId xmlns:a16="http://schemas.microsoft.com/office/drawing/2014/main" id="{3F14FFA9-E6C2-1EC7-E7E5-DA474E8EE0A0}"/>
              </a:ext>
            </a:extLst>
          </p:cNvPr>
          <p:cNvSpPr>
            <a:spLocks noGrp="1"/>
          </p:cNvSpPr>
          <p:nvPr>
            <p:ph type="sldNum" sz="quarter" idx="12"/>
          </p:nvPr>
        </p:nvSpPr>
        <p:spPr/>
        <p:txBody>
          <a:bodyPr/>
          <a:lstStyle/>
          <a:p>
            <a:fld id="{3C8CA7C4-6BCF-4B83-8858-85B1748A2A5F}" type="slidenum">
              <a:rPr lang="en-US" smtClean="0"/>
              <a:t>329</a:t>
            </a:fld>
            <a:endParaRPr lang="en-US"/>
          </a:p>
        </p:txBody>
      </p:sp>
      <p:pic>
        <p:nvPicPr>
          <p:cNvPr id="12" name="Picture 11" descr="A blue chain link&#10;&#10;Description automatically generated">
            <a:extLst>
              <a:ext uri="{FF2B5EF4-FFF2-40B4-BE49-F238E27FC236}">
                <a16:creationId xmlns:a16="http://schemas.microsoft.com/office/drawing/2014/main" id="{6B8C2947-D252-B4E5-CE39-C4926B4DB524}"/>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rot="2385596">
            <a:off x="5286297" y="2842688"/>
            <a:ext cx="2705008" cy="2436621"/>
          </a:xfrm>
          <a:prstGeom prst="rect">
            <a:avLst/>
          </a:prstGeom>
        </p:spPr>
      </p:pic>
    </p:spTree>
    <p:extLst>
      <p:ext uri="{BB962C8B-B14F-4D97-AF65-F5344CB8AC3E}">
        <p14:creationId xmlns:p14="http://schemas.microsoft.com/office/powerpoint/2010/main" val="170933816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up)">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Effect transition="in" filter="wipe(up)">
                                      <p:cBhvr>
                                        <p:cTn id="12" dur="500"/>
                                        <p:tgtEl>
                                          <p:spTgt spid="1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Effect transition="in" filter="wipe(up)">
                                      <p:cBhvr>
                                        <p:cTn id="17" dur="500"/>
                                        <p:tgtEl>
                                          <p:spTgt spid="1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1">
                                            <p:txEl>
                                              <p:pRg st="3" end="3"/>
                                            </p:txEl>
                                          </p:spTgt>
                                        </p:tgtEl>
                                        <p:attrNameLst>
                                          <p:attrName>style.visibility</p:attrName>
                                        </p:attrNameLst>
                                      </p:cBhvr>
                                      <p:to>
                                        <p:strVal val="visible"/>
                                      </p:to>
                                    </p:set>
                                    <p:animEffect transition="in" filter="wipe(up)">
                                      <p:cBhvr>
                                        <p:cTn id="22" dur="500"/>
                                        <p:tgtEl>
                                          <p:spTgt spid="11">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1">
                                            <p:txEl>
                                              <p:pRg st="4" end="4"/>
                                            </p:txEl>
                                          </p:spTgt>
                                        </p:tgtEl>
                                        <p:attrNameLst>
                                          <p:attrName>style.visibility</p:attrName>
                                        </p:attrNameLst>
                                      </p:cBhvr>
                                      <p:to>
                                        <p:strVal val="visible"/>
                                      </p:to>
                                    </p:set>
                                    <p:animEffect transition="in" filter="wipe(up)">
                                      <p:cBhvr>
                                        <p:cTn id="27" dur="500"/>
                                        <p:tgtEl>
                                          <p:spTgt spid="11">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11">
                                            <p:txEl>
                                              <p:pRg st="5" end="5"/>
                                            </p:txEl>
                                          </p:spTgt>
                                        </p:tgtEl>
                                        <p:attrNameLst>
                                          <p:attrName>style.visibility</p:attrName>
                                        </p:attrNameLst>
                                      </p:cBhvr>
                                      <p:to>
                                        <p:strVal val="visible"/>
                                      </p:to>
                                    </p:set>
                                    <p:animEffect transition="in" filter="wipe(up)">
                                      <p:cBhvr>
                                        <p:cTn id="32" dur="500"/>
                                        <p:tgtEl>
                                          <p:spTgt spid="1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17EFF47-6568-D908-5B77-4C94F077C6DA}"/>
              </a:ext>
            </a:extLst>
          </p:cNvPr>
          <p:cNvPicPr>
            <a:picLocks noChangeAspect="1"/>
          </p:cNvPicPr>
          <p:nvPr/>
        </p:nvPicPr>
        <p:blipFill>
          <a:blip r:embed="rId2"/>
          <a:stretch>
            <a:fillRect/>
          </a:stretch>
        </p:blipFill>
        <p:spPr>
          <a:xfrm>
            <a:off x="2853369" y="1699351"/>
            <a:ext cx="3352432" cy="4190541"/>
          </a:xfrm>
          <a:prstGeom prst="rect">
            <a:avLst/>
          </a:prstGeom>
        </p:spPr>
      </p:pic>
      <p:sp>
        <p:nvSpPr>
          <p:cNvPr id="2" name="Title 1">
            <a:extLst>
              <a:ext uri="{FF2B5EF4-FFF2-40B4-BE49-F238E27FC236}">
                <a16:creationId xmlns:a16="http://schemas.microsoft.com/office/drawing/2014/main" id="{458DCC87-BE27-6DC6-5C0A-E74B703B51E0}"/>
              </a:ext>
            </a:extLst>
          </p:cNvPr>
          <p:cNvSpPr>
            <a:spLocks noGrp="1"/>
          </p:cNvSpPr>
          <p:nvPr>
            <p:ph type="title"/>
          </p:nvPr>
        </p:nvSpPr>
        <p:spPr/>
        <p:txBody>
          <a:bodyPr/>
          <a:lstStyle/>
          <a:p>
            <a:r>
              <a:rPr lang="en-US"/>
              <a:t>Titles Attached Early</a:t>
            </a:r>
          </a:p>
        </p:txBody>
      </p:sp>
      <p:sp>
        <p:nvSpPr>
          <p:cNvPr id="3" name="Content Placeholder 2">
            <a:extLst>
              <a:ext uri="{FF2B5EF4-FFF2-40B4-BE49-F238E27FC236}">
                <a16:creationId xmlns:a16="http://schemas.microsoft.com/office/drawing/2014/main" id="{D12D31B5-BDA0-ED1F-766E-8038BC4FB032}"/>
              </a:ext>
            </a:extLst>
          </p:cNvPr>
          <p:cNvSpPr>
            <a:spLocks noGrp="1"/>
          </p:cNvSpPr>
          <p:nvPr>
            <p:ph idx="1"/>
          </p:nvPr>
        </p:nvSpPr>
        <p:spPr>
          <a:xfrm>
            <a:off x="457200" y="1529258"/>
            <a:ext cx="8229600" cy="4530725"/>
          </a:xfrm>
        </p:spPr>
        <p:txBody>
          <a:bodyPr/>
          <a:lstStyle/>
          <a:p>
            <a:pPr marL="0" indent="461963">
              <a:buNone/>
            </a:pPr>
            <a:r>
              <a:rPr lang="en-US" b="1" i="1" dirty="0">
                <a:effectLst/>
              </a:rPr>
              <a:t>William Mounce</a:t>
            </a:r>
            <a:r>
              <a:rPr lang="en-US" dirty="0">
                <a:effectLst/>
              </a:rPr>
              <a:t>:  “These titles were added sometime </a:t>
            </a:r>
            <a:r>
              <a:rPr lang="en-US" b="1" dirty="0">
                <a:solidFill>
                  <a:srgbClr val="FFFF00"/>
                </a:solidFill>
                <a:effectLst/>
              </a:rPr>
              <a:t>before the end of the first century</a:t>
            </a:r>
            <a:r>
              <a:rPr lang="en-US" dirty="0">
                <a:effectLst/>
              </a:rPr>
              <a:t>, prompted most likely by the presence of two or more gospels that needed to be </a:t>
            </a:r>
            <a:r>
              <a:rPr lang="en-US" b="1" dirty="0">
                <a:solidFill>
                  <a:srgbClr val="FFFF00"/>
                </a:solidFill>
                <a:effectLst/>
              </a:rPr>
              <a:t>distinguished</a:t>
            </a:r>
            <a:r>
              <a:rPr lang="en-US" dirty="0">
                <a:effectLst/>
              </a:rPr>
              <a:t>. Part of </a:t>
            </a:r>
            <a:r>
              <a:rPr lang="en-US" dirty="0" err="1">
                <a:effectLst/>
              </a:rPr>
              <a:t>Hengel’s</a:t>
            </a:r>
            <a:r>
              <a:rPr lang="en-US" dirty="0">
                <a:effectLst/>
              </a:rPr>
              <a:t> argument is that the authorship of the four gospels was </a:t>
            </a:r>
            <a:r>
              <a:rPr lang="en-US" b="1" dirty="0">
                <a:solidFill>
                  <a:srgbClr val="FFFF00"/>
                </a:solidFill>
                <a:effectLst/>
              </a:rPr>
              <a:t>unanimously attributed </a:t>
            </a:r>
            <a:r>
              <a:rPr lang="en-US" dirty="0">
                <a:effectLst/>
              </a:rPr>
              <a:t>to Matthew, Mark, Luke, and John by the </a:t>
            </a:r>
            <a:r>
              <a:rPr lang="en-US" b="1" dirty="0">
                <a:solidFill>
                  <a:srgbClr val="FFFF00"/>
                </a:solidFill>
                <a:effectLst/>
              </a:rPr>
              <a:t>middle of the second century</a:t>
            </a:r>
            <a:r>
              <a:rPr lang="en-US" dirty="0">
                <a:effectLst/>
              </a:rPr>
              <a:t>, and the only way for this to have happened was for the church to have </a:t>
            </a:r>
            <a:r>
              <a:rPr lang="en-US" b="1" dirty="0">
                <a:solidFill>
                  <a:srgbClr val="FFFF00"/>
                </a:solidFill>
                <a:effectLst/>
              </a:rPr>
              <a:t>known for quite some time</a:t>
            </a:r>
            <a:r>
              <a:rPr lang="en-US" dirty="0">
                <a:effectLst/>
              </a:rPr>
              <a:t> </a:t>
            </a:r>
            <a:r>
              <a:rPr lang="en-US" b="1" dirty="0">
                <a:solidFill>
                  <a:srgbClr val="FFFF00"/>
                </a:solidFill>
                <a:effectLst/>
              </a:rPr>
              <a:t>who wrote the Gospels</a:t>
            </a:r>
            <a:r>
              <a:rPr lang="en-US" dirty="0">
                <a:effectLst/>
              </a:rPr>
              <a:t>. If</a:t>
            </a:r>
          </a:p>
        </p:txBody>
      </p:sp>
      <p:sp>
        <p:nvSpPr>
          <p:cNvPr id="4" name="Date Placeholder 3">
            <a:extLst>
              <a:ext uri="{FF2B5EF4-FFF2-40B4-BE49-F238E27FC236}">
                <a16:creationId xmlns:a16="http://schemas.microsoft.com/office/drawing/2014/main" id="{E25C01E0-2264-48B6-E7E0-5234052B0698}"/>
              </a:ext>
            </a:extLst>
          </p:cNvPr>
          <p:cNvSpPr>
            <a:spLocks noGrp="1"/>
          </p:cNvSpPr>
          <p:nvPr>
            <p:ph type="dt" sz="half" idx="10"/>
          </p:nvPr>
        </p:nvSpPr>
        <p:spPr/>
        <p:txBody>
          <a:bodyPr/>
          <a:lstStyle/>
          <a:p>
            <a:r>
              <a:rPr lang="en-US"/>
              <a:t>Outline, 5</a:t>
            </a:r>
          </a:p>
        </p:txBody>
      </p:sp>
      <p:sp>
        <p:nvSpPr>
          <p:cNvPr id="5" name="Footer Placeholder 4">
            <a:extLst>
              <a:ext uri="{FF2B5EF4-FFF2-40B4-BE49-F238E27FC236}">
                <a16:creationId xmlns:a16="http://schemas.microsoft.com/office/drawing/2014/main" id="{4FA3A0B9-56F6-9283-7F31-8ECACA9733F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8F6FF57-D4D2-0BBA-2352-55921EA70700}"/>
              </a:ext>
            </a:extLst>
          </p:cNvPr>
          <p:cNvSpPr>
            <a:spLocks noGrp="1"/>
          </p:cNvSpPr>
          <p:nvPr>
            <p:ph type="sldNum" sz="quarter" idx="12"/>
          </p:nvPr>
        </p:nvSpPr>
        <p:spPr/>
        <p:txBody>
          <a:bodyPr/>
          <a:lstStyle/>
          <a:p>
            <a:fld id="{3C8CA7C4-6BCF-4B83-8858-85B1748A2A5F}" type="slidenum">
              <a:rPr lang="en-US" smtClean="0"/>
              <a:t>33</a:t>
            </a:fld>
            <a:endParaRPr lang="en-US"/>
          </a:p>
        </p:txBody>
      </p:sp>
    </p:spTree>
    <p:extLst>
      <p:ext uri="{BB962C8B-B14F-4D97-AF65-F5344CB8AC3E}">
        <p14:creationId xmlns:p14="http://schemas.microsoft.com/office/powerpoint/2010/main" val="234769938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EB57D2-8F4A-76D0-DAC3-D49DF5F2C0B7}"/>
            </a:ext>
          </a:extLst>
        </p:cNvPr>
        <p:cNvGrpSpPr/>
        <p:nvPr/>
      </p:nvGrpSpPr>
      <p:grpSpPr>
        <a:xfrm>
          <a:off x="0" y="0"/>
          <a:ext cx="0" cy="0"/>
          <a:chOff x="0" y="0"/>
          <a:chExt cx="0" cy="0"/>
        </a:xfrm>
      </p:grpSpPr>
      <p:sp>
        <p:nvSpPr>
          <p:cNvPr id="10" name="Title 9">
            <a:extLst>
              <a:ext uri="{FF2B5EF4-FFF2-40B4-BE49-F238E27FC236}">
                <a16:creationId xmlns:a16="http://schemas.microsoft.com/office/drawing/2014/main" id="{608A7E99-8C52-9195-6306-DCA39851B440}"/>
              </a:ext>
            </a:extLst>
          </p:cNvPr>
          <p:cNvSpPr>
            <a:spLocks noGrp="1"/>
          </p:cNvSpPr>
          <p:nvPr>
            <p:ph type="title"/>
          </p:nvPr>
        </p:nvSpPr>
        <p:spPr/>
        <p:txBody>
          <a:bodyPr/>
          <a:lstStyle/>
          <a:p>
            <a:r>
              <a:rPr lang="en-US" dirty="0"/>
              <a:t>“Chain Of Custody”</a:t>
            </a:r>
          </a:p>
        </p:txBody>
      </p:sp>
      <p:sp>
        <p:nvSpPr>
          <p:cNvPr id="11" name="Content Placeholder 10">
            <a:extLst>
              <a:ext uri="{FF2B5EF4-FFF2-40B4-BE49-F238E27FC236}">
                <a16:creationId xmlns:a16="http://schemas.microsoft.com/office/drawing/2014/main" id="{4B6118DA-0572-9FCB-DA1D-6BE516C03BBD}"/>
              </a:ext>
            </a:extLst>
          </p:cNvPr>
          <p:cNvSpPr>
            <a:spLocks noGrp="1"/>
          </p:cNvSpPr>
          <p:nvPr>
            <p:ph idx="1"/>
          </p:nvPr>
        </p:nvSpPr>
        <p:spPr/>
        <p:txBody>
          <a:bodyPr/>
          <a:lstStyle/>
          <a:p>
            <a:pPr>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John</a:t>
            </a:r>
            <a:r>
              <a:rPr lang="en-US" dirty="0"/>
              <a:t> taught </a:t>
            </a:r>
            <a:r>
              <a:rPr lang="en-US" b="1" kern="1200" dirty="0">
                <a:solidFill>
                  <a:srgbClr val="FFFF00"/>
                </a:solidFill>
                <a:effectLst>
                  <a:outerShdw blurRad="38100" dist="38100" dir="2700000" algn="tl">
                    <a:srgbClr val="000000">
                      <a:alpha val="43137"/>
                    </a:srgbClr>
                  </a:outerShdw>
                </a:effectLst>
              </a:rPr>
              <a:t>Ignatius</a:t>
            </a:r>
            <a:r>
              <a:rPr lang="en-US" dirty="0"/>
              <a:t>  (AD 35-117)</a:t>
            </a:r>
          </a:p>
          <a:p>
            <a:pPr>
              <a:buSzPct val="100000"/>
              <a:buFont typeface="Wingdings" panose="05000000000000000000" pitchFamily="2" charset="2"/>
              <a:buChar char="Ä"/>
            </a:pPr>
            <a:r>
              <a:rPr lang="en-US" dirty="0"/>
              <a:t>John taught </a:t>
            </a:r>
            <a:r>
              <a:rPr lang="en-US" b="1" kern="1200" dirty="0">
                <a:solidFill>
                  <a:srgbClr val="FFFF00"/>
                </a:solidFill>
                <a:effectLst>
                  <a:outerShdw blurRad="38100" dist="38100" dir="2700000" algn="tl">
                    <a:srgbClr val="000000">
                      <a:alpha val="43137"/>
                    </a:srgbClr>
                  </a:outerShdw>
                </a:effectLst>
              </a:rPr>
              <a:t>Polycarp</a:t>
            </a:r>
            <a:r>
              <a:rPr lang="en-US" dirty="0"/>
              <a:t>  (AD 69-155)</a:t>
            </a:r>
          </a:p>
          <a:p>
            <a:pPr>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Ignatius</a:t>
            </a:r>
            <a:r>
              <a:rPr lang="en-US" dirty="0"/>
              <a:t> &amp; </a:t>
            </a:r>
            <a:r>
              <a:rPr lang="en-US" b="1" kern="1200" dirty="0">
                <a:solidFill>
                  <a:srgbClr val="FFFF00"/>
                </a:solidFill>
                <a:effectLst>
                  <a:outerShdw blurRad="38100" dist="38100" dir="2700000" algn="tl">
                    <a:srgbClr val="000000">
                      <a:alpha val="43137"/>
                    </a:srgbClr>
                  </a:outerShdw>
                </a:effectLst>
              </a:rPr>
              <a:t>Polycarp</a:t>
            </a:r>
            <a:r>
              <a:rPr lang="en-US" dirty="0"/>
              <a:t> taught </a:t>
            </a:r>
            <a:r>
              <a:rPr lang="en-US" b="1" kern="1200" dirty="0">
                <a:solidFill>
                  <a:srgbClr val="FFFF00"/>
                </a:solidFill>
                <a:effectLst>
                  <a:outerShdw blurRad="38100" dist="38100" dir="2700000" algn="tl">
                    <a:srgbClr val="000000">
                      <a:alpha val="43137"/>
                    </a:srgbClr>
                  </a:outerShdw>
                </a:effectLst>
              </a:rPr>
              <a:t>Irenaeus</a:t>
            </a:r>
            <a:r>
              <a:rPr lang="en-US" dirty="0"/>
              <a:t>  (AD 120-202)</a:t>
            </a:r>
          </a:p>
          <a:p>
            <a:pPr>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Irenaeus</a:t>
            </a:r>
            <a:r>
              <a:rPr lang="en-US" dirty="0"/>
              <a:t> taught </a:t>
            </a:r>
            <a:r>
              <a:rPr lang="en-US" b="1" kern="1200" dirty="0">
                <a:solidFill>
                  <a:srgbClr val="FFFF00"/>
                </a:solidFill>
                <a:effectLst>
                  <a:outerShdw blurRad="38100" dist="38100" dir="2700000" algn="tl">
                    <a:srgbClr val="000000">
                      <a:alpha val="43137"/>
                    </a:srgbClr>
                  </a:outerShdw>
                </a:effectLst>
              </a:rPr>
              <a:t>Hippolytus</a:t>
            </a:r>
            <a:r>
              <a:rPr lang="en-US" dirty="0"/>
              <a:t>  (AD 170-236)</a:t>
            </a:r>
          </a:p>
          <a:p>
            <a:pPr>
              <a:buFont typeface="Wingdings" panose="05000000000000000000" pitchFamily="2" charset="2"/>
              <a:buChar char="Ä"/>
            </a:pPr>
            <a:endParaRPr lang="en-US" dirty="0"/>
          </a:p>
        </p:txBody>
      </p:sp>
      <p:sp>
        <p:nvSpPr>
          <p:cNvPr id="7" name="Date Placeholder 6">
            <a:extLst>
              <a:ext uri="{FF2B5EF4-FFF2-40B4-BE49-F238E27FC236}">
                <a16:creationId xmlns:a16="http://schemas.microsoft.com/office/drawing/2014/main" id="{22B95284-625A-6833-B10A-E1D562CFD745}"/>
              </a:ext>
            </a:extLst>
          </p:cNvPr>
          <p:cNvSpPr>
            <a:spLocks noGrp="1"/>
          </p:cNvSpPr>
          <p:nvPr>
            <p:ph type="dt" sz="half" idx="10"/>
          </p:nvPr>
        </p:nvSpPr>
        <p:spPr/>
        <p:txBody>
          <a:bodyPr/>
          <a:lstStyle/>
          <a:p>
            <a:r>
              <a:rPr lang="en-US" dirty="0"/>
              <a:t>Outline, 40</a:t>
            </a:r>
          </a:p>
        </p:txBody>
      </p:sp>
      <p:sp>
        <p:nvSpPr>
          <p:cNvPr id="8" name="Footer Placeholder 7">
            <a:extLst>
              <a:ext uri="{FF2B5EF4-FFF2-40B4-BE49-F238E27FC236}">
                <a16:creationId xmlns:a16="http://schemas.microsoft.com/office/drawing/2014/main" id="{D7C66E99-E276-3C63-5CB2-17C335BED040}"/>
              </a:ext>
            </a:extLst>
          </p:cNvPr>
          <p:cNvSpPr>
            <a:spLocks noGrp="1"/>
          </p:cNvSpPr>
          <p:nvPr>
            <p:ph type="ftr" sz="quarter" idx="11"/>
          </p:nvPr>
        </p:nvSpPr>
        <p:spPr/>
        <p:txBody>
          <a:bodyPr/>
          <a:lstStyle/>
          <a:p>
            <a:r>
              <a:rPr lang="en-US" dirty="0"/>
              <a:t>Cold-Case Christianity, 303-310</a:t>
            </a:r>
          </a:p>
        </p:txBody>
      </p:sp>
      <p:sp>
        <p:nvSpPr>
          <p:cNvPr id="9" name="Slide Number Placeholder 8">
            <a:extLst>
              <a:ext uri="{FF2B5EF4-FFF2-40B4-BE49-F238E27FC236}">
                <a16:creationId xmlns:a16="http://schemas.microsoft.com/office/drawing/2014/main" id="{D11F77A5-D352-EDCD-C3B9-2CA54E8900E5}"/>
              </a:ext>
            </a:extLst>
          </p:cNvPr>
          <p:cNvSpPr>
            <a:spLocks noGrp="1"/>
          </p:cNvSpPr>
          <p:nvPr>
            <p:ph type="sldNum" sz="quarter" idx="12"/>
          </p:nvPr>
        </p:nvSpPr>
        <p:spPr/>
        <p:txBody>
          <a:bodyPr/>
          <a:lstStyle/>
          <a:p>
            <a:fld id="{3C8CA7C4-6BCF-4B83-8858-85B1748A2A5F}" type="slidenum">
              <a:rPr lang="en-US" smtClean="0"/>
              <a:t>330</a:t>
            </a:fld>
            <a:endParaRPr lang="en-US"/>
          </a:p>
        </p:txBody>
      </p:sp>
      <p:pic>
        <p:nvPicPr>
          <p:cNvPr id="2" name="Picture 1" descr="A blue chain link&#10;&#10;Description automatically generated">
            <a:extLst>
              <a:ext uri="{FF2B5EF4-FFF2-40B4-BE49-F238E27FC236}">
                <a16:creationId xmlns:a16="http://schemas.microsoft.com/office/drawing/2014/main" id="{D8424FA8-9B86-19B4-99E6-D28EAC8DDE0B}"/>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rot="2385596">
            <a:off x="3057205" y="4127480"/>
            <a:ext cx="2705008" cy="2436621"/>
          </a:xfrm>
          <a:prstGeom prst="rect">
            <a:avLst/>
          </a:prstGeom>
        </p:spPr>
      </p:pic>
    </p:spTree>
    <p:extLst>
      <p:ext uri="{BB962C8B-B14F-4D97-AF65-F5344CB8AC3E}">
        <p14:creationId xmlns:p14="http://schemas.microsoft.com/office/powerpoint/2010/main" val="200345477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up)">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Effect transition="in" filter="wipe(up)">
                                      <p:cBhvr>
                                        <p:cTn id="12" dur="500"/>
                                        <p:tgtEl>
                                          <p:spTgt spid="1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Effect transition="in" filter="wipe(up)">
                                      <p:cBhvr>
                                        <p:cTn id="17" dur="500"/>
                                        <p:tgtEl>
                                          <p:spTgt spid="1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1">
                                            <p:txEl>
                                              <p:pRg st="3" end="3"/>
                                            </p:txEl>
                                          </p:spTgt>
                                        </p:tgtEl>
                                        <p:attrNameLst>
                                          <p:attrName>style.visibility</p:attrName>
                                        </p:attrNameLst>
                                      </p:cBhvr>
                                      <p:to>
                                        <p:strVal val="visible"/>
                                      </p:to>
                                    </p:set>
                                    <p:animEffect transition="in" filter="wipe(up)">
                                      <p:cBhvr>
                                        <p:cTn id="22"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AA2EC9-69BD-4AF6-9F75-07549F67E7CA}"/>
            </a:ext>
          </a:extLst>
        </p:cNvPr>
        <p:cNvGrpSpPr/>
        <p:nvPr/>
      </p:nvGrpSpPr>
      <p:grpSpPr>
        <a:xfrm>
          <a:off x="0" y="0"/>
          <a:ext cx="0" cy="0"/>
          <a:chOff x="0" y="0"/>
          <a:chExt cx="0" cy="0"/>
        </a:xfrm>
      </p:grpSpPr>
      <p:sp>
        <p:nvSpPr>
          <p:cNvPr id="10" name="Title 9">
            <a:extLst>
              <a:ext uri="{FF2B5EF4-FFF2-40B4-BE49-F238E27FC236}">
                <a16:creationId xmlns:a16="http://schemas.microsoft.com/office/drawing/2014/main" id="{C7502C61-5694-A271-0D92-928796129648}"/>
              </a:ext>
            </a:extLst>
          </p:cNvPr>
          <p:cNvSpPr>
            <a:spLocks noGrp="1"/>
          </p:cNvSpPr>
          <p:nvPr>
            <p:ph type="title"/>
          </p:nvPr>
        </p:nvSpPr>
        <p:spPr/>
        <p:txBody>
          <a:bodyPr/>
          <a:lstStyle/>
          <a:p>
            <a:r>
              <a:rPr lang="en-US" dirty="0"/>
              <a:t>“Chain Of Custody”</a:t>
            </a:r>
          </a:p>
        </p:txBody>
      </p:sp>
      <p:sp>
        <p:nvSpPr>
          <p:cNvPr id="11" name="Content Placeholder 10">
            <a:extLst>
              <a:ext uri="{FF2B5EF4-FFF2-40B4-BE49-F238E27FC236}">
                <a16:creationId xmlns:a16="http://schemas.microsoft.com/office/drawing/2014/main" id="{289514E2-B817-22D4-3AD9-21C0F9504377}"/>
              </a:ext>
            </a:extLst>
          </p:cNvPr>
          <p:cNvSpPr>
            <a:spLocks noGrp="1"/>
          </p:cNvSpPr>
          <p:nvPr>
            <p:ph idx="1"/>
          </p:nvPr>
        </p:nvSpPr>
        <p:spPr/>
        <p:txBody>
          <a:bodyPr/>
          <a:lstStyle/>
          <a:p>
            <a:pPr>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Paul</a:t>
            </a:r>
            <a:r>
              <a:rPr lang="en-US" dirty="0"/>
              <a:t> taught </a:t>
            </a:r>
            <a:r>
              <a:rPr lang="en-US" b="1" kern="1200" dirty="0">
                <a:solidFill>
                  <a:srgbClr val="FFFF00"/>
                </a:solidFill>
                <a:effectLst>
                  <a:outerShdw blurRad="38100" dist="38100" dir="2700000" algn="tl">
                    <a:srgbClr val="000000">
                      <a:alpha val="43137"/>
                    </a:srgbClr>
                  </a:outerShdw>
                </a:effectLst>
              </a:rPr>
              <a:t>Linus</a:t>
            </a:r>
            <a:r>
              <a:rPr lang="en-US" dirty="0"/>
              <a:t> &amp; </a:t>
            </a:r>
            <a:r>
              <a:rPr lang="en-US" b="1" kern="1200" dirty="0">
                <a:solidFill>
                  <a:srgbClr val="FFFF00"/>
                </a:solidFill>
                <a:effectLst>
                  <a:outerShdw blurRad="38100" dist="38100" dir="2700000" algn="tl">
                    <a:srgbClr val="000000">
                      <a:alpha val="43137"/>
                    </a:srgbClr>
                  </a:outerShdw>
                </a:effectLst>
              </a:rPr>
              <a:t>Clement</a:t>
            </a:r>
            <a:r>
              <a:rPr lang="en-US" dirty="0"/>
              <a:t> of Rome  </a:t>
            </a:r>
          </a:p>
          <a:p>
            <a:pPr>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Clement</a:t>
            </a:r>
            <a:r>
              <a:rPr lang="en-US" dirty="0"/>
              <a:t> passed the truth from </a:t>
            </a:r>
            <a:r>
              <a:rPr lang="en-US" b="1" kern="1200" dirty="0" err="1">
                <a:solidFill>
                  <a:srgbClr val="FFFF00"/>
                </a:solidFill>
                <a:effectLst>
                  <a:outerShdw blurRad="38100" dist="38100" dir="2700000" algn="tl">
                    <a:srgbClr val="000000">
                      <a:alpha val="43137"/>
                    </a:srgbClr>
                  </a:outerShdw>
                </a:effectLst>
              </a:rPr>
              <a:t>Evaristus</a:t>
            </a:r>
            <a:r>
              <a:rPr lang="en-US" dirty="0"/>
              <a:t> to </a:t>
            </a:r>
            <a:r>
              <a:rPr lang="en-US" b="1" kern="1200" dirty="0">
                <a:solidFill>
                  <a:srgbClr val="FFFF00"/>
                </a:solidFill>
                <a:effectLst>
                  <a:outerShdw blurRad="38100" dist="38100" dir="2700000" algn="tl">
                    <a:srgbClr val="000000">
                      <a:alpha val="43137"/>
                    </a:srgbClr>
                  </a:outerShdw>
                </a:effectLst>
              </a:rPr>
              <a:t>Pius I</a:t>
            </a:r>
          </a:p>
          <a:p>
            <a:pPr>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Pius I</a:t>
            </a:r>
            <a:r>
              <a:rPr lang="en-US" dirty="0"/>
              <a:t> &amp; </a:t>
            </a:r>
            <a:r>
              <a:rPr lang="en-US" b="1" kern="1200" dirty="0">
                <a:solidFill>
                  <a:srgbClr val="FFFF00"/>
                </a:solidFill>
                <a:effectLst>
                  <a:outerShdw blurRad="38100" dist="38100" dir="2700000" algn="tl">
                    <a:srgbClr val="000000">
                      <a:alpha val="43137"/>
                    </a:srgbClr>
                  </a:outerShdw>
                </a:effectLst>
              </a:rPr>
              <a:t>Justin Martyr </a:t>
            </a:r>
            <a:r>
              <a:rPr lang="en-US" dirty="0"/>
              <a:t>guarded the accounts</a:t>
            </a:r>
          </a:p>
          <a:p>
            <a:pPr>
              <a:buSzPct val="100000"/>
              <a:buFont typeface="Wingdings" panose="05000000000000000000" pitchFamily="2" charset="2"/>
              <a:buChar char="Ä"/>
            </a:pPr>
            <a:r>
              <a:rPr lang="en-US" dirty="0"/>
              <a:t>Justin taught </a:t>
            </a:r>
            <a:r>
              <a:rPr lang="en-US" b="1" kern="1200" dirty="0">
                <a:solidFill>
                  <a:srgbClr val="FFFF00"/>
                </a:solidFill>
                <a:effectLst>
                  <a:outerShdw blurRad="38100" dist="38100" dir="2700000" algn="tl">
                    <a:srgbClr val="000000">
                      <a:alpha val="43137"/>
                    </a:srgbClr>
                  </a:outerShdw>
                </a:effectLst>
              </a:rPr>
              <a:t>Tatian</a:t>
            </a:r>
          </a:p>
          <a:p>
            <a:pPr>
              <a:buFont typeface="Wingdings" panose="05000000000000000000" pitchFamily="2" charset="2"/>
              <a:buChar char="Ä"/>
            </a:pPr>
            <a:endParaRPr lang="en-US" dirty="0"/>
          </a:p>
        </p:txBody>
      </p:sp>
      <p:sp>
        <p:nvSpPr>
          <p:cNvPr id="7" name="Date Placeholder 6">
            <a:extLst>
              <a:ext uri="{FF2B5EF4-FFF2-40B4-BE49-F238E27FC236}">
                <a16:creationId xmlns:a16="http://schemas.microsoft.com/office/drawing/2014/main" id="{D1869BED-8991-BF70-BBEE-FE4604102956}"/>
              </a:ext>
            </a:extLst>
          </p:cNvPr>
          <p:cNvSpPr>
            <a:spLocks noGrp="1"/>
          </p:cNvSpPr>
          <p:nvPr>
            <p:ph type="dt" sz="half" idx="10"/>
          </p:nvPr>
        </p:nvSpPr>
        <p:spPr/>
        <p:txBody>
          <a:bodyPr/>
          <a:lstStyle/>
          <a:p>
            <a:r>
              <a:rPr lang="en-US" dirty="0"/>
              <a:t>Outline, 40</a:t>
            </a:r>
          </a:p>
        </p:txBody>
      </p:sp>
      <p:sp>
        <p:nvSpPr>
          <p:cNvPr id="8" name="Footer Placeholder 7">
            <a:extLst>
              <a:ext uri="{FF2B5EF4-FFF2-40B4-BE49-F238E27FC236}">
                <a16:creationId xmlns:a16="http://schemas.microsoft.com/office/drawing/2014/main" id="{08428EA7-FA25-124B-70C9-4BFF8CA62342}"/>
              </a:ext>
            </a:extLst>
          </p:cNvPr>
          <p:cNvSpPr>
            <a:spLocks noGrp="1"/>
          </p:cNvSpPr>
          <p:nvPr>
            <p:ph type="ftr" sz="quarter" idx="11"/>
          </p:nvPr>
        </p:nvSpPr>
        <p:spPr/>
        <p:txBody>
          <a:bodyPr/>
          <a:lstStyle/>
          <a:p>
            <a:r>
              <a:rPr lang="en-US" dirty="0"/>
              <a:t>Cold-Case Christianity, 310-315</a:t>
            </a:r>
          </a:p>
        </p:txBody>
      </p:sp>
      <p:sp>
        <p:nvSpPr>
          <p:cNvPr id="9" name="Slide Number Placeholder 8">
            <a:extLst>
              <a:ext uri="{FF2B5EF4-FFF2-40B4-BE49-F238E27FC236}">
                <a16:creationId xmlns:a16="http://schemas.microsoft.com/office/drawing/2014/main" id="{50DAFB19-821F-AB97-4996-0C3FF9E0E07F}"/>
              </a:ext>
            </a:extLst>
          </p:cNvPr>
          <p:cNvSpPr>
            <a:spLocks noGrp="1"/>
          </p:cNvSpPr>
          <p:nvPr>
            <p:ph type="sldNum" sz="quarter" idx="12"/>
          </p:nvPr>
        </p:nvSpPr>
        <p:spPr/>
        <p:txBody>
          <a:bodyPr/>
          <a:lstStyle/>
          <a:p>
            <a:fld id="{3C8CA7C4-6BCF-4B83-8858-85B1748A2A5F}" type="slidenum">
              <a:rPr lang="en-US" smtClean="0"/>
              <a:t>331</a:t>
            </a:fld>
            <a:endParaRPr lang="en-US"/>
          </a:p>
        </p:txBody>
      </p:sp>
      <p:pic>
        <p:nvPicPr>
          <p:cNvPr id="2" name="Picture 1" descr="A blue chain link&#10;&#10;Description automatically generated">
            <a:extLst>
              <a:ext uri="{FF2B5EF4-FFF2-40B4-BE49-F238E27FC236}">
                <a16:creationId xmlns:a16="http://schemas.microsoft.com/office/drawing/2014/main" id="{6A5C6893-5D39-3AE8-76DF-749E35FBFAFB}"/>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rot="2385596">
            <a:off x="2848387" y="4084609"/>
            <a:ext cx="2705008" cy="2436621"/>
          </a:xfrm>
          <a:prstGeom prst="rect">
            <a:avLst/>
          </a:prstGeom>
        </p:spPr>
      </p:pic>
    </p:spTree>
    <p:extLst>
      <p:ext uri="{BB962C8B-B14F-4D97-AF65-F5344CB8AC3E}">
        <p14:creationId xmlns:p14="http://schemas.microsoft.com/office/powerpoint/2010/main" val="415044304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up)">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Effect transition="in" filter="wipe(up)">
                                      <p:cBhvr>
                                        <p:cTn id="12" dur="500"/>
                                        <p:tgtEl>
                                          <p:spTgt spid="1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Effect transition="in" filter="wipe(up)">
                                      <p:cBhvr>
                                        <p:cTn id="17" dur="500"/>
                                        <p:tgtEl>
                                          <p:spTgt spid="1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1">
                                            <p:txEl>
                                              <p:pRg st="3" end="3"/>
                                            </p:txEl>
                                          </p:spTgt>
                                        </p:tgtEl>
                                        <p:attrNameLst>
                                          <p:attrName>style.visibility</p:attrName>
                                        </p:attrNameLst>
                                      </p:cBhvr>
                                      <p:to>
                                        <p:strVal val="visible"/>
                                      </p:to>
                                    </p:set>
                                    <p:animEffect transition="in" filter="wipe(up)">
                                      <p:cBhvr>
                                        <p:cTn id="22"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FDA890-864A-0272-E305-9EC69D2DF6F1}"/>
            </a:ext>
          </a:extLst>
        </p:cNvPr>
        <p:cNvGrpSpPr/>
        <p:nvPr/>
      </p:nvGrpSpPr>
      <p:grpSpPr>
        <a:xfrm>
          <a:off x="0" y="0"/>
          <a:ext cx="0" cy="0"/>
          <a:chOff x="0" y="0"/>
          <a:chExt cx="0" cy="0"/>
        </a:xfrm>
      </p:grpSpPr>
      <p:pic>
        <p:nvPicPr>
          <p:cNvPr id="2" name="Picture 1" descr="A blue chain link&#10;&#10;Description automatically generated">
            <a:extLst>
              <a:ext uri="{FF2B5EF4-FFF2-40B4-BE49-F238E27FC236}">
                <a16:creationId xmlns:a16="http://schemas.microsoft.com/office/drawing/2014/main" id="{D1F0A822-8D04-C310-EBFE-3ACDECC669A2}"/>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rot="2385596">
            <a:off x="2848387" y="2035829"/>
            <a:ext cx="2705008" cy="2436621"/>
          </a:xfrm>
          <a:prstGeom prst="rect">
            <a:avLst/>
          </a:prstGeom>
        </p:spPr>
      </p:pic>
      <p:sp>
        <p:nvSpPr>
          <p:cNvPr id="10" name="Title 9">
            <a:extLst>
              <a:ext uri="{FF2B5EF4-FFF2-40B4-BE49-F238E27FC236}">
                <a16:creationId xmlns:a16="http://schemas.microsoft.com/office/drawing/2014/main" id="{8C1B935F-BA85-37B7-43B1-BA28DA5D9DDF}"/>
              </a:ext>
            </a:extLst>
          </p:cNvPr>
          <p:cNvSpPr>
            <a:spLocks noGrp="1"/>
          </p:cNvSpPr>
          <p:nvPr>
            <p:ph type="title"/>
          </p:nvPr>
        </p:nvSpPr>
        <p:spPr/>
        <p:txBody>
          <a:bodyPr/>
          <a:lstStyle/>
          <a:p>
            <a:r>
              <a:rPr lang="en-US" dirty="0"/>
              <a:t>“Chain Of Custody”</a:t>
            </a:r>
          </a:p>
        </p:txBody>
      </p:sp>
      <p:sp>
        <p:nvSpPr>
          <p:cNvPr id="11" name="Content Placeholder 10">
            <a:extLst>
              <a:ext uri="{FF2B5EF4-FFF2-40B4-BE49-F238E27FC236}">
                <a16:creationId xmlns:a16="http://schemas.microsoft.com/office/drawing/2014/main" id="{00E932F3-662A-84A9-E995-1206C25BDD74}"/>
              </a:ext>
            </a:extLst>
          </p:cNvPr>
          <p:cNvSpPr>
            <a:spLocks noGrp="1"/>
          </p:cNvSpPr>
          <p:nvPr>
            <p:ph idx="1"/>
          </p:nvPr>
        </p:nvSpPr>
        <p:spPr/>
        <p:txBody>
          <a:bodyPr/>
          <a:lstStyle/>
          <a:p>
            <a:pPr>
              <a:spcAft>
                <a:spcPts val="600"/>
              </a:spcAft>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Peter</a:t>
            </a:r>
            <a:r>
              <a:rPr lang="en-US" dirty="0"/>
              <a:t> communicated through </a:t>
            </a:r>
            <a:r>
              <a:rPr lang="en-US" b="1" kern="1200" dirty="0">
                <a:solidFill>
                  <a:srgbClr val="FFFF00"/>
                </a:solidFill>
                <a:effectLst>
                  <a:outerShdw blurRad="38100" dist="38100" dir="2700000" algn="tl">
                    <a:srgbClr val="000000">
                      <a:alpha val="43137"/>
                    </a:srgbClr>
                  </a:outerShdw>
                </a:effectLst>
              </a:rPr>
              <a:t>Mark</a:t>
            </a:r>
          </a:p>
          <a:p>
            <a:pPr>
              <a:spcAft>
                <a:spcPts val="600"/>
              </a:spcAft>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Mark</a:t>
            </a:r>
            <a:r>
              <a:rPr lang="en-US" dirty="0"/>
              <a:t> taught </a:t>
            </a:r>
            <a:r>
              <a:rPr lang="en-US" b="1" kern="1200" dirty="0" err="1">
                <a:solidFill>
                  <a:srgbClr val="FFFF00"/>
                </a:solidFill>
                <a:effectLst>
                  <a:outerShdw blurRad="38100" dist="38100" dir="2700000" algn="tl">
                    <a:srgbClr val="000000">
                      <a:alpha val="43137"/>
                    </a:srgbClr>
                  </a:outerShdw>
                </a:effectLst>
              </a:rPr>
              <a:t>Anianus</a:t>
            </a:r>
            <a:r>
              <a:rPr lang="en-US" dirty="0"/>
              <a:t>, </a:t>
            </a:r>
            <a:r>
              <a:rPr lang="en-US" b="1" kern="1200" dirty="0" err="1">
                <a:solidFill>
                  <a:srgbClr val="FFFF00"/>
                </a:solidFill>
                <a:effectLst>
                  <a:outerShdw blurRad="38100" dist="38100" dir="2700000" algn="tl">
                    <a:srgbClr val="000000">
                      <a:alpha val="43137"/>
                    </a:srgbClr>
                  </a:outerShdw>
                </a:effectLst>
              </a:rPr>
              <a:t>Avilius</a:t>
            </a:r>
            <a:r>
              <a:rPr lang="en-US" dirty="0"/>
              <a:t>, </a:t>
            </a:r>
            <a:r>
              <a:rPr lang="en-US" b="1" kern="1200" dirty="0">
                <a:solidFill>
                  <a:srgbClr val="FFFF00"/>
                </a:solidFill>
                <a:effectLst>
                  <a:outerShdw blurRad="38100" dist="38100" dir="2700000" algn="tl">
                    <a:srgbClr val="000000">
                      <a:alpha val="43137"/>
                    </a:srgbClr>
                  </a:outerShdw>
                </a:effectLst>
              </a:rPr>
              <a:t>Kedron</a:t>
            </a:r>
            <a:r>
              <a:rPr lang="en-US" dirty="0"/>
              <a:t>, </a:t>
            </a:r>
            <a:r>
              <a:rPr lang="en-US" b="1" kern="1200" dirty="0">
                <a:solidFill>
                  <a:srgbClr val="FFFF00"/>
                </a:solidFill>
                <a:effectLst>
                  <a:outerShdw blurRad="38100" dist="38100" dir="2700000" algn="tl">
                    <a:srgbClr val="000000">
                      <a:alpha val="43137"/>
                    </a:srgbClr>
                  </a:outerShdw>
                </a:effectLst>
              </a:rPr>
              <a:t>Primus</a:t>
            </a:r>
            <a:r>
              <a:rPr lang="en-US" dirty="0"/>
              <a:t>, &amp; </a:t>
            </a:r>
            <a:r>
              <a:rPr lang="en-US" b="1" kern="1200" dirty="0">
                <a:solidFill>
                  <a:srgbClr val="FFFF00"/>
                </a:solidFill>
                <a:effectLst>
                  <a:outerShdw blurRad="38100" dist="38100" dir="2700000" algn="tl">
                    <a:srgbClr val="000000">
                      <a:alpha val="43137"/>
                    </a:srgbClr>
                  </a:outerShdw>
                </a:effectLst>
              </a:rPr>
              <a:t>Justus</a:t>
            </a:r>
          </a:p>
          <a:p>
            <a:pPr>
              <a:spcAft>
                <a:spcPts val="600"/>
              </a:spcAft>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Justus</a:t>
            </a:r>
            <a:r>
              <a:rPr lang="en-US" dirty="0"/>
              <a:t> passed the truth to </a:t>
            </a:r>
            <a:r>
              <a:rPr lang="en-US" b="1" kern="1200" dirty="0" err="1">
                <a:solidFill>
                  <a:srgbClr val="FFFF00"/>
                </a:solidFill>
                <a:effectLst>
                  <a:outerShdw blurRad="38100" dist="38100" dir="2700000" algn="tl">
                    <a:srgbClr val="000000">
                      <a:alpha val="43137"/>
                    </a:srgbClr>
                  </a:outerShdw>
                </a:effectLst>
              </a:rPr>
              <a:t>Pantaenus</a:t>
            </a:r>
            <a:endParaRPr lang="en-US" b="1" kern="1200" dirty="0">
              <a:solidFill>
                <a:srgbClr val="FFFF00"/>
              </a:solidFill>
              <a:effectLst>
                <a:outerShdw blurRad="38100" dist="38100" dir="2700000" algn="tl">
                  <a:srgbClr val="000000">
                    <a:alpha val="43137"/>
                  </a:srgbClr>
                </a:outerShdw>
              </a:effectLst>
            </a:endParaRPr>
          </a:p>
          <a:p>
            <a:pPr>
              <a:spcAft>
                <a:spcPts val="600"/>
              </a:spcAft>
              <a:buSzPct val="100000"/>
              <a:buFont typeface="Wingdings" panose="05000000000000000000" pitchFamily="2" charset="2"/>
              <a:buChar char="Ä"/>
            </a:pPr>
            <a:r>
              <a:rPr lang="en-US" b="1" kern="1200" dirty="0" err="1">
                <a:solidFill>
                  <a:srgbClr val="FFFF00"/>
                </a:solidFill>
                <a:effectLst>
                  <a:outerShdw blurRad="38100" dist="38100" dir="2700000" algn="tl">
                    <a:srgbClr val="000000">
                      <a:alpha val="43137"/>
                    </a:srgbClr>
                  </a:outerShdw>
                </a:effectLst>
              </a:rPr>
              <a:t>Pantaenus</a:t>
            </a:r>
            <a:r>
              <a:rPr lang="en-US" dirty="0"/>
              <a:t> taught </a:t>
            </a:r>
            <a:r>
              <a:rPr lang="en-US" b="1" kern="1200" dirty="0">
                <a:solidFill>
                  <a:srgbClr val="FFFF00"/>
                </a:solidFill>
                <a:effectLst>
                  <a:outerShdw blurRad="38100" dist="38100" dir="2700000" algn="tl">
                    <a:srgbClr val="000000">
                      <a:alpha val="43137"/>
                    </a:srgbClr>
                  </a:outerShdw>
                </a:effectLst>
              </a:rPr>
              <a:t>Clement</a:t>
            </a:r>
            <a:r>
              <a:rPr lang="en-US" dirty="0"/>
              <a:t> of Alexandria</a:t>
            </a:r>
          </a:p>
          <a:p>
            <a:pPr>
              <a:spcAft>
                <a:spcPts val="600"/>
              </a:spcAft>
              <a:buSzPct val="100000"/>
              <a:buFont typeface="Wingdings" panose="05000000000000000000" pitchFamily="2" charset="2"/>
              <a:buChar char="Ä"/>
            </a:pPr>
            <a:r>
              <a:rPr lang="en-US" b="1" kern="1200" dirty="0">
                <a:solidFill>
                  <a:srgbClr val="FFFF00"/>
                </a:solidFill>
                <a:effectLst>
                  <a:outerShdw blurRad="38100" dist="38100" dir="2700000" algn="tl">
                    <a:srgbClr val="000000">
                      <a:alpha val="43137"/>
                    </a:srgbClr>
                  </a:outerShdw>
                </a:effectLst>
              </a:rPr>
              <a:t>Clement</a:t>
            </a:r>
            <a:r>
              <a:rPr lang="en-US" dirty="0"/>
              <a:t> of Alexandria taught </a:t>
            </a:r>
            <a:r>
              <a:rPr lang="en-US" b="1" kern="1200" dirty="0">
                <a:solidFill>
                  <a:srgbClr val="FFFF00"/>
                </a:solidFill>
                <a:effectLst>
                  <a:outerShdw blurRad="38100" dist="38100" dir="2700000" algn="tl">
                    <a:srgbClr val="000000">
                      <a:alpha val="43137"/>
                    </a:srgbClr>
                  </a:outerShdw>
                </a:effectLst>
              </a:rPr>
              <a:t>Origen</a:t>
            </a:r>
          </a:p>
          <a:p>
            <a:pPr>
              <a:spcAft>
                <a:spcPts val="600"/>
              </a:spcAft>
              <a:buSzPct val="100000"/>
              <a:buFont typeface="Wingdings" panose="05000000000000000000" pitchFamily="2" charset="2"/>
              <a:buChar char="Ä"/>
            </a:pPr>
            <a:r>
              <a:rPr lang="en-US" b="1" kern="1200" dirty="0" err="1">
                <a:solidFill>
                  <a:srgbClr val="FFFF00"/>
                </a:solidFill>
                <a:effectLst>
                  <a:outerShdw blurRad="38100" dist="38100" dir="2700000" algn="tl">
                    <a:srgbClr val="000000">
                      <a:alpha val="43137"/>
                    </a:srgbClr>
                  </a:outerShdw>
                </a:effectLst>
              </a:rPr>
              <a:t>Pamphilus</a:t>
            </a:r>
            <a:r>
              <a:rPr lang="en-US" dirty="0"/>
              <a:t> of Caesarea Adopted </a:t>
            </a:r>
            <a:r>
              <a:rPr lang="en-US" b="1" kern="1200" dirty="0">
                <a:solidFill>
                  <a:srgbClr val="FFFF00"/>
                </a:solidFill>
                <a:effectLst>
                  <a:outerShdw blurRad="38100" dist="38100" dir="2700000" algn="tl">
                    <a:srgbClr val="000000">
                      <a:alpha val="43137"/>
                    </a:srgbClr>
                  </a:outerShdw>
                </a:effectLst>
              </a:rPr>
              <a:t>Origen’s Work</a:t>
            </a:r>
          </a:p>
          <a:p>
            <a:pPr>
              <a:spcAft>
                <a:spcPts val="600"/>
              </a:spcAft>
              <a:buSzPct val="100000"/>
              <a:buFont typeface="Wingdings" panose="05000000000000000000" pitchFamily="2" charset="2"/>
              <a:buChar char="Ä"/>
            </a:pPr>
            <a:r>
              <a:rPr lang="en-US" b="1" kern="1200" dirty="0" err="1">
                <a:solidFill>
                  <a:srgbClr val="FFFF00"/>
                </a:solidFill>
                <a:effectLst>
                  <a:outerShdw blurRad="38100" dist="38100" dir="2700000" algn="tl">
                    <a:srgbClr val="000000">
                      <a:alpha val="43137"/>
                    </a:srgbClr>
                  </a:outerShdw>
                </a:effectLst>
              </a:rPr>
              <a:t>Pamphilus</a:t>
            </a:r>
            <a:r>
              <a:rPr lang="en-US" dirty="0"/>
              <a:t> of Caesarea taught </a:t>
            </a:r>
            <a:r>
              <a:rPr lang="en-US" b="1" kern="1200" dirty="0">
                <a:solidFill>
                  <a:srgbClr val="FFFF00"/>
                </a:solidFill>
                <a:effectLst>
                  <a:outerShdw blurRad="38100" dist="38100" dir="2700000" algn="tl">
                    <a:srgbClr val="000000">
                      <a:alpha val="43137"/>
                    </a:srgbClr>
                  </a:outerShdw>
                </a:effectLst>
              </a:rPr>
              <a:t>Eusebius</a:t>
            </a:r>
          </a:p>
        </p:txBody>
      </p:sp>
      <p:sp>
        <p:nvSpPr>
          <p:cNvPr id="7" name="Date Placeholder 6">
            <a:extLst>
              <a:ext uri="{FF2B5EF4-FFF2-40B4-BE49-F238E27FC236}">
                <a16:creationId xmlns:a16="http://schemas.microsoft.com/office/drawing/2014/main" id="{9D7556B8-355D-7B98-3384-946558B96598}"/>
              </a:ext>
            </a:extLst>
          </p:cNvPr>
          <p:cNvSpPr>
            <a:spLocks noGrp="1"/>
          </p:cNvSpPr>
          <p:nvPr>
            <p:ph type="dt" sz="half" idx="10"/>
          </p:nvPr>
        </p:nvSpPr>
        <p:spPr/>
        <p:txBody>
          <a:bodyPr/>
          <a:lstStyle/>
          <a:p>
            <a:r>
              <a:rPr lang="en-US" dirty="0"/>
              <a:t>Outline, 40</a:t>
            </a:r>
          </a:p>
        </p:txBody>
      </p:sp>
      <p:sp>
        <p:nvSpPr>
          <p:cNvPr id="8" name="Footer Placeholder 7">
            <a:extLst>
              <a:ext uri="{FF2B5EF4-FFF2-40B4-BE49-F238E27FC236}">
                <a16:creationId xmlns:a16="http://schemas.microsoft.com/office/drawing/2014/main" id="{C1FD9D98-FE26-6770-CD00-E1512BAD5D3A}"/>
              </a:ext>
            </a:extLst>
          </p:cNvPr>
          <p:cNvSpPr>
            <a:spLocks noGrp="1"/>
          </p:cNvSpPr>
          <p:nvPr>
            <p:ph type="ftr" sz="quarter" idx="11"/>
          </p:nvPr>
        </p:nvSpPr>
        <p:spPr/>
        <p:txBody>
          <a:bodyPr/>
          <a:lstStyle/>
          <a:p>
            <a:r>
              <a:rPr lang="en-US" dirty="0"/>
              <a:t>Cold-Case Christianity, 315-319</a:t>
            </a:r>
          </a:p>
        </p:txBody>
      </p:sp>
      <p:sp>
        <p:nvSpPr>
          <p:cNvPr id="9" name="Slide Number Placeholder 8">
            <a:extLst>
              <a:ext uri="{FF2B5EF4-FFF2-40B4-BE49-F238E27FC236}">
                <a16:creationId xmlns:a16="http://schemas.microsoft.com/office/drawing/2014/main" id="{88B32091-4050-5D05-BD96-DB2DBA8A0C6C}"/>
              </a:ext>
            </a:extLst>
          </p:cNvPr>
          <p:cNvSpPr>
            <a:spLocks noGrp="1"/>
          </p:cNvSpPr>
          <p:nvPr>
            <p:ph type="sldNum" sz="quarter" idx="12"/>
          </p:nvPr>
        </p:nvSpPr>
        <p:spPr/>
        <p:txBody>
          <a:bodyPr/>
          <a:lstStyle/>
          <a:p>
            <a:fld id="{3C8CA7C4-6BCF-4B83-8858-85B1748A2A5F}" type="slidenum">
              <a:rPr lang="en-US" smtClean="0"/>
              <a:t>332</a:t>
            </a:fld>
            <a:endParaRPr lang="en-US"/>
          </a:p>
        </p:txBody>
      </p:sp>
    </p:spTree>
    <p:extLst>
      <p:ext uri="{BB962C8B-B14F-4D97-AF65-F5344CB8AC3E}">
        <p14:creationId xmlns:p14="http://schemas.microsoft.com/office/powerpoint/2010/main" val="30888374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up)">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Effect transition="in" filter="wipe(up)">
                                      <p:cBhvr>
                                        <p:cTn id="12" dur="500"/>
                                        <p:tgtEl>
                                          <p:spTgt spid="1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Effect transition="in" filter="wipe(up)">
                                      <p:cBhvr>
                                        <p:cTn id="17" dur="500"/>
                                        <p:tgtEl>
                                          <p:spTgt spid="1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1">
                                            <p:txEl>
                                              <p:pRg st="3" end="3"/>
                                            </p:txEl>
                                          </p:spTgt>
                                        </p:tgtEl>
                                        <p:attrNameLst>
                                          <p:attrName>style.visibility</p:attrName>
                                        </p:attrNameLst>
                                      </p:cBhvr>
                                      <p:to>
                                        <p:strVal val="visible"/>
                                      </p:to>
                                    </p:set>
                                    <p:animEffect transition="in" filter="wipe(up)">
                                      <p:cBhvr>
                                        <p:cTn id="22" dur="500"/>
                                        <p:tgtEl>
                                          <p:spTgt spid="11">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1">
                                            <p:txEl>
                                              <p:pRg st="4" end="4"/>
                                            </p:txEl>
                                          </p:spTgt>
                                        </p:tgtEl>
                                        <p:attrNameLst>
                                          <p:attrName>style.visibility</p:attrName>
                                        </p:attrNameLst>
                                      </p:cBhvr>
                                      <p:to>
                                        <p:strVal val="visible"/>
                                      </p:to>
                                    </p:set>
                                    <p:animEffect transition="in" filter="wipe(up)">
                                      <p:cBhvr>
                                        <p:cTn id="27" dur="500"/>
                                        <p:tgtEl>
                                          <p:spTgt spid="11">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11">
                                            <p:txEl>
                                              <p:pRg st="5" end="5"/>
                                            </p:txEl>
                                          </p:spTgt>
                                        </p:tgtEl>
                                        <p:attrNameLst>
                                          <p:attrName>style.visibility</p:attrName>
                                        </p:attrNameLst>
                                      </p:cBhvr>
                                      <p:to>
                                        <p:strVal val="visible"/>
                                      </p:to>
                                    </p:set>
                                    <p:animEffect transition="in" filter="wipe(up)">
                                      <p:cBhvr>
                                        <p:cTn id="32" dur="500"/>
                                        <p:tgtEl>
                                          <p:spTgt spid="11">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11">
                                            <p:txEl>
                                              <p:pRg st="6" end="6"/>
                                            </p:txEl>
                                          </p:spTgt>
                                        </p:tgtEl>
                                        <p:attrNameLst>
                                          <p:attrName>style.visibility</p:attrName>
                                        </p:attrNameLst>
                                      </p:cBhvr>
                                      <p:to>
                                        <p:strVal val="visible"/>
                                      </p:to>
                                    </p:set>
                                    <p:animEffect transition="in" filter="wipe(up)">
                                      <p:cBhvr>
                                        <p:cTn id="37"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33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E1A800B-BE0B-0B53-3AD4-BCA61E20200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33C4E4-C27C-0761-8B9B-F6B6FECEF8EC}"/>
              </a:ext>
            </a:extLst>
          </p:cNvPr>
          <p:cNvSpPr>
            <a:spLocks noGrp="1"/>
          </p:cNvSpPr>
          <p:nvPr>
            <p:ph type="title"/>
          </p:nvPr>
        </p:nvSpPr>
        <p:spPr/>
        <p:txBody>
          <a:bodyPr/>
          <a:lstStyle/>
          <a:p>
            <a:r>
              <a:rPr lang="en-US" dirty="0"/>
              <a:t> Time Frame For Attributions</a:t>
            </a:r>
          </a:p>
        </p:txBody>
      </p:sp>
      <p:graphicFrame>
        <p:nvGraphicFramePr>
          <p:cNvPr id="7" name="Table 7">
            <a:extLst>
              <a:ext uri="{FF2B5EF4-FFF2-40B4-BE49-F238E27FC236}">
                <a16:creationId xmlns:a16="http://schemas.microsoft.com/office/drawing/2014/main" id="{61937EFB-73AB-9C03-2454-CDA09CBFBC7F}"/>
              </a:ext>
            </a:extLst>
          </p:cNvPr>
          <p:cNvGraphicFramePr>
            <a:graphicFrameLocks noGrp="1"/>
          </p:cNvGraphicFramePr>
          <p:nvPr>
            <p:ph idx="1"/>
          </p:nvPr>
        </p:nvGraphicFramePr>
        <p:xfrm>
          <a:off x="429658" y="1820537"/>
          <a:ext cx="8257142" cy="2743200"/>
        </p:xfrm>
        <a:graphic>
          <a:graphicData uri="http://schemas.openxmlformats.org/drawingml/2006/table">
            <a:tbl>
              <a:tblPr firstRow="1" bandRow="1">
                <a:tableStyleId>{5C22544A-7EE6-4342-B048-85BDC9FD1C3A}</a:tableStyleId>
              </a:tblPr>
              <a:tblGrid>
                <a:gridCol w="2743200">
                  <a:extLst>
                    <a:ext uri="{9D8B030D-6E8A-4147-A177-3AD203B41FA5}">
                      <a16:colId xmlns:a16="http://schemas.microsoft.com/office/drawing/2014/main" val="1854820657"/>
                    </a:ext>
                  </a:extLst>
                </a:gridCol>
                <a:gridCol w="2743200">
                  <a:extLst>
                    <a:ext uri="{9D8B030D-6E8A-4147-A177-3AD203B41FA5}">
                      <a16:colId xmlns:a16="http://schemas.microsoft.com/office/drawing/2014/main" val="3664418109"/>
                    </a:ext>
                  </a:extLst>
                </a:gridCol>
                <a:gridCol w="2770742">
                  <a:extLst>
                    <a:ext uri="{9D8B030D-6E8A-4147-A177-3AD203B41FA5}">
                      <a16:colId xmlns:a16="http://schemas.microsoft.com/office/drawing/2014/main" val="1042680080"/>
                    </a:ext>
                  </a:extLst>
                </a:gridCol>
              </a:tblGrid>
              <a:tr h="370840">
                <a:tc>
                  <a:txBody>
                    <a:bodyPr/>
                    <a:lstStyle/>
                    <a:p>
                      <a:endParaRPr lang="en-US" sz="2500" b="0" dirty="0">
                        <a:latin typeface="+mj-lt"/>
                      </a:endParaRPr>
                    </a:p>
                  </a:txBody>
                  <a:tcPr>
                    <a:solidFill>
                      <a:srgbClr val="0000FF"/>
                    </a:solidFill>
                  </a:tcPr>
                </a:tc>
                <a:tc>
                  <a:txBody>
                    <a:bodyPr/>
                    <a:lstStyle/>
                    <a:p>
                      <a:pPr algn="ctr"/>
                      <a:r>
                        <a:rPr lang="en-US" sz="2500" b="0" dirty="0">
                          <a:latin typeface="+mj-lt"/>
                        </a:rPr>
                        <a:t>Number of Attributions</a:t>
                      </a:r>
                    </a:p>
                  </a:txBody>
                  <a:tcPr>
                    <a:solidFill>
                      <a:srgbClr val="0000FF"/>
                    </a:solidFill>
                  </a:tcPr>
                </a:tc>
                <a:tc>
                  <a:txBody>
                    <a:bodyPr/>
                    <a:lstStyle/>
                    <a:p>
                      <a:pPr algn="ctr"/>
                      <a:r>
                        <a:rPr lang="en-US" sz="2500" b="0" dirty="0">
                          <a:latin typeface="+mj-lt"/>
                        </a:rPr>
                        <a:t>Time Frame</a:t>
                      </a:r>
                    </a:p>
                  </a:txBody>
                  <a:tcPr>
                    <a:solidFill>
                      <a:srgbClr val="0000FF"/>
                    </a:solidFill>
                  </a:tcPr>
                </a:tc>
                <a:extLst>
                  <a:ext uri="{0D108BD9-81ED-4DB2-BD59-A6C34878D82A}">
                    <a16:rowId xmlns:a16="http://schemas.microsoft.com/office/drawing/2014/main" val="1171336793"/>
                  </a:ext>
                </a:extLst>
              </a:tr>
              <a:tr h="370840">
                <a:tc>
                  <a:txBody>
                    <a:bodyPr/>
                    <a:lstStyle/>
                    <a:p>
                      <a:r>
                        <a:rPr lang="en-US" sz="2500"/>
                        <a:t>NT</a:t>
                      </a:r>
                    </a:p>
                  </a:txBody>
                  <a:tcPr/>
                </a:tc>
                <a:tc>
                  <a:txBody>
                    <a:bodyPr/>
                    <a:lstStyle/>
                    <a:p>
                      <a:r>
                        <a:rPr lang="en-US" sz="2500"/>
                        <a:t>5</a:t>
                      </a:r>
                    </a:p>
                  </a:txBody>
                  <a:tcPr/>
                </a:tc>
                <a:tc>
                  <a:txBody>
                    <a:bodyPr/>
                    <a:lstStyle/>
                    <a:p>
                      <a:r>
                        <a:rPr lang="en-US" sz="2500" dirty="0"/>
                        <a:t>&lt;150 from original</a:t>
                      </a:r>
                    </a:p>
                  </a:txBody>
                  <a:tcPr/>
                </a:tc>
                <a:extLst>
                  <a:ext uri="{0D108BD9-81ED-4DB2-BD59-A6C34878D82A}">
                    <a16:rowId xmlns:a16="http://schemas.microsoft.com/office/drawing/2014/main" val="2381040126"/>
                  </a:ext>
                </a:extLst>
              </a:tr>
              <a:tr h="370840">
                <a:tc>
                  <a:txBody>
                    <a:bodyPr/>
                    <a:lstStyle/>
                    <a:p>
                      <a:r>
                        <a:rPr lang="en-US" sz="2500"/>
                        <a:t>Annals of Tacitus</a:t>
                      </a:r>
                    </a:p>
                  </a:txBody>
                  <a:tcPr/>
                </a:tc>
                <a:tc>
                  <a:txBody>
                    <a:bodyPr/>
                    <a:lstStyle/>
                    <a:p>
                      <a:r>
                        <a:rPr lang="en-US" sz="2500"/>
                        <a:t>1 (Jerome)</a:t>
                      </a:r>
                    </a:p>
                  </a:txBody>
                  <a:tcPr/>
                </a:tc>
                <a:tc>
                  <a:txBody>
                    <a:bodyPr/>
                    <a:lstStyle/>
                    <a:p>
                      <a:r>
                        <a:rPr lang="en-US" sz="2500"/>
                        <a:t>+300 from original</a:t>
                      </a:r>
                    </a:p>
                  </a:txBody>
                  <a:tcPr/>
                </a:tc>
                <a:extLst>
                  <a:ext uri="{0D108BD9-81ED-4DB2-BD59-A6C34878D82A}">
                    <a16:rowId xmlns:a16="http://schemas.microsoft.com/office/drawing/2014/main" val="1575275988"/>
                  </a:ext>
                </a:extLst>
              </a:tr>
              <a:tr h="370840">
                <a:tc>
                  <a:txBody>
                    <a:bodyPr/>
                    <a:lstStyle/>
                    <a:p>
                      <a:r>
                        <a:rPr lang="en-US" sz="2500"/>
                        <a:t>Thucydides</a:t>
                      </a:r>
                    </a:p>
                  </a:txBody>
                  <a:tcPr/>
                </a:tc>
                <a:tc>
                  <a:txBody>
                    <a:bodyPr/>
                    <a:lstStyle/>
                    <a:p>
                      <a:r>
                        <a:rPr lang="en-US" sz="2500"/>
                        <a:t>1 (Polybius)</a:t>
                      </a:r>
                    </a:p>
                  </a:txBody>
                  <a:tcPr/>
                </a:tc>
                <a:tc>
                  <a:txBody>
                    <a:bodyPr/>
                    <a:lstStyle/>
                    <a:p>
                      <a:r>
                        <a:rPr lang="en-US" sz="2500"/>
                        <a:t>+200 from original</a:t>
                      </a:r>
                    </a:p>
                  </a:txBody>
                  <a:tcPr/>
                </a:tc>
                <a:extLst>
                  <a:ext uri="{0D108BD9-81ED-4DB2-BD59-A6C34878D82A}">
                    <a16:rowId xmlns:a16="http://schemas.microsoft.com/office/drawing/2014/main" val="795137696"/>
                  </a:ext>
                </a:extLst>
              </a:tr>
              <a:tr h="370840">
                <a:tc>
                  <a:txBody>
                    <a:bodyPr/>
                    <a:lstStyle/>
                    <a:p>
                      <a:endParaRPr lang="en-US" sz="2500"/>
                    </a:p>
                  </a:txBody>
                  <a:tcPr/>
                </a:tc>
                <a:tc>
                  <a:txBody>
                    <a:bodyPr/>
                    <a:lstStyle/>
                    <a:p>
                      <a:endParaRPr lang="en-US" sz="2500"/>
                    </a:p>
                  </a:txBody>
                  <a:tcPr/>
                </a:tc>
                <a:tc>
                  <a:txBody>
                    <a:bodyPr/>
                    <a:lstStyle/>
                    <a:p>
                      <a:endParaRPr lang="en-US" sz="2500" dirty="0"/>
                    </a:p>
                  </a:txBody>
                  <a:tcPr/>
                </a:tc>
                <a:extLst>
                  <a:ext uri="{0D108BD9-81ED-4DB2-BD59-A6C34878D82A}">
                    <a16:rowId xmlns:a16="http://schemas.microsoft.com/office/drawing/2014/main" val="3106089253"/>
                  </a:ext>
                </a:extLst>
              </a:tr>
            </a:tbl>
          </a:graphicData>
        </a:graphic>
      </p:graphicFrame>
      <p:sp>
        <p:nvSpPr>
          <p:cNvPr id="4" name="Date Placeholder 3">
            <a:extLst>
              <a:ext uri="{FF2B5EF4-FFF2-40B4-BE49-F238E27FC236}">
                <a16:creationId xmlns:a16="http://schemas.microsoft.com/office/drawing/2014/main" id="{CB33D585-7939-B82E-FAE5-F46DDB6BB3F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5" name="Footer Placeholder 4">
            <a:extLst>
              <a:ext uri="{FF2B5EF4-FFF2-40B4-BE49-F238E27FC236}">
                <a16:creationId xmlns:a16="http://schemas.microsoft.com/office/drawing/2014/main" id="{8731A478-0F68-0A0F-DC5E-7C71767DD27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A26947CC-6386-86D6-FEFF-2A3543306FD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852669523"/>
      </p:ext>
    </p:extLst>
  </p:cSld>
  <p:clrMapOvr>
    <a:masterClrMapping/>
  </p:clrMapOvr>
  <p:transition spd="med">
    <p:pull/>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277D1-39E4-8C5E-86EB-A8A29ABC6EC5}"/>
              </a:ext>
            </a:extLst>
          </p:cNvPr>
          <p:cNvSpPr>
            <a:spLocks noGrp="1"/>
          </p:cNvSpPr>
          <p:nvPr>
            <p:ph type="title"/>
          </p:nvPr>
        </p:nvSpPr>
        <p:spPr/>
        <p:txBody>
          <a:bodyPr/>
          <a:lstStyle/>
          <a:p>
            <a:r>
              <a:rPr lang="en-US" sz="4200"/>
              <a:t>Evidence For Genuineness</a:t>
            </a:r>
          </a:p>
        </p:txBody>
      </p:sp>
      <p:graphicFrame>
        <p:nvGraphicFramePr>
          <p:cNvPr id="6" name="Content Placeholder 5">
            <a:extLst>
              <a:ext uri="{FF2B5EF4-FFF2-40B4-BE49-F238E27FC236}">
                <a16:creationId xmlns:a16="http://schemas.microsoft.com/office/drawing/2014/main" id="{94C489AB-AAEA-6F0E-326D-C3B4056FF61C}"/>
              </a:ext>
            </a:extLst>
          </p:cNvPr>
          <p:cNvGraphicFramePr>
            <a:graphicFrameLocks noGrp="1"/>
          </p:cNvGraphicFramePr>
          <p:nvPr>
            <p:ph idx="1"/>
            <p:extLst>
              <p:ext uri="{D42A27DB-BD31-4B8C-83A1-F6EECF244321}">
                <p14:modId xmlns:p14="http://schemas.microsoft.com/office/powerpoint/2010/main" val="2719152191"/>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B84176BC-5B0A-8C67-F9FD-D37F7ABD86A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Dr. Timothy McGrew</a:t>
            </a:r>
          </a:p>
        </p:txBody>
      </p:sp>
      <p:sp>
        <p:nvSpPr>
          <p:cNvPr id="5" name="Slide Number Placeholder 4">
            <a:extLst>
              <a:ext uri="{FF2B5EF4-FFF2-40B4-BE49-F238E27FC236}">
                <a16:creationId xmlns:a16="http://schemas.microsoft.com/office/drawing/2014/main" id="{1AAC9196-6AA7-3ADD-98C0-704EB6831BC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80EB248C-C90E-E48B-511C-ECAD4D0F07B0}"/>
              </a:ext>
            </a:extLst>
          </p:cNvPr>
          <p:cNvSpPr>
            <a:spLocks noGrp="1"/>
          </p:cNvSpPr>
          <p:nvPr>
            <p:ph type="dt" sz="half" idx="10"/>
          </p:nvPr>
        </p:nvSpPr>
        <p:spPr/>
        <p:txBody>
          <a:bodyPr/>
          <a:lstStyle/>
          <a:p>
            <a:r>
              <a:rPr lang="en-US"/>
              <a:t>Outline, 40</a:t>
            </a:r>
          </a:p>
        </p:txBody>
      </p:sp>
    </p:spTree>
    <p:extLst>
      <p:ext uri="{BB962C8B-B14F-4D97-AF65-F5344CB8AC3E}">
        <p14:creationId xmlns:p14="http://schemas.microsoft.com/office/powerpoint/2010/main" val="27129533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graphicEl>
                                              <a:dgm id="{AF9C003B-5FA1-4968-B7E1-3D8139C2DC94}"/>
                                            </p:graphicEl>
                                          </p:spTgt>
                                        </p:tgtEl>
                                        <p:attrNameLst>
                                          <p:attrName>style.visibility</p:attrName>
                                        </p:attrNameLst>
                                      </p:cBhvr>
                                      <p:to>
                                        <p:strVal val="visible"/>
                                      </p:to>
                                    </p:set>
                                    <p:animEffect transition="in" filter="wipe(left)">
                                      <p:cBhvr>
                                        <p:cTn id="7" dur="500"/>
                                        <p:tgtEl>
                                          <p:spTgt spid="6">
                                            <p:graphicEl>
                                              <a:dgm id="{AF9C003B-5FA1-4968-B7E1-3D8139C2DC9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Widespread Attestation</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1530066"/>
            <a:ext cx="8051707" cy="4697896"/>
          </a:xfrm>
          <a:prstGeom prst="rect">
            <a:avLst/>
          </a:prstGeom>
        </p:spPr>
      </p:pic>
      <p:sp>
        <p:nvSpPr>
          <p:cNvPr id="7" name="Rounded Rectangular Callout 6"/>
          <p:cNvSpPr/>
          <p:nvPr/>
        </p:nvSpPr>
        <p:spPr bwMode="auto">
          <a:xfrm>
            <a:off x="693364" y="1433335"/>
            <a:ext cx="2568388" cy="766483"/>
          </a:xfrm>
          <a:prstGeom prst="borderCallout1">
            <a:avLst>
              <a:gd name="adj1" fmla="val 100296"/>
              <a:gd name="adj2" fmla="val 64524"/>
              <a:gd name="adj3" fmla="val 139178"/>
              <a:gd name="adj4" fmla="val 80341"/>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err="1">
                <a:ln>
                  <a:noFill/>
                </a:ln>
                <a:solidFill>
                  <a:srgbClr val="FFFF00"/>
                </a:solidFill>
                <a:effectLst>
                  <a:outerShdw blurRad="38100" dist="38100" dir="2700000" algn="tl">
                    <a:srgbClr val="000000">
                      <a:alpha val="43137"/>
                    </a:srgbClr>
                  </a:outerShdw>
                </a:effectLst>
                <a:uLnTx/>
                <a:uFillTx/>
                <a:ea typeface="+mn-ea"/>
                <a:cs typeface="+mn-cs"/>
              </a:rPr>
              <a:t>Irenaeus</a:t>
            </a: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ea typeface="+mn-ea"/>
                <a:cs typeface="+mn-cs"/>
              </a:rPr>
              <a:t> (AD 180)</a:t>
            </a:r>
            <a:b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ea typeface="+mn-ea"/>
                <a:cs typeface="+mn-cs"/>
              </a:rPr>
            </a:b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ea typeface="+mn-ea"/>
                <a:cs typeface="+mn-cs"/>
              </a:rPr>
              <a:t>Lyons, France</a:t>
            </a:r>
          </a:p>
        </p:txBody>
      </p:sp>
      <p:sp>
        <p:nvSpPr>
          <p:cNvPr id="8" name="Rounded Rectangular Callout 7"/>
          <p:cNvSpPr/>
          <p:nvPr/>
        </p:nvSpPr>
        <p:spPr bwMode="auto">
          <a:xfrm>
            <a:off x="1212896" y="3491697"/>
            <a:ext cx="2494429" cy="733062"/>
          </a:xfrm>
          <a:prstGeom prst="borderCallout1">
            <a:avLst>
              <a:gd name="adj1" fmla="val 97312"/>
              <a:gd name="adj2" fmla="val 82151"/>
              <a:gd name="adj3" fmla="val 132791"/>
              <a:gd name="adj4" fmla="val 111700"/>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fontAlgn="base" hangingPunct="0">
              <a:spcBef>
                <a:spcPct val="0"/>
              </a:spcBef>
              <a:spcAft>
                <a:spcPct val="0"/>
              </a:spcAft>
              <a:defRPr/>
            </a:pPr>
            <a:r>
              <a:rPr lang="en-US" sz="2000" b="1">
                <a:solidFill>
                  <a:srgbClr val="FFFF00"/>
                </a:solidFill>
                <a:effectLst>
                  <a:outerShdw blurRad="38100" dist="38100" dir="2700000" algn="tl">
                    <a:srgbClr val="000000">
                      <a:alpha val="43137"/>
                    </a:srgbClr>
                  </a:outerShdw>
                </a:effectLst>
              </a:rPr>
              <a:t>Tertullian</a:t>
            </a:r>
            <a:r>
              <a:rPr lang="en-US" sz="2000">
                <a:solidFill>
                  <a:srgbClr val="FFFFFF"/>
                </a:solidFill>
                <a:effectLst>
                  <a:outerShdw blurRad="38100" dist="38100" dir="2700000" algn="tl">
                    <a:srgbClr val="000000">
                      <a:alpha val="43137"/>
                    </a:srgbClr>
                  </a:outerShdw>
                </a:effectLst>
              </a:rPr>
              <a:t> (AD 210)</a:t>
            </a:r>
          </a:p>
          <a:p>
            <a:pPr algn="ctr" eaLnBrk="0" fontAlgn="base" hangingPunct="0">
              <a:spcBef>
                <a:spcPct val="0"/>
              </a:spcBef>
              <a:spcAft>
                <a:spcPct val="0"/>
              </a:spcAft>
              <a:defRPr/>
            </a:pPr>
            <a:r>
              <a:rPr lang="en-US" sz="2000">
                <a:solidFill>
                  <a:srgbClr val="FFFFFF"/>
                </a:solidFill>
                <a:effectLst>
                  <a:outerShdw blurRad="38100" dist="38100" dir="2700000" algn="tl">
                    <a:srgbClr val="000000">
                      <a:alpha val="43137"/>
                    </a:srgbClr>
                  </a:outerShdw>
                </a:effectLst>
              </a:rPr>
              <a:t>Carthage</a:t>
            </a:r>
          </a:p>
        </p:txBody>
      </p:sp>
      <p:sp>
        <p:nvSpPr>
          <p:cNvPr id="9" name="Rounded Rectangular Callout 8"/>
          <p:cNvSpPr/>
          <p:nvPr/>
        </p:nvSpPr>
        <p:spPr bwMode="auto">
          <a:xfrm>
            <a:off x="5882250" y="1709823"/>
            <a:ext cx="2303929" cy="752460"/>
          </a:xfrm>
          <a:prstGeom prst="borderCallout1">
            <a:avLst>
              <a:gd name="adj1" fmla="val 105917"/>
              <a:gd name="adj2" fmla="val 34370"/>
              <a:gd name="adj3" fmla="val 330418"/>
              <a:gd name="adj4" fmla="val 55781"/>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fontAlgn="base" hangingPunct="0">
              <a:spcBef>
                <a:spcPct val="0"/>
              </a:spcBef>
              <a:spcAft>
                <a:spcPct val="0"/>
              </a:spcAft>
              <a:defRPr/>
            </a:pPr>
            <a:r>
              <a:rPr lang="en-US" sz="2000" b="1" err="1">
                <a:solidFill>
                  <a:srgbClr val="FFFF00"/>
                </a:solidFill>
                <a:effectLst>
                  <a:outerShdw blurRad="38100" dist="38100" dir="2700000" algn="tl">
                    <a:srgbClr val="000000">
                      <a:alpha val="43137"/>
                    </a:srgbClr>
                  </a:outerShdw>
                </a:effectLst>
              </a:rPr>
              <a:t>Papias</a:t>
            </a:r>
            <a:r>
              <a:rPr lang="en-US" sz="2000">
                <a:solidFill>
                  <a:srgbClr val="FFFFFF"/>
                </a:solidFill>
                <a:effectLst>
                  <a:outerShdw blurRad="38100" dist="38100" dir="2700000" algn="tl">
                    <a:srgbClr val="000000">
                      <a:alpha val="43137"/>
                    </a:srgbClr>
                  </a:outerShdw>
                </a:effectLst>
              </a:rPr>
              <a:t> (AD 125)</a:t>
            </a:r>
            <a:br>
              <a:rPr lang="en-US" sz="2000">
                <a:solidFill>
                  <a:srgbClr val="FFFFFF"/>
                </a:solidFill>
                <a:effectLst>
                  <a:outerShdw blurRad="38100" dist="38100" dir="2700000" algn="tl">
                    <a:srgbClr val="000000">
                      <a:alpha val="43137"/>
                    </a:srgbClr>
                  </a:outerShdw>
                </a:effectLst>
              </a:rPr>
            </a:br>
            <a:r>
              <a:rPr lang="en-US" sz="2000" err="1">
                <a:solidFill>
                  <a:srgbClr val="FFFFFF"/>
                </a:solidFill>
                <a:effectLst>
                  <a:outerShdw blurRad="38100" dist="38100" dir="2700000" algn="tl">
                    <a:srgbClr val="000000">
                      <a:alpha val="43137"/>
                    </a:srgbClr>
                  </a:outerShdw>
                </a:effectLst>
              </a:rPr>
              <a:t>Hieropolis</a:t>
            </a:r>
            <a:endParaRPr lang="en-US" sz="2000">
              <a:solidFill>
                <a:srgbClr val="FFFFFF"/>
              </a:solidFill>
              <a:effectLst>
                <a:outerShdw blurRad="38100" dist="38100" dir="2700000" algn="tl">
                  <a:srgbClr val="000000">
                    <a:alpha val="43137"/>
                  </a:srgbClr>
                </a:outerShdw>
              </a:effectLst>
            </a:endParaRPr>
          </a:p>
        </p:txBody>
      </p:sp>
      <p:sp>
        <p:nvSpPr>
          <p:cNvPr id="10" name="Rounded Rectangular Callout 9"/>
          <p:cNvSpPr/>
          <p:nvPr/>
        </p:nvSpPr>
        <p:spPr bwMode="auto">
          <a:xfrm>
            <a:off x="4956151" y="3982828"/>
            <a:ext cx="2303929" cy="825780"/>
          </a:xfrm>
          <a:prstGeom prst="borderCallout1">
            <a:avLst>
              <a:gd name="adj1" fmla="val 99579"/>
              <a:gd name="adj2" fmla="val 59992"/>
              <a:gd name="adj3" fmla="val 200580"/>
              <a:gd name="adj4" fmla="val 94267"/>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fontAlgn="base" hangingPunct="0">
              <a:spcBef>
                <a:spcPct val="0"/>
              </a:spcBef>
              <a:spcAft>
                <a:spcPct val="0"/>
              </a:spcAft>
              <a:defRPr/>
            </a:pPr>
            <a:r>
              <a:rPr lang="en-US" sz="2000" b="1">
                <a:solidFill>
                  <a:srgbClr val="FFFF00"/>
                </a:solidFill>
                <a:effectLst>
                  <a:outerShdw blurRad="38100" dist="38100" dir="2700000" algn="tl">
                    <a:srgbClr val="000000">
                      <a:alpha val="43137"/>
                    </a:srgbClr>
                  </a:outerShdw>
                </a:effectLst>
              </a:rPr>
              <a:t>Clement</a:t>
            </a:r>
            <a:r>
              <a:rPr lang="en-US" sz="2000">
                <a:solidFill>
                  <a:srgbClr val="FFFFFF"/>
                </a:solidFill>
                <a:effectLst>
                  <a:outerShdw blurRad="38100" dist="38100" dir="2700000" algn="tl">
                    <a:srgbClr val="000000">
                      <a:alpha val="43137"/>
                    </a:srgbClr>
                  </a:outerShdw>
                </a:effectLst>
              </a:rPr>
              <a:t> (AD 215)</a:t>
            </a:r>
          </a:p>
          <a:p>
            <a:pPr algn="ctr" eaLnBrk="0" fontAlgn="base" hangingPunct="0">
              <a:spcBef>
                <a:spcPct val="0"/>
              </a:spcBef>
              <a:spcAft>
                <a:spcPct val="0"/>
              </a:spcAft>
              <a:defRPr/>
            </a:pPr>
            <a:r>
              <a:rPr lang="en-US" sz="2000">
                <a:solidFill>
                  <a:srgbClr val="FFFFFF"/>
                </a:solidFill>
                <a:effectLst>
                  <a:outerShdw blurRad="38100" dist="38100" dir="2700000" algn="tl">
                    <a:srgbClr val="000000">
                      <a:alpha val="43137"/>
                    </a:srgbClr>
                  </a:outerShdw>
                </a:effectLst>
              </a:rPr>
              <a:t>Alexandria, Egypt</a:t>
            </a:r>
          </a:p>
        </p:txBody>
      </p:sp>
      <p:sp>
        <p:nvSpPr>
          <p:cNvPr id="3" name="Rounded Rectangle 2"/>
          <p:cNvSpPr/>
          <p:nvPr/>
        </p:nvSpPr>
        <p:spPr bwMode="auto">
          <a:xfrm>
            <a:off x="724740" y="5583717"/>
            <a:ext cx="3847260" cy="644245"/>
          </a:xfrm>
          <a:prstGeom prst="roundRec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mj-lt"/>
                <a:ea typeface="+mn-ea"/>
                <a:cs typeface="+mn-cs"/>
              </a:rPr>
              <a:t>No Rival Tradition</a:t>
            </a:r>
          </a:p>
        </p:txBody>
      </p:sp>
      <p:sp>
        <p:nvSpPr>
          <p:cNvPr id="11" name="Rounded Rectangular Callout 9">
            <a:extLst>
              <a:ext uri="{FF2B5EF4-FFF2-40B4-BE49-F238E27FC236}">
                <a16:creationId xmlns:a16="http://schemas.microsoft.com/office/drawing/2014/main" id="{865F4343-A345-2A3E-3210-1AC8FAA4AAC4}"/>
              </a:ext>
            </a:extLst>
          </p:cNvPr>
          <p:cNvSpPr/>
          <p:nvPr/>
        </p:nvSpPr>
        <p:spPr bwMode="auto">
          <a:xfrm>
            <a:off x="6518269" y="2604406"/>
            <a:ext cx="2025569" cy="672620"/>
          </a:xfrm>
          <a:prstGeom prst="borderCallout1">
            <a:avLst>
              <a:gd name="adj1" fmla="val 99579"/>
              <a:gd name="adj2" fmla="val 59992"/>
              <a:gd name="adj3" fmla="val 430210"/>
              <a:gd name="adj4" fmla="val 69757"/>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fontAlgn="base" hangingPunct="0">
              <a:spcBef>
                <a:spcPct val="0"/>
              </a:spcBef>
              <a:spcAft>
                <a:spcPct val="0"/>
              </a:spcAft>
              <a:defRPr/>
            </a:pPr>
            <a:r>
              <a:rPr lang="en-US" sz="2000" b="1">
                <a:solidFill>
                  <a:srgbClr val="FFFF00"/>
                </a:solidFill>
                <a:effectLst>
                  <a:outerShdw blurRad="38100" dist="38100" dir="2700000" algn="tl">
                    <a:srgbClr val="000000">
                      <a:alpha val="43137"/>
                    </a:srgbClr>
                  </a:outerShdw>
                </a:effectLst>
              </a:rPr>
              <a:t>Justin</a:t>
            </a:r>
            <a:r>
              <a:rPr lang="en-US" sz="2000">
                <a:solidFill>
                  <a:srgbClr val="FFFFFF"/>
                </a:solidFill>
                <a:effectLst>
                  <a:outerShdw blurRad="38100" dist="38100" dir="2700000" algn="tl">
                    <a:srgbClr val="000000">
                      <a:alpha val="43137"/>
                    </a:srgbClr>
                  </a:outerShdw>
                </a:effectLst>
              </a:rPr>
              <a:t> (AD 150)</a:t>
            </a:r>
          </a:p>
          <a:p>
            <a:pPr algn="ctr" eaLnBrk="0" fontAlgn="base" hangingPunct="0">
              <a:spcBef>
                <a:spcPct val="0"/>
              </a:spcBef>
              <a:spcAft>
                <a:spcPct val="0"/>
              </a:spcAft>
              <a:defRPr/>
            </a:pPr>
            <a:r>
              <a:rPr lang="en-US" sz="2000">
                <a:solidFill>
                  <a:srgbClr val="FFFFFF"/>
                </a:solidFill>
                <a:effectLst>
                  <a:outerShdw blurRad="38100" dist="38100" dir="2700000" algn="tl">
                    <a:srgbClr val="000000">
                      <a:alpha val="43137"/>
                    </a:srgbClr>
                  </a:outerShdw>
                </a:effectLst>
              </a:rPr>
              <a:t>Israel</a:t>
            </a:r>
          </a:p>
        </p:txBody>
      </p:sp>
      <p:sp>
        <p:nvSpPr>
          <p:cNvPr id="12" name="Date Placeholder 11">
            <a:extLst>
              <a:ext uri="{FF2B5EF4-FFF2-40B4-BE49-F238E27FC236}">
                <a16:creationId xmlns:a16="http://schemas.microsoft.com/office/drawing/2014/main" id="{C06B52BD-74C7-2A01-32E2-B6B507961BEB}"/>
              </a:ext>
            </a:extLst>
          </p:cNvPr>
          <p:cNvSpPr>
            <a:spLocks noGrp="1"/>
          </p:cNvSpPr>
          <p:nvPr>
            <p:ph type="dt" sz="half" idx="10"/>
          </p:nvPr>
        </p:nvSpPr>
        <p:spPr/>
        <p:txBody>
          <a:bodyPr/>
          <a:lstStyle/>
          <a:p>
            <a:pPr>
              <a:defRPr/>
            </a:pPr>
            <a:r>
              <a:rPr lang="en-US">
                <a:solidFill>
                  <a:srgbClr val="FFFFFF"/>
                </a:solidFill>
                <a:latin typeface="Arial" panose="020B0604020202020204" pitchFamily="34" charset="0"/>
              </a:rPr>
              <a:t>Outline, 40</a:t>
            </a:r>
          </a:p>
        </p:txBody>
      </p:sp>
    </p:spTree>
    <p:extLst>
      <p:ext uri="{BB962C8B-B14F-4D97-AF65-F5344CB8AC3E}">
        <p14:creationId xmlns:p14="http://schemas.microsoft.com/office/powerpoint/2010/main" val="102441319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Attributed Authorship</a:t>
            </a:r>
            <a:br>
              <a:rPr lang="en-US"/>
            </a:br>
            <a:r>
              <a:rPr lang="en-US"/>
              <a:t>Of Hebrews</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3364" y="1666510"/>
            <a:ext cx="8051707" cy="4697896"/>
          </a:xfrm>
          <a:prstGeom prst="rect">
            <a:avLst/>
          </a:prstGeom>
        </p:spPr>
      </p:pic>
      <p:sp>
        <p:nvSpPr>
          <p:cNvPr id="11" name="Rounded Rectangular Callout 6">
            <a:extLst>
              <a:ext uri="{FF2B5EF4-FFF2-40B4-BE49-F238E27FC236}">
                <a16:creationId xmlns:a16="http://schemas.microsoft.com/office/drawing/2014/main" id="{DEDC312F-8FDF-B300-D005-6A9B89B3FDFB}"/>
              </a:ext>
            </a:extLst>
          </p:cNvPr>
          <p:cNvSpPr/>
          <p:nvPr/>
        </p:nvSpPr>
        <p:spPr bwMode="auto">
          <a:xfrm>
            <a:off x="3690860" y="940848"/>
            <a:ext cx="2568388" cy="1386521"/>
          </a:xfrm>
          <a:prstGeom prst="borderCallout1">
            <a:avLst>
              <a:gd name="adj1" fmla="val 99047"/>
              <a:gd name="adj2" fmla="val 50547"/>
              <a:gd name="adj3" fmla="val 166598"/>
              <a:gd name="adj4" fmla="val 33551"/>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Hippolytus &amp; Caius, Presbyter of Rome rejects </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Pauline authorship</a:t>
            </a:r>
          </a:p>
        </p:txBody>
      </p:sp>
      <p:sp>
        <p:nvSpPr>
          <p:cNvPr id="13" name="Rounded Rectangular Callout 6">
            <a:extLst>
              <a:ext uri="{FF2B5EF4-FFF2-40B4-BE49-F238E27FC236}">
                <a16:creationId xmlns:a16="http://schemas.microsoft.com/office/drawing/2014/main" id="{7F0C57CF-7699-7012-7D99-D6E52194A1C4}"/>
              </a:ext>
            </a:extLst>
          </p:cNvPr>
          <p:cNvSpPr/>
          <p:nvPr/>
        </p:nvSpPr>
        <p:spPr bwMode="auto">
          <a:xfrm>
            <a:off x="693364" y="1666510"/>
            <a:ext cx="2568388" cy="937210"/>
          </a:xfrm>
          <a:prstGeom prst="borderCallout1">
            <a:avLst>
              <a:gd name="adj1" fmla="val 99047"/>
              <a:gd name="adj2" fmla="val 50547"/>
              <a:gd name="adj3" fmla="val 316813"/>
              <a:gd name="adj4" fmla="val 136712"/>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Tertullian of Carthage said </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Barnabas</a:t>
            </a:r>
          </a:p>
        </p:txBody>
      </p:sp>
      <p:sp>
        <p:nvSpPr>
          <p:cNvPr id="14" name="Rounded Rectangular Callout 6">
            <a:extLst>
              <a:ext uri="{FF2B5EF4-FFF2-40B4-BE49-F238E27FC236}">
                <a16:creationId xmlns:a16="http://schemas.microsoft.com/office/drawing/2014/main" id="{B50946D3-ECE7-B3C1-D1A5-611543E7E047}"/>
              </a:ext>
            </a:extLst>
          </p:cNvPr>
          <p:cNvSpPr/>
          <p:nvPr/>
        </p:nvSpPr>
        <p:spPr bwMode="auto">
          <a:xfrm>
            <a:off x="6176683" y="2486109"/>
            <a:ext cx="2568388" cy="1008590"/>
          </a:xfrm>
          <a:prstGeom prst="borderCallout1">
            <a:avLst>
              <a:gd name="adj1" fmla="val 99047"/>
              <a:gd name="adj2" fmla="val 50547"/>
              <a:gd name="adj3" fmla="val 324598"/>
              <a:gd name="adj4" fmla="val 43319"/>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Clement of Alexandria said </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Paul</a:t>
            </a:r>
          </a:p>
        </p:txBody>
      </p:sp>
      <p:sp>
        <p:nvSpPr>
          <p:cNvPr id="3" name="Date Placeholder 2">
            <a:extLst>
              <a:ext uri="{FF2B5EF4-FFF2-40B4-BE49-F238E27FC236}">
                <a16:creationId xmlns:a16="http://schemas.microsoft.com/office/drawing/2014/main" id="{191C1162-F1A0-1E41-48DE-03445A0B8F04}"/>
              </a:ext>
            </a:extLst>
          </p:cNvPr>
          <p:cNvSpPr>
            <a:spLocks noGrp="1"/>
          </p:cNvSpPr>
          <p:nvPr>
            <p:ph type="dt" sz="half" idx="10"/>
          </p:nvPr>
        </p:nvSpPr>
        <p:spPr/>
        <p:txBody>
          <a:bodyPr/>
          <a:lstStyle/>
          <a:p>
            <a:r>
              <a:rPr lang="en-US"/>
              <a:t>Outline, 40</a:t>
            </a:r>
          </a:p>
        </p:txBody>
      </p:sp>
      <p:sp>
        <p:nvSpPr>
          <p:cNvPr id="7" name="Rounded Rectangular Callout 6">
            <a:extLst>
              <a:ext uri="{FF2B5EF4-FFF2-40B4-BE49-F238E27FC236}">
                <a16:creationId xmlns:a16="http://schemas.microsoft.com/office/drawing/2014/main" id="{879009E1-80D2-D57F-B248-4C265721F16C}"/>
              </a:ext>
            </a:extLst>
          </p:cNvPr>
          <p:cNvSpPr/>
          <p:nvPr/>
        </p:nvSpPr>
        <p:spPr bwMode="auto">
          <a:xfrm>
            <a:off x="4224368" y="3797753"/>
            <a:ext cx="2568388" cy="1008590"/>
          </a:xfrm>
          <a:prstGeom prst="borderCallout1">
            <a:avLst>
              <a:gd name="adj1" fmla="val 99047"/>
              <a:gd name="adj2" fmla="val 50547"/>
              <a:gd name="adj3" fmla="val 193877"/>
              <a:gd name="adj4" fmla="val 119491"/>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Origen said </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Paul</a:t>
            </a:r>
          </a:p>
        </p:txBody>
      </p:sp>
      <p:sp>
        <p:nvSpPr>
          <p:cNvPr id="8" name="Rounded Rectangular Callout 6">
            <a:extLst>
              <a:ext uri="{FF2B5EF4-FFF2-40B4-BE49-F238E27FC236}">
                <a16:creationId xmlns:a16="http://schemas.microsoft.com/office/drawing/2014/main" id="{CE06CD26-DC7A-25BB-7B86-E4CBB4EF0C1C}"/>
              </a:ext>
            </a:extLst>
          </p:cNvPr>
          <p:cNvSpPr/>
          <p:nvPr/>
        </p:nvSpPr>
        <p:spPr bwMode="auto">
          <a:xfrm>
            <a:off x="866636" y="3047466"/>
            <a:ext cx="2568388" cy="937210"/>
          </a:xfrm>
          <a:prstGeom prst="borderCallout1">
            <a:avLst>
              <a:gd name="adj1" fmla="val 99047"/>
              <a:gd name="adj2" fmla="val 50547"/>
              <a:gd name="adj3" fmla="val 97856"/>
              <a:gd name="adj4" fmla="val 46051"/>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Caius said </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not Paul</a:t>
            </a:r>
          </a:p>
        </p:txBody>
      </p:sp>
      <p:sp>
        <p:nvSpPr>
          <p:cNvPr id="10" name="Rounded Rectangular Callout 6">
            <a:extLst>
              <a:ext uri="{FF2B5EF4-FFF2-40B4-BE49-F238E27FC236}">
                <a16:creationId xmlns:a16="http://schemas.microsoft.com/office/drawing/2014/main" id="{9319B471-E890-5221-667C-C9557B77585C}"/>
              </a:ext>
            </a:extLst>
          </p:cNvPr>
          <p:cNvSpPr/>
          <p:nvPr/>
        </p:nvSpPr>
        <p:spPr bwMode="auto">
          <a:xfrm>
            <a:off x="987859" y="4592256"/>
            <a:ext cx="2568388" cy="937210"/>
          </a:xfrm>
          <a:prstGeom prst="borderCallout1">
            <a:avLst>
              <a:gd name="adj1" fmla="val 99047"/>
              <a:gd name="adj2" fmla="val 50547"/>
              <a:gd name="adj3" fmla="val 97856"/>
              <a:gd name="adj4" fmla="val 46051"/>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Others said </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Clement </a:t>
            </a:r>
            <a:r>
              <a:rPr kumimoji="0" lang="en-US" sz="2000" b="1" i="0" u="none" strike="noStrike" kern="1200" cap="none" spc="0" normalizeH="0" baseline="0" noProof="0" dirty="0">
                <a:ln>
                  <a:noFill/>
                </a:ln>
                <a:effectLst>
                  <a:outerShdw blurRad="38100" dist="38100" dir="2700000" algn="tl">
                    <a:srgbClr val="000000">
                      <a:alpha val="43137"/>
                    </a:srgbClr>
                  </a:outerShdw>
                </a:effectLst>
                <a:uLnTx/>
                <a:uFillTx/>
                <a:latin typeface="Arial" panose="020B0604020202020204" pitchFamily="34" charset="0"/>
                <a:ea typeface="+mn-ea"/>
                <a:cs typeface="+mn-cs"/>
              </a:rPr>
              <a:t>or</a:t>
            </a: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n-ea"/>
                <a:cs typeface="+mn-cs"/>
              </a:rPr>
              <a:t> Luke</a:t>
            </a:r>
          </a:p>
        </p:txBody>
      </p:sp>
    </p:spTree>
    <p:extLst>
      <p:ext uri="{BB962C8B-B14F-4D97-AF65-F5344CB8AC3E}">
        <p14:creationId xmlns:p14="http://schemas.microsoft.com/office/powerpoint/2010/main" val="143861477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down)">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down)">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4" grpId="0" animBg="1"/>
      <p:bldP spid="7" grpId="0" animBg="1"/>
      <p:bldP spid="8" grpId="0" animBg="1"/>
      <p:bldP spid="10"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William Hendriksen Author Biography – Banner of Truth USA">
            <a:extLst>
              <a:ext uri="{FF2B5EF4-FFF2-40B4-BE49-F238E27FC236}">
                <a16:creationId xmlns:a16="http://schemas.microsoft.com/office/drawing/2014/main" id="{DB98A85D-327E-4686-532A-C1F4C368D2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4306" y="1453918"/>
            <a:ext cx="3804836" cy="4709711"/>
          </a:xfrm>
          <a:prstGeom prst="rect">
            <a:avLst/>
          </a:prstGeom>
          <a:noFill/>
          <a:extLst>
            <a:ext uri="{909E8E84-426E-40DD-AFC4-6F175D3DCCD1}">
              <a14:hiddenFill xmlns:a14="http://schemas.microsoft.com/office/drawing/2010/main">
                <a:solidFill>
                  <a:srgbClr val="FFFFFF"/>
                </a:solidFill>
              </a14:hiddenFill>
            </a:ext>
          </a:extLst>
        </p:spPr>
      </p:pic>
      <p:sp>
        <p:nvSpPr>
          <p:cNvPr id="4" name="Title 3"/>
          <p:cNvSpPr>
            <a:spLocks noGrp="1"/>
          </p:cNvSpPr>
          <p:nvPr>
            <p:ph type="title"/>
          </p:nvPr>
        </p:nvSpPr>
        <p:spPr/>
        <p:txBody>
          <a:bodyPr/>
          <a:lstStyle/>
          <a:p>
            <a:r>
              <a:rPr lang="en-US"/>
              <a:t>William </a:t>
            </a:r>
            <a:r>
              <a:rPr lang="en-US" err="1"/>
              <a:t>Hendriksen</a:t>
            </a:r>
            <a:endParaRPr lang="en-US" sz="3000">
              <a:latin typeface="+mn-lt"/>
            </a:endParaRPr>
          </a:p>
        </p:txBody>
      </p:sp>
      <p:sp>
        <p:nvSpPr>
          <p:cNvPr id="5" name="Content Placeholder 4"/>
          <p:cNvSpPr>
            <a:spLocks noGrp="1"/>
          </p:cNvSpPr>
          <p:nvPr>
            <p:ph idx="1"/>
          </p:nvPr>
        </p:nvSpPr>
        <p:spPr>
          <a:xfrm>
            <a:off x="457200" y="1443032"/>
            <a:ext cx="8229600" cy="4787361"/>
          </a:xfrm>
        </p:spPr>
        <p:txBody>
          <a:bodyPr/>
          <a:lstStyle/>
          <a:p>
            <a:pPr marL="0" indent="457200">
              <a:buNone/>
            </a:pPr>
            <a:r>
              <a:rPr lang="en-US" sz="2600" dirty="0"/>
              <a:t>“The evidence spans </a:t>
            </a:r>
            <a:r>
              <a:rPr lang="en-US" sz="2600" b="1" dirty="0">
                <a:solidFill>
                  <a:srgbClr val="FFFF00"/>
                </a:solidFill>
              </a:rPr>
              <a:t>several centuries</a:t>
            </a:r>
            <a:r>
              <a:rPr lang="en-US" sz="2600" dirty="0"/>
              <a:t>, from Eusebius all the way back to Papias. It comes from </a:t>
            </a:r>
            <a:r>
              <a:rPr lang="en-US" sz="2600" b="1" dirty="0">
                <a:solidFill>
                  <a:srgbClr val="FFFF00"/>
                </a:solidFill>
              </a:rPr>
              <a:t>every region</a:t>
            </a:r>
            <a:r>
              <a:rPr lang="en-US" sz="2600" dirty="0"/>
              <a:t>. From </a:t>
            </a:r>
            <a:r>
              <a:rPr lang="en-US" sz="2600" b="1" dirty="0">
                <a:solidFill>
                  <a:srgbClr val="FFFF00"/>
                </a:solidFill>
              </a:rPr>
              <a:t>Asia</a:t>
            </a:r>
            <a:r>
              <a:rPr lang="en-US" sz="2600" dirty="0"/>
              <a:t>, </a:t>
            </a:r>
            <a:r>
              <a:rPr lang="en-US" sz="2600" b="1" dirty="0">
                <a:solidFill>
                  <a:srgbClr val="FFFF00"/>
                </a:solidFill>
              </a:rPr>
              <a:t>Africa</a:t>
            </a:r>
            <a:r>
              <a:rPr lang="en-US" sz="2600" dirty="0"/>
              <a:t>, and </a:t>
            </a:r>
            <a:r>
              <a:rPr lang="en-US" sz="2600" b="1" dirty="0">
                <a:solidFill>
                  <a:srgbClr val="FFFF00"/>
                </a:solidFill>
              </a:rPr>
              <a:t>Europe</a:t>
            </a:r>
            <a:r>
              <a:rPr lang="en-US" sz="2600" dirty="0"/>
              <a:t>; that is, from the </a:t>
            </a:r>
            <a:r>
              <a:rPr lang="en-US" sz="2600" b="1" dirty="0">
                <a:solidFill>
                  <a:srgbClr val="FFFF00"/>
                </a:solidFill>
              </a:rPr>
              <a:t>East</a:t>
            </a:r>
            <a:r>
              <a:rPr lang="en-US" sz="2600" dirty="0"/>
              <a:t> (Papias of Hierapolis, Eusebius of Caesarea); the </a:t>
            </a:r>
            <a:r>
              <a:rPr lang="en-US" sz="2600" b="1" dirty="0">
                <a:solidFill>
                  <a:srgbClr val="FFFF00"/>
                </a:solidFill>
              </a:rPr>
              <a:t>South</a:t>
            </a:r>
            <a:r>
              <a:rPr lang="en-US" sz="2600" dirty="0"/>
              <a:t> (Clement of Alexandria, Tertullian of Carthage); and the </a:t>
            </a:r>
            <a:r>
              <a:rPr lang="en-US" sz="2600" b="1" dirty="0">
                <a:solidFill>
                  <a:srgbClr val="FFFF00"/>
                </a:solidFill>
              </a:rPr>
              <a:t>West</a:t>
            </a:r>
            <a:r>
              <a:rPr lang="en-US" sz="2600" dirty="0"/>
              <a:t> (Justin Martyr and the author of the Muratorian Fragment of Rome). Sometimes two regions are represented by one witness: the </a:t>
            </a:r>
            <a:r>
              <a:rPr lang="en-US" sz="2600" b="1" dirty="0">
                <a:solidFill>
                  <a:srgbClr val="FFFF00"/>
                </a:solidFill>
              </a:rPr>
              <a:t>East</a:t>
            </a:r>
            <a:r>
              <a:rPr lang="en-US" sz="2600" dirty="0"/>
              <a:t> and the </a:t>
            </a:r>
            <a:r>
              <a:rPr lang="en-US" sz="2600" b="1" dirty="0">
                <a:solidFill>
                  <a:srgbClr val="FFFF00"/>
                </a:solidFill>
              </a:rPr>
              <a:t>West</a:t>
            </a:r>
            <a:r>
              <a:rPr lang="en-US" sz="2600" dirty="0"/>
              <a:t> (Irenaeus of Asia Minor, Rome, and Lyons); the </a:t>
            </a:r>
            <a:r>
              <a:rPr lang="en-US" sz="2600" b="1" dirty="0">
                <a:solidFill>
                  <a:srgbClr val="FFFF00"/>
                </a:solidFill>
              </a:rPr>
              <a:t>South</a:t>
            </a:r>
            <a:r>
              <a:rPr lang="en-US" sz="2600" dirty="0"/>
              <a:t> and the </a:t>
            </a:r>
            <a:r>
              <a:rPr lang="en-US" sz="2600" b="1" dirty="0">
                <a:solidFill>
                  <a:srgbClr val="FFFF00"/>
                </a:solidFill>
              </a:rPr>
              <a:t>East</a:t>
            </a:r>
            <a:r>
              <a:rPr lang="en-US" sz="2600" dirty="0"/>
              <a:t> (Origen of Alexandria and Caesarea).”  </a:t>
            </a:r>
            <a:r>
              <a:rPr lang="en-US" sz="2000" dirty="0"/>
              <a:t>(“Mark,”</a:t>
            </a:r>
            <a:r>
              <a:rPr lang="en-US" sz="2000" dirty="0" err="1"/>
              <a:t>NTC</a:t>
            </a:r>
            <a:r>
              <a:rPr lang="en-US" sz="2000" dirty="0"/>
              <a:t>, 10:12)</a:t>
            </a: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674069F-412D-41F4-7BF2-84149447DB69}"/>
              </a:ext>
            </a:extLst>
          </p:cNvPr>
          <p:cNvSpPr>
            <a:spLocks noGrp="1"/>
          </p:cNvSpPr>
          <p:nvPr>
            <p:ph type="dt" sz="half" idx="10"/>
          </p:nvPr>
        </p:nvSpPr>
        <p:spPr/>
        <p:txBody>
          <a:bodyPr/>
          <a:lstStyle/>
          <a:p>
            <a:r>
              <a:rPr lang="en-US" dirty="0"/>
              <a:t>Outline, 40</a:t>
            </a:r>
          </a:p>
        </p:txBody>
      </p:sp>
    </p:spTree>
    <p:extLst>
      <p:ext uri="{BB962C8B-B14F-4D97-AF65-F5344CB8AC3E}">
        <p14:creationId xmlns:p14="http://schemas.microsoft.com/office/powerpoint/2010/main" val="192600458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026"/>
                                        </p:tgtEl>
                                      </p:cBhvr>
                                    </p:animEffect>
                                    <p:set>
                                      <p:cBhvr>
                                        <p:cTn id="7" dur="1" fill="hold">
                                          <p:stCondLst>
                                            <p:cond delay="499"/>
                                          </p:stCondLst>
                                        </p:cTn>
                                        <p:tgtEl>
                                          <p:spTgt spid="102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p:cTn id="12"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3B7682-574D-E022-20F1-40870954F315}"/>
              </a:ext>
            </a:extLst>
          </p:cNvPr>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Evidence For Genuineness</a:t>
            </a:r>
            <a:endParaRPr lang="en-US"/>
          </a:p>
        </p:txBody>
      </p:sp>
      <p:sp>
        <p:nvSpPr>
          <p:cNvPr id="3" name="Content Placeholder 2">
            <a:extLst>
              <a:ext uri="{FF2B5EF4-FFF2-40B4-BE49-F238E27FC236}">
                <a16:creationId xmlns:a16="http://schemas.microsoft.com/office/drawing/2014/main" id="{86062EC8-1B45-77DC-7EA7-202E37EFFC4E}"/>
              </a:ext>
            </a:extLst>
          </p:cNvPr>
          <p:cNvSpPr>
            <a:spLocks noGrp="1"/>
          </p:cNvSpPr>
          <p:nvPr>
            <p:ph idx="1"/>
          </p:nvPr>
        </p:nvSpPr>
        <p:spPr>
          <a:xfrm>
            <a:off x="1524000" y="2280472"/>
            <a:ext cx="5734280" cy="2297055"/>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marL="0" indent="0" algn="ctr">
              <a:buNone/>
            </a:pPr>
            <a:r>
              <a:rPr lang="en-US" sz="4400">
                <a:latin typeface="+mj-lt"/>
              </a:rPr>
              <a:t>Early Use</a:t>
            </a:r>
          </a:p>
        </p:txBody>
      </p:sp>
      <p:sp>
        <p:nvSpPr>
          <p:cNvPr id="4" name="Date Placeholder 3">
            <a:extLst>
              <a:ext uri="{FF2B5EF4-FFF2-40B4-BE49-F238E27FC236}">
                <a16:creationId xmlns:a16="http://schemas.microsoft.com/office/drawing/2014/main" id="{C68D4AD6-72FD-59A5-8E15-4DC72242DF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40</a:t>
            </a:r>
          </a:p>
        </p:txBody>
      </p:sp>
      <p:sp>
        <p:nvSpPr>
          <p:cNvPr id="5" name="Footer Placeholder 4">
            <a:extLst>
              <a:ext uri="{FF2B5EF4-FFF2-40B4-BE49-F238E27FC236}">
                <a16:creationId xmlns:a16="http://schemas.microsoft.com/office/drawing/2014/main" id="{3FDD18D8-4614-AC95-0183-C4C8B5F4D54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EACABD92-7C44-D29F-AB95-11F4E3A0B6E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15790533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p:cTn id="7" dur="500" fill="hold"/>
                                        <p:tgtEl>
                                          <p:spTgt spid="3">
                                            <p:bg/>
                                          </p:spTgt>
                                        </p:tgtEl>
                                        <p:attrNameLst>
                                          <p:attrName>ppt_w</p:attrName>
                                        </p:attrNameLst>
                                      </p:cBhvr>
                                      <p:tavLst>
                                        <p:tav tm="0">
                                          <p:val>
                                            <p:fltVal val="0"/>
                                          </p:val>
                                        </p:tav>
                                        <p:tav tm="100000">
                                          <p:val>
                                            <p:strVal val="#ppt_w"/>
                                          </p:val>
                                        </p:tav>
                                      </p:tavLst>
                                    </p:anim>
                                    <p:anim calcmode="lin" valueType="num">
                                      <p:cBhvr>
                                        <p:cTn id="8" dur="500" fill="hold"/>
                                        <p:tgtEl>
                                          <p:spTgt spid="3">
                                            <p:bg/>
                                          </p:spTgt>
                                        </p:tgtEl>
                                        <p:attrNameLst>
                                          <p:attrName>ppt_h</p:attrName>
                                        </p:attrNameLst>
                                      </p:cBhvr>
                                      <p:tavLst>
                                        <p:tav tm="0">
                                          <p:val>
                                            <p:fltVal val="0"/>
                                          </p:val>
                                        </p:tav>
                                        <p:tav tm="100000">
                                          <p:val>
                                            <p:strVal val="#ppt_h"/>
                                          </p:val>
                                        </p:tav>
                                      </p:tavLst>
                                    </p:anim>
                                    <p:animEffect transition="in" filter="fade">
                                      <p:cBhvr>
                                        <p:cTn id="9" dur="500"/>
                                        <p:tgtEl>
                                          <p:spTgt spid="3">
                                            <p:bg/>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Early Use Of Four Gospels</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effectLst>
                  <a:outerShdw blurRad="38100" dist="38100" dir="2700000" algn="tl">
                    <a:srgbClr val="000000">
                      <a:alpha val="43137"/>
                    </a:srgbClr>
                  </a:outerShdw>
                </a:effectLst>
              </a:rPr>
              <a:t>The four canonical Gospels &amp; Acts were </a:t>
            </a:r>
            <a:r>
              <a:rPr lang="en-US" b="1" dirty="0">
                <a:solidFill>
                  <a:srgbClr val="FFFF00"/>
                </a:solidFill>
                <a:effectLst>
                  <a:outerShdw blurRad="38100" dist="38100" dir="2700000" algn="tl">
                    <a:srgbClr val="000000">
                      <a:alpha val="43137"/>
                    </a:srgbClr>
                  </a:outerShdw>
                </a:effectLst>
              </a:rPr>
              <a:t>used copiously </a:t>
            </a:r>
            <a:r>
              <a:rPr lang="en-US" sz="2800" dirty="0">
                <a:effectLst>
                  <a:outerShdw blurRad="38100" dist="38100" dir="2700000" algn="tl">
                    <a:srgbClr val="000000">
                      <a:alpha val="43137"/>
                    </a:srgbClr>
                  </a:outerShdw>
                </a:effectLst>
              </a:rPr>
              <a:t>by the early “Church Fathers”</a:t>
            </a:r>
          </a:p>
          <a:p>
            <a:pPr marL="909637" lvl="1"/>
            <a:r>
              <a:rPr lang="en-US" dirty="0">
                <a:effectLst>
                  <a:outerShdw blurRad="38100" dist="38100" dir="2700000" algn="tl">
                    <a:srgbClr val="000000">
                      <a:alpha val="43137"/>
                    </a:srgbClr>
                  </a:outerShdw>
                </a:effectLst>
              </a:rPr>
              <a:t>See Appendix D</a:t>
            </a:r>
          </a:p>
          <a:p>
            <a:pPr marL="457200" indent="-457200"/>
            <a:r>
              <a:rPr lang="en-US" dirty="0">
                <a:effectLst>
                  <a:outerShdw blurRad="38100" dist="38100" dir="2700000" algn="tl">
                    <a:srgbClr val="000000">
                      <a:alpha val="43137"/>
                    </a:srgbClr>
                  </a:outerShdw>
                </a:effectLst>
              </a:rPr>
              <a:t>Early Christian writers </a:t>
            </a:r>
            <a:r>
              <a:rPr lang="en-US" b="1" dirty="0">
                <a:solidFill>
                  <a:srgbClr val="FFFF00"/>
                </a:solidFill>
                <a:effectLst>
                  <a:outerShdw blurRad="38100" dist="38100" dir="2700000" algn="tl">
                    <a:srgbClr val="000000">
                      <a:alpha val="43137"/>
                    </a:srgbClr>
                  </a:outerShdw>
                </a:effectLst>
              </a:rPr>
              <a:t>quoted</a:t>
            </a:r>
            <a:r>
              <a:rPr lang="en-US" dirty="0">
                <a:effectLst>
                  <a:outerShdw blurRad="38100" dist="38100" dir="2700000" algn="tl">
                    <a:srgbClr val="000000">
                      <a:alpha val="43137"/>
                    </a:srgbClr>
                  </a:outerShdw>
                </a:effectLst>
              </a:rPr>
              <a:t> or </a:t>
            </a:r>
            <a:r>
              <a:rPr lang="en-US" b="1" dirty="0">
                <a:solidFill>
                  <a:srgbClr val="FFFF00"/>
                </a:solidFill>
                <a:effectLst>
                  <a:outerShdw blurRad="38100" dist="38100" dir="2700000" algn="tl">
                    <a:srgbClr val="000000">
                      <a:alpha val="43137"/>
                    </a:srgbClr>
                  </a:outerShdw>
                </a:effectLst>
              </a:rPr>
              <a:t>alluded</a:t>
            </a:r>
            <a:r>
              <a:rPr lang="en-US" dirty="0">
                <a:effectLst>
                  <a:outerShdw blurRad="38100" dist="38100" dir="2700000" algn="tl">
                    <a:srgbClr val="000000">
                      <a:alpha val="43137"/>
                    </a:srgbClr>
                  </a:outerShdw>
                </a:effectLst>
              </a:rPr>
              <a:t> </a:t>
            </a:r>
            <a:r>
              <a:rPr lang="en-US" b="1" dirty="0">
                <a:solidFill>
                  <a:srgbClr val="FFFF00"/>
                </a:solidFill>
                <a:effectLst>
                  <a:outerShdw blurRad="38100" dist="38100" dir="2700000" algn="tl">
                    <a:srgbClr val="000000">
                      <a:alpha val="43137"/>
                    </a:srgbClr>
                  </a:outerShdw>
                </a:effectLst>
              </a:rPr>
              <a:t>to</a:t>
            </a:r>
            <a:r>
              <a:rPr lang="en-US" dirty="0">
                <a:effectLst>
                  <a:outerShdw blurRad="38100" dist="38100" dir="2700000" algn="tl">
                    <a:srgbClr val="000000">
                      <a:alpha val="43137"/>
                    </a:srgbClr>
                  </a:outerShdw>
                </a:effectLst>
              </a:rPr>
              <a:t> the Gospels and other NT books without identifying these sources </a:t>
            </a:r>
            <a:r>
              <a:rPr lang="en-US" b="1" dirty="0">
                <a:solidFill>
                  <a:srgbClr val="FFFF00"/>
                </a:solidFill>
                <a:effectLst>
                  <a:outerShdw blurRad="38100" dist="38100" dir="2700000" algn="tl">
                    <a:srgbClr val="000000">
                      <a:alpha val="43137"/>
                    </a:srgbClr>
                  </a:outerShdw>
                </a:effectLst>
              </a:rPr>
              <a:t>by name</a:t>
            </a:r>
          </a:p>
          <a:p>
            <a:pPr marL="457200" indent="-457200"/>
            <a:r>
              <a:rPr lang="en-US" dirty="0">
                <a:effectLst>
                  <a:outerShdw blurRad="38100" dist="38100" dir="2700000" algn="tl">
                    <a:srgbClr val="000000">
                      <a:alpha val="43137"/>
                    </a:srgbClr>
                  </a:outerShdw>
                </a:effectLst>
              </a:rPr>
              <a:t>The four canonical Gospels were appealed to as </a:t>
            </a:r>
            <a:r>
              <a:rPr lang="en-US" b="1" dirty="0">
                <a:solidFill>
                  <a:srgbClr val="FFFF00"/>
                </a:solidFill>
                <a:effectLst>
                  <a:outerShdw blurRad="38100" dist="38100" dir="2700000" algn="tl">
                    <a:srgbClr val="000000">
                      <a:alpha val="43137"/>
                    </a:srgbClr>
                  </a:outerShdw>
                </a:effectLst>
              </a:rPr>
              <a:t>authoritative documents</a:t>
            </a:r>
          </a:p>
        </p:txBody>
      </p:sp>
      <p:sp>
        <p:nvSpPr>
          <p:cNvPr id="4" name="Footer Placeholder 3"/>
          <p:cNvSpPr>
            <a:spLocks noGrp="1"/>
          </p:cNvSpPr>
          <p:nvPr>
            <p:ph type="ftr" sz="quarter" idx="11"/>
          </p:nvPr>
        </p:nvSpPr>
        <p:spPr/>
        <p:txBody>
          <a:bodyPr/>
          <a:lstStyle/>
          <a:p>
            <a:r>
              <a:rPr lang="en-US">
                <a:solidFill>
                  <a:srgbClr val="FFFFFF"/>
                </a:solidFill>
              </a:rPr>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solidFill>
                  <a:srgbClr val="FFFFFF"/>
                </a:solidFill>
              </a:rPr>
              <a:pPr/>
              <a:t>339</a:t>
            </a:fld>
            <a:endParaRPr lang="en-US">
              <a:solidFill>
                <a:srgbClr val="FFFFFF"/>
              </a:solidFill>
            </a:endParaRPr>
          </a:p>
        </p:txBody>
      </p:sp>
      <p:sp>
        <p:nvSpPr>
          <p:cNvPr id="6" name="Date Placeholder 5">
            <a:extLst>
              <a:ext uri="{FF2B5EF4-FFF2-40B4-BE49-F238E27FC236}">
                <a16:creationId xmlns:a16="http://schemas.microsoft.com/office/drawing/2014/main" id="{E61A5F9A-B42E-7F27-976F-0B213749A1BA}"/>
              </a:ext>
            </a:extLst>
          </p:cNvPr>
          <p:cNvSpPr>
            <a:spLocks noGrp="1"/>
          </p:cNvSpPr>
          <p:nvPr>
            <p:ph type="dt" sz="half" idx="10"/>
          </p:nvPr>
        </p:nvSpPr>
        <p:spPr/>
        <p:txBody>
          <a:bodyPr/>
          <a:lstStyle/>
          <a:p>
            <a:r>
              <a:rPr lang="en-US"/>
              <a:t>Outline, 40-41</a:t>
            </a:r>
          </a:p>
        </p:txBody>
      </p:sp>
    </p:spTree>
    <p:extLst>
      <p:ext uri="{BB962C8B-B14F-4D97-AF65-F5344CB8AC3E}">
        <p14:creationId xmlns:p14="http://schemas.microsoft.com/office/powerpoint/2010/main" val="199692569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EA68A50-E824-15A1-2DEF-4F38F31798AF}"/>
              </a:ext>
            </a:extLst>
          </p:cNvPr>
          <p:cNvPicPr>
            <a:picLocks noChangeAspect="1"/>
          </p:cNvPicPr>
          <p:nvPr/>
        </p:nvPicPr>
        <p:blipFill>
          <a:blip r:embed="rId2"/>
          <a:stretch>
            <a:fillRect/>
          </a:stretch>
        </p:blipFill>
        <p:spPr>
          <a:xfrm>
            <a:off x="2853369" y="1699351"/>
            <a:ext cx="3352432" cy="4190541"/>
          </a:xfrm>
          <a:prstGeom prst="rect">
            <a:avLst/>
          </a:prstGeom>
        </p:spPr>
      </p:pic>
      <p:sp>
        <p:nvSpPr>
          <p:cNvPr id="2" name="Title 1">
            <a:extLst>
              <a:ext uri="{FF2B5EF4-FFF2-40B4-BE49-F238E27FC236}">
                <a16:creationId xmlns:a16="http://schemas.microsoft.com/office/drawing/2014/main" id="{458DCC87-BE27-6DC6-5C0A-E74B703B51E0}"/>
              </a:ext>
            </a:extLst>
          </p:cNvPr>
          <p:cNvSpPr>
            <a:spLocks noGrp="1"/>
          </p:cNvSpPr>
          <p:nvPr>
            <p:ph type="title"/>
          </p:nvPr>
        </p:nvSpPr>
        <p:spPr/>
        <p:txBody>
          <a:bodyPr/>
          <a:lstStyle/>
          <a:p>
            <a:r>
              <a:rPr lang="en-US"/>
              <a:t>Titles Attached Early</a:t>
            </a:r>
          </a:p>
        </p:txBody>
      </p:sp>
      <p:sp>
        <p:nvSpPr>
          <p:cNvPr id="3" name="Content Placeholder 2">
            <a:extLst>
              <a:ext uri="{FF2B5EF4-FFF2-40B4-BE49-F238E27FC236}">
                <a16:creationId xmlns:a16="http://schemas.microsoft.com/office/drawing/2014/main" id="{D12D31B5-BDA0-ED1F-766E-8038BC4FB032}"/>
              </a:ext>
            </a:extLst>
          </p:cNvPr>
          <p:cNvSpPr>
            <a:spLocks noGrp="1"/>
          </p:cNvSpPr>
          <p:nvPr>
            <p:ph idx="1"/>
          </p:nvPr>
        </p:nvSpPr>
        <p:spPr/>
        <p:txBody>
          <a:bodyPr/>
          <a:lstStyle/>
          <a:p>
            <a:pPr marL="0" indent="0">
              <a:buNone/>
            </a:pPr>
            <a:r>
              <a:rPr lang="en-US" dirty="0">
                <a:effectLst>
                  <a:outerShdw blurRad="38100" dist="38100" dir="2700000" algn="tl">
                    <a:srgbClr val="000000">
                      <a:alpha val="43137"/>
                    </a:srgbClr>
                  </a:outerShdw>
                </a:effectLst>
              </a:rPr>
              <a:t>the authors’ names were truly not attached to their writings, </a:t>
            </a:r>
            <a:r>
              <a:rPr lang="en-US" b="1" dirty="0">
                <a:solidFill>
                  <a:srgbClr val="FFFF00"/>
                </a:solidFill>
                <a:effectLst>
                  <a:outerShdw blurRad="38100" dist="38100" dir="2700000" algn="tl">
                    <a:srgbClr val="000000">
                      <a:alpha val="43137"/>
                    </a:srgbClr>
                  </a:outerShdw>
                </a:effectLst>
              </a:rPr>
              <a:t>multiple names </a:t>
            </a:r>
            <a:r>
              <a:rPr lang="en-US" dirty="0">
                <a:effectLst>
                  <a:outerShdw blurRad="38100" dist="38100" dir="2700000" algn="tl">
                    <a:srgbClr val="000000">
                      <a:alpha val="43137"/>
                    </a:srgbClr>
                  </a:outerShdw>
                </a:effectLst>
              </a:rPr>
              <a:t>would have been attached (as is the case with Hebrews). To state it simply: </a:t>
            </a:r>
            <a:r>
              <a:rPr lang="en-US" b="1" dirty="0">
                <a:solidFill>
                  <a:srgbClr val="FFFF00"/>
                </a:solidFill>
                <a:effectLst>
                  <a:outerShdw blurRad="38100" dist="38100" dir="2700000" algn="tl">
                    <a:srgbClr val="000000">
                      <a:alpha val="43137"/>
                    </a:srgbClr>
                  </a:outerShdw>
                </a:effectLst>
              </a:rPr>
              <a:t>if nobody knew for six decades who wrote the Gospels, the second-century witness wouldn’t have been unanimous</a:t>
            </a:r>
            <a:r>
              <a:rPr lang="en-US" dirty="0">
                <a:effectLst>
                  <a:outerShdw blurRad="38100" dist="38100" dir="2700000" algn="tl">
                    <a:srgbClr val="000000">
                      <a:alpha val="43137"/>
                    </a:srgbClr>
                  </a:outerShdw>
                </a:effectLst>
              </a:rPr>
              <a:t>. Rather, it would have been </a:t>
            </a:r>
            <a:r>
              <a:rPr lang="en-US" b="1" dirty="0">
                <a:solidFill>
                  <a:srgbClr val="FFFF00"/>
                </a:solidFill>
                <a:effectLst>
                  <a:outerShdw blurRad="38100" dist="38100" dir="2700000" algn="tl">
                    <a:srgbClr val="000000">
                      <a:alpha val="43137"/>
                    </a:srgbClr>
                  </a:outerShdw>
                </a:effectLst>
              </a:rPr>
              <a:t>highly contested</a:t>
            </a:r>
            <a:r>
              <a:rPr lang="en-US" dirty="0">
                <a:effectLst>
                  <a:outerShdw blurRad="38100" dist="38100" dir="2700000" algn="tl">
                    <a:srgbClr val="000000">
                      <a:alpha val="43137"/>
                    </a:srgbClr>
                  </a:outerShdw>
                </a:effectLst>
              </a:rPr>
              <a:t>, and we’d have records of that. Instead, we find the </a:t>
            </a:r>
            <a:r>
              <a:rPr lang="en-US" b="1" dirty="0">
                <a:solidFill>
                  <a:srgbClr val="FFFF00"/>
                </a:solidFill>
                <a:effectLst>
                  <a:outerShdw blurRad="38100" dist="38100" dir="2700000" algn="tl">
                    <a:srgbClr val="000000">
                      <a:alpha val="43137"/>
                    </a:srgbClr>
                  </a:outerShdw>
                </a:effectLst>
              </a:rPr>
              <a:t>traditional names</a:t>
            </a:r>
            <a:r>
              <a:rPr lang="en-US" dirty="0">
                <a:effectLst>
                  <a:outerShdw blurRad="38100" dist="38100" dir="2700000" algn="tl">
                    <a:srgbClr val="000000">
                      <a:alpha val="43137"/>
                    </a:srgbClr>
                  </a:outerShdw>
                </a:effectLst>
              </a:rPr>
              <a:t> as the </a:t>
            </a:r>
            <a:r>
              <a:rPr lang="en-US" b="1" i="1" dirty="0">
                <a:solidFill>
                  <a:srgbClr val="FFFF00"/>
                </a:solidFill>
                <a:effectLst>
                  <a:outerShdw blurRad="38100" dist="38100" dir="2700000" algn="tl">
                    <a:srgbClr val="000000">
                      <a:alpha val="43137"/>
                    </a:srgbClr>
                  </a:outerShdw>
                </a:effectLst>
              </a:rPr>
              <a:t>only</a:t>
            </a:r>
            <a:r>
              <a:rPr lang="en-US" b="1" dirty="0">
                <a:solidFill>
                  <a:srgbClr val="FFFF00"/>
                </a:solidFill>
                <a:effectLst>
                  <a:outerShdw blurRad="38100" dist="38100" dir="2700000" algn="tl">
                    <a:srgbClr val="000000">
                      <a:alpha val="43137"/>
                    </a:srgbClr>
                  </a:outerShdw>
                </a:effectLst>
              </a:rPr>
              <a:t> names</a:t>
            </a:r>
            <a:r>
              <a:rPr lang="en-US"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Why I Trust the Bible</a:t>
            </a:r>
            <a:r>
              <a:rPr lang="en-US" sz="2000" dirty="0">
                <a:effectLst>
                  <a:outerShdw blurRad="38100" dist="38100" dir="2700000" algn="tl">
                    <a:srgbClr val="000000">
                      <a:alpha val="43137"/>
                    </a:srgbClr>
                  </a:outerShdw>
                </a:effectLst>
              </a:rPr>
              <a:t>, 21)</a:t>
            </a:r>
          </a:p>
        </p:txBody>
      </p:sp>
      <p:sp>
        <p:nvSpPr>
          <p:cNvPr id="4" name="Date Placeholder 3">
            <a:extLst>
              <a:ext uri="{FF2B5EF4-FFF2-40B4-BE49-F238E27FC236}">
                <a16:creationId xmlns:a16="http://schemas.microsoft.com/office/drawing/2014/main" id="{E25C01E0-2264-48B6-E7E0-5234052B0698}"/>
              </a:ext>
            </a:extLst>
          </p:cNvPr>
          <p:cNvSpPr>
            <a:spLocks noGrp="1"/>
          </p:cNvSpPr>
          <p:nvPr>
            <p:ph type="dt" sz="half" idx="10"/>
          </p:nvPr>
        </p:nvSpPr>
        <p:spPr/>
        <p:txBody>
          <a:bodyPr/>
          <a:lstStyle/>
          <a:p>
            <a:r>
              <a:rPr lang="en-US"/>
              <a:t>Outline, 5</a:t>
            </a:r>
          </a:p>
        </p:txBody>
      </p:sp>
      <p:sp>
        <p:nvSpPr>
          <p:cNvPr id="5" name="Footer Placeholder 4">
            <a:extLst>
              <a:ext uri="{FF2B5EF4-FFF2-40B4-BE49-F238E27FC236}">
                <a16:creationId xmlns:a16="http://schemas.microsoft.com/office/drawing/2014/main" id="{4FA3A0B9-56F6-9283-7F31-8ECACA9733F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8F6FF57-D4D2-0BBA-2352-55921EA70700}"/>
              </a:ext>
            </a:extLst>
          </p:cNvPr>
          <p:cNvSpPr>
            <a:spLocks noGrp="1"/>
          </p:cNvSpPr>
          <p:nvPr>
            <p:ph type="sldNum" sz="quarter" idx="12"/>
          </p:nvPr>
        </p:nvSpPr>
        <p:spPr/>
        <p:txBody>
          <a:bodyPr/>
          <a:lstStyle/>
          <a:p>
            <a:fld id="{3C8CA7C4-6BCF-4B83-8858-85B1748A2A5F}" type="slidenum">
              <a:rPr lang="en-US" smtClean="0"/>
              <a:t>34</a:t>
            </a:fld>
            <a:endParaRPr lang="en-US"/>
          </a:p>
        </p:txBody>
      </p:sp>
    </p:spTree>
    <p:extLst>
      <p:ext uri="{BB962C8B-B14F-4D97-AF65-F5344CB8AC3E}">
        <p14:creationId xmlns:p14="http://schemas.microsoft.com/office/powerpoint/2010/main" val="168892339"/>
      </p:ext>
    </p:extLst>
  </p:cSld>
  <p:clrMapOvr>
    <a:masterClrMapping/>
  </p:clrMapOvr>
  <p:transition spd="med">
    <p:pull/>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A9DA21-3016-394D-489B-A8F46BD3AF3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BC721EA-C71A-C8B8-3DE3-9D334C72B814}"/>
              </a:ext>
            </a:extLst>
          </p:cNvPr>
          <p:cNvSpPr>
            <a:spLocks noGrp="1"/>
          </p:cNvSpPr>
          <p:nvPr>
            <p:ph type="title"/>
          </p:nvPr>
        </p:nvSpPr>
        <p:spPr/>
        <p:txBody>
          <a:bodyPr/>
          <a:lstStyle/>
          <a:p>
            <a:r>
              <a:rPr lang="en-US" dirty="0"/>
              <a:t>Early Use Of Four Gospels</a:t>
            </a:r>
          </a:p>
        </p:txBody>
      </p:sp>
      <p:sp>
        <p:nvSpPr>
          <p:cNvPr id="3" name="Content Placeholder 2">
            <a:extLst>
              <a:ext uri="{FF2B5EF4-FFF2-40B4-BE49-F238E27FC236}">
                <a16:creationId xmlns:a16="http://schemas.microsoft.com/office/drawing/2014/main" id="{E246709A-0CE3-5D9F-041B-983E003B906D}"/>
              </a:ext>
            </a:extLst>
          </p:cNvPr>
          <p:cNvSpPr>
            <a:spLocks noGrp="1"/>
          </p:cNvSpPr>
          <p:nvPr>
            <p:ph idx="1"/>
          </p:nvPr>
        </p:nvSpPr>
        <p:spPr>
          <a:xfrm>
            <a:off x="457200" y="1420813"/>
            <a:ext cx="8229600" cy="4857749"/>
          </a:xfrm>
        </p:spPr>
        <p:txBody>
          <a:bodyPr/>
          <a:lstStyle/>
          <a:p>
            <a:pPr marL="457200" indent="-457200"/>
            <a:r>
              <a:rPr lang="en-US" dirty="0"/>
              <a:t>A few writers </a:t>
            </a:r>
            <a:r>
              <a:rPr lang="en-US" b="1" dirty="0">
                <a:solidFill>
                  <a:srgbClr val="FFFF00"/>
                </a:solidFill>
              </a:rPr>
              <a:t>quote</a:t>
            </a:r>
            <a:r>
              <a:rPr lang="en-US" dirty="0"/>
              <a:t> from the Gospels and refer to their statements as </a:t>
            </a:r>
            <a:r>
              <a:rPr lang="en-US" b="1" dirty="0">
                <a:solidFill>
                  <a:srgbClr val="FFFF00"/>
                </a:solidFill>
              </a:rPr>
              <a:t>“Scripture”</a:t>
            </a:r>
          </a:p>
          <a:p>
            <a:pPr marL="909637" lvl="1"/>
            <a:r>
              <a:rPr lang="en-US" dirty="0"/>
              <a:t>See Appendix E</a:t>
            </a:r>
          </a:p>
          <a:p>
            <a:pPr marL="909637" lvl="1"/>
            <a:r>
              <a:rPr lang="en-US" u="sng" dirty="0"/>
              <a:t>Note</a:t>
            </a:r>
            <a:r>
              <a:rPr lang="en-US" dirty="0"/>
              <a:t>:  NT writers frequently quote “Scripture” without identifying the author or the book they are quoting</a:t>
            </a:r>
          </a:p>
          <a:p>
            <a:pPr marL="457200" indent="-457200">
              <a:spcBef>
                <a:spcPts val="0"/>
              </a:spcBef>
              <a:spcAft>
                <a:spcPts val="2400"/>
              </a:spcAft>
            </a:pPr>
            <a:r>
              <a:rPr lang="en-US" sz="2800" dirty="0"/>
              <a:t>Some early writers cite a quotation from one of the Gospels with the words </a:t>
            </a:r>
            <a:r>
              <a:rPr lang="en-US" b="1" dirty="0">
                <a:solidFill>
                  <a:srgbClr val="FFFF00"/>
                </a:solidFill>
              </a:rPr>
              <a:t>“it is written”</a:t>
            </a:r>
          </a:p>
          <a:p>
            <a:pPr marL="909637" lvl="1"/>
            <a:r>
              <a:rPr lang="en-US" u="sng" dirty="0"/>
              <a:t>Note</a:t>
            </a:r>
            <a:r>
              <a:rPr lang="en-US" dirty="0"/>
              <a:t>:  The phrase “it is written” is used 55x in the NT to quote or allude to Scripture</a:t>
            </a:r>
          </a:p>
        </p:txBody>
      </p:sp>
      <p:sp>
        <p:nvSpPr>
          <p:cNvPr id="4" name="Footer Placeholder 3">
            <a:extLst>
              <a:ext uri="{FF2B5EF4-FFF2-40B4-BE49-F238E27FC236}">
                <a16:creationId xmlns:a16="http://schemas.microsoft.com/office/drawing/2014/main" id="{A262A896-861F-9F4E-7B7F-69C6362DB3C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F8FB8D89-4A56-6E12-6ECA-EF5C813E49D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5D43C14-4911-2B43-DE1F-97E2A2EDBC00}"/>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solidFill>
                  <a:srgbClr val="FFFFFF"/>
                </a:solidFill>
                <a:latin typeface="Arial" panose="020B0604020202020204" pitchFamily="34" charset="0"/>
              </a:rPr>
              <a:t>Outline, 42</a:t>
            </a:r>
          </a:p>
        </p:txBody>
      </p:sp>
    </p:spTree>
    <p:extLst>
      <p:ext uri="{BB962C8B-B14F-4D97-AF65-F5344CB8AC3E}">
        <p14:creationId xmlns:p14="http://schemas.microsoft.com/office/powerpoint/2010/main" val="185534874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9F4FAB-C1FC-AFB4-19E3-4AC7039DC70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B1E8B5F-BBDD-22ED-1113-E3A4110B123D}"/>
              </a:ext>
            </a:extLst>
          </p:cNvPr>
          <p:cNvSpPr>
            <a:spLocks noGrp="1"/>
          </p:cNvSpPr>
          <p:nvPr>
            <p:ph type="title"/>
          </p:nvPr>
        </p:nvSpPr>
        <p:spPr/>
        <p:txBody>
          <a:bodyPr/>
          <a:lstStyle/>
          <a:p>
            <a:r>
              <a:rPr lang="en-US" dirty="0"/>
              <a:t>Early Use Of Four Gospels</a:t>
            </a:r>
          </a:p>
        </p:txBody>
      </p:sp>
      <p:sp>
        <p:nvSpPr>
          <p:cNvPr id="3" name="Content Placeholder 2">
            <a:extLst>
              <a:ext uri="{FF2B5EF4-FFF2-40B4-BE49-F238E27FC236}">
                <a16:creationId xmlns:a16="http://schemas.microsoft.com/office/drawing/2014/main" id="{B9DD4D5C-3205-6C6F-5CD3-249C8D1361FE}"/>
              </a:ext>
            </a:extLst>
          </p:cNvPr>
          <p:cNvSpPr>
            <a:spLocks noGrp="1"/>
          </p:cNvSpPr>
          <p:nvPr>
            <p:ph idx="1"/>
          </p:nvPr>
        </p:nvSpPr>
        <p:spPr/>
        <p:txBody>
          <a:bodyPr/>
          <a:lstStyle/>
          <a:p>
            <a:pPr marL="457200" indent="-457200"/>
            <a:r>
              <a:rPr lang="en-US" dirty="0">
                <a:effectLst/>
              </a:rPr>
              <a:t>This evidence takes us back </a:t>
            </a:r>
            <a:r>
              <a:rPr lang="en-US" b="1" dirty="0">
                <a:solidFill>
                  <a:srgbClr val="FFFF00"/>
                </a:solidFill>
                <a:effectLst/>
              </a:rPr>
              <a:t>even earlier </a:t>
            </a:r>
            <a:r>
              <a:rPr lang="en-US" dirty="0">
                <a:effectLst/>
              </a:rPr>
              <a:t>than the evidence of attribution</a:t>
            </a:r>
          </a:p>
          <a:p>
            <a:pPr marL="457200" indent="-457200"/>
            <a:r>
              <a:rPr lang="en-US" dirty="0">
                <a:effectLst/>
              </a:rPr>
              <a:t>Use of the Gospels as </a:t>
            </a:r>
            <a:r>
              <a:rPr lang="en-US" altLang="en-US" b="1" kern="1200" dirty="0">
                <a:solidFill>
                  <a:srgbClr val="FFFF00"/>
                </a:solidFill>
                <a:effectLst/>
              </a:rPr>
              <a:t>authoritative sources </a:t>
            </a:r>
            <a:r>
              <a:rPr lang="en-US" altLang="en-US" dirty="0">
                <a:effectLst/>
              </a:rPr>
              <a:t>means that they expected their audience to </a:t>
            </a:r>
            <a:r>
              <a:rPr lang="en-US" altLang="en-US" b="1" kern="1200" dirty="0">
                <a:solidFill>
                  <a:srgbClr val="FFFF00"/>
                </a:solidFill>
                <a:effectLst/>
              </a:rPr>
              <a:t>recognize</a:t>
            </a:r>
            <a:r>
              <a:rPr lang="en-US" altLang="en-US" dirty="0">
                <a:effectLst/>
              </a:rPr>
              <a:t> their quotations and allusions and to </a:t>
            </a:r>
            <a:r>
              <a:rPr lang="en-US" altLang="en-US" b="1" kern="1200" dirty="0">
                <a:solidFill>
                  <a:srgbClr val="FFFF00"/>
                </a:solidFill>
                <a:effectLst/>
              </a:rPr>
              <a:t>accept</a:t>
            </a:r>
            <a:r>
              <a:rPr lang="en-US" altLang="en-US" dirty="0">
                <a:effectLst/>
              </a:rPr>
              <a:t> them as authentic.</a:t>
            </a:r>
            <a:endParaRPr lang="en-US" dirty="0">
              <a:effectLst/>
            </a:endParaRPr>
          </a:p>
          <a:p>
            <a:pPr marL="457200" indent="-457200"/>
            <a:r>
              <a:rPr lang="en-US" dirty="0">
                <a:effectLst/>
              </a:rPr>
              <a:t>How could the early Christian community have accepted the Gospels as </a:t>
            </a:r>
            <a:r>
              <a:rPr lang="en-US" b="1" dirty="0">
                <a:solidFill>
                  <a:srgbClr val="FFFF00"/>
                </a:solidFill>
                <a:effectLst>
                  <a:outerShdw blurRad="38100" dist="38100" dir="2700000" algn="tl">
                    <a:srgbClr val="000000">
                      <a:alpha val="43137"/>
                    </a:srgbClr>
                  </a:outerShdw>
                </a:effectLst>
              </a:rPr>
              <a:t>authoritative</a:t>
            </a:r>
            <a:r>
              <a:rPr lang="en-US" dirty="0">
                <a:effectLst/>
              </a:rPr>
              <a:t> unless they </a:t>
            </a:r>
            <a:r>
              <a:rPr lang="en-US" b="1" dirty="0">
                <a:solidFill>
                  <a:srgbClr val="FFFF00"/>
                </a:solidFill>
                <a:effectLst>
                  <a:outerShdw blurRad="38100" dist="38100" dir="2700000" algn="tl">
                    <a:srgbClr val="000000">
                      <a:alpha val="43137"/>
                    </a:srgbClr>
                  </a:outerShdw>
                </a:effectLst>
              </a:rPr>
              <a:t>knew</a:t>
            </a:r>
            <a:r>
              <a:rPr lang="en-US" dirty="0">
                <a:effectLst/>
              </a:rPr>
              <a:t> who had </a:t>
            </a:r>
            <a:r>
              <a:rPr lang="en-US" b="1" dirty="0">
                <a:solidFill>
                  <a:srgbClr val="FFFF00"/>
                </a:solidFill>
                <a:effectLst>
                  <a:outerShdw blurRad="38100" dist="38100" dir="2700000" algn="tl">
                    <a:srgbClr val="000000">
                      <a:alpha val="43137"/>
                    </a:srgbClr>
                  </a:outerShdw>
                </a:effectLst>
              </a:rPr>
              <a:t>written</a:t>
            </a:r>
            <a:r>
              <a:rPr lang="en-US" dirty="0">
                <a:effectLst/>
              </a:rPr>
              <a:t> them?</a:t>
            </a:r>
          </a:p>
        </p:txBody>
      </p:sp>
      <p:sp>
        <p:nvSpPr>
          <p:cNvPr id="4" name="Footer Placeholder 3">
            <a:extLst>
              <a:ext uri="{FF2B5EF4-FFF2-40B4-BE49-F238E27FC236}">
                <a16:creationId xmlns:a16="http://schemas.microsoft.com/office/drawing/2014/main" id="{57F36DA8-C484-F285-9CD9-B97D36CF8F8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F8774D84-575B-BE80-5A28-76CBEDEC40D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54DA846F-E247-3DDA-2F8A-AD4FCB2D8601}"/>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43</a:t>
            </a:r>
          </a:p>
        </p:txBody>
      </p:sp>
    </p:spTree>
    <p:extLst>
      <p:ext uri="{BB962C8B-B14F-4D97-AF65-F5344CB8AC3E}">
        <p14:creationId xmlns:p14="http://schemas.microsoft.com/office/powerpoint/2010/main" val="156416481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AD666A-A09D-B7AC-7FC2-5C86F23E99A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E9E4C6B-EE7D-B12C-7526-66AE83DBDAD9}"/>
              </a:ext>
            </a:extLst>
          </p:cNvPr>
          <p:cNvSpPr>
            <a:spLocks noGrp="1"/>
          </p:cNvSpPr>
          <p:nvPr>
            <p:ph type="title"/>
          </p:nvPr>
        </p:nvSpPr>
        <p:spPr/>
        <p:txBody>
          <a:bodyPr/>
          <a:lstStyle/>
          <a:p>
            <a:r>
              <a:rPr lang="en-US" dirty="0"/>
              <a:t>Early Use Of Four Gospels</a:t>
            </a:r>
          </a:p>
        </p:txBody>
      </p:sp>
      <p:sp>
        <p:nvSpPr>
          <p:cNvPr id="3" name="Content Placeholder 2">
            <a:extLst>
              <a:ext uri="{FF2B5EF4-FFF2-40B4-BE49-F238E27FC236}">
                <a16:creationId xmlns:a16="http://schemas.microsoft.com/office/drawing/2014/main" id="{43CD0809-AE38-3EF3-8977-D9FE8D90B996}"/>
              </a:ext>
            </a:extLst>
          </p:cNvPr>
          <p:cNvSpPr>
            <a:spLocks noGrp="1"/>
          </p:cNvSpPr>
          <p:nvPr>
            <p:ph idx="1"/>
          </p:nvPr>
        </p:nvSpPr>
        <p:spPr/>
        <p:txBody>
          <a:bodyPr/>
          <a:lstStyle/>
          <a:p>
            <a:pPr marL="457200" indent="-457200"/>
            <a:r>
              <a:rPr lang="en-US" dirty="0">
                <a:effectLst/>
              </a:rPr>
              <a:t>Even </a:t>
            </a:r>
            <a:r>
              <a:rPr lang="en-US" b="1" dirty="0">
                <a:solidFill>
                  <a:srgbClr val="FFFF00"/>
                </a:solidFill>
                <a:effectLst>
                  <a:outerShdw blurRad="38100" dist="38100" dir="2700000" algn="tl">
                    <a:srgbClr val="000000">
                      <a:alpha val="43137"/>
                    </a:srgbClr>
                  </a:outerShdw>
                </a:effectLst>
              </a:rPr>
              <a:t>early critics </a:t>
            </a:r>
            <a:r>
              <a:rPr lang="en-US" dirty="0">
                <a:effectLst/>
              </a:rPr>
              <a:t>of Christianity quoted or alluded to the Gospels and other NT books</a:t>
            </a:r>
          </a:p>
          <a:p>
            <a:pPr marL="909637" lvl="1"/>
            <a:r>
              <a:rPr lang="en-US" dirty="0" err="1">
                <a:effectLst/>
              </a:rPr>
              <a:t>Celsus</a:t>
            </a:r>
            <a:r>
              <a:rPr lang="en-US" dirty="0">
                <a:effectLst/>
              </a:rPr>
              <a:t>  (~AD 175-177)</a:t>
            </a:r>
          </a:p>
          <a:p>
            <a:pPr marL="457200"/>
            <a:r>
              <a:rPr lang="en-US" dirty="0">
                <a:effectLst/>
              </a:rPr>
              <a:t>None of the so-called </a:t>
            </a:r>
            <a:r>
              <a:rPr lang="en-US" b="1" dirty="0">
                <a:solidFill>
                  <a:srgbClr val="FFFF00"/>
                </a:solidFill>
                <a:effectLst/>
              </a:rPr>
              <a:t>apocryphal “gospels” </a:t>
            </a:r>
            <a:r>
              <a:rPr lang="en-US" dirty="0">
                <a:effectLst/>
              </a:rPr>
              <a:t>were </a:t>
            </a:r>
            <a:r>
              <a:rPr lang="en-US" b="1" dirty="0">
                <a:solidFill>
                  <a:srgbClr val="FFFF00"/>
                </a:solidFill>
                <a:effectLst>
                  <a:outerShdw blurRad="38100" dist="38100" dir="2700000" algn="tl">
                    <a:srgbClr val="000000">
                      <a:alpha val="43137"/>
                    </a:srgbClr>
                  </a:outerShdw>
                </a:effectLst>
              </a:rPr>
              <a:t>used as widely </a:t>
            </a:r>
            <a:r>
              <a:rPr lang="en-US" dirty="0">
                <a:effectLst/>
              </a:rPr>
              <a:t>as the four canonical gospels</a:t>
            </a:r>
          </a:p>
        </p:txBody>
      </p:sp>
      <p:sp>
        <p:nvSpPr>
          <p:cNvPr id="4" name="Footer Placeholder 3">
            <a:extLst>
              <a:ext uri="{FF2B5EF4-FFF2-40B4-BE49-F238E27FC236}">
                <a16:creationId xmlns:a16="http://schemas.microsoft.com/office/drawing/2014/main" id="{234003D8-0022-DFFB-AF1D-F0160433302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59B5212D-DE4F-2193-7A05-6CE406E8A5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55D5ED6-CD74-DEE2-0BCD-1DBF5A34FE1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43-44</a:t>
            </a:r>
          </a:p>
        </p:txBody>
      </p:sp>
    </p:spTree>
    <p:extLst>
      <p:ext uri="{BB962C8B-B14F-4D97-AF65-F5344CB8AC3E}">
        <p14:creationId xmlns:p14="http://schemas.microsoft.com/office/powerpoint/2010/main" val="16229772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CA6582-A1D7-1824-2DA3-02DB8F3610DF}"/>
              </a:ext>
            </a:extLst>
          </p:cNvPr>
          <p:cNvSpPr>
            <a:spLocks noGrp="1"/>
          </p:cNvSpPr>
          <p:nvPr>
            <p:ph type="title"/>
          </p:nvPr>
        </p:nvSpPr>
        <p:spPr/>
        <p:txBody>
          <a:bodyPr/>
          <a:lstStyle/>
          <a:p>
            <a:r>
              <a:rPr lang="en-US" err="1"/>
              <a:t>Clement’s</a:t>
            </a:r>
            <a:r>
              <a:rPr lang="en-US"/>
              <a:t> Quotations</a:t>
            </a:r>
          </a:p>
        </p:txBody>
      </p:sp>
      <p:sp>
        <p:nvSpPr>
          <p:cNvPr id="3" name="Content Placeholder 2">
            <a:extLst>
              <a:ext uri="{FF2B5EF4-FFF2-40B4-BE49-F238E27FC236}">
                <a16:creationId xmlns:a16="http://schemas.microsoft.com/office/drawing/2014/main" id="{F5DB8ADA-1DE0-FBDB-6698-4BDE4525FBF5}"/>
              </a:ext>
            </a:extLst>
          </p:cNvPr>
          <p:cNvSpPr>
            <a:spLocks noGrp="1"/>
          </p:cNvSpPr>
          <p:nvPr>
            <p:ph idx="1"/>
          </p:nvPr>
        </p:nvSpPr>
        <p:spPr/>
        <p:txBody>
          <a:bodyPr/>
          <a:lstStyle/>
          <a:p>
            <a:r>
              <a:rPr lang="en-US" dirty="0"/>
              <a:t>He quotes over </a:t>
            </a:r>
            <a:r>
              <a:rPr lang="en-US" b="1" dirty="0">
                <a:solidFill>
                  <a:srgbClr val="FFFF00"/>
                </a:solidFill>
                <a:effectLst>
                  <a:outerShdw blurRad="38100" dist="38100" dir="2700000" algn="tl">
                    <a:srgbClr val="000000">
                      <a:alpha val="43137"/>
                    </a:srgbClr>
                  </a:outerShdw>
                </a:effectLst>
              </a:rPr>
              <a:t>40 books </a:t>
            </a:r>
            <a:r>
              <a:rPr lang="en-US" dirty="0"/>
              <a:t>from the OT &amp; the NT and he </a:t>
            </a:r>
            <a:r>
              <a:rPr lang="en-US" b="1" dirty="0">
                <a:solidFill>
                  <a:srgbClr val="FFFF00"/>
                </a:solidFill>
                <a:effectLst>
                  <a:outerShdw blurRad="38100" dist="38100" dir="2700000" algn="tl">
                    <a:srgbClr val="000000">
                      <a:alpha val="43137"/>
                    </a:srgbClr>
                  </a:outerShdw>
                </a:effectLst>
              </a:rPr>
              <a:t>never cites a source</a:t>
            </a:r>
          </a:p>
          <a:p>
            <a:r>
              <a:rPr lang="en-US" dirty="0"/>
              <a:t>He didn’t need to because:</a:t>
            </a:r>
          </a:p>
          <a:p>
            <a:pPr lvl="1"/>
            <a:r>
              <a:rPr lang="en-US" dirty="0"/>
              <a:t>His readers </a:t>
            </a:r>
            <a:r>
              <a:rPr lang="en-US" b="1" dirty="0">
                <a:solidFill>
                  <a:srgbClr val="FFFF00"/>
                </a:solidFill>
              </a:rPr>
              <a:t>had</a:t>
            </a:r>
            <a:r>
              <a:rPr lang="en-US" dirty="0"/>
              <a:t> these sources</a:t>
            </a:r>
          </a:p>
          <a:p>
            <a:pPr lvl="1"/>
            <a:r>
              <a:rPr lang="en-US" dirty="0"/>
              <a:t>They were </a:t>
            </a:r>
            <a:r>
              <a:rPr lang="en-US" b="1" dirty="0">
                <a:solidFill>
                  <a:srgbClr val="FFFF00"/>
                </a:solidFill>
              </a:rPr>
              <a:t>familiar</a:t>
            </a:r>
            <a:r>
              <a:rPr lang="en-US" dirty="0"/>
              <a:t> with them</a:t>
            </a:r>
          </a:p>
          <a:p>
            <a:pPr lvl="1"/>
            <a:r>
              <a:rPr lang="en-US" dirty="0"/>
              <a:t>They knew </a:t>
            </a:r>
            <a:r>
              <a:rPr lang="en-US" b="1" dirty="0">
                <a:solidFill>
                  <a:srgbClr val="FFFF00"/>
                </a:solidFill>
              </a:rPr>
              <a:t>what sources </a:t>
            </a:r>
            <a:r>
              <a:rPr lang="en-US" dirty="0"/>
              <a:t>he was quoting</a:t>
            </a:r>
          </a:p>
          <a:p>
            <a:pPr lvl="1"/>
            <a:r>
              <a:rPr lang="en-US" dirty="0"/>
              <a:t>They accepted these sources as </a:t>
            </a:r>
            <a:r>
              <a:rPr lang="en-US" b="1" dirty="0">
                <a:solidFill>
                  <a:srgbClr val="FFFF00"/>
                </a:solidFill>
              </a:rPr>
              <a:t>authoritative</a:t>
            </a:r>
          </a:p>
        </p:txBody>
      </p:sp>
      <p:sp>
        <p:nvSpPr>
          <p:cNvPr id="4" name="Date Placeholder 3">
            <a:extLst>
              <a:ext uri="{FF2B5EF4-FFF2-40B4-BE49-F238E27FC236}">
                <a16:creationId xmlns:a16="http://schemas.microsoft.com/office/drawing/2014/main" id="{1C413AA3-557E-74E6-24C7-AD5859737F57}"/>
              </a:ext>
            </a:extLst>
          </p:cNvPr>
          <p:cNvSpPr>
            <a:spLocks noGrp="1"/>
          </p:cNvSpPr>
          <p:nvPr>
            <p:ph type="dt" sz="half" idx="10"/>
          </p:nvPr>
        </p:nvSpPr>
        <p:spPr/>
        <p:txBody>
          <a:bodyPr/>
          <a:lstStyle/>
          <a:p>
            <a:r>
              <a:rPr lang="en-US"/>
              <a:t>Outline, 41</a:t>
            </a:r>
          </a:p>
        </p:txBody>
      </p:sp>
      <p:sp>
        <p:nvSpPr>
          <p:cNvPr id="5" name="Footer Placeholder 4">
            <a:extLst>
              <a:ext uri="{FF2B5EF4-FFF2-40B4-BE49-F238E27FC236}">
                <a16:creationId xmlns:a16="http://schemas.microsoft.com/office/drawing/2014/main" id="{122169B6-684B-CF0B-0F38-37C41E5CB281}"/>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669A665-7DDF-6EC5-65B0-CBEBD218FCA3}"/>
              </a:ext>
            </a:extLst>
          </p:cNvPr>
          <p:cNvSpPr>
            <a:spLocks noGrp="1"/>
          </p:cNvSpPr>
          <p:nvPr>
            <p:ph type="sldNum" sz="quarter" idx="12"/>
          </p:nvPr>
        </p:nvSpPr>
        <p:spPr/>
        <p:txBody>
          <a:bodyPr/>
          <a:lstStyle/>
          <a:p>
            <a:fld id="{3C8CA7C4-6BCF-4B83-8858-85B1748A2A5F}" type="slidenum">
              <a:rPr lang="en-US" smtClean="0"/>
              <a:t>343</a:t>
            </a:fld>
            <a:endParaRPr lang="en-US"/>
          </a:p>
        </p:txBody>
      </p:sp>
    </p:spTree>
    <p:extLst>
      <p:ext uri="{BB962C8B-B14F-4D97-AF65-F5344CB8AC3E}">
        <p14:creationId xmlns:p14="http://schemas.microsoft.com/office/powerpoint/2010/main" val="72493751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EC292-EF8E-4C78-C6D9-D965B18F3F8C}"/>
              </a:ext>
            </a:extLst>
          </p:cNvPr>
          <p:cNvSpPr>
            <a:spLocks noGrp="1"/>
          </p:cNvSpPr>
          <p:nvPr>
            <p:ph type="title"/>
          </p:nvPr>
        </p:nvSpPr>
        <p:spPr/>
        <p:txBody>
          <a:bodyPr/>
          <a:lstStyle/>
          <a:p>
            <a:r>
              <a:rPr lang="en-US" sz="4200" dirty="0"/>
              <a:t>Quotes Without Attribution</a:t>
            </a:r>
          </a:p>
        </p:txBody>
      </p:sp>
      <p:sp>
        <p:nvSpPr>
          <p:cNvPr id="3" name="Content Placeholder 2">
            <a:extLst>
              <a:ext uri="{FF2B5EF4-FFF2-40B4-BE49-F238E27FC236}">
                <a16:creationId xmlns:a16="http://schemas.microsoft.com/office/drawing/2014/main" id="{05794854-F62D-8347-FE13-6EA9BF925248}"/>
              </a:ext>
            </a:extLst>
          </p:cNvPr>
          <p:cNvSpPr>
            <a:spLocks noGrp="1"/>
          </p:cNvSpPr>
          <p:nvPr>
            <p:ph idx="1"/>
          </p:nvPr>
        </p:nvSpPr>
        <p:spPr/>
        <p:txBody>
          <a:bodyPr/>
          <a:lstStyle/>
          <a:p>
            <a:r>
              <a:rPr lang="en-US" sz="2800" b="1" i="1" dirty="0"/>
              <a:t>Ignatius of Antioch:</a:t>
            </a:r>
            <a:r>
              <a:rPr lang="en-US" sz="2800" dirty="0"/>
              <a:t>  “All the ends of the world, and all the kingdoms of this earth, shall profit me nothing. It is better for me to die for the sake of Jesus Christ, than to reign over all the ends of the earth. </a:t>
            </a:r>
            <a:r>
              <a:rPr lang="en-US" sz="2800" b="1" dirty="0">
                <a:solidFill>
                  <a:srgbClr val="FFFF00"/>
                </a:solidFill>
              </a:rPr>
              <a:t>‘For what is a man profited, if he gain the whole world, but lose his own soul</a:t>
            </a:r>
            <a:r>
              <a:rPr lang="en-US" sz="2800" dirty="0"/>
              <a:t>?’ I long after the Lord, the Son of the true God and Father, even Jesus Christ. Him I seek, who died for us and rose again.”  </a:t>
            </a:r>
            <a:r>
              <a:rPr lang="en-US" sz="2000" dirty="0"/>
              <a:t>(“The Epistle of Ignatius to the Romans,” </a:t>
            </a:r>
            <a:r>
              <a:rPr lang="en-US" sz="2000" dirty="0" err="1"/>
              <a:t>ANF</a:t>
            </a:r>
            <a:r>
              <a:rPr lang="en-US" sz="2000" dirty="0"/>
              <a:t>, 1885, 1:76)</a:t>
            </a:r>
          </a:p>
        </p:txBody>
      </p:sp>
      <p:sp>
        <p:nvSpPr>
          <p:cNvPr id="4" name="Date Placeholder 3">
            <a:extLst>
              <a:ext uri="{FF2B5EF4-FFF2-40B4-BE49-F238E27FC236}">
                <a16:creationId xmlns:a16="http://schemas.microsoft.com/office/drawing/2014/main" id="{0D87D564-B5C6-426F-B584-BC3A4F49628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Outline, </a:t>
            </a:r>
          </a:p>
        </p:txBody>
      </p:sp>
      <p:sp>
        <p:nvSpPr>
          <p:cNvPr id="5" name="Footer Placeholder 4">
            <a:extLst>
              <a:ext uri="{FF2B5EF4-FFF2-40B4-BE49-F238E27FC236}">
                <a16:creationId xmlns:a16="http://schemas.microsoft.com/office/drawing/2014/main" id="{3D3B9B0F-6AD3-6D34-E904-6AF055D1B54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558C3F5F-1E5A-BD6E-F980-808ADEADF4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Callout: Line 6">
            <a:extLst>
              <a:ext uri="{FF2B5EF4-FFF2-40B4-BE49-F238E27FC236}">
                <a16:creationId xmlns:a16="http://schemas.microsoft.com/office/drawing/2014/main" id="{AF27103D-204D-92CB-A219-AF06E0994DFC}"/>
              </a:ext>
            </a:extLst>
          </p:cNvPr>
          <p:cNvSpPr/>
          <p:nvPr/>
        </p:nvSpPr>
        <p:spPr bwMode="auto">
          <a:xfrm>
            <a:off x="2073697" y="5161379"/>
            <a:ext cx="6517396" cy="605927"/>
          </a:xfrm>
          <a:prstGeom prst="borderCallout1">
            <a:avLst>
              <a:gd name="adj1" fmla="val 567"/>
              <a:gd name="adj2" fmla="val 49258"/>
              <a:gd name="adj3" fmla="val -227500"/>
              <a:gd name="adj4" fmla="val 48846"/>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Black" panose="020B0A04020102020204"/>
                <a:ea typeface="+mn-ea"/>
                <a:cs typeface="+mn-cs"/>
              </a:rPr>
              <a:t>Mt. 16:26; Mk. 8:36-37; Lk. 9:25</a:t>
            </a:r>
          </a:p>
        </p:txBody>
      </p:sp>
    </p:spTree>
    <p:extLst>
      <p:ext uri="{BB962C8B-B14F-4D97-AF65-F5344CB8AC3E}">
        <p14:creationId xmlns:p14="http://schemas.microsoft.com/office/powerpoint/2010/main" val="2041531299"/>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a:t>Quotes Without Attribution</a:t>
            </a:r>
          </a:p>
        </p:txBody>
      </p:sp>
      <p:sp>
        <p:nvSpPr>
          <p:cNvPr id="3" name="Content Placeholder 2"/>
          <p:cNvSpPr>
            <a:spLocks noGrp="1"/>
          </p:cNvSpPr>
          <p:nvPr>
            <p:ph idx="1"/>
          </p:nvPr>
        </p:nvSpPr>
        <p:spPr>
          <a:xfrm>
            <a:off x="552735" y="2260110"/>
            <a:ext cx="8229600" cy="3939056"/>
          </a:xfrm>
        </p:spPr>
        <p:txBody>
          <a:bodyPr/>
          <a:lstStyle/>
          <a:p>
            <a:pPr marL="457200" indent="-457200"/>
            <a:r>
              <a:rPr lang="en-US" sz="2800" b="1" i="1"/>
              <a:t>Ignatius</a:t>
            </a:r>
            <a:r>
              <a:rPr lang="en-US" sz="2800" i="1"/>
              <a:t>  </a:t>
            </a:r>
            <a:r>
              <a:rPr lang="en-US" sz="2800"/>
              <a:t>(~AD 107):  “</a:t>
            </a:r>
            <a:r>
              <a:rPr lang="en-US"/>
              <a:t>Be in all things </a:t>
            </a:r>
            <a:r>
              <a:rPr lang="en-US" b="1">
                <a:solidFill>
                  <a:srgbClr val="FFFF00"/>
                </a:solidFill>
              </a:rPr>
              <a:t>‘wise as a serpent, and harmless as a dove.’</a:t>
            </a:r>
            <a:r>
              <a:rPr lang="en-US"/>
              <a:t>”  </a:t>
            </a:r>
            <a:r>
              <a:rPr lang="en-US" sz="2000"/>
              <a:t>(</a:t>
            </a:r>
            <a:r>
              <a:rPr lang="en-US" sz="2000" i="1"/>
              <a:t>Letter to Polycarp</a:t>
            </a:r>
            <a:r>
              <a:rPr lang="en-US" sz="2000"/>
              <a:t>, 2:2,  </a:t>
            </a:r>
            <a:r>
              <a:rPr lang="en-US" sz="2000" err="1"/>
              <a:t>ANF</a:t>
            </a:r>
            <a:r>
              <a:rPr lang="en-US" sz="2000"/>
              <a:t>, 1:94)</a:t>
            </a:r>
          </a:p>
        </p:txBody>
      </p:sp>
      <p:sp>
        <p:nvSpPr>
          <p:cNvPr id="4" name="Footer Placeholder 3"/>
          <p:cNvSpPr>
            <a:spLocks noGrp="1"/>
          </p:cNvSpPr>
          <p:nvPr>
            <p:ph type="ftr" sz="quarter" idx="11"/>
          </p:nvPr>
        </p:nvSpPr>
        <p:spPr/>
        <p:txBody>
          <a:bodyPr/>
          <a:lstStyle/>
          <a:p>
            <a:r>
              <a:rPr lang="en-US">
                <a:solidFill>
                  <a:srgbClr val="FFFFFF"/>
                </a:solidFill>
              </a:rPr>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solidFill>
                  <a:srgbClr val="FFFFFF"/>
                </a:solidFill>
              </a:rPr>
              <a:pPr/>
              <a:t>345</a:t>
            </a:fld>
            <a:endParaRPr lang="en-US">
              <a:solidFill>
                <a:srgbClr val="FFFFFF"/>
              </a:solidFill>
            </a:endParaRPr>
          </a:p>
        </p:txBody>
      </p:sp>
      <p:sp>
        <p:nvSpPr>
          <p:cNvPr id="7" name="Rounded Rectangular Callout 6">
            <a:extLst>
              <a:ext uri="{FF2B5EF4-FFF2-40B4-BE49-F238E27FC236}">
                <a16:creationId xmlns:a16="http://schemas.microsoft.com/office/drawing/2014/main" id="{C35BE247-00B1-1D7F-C2E5-551BF7E8FDA5}"/>
              </a:ext>
            </a:extLst>
          </p:cNvPr>
          <p:cNvSpPr/>
          <p:nvPr/>
        </p:nvSpPr>
        <p:spPr bwMode="auto">
          <a:xfrm>
            <a:off x="4966286" y="4019405"/>
            <a:ext cx="2107028" cy="494110"/>
          </a:xfrm>
          <a:prstGeom prst="borderCallout1">
            <a:avLst>
              <a:gd name="adj1" fmla="val 32"/>
              <a:gd name="adj2" fmla="val 49905"/>
              <a:gd name="adj3" fmla="val -174812"/>
              <a:gd name="adj4" fmla="val 28148"/>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10:16</a:t>
            </a:r>
          </a:p>
        </p:txBody>
      </p:sp>
      <p:sp>
        <p:nvSpPr>
          <p:cNvPr id="6" name="Date Placeholder 5">
            <a:extLst>
              <a:ext uri="{FF2B5EF4-FFF2-40B4-BE49-F238E27FC236}">
                <a16:creationId xmlns:a16="http://schemas.microsoft.com/office/drawing/2014/main" id="{4275A76C-C9FD-EDE7-2985-E53305CEC63E}"/>
              </a:ext>
            </a:extLst>
          </p:cNvPr>
          <p:cNvSpPr>
            <a:spLocks noGrp="1"/>
          </p:cNvSpPr>
          <p:nvPr>
            <p:ph type="dt" sz="half" idx="10"/>
          </p:nvPr>
        </p:nvSpPr>
        <p:spPr/>
        <p:txBody>
          <a:bodyPr/>
          <a:lstStyle/>
          <a:p>
            <a:r>
              <a:rPr lang="en-US"/>
              <a:t>Outline, 41</a:t>
            </a:r>
          </a:p>
        </p:txBody>
      </p:sp>
    </p:spTree>
    <p:extLst>
      <p:ext uri="{BB962C8B-B14F-4D97-AF65-F5344CB8AC3E}">
        <p14:creationId xmlns:p14="http://schemas.microsoft.com/office/powerpoint/2010/main" val="25384827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z="42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Quotes Without Attribution</a:t>
            </a:r>
            <a:endParaRPr lang="en-US" dirty="0"/>
          </a:p>
        </p:txBody>
      </p:sp>
      <p:sp>
        <p:nvSpPr>
          <p:cNvPr id="3" name="Content Placeholder 2"/>
          <p:cNvSpPr>
            <a:spLocks noGrp="1"/>
          </p:cNvSpPr>
          <p:nvPr>
            <p:ph idx="1"/>
          </p:nvPr>
        </p:nvSpPr>
        <p:spPr/>
        <p:txBody>
          <a:bodyPr/>
          <a:lstStyle/>
          <a:p>
            <a:pPr marL="0" indent="511175">
              <a:buNone/>
            </a:pPr>
            <a:r>
              <a:rPr lang="en-US" sz="2800" b="1" i="1"/>
              <a:t>Polycarp</a:t>
            </a:r>
            <a:r>
              <a:rPr lang="en-US" sz="2800"/>
              <a:t>, (~AD 108):  “but being mindful of what the Lord said in </a:t>
            </a:r>
            <a:r>
              <a:rPr lang="en-US" sz="2800" b="1">
                <a:solidFill>
                  <a:srgbClr val="00B0F0"/>
                </a:solidFill>
              </a:rPr>
              <a:t>His teaching</a:t>
            </a:r>
            <a:r>
              <a:rPr lang="en-US" sz="2800"/>
              <a:t>: ‘</a:t>
            </a:r>
            <a:r>
              <a:rPr lang="en-US" sz="2800" b="1">
                <a:solidFill>
                  <a:srgbClr val="FFFF00"/>
                </a:solidFill>
              </a:rPr>
              <a:t>Judge not</a:t>
            </a:r>
            <a:r>
              <a:rPr lang="en-US" sz="2800"/>
              <a:t>, that ye be not judged; </a:t>
            </a:r>
            <a:r>
              <a:rPr lang="en-US" sz="2800" b="1">
                <a:solidFill>
                  <a:srgbClr val="FFFF00"/>
                </a:solidFill>
              </a:rPr>
              <a:t>forgive</a:t>
            </a:r>
            <a:r>
              <a:rPr lang="en-US" sz="2800"/>
              <a:t>, and it shall be forgiven unto you; </a:t>
            </a:r>
            <a:r>
              <a:rPr lang="en-US" sz="2800" b="1">
                <a:solidFill>
                  <a:srgbClr val="FFFF00"/>
                </a:solidFill>
              </a:rPr>
              <a:t>be merciful</a:t>
            </a:r>
            <a:r>
              <a:rPr lang="en-US" sz="2800"/>
              <a:t>, that ye may obtain mercy; </a:t>
            </a:r>
            <a:r>
              <a:rPr lang="en-US" sz="2800" b="1">
                <a:solidFill>
                  <a:srgbClr val="FFFF00"/>
                </a:solidFill>
              </a:rPr>
              <a:t>with what measure </a:t>
            </a:r>
            <a:r>
              <a:rPr lang="en-US" sz="2800"/>
              <a:t>ye mete, it shall be measured to you again; and once more, “</a:t>
            </a:r>
            <a:r>
              <a:rPr lang="en-US" sz="2800" b="1">
                <a:solidFill>
                  <a:srgbClr val="FFFF00"/>
                </a:solidFill>
              </a:rPr>
              <a:t>Blessed are the poor</a:t>
            </a:r>
            <a:r>
              <a:rPr lang="en-US" sz="2800"/>
              <a:t>, and those that are persecuted for righteousness’ sake, for theirs is the kingdom of God.”  </a:t>
            </a:r>
            <a:r>
              <a:rPr lang="en-US" sz="2000"/>
              <a:t>(</a:t>
            </a:r>
            <a:r>
              <a:rPr lang="en-US" sz="2000" i="1"/>
              <a:t>Letter to the Philippians</a:t>
            </a:r>
            <a:r>
              <a:rPr lang="en-US" sz="2000"/>
              <a:t> 2:3 , </a:t>
            </a:r>
            <a:r>
              <a:rPr lang="en-US" sz="2000" err="1"/>
              <a:t>ANF</a:t>
            </a:r>
            <a:r>
              <a:rPr lang="en-US" sz="2000"/>
              <a:t>, 1:33)</a:t>
            </a:r>
          </a:p>
        </p:txBody>
      </p:sp>
      <p:sp>
        <p:nvSpPr>
          <p:cNvPr id="4" name="Footer Placeholder 3"/>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346</a:t>
            </a:fld>
            <a:endParaRPr lang="en-US"/>
          </a:p>
        </p:txBody>
      </p:sp>
      <p:sp>
        <p:nvSpPr>
          <p:cNvPr id="11" name="Rounded Rectangular Callout 6">
            <a:extLst>
              <a:ext uri="{FF2B5EF4-FFF2-40B4-BE49-F238E27FC236}">
                <a16:creationId xmlns:a16="http://schemas.microsoft.com/office/drawing/2014/main" id="{2AD697CA-1FD9-E7FC-FB26-BBF391A5288C}"/>
              </a:ext>
            </a:extLst>
          </p:cNvPr>
          <p:cNvSpPr/>
          <p:nvPr/>
        </p:nvSpPr>
        <p:spPr bwMode="auto">
          <a:xfrm>
            <a:off x="6380899" y="1234703"/>
            <a:ext cx="1617590" cy="494110"/>
          </a:xfrm>
          <a:prstGeom prst="borderCallout1">
            <a:avLst>
              <a:gd name="adj1" fmla="val 97900"/>
              <a:gd name="adj2" fmla="val 51574"/>
              <a:gd name="adj3" fmla="val 183755"/>
              <a:gd name="adj4" fmla="val 47360"/>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7:1</a:t>
            </a:r>
          </a:p>
        </p:txBody>
      </p:sp>
      <p:sp>
        <p:nvSpPr>
          <p:cNvPr id="12" name="Rounded Rectangular Callout 6">
            <a:extLst>
              <a:ext uri="{FF2B5EF4-FFF2-40B4-BE49-F238E27FC236}">
                <a16:creationId xmlns:a16="http://schemas.microsoft.com/office/drawing/2014/main" id="{051FAFE9-5778-EE11-65F9-4526673C8023}"/>
              </a:ext>
            </a:extLst>
          </p:cNvPr>
          <p:cNvSpPr/>
          <p:nvPr/>
        </p:nvSpPr>
        <p:spPr bwMode="auto">
          <a:xfrm>
            <a:off x="1985750" y="1173758"/>
            <a:ext cx="3882101" cy="494110"/>
          </a:xfrm>
          <a:prstGeom prst="borderCallout1">
            <a:avLst>
              <a:gd name="adj1" fmla="val 97900"/>
              <a:gd name="adj2" fmla="val 66339"/>
              <a:gd name="adj3" fmla="val 282340"/>
              <a:gd name="adj4" fmla="val 66508"/>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6:12, 14; Lk. 6:37</a:t>
            </a:r>
          </a:p>
        </p:txBody>
      </p:sp>
      <p:sp>
        <p:nvSpPr>
          <p:cNvPr id="13" name="Rounded Rectangular Callout 6">
            <a:extLst>
              <a:ext uri="{FF2B5EF4-FFF2-40B4-BE49-F238E27FC236}">
                <a16:creationId xmlns:a16="http://schemas.microsoft.com/office/drawing/2014/main" id="{5B5AC24A-32DC-FDB2-43FA-DEA3ED3B3B15}"/>
              </a:ext>
            </a:extLst>
          </p:cNvPr>
          <p:cNvSpPr/>
          <p:nvPr/>
        </p:nvSpPr>
        <p:spPr bwMode="auto">
          <a:xfrm>
            <a:off x="1506610" y="2103507"/>
            <a:ext cx="1617590" cy="494110"/>
          </a:xfrm>
          <a:prstGeom prst="borderCallout1">
            <a:avLst>
              <a:gd name="adj1" fmla="val 97900"/>
              <a:gd name="adj2" fmla="val 51574"/>
              <a:gd name="adj3" fmla="val 199956"/>
              <a:gd name="adj4" fmla="val 120129"/>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Lk. 6:36</a:t>
            </a:r>
          </a:p>
        </p:txBody>
      </p:sp>
      <p:sp>
        <p:nvSpPr>
          <p:cNvPr id="14" name="Rounded Rectangular Callout 6">
            <a:extLst>
              <a:ext uri="{FF2B5EF4-FFF2-40B4-BE49-F238E27FC236}">
                <a16:creationId xmlns:a16="http://schemas.microsoft.com/office/drawing/2014/main" id="{18F81422-74BC-C557-F6B2-F814168171C9}"/>
              </a:ext>
            </a:extLst>
          </p:cNvPr>
          <p:cNvSpPr/>
          <p:nvPr/>
        </p:nvSpPr>
        <p:spPr bwMode="auto">
          <a:xfrm>
            <a:off x="3124200" y="4430768"/>
            <a:ext cx="3103239" cy="494110"/>
          </a:xfrm>
          <a:prstGeom prst="borderCallout1">
            <a:avLst>
              <a:gd name="adj1" fmla="val -845"/>
              <a:gd name="adj2" fmla="val 38490"/>
              <a:gd name="adj3" fmla="val -133567"/>
              <a:gd name="adj4" fmla="val 24198"/>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7:2; Lk. 6:38</a:t>
            </a:r>
          </a:p>
        </p:txBody>
      </p:sp>
      <p:sp>
        <p:nvSpPr>
          <p:cNvPr id="15" name="Rounded Rectangular Callout 6">
            <a:extLst>
              <a:ext uri="{FF2B5EF4-FFF2-40B4-BE49-F238E27FC236}">
                <a16:creationId xmlns:a16="http://schemas.microsoft.com/office/drawing/2014/main" id="{0CDC49E9-24E8-C58B-7C94-D156DB512EFD}"/>
              </a:ext>
            </a:extLst>
          </p:cNvPr>
          <p:cNvSpPr/>
          <p:nvPr/>
        </p:nvSpPr>
        <p:spPr bwMode="auto">
          <a:xfrm>
            <a:off x="4969729" y="2624758"/>
            <a:ext cx="3751190" cy="494110"/>
          </a:xfrm>
          <a:prstGeom prst="borderCallout1">
            <a:avLst>
              <a:gd name="adj1" fmla="val 97900"/>
              <a:gd name="adj2" fmla="val 51574"/>
              <a:gd name="adj3" fmla="val 245503"/>
              <a:gd name="adj4" fmla="val 69292"/>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5:3, 10; Lk. 6:20</a:t>
            </a:r>
          </a:p>
        </p:txBody>
      </p:sp>
      <p:sp>
        <p:nvSpPr>
          <p:cNvPr id="6" name="Date Placeholder 5">
            <a:extLst>
              <a:ext uri="{FF2B5EF4-FFF2-40B4-BE49-F238E27FC236}">
                <a16:creationId xmlns:a16="http://schemas.microsoft.com/office/drawing/2014/main" id="{2EEEC96C-E99C-B85A-2ADE-9BD89786E147}"/>
              </a:ext>
            </a:extLst>
          </p:cNvPr>
          <p:cNvSpPr>
            <a:spLocks noGrp="1"/>
          </p:cNvSpPr>
          <p:nvPr>
            <p:ph type="dt" sz="half" idx="10"/>
          </p:nvPr>
        </p:nvSpPr>
        <p:spPr/>
        <p:txBody>
          <a:bodyPr/>
          <a:lstStyle/>
          <a:p>
            <a:r>
              <a:rPr lang="en-US"/>
              <a:t>Outline, 41</a:t>
            </a:r>
          </a:p>
        </p:txBody>
      </p:sp>
    </p:spTree>
    <p:extLst>
      <p:ext uri="{BB962C8B-B14F-4D97-AF65-F5344CB8AC3E}">
        <p14:creationId xmlns:p14="http://schemas.microsoft.com/office/powerpoint/2010/main" val="16303003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00"/>
                                        <p:tgtEl>
                                          <p:spTgt spid="1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down)">
                                      <p:cBhvr>
                                        <p:cTn id="2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Lst>
  </p:timing>
</p:sld>
</file>

<file path=ppt/slides/slide3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lgn="l"/>
            <a:r>
              <a:rPr lang="en-US" sz="3000" dirty="0">
                <a:latin typeface="+mn-lt"/>
              </a:rPr>
              <a:t>External Evidence:</a:t>
            </a:r>
            <a:br>
              <a:rPr lang="en-US" dirty="0"/>
            </a:br>
            <a:r>
              <a:rPr lang="en-US" dirty="0"/>
              <a:t>Early Use</a:t>
            </a:r>
          </a:p>
        </p:txBody>
      </p:sp>
      <p:sp>
        <p:nvSpPr>
          <p:cNvPr id="7" name="Content Placeholder 6"/>
          <p:cNvSpPr>
            <a:spLocks noGrp="1"/>
          </p:cNvSpPr>
          <p:nvPr>
            <p:ph sz="half" idx="1"/>
          </p:nvPr>
        </p:nvSpPr>
        <p:spPr>
          <a:xfrm>
            <a:off x="457200" y="2670194"/>
            <a:ext cx="4038600" cy="3128291"/>
          </a:xfrm>
        </p:spPr>
        <p:txBody>
          <a:bodyPr/>
          <a:lstStyle/>
          <a:p>
            <a:pPr marL="457200" indent="-457200">
              <a:spcAft>
                <a:spcPts val="1200"/>
              </a:spcAft>
            </a:pPr>
            <a:r>
              <a:rPr lang="en-US" sz="2400" b="1" dirty="0">
                <a:solidFill>
                  <a:srgbClr val="FFFF00"/>
                </a:solidFill>
              </a:rPr>
              <a:t>Matthew</a:t>
            </a:r>
          </a:p>
          <a:p>
            <a:pPr marL="457200" indent="-457200">
              <a:spcAft>
                <a:spcPts val="1200"/>
              </a:spcAft>
            </a:pPr>
            <a:r>
              <a:rPr lang="en-US" sz="2400" b="1" dirty="0">
                <a:solidFill>
                  <a:srgbClr val="FFFF00"/>
                </a:solidFill>
              </a:rPr>
              <a:t>Mark</a:t>
            </a:r>
          </a:p>
          <a:p>
            <a:pPr marL="457200" indent="-457200">
              <a:spcAft>
                <a:spcPts val="1200"/>
              </a:spcAft>
            </a:pPr>
            <a:r>
              <a:rPr lang="en-US" sz="2400" b="1" dirty="0">
                <a:solidFill>
                  <a:srgbClr val="FFFF00"/>
                </a:solidFill>
              </a:rPr>
              <a:t>Luke</a:t>
            </a:r>
          </a:p>
          <a:p>
            <a:pPr marL="457200" indent="-457200">
              <a:spcAft>
                <a:spcPts val="1200"/>
              </a:spcAft>
            </a:pPr>
            <a:r>
              <a:rPr lang="en-US" sz="2400" dirty="0"/>
              <a:t>Acts</a:t>
            </a:r>
          </a:p>
          <a:p>
            <a:pPr marL="457200" indent="-457200">
              <a:spcAft>
                <a:spcPts val="1200"/>
              </a:spcAft>
            </a:pPr>
            <a:r>
              <a:rPr lang="en-US" sz="2400" dirty="0"/>
              <a:t>Romans</a:t>
            </a:r>
          </a:p>
          <a:p>
            <a:pPr marL="457200" indent="-457200">
              <a:spcAft>
                <a:spcPts val="1200"/>
              </a:spcAft>
            </a:pPr>
            <a:r>
              <a:rPr lang="en-US" sz="2400" dirty="0"/>
              <a:t>1 Corinthians</a:t>
            </a:r>
          </a:p>
          <a:p>
            <a:pPr marL="457200" indent="-457200">
              <a:spcAft>
                <a:spcPts val="1200"/>
              </a:spcAft>
            </a:pPr>
            <a:r>
              <a:rPr lang="en-US" sz="2400" dirty="0"/>
              <a:t>2 Corinthians</a:t>
            </a:r>
          </a:p>
        </p:txBody>
      </p:sp>
      <p:sp>
        <p:nvSpPr>
          <p:cNvPr id="8" name="Content Placeholder 7"/>
          <p:cNvSpPr>
            <a:spLocks noGrp="1"/>
          </p:cNvSpPr>
          <p:nvPr>
            <p:ph sz="half" idx="2"/>
          </p:nvPr>
        </p:nvSpPr>
        <p:spPr>
          <a:xfrm>
            <a:off x="4648200" y="2670194"/>
            <a:ext cx="4038600" cy="3128291"/>
          </a:xfrm>
        </p:spPr>
        <p:txBody>
          <a:bodyPr/>
          <a:lstStyle/>
          <a:p>
            <a:pPr marL="457200" indent="-457200">
              <a:spcAft>
                <a:spcPts val="1200"/>
              </a:spcAft>
            </a:pPr>
            <a:r>
              <a:rPr lang="en-US" sz="2400"/>
              <a:t>Galatians</a:t>
            </a:r>
          </a:p>
          <a:p>
            <a:pPr marL="457200" indent="-457200">
              <a:spcAft>
                <a:spcPts val="1200"/>
              </a:spcAft>
            </a:pPr>
            <a:r>
              <a:rPr lang="en-US" sz="2400"/>
              <a:t>Ephesians</a:t>
            </a:r>
          </a:p>
          <a:p>
            <a:pPr marL="457200" indent="-457200">
              <a:spcAft>
                <a:spcPts val="1200"/>
              </a:spcAft>
            </a:pPr>
            <a:r>
              <a:rPr lang="en-US" sz="2400"/>
              <a:t>Philippians</a:t>
            </a:r>
          </a:p>
          <a:p>
            <a:pPr marL="457200" indent="-457200">
              <a:spcAft>
                <a:spcPts val="1200"/>
              </a:spcAft>
            </a:pPr>
            <a:r>
              <a:rPr lang="en-US" sz="2400"/>
              <a:t>1 Thessalonians</a:t>
            </a:r>
          </a:p>
          <a:p>
            <a:pPr marL="457200" indent="-457200">
              <a:spcAft>
                <a:spcPts val="1200"/>
              </a:spcAft>
            </a:pPr>
            <a:r>
              <a:rPr lang="en-US" sz="2400"/>
              <a:t>2 Thessalonians</a:t>
            </a:r>
          </a:p>
          <a:p>
            <a:pPr marL="457200" indent="-457200">
              <a:spcAft>
                <a:spcPts val="1200"/>
              </a:spcAft>
            </a:pPr>
            <a:r>
              <a:rPr lang="en-US" sz="2400"/>
              <a:t>Hebrews</a:t>
            </a:r>
          </a:p>
          <a:p>
            <a:pPr marL="457200" indent="-457200">
              <a:spcAft>
                <a:spcPts val="1200"/>
              </a:spcAft>
            </a:pPr>
            <a:r>
              <a:rPr lang="en-US" sz="2400"/>
              <a:t>1 Peter</a:t>
            </a:r>
          </a:p>
        </p:txBody>
      </p:sp>
      <p:sp>
        <p:nvSpPr>
          <p:cNvPr id="4" name="Footer Placeholder 3"/>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347</a:t>
            </a:fld>
            <a:endParaRPr lang="en-US"/>
          </a:p>
        </p:txBody>
      </p:sp>
      <p:sp>
        <p:nvSpPr>
          <p:cNvPr id="9" name="TextBox 8"/>
          <p:cNvSpPr txBox="1"/>
          <p:nvPr/>
        </p:nvSpPr>
        <p:spPr>
          <a:xfrm>
            <a:off x="721659" y="1568450"/>
            <a:ext cx="7853082" cy="954107"/>
          </a:xfrm>
          <a:prstGeom prst="rect">
            <a:avLst/>
          </a:prstGeom>
          <a:noFill/>
        </p:spPr>
        <p:txBody>
          <a:bodyPr wrap="square" rtlCol="0">
            <a:spAutoFit/>
          </a:bodyPr>
          <a:lstStyle/>
          <a:p>
            <a:r>
              <a:rPr lang="en-US" sz="2800">
                <a:effectLst>
                  <a:outerShdw blurRad="38100" dist="38100" dir="2700000" algn="tl">
                    <a:srgbClr val="000000">
                      <a:alpha val="43137"/>
                    </a:srgbClr>
                  </a:outerShdw>
                </a:effectLst>
              </a:rPr>
              <a:t>Polycarp’s </a:t>
            </a:r>
            <a:r>
              <a:rPr lang="en-US" sz="2800" b="1" i="1">
                <a:solidFill>
                  <a:srgbClr val="FFFF00"/>
                </a:solidFill>
                <a:effectLst>
                  <a:outerShdw blurRad="38100" dist="38100" dir="2700000" algn="tl">
                    <a:srgbClr val="000000">
                      <a:alpha val="43137"/>
                    </a:srgbClr>
                  </a:outerShdw>
                </a:effectLst>
              </a:rPr>
              <a:t>Letter to the Philippians</a:t>
            </a:r>
            <a:r>
              <a:rPr lang="en-US" sz="2800" b="1">
                <a:solidFill>
                  <a:srgbClr val="FFFF00"/>
                </a:solidFill>
                <a:effectLst>
                  <a:outerShdw blurRad="38100" dist="38100" dir="2700000" algn="tl">
                    <a:srgbClr val="000000">
                      <a:alpha val="43137"/>
                    </a:srgbClr>
                  </a:outerShdw>
                </a:effectLst>
              </a:rPr>
              <a:t> </a:t>
            </a:r>
            <a:r>
              <a:rPr lang="en-US" sz="2800">
                <a:effectLst>
                  <a:outerShdw blurRad="38100" dist="38100" dir="2700000" algn="tl">
                    <a:srgbClr val="000000">
                      <a:alpha val="43137"/>
                    </a:srgbClr>
                  </a:outerShdw>
                </a:effectLst>
              </a:rPr>
              <a:t>(~AD 108) quotes from or alludes to:</a:t>
            </a:r>
          </a:p>
        </p:txBody>
      </p:sp>
      <p:sp>
        <p:nvSpPr>
          <p:cNvPr id="2" name="Date Placeholder 1">
            <a:extLst>
              <a:ext uri="{FF2B5EF4-FFF2-40B4-BE49-F238E27FC236}">
                <a16:creationId xmlns:a16="http://schemas.microsoft.com/office/drawing/2014/main" id="{70D78AEE-6C26-F11B-30C1-0F062BCC3B6B}"/>
              </a:ext>
            </a:extLst>
          </p:cNvPr>
          <p:cNvSpPr>
            <a:spLocks noGrp="1"/>
          </p:cNvSpPr>
          <p:nvPr>
            <p:ph type="dt" sz="half" idx="10"/>
          </p:nvPr>
        </p:nvSpPr>
        <p:spPr/>
        <p:txBody>
          <a:bodyPr/>
          <a:lstStyle/>
          <a:p>
            <a:r>
              <a:rPr lang="en-US"/>
              <a:t>Outline, 41</a:t>
            </a:r>
          </a:p>
        </p:txBody>
      </p:sp>
    </p:spTree>
    <p:extLst>
      <p:ext uri="{BB962C8B-B14F-4D97-AF65-F5344CB8AC3E}">
        <p14:creationId xmlns:p14="http://schemas.microsoft.com/office/powerpoint/2010/main" val="1380738075"/>
      </p:ext>
    </p:extLst>
  </p:cSld>
  <p:clrMapOvr>
    <a:masterClrMapping/>
  </p:clrMapOvr>
  <p:transition spd="med">
    <p:pull/>
  </p:transition>
</p:sld>
</file>

<file path=ppt/slides/slide3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EC292-EF8E-4C78-C6D9-D965B18F3F8C}"/>
              </a:ext>
            </a:extLst>
          </p:cNvPr>
          <p:cNvSpPr>
            <a:spLocks noGrp="1"/>
          </p:cNvSpPr>
          <p:nvPr>
            <p:ph type="title"/>
          </p:nvPr>
        </p:nvSpPr>
        <p:spPr/>
        <p:txBody>
          <a:bodyPr/>
          <a:lstStyle/>
          <a:p>
            <a:r>
              <a:rPr lang="en-US" sz="4200" dirty="0"/>
              <a:t>Quotes Without Attribution</a:t>
            </a:r>
          </a:p>
        </p:txBody>
      </p:sp>
      <p:sp>
        <p:nvSpPr>
          <p:cNvPr id="3" name="Content Placeholder 2">
            <a:extLst>
              <a:ext uri="{FF2B5EF4-FFF2-40B4-BE49-F238E27FC236}">
                <a16:creationId xmlns:a16="http://schemas.microsoft.com/office/drawing/2014/main" id="{05794854-F62D-8347-FE13-6EA9BF925248}"/>
              </a:ext>
            </a:extLst>
          </p:cNvPr>
          <p:cNvSpPr>
            <a:spLocks noGrp="1"/>
          </p:cNvSpPr>
          <p:nvPr>
            <p:ph idx="1"/>
          </p:nvPr>
        </p:nvSpPr>
        <p:spPr/>
        <p:txBody>
          <a:bodyPr/>
          <a:lstStyle/>
          <a:p>
            <a:pPr marL="461963" indent="-461963"/>
            <a:r>
              <a:rPr lang="en-US" sz="2800" b="1" i="1"/>
              <a:t>Clement of Rome:  </a:t>
            </a:r>
            <a:r>
              <a:rPr lang="en-US" sz="2800"/>
              <a:t>“…being especially mindful of </a:t>
            </a:r>
            <a:r>
              <a:rPr lang="en-US" sz="2800" b="1">
                <a:solidFill>
                  <a:srgbClr val="00B0F0"/>
                </a:solidFill>
              </a:rPr>
              <a:t>the words of the Lord Jesus </a:t>
            </a:r>
            <a:r>
              <a:rPr lang="en-US" sz="2800"/>
              <a:t>which He </a:t>
            </a:r>
            <a:r>
              <a:rPr lang="en-US" sz="2800" err="1"/>
              <a:t>spake</a:t>
            </a:r>
            <a:r>
              <a:rPr lang="en-US" sz="2800"/>
              <a:t>, teaching us meekness and long-suffering. For thus He spoke: ‘Be ye </a:t>
            </a:r>
            <a:r>
              <a:rPr lang="en-US" sz="2800" b="1">
                <a:solidFill>
                  <a:srgbClr val="FFFF00"/>
                </a:solidFill>
              </a:rPr>
              <a:t>merciful</a:t>
            </a:r>
            <a:r>
              <a:rPr lang="en-US" sz="2800"/>
              <a:t>, that ye may </a:t>
            </a:r>
            <a:r>
              <a:rPr lang="en-US" sz="2800" b="1">
                <a:solidFill>
                  <a:srgbClr val="FFFF00"/>
                </a:solidFill>
              </a:rPr>
              <a:t>obtain mercy</a:t>
            </a:r>
            <a:r>
              <a:rPr lang="en-US" sz="2800"/>
              <a:t>; </a:t>
            </a:r>
            <a:r>
              <a:rPr lang="en-US" sz="2800" b="1">
                <a:solidFill>
                  <a:srgbClr val="FFFF00"/>
                </a:solidFill>
              </a:rPr>
              <a:t>forgive</a:t>
            </a:r>
            <a:r>
              <a:rPr lang="en-US" sz="2800"/>
              <a:t>, that it may be forgiven to you; as ye </a:t>
            </a:r>
            <a:r>
              <a:rPr lang="en-US" sz="2800" b="1">
                <a:solidFill>
                  <a:srgbClr val="FFFF00"/>
                </a:solidFill>
              </a:rPr>
              <a:t>do</a:t>
            </a:r>
            <a:r>
              <a:rPr lang="en-US" sz="2800"/>
              <a:t>, so shall it be done unto you; as ye </a:t>
            </a:r>
            <a:r>
              <a:rPr lang="en-US" sz="2800" b="1">
                <a:solidFill>
                  <a:srgbClr val="FFFF00"/>
                </a:solidFill>
              </a:rPr>
              <a:t>judge</a:t>
            </a:r>
            <a:r>
              <a:rPr lang="en-US" sz="2800"/>
              <a:t>, so shall ye be judged; as ye are kind, so shall kindness be shown to you; with what measure ye mete, with the same it shall be measured to you.”  </a:t>
            </a:r>
            <a:r>
              <a:rPr lang="en-US" sz="2000"/>
              <a:t>(1 Clement 13:1-2, </a:t>
            </a:r>
            <a:r>
              <a:rPr lang="en-US" sz="2000" err="1"/>
              <a:t>ANF</a:t>
            </a:r>
            <a:r>
              <a:rPr lang="en-US" sz="2000"/>
              <a:t>, 1885, 1:8)</a:t>
            </a:r>
          </a:p>
        </p:txBody>
      </p:sp>
      <p:sp>
        <p:nvSpPr>
          <p:cNvPr id="4" name="Date Placeholder 3">
            <a:extLst>
              <a:ext uri="{FF2B5EF4-FFF2-40B4-BE49-F238E27FC236}">
                <a16:creationId xmlns:a16="http://schemas.microsoft.com/office/drawing/2014/main" id="{0D87D564-B5C6-426F-B584-BC3A4F496282}"/>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41</a:t>
            </a:r>
          </a:p>
        </p:txBody>
      </p:sp>
      <p:sp>
        <p:nvSpPr>
          <p:cNvPr id="5" name="Footer Placeholder 4">
            <a:extLst>
              <a:ext uri="{FF2B5EF4-FFF2-40B4-BE49-F238E27FC236}">
                <a16:creationId xmlns:a16="http://schemas.microsoft.com/office/drawing/2014/main" id="{3D3B9B0F-6AD3-6D34-E904-6AF055D1B54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558C3F5F-1E5A-BD6E-F980-808ADEADF4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8" name="Callout: Line 7">
            <a:extLst>
              <a:ext uri="{FF2B5EF4-FFF2-40B4-BE49-F238E27FC236}">
                <a16:creationId xmlns:a16="http://schemas.microsoft.com/office/drawing/2014/main" id="{B99A8244-FE7F-2D00-2D45-5FC1466CDF94}"/>
              </a:ext>
            </a:extLst>
          </p:cNvPr>
          <p:cNvSpPr/>
          <p:nvPr/>
        </p:nvSpPr>
        <p:spPr bwMode="auto">
          <a:xfrm>
            <a:off x="6455884" y="1420813"/>
            <a:ext cx="1927952" cy="559106"/>
          </a:xfrm>
          <a:prstGeom prst="borderCallout1">
            <a:avLst>
              <a:gd name="adj1" fmla="val 99538"/>
              <a:gd name="adj2" fmla="val 49381"/>
              <a:gd name="adj3" fmla="val 278017"/>
              <a:gd name="adj4" fmla="val 49096"/>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a:solidFill>
                  <a:srgbClr val="FFFFFF"/>
                </a:solidFill>
                <a:latin typeface="Arial Black" panose="020B0A04020102020204"/>
              </a:rPr>
              <a:t>Lk. 6:36</a:t>
            </a:r>
          </a:p>
        </p:txBody>
      </p:sp>
      <p:sp>
        <p:nvSpPr>
          <p:cNvPr id="9" name="Callout: Line 8">
            <a:extLst>
              <a:ext uri="{FF2B5EF4-FFF2-40B4-BE49-F238E27FC236}">
                <a16:creationId xmlns:a16="http://schemas.microsoft.com/office/drawing/2014/main" id="{CFD22AD9-0DA0-44FC-276B-361315E73CD5}"/>
              </a:ext>
            </a:extLst>
          </p:cNvPr>
          <p:cNvSpPr/>
          <p:nvPr/>
        </p:nvSpPr>
        <p:spPr bwMode="auto">
          <a:xfrm>
            <a:off x="2688117" y="1734718"/>
            <a:ext cx="1927952" cy="559106"/>
          </a:xfrm>
          <a:prstGeom prst="borderCallout1">
            <a:avLst>
              <a:gd name="adj1" fmla="val 99538"/>
              <a:gd name="adj2" fmla="val 49381"/>
              <a:gd name="adj3" fmla="val 278017"/>
              <a:gd name="adj4" fmla="val 49096"/>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a:solidFill>
                  <a:srgbClr val="FFFFFF"/>
                </a:solidFill>
                <a:latin typeface="Arial Black" panose="020B0A04020102020204"/>
              </a:rPr>
              <a:t>Mt. 5:7</a:t>
            </a:r>
          </a:p>
        </p:txBody>
      </p:sp>
      <p:sp>
        <p:nvSpPr>
          <p:cNvPr id="10" name="Callout: Line 9">
            <a:extLst>
              <a:ext uri="{FF2B5EF4-FFF2-40B4-BE49-F238E27FC236}">
                <a16:creationId xmlns:a16="http://schemas.microsoft.com/office/drawing/2014/main" id="{00B28BED-D2A1-627B-307A-FB4EE58046E0}"/>
              </a:ext>
            </a:extLst>
          </p:cNvPr>
          <p:cNvSpPr/>
          <p:nvPr/>
        </p:nvSpPr>
        <p:spPr bwMode="auto">
          <a:xfrm>
            <a:off x="4919034" y="2159306"/>
            <a:ext cx="1927952" cy="559106"/>
          </a:xfrm>
          <a:prstGeom prst="borderCallout1">
            <a:avLst>
              <a:gd name="adj1" fmla="val 99538"/>
              <a:gd name="adj2" fmla="val 49381"/>
              <a:gd name="adj3" fmla="val 228756"/>
              <a:gd name="adj4" fmla="val 46810"/>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a:solidFill>
                  <a:srgbClr val="FFFFFF"/>
                </a:solidFill>
                <a:latin typeface="Arial Black" panose="020B0A04020102020204"/>
              </a:rPr>
              <a:t>Lk. 6:37</a:t>
            </a:r>
          </a:p>
        </p:txBody>
      </p:sp>
      <p:sp>
        <p:nvSpPr>
          <p:cNvPr id="11" name="Callout: Line 10">
            <a:extLst>
              <a:ext uri="{FF2B5EF4-FFF2-40B4-BE49-F238E27FC236}">
                <a16:creationId xmlns:a16="http://schemas.microsoft.com/office/drawing/2014/main" id="{F6D7B382-6395-25E2-23B7-D4217AF38E73}"/>
              </a:ext>
            </a:extLst>
          </p:cNvPr>
          <p:cNvSpPr/>
          <p:nvPr/>
        </p:nvSpPr>
        <p:spPr bwMode="auto">
          <a:xfrm>
            <a:off x="1608463" y="2500704"/>
            <a:ext cx="1606628" cy="559106"/>
          </a:xfrm>
          <a:prstGeom prst="borderCallout1">
            <a:avLst>
              <a:gd name="adj1" fmla="val 99538"/>
              <a:gd name="adj2" fmla="val 49381"/>
              <a:gd name="adj3" fmla="val 315456"/>
              <a:gd name="adj4" fmla="val 121096"/>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a:solidFill>
                  <a:srgbClr val="FFFFFF"/>
                </a:solidFill>
                <a:latin typeface="Arial Black" panose="020B0A04020102020204"/>
              </a:rPr>
              <a:t>Mt. 7:2</a:t>
            </a:r>
          </a:p>
        </p:txBody>
      </p:sp>
      <p:sp>
        <p:nvSpPr>
          <p:cNvPr id="7" name="Callout: Line 6">
            <a:extLst>
              <a:ext uri="{FF2B5EF4-FFF2-40B4-BE49-F238E27FC236}">
                <a16:creationId xmlns:a16="http://schemas.microsoft.com/office/drawing/2014/main" id="{AF27103D-204D-92CB-A219-AF06E0994DFC}"/>
              </a:ext>
            </a:extLst>
          </p:cNvPr>
          <p:cNvSpPr/>
          <p:nvPr/>
        </p:nvSpPr>
        <p:spPr bwMode="auto">
          <a:xfrm>
            <a:off x="1142080" y="3836625"/>
            <a:ext cx="5578209" cy="605927"/>
          </a:xfrm>
          <a:prstGeom prst="borderCallout1">
            <a:avLst>
              <a:gd name="adj1" fmla="val 98749"/>
              <a:gd name="adj2" fmla="val 33090"/>
              <a:gd name="adj3" fmla="val 214319"/>
              <a:gd name="adj4" fmla="val 31957"/>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Black" panose="020B0A04020102020204"/>
                <a:ea typeface="+mn-ea"/>
                <a:cs typeface="+mn-cs"/>
              </a:rPr>
              <a:t>Mt. 7:2; Mk. 4:24; Lk. 6:38</a:t>
            </a:r>
          </a:p>
        </p:txBody>
      </p:sp>
    </p:spTree>
    <p:extLst>
      <p:ext uri="{BB962C8B-B14F-4D97-AF65-F5344CB8AC3E}">
        <p14:creationId xmlns:p14="http://schemas.microsoft.com/office/powerpoint/2010/main" val="3938116024"/>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down)">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down)">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8" grpId="0" animBg="1"/>
      <p:bldP spid="9" grpId="0" animBg="1"/>
      <p:bldP spid="10" grpId="0" animBg="1"/>
      <p:bldP spid="11" grpId="0" animBg="1"/>
      <p:bldP spid="7" grpId="0" animBg="1"/>
    </p:bldLst>
  </p:timing>
</p:sld>
</file>

<file path=ppt/slides/slide3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z="42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Quotes Without Attribution</a:t>
            </a:r>
            <a:endParaRPr lang="en-US" dirty="0"/>
          </a:p>
        </p:txBody>
      </p:sp>
      <p:sp>
        <p:nvSpPr>
          <p:cNvPr id="3" name="Content Placeholder 2"/>
          <p:cNvSpPr>
            <a:spLocks noGrp="1"/>
          </p:cNvSpPr>
          <p:nvPr>
            <p:ph idx="1"/>
          </p:nvPr>
        </p:nvSpPr>
        <p:spPr/>
        <p:txBody>
          <a:bodyPr/>
          <a:lstStyle/>
          <a:p>
            <a:pPr marL="0" indent="457200">
              <a:buNone/>
            </a:pPr>
            <a:r>
              <a:rPr lang="en-US" sz="2800" b="1" i="1"/>
              <a:t>Clement of Rome  </a:t>
            </a:r>
            <a:r>
              <a:rPr lang="en-US" sz="2800"/>
              <a:t>(~AD 95):  “Remember </a:t>
            </a:r>
            <a:r>
              <a:rPr lang="en-US" sz="2800" b="1">
                <a:solidFill>
                  <a:srgbClr val="00B0F0"/>
                </a:solidFill>
              </a:rPr>
              <a:t>the</a:t>
            </a:r>
            <a:r>
              <a:rPr lang="en-US" sz="2800"/>
              <a:t> </a:t>
            </a:r>
            <a:r>
              <a:rPr lang="en-US" sz="2800" b="1">
                <a:solidFill>
                  <a:srgbClr val="00B0F0"/>
                </a:solidFill>
              </a:rPr>
              <a:t>words of our Lord Jesus Christ</a:t>
            </a:r>
            <a:r>
              <a:rPr lang="en-US" sz="2800"/>
              <a:t>, how He said, ‘Woe to that man [by whom offences come]! It were better for him that he had </a:t>
            </a:r>
            <a:r>
              <a:rPr lang="en-US" sz="2800" b="1">
                <a:solidFill>
                  <a:srgbClr val="FFFF00"/>
                </a:solidFill>
              </a:rPr>
              <a:t>never been born</a:t>
            </a:r>
            <a:r>
              <a:rPr lang="en-US" sz="2800"/>
              <a:t>, than that he should cast a stumbling-block before one of my elect. Yea, it were better for him that a </a:t>
            </a:r>
            <a:r>
              <a:rPr lang="en-US" sz="2800" b="1">
                <a:solidFill>
                  <a:srgbClr val="FFFF00"/>
                </a:solidFill>
              </a:rPr>
              <a:t>millstone</a:t>
            </a:r>
            <a:r>
              <a:rPr lang="en-US" sz="2800"/>
              <a:t> should be hung about [his neck], and he should be sunk in the depths of the sea, than that he should cast a stumbling-block before one of my little ones.”  </a:t>
            </a:r>
            <a:r>
              <a:rPr lang="en-US" sz="2000"/>
              <a:t>(1 Clement 46:7-8, </a:t>
            </a:r>
            <a:r>
              <a:rPr lang="en-US" sz="2000" err="1"/>
              <a:t>ANF</a:t>
            </a:r>
            <a:r>
              <a:rPr lang="en-US" sz="2000"/>
              <a:t>, 1:17)</a:t>
            </a:r>
          </a:p>
        </p:txBody>
      </p:sp>
      <p:sp>
        <p:nvSpPr>
          <p:cNvPr id="4" name="Footer Placeholder 3"/>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349</a:t>
            </a:fld>
            <a:endParaRPr lang="en-US"/>
          </a:p>
        </p:txBody>
      </p:sp>
      <p:sp>
        <p:nvSpPr>
          <p:cNvPr id="8" name="Rounded Rectangular Callout 6">
            <a:extLst>
              <a:ext uri="{FF2B5EF4-FFF2-40B4-BE49-F238E27FC236}">
                <a16:creationId xmlns:a16="http://schemas.microsoft.com/office/drawing/2014/main" id="{9CDC90CA-EA30-E7AD-99A6-9FF7DF5FC1CB}"/>
              </a:ext>
            </a:extLst>
          </p:cNvPr>
          <p:cNvSpPr/>
          <p:nvPr/>
        </p:nvSpPr>
        <p:spPr bwMode="auto">
          <a:xfrm>
            <a:off x="4713478" y="3715141"/>
            <a:ext cx="3748120" cy="494110"/>
          </a:xfrm>
          <a:prstGeom prst="borderCallout1">
            <a:avLst>
              <a:gd name="adj1" fmla="val -4821"/>
              <a:gd name="adj2" fmla="val 83346"/>
              <a:gd name="adj3" fmla="val -85598"/>
              <a:gd name="adj4" fmla="val 83861"/>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26:24; Mk. 14:21</a:t>
            </a:r>
          </a:p>
        </p:txBody>
      </p:sp>
      <p:sp>
        <p:nvSpPr>
          <p:cNvPr id="9" name="Rounded Rectangular Callout 6">
            <a:extLst>
              <a:ext uri="{FF2B5EF4-FFF2-40B4-BE49-F238E27FC236}">
                <a16:creationId xmlns:a16="http://schemas.microsoft.com/office/drawing/2014/main" id="{B79EE679-A584-D686-9C44-9E68673A7C91}"/>
              </a:ext>
            </a:extLst>
          </p:cNvPr>
          <p:cNvSpPr/>
          <p:nvPr/>
        </p:nvSpPr>
        <p:spPr bwMode="auto">
          <a:xfrm>
            <a:off x="4945476" y="1247577"/>
            <a:ext cx="3284124" cy="494110"/>
          </a:xfrm>
          <a:prstGeom prst="borderCallout1">
            <a:avLst>
              <a:gd name="adj1" fmla="val 97900"/>
              <a:gd name="adj2" fmla="val 51574"/>
              <a:gd name="adj3" fmla="val 253790"/>
              <a:gd name="adj4" fmla="val 32353"/>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a:t>
            </a:r>
            <a:r>
              <a:rPr lang="en-US" sz="2500">
                <a:effectLst>
                  <a:outerShdw blurRad="38100" dist="38100" dir="2700000" algn="tl">
                    <a:srgbClr val="000000">
                      <a:alpha val="43137"/>
                    </a:srgbClr>
                  </a:outerShdw>
                </a:effectLst>
                <a:latin typeface="+mj-lt"/>
              </a:rPr>
              <a:t>18:7; Lk. 17:1</a:t>
            </a:r>
            <a:endPar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endParaRPr>
          </a:p>
        </p:txBody>
      </p:sp>
      <p:sp>
        <p:nvSpPr>
          <p:cNvPr id="6" name="Date Placeholder 5">
            <a:extLst>
              <a:ext uri="{FF2B5EF4-FFF2-40B4-BE49-F238E27FC236}">
                <a16:creationId xmlns:a16="http://schemas.microsoft.com/office/drawing/2014/main" id="{EC05B0B2-7306-3FCD-74FC-CFE5D066FF0E}"/>
              </a:ext>
            </a:extLst>
          </p:cNvPr>
          <p:cNvSpPr>
            <a:spLocks noGrp="1"/>
          </p:cNvSpPr>
          <p:nvPr>
            <p:ph type="dt" sz="half" idx="10"/>
          </p:nvPr>
        </p:nvSpPr>
        <p:spPr/>
        <p:txBody>
          <a:bodyPr/>
          <a:lstStyle/>
          <a:p>
            <a:r>
              <a:rPr lang="en-US"/>
              <a:t>Outline, 41</a:t>
            </a:r>
          </a:p>
        </p:txBody>
      </p:sp>
      <p:sp>
        <p:nvSpPr>
          <p:cNvPr id="7" name="Rounded Rectangular Callout 6">
            <a:extLst>
              <a:ext uri="{FF2B5EF4-FFF2-40B4-BE49-F238E27FC236}">
                <a16:creationId xmlns:a16="http://schemas.microsoft.com/office/drawing/2014/main" id="{EA3CBD0A-51B3-EC69-91D1-C704E686BAC7}"/>
              </a:ext>
            </a:extLst>
          </p:cNvPr>
          <p:cNvSpPr/>
          <p:nvPr/>
        </p:nvSpPr>
        <p:spPr bwMode="auto">
          <a:xfrm>
            <a:off x="580316" y="5463579"/>
            <a:ext cx="5972883" cy="494110"/>
          </a:xfrm>
          <a:prstGeom prst="borderCallout1">
            <a:avLst>
              <a:gd name="adj1" fmla="val 1868"/>
              <a:gd name="adj2" fmla="val 17506"/>
              <a:gd name="adj3" fmla="val -181473"/>
              <a:gd name="adj4" fmla="val 17980"/>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18:6-7; Mk. 9:42; Lk. 17:1-2</a:t>
            </a:r>
          </a:p>
        </p:txBody>
      </p:sp>
    </p:spTree>
    <p:extLst>
      <p:ext uri="{BB962C8B-B14F-4D97-AF65-F5344CB8AC3E}">
        <p14:creationId xmlns:p14="http://schemas.microsoft.com/office/powerpoint/2010/main" val="220437878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2ACEE87-785E-E72D-E2CA-542FF64774E7}"/>
              </a:ext>
            </a:extLst>
          </p:cNvPr>
          <p:cNvPicPr>
            <a:picLocks noChangeAspect="1"/>
          </p:cNvPicPr>
          <p:nvPr/>
        </p:nvPicPr>
        <p:blipFill>
          <a:blip r:embed="rId2"/>
          <a:stretch>
            <a:fillRect/>
          </a:stretch>
        </p:blipFill>
        <p:spPr>
          <a:xfrm>
            <a:off x="2478794" y="1557349"/>
            <a:ext cx="4437043" cy="4437043"/>
          </a:xfrm>
          <a:prstGeom prst="rect">
            <a:avLst/>
          </a:prstGeom>
        </p:spPr>
      </p:pic>
      <p:sp>
        <p:nvSpPr>
          <p:cNvPr id="2" name="Title 1"/>
          <p:cNvSpPr>
            <a:spLocks noGrp="1"/>
          </p:cNvSpPr>
          <p:nvPr>
            <p:ph type="title"/>
          </p:nvPr>
        </p:nvSpPr>
        <p:spPr/>
        <p:txBody>
          <a:bodyPr/>
          <a:lstStyle/>
          <a:p>
            <a:r>
              <a:rPr lang="en-US"/>
              <a:t>Titles Attached Early</a:t>
            </a:r>
          </a:p>
        </p:txBody>
      </p:sp>
      <p:sp>
        <p:nvSpPr>
          <p:cNvPr id="3" name="Content Placeholder 2"/>
          <p:cNvSpPr>
            <a:spLocks noGrp="1"/>
          </p:cNvSpPr>
          <p:nvPr>
            <p:ph idx="1"/>
          </p:nvPr>
        </p:nvSpPr>
        <p:spPr>
          <a:xfrm>
            <a:off x="582515" y="1418431"/>
            <a:ext cx="8229600" cy="4710114"/>
          </a:xfrm>
        </p:spPr>
        <p:txBody>
          <a:bodyPr/>
          <a:lstStyle/>
          <a:p>
            <a:pPr marL="0" indent="457200">
              <a:buNone/>
            </a:pPr>
            <a:r>
              <a:rPr lang="en-US" sz="2800" b="1" i="1" dirty="0">
                <a:effectLst>
                  <a:outerShdw blurRad="38100" dist="38100" dir="2700000" algn="tl">
                    <a:srgbClr val="000000">
                      <a:alpha val="43137"/>
                    </a:srgbClr>
                  </a:outerShdw>
                </a:effectLst>
              </a:rPr>
              <a:t>James Patrick Holding</a:t>
            </a:r>
            <a:r>
              <a:rPr lang="en-US" sz="2800" dirty="0">
                <a:effectLst>
                  <a:outerShdw blurRad="38100" dist="38100" dir="2700000" algn="tl">
                    <a:srgbClr val="000000">
                      <a:alpha val="43137"/>
                    </a:srgbClr>
                  </a:outerShdw>
                </a:effectLst>
              </a:rPr>
              <a:t>:  “Second-century testimony is </a:t>
            </a:r>
            <a:r>
              <a:rPr lang="en-US" sz="2800" b="1" i="1" dirty="0">
                <a:solidFill>
                  <a:srgbClr val="FFFF00"/>
                </a:solidFill>
                <a:effectLst>
                  <a:outerShdw blurRad="38100" dist="38100" dir="2700000" algn="tl">
                    <a:srgbClr val="000000">
                      <a:alpha val="43137"/>
                    </a:srgbClr>
                  </a:outerShdw>
                </a:effectLst>
              </a:rPr>
              <a:t>unanimous</a:t>
            </a:r>
            <a:r>
              <a:rPr lang="en-US" sz="2800" dirty="0">
                <a:effectLst>
                  <a:outerShdw blurRad="38100" dist="38100" dir="2700000" algn="tl">
                    <a:srgbClr val="000000">
                      <a:alpha val="43137"/>
                    </a:srgbClr>
                  </a:outerShdw>
                </a:effectLst>
              </a:rPr>
              <a:t> in attributing the four Gospels to the persons that now carry their name. This suggests that they </a:t>
            </a:r>
            <a:r>
              <a:rPr lang="en-US" sz="2800" b="1" dirty="0">
                <a:solidFill>
                  <a:srgbClr val="FFFF00"/>
                </a:solidFill>
                <a:effectLst>
                  <a:outerShdw blurRad="38100" dist="38100" dir="2700000" algn="tl">
                    <a:srgbClr val="000000">
                      <a:alpha val="43137"/>
                    </a:srgbClr>
                  </a:outerShdw>
                </a:effectLst>
              </a:rPr>
              <a:t>received their titles early</a:t>
            </a:r>
            <a:r>
              <a:rPr lang="en-US" sz="2800" dirty="0">
                <a:effectLst>
                  <a:outerShdw blurRad="38100" dist="38100" dir="2700000" algn="tl">
                    <a:srgbClr val="000000">
                      <a:alpha val="43137"/>
                    </a:srgbClr>
                  </a:outerShdw>
                </a:effectLst>
              </a:rPr>
              <a:t>; for if they had not, there would have been a </a:t>
            </a:r>
            <a:r>
              <a:rPr lang="en-US" sz="2800" b="1" dirty="0">
                <a:solidFill>
                  <a:srgbClr val="FFFF00"/>
                </a:solidFill>
                <a:effectLst>
                  <a:outerShdw blurRad="38100" dist="38100" dir="2700000" algn="tl">
                    <a:srgbClr val="000000">
                      <a:alpha val="43137"/>
                    </a:srgbClr>
                  </a:outerShdw>
                </a:effectLst>
              </a:rPr>
              <a:t>great deal of speculation </a:t>
            </a:r>
            <a:r>
              <a:rPr lang="en-US" sz="2800" dirty="0">
                <a:effectLst>
                  <a:outerShdw blurRad="38100" dist="38100" dir="2700000" algn="tl">
                    <a:srgbClr val="000000">
                      <a:alpha val="43137"/>
                    </a:srgbClr>
                  </a:outerShdw>
                </a:effectLst>
              </a:rPr>
              <a:t>as to who had written them…. It is rather harder to believe that the Gospels circulated anonymously for 60 or more years and </a:t>
            </a:r>
            <a:r>
              <a:rPr lang="en-US" sz="2800" i="1" dirty="0">
                <a:effectLst>
                  <a:outerShdw blurRad="38100" dist="38100" dir="2700000" algn="tl">
                    <a:srgbClr val="000000">
                      <a:alpha val="43137"/>
                    </a:srgbClr>
                  </a:outerShdw>
                </a:effectLst>
              </a:rPr>
              <a:t>then</a:t>
            </a:r>
            <a:r>
              <a:rPr lang="en-US" sz="2800" dirty="0">
                <a:effectLst>
                  <a:outerShdw blurRad="38100" dist="38100" dir="2700000" algn="tl">
                    <a:srgbClr val="000000">
                      <a:alpha val="43137"/>
                    </a:srgbClr>
                  </a:outerShdw>
                </a:effectLst>
              </a:rPr>
              <a:t> someone finally thought to put authors on them -- and managed to get </a:t>
            </a:r>
            <a:r>
              <a:rPr lang="en-US" sz="2800" b="1" dirty="0">
                <a:solidFill>
                  <a:srgbClr val="FFFF00"/>
                </a:solidFill>
                <a:effectLst>
                  <a:outerShdw blurRad="38100" dist="38100" dir="2700000" algn="tl">
                    <a:srgbClr val="000000">
                      <a:alpha val="43137"/>
                    </a:srgbClr>
                  </a:outerShdw>
                </a:effectLst>
              </a:rPr>
              <a:t>the whole church across the Roman Empire to agree</a:t>
            </a:r>
            <a:r>
              <a:rPr lang="en-US" sz="2800"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a:t>
            </a:r>
            <a:r>
              <a:rPr lang="en-US" sz="2000" dirty="0" err="1">
                <a:effectLst>
                  <a:outerShdw blurRad="38100" dist="38100" dir="2700000" algn="tl">
                    <a:srgbClr val="000000">
                      <a:alpha val="43137"/>
                    </a:srgbClr>
                  </a:outerShdw>
                </a:effectLst>
              </a:rPr>
              <a:t>Tektonics</a:t>
            </a:r>
            <a:r>
              <a:rPr lang="en-US" sz="2000" dirty="0">
                <a:effectLst>
                  <a:outerShdw blurRad="38100" dist="38100" dir="2700000" algn="tl">
                    <a:srgbClr val="000000">
                      <a:alpha val="43137"/>
                    </a:srgbClr>
                  </a:outerShdw>
                </a:effectLst>
              </a:rPr>
              <a:t>, 8)</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290413B-9D0A-E410-6565-15A833805A41}"/>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5</a:t>
            </a:r>
          </a:p>
        </p:txBody>
      </p:sp>
    </p:spTree>
    <p:extLst>
      <p:ext uri="{BB962C8B-B14F-4D97-AF65-F5344CB8AC3E}">
        <p14:creationId xmlns:p14="http://schemas.microsoft.com/office/powerpoint/2010/main" val="18730384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EC292-EF8E-4C78-C6D9-D965B18F3F8C}"/>
              </a:ext>
            </a:extLst>
          </p:cNvPr>
          <p:cNvSpPr>
            <a:spLocks noGrp="1"/>
          </p:cNvSpPr>
          <p:nvPr>
            <p:ph type="title"/>
          </p:nvPr>
        </p:nvSpPr>
        <p:spPr/>
        <p:txBody>
          <a:bodyPr/>
          <a:lstStyle/>
          <a:p>
            <a:r>
              <a:rPr lang="en-US" sz="4200" dirty="0"/>
              <a:t>Quotes Without Attribution</a:t>
            </a:r>
          </a:p>
        </p:txBody>
      </p:sp>
      <p:sp>
        <p:nvSpPr>
          <p:cNvPr id="3" name="Content Placeholder 2">
            <a:extLst>
              <a:ext uri="{FF2B5EF4-FFF2-40B4-BE49-F238E27FC236}">
                <a16:creationId xmlns:a16="http://schemas.microsoft.com/office/drawing/2014/main" id="{05794854-F62D-8347-FE13-6EA9BF925248}"/>
              </a:ext>
            </a:extLst>
          </p:cNvPr>
          <p:cNvSpPr>
            <a:spLocks noGrp="1"/>
          </p:cNvSpPr>
          <p:nvPr>
            <p:ph idx="1"/>
          </p:nvPr>
        </p:nvSpPr>
        <p:spPr/>
        <p:txBody>
          <a:bodyPr/>
          <a:lstStyle/>
          <a:p>
            <a:r>
              <a:rPr lang="en-US" b="1" i="1" dirty="0"/>
              <a:t>2 Clement 2:4</a:t>
            </a:r>
            <a:r>
              <a:rPr lang="en-US" dirty="0"/>
              <a:t>:  “And </a:t>
            </a:r>
            <a:r>
              <a:rPr lang="en-US" b="1" dirty="0">
                <a:solidFill>
                  <a:srgbClr val="FFFF00"/>
                </a:solidFill>
              </a:rPr>
              <a:t>another Scripture saith</a:t>
            </a:r>
            <a:r>
              <a:rPr lang="en-US" dirty="0"/>
              <a:t>, ‘I came not to call the righteous, but sinners.’ This means that those who are perishing must be saved.”  </a:t>
            </a:r>
            <a:r>
              <a:rPr lang="en-US" sz="2000" dirty="0"/>
              <a:t>(Pseudo-Clement of Rome. “An Ancient Homily, Commonly Styled the Second Epistle of Clement,” </a:t>
            </a:r>
            <a:r>
              <a:rPr lang="en-US" sz="2000" dirty="0" err="1"/>
              <a:t>ANF</a:t>
            </a:r>
            <a:r>
              <a:rPr lang="en-US" sz="2000" dirty="0"/>
              <a:t>, 1886, 7:517)</a:t>
            </a:r>
          </a:p>
        </p:txBody>
      </p:sp>
      <p:sp>
        <p:nvSpPr>
          <p:cNvPr id="4" name="Date Placeholder 3">
            <a:extLst>
              <a:ext uri="{FF2B5EF4-FFF2-40B4-BE49-F238E27FC236}">
                <a16:creationId xmlns:a16="http://schemas.microsoft.com/office/drawing/2014/main" id="{0D87D564-B5C6-426F-B584-BC3A4F49628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Outline, </a:t>
            </a:r>
          </a:p>
        </p:txBody>
      </p:sp>
      <p:sp>
        <p:nvSpPr>
          <p:cNvPr id="5" name="Footer Placeholder 4">
            <a:extLst>
              <a:ext uri="{FF2B5EF4-FFF2-40B4-BE49-F238E27FC236}">
                <a16:creationId xmlns:a16="http://schemas.microsoft.com/office/drawing/2014/main" id="{3D3B9B0F-6AD3-6D34-E904-6AF055D1B54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558C3F5F-1E5A-BD6E-F980-808ADEADF4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Callout: Line 6">
            <a:extLst>
              <a:ext uri="{FF2B5EF4-FFF2-40B4-BE49-F238E27FC236}">
                <a16:creationId xmlns:a16="http://schemas.microsoft.com/office/drawing/2014/main" id="{AF27103D-204D-92CB-A219-AF06E0994DFC}"/>
              </a:ext>
            </a:extLst>
          </p:cNvPr>
          <p:cNvSpPr/>
          <p:nvPr/>
        </p:nvSpPr>
        <p:spPr bwMode="auto">
          <a:xfrm>
            <a:off x="2302067" y="4311745"/>
            <a:ext cx="3867380" cy="605927"/>
          </a:xfrm>
          <a:prstGeom prst="borderCallout1">
            <a:avLst>
              <a:gd name="adj1" fmla="val 567"/>
              <a:gd name="adj2" fmla="val 49258"/>
              <a:gd name="adj3" fmla="val -294773"/>
              <a:gd name="adj4" fmla="val 51294"/>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Black" panose="020B0A04020102020204"/>
                <a:ea typeface="+mn-ea"/>
                <a:cs typeface="+mn-cs"/>
              </a:rPr>
              <a:t>Mt. 9:13; Lk. 5:32</a:t>
            </a:r>
          </a:p>
        </p:txBody>
      </p:sp>
    </p:spTree>
    <p:extLst>
      <p:ext uri="{BB962C8B-B14F-4D97-AF65-F5344CB8AC3E}">
        <p14:creationId xmlns:p14="http://schemas.microsoft.com/office/powerpoint/2010/main" val="18833294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EC292-EF8E-4C78-C6D9-D965B18F3F8C}"/>
              </a:ext>
            </a:extLst>
          </p:cNvPr>
          <p:cNvSpPr>
            <a:spLocks noGrp="1"/>
          </p:cNvSpPr>
          <p:nvPr>
            <p:ph type="title"/>
          </p:nvPr>
        </p:nvSpPr>
        <p:spPr/>
        <p:txBody>
          <a:bodyPr/>
          <a:lstStyle/>
          <a:p>
            <a:r>
              <a:rPr lang="en-US" sz="4200" dirty="0"/>
              <a:t>Quotes Without Attribution</a:t>
            </a:r>
          </a:p>
        </p:txBody>
      </p:sp>
      <p:sp>
        <p:nvSpPr>
          <p:cNvPr id="3" name="Content Placeholder 2">
            <a:extLst>
              <a:ext uri="{FF2B5EF4-FFF2-40B4-BE49-F238E27FC236}">
                <a16:creationId xmlns:a16="http://schemas.microsoft.com/office/drawing/2014/main" id="{05794854-F62D-8347-FE13-6EA9BF925248}"/>
              </a:ext>
            </a:extLst>
          </p:cNvPr>
          <p:cNvSpPr>
            <a:spLocks noGrp="1"/>
          </p:cNvSpPr>
          <p:nvPr>
            <p:ph idx="1"/>
          </p:nvPr>
        </p:nvSpPr>
        <p:spPr/>
        <p:txBody>
          <a:bodyPr/>
          <a:lstStyle/>
          <a:p>
            <a:r>
              <a:rPr lang="en-US" b="1" i="1" dirty="0"/>
              <a:t>2 Clement 6:1</a:t>
            </a:r>
            <a:r>
              <a:rPr lang="en-US" dirty="0"/>
              <a:t>:  “Now </a:t>
            </a:r>
            <a:r>
              <a:rPr lang="en-US" b="1" dirty="0">
                <a:solidFill>
                  <a:srgbClr val="00B0F0"/>
                </a:solidFill>
              </a:rPr>
              <a:t>the Lord declares</a:t>
            </a:r>
            <a:r>
              <a:rPr lang="en-US" dirty="0"/>
              <a:t>, </a:t>
            </a:r>
            <a:r>
              <a:rPr lang="en-US" b="1" dirty="0">
                <a:solidFill>
                  <a:srgbClr val="FFFF00"/>
                </a:solidFill>
              </a:rPr>
              <a:t>‘No servant can serve two masters.’ </a:t>
            </a:r>
            <a:r>
              <a:rPr lang="en-US" dirty="0"/>
              <a:t>If we desire, then, to Serve both God and mammon, it will be unprofitable for us. </a:t>
            </a:r>
            <a:r>
              <a:rPr lang="en-US" b="1" dirty="0">
                <a:solidFill>
                  <a:srgbClr val="FFFF00"/>
                </a:solidFill>
              </a:rPr>
              <a:t>‘For what will it profit if a man gain the whole world, and lose his own soul?’</a:t>
            </a:r>
            <a:r>
              <a:rPr lang="en-US" dirty="0"/>
              <a:t>”  </a:t>
            </a:r>
            <a:r>
              <a:rPr lang="en-US" sz="2000" dirty="0"/>
              <a:t>(Pseudo-Clement of Rome. “An Ancient Homily, Commonly Styled the Second Epistle of Clement,” </a:t>
            </a:r>
            <a:r>
              <a:rPr lang="en-US" sz="2000" dirty="0" err="1"/>
              <a:t>ANF</a:t>
            </a:r>
            <a:r>
              <a:rPr lang="en-US" sz="2000" dirty="0"/>
              <a:t>, 1886, 7:518)</a:t>
            </a:r>
          </a:p>
        </p:txBody>
      </p:sp>
      <p:sp>
        <p:nvSpPr>
          <p:cNvPr id="4" name="Date Placeholder 3">
            <a:extLst>
              <a:ext uri="{FF2B5EF4-FFF2-40B4-BE49-F238E27FC236}">
                <a16:creationId xmlns:a16="http://schemas.microsoft.com/office/drawing/2014/main" id="{0D87D564-B5C6-426F-B584-BC3A4F496282}"/>
              </a:ext>
            </a:extLst>
          </p:cNvPr>
          <p:cNvSpPr>
            <a:spLocks noGrp="1"/>
          </p:cNvSpPr>
          <p:nvPr>
            <p:ph type="dt" sz="half" idx="10"/>
          </p:nvPr>
        </p:nvSpPr>
        <p:spPr/>
        <p:txBody>
          <a:bodyPr/>
          <a:lstStyle/>
          <a:p>
            <a:r>
              <a:rPr lang="en-US" dirty="0"/>
              <a:t>Outline, 41</a:t>
            </a:r>
          </a:p>
        </p:txBody>
      </p:sp>
      <p:sp>
        <p:nvSpPr>
          <p:cNvPr id="5" name="Footer Placeholder 4">
            <a:extLst>
              <a:ext uri="{FF2B5EF4-FFF2-40B4-BE49-F238E27FC236}">
                <a16:creationId xmlns:a16="http://schemas.microsoft.com/office/drawing/2014/main" id="{3D3B9B0F-6AD3-6D34-E904-6AF055D1B54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58C3F5F-1E5A-BD6E-F980-808ADEADF4FC}"/>
              </a:ext>
            </a:extLst>
          </p:cNvPr>
          <p:cNvSpPr>
            <a:spLocks noGrp="1"/>
          </p:cNvSpPr>
          <p:nvPr>
            <p:ph type="sldNum" sz="quarter" idx="12"/>
          </p:nvPr>
        </p:nvSpPr>
        <p:spPr/>
        <p:txBody>
          <a:bodyPr/>
          <a:lstStyle/>
          <a:p>
            <a:fld id="{3C8CA7C4-6BCF-4B83-8858-85B1748A2A5F}" type="slidenum">
              <a:rPr lang="en-US" smtClean="0"/>
              <a:t>351</a:t>
            </a:fld>
            <a:endParaRPr lang="en-US"/>
          </a:p>
        </p:txBody>
      </p:sp>
      <p:sp>
        <p:nvSpPr>
          <p:cNvPr id="7" name="Callout: Line 6">
            <a:extLst>
              <a:ext uri="{FF2B5EF4-FFF2-40B4-BE49-F238E27FC236}">
                <a16:creationId xmlns:a16="http://schemas.microsoft.com/office/drawing/2014/main" id="{AF27103D-204D-92CB-A219-AF06E0994DFC}"/>
              </a:ext>
            </a:extLst>
          </p:cNvPr>
          <p:cNvSpPr/>
          <p:nvPr/>
        </p:nvSpPr>
        <p:spPr bwMode="auto">
          <a:xfrm>
            <a:off x="2324100" y="4256661"/>
            <a:ext cx="3867380" cy="605927"/>
          </a:xfrm>
          <a:prstGeom prst="borderCallout1">
            <a:avLst>
              <a:gd name="adj1" fmla="val 567"/>
              <a:gd name="adj2" fmla="val 49258"/>
              <a:gd name="adj3" fmla="val -294773"/>
              <a:gd name="adj4" fmla="val 51294"/>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a:ln>
                  <a:noFill/>
                </a:ln>
                <a:solidFill>
                  <a:schemeClr val="tx1"/>
                </a:solidFill>
                <a:effectLst/>
                <a:latin typeface="+mj-lt"/>
              </a:rPr>
              <a:t>Mt. 6:24; Lk. 16:13</a:t>
            </a:r>
          </a:p>
        </p:txBody>
      </p:sp>
      <p:sp>
        <p:nvSpPr>
          <p:cNvPr id="8" name="Callout: Line 7">
            <a:extLst>
              <a:ext uri="{FF2B5EF4-FFF2-40B4-BE49-F238E27FC236}">
                <a16:creationId xmlns:a16="http://schemas.microsoft.com/office/drawing/2014/main" id="{6B6FE2C8-2575-3DB7-CFEF-9853B93C3CD7}"/>
              </a:ext>
            </a:extLst>
          </p:cNvPr>
          <p:cNvSpPr/>
          <p:nvPr/>
        </p:nvSpPr>
        <p:spPr bwMode="auto">
          <a:xfrm>
            <a:off x="5706738" y="5193793"/>
            <a:ext cx="2377808" cy="605927"/>
          </a:xfrm>
          <a:prstGeom prst="borderCallout1">
            <a:avLst>
              <a:gd name="adj1" fmla="val 567"/>
              <a:gd name="adj2" fmla="val 49258"/>
              <a:gd name="adj3" fmla="val -294773"/>
              <a:gd name="adj4" fmla="val 51294"/>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a:ln>
                  <a:noFill/>
                </a:ln>
                <a:solidFill>
                  <a:schemeClr val="tx1"/>
                </a:solidFill>
                <a:effectLst/>
                <a:latin typeface="+mj-lt"/>
              </a:rPr>
              <a:t>Mt. 16:26</a:t>
            </a:r>
          </a:p>
        </p:txBody>
      </p:sp>
    </p:spTree>
    <p:extLst>
      <p:ext uri="{BB962C8B-B14F-4D97-AF65-F5344CB8AC3E}">
        <p14:creationId xmlns:p14="http://schemas.microsoft.com/office/powerpoint/2010/main" val="35966232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P spid="8"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EC292-EF8E-4C78-C6D9-D965B18F3F8C}"/>
              </a:ext>
            </a:extLst>
          </p:cNvPr>
          <p:cNvSpPr>
            <a:spLocks noGrp="1"/>
          </p:cNvSpPr>
          <p:nvPr>
            <p:ph type="title"/>
          </p:nvPr>
        </p:nvSpPr>
        <p:spPr/>
        <p:txBody>
          <a:bodyPr/>
          <a:lstStyle/>
          <a:p>
            <a:r>
              <a:rPr lang="en-US" sz="4200" dirty="0"/>
              <a:t>Quotes Without Attribution</a:t>
            </a:r>
          </a:p>
        </p:txBody>
      </p:sp>
      <p:sp>
        <p:nvSpPr>
          <p:cNvPr id="3" name="Content Placeholder 2">
            <a:extLst>
              <a:ext uri="{FF2B5EF4-FFF2-40B4-BE49-F238E27FC236}">
                <a16:creationId xmlns:a16="http://schemas.microsoft.com/office/drawing/2014/main" id="{05794854-F62D-8347-FE13-6EA9BF925248}"/>
              </a:ext>
            </a:extLst>
          </p:cNvPr>
          <p:cNvSpPr>
            <a:spLocks noGrp="1"/>
          </p:cNvSpPr>
          <p:nvPr>
            <p:ph idx="1"/>
          </p:nvPr>
        </p:nvSpPr>
        <p:spPr/>
        <p:txBody>
          <a:bodyPr/>
          <a:lstStyle/>
          <a:p>
            <a:r>
              <a:rPr lang="en-US" b="1" i="1" dirty="0"/>
              <a:t>2 Clement 9:11:</a:t>
            </a:r>
            <a:r>
              <a:rPr lang="en-US" dirty="0"/>
              <a:t>  “For </a:t>
            </a:r>
            <a:r>
              <a:rPr lang="en-US" b="1" dirty="0">
                <a:solidFill>
                  <a:srgbClr val="00B0F0"/>
                </a:solidFill>
              </a:rPr>
              <a:t>the Lord has said</a:t>
            </a:r>
            <a:r>
              <a:rPr lang="en-US" dirty="0"/>
              <a:t>, </a:t>
            </a:r>
            <a:r>
              <a:rPr lang="en-US" b="1" dirty="0">
                <a:solidFill>
                  <a:srgbClr val="FFFF00"/>
                </a:solidFill>
              </a:rPr>
              <a:t>‘Those are My brethren who do the will of My Father.’</a:t>
            </a:r>
            <a:r>
              <a:rPr lang="en-US" dirty="0"/>
              <a:t>”  </a:t>
            </a:r>
            <a:r>
              <a:rPr lang="en-US" sz="2000" dirty="0"/>
              <a:t>(Pseudo-Clement of Rome. “An Ancient Homily, Commonly Styled the Second Epistle of Clement,” </a:t>
            </a:r>
            <a:r>
              <a:rPr lang="en-US" sz="2000" dirty="0" err="1"/>
              <a:t>ANF</a:t>
            </a:r>
            <a:r>
              <a:rPr lang="en-US" sz="2000" dirty="0"/>
              <a:t>, 1886, 7:519)</a:t>
            </a:r>
          </a:p>
        </p:txBody>
      </p:sp>
      <p:sp>
        <p:nvSpPr>
          <p:cNvPr id="4" name="Date Placeholder 3">
            <a:extLst>
              <a:ext uri="{FF2B5EF4-FFF2-40B4-BE49-F238E27FC236}">
                <a16:creationId xmlns:a16="http://schemas.microsoft.com/office/drawing/2014/main" id="{0D87D564-B5C6-426F-B584-BC3A4F496282}"/>
              </a:ext>
            </a:extLst>
          </p:cNvPr>
          <p:cNvSpPr>
            <a:spLocks noGrp="1"/>
          </p:cNvSpPr>
          <p:nvPr>
            <p:ph type="dt" sz="half" idx="10"/>
          </p:nvPr>
        </p:nvSpPr>
        <p:spPr/>
        <p:txBody>
          <a:bodyPr/>
          <a:lstStyle/>
          <a:p>
            <a:r>
              <a:rPr lang="en-US" dirty="0"/>
              <a:t>Outline, 41</a:t>
            </a:r>
          </a:p>
        </p:txBody>
      </p:sp>
      <p:sp>
        <p:nvSpPr>
          <p:cNvPr id="5" name="Footer Placeholder 4">
            <a:extLst>
              <a:ext uri="{FF2B5EF4-FFF2-40B4-BE49-F238E27FC236}">
                <a16:creationId xmlns:a16="http://schemas.microsoft.com/office/drawing/2014/main" id="{3D3B9B0F-6AD3-6D34-E904-6AF055D1B54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58C3F5F-1E5A-BD6E-F980-808ADEADF4FC}"/>
              </a:ext>
            </a:extLst>
          </p:cNvPr>
          <p:cNvSpPr>
            <a:spLocks noGrp="1"/>
          </p:cNvSpPr>
          <p:nvPr>
            <p:ph type="sldNum" sz="quarter" idx="12"/>
          </p:nvPr>
        </p:nvSpPr>
        <p:spPr/>
        <p:txBody>
          <a:bodyPr/>
          <a:lstStyle/>
          <a:p>
            <a:fld id="{3C8CA7C4-6BCF-4B83-8858-85B1748A2A5F}" type="slidenum">
              <a:rPr lang="en-US" smtClean="0"/>
              <a:t>352</a:t>
            </a:fld>
            <a:endParaRPr lang="en-US"/>
          </a:p>
        </p:txBody>
      </p:sp>
      <p:sp>
        <p:nvSpPr>
          <p:cNvPr id="7" name="Callout: Line 6">
            <a:extLst>
              <a:ext uri="{FF2B5EF4-FFF2-40B4-BE49-F238E27FC236}">
                <a16:creationId xmlns:a16="http://schemas.microsoft.com/office/drawing/2014/main" id="{AF27103D-204D-92CB-A219-AF06E0994DFC}"/>
              </a:ext>
            </a:extLst>
          </p:cNvPr>
          <p:cNvSpPr/>
          <p:nvPr/>
        </p:nvSpPr>
        <p:spPr bwMode="auto">
          <a:xfrm>
            <a:off x="2421875" y="3562598"/>
            <a:ext cx="2402596" cy="605927"/>
          </a:xfrm>
          <a:prstGeom prst="borderCallout1">
            <a:avLst>
              <a:gd name="adj1" fmla="val 567"/>
              <a:gd name="adj2" fmla="val 49258"/>
              <a:gd name="adj3" fmla="val -176591"/>
              <a:gd name="adj4" fmla="val 49015"/>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a:ln>
                  <a:noFill/>
                </a:ln>
                <a:solidFill>
                  <a:schemeClr val="tx1"/>
                </a:solidFill>
                <a:effectLst/>
                <a:latin typeface="+mj-lt"/>
              </a:rPr>
              <a:t>Mt. 12:50</a:t>
            </a:r>
          </a:p>
        </p:txBody>
      </p:sp>
    </p:spTree>
    <p:extLst>
      <p:ext uri="{BB962C8B-B14F-4D97-AF65-F5344CB8AC3E}">
        <p14:creationId xmlns:p14="http://schemas.microsoft.com/office/powerpoint/2010/main" val="37648303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EC292-EF8E-4C78-C6D9-D965B18F3F8C}"/>
              </a:ext>
            </a:extLst>
          </p:cNvPr>
          <p:cNvSpPr>
            <a:spLocks noGrp="1"/>
          </p:cNvSpPr>
          <p:nvPr>
            <p:ph type="title"/>
          </p:nvPr>
        </p:nvSpPr>
        <p:spPr/>
        <p:txBody>
          <a:bodyPr/>
          <a:lstStyle/>
          <a:p>
            <a:r>
              <a:rPr lang="en-US" sz="4200" dirty="0"/>
              <a:t>Quotes Without Attribution</a:t>
            </a:r>
          </a:p>
        </p:txBody>
      </p:sp>
      <p:sp>
        <p:nvSpPr>
          <p:cNvPr id="3" name="Content Placeholder 2">
            <a:extLst>
              <a:ext uri="{FF2B5EF4-FFF2-40B4-BE49-F238E27FC236}">
                <a16:creationId xmlns:a16="http://schemas.microsoft.com/office/drawing/2014/main" id="{05794854-F62D-8347-FE13-6EA9BF925248}"/>
              </a:ext>
            </a:extLst>
          </p:cNvPr>
          <p:cNvSpPr>
            <a:spLocks noGrp="1"/>
          </p:cNvSpPr>
          <p:nvPr>
            <p:ph idx="1"/>
          </p:nvPr>
        </p:nvSpPr>
        <p:spPr/>
        <p:txBody>
          <a:bodyPr/>
          <a:lstStyle/>
          <a:p>
            <a:r>
              <a:rPr lang="en-US" b="1" i="1" dirty="0"/>
              <a:t>Ignatius of Antioch:</a:t>
            </a:r>
            <a:r>
              <a:rPr lang="en-US" dirty="0"/>
              <a:t>  “All the ends of the world, and all the kingdoms of this earth, shall profit me nothing. It is better for me to die for the sake of Jesus Christ, than to reign over all the ends of the earth. </a:t>
            </a:r>
            <a:r>
              <a:rPr lang="en-US" b="1" dirty="0">
                <a:solidFill>
                  <a:srgbClr val="FFFF00"/>
                </a:solidFill>
              </a:rPr>
              <a:t>‘For what is a man profited, if he gain the whole world, but lose his own soul?’ </a:t>
            </a:r>
            <a:r>
              <a:rPr lang="en-US" dirty="0"/>
              <a:t>I long after the Lord, the Son of the true God and Father, even Jesus Christ. Him I seek, who died for us and rose again.”  </a:t>
            </a:r>
            <a:r>
              <a:rPr lang="en-US" sz="2000" dirty="0"/>
              <a:t>(“The Epistle of Ignatius to the Romans,” </a:t>
            </a:r>
            <a:r>
              <a:rPr lang="en-US" sz="2000" dirty="0" err="1"/>
              <a:t>ANF</a:t>
            </a:r>
            <a:r>
              <a:rPr lang="en-US" sz="2000" dirty="0"/>
              <a:t>, 1885, 1:76)</a:t>
            </a:r>
          </a:p>
        </p:txBody>
      </p:sp>
      <p:sp>
        <p:nvSpPr>
          <p:cNvPr id="4" name="Date Placeholder 3">
            <a:extLst>
              <a:ext uri="{FF2B5EF4-FFF2-40B4-BE49-F238E27FC236}">
                <a16:creationId xmlns:a16="http://schemas.microsoft.com/office/drawing/2014/main" id="{0D87D564-B5C6-426F-B584-BC3A4F496282}"/>
              </a:ext>
            </a:extLst>
          </p:cNvPr>
          <p:cNvSpPr>
            <a:spLocks noGrp="1"/>
          </p:cNvSpPr>
          <p:nvPr>
            <p:ph type="dt" sz="half" idx="10"/>
          </p:nvPr>
        </p:nvSpPr>
        <p:spPr/>
        <p:txBody>
          <a:bodyPr/>
          <a:lstStyle/>
          <a:p>
            <a:r>
              <a:rPr lang="en-US" dirty="0"/>
              <a:t>Outline, 41</a:t>
            </a:r>
          </a:p>
        </p:txBody>
      </p:sp>
      <p:sp>
        <p:nvSpPr>
          <p:cNvPr id="5" name="Footer Placeholder 4">
            <a:extLst>
              <a:ext uri="{FF2B5EF4-FFF2-40B4-BE49-F238E27FC236}">
                <a16:creationId xmlns:a16="http://schemas.microsoft.com/office/drawing/2014/main" id="{3D3B9B0F-6AD3-6D34-E904-6AF055D1B54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58C3F5F-1E5A-BD6E-F980-808ADEADF4FC}"/>
              </a:ext>
            </a:extLst>
          </p:cNvPr>
          <p:cNvSpPr>
            <a:spLocks noGrp="1"/>
          </p:cNvSpPr>
          <p:nvPr>
            <p:ph type="sldNum" sz="quarter" idx="12"/>
          </p:nvPr>
        </p:nvSpPr>
        <p:spPr/>
        <p:txBody>
          <a:bodyPr/>
          <a:lstStyle/>
          <a:p>
            <a:fld id="{3C8CA7C4-6BCF-4B83-8858-85B1748A2A5F}" type="slidenum">
              <a:rPr lang="en-US" smtClean="0"/>
              <a:t>353</a:t>
            </a:fld>
            <a:endParaRPr lang="en-US"/>
          </a:p>
        </p:txBody>
      </p:sp>
      <p:sp>
        <p:nvSpPr>
          <p:cNvPr id="7" name="Callout: Line 6">
            <a:extLst>
              <a:ext uri="{FF2B5EF4-FFF2-40B4-BE49-F238E27FC236}">
                <a16:creationId xmlns:a16="http://schemas.microsoft.com/office/drawing/2014/main" id="{AF27103D-204D-92CB-A219-AF06E0994DFC}"/>
              </a:ext>
            </a:extLst>
          </p:cNvPr>
          <p:cNvSpPr/>
          <p:nvPr/>
        </p:nvSpPr>
        <p:spPr bwMode="auto">
          <a:xfrm>
            <a:off x="1933461" y="5132503"/>
            <a:ext cx="6517396" cy="605927"/>
          </a:xfrm>
          <a:prstGeom prst="borderCallout1">
            <a:avLst>
              <a:gd name="adj1" fmla="val 567"/>
              <a:gd name="adj2" fmla="val 49258"/>
              <a:gd name="adj3" fmla="val -227500"/>
              <a:gd name="adj4" fmla="val 48846"/>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a:ln>
                  <a:noFill/>
                </a:ln>
                <a:solidFill>
                  <a:schemeClr val="tx1"/>
                </a:solidFill>
                <a:effectLst/>
                <a:latin typeface="+mj-lt"/>
              </a:rPr>
              <a:t>Mt. 16:26; Mk. 8:36-37; Lk. 9:25</a:t>
            </a:r>
          </a:p>
        </p:txBody>
      </p:sp>
    </p:spTree>
    <p:extLst>
      <p:ext uri="{BB962C8B-B14F-4D97-AF65-F5344CB8AC3E}">
        <p14:creationId xmlns:p14="http://schemas.microsoft.com/office/powerpoint/2010/main" val="201188112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EC292-EF8E-4C78-C6D9-D965B18F3F8C}"/>
              </a:ext>
            </a:extLst>
          </p:cNvPr>
          <p:cNvSpPr>
            <a:spLocks noGrp="1"/>
          </p:cNvSpPr>
          <p:nvPr>
            <p:ph type="title"/>
          </p:nvPr>
        </p:nvSpPr>
        <p:spPr/>
        <p:txBody>
          <a:bodyPr/>
          <a:lstStyle/>
          <a:p>
            <a:r>
              <a:rPr lang="en-US" sz="4200" dirty="0"/>
              <a:t>Quotes Without Attribution</a:t>
            </a:r>
          </a:p>
        </p:txBody>
      </p:sp>
      <p:sp>
        <p:nvSpPr>
          <p:cNvPr id="3" name="Content Placeholder 2">
            <a:extLst>
              <a:ext uri="{FF2B5EF4-FFF2-40B4-BE49-F238E27FC236}">
                <a16:creationId xmlns:a16="http://schemas.microsoft.com/office/drawing/2014/main" id="{05794854-F62D-8347-FE13-6EA9BF925248}"/>
              </a:ext>
            </a:extLst>
          </p:cNvPr>
          <p:cNvSpPr>
            <a:spLocks noGrp="1"/>
          </p:cNvSpPr>
          <p:nvPr>
            <p:ph idx="1"/>
          </p:nvPr>
        </p:nvSpPr>
        <p:spPr/>
        <p:txBody>
          <a:bodyPr/>
          <a:lstStyle/>
          <a:p>
            <a:r>
              <a:rPr lang="en-US" b="1" i="1" dirty="0"/>
              <a:t>Polycarp:</a:t>
            </a:r>
            <a:r>
              <a:rPr lang="en-US" dirty="0"/>
              <a:t>  “but being mindful of </a:t>
            </a:r>
            <a:r>
              <a:rPr lang="en-US" b="1" dirty="0">
                <a:solidFill>
                  <a:srgbClr val="00B0F0"/>
                </a:solidFill>
              </a:rPr>
              <a:t>what the Lord said in His teaching</a:t>
            </a:r>
            <a:r>
              <a:rPr lang="en-US" dirty="0"/>
              <a:t>: ‘</a:t>
            </a:r>
            <a:r>
              <a:rPr lang="en-US" b="1" dirty="0">
                <a:solidFill>
                  <a:srgbClr val="FFFF00"/>
                </a:solidFill>
              </a:rPr>
              <a:t>Judge not</a:t>
            </a:r>
            <a:r>
              <a:rPr lang="en-US" dirty="0"/>
              <a:t>, that ye be not judged; </a:t>
            </a:r>
            <a:r>
              <a:rPr lang="en-US" b="1" dirty="0">
                <a:solidFill>
                  <a:srgbClr val="FFFF00"/>
                </a:solidFill>
              </a:rPr>
              <a:t>forgive</a:t>
            </a:r>
            <a:r>
              <a:rPr lang="en-US" dirty="0"/>
              <a:t>, and it shall be forgiven unto you; </a:t>
            </a:r>
            <a:r>
              <a:rPr lang="en-US" b="1" dirty="0">
                <a:solidFill>
                  <a:srgbClr val="FFFF00"/>
                </a:solidFill>
              </a:rPr>
              <a:t>be merciful</a:t>
            </a:r>
            <a:r>
              <a:rPr lang="en-US" dirty="0"/>
              <a:t>, that ye may obtain mercy; with </a:t>
            </a:r>
            <a:r>
              <a:rPr lang="en-US" b="1" dirty="0">
                <a:solidFill>
                  <a:srgbClr val="FFFF00"/>
                </a:solidFill>
              </a:rPr>
              <a:t>what measure ye mete</a:t>
            </a:r>
            <a:r>
              <a:rPr lang="en-US" dirty="0"/>
              <a:t>, it shall be measured to you again; and once more, “Blessed are </a:t>
            </a:r>
            <a:r>
              <a:rPr lang="en-US" b="1" dirty="0">
                <a:solidFill>
                  <a:srgbClr val="FFFF00"/>
                </a:solidFill>
              </a:rPr>
              <a:t>the poor</a:t>
            </a:r>
            <a:r>
              <a:rPr lang="en-US" dirty="0"/>
              <a:t>, and those that are </a:t>
            </a:r>
            <a:r>
              <a:rPr lang="en-US" b="1" dirty="0">
                <a:solidFill>
                  <a:srgbClr val="FFFF00"/>
                </a:solidFill>
              </a:rPr>
              <a:t>persecuted</a:t>
            </a:r>
            <a:r>
              <a:rPr lang="en-US" dirty="0"/>
              <a:t> for righteousness’ sake, for theirs is the kingdom of God.”  </a:t>
            </a:r>
            <a:r>
              <a:rPr lang="en-US" sz="2000" dirty="0"/>
              <a:t>(“The Epistle of Polycarp to the Philippians,” </a:t>
            </a:r>
            <a:r>
              <a:rPr lang="en-US" sz="2000" dirty="0" err="1"/>
              <a:t>ANF</a:t>
            </a:r>
            <a:r>
              <a:rPr lang="en-US" sz="2000" dirty="0"/>
              <a:t>, 1885, 1:33)</a:t>
            </a:r>
          </a:p>
        </p:txBody>
      </p:sp>
      <p:sp>
        <p:nvSpPr>
          <p:cNvPr id="4" name="Date Placeholder 3">
            <a:extLst>
              <a:ext uri="{FF2B5EF4-FFF2-40B4-BE49-F238E27FC236}">
                <a16:creationId xmlns:a16="http://schemas.microsoft.com/office/drawing/2014/main" id="{0D87D564-B5C6-426F-B584-BC3A4F496282}"/>
              </a:ext>
            </a:extLst>
          </p:cNvPr>
          <p:cNvSpPr>
            <a:spLocks noGrp="1"/>
          </p:cNvSpPr>
          <p:nvPr>
            <p:ph type="dt" sz="half" idx="10"/>
          </p:nvPr>
        </p:nvSpPr>
        <p:spPr/>
        <p:txBody>
          <a:bodyPr/>
          <a:lstStyle/>
          <a:p>
            <a:r>
              <a:rPr lang="en-US" dirty="0"/>
              <a:t>Outline, 41</a:t>
            </a:r>
          </a:p>
        </p:txBody>
      </p:sp>
      <p:sp>
        <p:nvSpPr>
          <p:cNvPr id="5" name="Footer Placeholder 4">
            <a:extLst>
              <a:ext uri="{FF2B5EF4-FFF2-40B4-BE49-F238E27FC236}">
                <a16:creationId xmlns:a16="http://schemas.microsoft.com/office/drawing/2014/main" id="{3D3B9B0F-6AD3-6D34-E904-6AF055D1B54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58C3F5F-1E5A-BD6E-F980-808ADEADF4FC}"/>
              </a:ext>
            </a:extLst>
          </p:cNvPr>
          <p:cNvSpPr>
            <a:spLocks noGrp="1"/>
          </p:cNvSpPr>
          <p:nvPr>
            <p:ph type="sldNum" sz="quarter" idx="12"/>
          </p:nvPr>
        </p:nvSpPr>
        <p:spPr/>
        <p:txBody>
          <a:bodyPr/>
          <a:lstStyle/>
          <a:p>
            <a:fld id="{3C8CA7C4-6BCF-4B83-8858-85B1748A2A5F}" type="slidenum">
              <a:rPr lang="en-US" smtClean="0"/>
              <a:t>354</a:t>
            </a:fld>
            <a:endParaRPr lang="en-US"/>
          </a:p>
        </p:txBody>
      </p:sp>
      <p:sp>
        <p:nvSpPr>
          <p:cNvPr id="7" name="Callout: Line 6">
            <a:extLst>
              <a:ext uri="{FF2B5EF4-FFF2-40B4-BE49-F238E27FC236}">
                <a16:creationId xmlns:a16="http://schemas.microsoft.com/office/drawing/2014/main" id="{AF27103D-204D-92CB-A219-AF06E0994DFC}"/>
              </a:ext>
            </a:extLst>
          </p:cNvPr>
          <p:cNvSpPr/>
          <p:nvPr/>
        </p:nvSpPr>
        <p:spPr bwMode="auto">
          <a:xfrm>
            <a:off x="4291070" y="2985477"/>
            <a:ext cx="2032612" cy="605927"/>
          </a:xfrm>
          <a:prstGeom prst="borderCallout1">
            <a:avLst>
              <a:gd name="adj1" fmla="val 567"/>
              <a:gd name="adj2" fmla="val 49258"/>
              <a:gd name="adj3" fmla="val -83863"/>
              <a:gd name="adj4" fmla="val 49930"/>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a:ln>
                  <a:noFill/>
                </a:ln>
                <a:solidFill>
                  <a:schemeClr val="tx1"/>
                </a:solidFill>
                <a:effectLst/>
                <a:latin typeface="+mj-lt"/>
              </a:rPr>
              <a:t>Mt. 7:1</a:t>
            </a:r>
          </a:p>
        </p:txBody>
      </p:sp>
      <p:sp>
        <p:nvSpPr>
          <p:cNvPr id="8" name="Callout: Line 7">
            <a:extLst>
              <a:ext uri="{FF2B5EF4-FFF2-40B4-BE49-F238E27FC236}">
                <a16:creationId xmlns:a16="http://schemas.microsoft.com/office/drawing/2014/main" id="{FBEBC29B-1EE7-F5A6-E939-770FB72A3934}"/>
              </a:ext>
            </a:extLst>
          </p:cNvPr>
          <p:cNvSpPr/>
          <p:nvPr/>
        </p:nvSpPr>
        <p:spPr bwMode="auto">
          <a:xfrm>
            <a:off x="1812841" y="854660"/>
            <a:ext cx="5343180" cy="605927"/>
          </a:xfrm>
          <a:prstGeom prst="borderCallout1">
            <a:avLst>
              <a:gd name="adj1" fmla="val 95113"/>
              <a:gd name="adj2" fmla="val 31320"/>
              <a:gd name="adj3" fmla="val 265228"/>
              <a:gd name="adj4" fmla="val 31426"/>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a:latin typeface="+mj-lt"/>
              </a:rPr>
              <a:t>Mt. 6:12, 14; Lk. 6:36-37</a:t>
            </a:r>
            <a:endParaRPr kumimoji="0" lang="en-US" sz="2800" b="0" i="0" u="none" strike="noStrike" cap="none" normalizeH="0" baseline="0" dirty="0">
              <a:ln>
                <a:noFill/>
              </a:ln>
              <a:solidFill>
                <a:schemeClr val="tx1"/>
              </a:solidFill>
              <a:effectLst/>
              <a:latin typeface="+mj-lt"/>
            </a:endParaRPr>
          </a:p>
        </p:txBody>
      </p:sp>
      <p:sp>
        <p:nvSpPr>
          <p:cNvPr id="9" name="Callout: Line 8">
            <a:extLst>
              <a:ext uri="{FF2B5EF4-FFF2-40B4-BE49-F238E27FC236}">
                <a16:creationId xmlns:a16="http://schemas.microsoft.com/office/drawing/2014/main" id="{374C8037-DDED-9DE1-0BAD-87C586063519}"/>
              </a:ext>
            </a:extLst>
          </p:cNvPr>
          <p:cNvSpPr/>
          <p:nvPr/>
        </p:nvSpPr>
        <p:spPr bwMode="auto">
          <a:xfrm>
            <a:off x="1843489" y="5257800"/>
            <a:ext cx="4709711" cy="605927"/>
          </a:xfrm>
          <a:prstGeom prst="borderCallout1">
            <a:avLst>
              <a:gd name="adj1" fmla="val 567"/>
              <a:gd name="adj2" fmla="val 49258"/>
              <a:gd name="adj3" fmla="val -100227"/>
              <a:gd name="adj4" fmla="val 48994"/>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a:ln>
                  <a:noFill/>
                </a:ln>
                <a:solidFill>
                  <a:schemeClr val="tx1"/>
                </a:solidFill>
                <a:effectLst/>
                <a:latin typeface="+mj-lt"/>
              </a:rPr>
              <a:t>Mt. 5:3, 10; Lk. 6:20</a:t>
            </a:r>
          </a:p>
        </p:txBody>
      </p:sp>
    </p:spTree>
    <p:extLst>
      <p:ext uri="{BB962C8B-B14F-4D97-AF65-F5344CB8AC3E}">
        <p14:creationId xmlns:p14="http://schemas.microsoft.com/office/powerpoint/2010/main" val="274500635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P spid="8" grpId="0" animBg="1"/>
      <p:bldP spid="9" grpId="0" animBg="1"/>
    </p:bldLst>
  </p:timing>
</p:sld>
</file>

<file path=ppt/slides/slide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EC292-EF8E-4C78-C6D9-D965B18F3F8C}"/>
              </a:ext>
            </a:extLst>
          </p:cNvPr>
          <p:cNvSpPr>
            <a:spLocks noGrp="1"/>
          </p:cNvSpPr>
          <p:nvPr>
            <p:ph type="title"/>
          </p:nvPr>
        </p:nvSpPr>
        <p:spPr/>
        <p:txBody>
          <a:bodyPr/>
          <a:lstStyle/>
          <a:p>
            <a:r>
              <a:rPr lang="en-US" sz="4200" dirty="0"/>
              <a:t>Quotes Without Attribution</a:t>
            </a:r>
          </a:p>
        </p:txBody>
      </p:sp>
      <p:sp>
        <p:nvSpPr>
          <p:cNvPr id="3" name="Content Placeholder 2">
            <a:extLst>
              <a:ext uri="{FF2B5EF4-FFF2-40B4-BE49-F238E27FC236}">
                <a16:creationId xmlns:a16="http://schemas.microsoft.com/office/drawing/2014/main" id="{05794854-F62D-8347-FE13-6EA9BF925248}"/>
              </a:ext>
            </a:extLst>
          </p:cNvPr>
          <p:cNvSpPr>
            <a:spLocks noGrp="1"/>
          </p:cNvSpPr>
          <p:nvPr>
            <p:ph idx="1"/>
          </p:nvPr>
        </p:nvSpPr>
        <p:spPr/>
        <p:txBody>
          <a:bodyPr/>
          <a:lstStyle/>
          <a:p>
            <a:pPr marL="461963" indent="-461963">
              <a:spcBef>
                <a:spcPts val="0"/>
              </a:spcBef>
              <a:spcAft>
                <a:spcPts val="2400"/>
              </a:spcAft>
            </a:pPr>
            <a:r>
              <a:rPr lang="en-US" sz="2800" b="1" i="1" dirty="0"/>
              <a:t>Didache 8:2:  </a:t>
            </a:r>
            <a:r>
              <a:rPr lang="en-US" sz="2800" dirty="0"/>
              <a:t>“Neither pray ye as the hypocrites, but </a:t>
            </a:r>
            <a:r>
              <a:rPr lang="en-US" sz="2800" b="1" dirty="0">
                <a:solidFill>
                  <a:srgbClr val="00B0F0"/>
                </a:solidFill>
              </a:rPr>
              <a:t>as the Lord commanded in His Gospel</a:t>
            </a:r>
            <a:r>
              <a:rPr lang="en-US" sz="2800" dirty="0"/>
              <a:t>, so pray ye: ‘</a:t>
            </a:r>
            <a:r>
              <a:rPr lang="en-US" sz="2800" b="1" dirty="0">
                <a:solidFill>
                  <a:srgbClr val="FFFF00"/>
                </a:solidFill>
              </a:rPr>
              <a:t>Our Father, who art in heaven, hallowed be Thy Name</a:t>
            </a:r>
            <a:r>
              <a:rPr lang="en-US" sz="2800" dirty="0"/>
              <a:t>….’”  </a:t>
            </a:r>
            <a:r>
              <a:rPr lang="en-US" sz="2000" dirty="0"/>
              <a:t>(</a:t>
            </a:r>
            <a:r>
              <a:rPr lang="en-US" sz="2000" b="0" i="0" u="none" strike="noStrike" baseline="0" dirty="0"/>
              <a:t>Schaff, Philip. </a:t>
            </a:r>
            <a:r>
              <a:rPr lang="en-US" sz="2000" b="0" i="1" u="none" strike="noStrike" baseline="0" dirty="0"/>
              <a:t>The Teaching of the Twelve Apostles</a:t>
            </a:r>
            <a:r>
              <a:rPr lang="en-US" sz="2000" b="0" u="none" strike="noStrike" baseline="0" dirty="0"/>
              <a:t>, </a:t>
            </a:r>
            <a:r>
              <a:rPr lang="en-US" sz="2000" b="0" i="0" u="none" strike="noStrike" baseline="0" dirty="0"/>
              <a:t>1886, p. 189</a:t>
            </a:r>
            <a:r>
              <a:rPr lang="en-US" sz="2000" dirty="0"/>
              <a:t>)</a:t>
            </a:r>
          </a:p>
          <a:p>
            <a:pPr marL="914400" lvl="1" indent="-457200">
              <a:spcBef>
                <a:spcPts val="0"/>
              </a:spcBef>
              <a:spcAft>
                <a:spcPts val="2400"/>
              </a:spcAft>
            </a:pPr>
            <a:r>
              <a:rPr lang="en-US" b="0" i="0" u="none" strike="noStrike" baseline="0" dirty="0"/>
              <a:t>Cf. </a:t>
            </a:r>
            <a:r>
              <a:rPr lang="en-US" b="0" i="1" u="none" strike="noStrike" baseline="0" dirty="0"/>
              <a:t>Didache</a:t>
            </a:r>
            <a:r>
              <a:rPr lang="en-US" b="0" i="0" u="none" strike="noStrike" baseline="0" dirty="0"/>
              <a:t> 11:3; 15:4</a:t>
            </a:r>
          </a:p>
        </p:txBody>
      </p:sp>
      <p:sp>
        <p:nvSpPr>
          <p:cNvPr id="4" name="Date Placeholder 3">
            <a:extLst>
              <a:ext uri="{FF2B5EF4-FFF2-40B4-BE49-F238E27FC236}">
                <a16:creationId xmlns:a16="http://schemas.microsoft.com/office/drawing/2014/main" id="{0D87D564-B5C6-426F-B584-BC3A4F49628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41</a:t>
            </a:r>
          </a:p>
        </p:txBody>
      </p:sp>
      <p:sp>
        <p:nvSpPr>
          <p:cNvPr id="5" name="Footer Placeholder 4">
            <a:extLst>
              <a:ext uri="{FF2B5EF4-FFF2-40B4-BE49-F238E27FC236}">
                <a16:creationId xmlns:a16="http://schemas.microsoft.com/office/drawing/2014/main" id="{3D3B9B0F-6AD3-6D34-E904-6AF055D1B54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558C3F5F-1E5A-BD6E-F980-808ADEADF4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Callout: Line 6">
            <a:extLst>
              <a:ext uri="{FF2B5EF4-FFF2-40B4-BE49-F238E27FC236}">
                <a16:creationId xmlns:a16="http://schemas.microsoft.com/office/drawing/2014/main" id="{AF27103D-204D-92CB-A219-AF06E0994DFC}"/>
              </a:ext>
            </a:extLst>
          </p:cNvPr>
          <p:cNvSpPr/>
          <p:nvPr/>
        </p:nvSpPr>
        <p:spPr bwMode="auto">
          <a:xfrm>
            <a:off x="5040923" y="4788665"/>
            <a:ext cx="2335576" cy="605927"/>
          </a:xfrm>
          <a:prstGeom prst="borderCallout1">
            <a:avLst>
              <a:gd name="adj1" fmla="val 2386"/>
              <a:gd name="adj2" fmla="val 39308"/>
              <a:gd name="adj3" fmla="val -231137"/>
              <a:gd name="adj4" fmla="val 40440"/>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Black" panose="020B0A04020102020204"/>
                <a:ea typeface="+mn-ea"/>
                <a:cs typeface="+mn-cs"/>
              </a:rPr>
              <a:t>Mt. 6:9-13</a:t>
            </a:r>
          </a:p>
        </p:txBody>
      </p:sp>
    </p:spTree>
    <p:extLst>
      <p:ext uri="{BB962C8B-B14F-4D97-AF65-F5344CB8AC3E}">
        <p14:creationId xmlns:p14="http://schemas.microsoft.com/office/powerpoint/2010/main" val="144649035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3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AF0ABE-C4BF-AE48-7E96-D7700D292A48}"/>
              </a:ext>
            </a:extLst>
          </p:cNvPr>
          <p:cNvSpPr>
            <a:spLocks noGrp="1"/>
          </p:cNvSpPr>
          <p:nvPr>
            <p:ph type="title"/>
          </p:nvPr>
        </p:nvSpPr>
        <p:spPr/>
        <p:txBody>
          <a:bodyPr/>
          <a:lstStyle/>
          <a:p>
            <a:r>
              <a:rPr lang="en-US" sz="4200" dirty="0"/>
              <a:t>Quotes Without Attribution</a:t>
            </a:r>
          </a:p>
        </p:txBody>
      </p:sp>
      <p:graphicFrame>
        <p:nvGraphicFramePr>
          <p:cNvPr id="6" name="Table 6">
            <a:extLst>
              <a:ext uri="{FF2B5EF4-FFF2-40B4-BE49-F238E27FC236}">
                <a16:creationId xmlns:a16="http://schemas.microsoft.com/office/drawing/2014/main" id="{16207DE4-3E45-081F-B4B7-47CBE479B292}"/>
              </a:ext>
            </a:extLst>
          </p:cNvPr>
          <p:cNvGraphicFramePr>
            <a:graphicFrameLocks noGrp="1"/>
          </p:cNvGraphicFramePr>
          <p:nvPr>
            <p:ph idx="1"/>
          </p:nvPr>
        </p:nvGraphicFramePr>
        <p:xfrm>
          <a:off x="457200" y="1519965"/>
          <a:ext cx="8229600" cy="4358640"/>
        </p:xfrm>
        <a:graphic>
          <a:graphicData uri="http://schemas.openxmlformats.org/drawingml/2006/table">
            <a:tbl>
              <a:tblPr firstRow="1" bandRow="1">
                <a:tableStyleId>{5C22544A-7EE6-4342-B048-85BDC9FD1C3A}</a:tableStyleId>
              </a:tblPr>
              <a:tblGrid>
                <a:gridCol w="1481769">
                  <a:extLst>
                    <a:ext uri="{9D8B030D-6E8A-4147-A177-3AD203B41FA5}">
                      <a16:colId xmlns:a16="http://schemas.microsoft.com/office/drawing/2014/main" val="2143824259"/>
                    </a:ext>
                  </a:extLst>
                </a:gridCol>
                <a:gridCol w="2655065">
                  <a:extLst>
                    <a:ext uri="{9D8B030D-6E8A-4147-A177-3AD203B41FA5}">
                      <a16:colId xmlns:a16="http://schemas.microsoft.com/office/drawing/2014/main" val="2028582674"/>
                    </a:ext>
                  </a:extLst>
                </a:gridCol>
                <a:gridCol w="4092766">
                  <a:extLst>
                    <a:ext uri="{9D8B030D-6E8A-4147-A177-3AD203B41FA5}">
                      <a16:colId xmlns:a16="http://schemas.microsoft.com/office/drawing/2014/main" val="4151585032"/>
                    </a:ext>
                  </a:extLst>
                </a:gridCol>
              </a:tblGrid>
              <a:tr h="370840">
                <a:tc>
                  <a:txBody>
                    <a:bodyPr/>
                    <a:lstStyle/>
                    <a:p>
                      <a:pPr algn="ctr"/>
                      <a:r>
                        <a:rPr lang="en-US" sz="2000" b="0" dirty="0">
                          <a:effectLst>
                            <a:outerShdw blurRad="38100" dist="38100" dir="2700000" algn="tl">
                              <a:srgbClr val="000000">
                                <a:alpha val="43137"/>
                              </a:srgbClr>
                            </a:outerShdw>
                          </a:effectLst>
                          <a:latin typeface="+mj-lt"/>
                        </a:rPr>
                        <a:t>Writer</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The OT</a:t>
                      </a:r>
                    </a:p>
                  </a:txBody>
                  <a:tcPr>
                    <a:solidFill>
                      <a:srgbClr val="0000FF"/>
                    </a:solidFill>
                  </a:tcPr>
                </a:tc>
                <a:extLst>
                  <a:ext uri="{0D108BD9-81ED-4DB2-BD59-A6C34878D82A}">
                    <a16:rowId xmlns:a16="http://schemas.microsoft.com/office/drawing/2014/main" val="1039289262"/>
                  </a:ext>
                </a:extLst>
              </a:tr>
              <a:tr h="370840">
                <a:tc>
                  <a:txBody>
                    <a:bodyPr/>
                    <a:lstStyle/>
                    <a:p>
                      <a:pPr algn="ctr"/>
                      <a:r>
                        <a:rPr lang="en-US" sz="2000" dirty="0"/>
                        <a:t>Clement</a:t>
                      </a:r>
                    </a:p>
                  </a:txBody>
                  <a:tcPr/>
                </a:tc>
                <a:tc>
                  <a:txBody>
                    <a:bodyPr/>
                    <a:lstStyle/>
                    <a:p>
                      <a:r>
                        <a:rPr lang="en-US" sz="2000" dirty="0"/>
                        <a:t>1 Clement 3:1</a:t>
                      </a:r>
                    </a:p>
                  </a:txBody>
                  <a:tcPr/>
                </a:tc>
                <a:tc>
                  <a:txBody>
                    <a:bodyPr/>
                    <a:lstStyle/>
                    <a:p>
                      <a:r>
                        <a:rPr lang="en-US" sz="2000" dirty="0"/>
                        <a:t>Dt. 32:15</a:t>
                      </a:r>
                    </a:p>
                  </a:txBody>
                  <a:tcPr/>
                </a:tc>
                <a:extLst>
                  <a:ext uri="{0D108BD9-81ED-4DB2-BD59-A6C34878D82A}">
                    <a16:rowId xmlns:a16="http://schemas.microsoft.com/office/drawing/2014/main" val="2882025918"/>
                  </a:ext>
                </a:extLst>
              </a:tr>
              <a:tr h="370840">
                <a:tc>
                  <a:txBody>
                    <a:bodyPr/>
                    <a:lstStyle/>
                    <a:p>
                      <a:pPr algn="ctr"/>
                      <a:endParaRPr lang="en-US" sz="2000" dirty="0"/>
                    </a:p>
                  </a:txBody>
                  <a:tcPr/>
                </a:tc>
                <a:tc>
                  <a:txBody>
                    <a:bodyPr/>
                    <a:lstStyle/>
                    <a:p>
                      <a:r>
                        <a:rPr lang="en-US" sz="2000" dirty="0"/>
                        <a:t>1 Clement 4:10</a:t>
                      </a:r>
                    </a:p>
                  </a:txBody>
                  <a:tcPr/>
                </a:tc>
                <a:tc>
                  <a:txBody>
                    <a:bodyPr/>
                    <a:lstStyle/>
                    <a:p>
                      <a:r>
                        <a:rPr lang="en-US" sz="2000" dirty="0"/>
                        <a:t>Ex. 2:14</a:t>
                      </a:r>
                    </a:p>
                  </a:txBody>
                  <a:tcPr/>
                </a:tc>
                <a:extLst>
                  <a:ext uri="{0D108BD9-81ED-4DB2-BD59-A6C34878D82A}">
                    <a16:rowId xmlns:a16="http://schemas.microsoft.com/office/drawing/2014/main" val="1129334315"/>
                  </a:ext>
                </a:extLst>
              </a:tr>
              <a:tr h="370840">
                <a:tc>
                  <a:txBody>
                    <a:bodyPr/>
                    <a:lstStyle/>
                    <a:p>
                      <a:pPr algn="ctr"/>
                      <a:endParaRPr lang="en-US" sz="2000" dirty="0"/>
                    </a:p>
                  </a:txBody>
                  <a:tcPr/>
                </a:tc>
                <a:tc>
                  <a:txBody>
                    <a:bodyPr/>
                    <a:lstStyle/>
                    <a:p>
                      <a:r>
                        <a:rPr lang="en-US" sz="2000" dirty="0"/>
                        <a:t>1 Clement 6:3</a:t>
                      </a:r>
                    </a:p>
                  </a:txBody>
                  <a:tcPr/>
                </a:tc>
                <a:tc>
                  <a:txBody>
                    <a:bodyPr/>
                    <a:lstStyle/>
                    <a:p>
                      <a:r>
                        <a:rPr lang="en-US" sz="2000" dirty="0"/>
                        <a:t>Gen. 2:23</a:t>
                      </a:r>
                    </a:p>
                  </a:txBody>
                  <a:tcPr/>
                </a:tc>
                <a:extLst>
                  <a:ext uri="{0D108BD9-81ED-4DB2-BD59-A6C34878D82A}">
                    <a16:rowId xmlns:a16="http://schemas.microsoft.com/office/drawing/2014/main" val="2448776129"/>
                  </a:ext>
                </a:extLst>
              </a:tr>
              <a:tr h="370840">
                <a:tc>
                  <a:txBody>
                    <a:bodyPr/>
                    <a:lstStyle/>
                    <a:p>
                      <a:pPr algn="ctr"/>
                      <a:endParaRPr lang="en-US" sz="2000" dirty="0"/>
                    </a:p>
                  </a:txBody>
                  <a:tcPr/>
                </a:tc>
                <a:tc>
                  <a:txBody>
                    <a:bodyPr/>
                    <a:lstStyle/>
                    <a:p>
                      <a:r>
                        <a:rPr lang="en-US" sz="2000" dirty="0"/>
                        <a:t>1 Clement 8:2</a:t>
                      </a:r>
                    </a:p>
                  </a:txBody>
                  <a:tcPr/>
                </a:tc>
                <a:tc>
                  <a:txBody>
                    <a:bodyPr/>
                    <a:lstStyle/>
                    <a:p>
                      <a:r>
                        <a:rPr lang="en-US" sz="2000" dirty="0"/>
                        <a:t>Ezek. 33:11</a:t>
                      </a:r>
                    </a:p>
                  </a:txBody>
                  <a:tcPr/>
                </a:tc>
                <a:extLst>
                  <a:ext uri="{0D108BD9-81ED-4DB2-BD59-A6C34878D82A}">
                    <a16:rowId xmlns:a16="http://schemas.microsoft.com/office/drawing/2014/main" val="1876978027"/>
                  </a:ext>
                </a:extLst>
              </a:tr>
              <a:tr h="370840">
                <a:tc>
                  <a:txBody>
                    <a:bodyPr/>
                    <a:lstStyle/>
                    <a:p>
                      <a:pPr algn="ctr"/>
                      <a:endParaRPr lang="en-US" sz="2000" dirty="0"/>
                    </a:p>
                  </a:txBody>
                  <a:tcPr/>
                </a:tc>
                <a:tc>
                  <a:txBody>
                    <a:bodyPr/>
                    <a:lstStyle/>
                    <a:p>
                      <a:r>
                        <a:rPr lang="en-US" sz="2000" dirty="0"/>
                        <a:t>1 Clement 10:3</a:t>
                      </a:r>
                    </a:p>
                  </a:txBody>
                  <a:tcPr/>
                </a:tc>
                <a:tc>
                  <a:txBody>
                    <a:bodyPr/>
                    <a:lstStyle/>
                    <a:p>
                      <a:r>
                        <a:rPr lang="en-US" sz="2000" dirty="0"/>
                        <a:t>Gen. 12:1-3</a:t>
                      </a:r>
                    </a:p>
                  </a:txBody>
                  <a:tcPr/>
                </a:tc>
                <a:extLst>
                  <a:ext uri="{0D108BD9-81ED-4DB2-BD59-A6C34878D82A}">
                    <a16:rowId xmlns:a16="http://schemas.microsoft.com/office/drawing/2014/main" val="3087451324"/>
                  </a:ext>
                </a:extLst>
              </a:tr>
              <a:tr h="370840">
                <a:tc>
                  <a:txBody>
                    <a:bodyPr/>
                    <a:lstStyle/>
                    <a:p>
                      <a:pPr algn="ctr"/>
                      <a:endParaRPr lang="en-US" sz="2000" dirty="0"/>
                    </a:p>
                  </a:txBody>
                  <a:tcPr/>
                </a:tc>
                <a:tc>
                  <a:txBody>
                    <a:bodyPr/>
                    <a:lstStyle/>
                    <a:p>
                      <a:r>
                        <a:rPr lang="en-US" sz="2000" dirty="0"/>
                        <a:t>1 Clement 10:4</a:t>
                      </a:r>
                    </a:p>
                  </a:txBody>
                  <a:tcPr/>
                </a:tc>
                <a:tc>
                  <a:txBody>
                    <a:bodyPr/>
                    <a:lstStyle/>
                    <a:p>
                      <a:r>
                        <a:rPr lang="en-US" sz="2000" dirty="0"/>
                        <a:t>Gen. 13:14-16</a:t>
                      </a:r>
                    </a:p>
                  </a:txBody>
                  <a:tcPr/>
                </a:tc>
                <a:extLst>
                  <a:ext uri="{0D108BD9-81ED-4DB2-BD59-A6C34878D82A}">
                    <a16:rowId xmlns:a16="http://schemas.microsoft.com/office/drawing/2014/main" val="1893158206"/>
                  </a:ext>
                </a:extLst>
              </a:tr>
              <a:tr h="370840">
                <a:tc>
                  <a:txBody>
                    <a:bodyPr/>
                    <a:lstStyle/>
                    <a:p>
                      <a:pPr algn="ctr"/>
                      <a:endParaRPr lang="en-US" sz="2000" dirty="0"/>
                    </a:p>
                  </a:txBody>
                  <a:tcPr/>
                </a:tc>
                <a:tc>
                  <a:txBody>
                    <a:bodyPr/>
                    <a:lstStyle/>
                    <a:p>
                      <a:r>
                        <a:rPr lang="en-US" sz="2000" dirty="0"/>
                        <a:t>1 Clement 10:6</a:t>
                      </a:r>
                    </a:p>
                  </a:txBody>
                  <a:tcPr/>
                </a:tc>
                <a:tc>
                  <a:txBody>
                    <a:bodyPr/>
                    <a:lstStyle/>
                    <a:p>
                      <a:r>
                        <a:rPr lang="en-US" sz="2000" dirty="0"/>
                        <a:t>Gen. 15:5-6</a:t>
                      </a:r>
                    </a:p>
                  </a:txBody>
                  <a:tcPr/>
                </a:tc>
                <a:extLst>
                  <a:ext uri="{0D108BD9-81ED-4DB2-BD59-A6C34878D82A}">
                    <a16:rowId xmlns:a16="http://schemas.microsoft.com/office/drawing/2014/main" val="2920044216"/>
                  </a:ext>
                </a:extLst>
              </a:tr>
              <a:tr h="370840">
                <a:tc>
                  <a:txBody>
                    <a:bodyPr/>
                    <a:lstStyle/>
                    <a:p>
                      <a:pPr algn="ctr"/>
                      <a:endParaRPr lang="en-US" sz="2000" dirty="0"/>
                    </a:p>
                  </a:txBody>
                  <a:tcPr/>
                </a:tc>
                <a:tc>
                  <a:txBody>
                    <a:bodyPr/>
                    <a:lstStyle/>
                    <a:p>
                      <a:r>
                        <a:rPr lang="en-US" sz="2000" dirty="0"/>
                        <a:t>1 Clement 12:4-7</a:t>
                      </a:r>
                    </a:p>
                  </a:txBody>
                  <a:tcPr/>
                </a:tc>
                <a:tc>
                  <a:txBody>
                    <a:bodyPr/>
                    <a:lstStyle/>
                    <a:p>
                      <a:endParaRPr lang="en-US" sz="2000" dirty="0"/>
                    </a:p>
                  </a:txBody>
                  <a:tcPr/>
                </a:tc>
                <a:extLst>
                  <a:ext uri="{0D108BD9-81ED-4DB2-BD59-A6C34878D82A}">
                    <a16:rowId xmlns:a16="http://schemas.microsoft.com/office/drawing/2014/main" val="3916323728"/>
                  </a:ext>
                </a:extLst>
              </a:tr>
              <a:tr h="370840">
                <a:tc>
                  <a:txBody>
                    <a:bodyPr/>
                    <a:lstStyle/>
                    <a:p>
                      <a:pPr algn="ctr"/>
                      <a:endParaRPr lang="en-US" sz="2000" dirty="0"/>
                    </a:p>
                  </a:txBody>
                  <a:tcPr/>
                </a:tc>
                <a:tc>
                  <a:txBody>
                    <a:bodyPr/>
                    <a:lstStyle/>
                    <a:p>
                      <a:r>
                        <a:rPr lang="en-US" sz="2000" dirty="0"/>
                        <a:t>1 Clement 13:1</a:t>
                      </a:r>
                    </a:p>
                  </a:txBody>
                  <a:tcPr/>
                </a:tc>
                <a:tc>
                  <a:txBody>
                    <a:bodyPr/>
                    <a:lstStyle/>
                    <a:p>
                      <a:r>
                        <a:rPr lang="en-US" sz="2000" dirty="0"/>
                        <a:t>Jer. 9:23-24</a:t>
                      </a:r>
                    </a:p>
                  </a:txBody>
                  <a:tcPr/>
                </a:tc>
                <a:extLst>
                  <a:ext uri="{0D108BD9-81ED-4DB2-BD59-A6C34878D82A}">
                    <a16:rowId xmlns:a16="http://schemas.microsoft.com/office/drawing/2014/main" val="2558230695"/>
                  </a:ext>
                </a:extLst>
              </a:tr>
              <a:tr h="370840">
                <a:tc>
                  <a:txBody>
                    <a:bodyPr/>
                    <a:lstStyle/>
                    <a:p>
                      <a:pPr algn="ctr"/>
                      <a:endParaRPr lang="en-US" sz="2000" dirty="0"/>
                    </a:p>
                  </a:txBody>
                  <a:tcPr/>
                </a:tc>
                <a:tc>
                  <a:txBody>
                    <a:bodyPr/>
                    <a:lstStyle/>
                    <a:p>
                      <a:r>
                        <a:rPr lang="en-US" sz="2000" dirty="0"/>
                        <a:t>1 Clement 14:4</a:t>
                      </a:r>
                    </a:p>
                  </a:txBody>
                  <a:tcPr/>
                </a:tc>
                <a:tc>
                  <a:txBody>
                    <a:bodyPr/>
                    <a:lstStyle/>
                    <a:p>
                      <a:r>
                        <a:rPr lang="en-US" sz="2000" dirty="0"/>
                        <a:t>Pr. 2:21-22</a:t>
                      </a:r>
                    </a:p>
                  </a:txBody>
                  <a:tcPr/>
                </a:tc>
                <a:extLst>
                  <a:ext uri="{0D108BD9-81ED-4DB2-BD59-A6C34878D82A}">
                    <a16:rowId xmlns:a16="http://schemas.microsoft.com/office/drawing/2014/main" val="3278026378"/>
                  </a:ext>
                </a:extLst>
              </a:tr>
            </a:tbl>
          </a:graphicData>
        </a:graphic>
      </p:graphicFrame>
      <p:sp>
        <p:nvSpPr>
          <p:cNvPr id="3" name="Date Placeholder 2">
            <a:extLst>
              <a:ext uri="{FF2B5EF4-FFF2-40B4-BE49-F238E27FC236}">
                <a16:creationId xmlns:a16="http://schemas.microsoft.com/office/drawing/2014/main" id="{0896BBA8-75B8-039C-F1D3-A504DDB023E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4" name="Footer Placeholder 3">
            <a:extLst>
              <a:ext uri="{FF2B5EF4-FFF2-40B4-BE49-F238E27FC236}">
                <a16:creationId xmlns:a16="http://schemas.microsoft.com/office/drawing/2014/main" id="{85484908-CDCE-A229-96C1-FC917124E26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DEB19D2D-A659-6390-DC16-C4CF77D47E0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108624829"/>
      </p:ext>
    </p:extLst>
  </p:cSld>
  <p:clrMapOvr>
    <a:overrideClrMapping bg1="dk2" tx1="lt1" bg2="dk1" tx2="lt2" accent1="accent1" accent2="accent2" accent3="accent3" accent4="accent4" accent5="accent5" accent6="accent6" hlink="hlink" folHlink="folHlink"/>
  </p:clrMapOvr>
  <p:transition spd="med">
    <p:pull/>
  </p:transition>
</p:sld>
</file>

<file path=ppt/slides/slide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AF0ABE-C4BF-AE48-7E96-D7700D292A48}"/>
              </a:ext>
            </a:extLst>
          </p:cNvPr>
          <p:cNvSpPr>
            <a:spLocks noGrp="1"/>
          </p:cNvSpPr>
          <p:nvPr>
            <p:ph type="title"/>
          </p:nvPr>
        </p:nvSpPr>
        <p:spPr/>
        <p:txBody>
          <a:bodyPr/>
          <a:lstStyle/>
          <a:p>
            <a:r>
              <a:rPr lang="en-US" sz="4200" dirty="0"/>
              <a:t>Quotes Without Attribution</a:t>
            </a:r>
          </a:p>
        </p:txBody>
      </p:sp>
      <p:graphicFrame>
        <p:nvGraphicFramePr>
          <p:cNvPr id="6" name="Table 6">
            <a:extLst>
              <a:ext uri="{FF2B5EF4-FFF2-40B4-BE49-F238E27FC236}">
                <a16:creationId xmlns:a16="http://schemas.microsoft.com/office/drawing/2014/main" id="{16207DE4-3E45-081F-B4B7-47CBE479B292}"/>
              </a:ext>
            </a:extLst>
          </p:cNvPr>
          <p:cNvGraphicFramePr>
            <a:graphicFrameLocks noGrp="1"/>
          </p:cNvGraphicFramePr>
          <p:nvPr>
            <p:ph idx="1"/>
          </p:nvPr>
        </p:nvGraphicFramePr>
        <p:xfrm>
          <a:off x="457200" y="1519965"/>
          <a:ext cx="8229600" cy="4358640"/>
        </p:xfrm>
        <a:graphic>
          <a:graphicData uri="http://schemas.openxmlformats.org/drawingml/2006/table">
            <a:tbl>
              <a:tblPr firstRow="1" bandRow="1">
                <a:tableStyleId>{5C22544A-7EE6-4342-B048-85BDC9FD1C3A}</a:tableStyleId>
              </a:tblPr>
              <a:tblGrid>
                <a:gridCol w="1481769">
                  <a:extLst>
                    <a:ext uri="{9D8B030D-6E8A-4147-A177-3AD203B41FA5}">
                      <a16:colId xmlns:a16="http://schemas.microsoft.com/office/drawing/2014/main" val="2143824259"/>
                    </a:ext>
                  </a:extLst>
                </a:gridCol>
                <a:gridCol w="2655065">
                  <a:extLst>
                    <a:ext uri="{9D8B030D-6E8A-4147-A177-3AD203B41FA5}">
                      <a16:colId xmlns:a16="http://schemas.microsoft.com/office/drawing/2014/main" val="2028582674"/>
                    </a:ext>
                  </a:extLst>
                </a:gridCol>
                <a:gridCol w="4092766">
                  <a:extLst>
                    <a:ext uri="{9D8B030D-6E8A-4147-A177-3AD203B41FA5}">
                      <a16:colId xmlns:a16="http://schemas.microsoft.com/office/drawing/2014/main" val="4151585032"/>
                    </a:ext>
                  </a:extLst>
                </a:gridCol>
              </a:tblGrid>
              <a:tr h="370840">
                <a:tc>
                  <a:txBody>
                    <a:bodyPr/>
                    <a:lstStyle/>
                    <a:p>
                      <a:pPr algn="ctr"/>
                      <a:r>
                        <a:rPr lang="en-US" sz="2000" b="0" dirty="0">
                          <a:effectLst>
                            <a:outerShdw blurRad="38100" dist="38100" dir="2700000" algn="tl">
                              <a:srgbClr val="000000">
                                <a:alpha val="43137"/>
                              </a:srgbClr>
                            </a:outerShdw>
                          </a:effectLst>
                          <a:latin typeface="+mj-lt"/>
                        </a:rPr>
                        <a:t>Writer</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The OT</a:t>
                      </a:r>
                    </a:p>
                  </a:txBody>
                  <a:tcPr>
                    <a:solidFill>
                      <a:srgbClr val="0000FF"/>
                    </a:solidFill>
                  </a:tcPr>
                </a:tc>
                <a:extLst>
                  <a:ext uri="{0D108BD9-81ED-4DB2-BD59-A6C34878D82A}">
                    <a16:rowId xmlns:a16="http://schemas.microsoft.com/office/drawing/2014/main" val="1039289262"/>
                  </a:ext>
                </a:extLst>
              </a:tr>
              <a:tr h="370840">
                <a:tc>
                  <a:txBody>
                    <a:bodyPr/>
                    <a:lstStyle/>
                    <a:p>
                      <a:pPr algn="ctr"/>
                      <a:r>
                        <a:rPr lang="en-US" sz="2000" dirty="0"/>
                        <a:t>Clement</a:t>
                      </a:r>
                    </a:p>
                  </a:txBody>
                  <a:tcPr/>
                </a:tc>
                <a:tc>
                  <a:txBody>
                    <a:bodyPr/>
                    <a:lstStyle/>
                    <a:p>
                      <a:r>
                        <a:rPr lang="en-US" sz="2000" dirty="0"/>
                        <a:t>1 Clement 15:2</a:t>
                      </a:r>
                    </a:p>
                  </a:txBody>
                  <a:tcPr/>
                </a:tc>
                <a:tc>
                  <a:txBody>
                    <a:bodyPr/>
                    <a:lstStyle/>
                    <a:p>
                      <a:r>
                        <a:rPr lang="en-US" sz="2000" dirty="0"/>
                        <a:t>Isa. 29:13</a:t>
                      </a:r>
                    </a:p>
                  </a:txBody>
                  <a:tcPr/>
                </a:tc>
                <a:extLst>
                  <a:ext uri="{0D108BD9-81ED-4DB2-BD59-A6C34878D82A}">
                    <a16:rowId xmlns:a16="http://schemas.microsoft.com/office/drawing/2014/main" val="2882025918"/>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15:3</a:t>
                      </a:r>
                    </a:p>
                  </a:txBody>
                  <a:tcPr/>
                </a:tc>
                <a:tc>
                  <a:txBody>
                    <a:bodyPr/>
                    <a:lstStyle/>
                    <a:p>
                      <a:r>
                        <a:rPr lang="en-US" sz="2000" dirty="0"/>
                        <a:t>Psa. 62:4</a:t>
                      </a:r>
                    </a:p>
                  </a:txBody>
                  <a:tcPr/>
                </a:tc>
                <a:extLst>
                  <a:ext uri="{0D108BD9-81ED-4DB2-BD59-A6C34878D82A}">
                    <a16:rowId xmlns:a16="http://schemas.microsoft.com/office/drawing/2014/main" val="1129334315"/>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15:4</a:t>
                      </a:r>
                    </a:p>
                  </a:txBody>
                  <a:tcPr/>
                </a:tc>
                <a:tc>
                  <a:txBody>
                    <a:bodyPr/>
                    <a:lstStyle/>
                    <a:p>
                      <a:r>
                        <a:rPr lang="en-US" sz="2000" dirty="0"/>
                        <a:t>Psa. 78:36-37</a:t>
                      </a:r>
                    </a:p>
                  </a:txBody>
                  <a:tcPr/>
                </a:tc>
                <a:extLst>
                  <a:ext uri="{0D108BD9-81ED-4DB2-BD59-A6C34878D82A}">
                    <a16:rowId xmlns:a16="http://schemas.microsoft.com/office/drawing/2014/main" val="2448776129"/>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15:5</a:t>
                      </a:r>
                    </a:p>
                  </a:txBody>
                  <a:tcPr/>
                </a:tc>
                <a:tc>
                  <a:txBody>
                    <a:bodyPr/>
                    <a:lstStyle/>
                    <a:p>
                      <a:r>
                        <a:rPr lang="en-US" sz="2000" dirty="0"/>
                        <a:t>Psa. 31:18</a:t>
                      </a:r>
                    </a:p>
                  </a:txBody>
                  <a:tcPr/>
                </a:tc>
                <a:extLst>
                  <a:ext uri="{0D108BD9-81ED-4DB2-BD59-A6C34878D82A}">
                    <a16:rowId xmlns:a16="http://schemas.microsoft.com/office/drawing/2014/main" val="1876978027"/>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15:5-7</a:t>
                      </a:r>
                    </a:p>
                  </a:txBody>
                  <a:tcPr/>
                </a:tc>
                <a:tc>
                  <a:txBody>
                    <a:bodyPr/>
                    <a:lstStyle/>
                    <a:p>
                      <a:r>
                        <a:rPr lang="en-US" sz="2000" dirty="0"/>
                        <a:t>Psa. 12:4-6</a:t>
                      </a:r>
                    </a:p>
                  </a:txBody>
                  <a:tcPr/>
                </a:tc>
                <a:extLst>
                  <a:ext uri="{0D108BD9-81ED-4DB2-BD59-A6C34878D82A}">
                    <a16:rowId xmlns:a16="http://schemas.microsoft.com/office/drawing/2014/main" val="3087451324"/>
                  </a:ext>
                </a:extLst>
              </a:tr>
              <a:tr h="370840">
                <a:tc>
                  <a:txBody>
                    <a:bodyPr/>
                    <a:lstStyle/>
                    <a:p>
                      <a:pPr algn="ctr"/>
                      <a:endParaRPr lang="en-US" sz="2000" dirty="0"/>
                    </a:p>
                  </a:txBody>
                  <a:tcPr/>
                </a:tc>
                <a:tc>
                  <a:txBody>
                    <a:bodyPr/>
                    <a:lstStyle/>
                    <a:p>
                      <a:r>
                        <a:rPr lang="en-US" sz="2000" dirty="0"/>
                        <a:t>1 Clement 16:15-16</a:t>
                      </a:r>
                    </a:p>
                  </a:txBody>
                  <a:tcPr/>
                </a:tc>
                <a:tc>
                  <a:txBody>
                    <a:bodyPr/>
                    <a:lstStyle/>
                    <a:p>
                      <a:r>
                        <a:rPr lang="en-US" sz="2000" dirty="0"/>
                        <a:t>Psa. 22:6-8</a:t>
                      </a:r>
                    </a:p>
                  </a:txBody>
                  <a:tcPr/>
                </a:tc>
                <a:extLst>
                  <a:ext uri="{0D108BD9-81ED-4DB2-BD59-A6C34878D82A}">
                    <a16:rowId xmlns:a16="http://schemas.microsoft.com/office/drawing/2014/main" val="1893158206"/>
                  </a:ext>
                </a:extLst>
              </a:tr>
              <a:tr h="370840">
                <a:tc>
                  <a:txBody>
                    <a:bodyPr/>
                    <a:lstStyle/>
                    <a:p>
                      <a:pPr algn="ctr"/>
                      <a:endParaRPr lang="en-US" sz="2000" dirty="0"/>
                    </a:p>
                  </a:txBody>
                  <a:tcPr/>
                </a:tc>
                <a:tc>
                  <a:txBody>
                    <a:bodyPr/>
                    <a:lstStyle/>
                    <a:p>
                      <a:r>
                        <a:rPr lang="en-US" sz="2000" dirty="0"/>
                        <a:t>1 Clement 17:2</a:t>
                      </a:r>
                    </a:p>
                  </a:txBody>
                  <a:tcPr/>
                </a:tc>
                <a:tc>
                  <a:txBody>
                    <a:bodyPr/>
                    <a:lstStyle/>
                    <a:p>
                      <a:r>
                        <a:rPr lang="en-US" sz="2000" dirty="0"/>
                        <a:t>Gen. 18:27</a:t>
                      </a:r>
                    </a:p>
                  </a:txBody>
                  <a:tcPr/>
                </a:tc>
                <a:extLst>
                  <a:ext uri="{0D108BD9-81ED-4DB2-BD59-A6C34878D82A}">
                    <a16:rowId xmlns:a16="http://schemas.microsoft.com/office/drawing/2014/main" val="2920044216"/>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17:3</a:t>
                      </a:r>
                    </a:p>
                  </a:txBody>
                  <a:tcPr/>
                </a:tc>
                <a:tc>
                  <a:txBody>
                    <a:bodyPr/>
                    <a:lstStyle/>
                    <a:p>
                      <a:r>
                        <a:rPr lang="en-US" sz="2000" dirty="0"/>
                        <a:t>Job 1:1</a:t>
                      </a:r>
                    </a:p>
                  </a:txBody>
                  <a:tcPr/>
                </a:tc>
                <a:extLst>
                  <a:ext uri="{0D108BD9-81ED-4DB2-BD59-A6C34878D82A}">
                    <a16:rowId xmlns:a16="http://schemas.microsoft.com/office/drawing/2014/main" val="3916323728"/>
                  </a:ext>
                </a:extLst>
              </a:tr>
              <a:tr h="370840">
                <a:tc>
                  <a:txBody>
                    <a:bodyPr/>
                    <a:lstStyle/>
                    <a:p>
                      <a:pPr algn="ctr"/>
                      <a:endParaRPr lang="en-US" sz="2000" dirty="0"/>
                    </a:p>
                  </a:txBody>
                  <a:tcPr/>
                </a:tc>
                <a:tc>
                  <a:txBody>
                    <a:bodyPr/>
                    <a:lstStyle/>
                    <a:p>
                      <a:r>
                        <a:rPr lang="en-US" sz="2000" dirty="0"/>
                        <a:t>1 Clement 17:4</a:t>
                      </a:r>
                    </a:p>
                  </a:txBody>
                  <a:tcPr/>
                </a:tc>
                <a:tc>
                  <a:txBody>
                    <a:bodyPr/>
                    <a:lstStyle/>
                    <a:p>
                      <a:r>
                        <a:rPr lang="en-US" sz="2000" dirty="0"/>
                        <a:t>Job 14:4-5</a:t>
                      </a:r>
                    </a:p>
                  </a:txBody>
                  <a:tcPr/>
                </a:tc>
                <a:extLst>
                  <a:ext uri="{0D108BD9-81ED-4DB2-BD59-A6C34878D82A}">
                    <a16:rowId xmlns:a16="http://schemas.microsoft.com/office/drawing/2014/main" val="2558230695"/>
                  </a:ext>
                </a:extLst>
              </a:tr>
              <a:tr h="370840">
                <a:tc>
                  <a:txBody>
                    <a:bodyPr/>
                    <a:lstStyle/>
                    <a:p>
                      <a:pPr algn="ctr"/>
                      <a:endParaRPr lang="en-US" sz="2000" dirty="0"/>
                    </a:p>
                  </a:txBody>
                  <a:tcPr/>
                </a:tc>
                <a:tc>
                  <a:txBody>
                    <a:bodyPr/>
                    <a:lstStyle/>
                    <a:p>
                      <a:r>
                        <a:rPr lang="en-US" sz="2000" dirty="0"/>
                        <a:t>1 Clement 17:5</a:t>
                      </a:r>
                    </a:p>
                  </a:txBody>
                  <a:tcPr/>
                </a:tc>
                <a:tc>
                  <a:txBody>
                    <a:bodyPr/>
                    <a:lstStyle/>
                    <a:p>
                      <a:r>
                        <a:rPr lang="en-US" sz="2000" dirty="0"/>
                        <a:t>Num. 12:7</a:t>
                      </a:r>
                    </a:p>
                  </a:txBody>
                  <a:tcPr/>
                </a:tc>
                <a:extLst>
                  <a:ext uri="{0D108BD9-81ED-4DB2-BD59-A6C34878D82A}">
                    <a16:rowId xmlns:a16="http://schemas.microsoft.com/office/drawing/2014/main" val="3278026378"/>
                  </a:ext>
                </a:extLst>
              </a:tr>
            </a:tbl>
          </a:graphicData>
        </a:graphic>
      </p:graphicFrame>
      <p:sp>
        <p:nvSpPr>
          <p:cNvPr id="3" name="Date Placeholder 2">
            <a:extLst>
              <a:ext uri="{FF2B5EF4-FFF2-40B4-BE49-F238E27FC236}">
                <a16:creationId xmlns:a16="http://schemas.microsoft.com/office/drawing/2014/main" id="{0896BBA8-75B8-039C-F1D3-A504DDB023E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4" name="Footer Placeholder 3">
            <a:extLst>
              <a:ext uri="{FF2B5EF4-FFF2-40B4-BE49-F238E27FC236}">
                <a16:creationId xmlns:a16="http://schemas.microsoft.com/office/drawing/2014/main" id="{85484908-CDCE-A229-96C1-FC917124E26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DEB19D2D-A659-6390-DC16-C4CF77D47E0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78507944"/>
      </p:ext>
    </p:extLst>
  </p:cSld>
  <p:clrMapOvr>
    <a:overrideClrMapping bg1="dk2" tx1="lt1" bg2="dk1" tx2="lt2" accent1="accent1" accent2="accent2" accent3="accent3" accent4="accent4" accent5="accent5" accent6="accent6" hlink="hlink" folHlink="folHlink"/>
  </p:clrMapOvr>
  <p:transition spd="med">
    <p:pull/>
  </p:transition>
</p:sld>
</file>

<file path=ppt/slides/slide3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AF0ABE-C4BF-AE48-7E96-D7700D292A48}"/>
              </a:ext>
            </a:extLst>
          </p:cNvPr>
          <p:cNvSpPr>
            <a:spLocks noGrp="1"/>
          </p:cNvSpPr>
          <p:nvPr>
            <p:ph type="title"/>
          </p:nvPr>
        </p:nvSpPr>
        <p:spPr/>
        <p:txBody>
          <a:bodyPr/>
          <a:lstStyle/>
          <a:p>
            <a:r>
              <a:rPr lang="en-US" sz="4200" dirty="0"/>
              <a:t>Quotes Without Attribution</a:t>
            </a:r>
          </a:p>
        </p:txBody>
      </p:sp>
      <p:graphicFrame>
        <p:nvGraphicFramePr>
          <p:cNvPr id="6" name="Table 6">
            <a:extLst>
              <a:ext uri="{FF2B5EF4-FFF2-40B4-BE49-F238E27FC236}">
                <a16:creationId xmlns:a16="http://schemas.microsoft.com/office/drawing/2014/main" id="{16207DE4-3E45-081F-B4B7-47CBE479B292}"/>
              </a:ext>
            </a:extLst>
          </p:cNvPr>
          <p:cNvGraphicFramePr>
            <a:graphicFrameLocks noGrp="1"/>
          </p:cNvGraphicFramePr>
          <p:nvPr>
            <p:ph idx="1"/>
          </p:nvPr>
        </p:nvGraphicFramePr>
        <p:xfrm>
          <a:off x="457200" y="1519965"/>
          <a:ext cx="8229600" cy="4358640"/>
        </p:xfrm>
        <a:graphic>
          <a:graphicData uri="http://schemas.openxmlformats.org/drawingml/2006/table">
            <a:tbl>
              <a:tblPr firstRow="1" bandRow="1">
                <a:tableStyleId>{5C22544A-7EE6-4342-B048-85BDC9FD1C3A}</a:tableStyleId>
              </a:tblPr>
              <a:tblGrid>
                <a:gridCol w="1481769">
                  <a:extLst>
                    <a:ext uri="{9D8B030D-6E8A-4147-A177-3AD203B41FA5}">
                      <a16:colId xmlns:a16="http://schemas.microsoft.com/office/drawing/2014/main" val="2143824259"/>
                    </a:ext>
                  </a:extLst>
                </a:gridCol>
                <a:gridCol w="2655065">
                  <a:extLst>
                    <a:ext uri="{9D8B030D-6E8A-4147-A177-3AD203B41FA5}">
                      <a16:colId xmlns:a16="http://schemas.microsoft.com/office/drawing/2014/main" val="2028582674"/>
                    </a:ext>
                  </a:extLst>
                </a:gridCol>
                <a:gridCol w="4092766">
                  <a:extLst>
                    <a:ext uri="{9D8B030D-6E8A-4147-A177-3AD203B41FA5}">
                      <a16:colId xmlns:a16="http://schemas.microsoft.com/office/drawing/2014/main" val="4151585032"/>
                    </a:ext>
                  </a:extLst>
                </a:gridCol>
              </a:tblGrid>
              <a:tr h="370840">
                <a:tc>
                  <a:txBody>
                    <a:bodyPr/>
                    <a:lstStyle/>
                    <a:p>
                      <a:pPr algn="ctr"/>
                      <a:r>
                        <a:rPr lang="en-US" sz="2000" b="0" dirty="0">
                          <a:effectLst>
                            <a:outerShdw blurRad="38100" dist="38100" dir="2700000" algn="tl">
                              <a:srgbClr val="000000">
                                <a:alpha val="43137"/>
                              </a:srgbClr>
                            </a:outerShdw>
                          </a:effectLst>
                          <a:latin typeface="+mj-lt"/>
                        </a:rPr>
                        <a:t>Writer</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The OT</a:t>
                      </a:r>
                    </a:p>
                  </a:txBody>
                  <a:tcPr>
                    <a:solidFill>
                      <a:srgbClr val="0000FF"/>
                    </a:solidFill>
                  </a:tcPr>
                </a:tc>
                <a:extLst>
                  <a:ext uri="{0D108BD9-81ED-4DB2-BD59-A6C34878D82A}">
                    <a16:rowId xmlns:a16="http://schemas.microsoft.com/office/drawing/2014/main" val="1039289262"/>
                  </a:ext>
                </a:extLst>
              </a:tr>
              <a:tr h="370840">
                <a:tc>
                  <a:txBody>
                    <a:bodyPr/>
                    <a:lstStyle/>
                    <a:p>
                      <a:pPr algn="ctr"/>
                      <a:r>
                        <a:rPr lang="en-US" sz="2000" dirty="0"/>
                        <a:t>Clement</a:t>
                      </a:r>
                    </a:p>
                  </a:txBody>
                  <a:tcPr/>
                </a:tc>
                <a:tc>
                  <a:txBody>
                    <a:bodyPr/>
                    <a:lstStyle/>
                    <a:p>
                      <a:r>
                        <a:rPr lang="en-US" sz="2000" dirty="0"/>
                        <a:t>1 Clement 18:1</a:t>
                      </a:r>
                    </a:p>
                  </a:txBody>
                  <a:tcPr/>
                </a:tc>
                <a:tc>
                  <a:txBody>
                    <a:bodyPr/>
                    <a:lstStyle/>
                    <a:p>
                      <a:r>
                        <a:rPr lang="en-US" sz="2000" dirty="0"/>
                        <a:t>1 Sam. 13:14; Psa. 89:20</a:t>
                      </a:r>
                    </a:p>
                  </a:txBody>
                  <a:tcPr/>
                </a:tc>
                <a:extLst>
                  <a:ext uri="{0D108BD9-81ED-4DB2-BD59-A6C34878D82A}">
                    <a16:rowId xmlns:a16="http://schemas.microsoft.com/office/drawing/2014/main" val="2882025918"/>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21:2</a:t>
                      </a:r>
                    </a:p>
                  </a:txBody>
                  <a:tcPr/>
                </a:tc>
                <a:tc>
                  <a:txBody>
                    <a:bodyPr/>
                    <a:lstStyle/>
                    <a:p>
                      <a:r>
                        <a:rPr lang="en-US" sz="2000" dirty="0"/>
                        <a:t>Pr. 20:27</a:t>
                      </a:r>
                    </a:p>
                  </a:txBody>
                  <a:tcPr/>
                </a:tc>
                <a:extLst>
                  <a:ext uri="{0D108BD9-81ED-4DB2-BD59-A6C34878D82A}">
                    <a16:rowId xmlns:a16="http://schemas.microsoft.com/office/drawing/2014/main" val="1129334315"/>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22:2</a:t>
                      </a:r>
                    </a:p>
                  </a:txBody>
                  <a:tcPr/>
                </a:tc>
                <a:tc>
                  <a:txBody>
                    <a:bodyPr/>
                    <a:lstStyle/>
                    <a:p>
                      <a:r>
                        <a:rPr lang="en-US" sz="2000" dirty="0"/>
                        <a:t>Psa. 32:10</a:t>
                      </a:r>
                    </a:p>
                  </a:txBody>
                  <a:tcPr/>
                </a:tc>
                <a:extLst>
                  <a:ext uri="{0D108BD9-81ED-4DB2-BD59-A6C34878D82A}">
                    <a16:rowId xmlns:a16="http://schemas.microsoft.com/office/drawing/2014/main" val="2448776129"/>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23:5</a:t>
                      </a:r>
                    </a:p>
                  </a:txBody>
                  <a:tcPr/>
                </a:tc>
                <a:tc>
                  <a:txBody>
                    <a:bodyPr/>
                    <a:lstStyle/>
                    <a:p>
                      <a:r>
                        <a:rPr lang="en-US" sz="2000" dirty="0"/>
                        <a:t>Isa. 13:22</a:t>
                      </a:r>
                    </a:p>
                  </a:txBody>
                  <a:tcPr/>
                </a:tc>
                <a:extLst>
                  <a:ext uri="{0D108BD9-81ED-4DB2-BD59-A6C34878D82A}">
                    <a16:rowId xmlns:a16="http://schemas.microsoft.com/office/drawing/2014/main" val="1876978027"/>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26:2</a:t>
                      </a:r>
                    </a:p>
                  </a:txBody>
                  <a:tcPr/>
                </a:tc>
                <a:tc>
                  <a:txBody>
                    <a:bodyPr/>
                    <a:lstStyle/>
                    <a:p>
                      <a:r>
                        <a:rPr lang="en-US" sz="2000" dirty="0"/>
                        <a:t>Psa. 28:7; Psa. 3:5</a:t>
                      </a:r>
                    </a:p>
                  </a:txBody>
                  <a:tcPr/>
                </a:tc>
                <a:extLst>
                  <a:ext uri="{0D108BD9-81ED-4DB2-BD59-A6C34878D82A}">
                    <a16:rowId xmlns:a16="http://schemas.microsoft.com/office/drawing/2014/main" val="3087451324"/>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26:3</a:t>
                      </a:r>
                    </a:p>
                  </a:txBody>
                  <a:tcPr/>
                </a:tc>
                <a:tc>
                  <a:txBody>
                    <a:bodyPr/>
                    <a:lstStyle/>
                    <a:p>
                      <a:r>
                        <a:rPr lang="en-US" sz="2000" dirty="0"/>
                        <a:t>Job 19:26</a:t>
                      </a:r>
                    </a:p>
                  </a:txBody>
                  <a:tcPr/>
                </a:tc>
                <a:extLst>
                  <a:ext uri="{0D108BD9-81ED-4DB2-BD59-A6C34878D82A}">
                    <a16:rowId xmlns:a16="http://schemas.microsoft.com/office/drawing/2014/main" val="1893158206"/>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27:7</a:t>
                      </a:r>
                    </a:p>
                  </a:txBody>
                  <a:tcPr/>
                </a:tc>
                <a:tc>
                  <a:txBody>
                    <a:bodyPr/>
                    <a:lstStyle/>
                    <a:p>
                      <a:r>
                        <a:rPr lang="en-US" sz="2000" dirty="0"/>
                        <a:t>Psa. 19:1-3</a:t>
                      </a:r>
                    </a:p>
                  </a:txBody>
                  <a:tcPr/>
                </a:tc>
                <a:extLst>
                  <a:ext uri="{0D108BD9-81ED-4DB2-BD59-A6C34878D82A}">
                    <a16:rowId xmlns:a16="http://schemas.microsoft.com/office/drawing/2014/main" val="2920044216"/>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28:2-3</a:t>
                      </a:r>
                    </a:p>
                  </a:txBody>
                  <a:tcPr/>
                </a:tc>
                <a:tc>
                  <a:txBody>
                    <a:bodyPr/>
                    <a:lstStyle/>
                    <a:p>
                      <a:r>
                        <a:rPr lang="en-US" sz="2000" dirty="0"/>
                        <a:t>Psa. 139:7-10</a:t>
                      </a:r>
                    </a:p>
                  </a:txBody>
                  <a:tcPr/>
                </a:tc>
                <a:extLst>
                  <a:ext uri="{0D108BD9-81ED-4DB2-BD59-A6C34878D82A}">
                    <a16:rowId xmlns:a16="http://schemas.microsoft.com/office/drawing/2014/main" val="3916323728"/>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29:2</a:t>
                      </a:r>
                    </a:p>
                  </a:txBody>
                  <a:tcPr/>
                </a:tc>
                <a:tc>
                  <a:txBody>
                    <a:bodyPr/>
                    <a:lstStyle/>
                    <a:p>
                      <a:r>
                        <a:rPr lang="en-US" sz="2000" dirty="0"/>
                        <a:t>Dt. 32:8-9</a:t>
                      </a:r>
                    </a:p>
                  </a:txBody>
                  <a:tcPr/>
                </a:tc>
                <a:extLst>
                  <a:ext uri="{0D108BD9-81ED-4DB2-BD59-A6C34878D82A}">
                    <a16:rowId xmlns:a16="http://schemas.microsoft.com/office/drawing/2014/main" val="2558230695"/>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29:3</a:t>
                      </a:r>
                    </a:p>
                  </a:txBody>
                  <a:tcPr/>
                </a:tc>
                <a:tc>
                  <a:txBody>
                    <a:bodyPr/>
                    <a:lstStyle/>
                    <a:p>
                      <a:r>
                        <a:rPr lang="en-US" sz="2000" dirty="0"/>
                        <a:t>Dt. 4:34</a:t>
                      </a:r>
                    </a:p>
                  </a:txBody>
                  <a:tcPr/>
                </a:tc>
                <a:extLst>
                  <a:ext uri="{0D108BD9-81ED-4DB2-BD59-A6C34878D82A}">
                    <a16:rowId xmlns:a16="http://schemas.microsoft.com/office/drawing/2014/main" val="3278026378"/>
                  </a:ext>
                </a:extLst>
              </a:tr>
            </a:tbl>
          </a:graphicData>
        </a:graphic>
      </p:graphicFrame>
      <p:sp>
        <p:nvSpPr>
          <p:cNvPr id="3" name="Date Placeholder 2">
            <a:extLst>
              <a:ext uri="{FF2B5EF4-FFF2-40B4-BE49-F238E27FC236}">
                <a16:creationId xmlns:a16="http://schemas.microsoft.com/office/drawing/2014/main" id="{0896BBA8-75B8-039C-F1D3-A504DDB023E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4" name="Footer Placeholder 3">
            <a:extLst>
              <a:ext uri="{FF2B5EF4-FFF2-40B4-BE49-F238E27FC236}">
                <a16:creationId xmlns:a16="http://schemas.microsoft.com/office/drawing/2014/main" id="{85484908-CDCE-A229-96C1-FC917124E26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DEB19D2D-A659-6390-DC16-C4CF77D47E0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698408355"/>
      </p:ext>
    </p:extLst>
  </p:cSld>
  <p:clrMapOvr>
    <a:overrideClrMapping bg1="dk2" tx1="lt1" bg2="dk1" tx2="lt2" accent1="accent1" accent2="accent2" accent3="accent3" accent4="accent4" accent5="accent5" accent6="accent6" hlink="hlink" folHlink="folHlink"/>
  </p:clrMapOvr>
  <p:transition spd="med">
    <p:pull/>
  </p:transition>
</p:sld>
</file>

<file path=ppt/slides/slide3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AF0ABE-C4BF-AE48-7E96-D7700D292A48}"/>
              </a:ext>
            </a:extLst>
          </p:cNvPr>
          <p:cNvSpPr>
            <a:spLocks noGrp="1"/>
          </p:cNvSpPr>
          <p:nvPr>
            <p:ph type="title"/>
          </p:nvPr>
        </p:nvSpPr>
        <p:spPr/>
        <p:txBody>
          <a:bodyPr/>
          <a:lstStyle/>
          <a:p>
            <a:r>
              <a:rPr lang="en-US" sz="4200" dirty="0"/>
              <a:t>Quotes Without Attribution</a:t>
            </a:r>
          </a:p>
        </p:txBody>
      </p:sp>
      <p:graphicFrame>
        <p:nvGraphicFramePr>
          <p:cNvPr id="6" name="Table 6">
            <a:extLst>
              <a:ext uri="{FF2B5EF4-FFF2-40B4-BE49-F238E27FC236}">
                <a16:creationId xmlns:a16="http://schemas.microsoft.com/office/drawing/2014/main" id="{16207DE4-3E45-081F-B4B7-47CBE479B292}"/>
              </a:ext>
            </a:extLst>
          </p:cNvPr>
          <p:cNvGraphicFramePr>
            <a:graphicFrameLocks noGrp="1"/>
          </p:cNvGraphicFramePr>
          <p:nvPr>
            <p:ph idx="1"/>
          </p:nvPr>
        </p:nvGraphicFramePr>
        <p:xfrm>
          <a:off x="457200" y="1277594"/>
          <a:ext cx="8229600" cy="4358640"/>
        </p:xfrm>
        <a:graphic>
          <a:graphicData uri="http://schemas.openxmlformats.org/drawingml/2006/table">
            <a:tbl>
              <a:tblPr firstRow="1" bandRow="1">
                <a:tableStyleId>{5C22544A-7EE6-4342-B048-85BDC9FD1C3A}</a:tableStyleId>
              </a:tblPr>
              <a:tblGrid>
                <a:gridCol w="1481769">
                  <a:extLst>
                    <a:ext uri="{9D8B030D-6E8A-4147-A177-3AD203B41FA5}">
                      <a16:colId xmlns:a16="http://schemas.microsoft.com/office/drawing/2014/main" val="2143824259"/>
                    </a:ext>
                  </a:extLst>
                </a:gridCol>
                <a:gridCol w="2655065">
                  <a:extLst>
                    <a:ext uri="{9D8B030D-6E8A-4147-A177-3AD203B41FA5}">
                      <a16:colId xmlns:a16="http://schemas.microsoft.com/office/drawing/2014/main" val="2028582674"/>
                    </a:ext>
                  </a:extLst>
                </a:gridCol>
                <a:gridCol w="4092766">
                  <a:extLst>
                    <a:ext uri="{9D8B030D-6E8A-4147-A177-3AD203B41FA5}">
                      <a16:colId xmlns:a16="http://schemas.microsoft.com/office/drawing/2014/main" val="4151585032"/>
                    </a:ext>
                  </a:extLst>
                </a:gridCol>
              </a:tblGrid>
              <a:tr h="370840">
                <a:tc>
                  <a:txBody>
                    <a:bodyPr/>
                    <a:lstStyle/>
                    <a:p>
                      <a:pPr algn="ctr"/>
                      <a:r>
                        <a:rPr lang="en-US" sz="2000" b="0" dirty="0">
                          <a:effectLst>
                            <a:outerShdw blurRad="38100" dist="38100" dir="2700000" algn="tl">
                              <a:srgbClr val="000000">
                                <a:alpha val="43137"/>
                              </a:srgbClr>
                            </a:outerShdw>
                          </a:effectLst>
                          <a:latin typeface="+mj-lt"/>
                        </a:rPr>
                        <a:t>Writer</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The OT</a:t>
                      </a:r>
                    </a:p>
                  </a:txBody>
                  <a:tcPr>
                    <a:solidFill>
                      <a:srgbClr val="0000FF"/>
                    </a:solidFill>
                  </a:tcPr>
                </a:tc>
                <a:extLst>
                  <a:ext uri="{0D108BD9-81ED-4DB2-BD59-A6C34878D82A}">
                    <a16:rowId xmlns:a16="http://schemas.microsoft.com/office/drawing/2014/main" val="1039289262"/>
                  </a:ext>
                </a:extLst>
              </a:tr>
              <a:tr h="370840">
                <a:tc>
                  <a:txBody>
                    <a:bodyPr/>
                    <a:lstStyle/>
                    <a:p>
                      <a:pPr algn="ctr"/>
                      <a:r>
                        <a:rPr lang="en-US" sz="2000" dirty="0"/>
                        <a:t>Clement</a:t>
                      </a:r>
                    </a:p>
                  </a:txBody>
                  <a:tcPr/>
                </a:tc>
                <a:tc>
                  <a:txBody>
                    <a:bodyPr/>
                    <a:lstStyle/>
                    <a:p>
                      <a:r>
                        <a:rPr lang="en-US" sz="2000" dirty="0"/>
                        <a:t>1 Clement 30:2</a:t>
                      </a:r>
                    </a:p>
                  </a:txBody>
                  <a:tcPr/>
                </a:tc>
                <a:tc>
                  <a:txBody>
                    <a:bodyPr/>
                    <a:lstStyle/>
                    <a:p>
                      <a:r>
                        <a:rPr lang="en-US" sz="2000" dirty="0"/>
                        <a:t>Pr. 3:34</a:t>
                      </a:r>
                    </a:p>
                  </a:txBody>
                  <a:tcPr/>
                </a:tc>
                <a:extLst>
                  <a:ext uri="{0D108BD9-81ED-4DB2-BD59-A6C34878D82A}">
                    <a16:rowId xmlns:a16="http://schemas.microsoft.com/office/drawing/2014/main" val="2882025918"/>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30:4-5</a:t>
                      </a:r>
                    </a:p>
                  </a:txBody>
                  <a:tcPr/>
                </a:tc>
                <a:tc>
                  <a:txBody>
                    <a:bodyPr/>
                    <a:lstStyle/>
                    <a:p>
                      <a:r>
                        <a:rPr lang="en-US" sz="2000" dirty="0"/>
                        <a:t>Job 11:2-3 [LXX]</a:t>
                      </a:r>
                    </a:p>
                  </a:txBody>
                  <a:tcPr/>
                </a:tc>
                <a:extLst>
                  <a:ext uri="{0D108BD9-81ED-4DB2-BD59-A6C34878D82A}">
                    <a16:rowId xmlns:a16="http://schemas.microsoft.com/office/drawing/2014/main" val="1129334315"/>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32:2</a:t>
                      </a:r>
                    </a:p>
                  </a:txBody>
                  <a:tcPr/>
                </a:tc>
                <a:tc>
                  <a:txBody>
                    <a:bodyPr/>
                    <a:lstStyle/>
                    <a:p>
                      <a:r>
                        <a:rPr lang="en-US" sz="2000" dirty="0"/>
                        <a:t>Gen. 15:5; 22:17; 26:4</a:t>
                      </a:r>
                    </a:p>
                  </a:txBody>
                  <a:tcPr/>
                </a:tc>
                <a:extLst>
                  <a:ext uri="{0D108BD9-81ED-4DB2-BD59-A6C34878D82A}">
                    <a16:rowId xmlns:a16="http://schemas.microsoft.com/office/drawing/2014/main" val="2448776129"/>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33:5</a:t>
                      </a:r>
                    </a:p>
                  </a:txBody>
                  <a:tcPr/>
                </a:tc>
                <a:tc>
                  <a:txBody>
                    <a:bodyPr/>
                    <a:lstStyle/>
                    <a:p>
                      <a:r>
                        <a:rPr lang="en-US" sz="2000" dirty="0"/>
                        <a:t>Gen. 1:26-27</a:t>
                      </a:r>
                    </a:p>
                  </a:txBody>
                  <a:tcPr/>
                </a:tc>
                <a:extLst>
                  <a:ext uri="{0D108BD9-81ED-4DB2-BD59-A6C34878D82A}">
                    <a16:rowId xmlns:a16="http://schemas.microsoft.com/office/drawing/2014/main" val="1876978027"/>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33:6</a:t>
                      </a:r>
                    </a:p>
                  </a:txBody>
                  <a:tcPr/>
                </a:tc>
                <a:tc>
                  <a:txBody>
                    <a:bodyPr/>
                    <a:lstStyle/>
                    <a:p>
                      <a:r>
                        <a:rPr lang="en-US" sz="2000" dirty="0"/>
                        <a:t>Gen. 1:28</a:t>
                      </a:r>
                    </a:p>
                  </a:txBody>
                  <a:tcPr/>
                </a:tc>
                <a:extLst>
                  <a:ext uri="{0D108BD9-81ED-4DB2-BD59-A6C34878D82A}">
                    <a16:rowId xmlns:a16="http://schemas.microsoft.com/office/drawing/2014/main" val="3087451324"/>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34:3</a:t>
                      </a:r>
                    </a:p>
                  </a:txBody>
                  <a:tcPr/>
                </a:tc>
                <a:tc>
                  <a:txBody>
                    <a:bodyPr/>
                    <a:lstStyle/>
                    <a:p>
                      <a:r>
                        <a:rPr lang="en-US" sz="2000" dirty="0"/>
                        <a:t>Isa. 40:10; 62:11</a:t>
                      </a:r>
                    </a:p>
                  </a:txBody>
                  <a:tcPr/>
                </a:tc>
                <a:extLst>
                  <a:ext uri="{0D108BD9-81ED-4DB2-BD59-A6C34878D82A}">
                    <a16:rowId xmlns:a16="http://schemas.microsoft.com/office/drawing/2014/main" val="1893158206"/>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34:6</a:t>
                      </a:r>
                    </a:p>
                  </a:txBody>
                  <a:tcPr/>
                </a:tc>
                <a:tc>
                  <a:txBody>
                    <a:bodyPr/>
                    <a:lstStyle/>
                    <a:p>
                      <a:r>
                        <a:rPr lang="en-US" sz="2000" dirty="0"/>
                        <a:t>Dan. 7:10</a:t>
                      </a:r>
                    </a:p>
                  </a:txBody>
                  <a:tcPr/>
                </a:tc>
                <a:extLst>
                  <a:ext uri="{0D108BD9-81ED-4DB2-BD59-A6C34878D82A}">
                    <a16:rowId xmlns:a16="http://schemas.microsoft.com/office/drawing/2014/main" val="2920044216"/>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36:4</a:t>
                      </a:r>
                    </a:p>
                  </a:txBody>
                  <a:tcPr/>
                </a:tc>
                <a:tc>
                  <a:txBody>
                    <a:bodyPr/>
                    <a:lstStyle/>
                    <a:p>
                      <a:r>
                        <a:rPr lang="en-US" sz="2000" dirty="0"/>
                        <a:t>Psa. 2:7-8</a:t>
                      </a:r>
                    </a:p>
                  </a:txBody>
                  <a:tcPr/>
                </a:tc>
                <a:extLst>
                  <a:ext uri="{0D108BD9-81ED-4DB2-BD59-A6C34878D82A}">
                    <a16:rowId xmlns:a16="http://schemas.microsoft.com/office/drawing/2014/main" val="3916323728"/>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36:5</a:t>
                      </a:r>
                    </a:p>
                  </a:txBody>
                  <a:tcPr/>
                </a:tc>
                <a:tc>
                  <a:txBody>
                    <a:bodyPr/>
                    <a:lstStyle/>
                    <a:p>
                      <a:r>
                        <a:rPr lang="en-US" sz="2000" dirty="0"/>
                        <a:t>Psa. 110:1</a:t>
                      </a:r>
                    </a:p>
                  </a:txBody>
                  <a:tcPr/>
                </a:tc>
                <a:extLst>
                  <a:ext uri="{0D108BD9-81ED-4DB2-BD59-A6C34878D82A}">
                    <a16:rowId xmlns:a16="http://schemas.microsoft.com/office/drawing/2014/main" val="2558230695"/>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39:3-9</a:t>
                      </a:r>
                    </a:p>
                  </a:txBody>
                  <a:tcPr/>
                </a:tc>
                <a:tc>
                  <a:txBody>
                    <a:bodyPr/>
                    <a:lstStyle/>
                    <a:p>
                      <a:r>
                        <a:rPr lang="en-US" sz="2000" dirty="0"/>
                        <a:t>Job 4:16-18</a:t>
                      </a:r>
                    </a:p>
                  </a:txBody>
                  <a:tcPr/>
                </a:tc>
                <a:extLst>
                  <a:ext uri="{0D108BD9-81ED-4DB2-BD59-A6C34878D82A}">
                    <a16:rowId xmlns:a16="http://schemas.microsoft.com/office/drawing/2014/main" val="3278026378"/>
                  </a:ext>
                </a:extLst>
              </a:tr>
            </a:tbl>
          </a:graphicData>
        </a:graphic>
      </p:graphicFrame>
      <p:sp>
        <p:nvSpPr>
          <p:cNvPr id="3" name="Date Placeholder 2">
            <a:extLst>
              <a:ext uri="{FF2B5EF4-FFF2-40B4-BE49-F238E27FC236}">
                <a16:creationId xmlns:a16="http://schemas.microsoft.com/office/drawing/2014/main" id="{0896BBA8-75B8-039C-F1D3-A504DDB023E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4" name="Footer Placeholder 3">
            <a:extLst>
              <a:ext uri="{FF2B5EF4-FFF2-40B4-BE49-F238E27FC236}">
                <a16:creationId xmlns:a16="http://schemas.microsoft.com/office/drawing/2014/main" id="{85484908-CDCE-A229-96C1-FC917124E26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DEB19D2D-A659-6390-DC16-C4CF77D47E0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455517049"/>
      </p:ext>
    </p:extLst>
  </p:cSld>
  <p:clrMapOvr>
    <a:overrideClrMapping bg1="dk2" tx1="lt1" bg2="dk1" tx2="lt2" accent1="accent1" accent2="accent2" accent3="accent3" accent4="accent4" accent5="accent5" accent6="accent6" hlink="hlink" folHlink="folHlink"/>
  </p:clrMapOvr>
  <p:transition spd="med">
    <p:pull/>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645123-F273-FA08-A8E1-B5356566E9C8}"/>
              </a:ext>
            </a:extLst>
          </p:cNvPr>
          <p:cNvSpPr>
            <a:spLocks noGrp="1"/>
          </p:cNvSpPr>
          <p:nvPr>
            <p:ph type="title"/>
          </p:nvPr>
        </p:nvSpPr>
        <p:spPr/>
        <p:txBody>
          <a:bodyPr/>
          <a:lstStyle/>
          <a:p>
            <a:r>
              <a:rPr lang="en-US"/>
              <a:t>Unusual Gospel Titles</a:t>
            </a:r>
          </a:p>
        </p:txBody>
      </p:sp>
      <p:graphicFrame>
        <p:nvGraphicFramePr>
          <p:cNvPr id="7" name="Content Placeholder 6">
            <a:extLst>
              <a:ext uri="{FF2B5EF4-FFF2-40B4-BE49-F238E27FC236}">
                <a16:creationId xmlns:a16="http://schemas.microsoft.com/office/drawing/2014/main" id="{5302C0FE-1A56-1A7E-3CBB-947E37F5FFE1}"/>
              </a:ext>
            </a:extLst>
          </p:cNvPr>
          <p:cNvGraphicFramePr>
            <a:graphicFrameLocks noGrp="1"/>
          </p:cNvGraphicFramePr>
          <p:nvPr>
            <p:ph idx="1"/>
            <p:extLst>
              <p:ext uri="{D42A27DB-BD31-4B8C-83A1-F6EECF244321}">
                <p14:modId xmlns:p14="http://schemas.microsoft.com/office/powerpoint/2010/main" val="2493702114"/>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72C6A90A-CCAC-4636-5C44-1F967B8807A8}"/>
              </a:ext>
            </a:extLst>
          </p:cNvPr>
          <p:cNvSpPr>
            <a:spLocks noGrp="1"/>
          </p:cNvSpPr>
          <p:nvPr>
            <p:ph type="dt" sz="half" idx="10"/>
          </p:nvPr>
        </p:nvSpPr>
        <p:spPr/>
        <p:txBody>
          <a:bodyPr/>
          <a:lstStyle/>
          <a:p>
            <a:r>
              <a:rPr lang="en-US"/>
              <a:t>Outline, 5</a:t>
            </a:r>
          </a:p>
        </p:txBody>
      </p:sp>
      <p:sp>
        <p:nvSpPr>
          <p:cNvPr id="5" name="Footer Placeholder 4">
            <a:extLst>
              <a:ext uri="{FF2B5EF4-FFF2-40B4-BE49-F238E27FC236}">
                <a16:creationId xmlns:a16="http://schemas.microsoft.com/office/drawing/2014/main" id="{E4CD628E-F65F-08C0-F2C0-13609A73ACF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493752ED-7093-B8A9-0E42-6F8ADE12FDF9}"/>
              </a:ext>
            </a:extLst>
          </p:cNvPr>
          <p:cNvSpPr>
            <a:spLocks noGrp="1"/>
          </p:cNvSpPr>
          <p:nvPr>
            <p:ph type="sldNum" sz="quarter" idx="12"/>
          </p:nvPr>
        </p:nvSpPr>
        <p:spPr/>
        <p:txBody>
          <a:bodyPr/>
          <a:lstStyle/>
          <a:p>
            <a:fld id="{3C8CA7C4-6BCF-4B83-8858-85B1748A2A5F}" type="slidenum">
              <a:rPr lang="en-US" smtClean="0"/>
              <a:t>36</a:t>
            </a:fld>
            <a:endParaRPr lang="en-US"/>
          </a:p>
        </p:txBody>
      </p:sp>
    </p:spTree>
    <p:extLst>
      <p:ext uri="{BB962C8B-B14F-4D97-AF65-F5344CB8AC3E}">
        <p14:creationId xmlns:p14="http://schemas.microsoft.com/office/powerpoint/2010/main" val="7454064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graphicEl>
                                              <a:dgm id="{D87F91EE-6E5F-4801-97C1-00876094B682}"/>
                                            </p:graphicEl>
                                          </p:spTgt>
                                        </p:tgtEl>
                                        <p:attrNameLst>
                                          <p:attrName>style.visibility</p:attrName>
                                        </p:attrNameLst>
                                      </p:cBhvr>
                                      <p:to>
                                        <p:strVal val="visible"/>
                                      </p:to>
                                    </p:set>
                                    <p:anim calcmode="lin" valueType="num">
                                      <p:cBhvr>
                                        <p:cTn id="7" dur="500" fill="hold"/>
                                        <p:tgtEl>
                                          <p:spTgt spid="7">
                                            <p:graphicEl>
                                              <a:dgm id="{D87F91EE-6E5F-4801-97C1-00876094B682}"/>
                                            </p:graphicEl>
                                          </p:spTgt>
                                        </p:tgtEl>
                                        <p:attrNameLst>
                                          <p:attrName>ppt_w</p:attrName>
                                        </p:attrNameLst>
                                      </p:cBhvr>
                                      <p:tavLst>
                                        <p:tav tm="0">
                                          <p:val>
                                            <p:fltVal val="0"/>
                                          </p:val>
                                        </p:tav>
                                        <p:tav tm="100000">
                                          <p:val>
                                            <p:strVal val="#ppt_w"/>
                                          </p:val>
                                        </p:tav>
                                      </p:tavLst>
                                    </p:anim>
                                    <p:anim calcmode="lin" valueType="num">
                                      <p:cBhvr>
                                        <p:cTn id="8" dur="500" fill="hold"/>
                                        <p:tgtEl>
                                          <p:spTgt spid="7">
                                            <p:graphicEl>
                                              <a:dgm id="{D87F91EE-6E5F-4801-97C1-00876094B682}"/>
                                            </p:graphicEl>
                                          </p:spTgt>
                                        </p:tgtEl>
                                        <p:attrNameLst>
                                          <p:attrName>ppt_h</p:attrName>
                                        </p:attrNameLst>
                                      </p:cBhvr>
                                      <p:tavLst>
                                        <p:tav tm="0">
                                          <p:val>
                                            <p:fltVal val="0"/>
                                          </p:val>
                                        </p:tav>
                                        <p:tav tm="100000">
                                          <p:val>
                                            <p:strVal val="#ppt_h"/>
                                          </p:val>
                                        </p:tav>
                                      </p:tavLst>
                                    </p:anim>
                                    <p:animEffect transition="in" filter="fade">
                                      <p:cBhvr>
                                        <p:cTn id="9" dur="500"/>
                                        <p:tgtEl>
                                          <p:spTgt spid="7">
                                            <p:graphicEl>
                                              <a:dgm id="{D87F91EE-6E5F-4801-97C1-00876094B682}"/>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graphicEl>
                                              <a:dgm id="{531ED757-78FD-4652-92E3-55A02BDC1526}"/>
                                            </p:graphicEl>
                                          </p:spTgt>
                                        </p:tgtEl>
                                        <p:attrNameLst>
                                          <p:attrName>style.visibility</p:attrName>
                                        </p:attrNameLst>
                                      </p:cBhvr>
                                      <p:to>
                                        <p:strVal val="visible"/>
                                      </p:to>
                                    </p:set>
                                    <p:anim calcmode="lin" valueType="num">
                                      <p:cBhvr>
                                        <p:cTn id="14" dur="500" fill="hold"/>
                                        <p:tgtEl>
                                          <p:spTgt spid="7">
                                            <p:graphicEl>
                                              <a:dgm id="{531ED757-78FD-4652-92E3-55A02BDC1526}"/>
                                            </p:graphicEl>
                                          </p:spTgt>
                                        </p:tgtEl>
                                        <p:attrNameLst>
                                          <p:attrName>ppt_w</p:attrName>
                                        </p:attrNameLst>
                                      </p:cBhvr>
                                      <p:tavLst>
                                        <p:tav tm="0">
                                          <p:val>
                                            <p:fltVal val="0"/>
                                          </p:val>
                                        </p:tav>
                                        <p:tav tm="100000">
                                          <p:val>
                                            <p:strVal val="#ppt_w"/>
                                          </p:val>
                                        </p:tav>
                                      </p:tavLst>
                                    </p:anim>
                                    <p:anim calcmode="lin" valueType="num">
                                      <p:cBhvr>
                                        <p:cTn id="15" dur="500" fill="hold"/>
                                        <p:tgtEl>
                                          <p:spTgt spid="7">
                                            <p:graphicEl>
                                              <a:dgm id="{531ED757-78FD-4652-92E3-55A02BDC1526}"/>
                                            </p:graphicEl>
                                          </p:spTgt>
                                        </p:tgtEl>
                                        <p:attrNameLst>
                                          <p:attrName>ppt_h</p:attrName>
                                        </p:attrNameLst>
                                      </p:cBhvr>
                                      <p:tavLst>
                                        <p:tav tm="0">
                                          <p:val>
                                            <p:fltVal val="0"/>
                                          </p:val>
                                        </p:tav>
                                        <p:tav tm="100000">
                                          <p:val>
                                            <p:strVal val="#ppt_h"/>
                                          </p:val>
                                        </p:tav>
                                      </p:tavLst>
                                    </p:anim>
                                    <p:animEffect transition="in" filter="fade">
                                      <p:cBhvr>
                                        <p:cTn id="16" dur="500"/>
                                        <p:tgtEl>
                                          <p:spTgt spid="7">
                                            <p:graphicEl>
                                              <a:dgm id="{531ED757-78FD-4652-92E3-55A02BDC1526}"/>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graphicEl>
                                              <a:dgm id="{2BB44D68-D08E-4F7A-A184-A9DB223DD84E}"/>
                                            </p:graphicEl>
                                          </p:spTgt>
                                        </p:tgtEl>
                                        <p:attrNameLst>
                                          <p:attrName>style.visibility</p:attrName>
                                        </p:attrNameLst>
                                      </p:cBhvr>
                                      <p:to>
                                        <p:strVal val="visible"/>
                                      </p:to>
                                    </p:set>
                                    <p:anim calcmode="lin" valueType="num">
                                      <p:cBhvr>
                                        <p:cTn id="21" dur="500" fill="hold"/>
                                        <p:tgtEl>
                                          <p:spTgt spid="7">
                                            <p:graphicEl>
                                              <a:dgm id="{2BB44D68-D08E-4F7A-A184-A9DB223DD84E}"/>
                                            </p:graphicEl>
                                          </p:spTgt>
                                        </p:tgtEl>
                                        <p:attrNameLst>
                                          <p:attrName>ppt_w</p:attrName>
                                        </p:attrNameLst>
                                      </p:cBhvr>
                                      <p:tavLst>
                                        <p:tav tm="0">
                                          <p:val>
                                            <p:fltVal val="0"/>
                                          </p:val>
                                        </p:tav>
                                        <p:tav tm="100000">
                                          <p:val>
                                            <p:strVal val="#ppt_w"/>
                                          </p:val>
                                        </p:tav>
                                      </p:tavLst>
                                    </p:anim>
                                    <p:anim calcmode="lin" valueType="num">
                                      <p:cBhvr>
                                        <p:cTn id="22" dur="500" fill="hold"/>
                                        <p:tgtEl>
                                          <p:spTgt spid="7">
                                            <p:graphicEl>
                                              <a:dgm id="{2BB44D68-D08E-4F7A-A184-A9DB223DD84E}"/>
                                            </p:graphicEl>
                                          </p:spTgt>
                                        </p:tgtEl>
                                        <p:attrNameLst>
                                          <p:attrName>ppt_h</p:attrName>
                                        </p:attrNameLst>
                                      </p:cBhvr>
                                      <p:tavLst>
                                        <p:tav tm="0">
                                          <p:val>
                                            <p:fltVal val="0"/>
                                          </p:val>
                                        </p:tav>
                                        <p:tav tm="100000">
                                          <p:val>
                                            <p:strVal val="#ppt_h"/>
                                          </p:val>
                                        </p:tav>
                                      </p:tavLst>
                                    </p:anim>
                                    <p:animEffect transition="in" filter="fade">
                                      <p:cBhvr>
                                        <p:cTn id="23" dur="500"/>
                                        <p:tgtEl>
                                          <p:spTgt spid="7">
                                            <p:graphicEl>
                                              <a:dgm id="{2BB44D68-D08E-4F7A-A184-A9DB223DD84E}"/>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graphicEl>
                                              <a:dgm id="{485976B5-FD23-4A67-860E-64413B921824}"/>
                                            </p:graphicEl>
                                          </p:spTgt>
                                        </p:tgtEl>
                                        <p:attrNameLst>
                                          <p:attrName>style.visibility</p:attrName>
                                        </p:attrNameLst>
                                      </p:cBhvr>
                                      <p:to>
                                        <p:strVal val="visible"/>
                                      </p:to>
                                    </p:set>
                                    <p:anim calcmode="lin" valueType="num">
                                      <p:cBhvr>
                                        <p:cTn id="28" dur="500" fill="hold"/>
                                        <p:tgtEl>
                                          <p:spTgt spid="7">
                                            <p:graphicEl>
                                              <a:dgm id="{485976B5-FD23-4A67-860E-64413B921824}"/>
                                            </p:graphicEl>
                                          </p:spTgt>
                                        </p:tgtEl>
                                        <p:attrNameLst>
                                          <p:attrName>ppt_w</p:attrName>
                                        </p:attrNameLst>
                                      </p:cBhvr>
                                      <p:tavLst>
                                        <p:tav tm="0">
                                          <p:val>
                                            <p:fltVal val="0"/>
                                          </p:val>
                                        </p:tav>
                                        <p:tav tm="100000">
                                          <p:val>
                                            <p:strVal val="#ppt_w"/>
                                          </p:val>
                                        </p:tav>
                                      </p:tavLst>
                                    </p:anim>
                                    <p:anim calcmode="lin" valueType="num">
                                      <p:cBhvr>
                                        <p:cTn id="29" dur="500" fill="hold"/>
                                        <p:tgtEl>
                                          <p:spTgt spid="7">
                                            <p:graphicEl>
                                              <a:dgm id="{485976B5-FD23-4A67-860E-64413B921824}"/>
                                            </p:graphicEl>
                                          </p:spTgt>
                                        </p:tgtEl>
                                        <p:attrNameLst>
                                          <p:attrName>ppt_h</p:attrName>
                                        </p:attrNameLst>
                                      </p:cBhvr>
                                      <p:tavLst>
                                        <p:tav tm="0">
                                          <p:val>
                                            <p:fltVal val="0"/>
                                          </p:val>
                                        </p:tav>
                                        <p:tav tm="100000">
                                          <p:val>
                                            <p:strVal val="#ppt_h"/>
                                          </p:val>
                                        </p:tav>
                                      </p:tavLst>
                                    </p:anim>
                                    <p:animEffect transition="in" filter="fade">
                                      <p:cBhvr>
                                        <p:cTn id="30" dur="500"/>
                                        <p:tgtEl>
                                          <p:spTgt spid="7">
                                            <p:graphicEl>
                                              <a:dgm id="{485976B5-FD23-4A67-860E-64413B92182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3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AF0ABE-C4BF-AE48-7E96-D7700D292A48}"/>
              </a:ext>
            </a:extLst>
          </p:cNvPr>
          <p:cNvSpPr>
            <a:spLocks noGrp="1"/>
          </p:cNvSpPr>
          <p:nvPr>
            <p:ph type="title"/>
          </p:nvPr>
        </p:nvSpPr>
        <p:spPr/>
        <p:txBody>
          <a:bodyPr/>
          <a:lstStyle/>
          <a:p>
            <a:r>
              <a:rPr lang="en-US" sz="4200" dirty="0"/>
              <a:t>Quotes Without Attribution</a:t>
            </a:r>
          </a:p>
        </p:txBody>
      </p:sp>
      <p:graphicFrame>
        <p:nvGraphicFramePr>
          <p:cNvPr id="6" name="Table 6">
            <a:extLst>
              <a:ext uri="{FF2B5EF4-FFF2-40B4-BE49-F238E27FC236}">
                <a16:creationId xmlns:a16="http://schemas.microsoft.com/office/drawing/2014/main" id="{16207DE4-3E45-081F-B4B7-47CBE479B292}"/>
              </a:ext>
            </a:extLst>
          </p:cNvPr>
          <p:cNvGraphicFramePr>
            <a:graphicFrameLocks noGrp="1"/>
          </p:cNvGraphicFramePr>
          <p:nvPr>
            <p:ph idx="1"/>
          </p:nvPr>
        </p:nvGraphicFramePr>
        <p:xfrm>
          <a:off x="457200" y="1277594"/>
          <a:ext cx="8229600" cy="4358640"/>
        </p:xfrm>
        <a:graphic>
          <a:graphicData uri="http://schemas.openxmlformats.org/drawingml/2006/table">
            <a:tbl>
              <a:tblPr firstRow="1" bandRow="1">
                <a:tableStyleId>{5C22544A-7EE6-4342-B048-85BDC9FD1C3A}</a:tableStyleId>
              </a:tblPr>
              <a:tblGrid>
                <a:gridCol w="1481769">
                  <a:extLst>
                    <a:ext uri="{9D8B030D-6E8A-4147-A177-3AD203B41FA5}">
                      <a16:colId xmlns:a16="http://schemas.microsoft.com/office/drawing/2014/main" val="2143824259"/>
                    </a:ext>
                  </a:extLst>
                </a:gridCol>
                <a:gridCol w="2655065">
                  <a:extLst>
                    <a:ext uri="{9D8B030D-6E8A-4147-A177-3AD203B41FA5}">
                      <a16:colId xmlns:a16="http://schemas.microsoft.com/office/drawing/2014/main" val="2028582674"/>
                    </a:ext>
                  </a:extLst>
                </a:gridCol>
                <a:gridCol w="4092766">
                  <a:extLst>
                    <a:ext uri="{9D8B030D-6E8A-4147-A177-3AD203B41FA5}">
                      <a16:colId xmlns:a16="http://schemas.microsoft.com/office/drawing/2014/main" val="4151585032"/>
                    </a:ext>
                  </a:extLst>
                </a:gridCol>
              </a:tblGrid>
              <a:tr h="370840">
                <a:tc>
                  <a:txBody>
                    <a:bodyPr/>
                    <a:lstStyle/>
                    <a:p>
                      <a:pPr algn="ctr"/>
                      <a:r>
                        <a:rPr lang="en-US" sz="2000" b="0" dirty="0">
                          <a:effectLst>
                            <a:outerShdw blurRad="38100" dist="38100" dir="2700000" algn="tl">
                              <a:srgbClr val="000000">
                                <a:alpha val="43137"/>
                              </a:srgbClr>
                            </a:outerShdw>
                          </a:effectLst>
                          <a:latin typeface="+mj-lt"/>
                        </a:rPr>
                        <a:t>Writer</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The OT</a:t>
                      </a:r>
                    </a:p>
                  </a:txBody>
                  <a:tcPr>
                    <a:solidFill>
                      <a:srgbClr val="0000FF"/>
                    </a:solidFill>
                  </a:tcPr>
                </a:tc>
                <a:extLst>
                  <a:ext uri="{0D108BD9-81ED-4DB2-BD59-A6C34878D82A}">
                    <a16:rowId xmlns:a16="http://schemas.microsoft.com/office/drawing/2014/main" val="1039289262"/>
                  </a:ext>
                </a:extLst>
              </a:tr>
              <a:tr h="370840">
                <a:tc>
                  <a:txBody>
                    <a:bodyPr/>
                    <a:lstStyle/>
                    <a:p>
                      <a:pPr algn="ctr"/>
                      <a:r>
                        <a:rPr lang="en-US" sz="2000" dirty="0"/>
                        <a:t>Clement</a:t>
                      </a:r>
                    </a:p>
                  </a:txBody>
                  <a:tcPr/>
                </a:tc>
                <a:tc>
                  <a:txBody>
                    <a:bodyPr/>
                    <a:lstStyle/>
                    <a:p>
                      <a:r>
                        <a:rPr lang="en-US" sz="2000" dirty="0"/>
                        <a:t>1 Clement 42:5</a:t>
                      </a:r>
                    </a:p>
                  </a:txBody>
                  <a:tcPr/>
                </a:tc>
                <a:tc>
                  <a:txBody>
                    <a:bodyPr/>
                    <a:lstStyle/>
                    <a:p>
                      <a:r>
                        <a:rPr lang="en-US" sz="2000" dirty="0"/>
                        <a:t>Isa. 60:17 [LXX]</a:t>
                      </a:r>
                    </a:p>
                  </a:txBody>
                  <a:tcPr/>
                </a:tc>
                <a:extLst>
                  <a:ext uri="{0D108BD9-81ED-4DB2-BD59-A6C34878D82A}">
                    <a16:rowId xmlns:a16="http://schemas.microsoft.com/office/drawing/2014/main" val="2882025918"/>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43:1</a:t>
                      </a:r>
                    </a:p>
                  </a:txBody>
                  <a:tcPr/>
                </a:tc>
                <a:tc>
                  <a:txBody>
                    <a:bodyPr/>
                    <a:lstStyle/>
                    <a:p>
                      <a:r>
                        <a:rPr lang="en-US" sz="2000" dirty="0"/>
                        <a:t>Num. 12:7</a:t>
                      </a:r>
                    </a:p>
                  </a:txBody>
                  <a:tcPr/>
                </a:tc>
                <a:extLst>
                  <a:ext uri="{0D108BD9-81ED-4DB2-BD59-A6C34878D82A}">
                    <a16:rowId xmlns:a16="http://schemas.microsoft.com/office/drawing/2014/main" val="1129334315"/>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46:3</a:t>
                      </a:r>
                    </a:p>
                  </a:txBody>
                  <a:tcPr/>
                </a:tc>
                <a:tc>
                  <a:txBody>
                    <a:bodyPr/>
                    <a:lstStyle/>
                    <a:p>
                      <a:r>
                        <a:rPr lang="en-US" sz="2000" dirty="0"/>
                        <a:t>Psa. 18:25-26</a:t>
                      </a:r>
                    </a:p>
                  </a:txBody>
                  <a:tcPr/>
                </a:tc>
                <a:extLst>
                  <a:ext uri="{0D108BD9-81ED-4DB2-BD59-A6C34878D82A}">
                    <a16:rowId xmlns:a16="http://schemas.microsoft.com/office/drawing/2014/main" val="2448776129"/>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48:2-3</a:t>
                      </a:r>
                    </a:p>
                  </a:txBody>
                  <a:tcPr/>
                </a:tc>
                <a:tc>
                  <a:txBody>
                    <a:bodyPr/>
                    <a:lstStyle/>
                    <a:p>
                      <a:r>
                        <a:rPr lang="en-US" sz="2000" dirty="0"/>
                        <a:t>Psa. 118:19-20</a:t>
                      </a:r>
                    </a:p>
                  </a:txBody>
                  <a:tcPr/>
                </a:tc>
                <a:extLst>
                  <a:ext uri="{0D108BD9-81ED-4DB2-BD59-A6C34878D82A}">
                    <a16:rowId xmlns:a16="http://schemas.microsoft.com/office/drawing/2014/main" val="1876978027"/>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50:4</a:t>
                      </a:r>
                    </a:p>
                  </a:txBody>
                  <a:tcPr/>
                </a:tc>
                <a:tc>
                  <a:txBody>
                    <a:bodyPr/>
                    <a:lstStyle/>
                    <a:p>
                      <a:r>
                        <a:rPr lang="en-US" sz="2000" dirty="0"/>
                        <a:t>Isa. 26:20; Ezek. 37:12</a:t>
                      </a:r>
                    </a:p>
                  </a:txBody>
                  <a:tcPr/>
                </a:tc>
                <a:extLst>
                  <a:ext uri="{0D108BD9-81ED-4DB2-BD59-A6C34878D82A}">
                    <a16:rowId xmlns:a16="http://schemas.microsoft.com/office/drawing/2014/main" val="3087451324"/>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50:6</a:t>
                      </a:r>
                    </a:p>
                  </a:txBody>
                  <a:tcPr/>
                </a:tc>
                <a:tc>
                  <a:txBody>
                    <a:bodyPr/>
                    <a:lstStyle/>
                    <a:p>
                      <a:r>
                        <a:rPr lang="en-US" sz="2000" dirty="0"/>
                        <a:t>Psa. 32:1-2</a:t>
                      </a:r>
                    </a:p>
                  </a:txBody>
                  <a:tcPr/>
                </a:tc>
                <a:extLst>
                  <a:ext uri="{0D108BD9-81ED-4DB2-BD59-A6C34878D82A}">
                    <a16:rowId xmlns:a16="http://schemas.microsoft.com/office/drawing/2014/main" val="1893158206"/>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51:4</a:t>
                      </a:r>
                    </a:p>
                  </a:txBody>
                  <a:tcPr/>
                </a:tc>
                <a:tc>
                  <a:txBody>
                    <a:bodyPr/>
                    <a:lstStyle/>
                    <a:p>
                      <a:r>
                        <a:rPr lang="en-US" sz="2000" dirty="0"/>
                        <a:t>Num. 16:33; Psa. 49:14</a:t>
                      </a:r>
                    </a:p>
                  </a:txBody>
                  <a:tcPr/>
                </a:tc>
                <a:extLst>
                  <a:ext uri="{0D108BD9-81ED-4DB2-BD59-A6C34878D82A}">
                    <a16:rowId xmlns:a16="http://schemas.microsoft.com/office/drawing/2014/main" val="2920044216"/>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51:5</a:t>
                      </a:r>
                    </a:p>
                  </a:txBody>
                  <a:tcPr/>
                </a:tc>
                <a:tc>
                  <a:txBody>
                    <a:bodyPr/>
                    <a:lstStyle/>
                    <a:p>
                      <a:r>
                        <a:rPr lang="en-US" sz="2000" dirty="0"/>
                        <a:t>Ex. 14:23</a:t>
                      </a:r>
                    </a:p>
                  </a:txBody>
                  <a:tcPr/>
                </a:tc>
                <a:extLst>
                  <a:ext uri="{0D108BD9-81ED-4DB2-BD59-A6C34878D82A}">
                    <a16:rowId xmlns:a16="http://schemas.microsoft.com/office/drawing/2014/main" val="3916323728"/>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52:2</a:t>
                      </a:r>
                    </a:p>
                  </a:txBody>
                  <a:tcPr/>
                </a:tc>
                <a:tc>
                  <a:txBody>
                    <a:bodyPr/>
                    <a:lstStyle/>
                    <a:p>
                      <a:r>
                        <a:rPr lang="en-US" sz="2000" dirty="0"/>
                        <a:t>Psa. 69:30-32</a:t>
                      </a:r>
                    </a:p>
                  </a:txBody>
                  <a:tcPr/>
                </a:tc>
                <a:extLst>
                  <a:ext uri="{0D108BD9-81ED-4DB2-BD59-A6C34878D82A}">
                    <a16:rowId xmlns:a16="http://schemas.microsoft.com/office/drawing/2014/main" val="2558230695"/>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52:3</a:t>
                      </a:r>
                    </a:p>
                  </a:txBody>
                  <a:tcPr/>
                </a:tc>
                <a:tc>
                  <a:txBody>
                    <a:bodyPr/>
                    <a:lstStyle/>
                    <a:p>
                      <a:r>
                        <a:rPr lang="en-US" sz="2000" dirty="0"/>
                        <a:t>Psa. 50:14-15</a:t>
                      </a:r>
                    </a:p>
                  </a:txBody>
                  <a:tcPr/>
                </a:tc>
                <a:extLst>
                  <a:ext uri="{0D108BD9-81ED-4DB2-BD59-A6C34878D82A}">
                    <a16:rowId xmlns:a16="http://schemas.microsoft.com/office/drawing/2014/main" val="3278026378"/>
                  </a:ext>
                </a:extLst>
              </a:tr>
            </a:tbl>
          </a:graphicData>
        </a:graphic>
      </p:graphicFrame>
      <p:sp>
        <p:nvSpPr>
          <p:cNvPr id="3" name="Date Placeholder 2">
            <a:extLst>
              <a:ext uri="{FF2B5EF4-FFF2-40B4-BE49-F238E27FC236}">
                <a16:creationId xmlns:a16="http://schemas.microsoft.com/office/drawing/2014/main" id="{0896BBA8-75B8-039C-F1D3-A504DDB023E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4" name="Footer Placeholder 3">
            <a:extLst>
              <a:ext uri="{FF2B5EF4-FFF2-40B4-BE49-F238E27FC236}">
                <a16:creationId xmlns:a16="http://schemas.microsoft.com/office/drawing/2014/main" id="{85484908-CDCE-A229-96C1-FC917124E26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DEB19D2D-A659-6390-DC16-C4CF77D47E0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722259922"/>
      </p:ext>
    </p:extLst>
  </p:cSld>
  <p:clrMapOvr>
    <a:overrideClrMapping bg1="dk2" tx1="lt1" bg2="dk1" tx2="lt2" accent1="accent1" accent2="accent2" accent3="accent3" accent4="accent4" accent5="accent5" accent6="accent6" hlink="hlink" folHlink="folHlink"/>
  </p:clrMapOvr>
  <p:transition spd="med">
    <p:pull/>
  </p:transition>
</p:sld>
</file>

<file path=ppt/slides/slide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AF0ABE-C4BF-AE48-7E96-D7700D292A48}"/>
              </a:ext>
            </a:extLst>
          </p:cNvPr>
          <p:cNvSpPr>
            <a:spLocks noGrp="1"/>
          </p:cNvSpPr>
          <p:nvPr>
            <p:ph type="title"/>
          </p:nvPr>
        </p:nvSpPr>
        <p:spPr/>
        <p:txBody>
          <a:bodyPr/>
          <a:lstStyle/>
          <a:p>
            <a:r>
              <a:rPr lang="en-US" sz="4200" dirty="0"/>
              <a:t>Quotes Without Attribution</a:t>
            </a:r>
          </a:p>
        </p:txBody>
      </p:sp>
      <p:graphicFrame>
        <p:nvGraphicFramePr>
          <p:cNvPr id="6" name="Table 6">
            <a:extLst>
              <a:ext uri="{FF2B5EF4-FFF2-40B4-BE49-F238E27FC236}">
                <a16:creationId xmlns:a16="http://schemas.microsoft.com/office/drawing/2014/main" id="{16207DE4-3E45-081F-B4B7-47CBE479B292}"/>
              </a:ext>
            </a:extLst>
          </p:cNvPr>
          <p:cNvGraphicFramePr>
            <a:graphicFrameLocks noGrp="1"/>
          </p:cNvGraphicFramePr>
          <p:nvPr>
            <p:ph idx="1"/>
          </p:nvPr>
        </p:nvGraphicFramePr>
        <p:xfrm>
          <a:off x="457200" y="1277594"/>
          <a:ext cx="8229600" cy="4663440"/>
        </p:xfrm>
        <a:graphic>
          <a:graphicData uri="http://schemas.openxmlformats.org/drawingml/2006/table">
            <a:tbl>
              <a:tblPr firstRow="1" bandRow="1">
                <a:tableStyleId>{5C22544A-7EE6-4342-B048-85BDC9FD1C3A}</a:tableStyleId>
              </a:tblPr>
              <a:tblGrid>
                <a:gridCol w="1481769">
                  <a:extLst>
                    <a:ext uri="{9D8B030D-6E8A-4147-A177-3AD203B41FA5}">
                      <a16:colId xmlns:a16="http://schemas.microsoft.com/office/drawing/2014/main" val="2143824259"/>
                    </a:ext>
                  </a:extLst>
                </a:gridCol>
                <a:gridCol w="2655065">
                  <a:extLst>
                    <a:ext uri="{9D8B030D-6E8A-4147-A177-3AD203B41FA5}">
                      <a16:colId xmlns:a16="http://schemas.microsoft.com/office/drawing/2014/main" val="2028582674"/>
                    </a:ext>
                  </a:extLst>
                </a:gridCol>
                <a:gridCol w="4092766">
                  <a:extLst>
                    <a:ext uri="{9D8B030D-6E8A-4147-A177-3AD203B41FA5}">
                      <a16:colId xmlns:a16="http://schemas.microsoft.com/office/drawing/2014/main" val="4151585032"/>
                    </a:ext>
                  </a:extLst>
                </a:gridCol>
              </a:tblGrid>
              <a:tr h="370840">
                <a:tc>
                  <a:txBody>
                    <a:bodyPr/>
                    <a:lstStyle/>
                    <a:p>
                      <a:pPr algn="ctr"/>
                      <a:r>
                        <a:rPr lang="en-US" sz="2000" b="0" dirty="0">
                          <a:effectLst>
                            <a:outerShdw blurRad="38100" dist="38100" dir="2700000" algn="tl">
                              <a:srgbClr val="000000">
                                <a:alpha val="43137"/>
                              </a:srgbClr>
                            </a:outerShdw>
                          </a:effectLst>
                          <a:latin typeface="+mj-lt"/>
                        </a:rPr>
                        <a:t>Writer</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The OT</a:t>
                      </a:r>
                    </a:p>
                  </a:txBody>
                  <a:tcPr>
                    <a:solidFill>
                      <a:srgbClr val="0000FF"/>
                    </a:solidFill>
                  </a:tcPr>
                </a:tc>
                <a:extLst>
                  <a:ext uri="{0D108BD9-81ED-4DB2-BD59-A6C34878D82A}">
                    <a16:rowId xmlns:a16="http://schemas.microsoft.com/office/drawing/2014/main" val="1039289262"/>
                  </a:ext>
                </a:extLst>
              </a:tr>
              <a:tr h="370840">
                <a:tc>
                  <a:txBody>
                    <a:bodyPr/>
                    <a:lstStyle/>
                    <a:p>
                      <a:pPr algn="ctr"/>
                      <a:r>
                        <a:rPr lang="en-US" sz="2000" dirty="0"/>
                        <a:t>Clement</a:t>
                      </a:r>
                    </a:p>
                  </a:txBody>
                  <a:tcPr/>
                </a:tc>
                <a:tc>
                  <a:txBody>
                    <a:bodyPr/>
                    <a:lstStyle/>
                    <a:p>
                      <a:r>
                        <a:rPr lang="en-US" sz="2000" dirty="0"/>
                        <a:t>1 Clement 52:4</a:t>
                      </a:r>
                    </a:p>
                  </a:txBody>
                  <a:tcPr/>
                </a:tc>
                <a:tc>
                  <a:txBody>
                    <a:bodyPr/>
                    <a:lstStyle/>
                    <a:p>
                      <a:r>
                        <a:rPr lang="en-US" sz="2000" dirty="0"/>
                        <a:t>Psa. 51:17</a:t>
                      </a:r>
                    </a:p>
                  </a:txBody>
                  <a:tcPr/>
                </a:tc>
                <a:extLst>
                  <a:ext uri="{0D108BD9-81ED-4DB2-BD59-A6C34878D82A}">
                    <a16:rowId xmlns:a16="http://schemas.microsoft.com/office/drawing/2014/main" val="2882025918"/>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53:2-3</a:t>
                      </a:r>
                    </a:p>
                  </a:txBody>
                  <a:tcPr/>
                </a:tc>
                <a:tc>
                  <a:txBody>
                    <a:bodyPr/>
                    <a:lstStyle/>
                    <a:p>
                      <a:r>
                        <a:rPr lang="en-US" sz="2000" dirty="0"/>
                        <a:t>Dt. 9:12-14 (Ex. 32:7-10)</a:t>
                      </a:r>
                    </a:p>
                  </a:txBody>
                  <a:tcPr/>
                </a:tc>
                <a:extLst>
                  <a:ext uri="{0D108BD9-81ED-4DB2-BD59-A6C34878D82A}">
                    <a16:rowId xmlns:a16="http://schemas.microsoft.com/office/drawing/2014/main" val="1129334315"/>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53:4</a:t>
                      </a:r>
                    </a:p>
                  </a:txBody>
                  <a:tcPr/>
                </a:tc>
                <a:tc>
                  <a:txBody>
                    <a:bodyPr/>
                    <a:lstStyle/>
                    <a:p>
                      <a:r>
                        <a:rPr lang="en-US" sz="2000" dirty="0"/>
                        <a:t>Ex. 32:32</a:t>
                      </a:r>
                    </a:p>
                  </a:txBody>
                  <a:tcPr/>
                </a:tc>
                <a:extLst>
                  <a:ext uri="{0D108BD9-81ED-4DB2-BD59-A6C34878D82A}">
                    <a16:rowId xmlns:a16="http://schemas.microsoft.com/office/drawing/2014/main" val="2448776129"/>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54:3</a:t>
                      </a:r>
                    </a:p>
                  </a:txBody>
                  <a:tcPr/>
                </a:tc>
                <a:tc>
                  <a:txBody>
                    <a:bodyPr/>
                    <a:lstStyle/>
                    <a:p>
                      <a:r>
                        <a:rPr lang="en-US" sz="2000" dirty="0"/>
                        <a:t>Psa. 24:1</a:t>
                      </a:r>
                    </a:p>
                  </a:txBody>
                  <a:tcPr/>
                </a:tc>
                <a:extLst>
                  <a:ext uri="{0D108BD9-81ED-4DB2-BD59-A6C34878D82A}">
                    <a16:rowId xmlns:a16="http://schemas.microsoft.com/office/drawing/2014/main" val="1876978027"/>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56:3-4</a:t>
                      </a:r>
                    </a:p>
                  </a:txBody>
                  <a:tcPr/>
                </a:tc>
                <a:tc>
                  <a:txBody>
                    <a:bodyPr/>
                    <a:lstStyle/>
                    <a:p>
                      <a:r>
                        <a:rPr lang="en-US" sz="2000" dirty="0"/>
                        <a:t>Pr. 3:12</a:t>
                      </a:r>
                    </a:p>
                  </a:txBody>
                  <a:tcPr/>
                </a:tc>
                <a:extLst>
                  <a:ext uri="{0D108BD9-81ED-4DB2-BD59-A6C34878D82A}">
                    <a16:rowId xmlns:a16="http://schemas.microsoft.com/office/drawing/2014/main" val="3087451324"/>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56:5</a:t>
                      </a:r>
                    </a:p>
                  </a:txBody>
                  <a:tcPr/>
                </a:tc>
                <a:tc>
                  <a:txBody>
                    <a:bodyPr/>
                    <a:lstStyle/>
                    <a:p>
                      <a:r>
                        <a:rPr lang="en-US" sz="2000" dirty="0"/>
                        <a:t>Psa. 141:5</a:t>
                      </a:r>
                    </a:p>
                  </a:txBody>
                  <a:tcPr/>
                </a:tc>
                <a:extLst>
                  <a:ext uri="{0D108BD9-81ED-4DB2-BD59-A6C34878D82A}">
                    <a16:rowId xmlns:a16="http://schemas.microsoft.com/office/drawing/2014/main" val="1893158206"/>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60:3</a:t>
                      </a:r>
                    </a:p>
                  </a:txBody>
                  <a:tcPr/>
                </a:tc>
                <a:tc>
                  <a:txBody>
                    <a:bodyPr/>
                    <a:lstStyle/>
                    <a:p>
                      <a:r>
                        <a:rPr lang="en-US" sz="2000" dirty="0"/>
                        <a:t>Psa. 67:1; Num. 6:25–26; Dt. 4:34; Ezek. 20:33-34.</a:t>
                      </a:r>
                    </a:p>
                  </a:txBody>
                  <a:tcPr/>
                </a:tc>
                <a:extLst>
                  <a:ext uri="{0D108BD9-81ED-4DB2-BD59-A6C34878D82A}">
                    <a16:rowId xmlns:a16="http://schemas.microsoft.com/office/drawing/2014/main" val="2920044216"/>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53:</a:t>
                      </a:r>
                    </a:p>
                  </a:txBody>
                  <a:tcPr/>
                </a:tc>
                <a:tc>
                  <a:txBody>
                    <a:bodyPr/>
                    <a:lstStyle/>
                    <a:p>
                      <a:r>
                        <a:rPr lang="en-US" sz="2000" dirty="0"/>
                        <a:t>***</a:t>
                      </a:r>
                    </a:p>
                  </a:txBody>
                  <a:tcPr/>
                </a:tc>
                <a:extLst>
                  <a:ext uri="{0D108BD9-81ED-4DB2-BD59-A6C34878D82A}">
                    <a16:rowId xmlns:a16="http://schemas.microsoft.com/office/drawing/2014/main" val="3916323728"/>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53:</a:t>
                      </a:r>
                    </a:p>
                  </a:txBody>
                  <a:tcPr/>
                </a:tc>
                <a:tc>
                  <a:txBody>
                    <a:bodyPr/>
                    <a:lstStyle/>
                    <a:p>
                      <a:endParaRPr lang="en-US" sz="2000" dirty="0"/>
                    </a:p>
                  </a:txBody>
                  <a:tcPr/>
                </a:tc>
                <a:extLst>
                  <a:ext uri="{0D108BD9-81ED-4DB2-BD59-A6C34878D82A}">
                    <a16:rowId xmlns:a16="http://schemas.microsoft.com/office/drawing/2014/main" val="2558230695"/>
                  </a:ext>
                </a:extLst>
              </a:tr>
              <a:tr h="370840">
                <a:tc>
                  <a:txBody>
                    <a:bodyPr/>
                    <a:lstStyle/>
                    <a:p>
                      <a:pPr algn="ctr"/>
                      <a:endParaRPr lang="en-US" sz="2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 Clement 53:</a:t>
                      </a:r>
                    </a:p>
                  </a:txBody>
                  <a:tcPr/>
                </a:tc>
                <a:tc>
                  <a:txBody>
                    <a:bodyPr/>
                    <a:lstStyle/>
                    <a:p>
                      <a:endParaRPr lang="en-US" sz="2000" dirty="0"/>
                    </a:p>
                  </a:txBody>
                  <a:tcPr/>
                </a:tc>
                <a:extLst>
                  <a:ext uri="{0D108BD9-81ED-4DB2-BD59-A6C34878D82A}">
                    <a16:rowId xmlns:a16="http://schemas.microsoft.com/office/drawing/2014/main" val="3278026378"/>
                  </a:ext>
                </a:extLst>
              </a:tr>
            </a:tbl>
          </a:graphicData>
        </a:graphic>
      </p:graphicFrame>
      <p:sp>
        <p:nvSpPr>
          <p:cNvPr id="3" name="Date Placeholder 2">
            <a:extLst>
              <a:ext uri="{FF2B5EF4-FFF2-40B4-BE49-F238E27FC236}">
                <a16:creationId xmlns:a16="http://schemas.microsoft.com/office/drawing/2014/main" id="{0896BBA8-75B8-039C-F1D3-A504DDB023E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4" name="Footer Placeholder 3">
            <a:extLst>
              <a:ext uri="{FF2B5EF4-FFF2-40B4-BE49-F238E27FC236}">
                <a16:creationId xmlns:a16="http://schemas.microsoft.com/office/drawing/2014/main" id="{85484908-CDCE-A229-96C1-FC917124E26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DEB19D2D-A659-6390-DC16-C4CF77D47E0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699079383"/>
      </p:ext>
    </p:extLst>
  </p:cSld>
  <p:clrMapOvr>
    <a:overrideClrMapping bg1="dk2" tx1="lt1" bg2="dk1" tx2="lt2" accent1="accent1" accent2="accent2" accent3="accent3" accent4="accent4" accent5="accent5" accent6="accent6" hlink="hlink" folHlink="folHlink"/>
  </p:clrMapOvr>
  <p:transition spd="med">
    <p:pull/>
  </p:transition>
</p:sld>
</file>

<file path=ppt/slides/slide36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1A790BA-417D-CE7E-49EB-31B4176391C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806D19E-815B-3D2A-82CE-5EBAC48C4B49}"/>
              </a:ext>
            </a:extLst>
          </p:cNvPr>
          <p:cNvSpPr>
            <a:spLocks noGrp="1"/>
          </p:cNvSpPr>
          <p:nvPr>
            <p:ph type="title"/>
          </p:nvPr>
        </p:nvSpPr>
        <p:spPr/>
        <p:txBody>
          <a:bodyPr/>
          <a:lstStyle/>
          <a:p>
            <a:r>
              <a:rPr lang="en-US" sz="4200" dirty="0"/>
              <a:t>Quotes Without Attribution</a:t>
            </a:r>
          </a:p>
        </p:txBody>
      </p:sp>
      <p:graphicFrame>
        <p:nvGraphicFramePr>
          <p:cNvPr id="6" name="Table 6">
            <a:extLst>
              <a:ext uri="{FF2B5EF4-FFF2-40B4-BE49-F238E27FC236}">
                <a16:creationId xmlns:a16="http://schemas.microsoft.com/office/drawing/2014/main" id="{443A94CD-881B-6455-CC4D-7B2C33984D48}"/>
              </a:ext>
            </a:extLst>
          </p:cNvPr>
          <p:cNvGraphicFramePr>
            <a:graphicFrameLocks noGrp="1"/>
          </p:cNvGraphicFramePr>
          <p:nvPr>
            <p:ph idx="1"/>
          </p:nvPr>
        </p:nvGraphicFramePr>
        <p:xfrm>
          <a:off x="484742" y="1295400"/>
          <a:ext cx="8229600" cy="4968240"/>
        </p:xfrm>
        <a:graphic>
          <a:graphicData uri="http://schemas.openxmlformats.org/drawingml/2006/table">
            <a:tbl>
              <a:tblPr firstRow="1" bandRow="1">
                <a:tableStyleId>{5C22544A-7EE6-4342-B048-85BDC9FD1C3A}</a:tableStyleId>
              </a:tblPr>
              <a:tblGrid>
                <a:gridCol w="1481769">
                  <a:extLst>
                    <a:ext uri="{9D8B030D-6E8A-4147-A177-3AD203B41FA5}">
                      <a16:colId xmlns:a16="http://schemas.microsoft.com/office/drawing/2014/main" val="2143824259"/>
                    </a:ext>
                  </a:extLst>
                </a:gridCol>
                <a:gridCol w="2655065">
                  <a:extLst>
                    <a:ext uri="{9D8B030D-6E8A-4147-A177-3AD203B41FA5}">
                      <a16:colId xmlns:a16="http://schemas.microsoft.com/office/drawing/2014/main" val="2028582674"/>
                    </a:ext>
                  </a:extLst>
                </a:gridCol>
                <a:gridCol w="4092766">
                  <a:extLst>
                    <a:ext uri="{9D8B030D-6E8A-4147-A177-3AD203B41FA5}">
                      <a16:colId xmlns:a16="http://schemas.microsoft.com/office/drawing/2014/main" val="4151585032"/>
                    </a:ext>
                  </a:extLst>
                </a:gridCol>
              </a:tblGrid>
              <a:tr h="370840">
                <a:tc>
                  <a:txBody>
                    <a:bodyPr/>
                    <a:lstStyle/>
                    <a:p>
                      <a:pPr algn="ctr"/>
                      <a:r>
                        <a:rPr lang="en-US" sz="2000" b="0">
                          <a:effectLst>
                            <a:outerShdw blurRad="38100" dist="38100" dir="2700000" algn="tl">
                              <a:srgbClr val="000000">
                                <a:alpha val="43137"/>
                              </a:srgbClr>
                            </a:outerShdw>
                          </a:effectLst>
                          <a:latin typeface="+mj-lt"/>
                        </a:rPr>
                        <a:t>Writer</a:t>
                      </a:r>
                    </a:p>
                  </a:txBody>
                  <a:tcPr/>
                </a:tc>
                <a:tc>
                  <a:txBody>
                    <a:bodyPr/>
                    <a:lstStyle/>
                    <a:p>
                      <a:pPr algn="ctr"/>
                      <a:r>
                        <a:rPr lang="en-US" sz="2000" b="0">
                          <a:effectLst>
                            <a:outerShdw blurRad="38100" dist="38100" dir="2700000" algn="tl">
                              <a:srgbClr val="000000">
                                <a:alpha val="43137"/>
                              </a:srgbClr>
                            </a:outerShdw>
                          </a:effectLst>
                          <a:latin typeface="+mj-lt"/>
                        </a:rPr>
                        <a:t>Work</a:t>
                      </a:r>
                    </a:p>
                  </a:txBody>
                  <a:tcPr/>
                </a:tc>
                <a:tc>
                  <a:txBody>
                    <a:bodyPr/>
                    <a:lstStyle/>
                    <a:p>
                      <a:pPr algn="ctr"/>
                      <a:r>
                        <a:rPr lang="en-US" sz="2000" b="0">
                          <a:effectLst>
                            <a:outerShdw blurRad="38100" dist="38100" dir="2700000" algn="tl">
                              <a:srgbClr val="000000">
                                <a:alpha val="43137"/>
                              </a:srgbClr>
                            </a:outerShdw>
                          </a:effectLst>
                          <a:latin typeface="+mj-lt"/>
                        </a:rPr>
                        <a:t>Gospel</a:t>
                      </a:r>
                    </a:p>
                  </a:txBody>
                  <a:tcPr/>
                </a:tc>
                <a:extLst>
                  <a:ext uri="{0D108BD9-81ED-4DB2-BD59-A6C34878D82A}">
                    <a16:rowId xmlns:a16="http://schemas.microsoft.com/office/drawing/2014/main" val="1039289262"/>
                  </a:ext>
                </a:extLst>
              </a:tr>
              <a:tr h="370840">
                <a:tc>
                  <a:txBody>
                    <a:bodyPr/>
                    <a:lstStyle/>
                    <a:p>
                      <a:pPr algn="ctr"/>
                      <a:endParaRPr lang="en-US" sz="2000"/>
                    </a:p>
                  </a:txBody>
                  <a:tcPr/>
                </a:tc>
                <a:tc>
                  <a:txBody>
                    <a:bodyPr/>
                    <a:lstStyle/>
                    <a:p>
                      <a:r>
                        <a:rPr lang="en-US" sz="2000"/>
                        <a:t>Didache 8:2-3</a:t>
                      </a:r>
                    </a:p>
                  </a:txBody>
                  <a:tcPr/>
                </a:tc>
                <a:tc>
                  <a:txBody>
                    <a:bodyPr/>
                    <a:lstStyle/>
                    <a:p>
                      <a:r>
                        <a:rPr lang="en-US" sz="2000"/>
                        <a:t>Mt. 6:9-13</a:t>
                      </a:r>
                    </a:p>
                  </a:txBody>
                  <a:tcPr/>
                </a:tc>
                <a:extLst>
                  <a:ext uri="{0D108BD9-81ED-4DB2-BD59-A6C34878D82A}">
                    <a16:rowId xmlns:a16="http://schemas.microsoft.com/office/drawing/2014/main" val="2882025918"/>
                  </a:ext>
                </a:extLst>
              </a:tr>
              <a:tr h="370840">
                <a:tc>
                  <a:txBody>
                    <a:bodyPr/>
                    <a:lstStyle/>
                    <a:p>
                      <a:pPr algn="ctr"/>
                      <a:endParaRPr lang="en-US" sz="2000"/>
                    </a:p>
                  </a:txBody>
                  <a:tcPr/>
                </a:tc>
                <a:tc>
                  <a:txBody>
                    <a:bodyPr/>
                    <a:lstStyle/>
                    <a:p>
                      <a:r>
                        <a:rPr lang="en-US" sz="2000"/>
                        <a:t>Didache 11:3</a:t>
                      </a:r>
                    </a:p>
                  </a:txBody>
                  <a:tcPr/>
                </a:tc>
                <a:tc>
                  <a:txBody>
                    <a:bodyPr/>
                    <a:lstStyle/>
                    <a:p>
                      <a:endParaRPr lang="en-US" sz="2000"/>
                    </a:p>
                  </a:txBody>
                  <a:tcPr/>
                </a:tc>
                <a:extLst>
                  <a:ext uri="{0D108BD9-81ED-4DB2-BD59-A6C34878D82A}">
                    <a16:rowId xmlns:a16="http://schemas.microsoft.com/office/drawing/2014/main" val="1129334315"/>
                  </a:ext>
                </a:extLst>
              </a:tr>
              <a:tr h="370840">
                <a:tc>
                  <a:txBody>
                    <a:bodyPr/>
                    <a:lstStyle/>
                    <a:p>
                      <a:pPr algn="ctr"/>
                      <a:endParaRPr lang="en-US" sz="2000"/>
                    </a:p>
                  </a:txBody>
                  <a:tcPr/>
                </a:tc>
                <a:tc>
                  <a:txBody>
                    <a:bodyPr/>
                    <a:lstStyle/>
                    <a:p>
                      <a:r>
                        <a:rPr lang="en-US" sz="2000"/>
                        <a:t>Didache 15:4</a:t>
                      </a:r>
                    </a:p>
                  </a:txBody>
                  <a:tcPr/>
                </a:tc>
                <a:tc>
                  <a:txBody>
                    <a:bodyPr/>
                    <a:lstStyle/>
                    <a:p>
                      <a:endParaRPr lang="en-US" sz="2000"/>
                    </a:p>
                  </a:txBody>
                  <a:tcPr/>
                </a:tc>
                <a:extLst>
                  <a:ext uri="{0D108BD9-81ED-4DB2-BD59-A6C34878D82A}">
                    <a16:rowId xmlns:a16="http://schemas.microsoft.com/office/drawing/2014/main" val="2448776129"/>
                  </a:ext>
                </a:extLst>
              </a:tr>
              <a:tr h="370840">
                <a:tc>
                  <a:txBody>
                    <a:bodyPr/>
                    <a:lstStyle/>
                    <a:p>
                      <a:pPr algn="ctr"/>
                      <a:r>
                        <a:rPr lang="en-US" sz="2000"/>
                        <a:t>Clement</a:t>
                      </a:r>
                    </a:p>
                  </a:txBody>
                  <a:tcPr/>
                </a:tc>
                <a:tc>
                  <a:txBody>
                    <a:bodyPr/>
                    <a:lstStyle/>
                    <a:p>
                      <a:r>
                        <a:rPr lang="en-US" sz="2000"/>
                        <a:t>1 Clement 13:1-2</a:t>
                      </a:r>
                    </a:p>
                  </a:txBody>
                  <a:tcPr/>
                </a:tc>
                <a:tc>
                  <a:txBody>
                    <a:bodyPr/>
                    <a:lstStyle/>
                    <a:p>
                      <a:r>
                        <a:rPr lang="en-US" sz="2000"/>
                        <a:t>Mt. 7:1-3; Lk. 6:37-38</a:t>
                      </a:r>
                    </a:p>
                  </a:txBody>
                  <a:tcPr/>
                </a:tc>
                <a:extLst>
                  <a:ext uri="{0D108BD9-81ED-4DB2-BD59-A6C34878D82A}">
                    <a16:rowId xmlns:a16="http://schemas.microsoft.com/office/drawing/2014/main" val="1876978027"/>
                  </a:ext>
                </a:extLst>
              </a:tr>
              <a:tr h="370840">
                <a:tc>
                  <a:txBody>
                    <a:bodyPr/>
                    <a:lstStyle/>
                    <a:p>
                      <a:pPr algn="ctr"/>
                      <a:endParaRPr lang="en-US" sz="2000"/>
                    </a:p>
                  </a:txBody>
                  <a:tcPr/>
                </a:tc>
                <a:tc>
                  <a:txBody>
                    <a:bodyPr/>
                    <a:lstStyle/>
                    <a:p>
                      <a:r>
                        <a:rPr lang="en-US" sz="2000"/>
                        <a:t>2 Clement 9:11 &amp; 6:1</a:t>
                      </a:r>
                    </a:p>
                  </a:txBody>
                  <a:tcPr/>
                </a:tc>
                <a:tc>
                  <a:txBody>
                    <a:bodyPr/>
                    <a:lstStyle/>
                    <a:p>
                      <a:endParaRPr lang="en-US" sz="2000"/>
                    </a:p>
                  </a:txBody>
                  <a:tcPr/>
                </a:tc>
                <a:extLst>
                  <a:ext uri="{0D108BD9-81ED-4DB2-BD59-A6C34878D82A}">
                    <a16:rowId xmlns:a16="http://schemas.microsoft.com/office/drawing/2014/main" val="3087451324"/>
                  </a:ext>
                </a:extLst>
              </a:tr>
              <a:tr h="370840">
                <a:tc>
                  <a:txBody>
                    <a:bodyPr/>
                    <a:lstStyle/>
                    <a:p>
                      <a:pPr algn="ctr"/>
                      <a:endParaRPr lang="en-US" sz="2000"/>
                    </a:p>
                  </a:txBody>
                  <a:tcPr/>
                </a:tc>
                <a:tc>
                  <a:txBody>
                    <a:bodyPr/>
                    <a:lstStyle/>
                    <a:p>
                      <a:r>
                        <a:rPr lang="en-US" sz="2000"/>
                        <a:t>2 Clement 2:4</a:t>
                      </a:r>
                    </a:p>
                  </a:txBody>
                  <a:tcPr/>
                </a:tc>
                <a:tc>
                  <a:txBody>
                    <a:bodyPr/>
                    <a:lstStyle/>
                    <a:p>
                      <a:r>
                        <a:rPr lang="en-US" sz="2000"/>
                        <a:t>Mk. 2:17</a:t>
                      </a:r>
                    </a:p>
                  </a:txBody>
                  <a:tcPr/>
                </a:tc>
                <a:extLst>
                  <a:ext uri="{0D108BD9-81ED-4DB2-BD59-A6C34878D82A}">
                    <a16:rowId xmlns:a16="http://schemas.microsoft.com/office/drawing/2014/main" val="1893158206"/>
                  </a:ext>
                </a:extLst>
              </a:tr>
              <a:tr h="370840">
                <a:tc>
                  <a:txBody>
                    <a:bodyPr/>
                    <a:lstStyle/>
                    <a:p>
                      <a:pPr algn="ctr"/>
                      <a:r>
                        <a:rPr lang="en-US" sz="2000"/>
                        <a:t>Ignatius</a:t>
                      </a:r>
                    </a:p>
                  </a:txBody>
                  <a:tcPr/>
                </a:tc>
                <a:tc>
                  <a:txBody>
                    <a:bodyPr/>
                    <a:lstStyle/>
                    <a:p>
                      <a:r>
                        <a:rPr lang="en-US" sz="2000" dirty="0"/>
                        <a:t>Epistle to Romans 6</a:t>
                      </a:r>
                    </a:p>
                  </a:txBody>
                  <a:tcPr/>
                </a:tc>
                <a:tc>
                  <a:txBody>
                    <a:bodyPr/>
                    <a:lstStyle/>
                    <a:p>
                      <a:r>
                        <a:rPr lang="en-US" sz="2000"/>
                        <a:t>Mt. 16:26; Mk. 8:34-38; Lk. 9:25</a:t>
                      </a:r>
                    </a:p>
                  </a:txBody>
                  <a:tcPr/>
                </a:tc>
                <a:extLst>
                  <a:ext uri="{0D108BD9-81ED-4DB2-BD59-A6C34878D82A}">
                    <a16:rowId xmlns:a16="http://schemas.microsoft.com/office/drawing/2014/main" val="2920044216"/>
                  </a:ext>
                </a:extLst>
              </a:tr>
              <a:tr h="370840">
                <a:tc>
                  <a:txBody>
                    <a:bodyPr/>
                    <a:lstStyle/>
                    <a:p>
                      <a:pPr algn="ctr"/>
                      <a:r>
                        <a:rPr lang="en-US" sz="2000"/>
                        <a:t>Polycarp</a:t>
                      </a:r>
                    </a:p>
                  </a:txBody>
                  <a:tcPr/>
                </a:tc>
                <a:tc>
                  <a:txBody>
                    <a:bodyPr/>
                    <a:lstStyle/>
                    <a:p>
                      <a:r>
                        <a:rPr lang="en-US" sz="2000"/>
                        <a:t>Epistle of Polycarp 2:3</a:t>
                      </a:r>
                    </a:p>
                  </a:txBody>
                  <a:tcPr/>
                </a:tc>
                <a:tc>
                  <a:txBody>
                    <a:bodyPr/>
                    <a:lstStyle/>
                    <a:p>
                      <a:r>
                        <a:rPr lang="en-US" sz="2000"/>
                        <a:t>Mt. 7:1-3; Lk. 6:37-38</a:t>
                      </a:r>
                    </a:p>
                  </a:txBody>
                  <a:tcPr/>
                </a:tc>
                <a:extLst>
                  <a:ext uri="{0D108BD9-81ED-4DB2-BD59-A6C34878D82A}">
                    <a16:rowId xmlns:a16="http://schemas.microsoft.com/office/drawing/2014/main" val="3916323728"/>
                  </a:ext>
                </a:extLst>
              </a:tr>
              <a:tr h="370840">
                <a:tc>
                  <a:txBody>
                    <a:bodyPr/>
                    <a:lstStyle/>
                    <a:p>
                      <a:pPr algn="ctr"/>
                      <a:r>
                        <a:rPr lang="en-US" sz="2000"/>
                        <a:t>Justin</a:t>
                      </a:r>
                    </a:p>
                  </a:txBody>
                  <a:tcPr/>
                </a:tc>
                <a:tc>
                  <a:txBody>
                    <a:bodyPr/>
                    <a:lstStyle/>
                    <a:p>
                      <a:r>
                        <a:rPr lang="en-US" sz="2000"/>
                        <a:t>First Apology 57</a:t>
                      </a:r>
                    </a:p>
                  </a:txBody>
                  <a:tcPr/>
                </a:tc>
                <a:tc>
                  <a:txBody>
                    <a:bodyPr/>
                    <a:lstStyle/>
                    <a:p>
                      <a:r>
                        <a:rPr lang="en-US" sz="2000"/>
                        <a:t>“Memoirs of the apostles”</a:t>
                      </a:r>
                    </a:p>
                  </a:txBody>
                  <a:tcPr/>
                </a:tc>
                <a:extLst>
                  <a:ext uri="{0D108BD9-81ED-4DB2-BD59-A6C34878D82A}">
                    <a16:rowId xmlns:a16="http://schemas.microsoft.com/office/drawing/2014/main" val="2558230695"/>
                  </a:ext>
                </a:extLst>
              </a:tr>
              <a:tr h="370840">
                <a:tc>
                  <a:txBody>
                    <a:bodyPr/>
                    <a:lstStyle/>
                    <a:p>
                      <a:pPr algn="ctr"/>
                      <a:r>
                        <a:rPr lang="en-US" sz="2000"/>
                        <a:t>Irenaeus</a:t>
                      </a:r>
                    </a:p>
                  </a:txBody>
                  <a:tcPr/>
                </a:tc>
                <a:tc>
                  <a:txBody>
                    <a:bodyPr/>
                    <a:lstStyle/>
                    <a:p>
                      <a:r>
                        <a:rPr lang="en-US" sz="2000"/>
                        <a:t>Against Heresies 4:30:3</a:t>
                      </a:r>
                    </a:p>
                  </a:txBody>
                  <a:tcPr/>
                </a:tc>
                <a:tc>
                  <a:txBody>
                    <a:bodyPr/>
                    <a:lstStyle/>
                    <a:p>
                      <a:r>
                        <a:rPr lang="en-US" sz="2000" dirty="0"/>
                        <a:t>Mt. 7:1-3; Lk. 6:37-38</a:t>
                      </a:r>
                    </a:p>
                  </a:txBody>
                  <a:tcPr/>
                </a:tc>
                <a:extLst>
                  <a:ext uri="{0D108BD9-81ED-4DB2-BD59-A6C34878D82A}">
                    <a16:rowId xmlns:a16="http://schemas.microsoft.com/office/drawing/2014/main" val="3278026378"/>
                  </a:ext>
                </a:extLst>
              </a:tr>
            </a:tbl>
          </a:graphicData>
        </a:graphic>
      </p:graphicFrame>
      <p:sp>
        <p:nvSpPr>
          <p:cNvPr id="3" name="Date Placeholder 2">
            <a:extLst>
              <a:ext uri="{FF2B5EF4-FFF2-40B4-BE49-F238E27FC236}">
                <a16:creationId xmlns:a16="http://schemas.microsoft.com/office/drawing/2014/main" id="{32D187CD-BE65-31A8-FF02-35C7CEC2670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41</a:t>
            </a:r>
          </a:p>
        </p:txBody>
      </p:sp>
      <p:sp>
        <p:nvSpPr>
          <p:cNvPr id="4" name="Footer Placeholder 3">
            <a:extLst>
              <a:ext uri="{FF2B5EF4-FFF2-40B4-BE49-F238E27FC236}">
                <a16:creationId xmlns:a16="http://schemas.microsoft.com/office/drawing/2014/main" id="{B4494171-ECD6-F06B-65DC-8EF6238815A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13BFA9F5-7EED-5998-5343-0E3BF30E935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Rectangle: Rounded Corners 6">
            <a:extLst>
              <a:ext uri="{FF2B5EF4-FFF2-40B4-BE49-F238E27FC236}">
                <a16:creationId xmlns:a16="http://schemas.microsoft.com/office/drawing/2014/main" id="{9E61B50A-22F0-D17A-721A-213439F228E8}"/>
              </a:ext>
            </a:extLst>
          </p:cNvPr>
          <p:cNvSpPr/>
          <p:nvPr/>
        </p:nvSpPr>
        <p:spPr bwMode="auto">
          <a:xfrm>
            <a:off x="457200" y="1295400"/>
            <a:ext cx="8202058" cy="4968240"/>
          </a:xfrm>
          <a:prstGeom prst="roundRect">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457200" marR="0" lvl="0" indent="-457200" algn="l" defTabSz="914400" rtl="0" eaLnBrk="0" fontAlgn="base" latinLnBrk="0" hangingPunct="0">
              <a:lnSpc>
                <a:spcPct val="100000"/>
              </a:lnSpc>
              <a:spcBef>
                <a:spcPct val="0"/>
              </a:spcBef>
              <a:spcAft>
                <a:spcPts val="24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uLnTx/>
                <a:uFillTx/>
                <a:latin typeface="Arial" panose="020B0604020202020204"/>
                <a:ea typeface="+mn-ea"/>
                <a:cs typeface="+mn-cs"/>
              </a:rPr>
              <a:t>Quoting a source </a:t>
            </a:r>
            <a:r>
              <a:rPr kumimoji="0" lang="en-US" sz="2800" b="1" i="0" u="none" strike="noStrike" kern="1200" cap="none" spc="0" normalizeH="0" baseline="0" noProof="0" dirty="0">
                <a:ln>
                  <a:noFill/>
                </a:ln>
                <a:solidFill>
                  <a:srgbClr val="FFFF00"/>
                </a:solidFill>
                <a:effectLst/>
                <a:uLnTx/>
                <a:uFillTx/>
                <a:latin typeface="Arial" panose="020B0604020202020204"/>
                <a:ea typeface="+mn-ea"/>
                <a:cs typeface="+mn-cs"/>
              </a:rPr>
              <a:t>without mentioning the author’s name</a:t>
            </a:r>
            <a:r>
              <a:rPr kumimoji="0" lang="en-US" sz="2800" b="0" i="0" u="none" strike="noStrike" kern="1200" cap="none" spc="0" normalizeH="0" baseline="0" noProof="0" dirty="0">
                <a:ln>
                  <a:noFill/>
                </a:ln>
                <a:solidFill>
                  <a:srgbClr val="FFFFFF"/>
                </a:solidFill>
                <a:effectLst/>
                <a:uLnTx/>
                <a:uFillTx/>
                <a:latin typeface="Arial" panose="020B0604020202020204"/>
                <a:ea typeface="+mn-ea"/>
                <a:cs typeface="+mn-cs"/>
              </a:rPr>
              <a:t> is not the same as treating that source as </a:t>
            </a:r>
            <a:r>
              <a:rPr kumimoji="0" lang="en-US" sz="2800" b="1" i="0" u="none" strike="noStrike" kern="1200" cap="none" spc="0" normalizeH="0" baseline="0" noProof="0" dirty="0">
                <a:ln>
                  <a:noFill/>
                </a:ln>
                <a:solidFill>
                  <a:srgbClr val="FFFF00"/>
                </a:solidFill>
                <a:effectLst/>
                <a:uLnTx/>
                <a:uFillTx/>
                <a:latin typeface="Arial" panose="020B0604020202020204"/>
                <a:ea typeface="+mn-ea"/>
                <a:cs typeface="+mn-cs"/>
              </a:rPr>
              <a:t>anonymous</a:t>
            </a:r>
          </a:p>
          <a:p>
            <a:pPr marL="457200" marR="0" lvl="0" indent="-457200" algn="l" defTabSz="914400" rtl="0" eaLnBrk="0" fontAlgn="base" latinLnBrk="0" hangingPunct="0">
              <a:lnSpc>
                <a:spcPct val="100000"/>
              </a:lnSpc>
              <a:spcBef>
                <a:spcPct val="0"/>
              </a:spcBef>
              <a:spcAft>
                <a:spcPts val="24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uLnTx/>
                <a:uFillTx/>
                <a:latin typeface="Arial" panose="020B0604020202020204"/>
                <a:ea typeface="+mn-ea"/>
                <a:cs typeface="+mn-cs"/>
              </a:rPr>
              <a:t>Irenaeus believed that the Gospels were written by </a:t>
            </a:r>
            <a:r>
              <a:rPr kumimoji="0" lang="en-US" sz="2800" b="1" i="0" u="none" strike="noStrike" kern="1200" cap="none" spc="0" normalizeH="0" baseline="0" noProof="0" dirty="0">
                <a:ln>
                  <a:noFill/>
                </a:ln>
                <a:solidFill>
                  <a:srgbClr val="FFFF00"/>
                </a:solidFill>
                <a:effectLst/>
                <a:uLnTx/>
                <a:uFillTx/>
                <a:latin typeface="Arial" panose="020B0604020202020204"/>
                <a:ea typeface="+mn-ea"/>
                <a:cs typeface="+mn-cs"/>
              </a:rPr>
              <a:t>Matthew, Mark, Luke, &amp; John </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(“Against Heresies,” 3:1:1, </a:t>
            </a:r>
            <a:r>
              <a:rPr kumimoji="0" lang="en-US" sz="2000" b="0" i="0" u="none" strike="noStrike" kern="1200" cap="none" spc="0" normalizeH="0" baseline="0" noProof="0" dirty="0" err="1">
                <a:ln>
                  <a:noFill/>
                </a:ln>
                <a:solidFill>
                  <a:srgbClr val="FFFFFF"/>
                </a:solidFill>
                <a:effectLst/>
                <a:uLnTx/>
                <a:uFillTx/>
                <a:latin typeface="Arial" panose="020B0604020202020204"/>
                <a:ea typeface="+mn-ea"/>
                <a:cs typeface="+mn-cs"/>
              </a:rPr>
              <a:t>ANF</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 1885, 1:438)</a:t>
            </a:r>
          </a:p>
          <a:p>
            <a:pPr marL="457200" marR="0" lvl="0" indent="-457200" algn="l" defTabSz="914400" rtl="0" eaLnBrk="0" fontAlgn="base" latinLnBrk="0" hangingPunct="0">
              <a:lnSpc>
                <a:spcPct val="100000"/>
              </a:lnSpc>
              <a:spcBef>
                <a:spcPct val="0"/>
              </a:spcBef>
              <a:spcAft>
                <a:spcPts val="24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uLnTx/>
                <a:uFillTx/>
                <a:latin typeface="Arial" panose="020B0604020202020204"/>
                <a:ea typeface="+mn-ea"/>
                <a:cs typeface="+mn-cs"/>
              </a:rPr>
              <a:t>But sometimes he quoted from them </a:t>
            </a:r>
            <a:r>
              <a:rPr kumimoji="0" lang="en-US" sz="2800" b="1" i="0" u="none" strike="noStrike" kern="1200" cap="none" spc="0" normalizeH="0" baseline="0" noProof="0" dirty="0">
                <a:ln>
                  <a:noFill/>
                </a:ln>
                <a:solidFill>
                  <a:srgbClr val="FFFF00"/>
                </a:solidFill>
                <a:effectLst/>
                <a:uLnTx/>
                <a:uFillTx/>
                <a:latin typeface="Arial" panose="020B0604020202020204"/>
                <a:ea typeface="+mn-ea"/>
                <a:cs typeface="+mn-cs"/>
              </a:rPr>
              <a:t>without naming the author(s)</a:t>
            </a:r>
            <a:r>
              <a:rPr kumimoji="0" lang="en-US" sz="28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(“Against Heresies,” 4:30:3 – Mt. 7:1-2)</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42458330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Authoritative Documents</a:t>
            </a:r>
            <a:endParaRPr lang="en-US" sz="3000" dirty="0">
              <a:latin typeface="+mn-lt"/>
            </a:endParaRPr>
          </a:p>
        </p:txBody>
      </p:sp>
      <p:sp>
        <p:nvSpPr>
          <p:cNvPr id="8" name="Content Placeholder 7"/>
          <p:cNvSpPr>
            <a:spLocks noGrp="1"/>
          </p:cNvSpPr>
          <p:nvPr>
            <p:ph idx="1"/>
          </p:nvPr>
        </p:nvSpPr>
        <p:spPr/>
        <p:txBody>
          <a:bodyPr/>
          <a:lstStyle/>
          <a:p>
            <a:r>
              <a:rPr lang="en-US" b="1" i="1" dirty="0"/>
              <a:t>Justin Martyr</a:t>
            </a:r>
            <a:r>
              <a:rPr lang="en-US" dirty="0"/>
              <a:t>:  “And on the day called </a:t>
            </a:r>
            <a:r>
              <a:rPr lang="en-US" b="1" dirty="0">
                <a:solidFill>
                  <a:srgbClr val="FFFF00"/>
                </a:solidFill>
              </a:rPr>
              <a:t>Sunday</a:t>
            </a:r>
            <a:r>
              <a:rPr lang="en-US" dirty="0"/>
              <a:t>, all who live in cities or in the country gather together to one place, and the </a:t>
            </a:r>
            <a:r>
              <a:rPr lang="en-US" b="1" dirty="0">
                <a:solidFill>
                  <a:srgbClr val="00B0F0"/>
                </a:solidFill>
              </a:rPr>
              <a:t>memoirs of the apostles</a:t>
            </a:r>
            <a:r>
              <a:rPr lang="en-US" b="1" dirty="0">
                <a:solidFill>
                  <a:srgbClr val="FFFF00"/>
                </a:solidFill>
              </a:rPr>
              <a:t> </a:t>
            </a:r>
            <a:r>
              <a:rPr lang="en-US" dirty="0"/>
              <a:t>or the </a:t>
            </a:r>
            <a:r>
              <a:rPr lang="en-US" b="1" dirty="0">
                <a:solidFill>
                  <a:srgbClr val="00B0F0"/>
                </a:solidFill>
              </a:rPr>
              <a:t>writings of the prophets </a:t>
            </a:r>
            <a:r>
              <a:rPr lang="en-US" dirty="0"/>
              <a:t>are read, as long as time permits; then, when the reader has ceased, the president verbally instructs, and exhorts to the imitation of these good things. Then we all rise together and pray, and, as we before said, when our prayer is ended, bread and wine and water are brought, </a:t>
            </a:r>
            <a:endParaRPr lang="en-US" sz="2000"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Rectangle: Rounded Corners 2">
            <a:extLst>
              <a:ext uri="{FF2B5EF4-FFF2-40B4-BE49-F238E27FC236}">
                <a16:creationId xmlns:a16="http://schemas.microsoft.com/office/drawing/2014/main" id="{1C576ECA-CC0F-900D-0BC5-FB178DC05969}"/>
              </a:ext>
            </a:extLst>
          </p:cNvPr>
          <p:cNvSpPr/>
          <p:nvPr/>
        </p:nvSpPr>
        <p:spPr bwMode="auto">
          <a:xfrm>
            <a:off x="757766" y="1600200"/>
            <a:ext cx="7929034" cy="4360334"/>
          </a:xfrm>
          <a:prstGeom prst="roundRect">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457200" marR="0" lvl="0" indent="-457200" algn="l" defTabSz="914400" rtl="0" eaLnBrk="0" fontAlgn="base" latinLnBrk="0" hangingPunct="0">
              <a:lnSpc>
                <a:spcPct val="100000"/>
              </a:lnSpc>
              <a:spcBef>
                <a:spcPct val="0"/>
              </a:spcBef>
              <a:spcAft>
                <a:spcPts val="36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Justin had lived in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mn-ea"/>
                <a:cs typeface="+mn-cs"/>
              </a:rPr>
              <a:t>many different places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so he was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mn-ea"/>
                <a:cs typeface="+mn-cs"/>
              </a:rPr>
              <a:t>familiar</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 with the practices of second-century Christians</a:t>
            </a:r>
          </a:p>
          <a:p>
            <a:pPr marL="457200" marR="0" lvl="0" indent="-457200" algn="l" defTabSz="914400" rtl="0" eaLnBrk="0" fontAlgn="base" latinLnBrk="0" hangingPunct="0">
              <a:lnSpc>
                <a:spcPct val="100000"/>
              </a:lnSpc>
              <a:spcBef>
                <a:spcPct val="0"/>
              </a:spcBef>
              <a:spcAft>
                <a:spcPts val="36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For the Gospels to be read as Scripture in weekly services, they must have been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mn-ea"/>
                <a:cs typeface="+mn-cs"/>
              </a:rPr>
              <a:t>very highly regarded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and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mn-ea"/>
                <a:cs typeface="+mn-cs"/>
              </a:rPr>
              <a:t>well known </a:t>
            </a: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to Christians</a:t>
            </a:r>
          </a:p>
        </p:txBody>
      </p:sp>
      <p:sp>
        <p:nvSpPr>
          <p:cNvPr id="2" name="Date Placeholder 1">
            <a:extLst>
              <a:ext uri="{FF2B5EF4-FFF2-40B4-BE49-F238E27FC236}">
                <a16:creationId xmlns:a16="http://schemas.microsoft.com/office/drawing/2014/main" id="{6910D57D-1053-B244-3DDF-9EBF019DA563}"/>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solidFill>
                  <a:srgbClr val="FFFFFF"/>
                </a:solidFill>
                <a:latin typeface="Arial" panose="020B0604020202020204" pitchFamily="34" charset="0"/>
              </a:rPr>
              <a:t>Outline, 41-42</a:t>
            </a:r>
          </a:p>
        </p:txBody>
      </p:sp>
    </p:spTree>
    <p:extLst>
      <p:ext uri="{BB962C8B-B14F-4D97-AF65-F5344CB8AC3E}">
        <p14:creationId xmlns:p14="http://schemas.microsoft.com/office/powerpoint/2010/main" val="25586739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Authoritative Documents</a:t>
            </a:r>
            <a:endParaRPr lang="en-US" sz="3000" dirty="0">
              <a:latin typeface="+mn-lt"/>
            </a:endParaRPr>
          </a:p>
        </p:txBody>
      </p:sp>
      <p:sp>
        <p:nvSpPr>
          <p:cNvPr id="8" name="Content Placeholder 7"/>
          <p:cNvSpPr>
            <a:spLocks noGrp="1"/>
          </p:cNvSpPr>
          <p:nvPr>
            <p:ph idx="1"/>
          </p:nvPr>
        </p:nvSpPr>
        <p:spPr/>
        <p:txBody>
          <a:bodyPr/>
          <a:lstStyle/>
          <a:p>
            <a:r>
              <a:rPr lang="en-US"/>
              <a:t>and the president in like manner offers prayers and thanksgivings, according to his ability, and the people assent, saying Amen; and there is a distribution to each, and a participation of that over which thanks have been given, and to those who are absent a portion is sent by the deacons. And they who are well to do, and willing, give what each thinks fit; and what is collected is deposited with the president, who </a:t>
            </a:r>
            <a:r>
              <a:rPr lang="en-US" err="1"/>
              <a:t>succours</a:t>
            </a:r>
            <a:r>
              <a:rPr lang="en-US"/>
              <a:t> the orphans and widows, and those</a:t>
            </a:r>
            <a:endParaRPr lang="en-US" sz="200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447B0699-CF14-CBD0-2CF2-F0348BBF3011}"/>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solidFill>
                  <a:srgbClr val="FFFFFF"/>
                </a:solidFill>
                <a:latin typeface="Arial" panose="020B0604020202020204" pitchFamily="34" charset="0"/>
              </a:rPr>
              <a:t>Outline, 41-42</a:t>
            </a:r>
          </a:p>
        </p:txBody>
      </p:sp>
    </p:spTree>
    <p:extLst>
      <p:ext uri="{BB962C8B-B14F-4D97-AF65-F5344CB8AC3E}">
        <p14:creationId xmlns:p14="http://schemas.microsoft.com/office/powerpoint/2010/main" val="2858443540"/>
      </p:ext>
    </p:extLst>
  </p:cSld>
  <p:clrMapOvr>
    <a:masterClrMapping/>
  </p:clrMapOvr>
  <p:transition spd="med">
    <p:pull/>
  </p:transition>
</p:sld>
</file>

<file path=ppt/slides/slide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Authoritative Documents</a:t>
            </a:r>
            <a:endParaRPr lang="en-US" sz="3000" dirty="0">
              <a:latin typeface="+mn-lt"/>
            </a:endParaRPr>
          </a:p>
        </p:txBody>
      </p:sp>
      <p:sp>
        <p:nvSpPr>
          <p:cNvPr id="8" name="Content Placeholder 7"/>
          <p:cNvSpPr>
            <a:spLocks noGrp="1"/>
          </p:cNvSpPr>
          <p:nvPr>
            <p:ph idx="1"/>
          </p:nvPr>
        </p:nvSpPr>
        <p:spPr/>
        <p:txBody>
          <a:bodyPr/>
          <a:lstStyle/>
          <a:p>
            <a:r>
              <a:rPr lang="en-US"/>
              <a:t>who, through sickness or any other cause, are in want, and those who are in bonds, and the strangers sojourning among us, and in a word takes care of all who are in need.”  </a:t>
            </a:r>
            <a:r>
              <a:rPr lang="en-US" sz="2000"/>
              <a:t>(“The First Apology of Justin.” LXVII, ANF, 1885, 1:186)</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5CFDDBF2-C720-0A1A-6AFE-E72AB31F84E8}"/>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solidFill>
                  <a:srgbClr val="FFFFFF"/>
                </a:solidFill>
                <a:latin typeface="Arial" panose="020B0604020202020204" pitchFamily="34" charset="0"/>
              </a:rPr>
              <a:t>Outline, 41-42</a:t>
            </a:r>
          </a:p>
        </p:txBody>
      </p:sp>
    </p:spTree>
    <p:extLst>
      <p:ext uri="{BB962C8B-B14F-4D97-AF65-F5344CB8AC3E}">
        <p14:creationId xmlns:p14="http://schemas.microsoft.com/office/powerpoint/2010/main" val="1704439054"/>
      </p:ext>
    </p:extLst>
  </p:cSld>
  <p:clrMapOvr>
    <a:masterClrMapping/>
  </p:clrMapOvr>
  <p:transition spd="med">
    <p:pull/>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847ABD-2B67-36A5-A599-315E19E42800}"/>
              </a:ext>
            </a:extLst>
          </p:cNvPr>
          <p:cNvSpPr>
            <a:spLocks noGrp="1"/>
          </p:cNvSpPr>
          <p:nvPr>
            <p:ph type="title"/>
          </p:nvPr>
        </p:nvSpPr>
        <p:spPr>
          <a:xfrm>
            <a:off x="457200" y="277812"/>
            <a:ext cx="8229600" cy="1322387"/>
          </a:xfrm>
        </p:spPr>
        <p:txBody>
          <a:bodyPr/>
          <a:lstStyle/>
          <a:p>
            <a:r>
              <a:rPr lang="en-US" dirty="0"/>
              <a:t>Gospels = “Scripture”</a:t>
            </a:r>
          </a:p>
        </p:txBody>
      </p:sp>
      <p:sp>
        <p:nvSpPr>
          <p:cNvPr id="3" name="Content Placeholder 2">
            <a:extLst>
              <a:ext uri="{FF2B5EF4-FFF2-40B4-BE49-F238E27FC236}">
                <a16:creationId xmlns:a16="http://schemas.microsoft.com/office/drawing/2014/main" id="{C04DA1CA-A219-6D21-7EB6-ADBA044DE35A}"/>
              </a:ext>
            </a:extLst>
          </p:cNvPr>
          <p:cNvSpPr>
            <a:spLocks noGrp="1"/>
          </p:cNvSpPr>
          <p:nvPr>
            <p:ph idx="1"/>
          </p:nvPr>
        </p:nvSpPr>
        <p:spPr>
          <a:xfrm>
            <a:off x="457200" y="1894901"/>
            <a:ext cx="8229600" cy="4236024"/>
          </a:xfrm>
        </p:spPr>
        <p:txBody>
          <a:bodyPr/>
          <a:lstStyle/>
          <a:p>
            <a:r>
              <a:rPr lang="en-US" b="1" i="1" dirty="0"/>
              <a:t>Clement of Alexandria</a:t>
            </a:r>
            <a:r>
              <a:rPr lang="en-US" dirty="0"/>
              <a:t>:  “[A]</a:t>
            </a:r>
            <a:r>
              <a:rPr lang="en-US" dirty="0" err="1"/>
              <a:t>nd</a:t>
            </a:r>
            <a:r>
              <a:rPr lang="en-US" dirty="0"/>
              <a:t> so to them we owe the </a:t>
            </a:r>
            <a:r>
              <a:rPr lang="en-US" b="1" dirty="0">
                <a:solidFill>
                  <a:srgbClr val="00B0F0"/>
                </a:solidFill>
              </a:rPr>
              <a:t>Scripture</a:t>
            </a:r>
            <a:r>
              <a:rPr lang="en-US" dirty="0"/>
              <a:t> called the </a:t>
            </a:r>
            <a:r>
              <a:rPr lang="en-US" dirty="0">
                <a:solidFill>
                  <a:srgbClr val="FFFF00"/>
                </a:solidFill>
              </a:rPr>
              <a:t>‘</a:t>
            </a:r>
            <a:r>
              <a:rPr lang="en-US" b="1" dirty="0">
                <a:solidFill>
                  <a:srgbClr val="FFFF00"/>
                </a:solidFill>
              </a:rPr>
              <a:t>Gospel by Mark.’</a:t>
            </a:r>
            <a:r>
              <a:rPr lang="en-US" dirty="0"/>
              <a:t>”  </a:t>
            </a:r>
            <a:r>
              <a:rPr lang="en-US" sz="2000" dirty="0"/>
              <a:t>(“Fragments of Clemens </a:t>
            </a:r>
            <a:r>
              <a:rPr lang="en-US" sz="2000" dirty="0" err="1"/>
              <a:t>Alexandrinus</a:t>
            </a:r>
            <a:r>
              <a:rPr lang="en-US" sz="2000" dirty="0"/>
              <a:t>,” </a:t>
            </a:r>
            <a:r>
              <a:rPr lang="en-US" sz="2000" dirty="0" err="1"/>
              <a:t>ANF</a:t>
            </a:r>
            <a:r>
              <a:rPr lang="en-US" sz="2000" dirty="0"/>
              <a:t>, 2:579)</a:t>
            </a:r>
          </a:p>
          <a:p>
            <a:r>
              <a:rPr lang="en-US" b="1" i="1" dirty="0"/>
              <a:t>Tertullian</a:t>
            </a:r>
            <a:r>
              <a:rPr lang="en-US" dirty="0"/>
              <a:t>:  “…‘They were baptized,’ saith (the </a:t>
            </a:r>
            <a:r>
              <a:rPr lang="en-US" b="1" dirty="0">
                <a:solidFill>
                  <a:srgbClr val="00B0F0"/>
                </a:solidFill>
              </a:rPr>
              <a:t>Scripture</a:t>
            </a:r>
            <a:r>
              <a:rPr lang="en-US" dirty="0"/>
              <a:t>), ‘confessing their own sins.’”  </a:t>
            </a:r>
            <a:r>
              <a:rPr lang="en-US" sz="2000" dirty="0"/>
              <a:t>(“On Baptism, XX, </a:t>
            </a:r>
            <a:r>
              <a:rPr lang="en-US" sz="2000" dirty="0" err="1"/>
              <a:t>ANF</a:t>
            </a:r>
            <a:r>
              <a:rPr lang="en-US" sz="2000" dirty="0"/>
              <a:t>, 1885, 3:679)</a:t>
            </a:r>
          </a:p>
        </p:txBody>
      </p:sp>
      <p:sp>
        <p:nvSpPr>
          <p:cNvPr id="4" name="Date Placeholder 3">
            <a:extLst>
              <a:ext uri="{FF2B5EF4-FFF2-40B4-BE49-F238E27FC236}">
                <a16:creationId xmlns:a16="http://schemas.microsoft.com/office/drawing/2014/main" id="{F0C3FD06-3498-835D-3B28-A69BF5D2ADD4}"/>
              </a:ext>
            </a:extLst>
          </p:cNvPr>
          <p:cNvSpPr>
            <a:spLocks noGrp="1"/>
          </p:cNvSpPr>
          <p:nvPr>
            <p:ph type="dt" sz="half" idx="10"/>
          </p:nvPr>
        </p:nvSpPr>
        <p:spPr/>
        <p:txBody>
          <a:bodyPr/>
          <a:lstStyle/>
          <a:p>
            <a:r>
              <a:rPr lang="en-US" dirty="0"/>
              <a:t>Outline, 42</a:t>
            </a:r>
          </a:p>
        </p:txBody>
      </p:sp>
      <p:sp>
        <p:nvSpPr>
          <p:cNvPr id="5" name="Footer Placeholder 4">
            <a:extLst>
              <a:ext uri="{FF2B5EF4-FFF2-40B4-BE49-F238E27FC236}">
                <a16:creationId xmlns:a16="http://schemas.microsoft.com/office/drawing/2014/main" id="{E322376B-A7DB-3219-7E24-8565FADAFF5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A1B36CA1-C75C-A894-5600-125771062CCE}"/>
              </a:ext>
            </a:extLst>
          </p:cNvPr>
          <p:cNvSpPr>
            <a:spLocks noGrp="1"/>
          </p:cNvSpPr>
          <p:nvPr>
            <p:ph type="sldNum" sz="quarter" idx="12"/>
          </p:nvPr>
        </p:nvSpPr>
        <p:spPr/>
        <p:txBody>
          <a:bodyPr/>
          <a:lstStyle/>
          <a:p>
            <a:fld id="{3C8CA7C4-6BCF-4B83-8858-85B1748A2A5F}" type="slidenum">
              <a:rPr lang="en-US" smtClean="0"/>
              <a:t>366</a:t>
            </a:fld>
            <a:endParaRPr lang="en-US"/>
          </a:p>
        </p:txBody>
      </p:sp>
      <p:sp>
        <p:nvSpPr>
          <p:cNvPr id="7" name="Rounded Rectangular Callout 6">
            <a:extLst>
              <a:ext uri="{FF2B5EF4-FFF2-40B4-BE49-F238E27FC236}">
                <a16:creationId xmlns:a16="http://schemas.microsoft.com/office/drawing/2014/main" id="{A4D93A0B-3AFF-0945-4E0F-2AE4AA408838}"/>
              </a:ext>
            </a:extLst>
          </p:cNvPr>
          <p:cNvSpPr/>
          <p:nvPr/>
        </p:nvSpPr>
        <p:spPr bwMode="auto">
          <a:xfrm>
            <a:off x="4572000" y="5199175"/>
            <a:ext cx="1733226" cy="494110"/>
          </a:xfrm>
          <a:prstGeom prst="borderCallout1">
            <a:avLst>
              <a:gd name="adj1" fmla="val 4098"/>
              <a:gd name="adj2" fmla="val 52466"/>
              <a:gd name="adj3" fmla="val -179243"/>
              <a:gd name="adj4" fmla="val 51668"/>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3:6</a:t>
            </a:r>
          </a:p>
        </p:txBody>
      </p:sp>
    </p:spTree>
    <p:extLst>
      <p:ext uri="{BB962C8B-B14F-4D97-AF65-F5344CB8AC3E}">
        <p14:creationId xmlns:p14="http://schemas.microsoft.com/office/powerpoint/2010/main" val="5996177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Gospels = “Scripture”</a:t>
            </a:r>
            <a:endParaRPr lang="en-US"/>
          </a:p>
        </p:txBody>
      </p:sp>
      <p:sp>
        <p:nvSpPr>
          <p:cNvPr id="6" name="Content Placeholder 5">
            <a:extLst>
              <a:ext uri="{FF2B5EF4-FFF2-40B4-BE49-F238E27FC236}">
                <a16:creationId xmlns:a16="http://schemas.microsoft.com/office/drawing/2014/main" id="{5885EB96-0BB0-36D2-564E-1FDF54AF8C60}"/>
              </a:ext>
            </a:extLst>
          </p:cNvPr>
          <p:cNvSpPr>
            <a:spLocks noGrp="1"/>
          </p:cNvSpPr>
          <p:nvPr>
            <p:ph idx="1"/>
          </p:nvPr>
        </p:nvSpPr>
        <p:spPr>
          <a:xfrm>
            <a:off x="499533" y="1584325"/>
            <a:ext cx="8229600" cy="4530725"/>
          </a:xfrm>
        </p:spPr>
        <p:txBody>
          <a:bodyPr/>
          <a:lstStyle/>
          <a:p>
            <a:r>
              <a:rPr lang="en-US" b="1">
                <a:effectLst>
                  <a:outerShdw blurRad="38100" dist="38100" dir="2700000" algn="tl">
                    <a:srgbClr val="000000">
                      <a:alpha val="43137"/>
                    </a:srgbClr>
                  </a:outerShdw>
                </a:effectLst>
              </a:rPr>
              <a:t>2 Clement 2:4</a:t>
            </a:r>
            <a:r>
              <a:rPr lang="en-US">
                <a:effectLst>
                  <a:outerShdw blurRad="38100" dist="38100" dir="2700000" algn="tl">
                    <a:srgbClr val="000000">
                      <a:alpha val="43137"/>
                    </a:srgbClr>
                  </a:outerShdw>
                </a:effectLst>
              </a:rPr>
              <a:t>  [~130 AD]</a:t>
            </a:r>
            <a:r>
              <a:rPr lang="en-US" b="1">
                <a:effectLst>
                  <a:outerShdw blurRad="38100" dist="38100" dir="2700000" algn="tl">
                    <a:srgbClr val="000000">
                      <a:alpha val="43137"/>
                    </a:srgbClr>
                  </a:outerShdw>
                </a:effectLst>
              </a:rPr>
              <a:t>:  </a:t>
            </a:r>
            <a:r>
              <a:rPr lang="en-US">
                <a:effectLst>
                  <a:outerShdw blurRad="38100" dist="38100" dir="2700000" algn="tl">
                    <a:srgbClr val="000000">
                      <a:alpha val="43137"/>
                    </a:srgbClr>
                  </a:outerShdw>
                </a:effectLst>
              </a:rPr>
              <a:t>“And </a:t>
            </a:r>
            <a:r>
              <a:rPr lang="en-US" b="1">
                <a:solidFill>
                  <a:srgbClr val="00B0F0"/>
                </a:solidFill>
                <a:effectLst>
                  <a:outerShdw blurRad="38100" dist="38100" dir="2700000" algn="tl">
                    <a:srgbClr val="000000">
                      <a:alpha val="43137"/>
                    </a:srgbClr>
                  </a:outerShdw>
                </a:effectLst>
              </a:rPr>
              <a:t>another Scripture says</a:t>
            </a:r>
            <a:r>
              <a:rPr lang="en-US">
                <a:effectLst>
                  <a:outerShdw blurRad="38100" dist="38100" dir="2700000" algn="tl">
                    <a:srgbClr val="000000">
                      <a:alpha val="43137"/>
                    </a:srgbClr>
                  </a:outerShdw>
                </a:effectLst>
              </a:rPr>
              <a:t>, </a:t>
            </a:r>
            <a:r>
              <a:rPr lang="en-US" b="1">
                <a:solidFill>
                  <a:srgbClr val="FFFF00"/>
                </a:solidFill>
              </a:rPr>
              <a:t>‘I have not come to call the righteous,</a:t>
            </a:r>
            <a:endParaRPr lang="en-US" b="1">
              <a:effectLst>
                <a:outerShdw blurRad="38100" dist="38100" dir="2700000" algn="tl">
                  <a:srgbClr val="000000">
                    <a:alpha val="43137"/>
                  </a:srgbClr>
                </a:outerShdw>
              </a:effectLst>
            </a:endParaRPr>
          </a:p>
          <a:p>
            <a:r>
              <a:rPr lang="en-US" b="1">
                <a:effectLst>
                  <a:outerShdw blurRad="38100" dist="38100" dir="2700000" algn="tl">
                    <a:srgbClr val="000000">
                      <a:alpha val="43137"/>
                    </a:srgbClr>
                  </a:outerShdw>
                </a:effectLst>
              </a:rPr>
              <a:t>2 Clement 14:1</a:t>
            </a:r>
            <a:r>
              <a:rPr lang="en-US">
                <a:effectLst>
                  <a:outerShdw blurRad="38100" dist="38100" dir="2700000" algn="tl">
                    <a:srgbClr val="000000">
                      <a:alpha val="43137"/>
                    </a:srgbClr>
                  </a:outerShdw>
                </a:effectLst>
              </a:rPr>
              <a:t>  [~130 AD]</a:t>
            </a:r>
            <a:r>
              <a:rPr lang="en-US" b="1">
                <a:effectLst>
                  <a:outerShdw blurRad="38100" dist="38100" dir="2700000" algn="tl">
                    <a:srgbClr val="000000">
                      <a:alpha val="43137"/>
                    </a:srgbClr>
                  </a:outerShdw>
                </a:effectLst>
              </a:rPr>
              <a:t>:  </a:t>
            </a:r>
            <a:r>
              <a:rPr lang="en-US"/>
              <a:t>“[B]</a:t>
            </a:r>
            <a:r>
              <a:rPr lang="en-US" err="1"/>
              <a:t>ut</a:t>
            </a:r>
            <a:r>
              <a:rPr lang="en-US"/>
              <a:t> if we do not do the will of the Lord, we will belong to those of whom </a:t>
            </a:r>
            <a:r>
              <a:rPr lang="en-US" b="1">
                <a:solidFill>
                  <a:srgbClr val="00B0F0"/>
                </a:solidFill>
              </a:rPr>
              <a:t>the Scripture </a:t>
            </a:r>
            <a:r>
              <a:rPr lang="en-US"/>
              <a:t>says, </a:t>
            </a:r>
            <a:r>
              <a:rPr lang="en-US" b="1">
                <a:solidFill>
                  <a:srgbClr val="FFFF00"/>
                </a:solidFill>
              </a:rPr>
              <a:t>‘My house has become a robbers’ den.’</a:t>
            </a:r>
            <a:r>
              <a:rPr lang="en-US"/>
              <a:t>”  </a:t>
            </a:r>
            <a:r>
              <a:rPr lang="en-US" sz="2000"/>
              <a:t>(Holmes, The Apostolic Fathers, 121)</a:t>
            </a:r>
          </a:p>
        </p:txBody>
      </p:sp>
      <p:sp>
        <p:nvSpPr>
          <p:cNvPr id="4" name="Footer Placeholder 3"/>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367</a:t>
            </a:fld>
            <a:endParaRPr lang="en-US"/>
          </a:p>
        </p:txBody>
      </p:sp>
      <p:sp>
        <p:nvSpPr>
          <p:cNvPr id="7" name="Rounded Rectangular Callout 6">
            <a:extLst>
              <a:ext uri="{FF2B5EF4-FFF2-40B4-BE49-F238E27FC236}">
                <a16:creationId xmlns:a16="http://schemas.microsoft.com/office/drawing/2014/main" id="{912976F6-EC71-6061-5D87-7116CBD4516F}"/>
              </a:ext>
            </a:extLst>
          </p:cNvPr>
          <p:cNvSpPr/>
          <p:nvPr/>
        </p:nvSpPr>
        <p:spPr bwMode="auto">
          <a:xfrm>
            <a:off x="579967" y="5455642"/>
            <a:ext cx="8106833" cy="494110"/>
          </a:xfrm>
          <a:prstGeom prst="borderCallout1">
            <a:avLst>
              <a:gd name="adj1" fmla="val 4513"/>
              <a:gd name="adj2" fmla="val 35899"/>
              <a:gd name="adj3" fmla="val -190868"/>
              <a:gd name="adj4" fmla="val 36103"/>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500">
                <a:effectLst>
                  <a:outerShdw blurRad="38100" dist="38100" dir="2700000" algn="tl">
                    <a:srgbClr val="000000">
                      <a:alpha val="43137"/>
                    </a:srgbClr>
                  </a:outerShdw>
                </a:effectLst>
                <a:latin typeface="+mj-lt"/>
              </a:rPr>
              <a:t>Jer. 7:11; cf. Mt. 21:13; Mk. 11:17; Lk. 19:46</a:t>
            </a:r>
            <a:endPar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endParaRPr>
          </a:p>
        </p:txBody>
      </p:sp>
      <p:sp>
        <p:nvSpPr>
          <p:cNvPr id="3" name="Date Placeholder 2">
            <a:extLst>
              <a:ext uri="{FF2B5EF4-FFF2-40B4-BE49-F238E27FC236}">
                <a16:creationId xmlns:a16="http://schemas.microsoft.com/office/drawing/2014/main" id="{FF14F2ED-9F59-0E22-B2DD-E9033B698656}"/>
              </a:ext>
            </a:extLst>
          </p:cNvPr>
          <p:cNvSpPr>
            <a:spLocks noGrp="1"/>
          </p:cNvSpPr>
          <p:nvPr>
            <p:ph type="dt" sz="half" idx="10"/>
          </p:nvPr>
        </p:nvSpPr>
        <p:spPr/>
        <p:txBody>
          <a:bodyPr/>
          <a:lstStyle/>
          <a:p>
            <a:r>
              <a:rPr lang="en-US"/>
              <a:t>Outline, 42</a:t>
            </a:r>
          </a:p>
        </p:txBody>
      </p:sp>
      <p:sp>
        <p:nvSpPr>
          <p:cNvPr id="8" name="Rounded Rectangular Callout 6">
            <a:extLst>
              <a:ext uri="{FF2B5EF4-FFF2-40B4-BE49-F238E27FC236}">
                <a16:creationId xmlns:a16="http://schemas.microsoft.com/office/drawing/2014/main" id="{912976F6-EC71-6061-5D87-7116CBD4516F}"/>
              </a:ext>
            </a:extLst>
          </p:cNvPr>
          <p:cNvSpPr/>
          <p:nvPr/>
        </p:nvSpPr>
        <p:spPr bwMode="auto">
          <a:xfrm>
            <a:off x="1126066" y="3025874"/>
            <a:ext cx="3445934" cy="494110"/>
          </a:xfrm>
          <a:prstGeom prst="borderCallout1">
            <a:avLst>
              <a:gd name="adj1" fmla="val -2176"/>
              <a:gd name="adj2" fmla="val 32120"/>
              <a:gd name="adj3" fmla="val -93957"/>
              <a:gd name="adj4" fmla="val 31877"/>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9:13; Mk. 2:17</a:t>
            </a:r>
          </a:p>
        </p:txBody>
      </p:sp>
    </p:spTree>
    <p:extLst>
      <p:ext uri="{BB962C8B-B14F-4D97-AF65-F5344CB8AC3E}">
        <p14:creationId xmlns:p14="http://schemas.microsoft.com/office/powerpoint/2010/main" val="7626143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6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49AE544-CBCA-7334-41C5-49876F376AB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0706603-8C4D-2558-EB07-C751475DF5D1}"/>
              </a:ext>
            </a:extLst>
          </p:cNvPr>
          <p:cNvSpPr>
            <a:spLocks noGrp="1"/>
          </p:cNvSpPr>
          <p:nvPr>
            <p:ph type="title"/>
          </p:nvPr>
        </p:nvSpPr>
        <p:spPr>
          <a:xfrm>
            <a:off x="457200" y="277812"/>
            <a:ext cx="8229600" cy="1322387"/>
          </a:xfrm>
        </p:spPr>
        <p:txBody>
          <a:bodyPr/>
          <a:lstStyle/>
          <a:p>
            <a:r>
              <a:rPr lang="en-US"/>
              <a:t>Gospels = “Scripture”</a:t>
            </a:r>
          </a:p>
        </p:txBody>
      </p:sp>
      <p:sp>
        <p:nvSpPr>
          <p:cNvPr id="3" name="Content Placeholder 2">
            <a:extLst>
              <a:ext uri="{FF2B5EF4-FFF2-40B4-BE49-F238E27FC236}">
                <a16:creationId xmlns:a16="http://schemas.microsoft.com/office/drawing/2014/main" id="{237ACB7D-CD0A-40F9-3E7D-D818359504BE}"/>
              </a:ext>
            </a:extLst>
          </p:cNvPr>
          <p:cNvSpPr>
            <a:spLocks noGrp="1"/>
          </p:cNvSpPr>
          <p:nvPr>
            <p:ph idx="1"/>
          </p:nvPr>
        </p:nvSpPr>
        <p:spPr>
          <a:xfrm>
            <a:off x="457200" y="1894901"/>
            <a:ext cx="8229600" cy="4236024"/>
          </a:xfrm>
        </p:spPr>
        <p:txBody>
          <a:bodyPr/>
          <a:lstStyle/>
          <a:p>
            <a:r>
              <a:rPr lang="en-US" b="1" i="1" dirty="0" err="1"/>
              <a:t>Theodoret</a:t>
            </a:r>
            <a:r>
              <a:rPr lang="en-US" b="1" i="1" dirty="0"/>
              <a:t> of Cyrus</a:t>
            </a:r>
            <a:r>
              <a:rPr lang="en-US" dirty="0"/>
              <a:t>:  “Eran.—We have learnt this from </a:t>
            </a:r>
            <a:r>
              <a:rPr lang="en-US" b="1" dirty="0">
                <a:solidFill>
                  <a:srgbClr val="00B0F0"/>
                </a:solidFill>
              </a:rPr>
              <a:t>the divine Scripture</a:t>
            </a:r>
            <a:r>
              <a:rPr lang="en-US" dirty="0"/>
              <a:t>. The </a:t>
            </a:r>
            <a:r>
              <a:rPr lang="en-US" b="1" dirty="0">
                <a:solidFill>
                  <a:srgbClr val="FFFF00"/>
                </a:solidFill>
              </a:rPr>
              <a:t>divine John </a:t>
            </a:r>
            <a:r>
              <a:rPr lang="en-US" dirty="0"/>
              <a:t>exclaims ‘God so loved the world that He gave His only begotten Son’….”  </a:t>
            </a:r>
            <a:r>
              <a:rPr lang="en-US" sz="2000" dirty="0"/>
              <a:t>(“Dialogues: The ‘</a:t>
            </a:r>
            <a:r>
              <a:rPr lang="en-US" sz="2000" dirty="0" err="1"/>
              <a:t>Eranistes</a:t>
            </a:r>
            <a:r>
              <a:rPr lang="en-US" sz="2000" dirty="0"/>
              <a:t>’ or ‘Polymorphus’ of the Blessed </a:t>
            </a:r>
            <a:r>
              <a:rPr lang="en-US" sz="2000" dirty="0" err="1"/>
              <a:t>Theodoretus</a:t>
            </a:r>
            <a:r>
              <a:rPr lang="en-US" sz="2000" dirty="0"/>
              <a:t>, Bishop of Cyrus,” </a:t>
            </a:r>
            <a:r>
              <a:rPr lang="en-US" sz="2000" dirty="0" err="1"/>
              <a:t>NPNF</a:t>
            </a:r>
            <a:r>
              <a:rPr lang="en-US" sz="2000" dirty="0"/>
              <a:t>, 1892, 2.3:220)</a:t>
            </a:r>
          </a:p>
        </p:txBody>
      </p:sp>
      <p:sp>
        <p:nvSpPr>
          <p:cNvPr id="4" name="Date Placeholder 3">
            <a:extLst>
              <a:ext uri="{FF2B5EF4-FFF2-40B4-BE49-F238E27FC236}">
                <a16:creationId xmlns:a16="http://schemas.microsoft.com/office/drawing/2014/main" id="{791F0028-9142-A809-B4E2-71091B697B54}"/>
              </a:ext>
            </a:extLst>
          </p:cNvPr>
          <p:cNvSpPr>
            <a:spLocks noGrp="1"/>
          </p:cNvSpPr>
          <p:nvPr>
            <p:ph type="dt" sz="half" idx="10"/>
          </p:nvPr>
        </p:nvSpPr>
        <p:spPr/>
        <p:txBody>
          <a:bodyPr/>
          <a:lstStyle/>
          <a:p>
            <a:r>
              <a:rPr lang="en-US"/>
              <a:t>Outline, 42</a:t>
            </a:r>
          </a:p>
        </p:txBody>
      </p:sp>
      <p:sp>
        <p:nvSpPr>
          <p:cNvPr id="5" name="Footer Placeholder 4">
            <a:extLst>
              <a:ext uri="{FF2B5EF4-FFF2-40B4-BE49-F238E27FC236}">
                <a16:creationId xmlns:a16="http://schemas.microsoft.com/office/drawing/2014/main" id="{D8953B8B-8A09-6A66-174B-3E724F7AA9B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3070D018-15EC-D38B-B2F5-A882531A591B}"/>
              </a:ext>
            </a:extLst>
          </p:cNvPr>
          <p:cNvSpPr>
            <a:spLocks noGrp="1"/>
          </p:cNvSpPr>
          <p:nvPr>
            <p:ph type="sldNum" sz="quarter" idx="12"/>
          </p:nvPr>
        </p:nvSpPr>
        <p:spPr/>
        <p:txBody>
          <a:bodyPr/>
          <a:lstStyle/>
          <a:p>
            <a:fld id="{3C8CA7C4-6BCF-4B83-8858-85B1748A2A5F}" type="slidenum">
              <a:rPr lang="en-US" smtClean="0"/>
              <a:t>368</a:t>
            </a:fld>
            <a:endParaRPr lang="en-US"/>
          </a:p>
        </p:txBody>
      </p:sp>
      <p:sp>
        <p:nvSpPr>
          <p:cNvPr id="7" name="Rounded Rectangular Callout 6">
            <a:extLst>
              <a:ext uri="{FF2B5EF4-FFF2-40B4-BE49-F238E27FC236}">
                <a16:creationId xmlns:a16="http://schemas.microsoft.com/office/drawing/2014/main" id="{1F2764F1-A5D5-1BCE-0887-CFCCB498C2CD}"/>
              </a:ext>
            </a:extLst>
          </p:cNvPr>
          <p:cNvSpPr/>
          <p:nvPr/>
        </p:nvSpPr>
        <p:spPr bwMode="auto">
          <a:xfrm>
            <a:off x="3040655" y="4989855"/>
            <a:ext cx="1733226" cy="494110"/>
          </a:xfrm>
          <a:prstGeom prst="borderCallout1">
            <a:avLst>
              <a:gd name="adj1" fmla="val 4098"/>
              <a:gd name="adj2" fmla="val 52466"/>
              <a:gd name="adj3" fmla="val -268429"/>
              <a:gd name="adj4" fmla="val 53575"/>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Jn. 3:16</a:t>
            </a:r>
          </a:p>
        </p:txBody>
      </p:sp>
    </p:spTree>
    <p:extLst>
      <p:ext uri="{BB962C8B-B14F-4D97-AF65-F5344CB8AC3E}">
        <p14:creationId xmlns:p14="http://schemas.microsoft.com/office/powerpoint/2010/main" val="287737109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BF825D0-D1BF-DEA2-FA10-1468D1544D3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945855D-5067-B223-F74C-CE4AEB97951F}"/>
              </a:ext>
            </a:extLst>
          </p:cNvPr>
          <p:cNvSpPr>
            <a:spLocks noGrp="1"/>
          </p:cNvSpPr>
          <p:nvPr>
            <p:ph type="title"/>
          </p:nvPr>
        </p:nvSpPr>
        <p:spPr>
          <a:xfrm>
            <a:off x="457200" y="277812"/>
            <a:ext cx="8229600" cy="1322387"/>
          </a:xfrm>
        </p:spPr>
        <p:txBody>
          <a:bodyPr/>
          <a:lstStyle/>
          <a:p>
            <a:r>
              <a:rPr lang="en-US"/>
              <a:t>Gospels = “Scripture”</a:t>
            </a:r>
          </a:p>
        </p:txBody>
      </p:sp>
      <p:sp>
        <p:nvSpPr>
          <p:cNvPr id="3" name="Content Placeholder 2">
            <a:extLst>
              <a:ext uri="{FF2B5EF4-FFF2-40B4-BE49-F238E27FC236}">
                <a16:creationId xmlns:a16="http://schemas.microsoft.com/office/drawing/2014/main" id="{239024D2-DF73-0FDD-4561-8B7B07631673}"/>
              </a:ext>
            </a:extLst>
          </p:cNvPr>
          <p:cNvSpPr>
            <a:spLocks noGrp="1"/>
          </p:cNvSpPr>
          <p:nvPr>
            <p:ph idx="1"/>
          </p:nvPr>
        </p:nvSpPr>
        <p:spPr>
          <a:xfrm>
            <a:off x="457200" y="1894901"/>
            <a:ext cx="8229600" cy="4236024"/>
          </a:xfrm>
        </p:spPr>
        <p:txBody>
          <a:bodyPr/>
          <a:lstStyle/>
          <a:p>
            <a:pPr marL="0" indent="461963">
              <a:buNone/>
            </a:pPr>
            <a:r>
              <a:rPr lang="en-US" b="1" i="1" dirty="0"/>
              <a:t>Ambrose of Milan</a:t>
            </a:r>
            <a:r>
              <a:rPr lang="en-US" dirty="0"/>
              <a:t>:  “For, </a:t>
            </a:r>
            <a:r>
              <a:rPr lang="en-US" b="1" dirty="0">
                <a:solidFill>
                  <a:srgbClr val="FFFF00"/>
                </a:solidFill>
              </a:rPr>
              <a:t>‘being made in the likeness of men, and being found in fashion as a man, He humbled Himself, becoming obedient even unto death,’</a:t>
            </a:r>
            <a:r>
              <a:rPr lang="en-US" dirty="0"/>
              <a:t> in order that through that obedience we might see His glory, </a:t>
            </a:r>
            <a:r>
              <a:rPr lang="en-US" b="1" dirty="0">
                <a:solidFill>
                  <a:srgbClr val="FFFF00"/>
                </a:solidFill>
              </a:rPr>
              <a:t>‘the glory as of the Only-begotten of the Father,’ </a:t>
            </a:r>
            <a:r>
              <a:rPr lang="en-US" dirty="0"/>
              <a:t>according to Saint John. For thus is the statement of </a:t>
            </a:r>
            <a:r>
              <a:rPr lang="en-US" b="1" dirty="0">
                <a:solidFill>
                  <a:srgbClr val="00B0F0"/>
                </a:solidFill>
              </a:rPr>
              <a:t>Scripture</a:t>
            </a:r>
            <a:r>
              <a:rPr lang="en-US" dirty="0"/>
              <a:t> preserved….”  </a:t>
            </a:r>
            <a:r>
              <a:rPr lang="en-US" sz="2000" dirty="0"/>
              <a:t>(“The Two Books on the Decease of His Brother </a:t>
            </a:r>
            <a:r>
              <a:rPr lang="en-US" sz="2000" dirty="0" err="1"/>
              <a:t>Satyrus</a:t>
            </a:r>
            <a:r>
              <a:rPr lang="en-US" sz="2000" dirty="0"/>
              <a:t>, </a:t>
            </a:r>
            <a:r>
              <a:rPr lang="en-US" sz="2000" dirty="0" err="1"/>
              <a:t>NPNF</a:t>
            </a:r>
            <a:r>
              <a:rPr lang="en-US" sz="2000" dirty="0"/>
              <a:t>, 1896, 2.10:191)</a:t>
            </a:r>
          </a:p>
        </p:txBody>
      </p:sp>
      <p:sp>
        <p:nvSpPr>
          <p:cNvPr id="4" name="Date Placeholder 3">
            <a:extLst>
              <a:ext uri="{FF2B5EF4-FFF2-40B4-BE49-F238E27FC236}">
                <a16:creationId xmlns:a16="http://schemas.microsoft.com/office/drawing/2014/main" id="{C95E292F-52E0-FF27-D298-D41F7B7DB365}"/>
              </a:ext>
            </a:extLst>
          </p:cNvPr>
          <p:cNvSpPr>
            <a:spLocks noGrp="1"/>
          </p:cNvSpPr>
          <p:nvPr>
            <p:ph type="dt" sz="half" idx="10"/>
          </p:nvPr>
        </p:nvSpPr>
        <p:spPr/>
        <p:txBody>
          <a:bodyPr/>
          <a:lstStyle/>
          <a:p>
            <a:r>
              <a:rPr lang="en-US"/>
              <a:t>Outline, 42</a:t>
            </a:r>
          </a:p>
        </p:txBody>
      </p:sp>
      <p:sp>
        <p:nvSpPr>
          <p:cNvPr id="5" name="Footer Placeholder 4">
            <a:extLst>
              <a:ext uri="{FF2B5EF4-FFF2-40B4-BE49-F238E27FC236}">
                <a16:creationId xmlns:a16="http://schemas.microsoft.com/office/drawing/2014/main" id="{8C0AAD76-9E1D-91EF-8554-1757F9606C0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CCFEAA91-D2F1-F87F-12DD-37B7A37198DF}"/>
              </a:ext>
            </a:extLst>
          </p:cNvPr>
          <p:cNvSpPr>
            <a:spLocks noGrp="1"/>
          </p:cNvSpPr>
          <p:nvPr>
            <p:ph type="sldNum" sz="quarter" idx="12"/>
          </p:nvPr>
        </p:nvSpPr>
        <p:spPr/>
        <p:txBody>
          <a:bodyPr/>
          <a:lstStyle/>
          <a:p>
            <a:fld id="{3C8CA7C4-6BCF-4B83-8858-85B1748A2A5F}" type="slidenum">
              <a:rPr lang="en-US" smtClean="0"/>
              <a:t>369</a:t>
            </a:fld>
            <a:endParaRPr lang="en-US"/>
          </a:p>
        </p:txBody>
      </p:sp>
      <p:sp>
        <p:nvSpPr>
          <p:cNvPr id="7" name="Rounded Rectangular Callout 6">
            <a:extLst>
              <a:ext uri="{FF2B5EF4-FFF2-40B4-BE49-F238E27FC236}">
                <a16:creationId xmlns:a16="http://schemas.microsoft.com/office/drawing/2014/main" id="{A2E2CFD0-ACAB-BA0D-8AE5-104C581E21AD}"/>
              </a:ext>
            </a:extLst>
          </p:cNvPr>
          <p:cNvSpPr/>
          <p:nvPr/>
        </p:nvSpPr>
        <p:spPr bwMode="auto">
          <a:xfrm>
            <a:off x="1390974" y="5221491"/>
            <a:ext cx="1733226" cy="494110"/>
          </a:xfrm>
          <a:prstGeom prst="borderCallout1">
            <a:avLst>
              <a:gd name="adj1" fmla="val 4098"/>
              <a:gd name="adj2" fmla="val 52466"/>
              <a:gd name="adj3" fmla="val -312450"/>
              <a:gd name="adj4" fmla="val 55563"/>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Phil. 2:8</a:t>
            </a:r>
          </a:p>
        </p:txBody>
      </p:sp>
      <p:sp>
        <p:nvSpPr>
          <p:cNvPr id="8" name="Rounded Rectangular Callout 6">
            <a:extLst>
              <a:ext uri="{FF2B5EF4-FFF2-40B4-BE49-F238E27FC236}">
                <a16:creationId xmlns:a16="http://schemas.microsoft.com/office/drawing/2014/main" id="{2319F8A6-C7E3-CDF3-EFB5-AED38981E8B7}"/>
              </a:ext>
            </a:extLst>
          </p:cNvPr>
          <p:cNvSpPr/>
          <p:nvPr/>
        </p:nvSpPr>
        <p:spPr bwMode="auto">
          <a:xfrm>
            <a:off x="5357868" y="5221491"/>
            <a:ext cx="1733226" cy="494110"/>
          </a:xfrm>
          <a:prstGeom prst="borderCallout1">
            <a:avLst>
              <a:gd name="adj1" fmla="val 4098"/>
              <a:gd name="adj2" fmla="val 52466"/>
              <a:gd name="adj3" fmla="val -136880"/>
              <a:gd name="adj4" fmla="val 54210"/>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Jn. 1:14</a:t>
            </a:r>
          </a:p>
        </p:txBody>
      </p:sp>
    </p:spTree>
    <p:extLst>
      <p:ext uri="{BB962C8B-B14F-4D97-AF65-F5344CB8AC3E}">
        <p14:creationId xmlns:p14="http://schemas.microsoft.com/office/powerpoint/2010/main" val="265252033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33E51EF-904E-BE6D-34A4-8124D8EAB3CE}"/>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EAD1EB33-EDFC-8772-E181-1499ACB71EB9}"/>
              </a:ext>
            </a:extLst>
          </p:cNvPr>
          <p:cNvPicPr>
            <a:picLocks noChangeAspect="1"/>
          </p:cNvPicPr>
          <p:nvPr/>
        </p:nvPicPr>
        <p:blipFill>
          <a:blip r:embed="rId2"/>
          <a:stretch>
            <a:fillRect/>
          </a:stretch>
        </p:blipFill>
        <p:spPr>
          <a:xfrm>
            <a:off x="2974320" y="1522236"/>
            <a:ext cx="3195359" cy="4608690"/>
          </a:xfrm>
          <a:prstGeom prst="rect">
            <a:avLst/>
          </a:prstGeom>
        </p:spPr>
      </p:pic>
      <p:sp>
        <p:nvSpPr>
          <p:cNvPr id="2" name="Title 1">
            <a:extLst>
              <a:ext uri="{FF2B5EF4-FFF2-40B4-BE49-F238E27FC236}">
                <a16:creationId xmlns:a16="http://schemas.microsoft.com/office/drawing/2014/main" id="{ED6D8C4B-F8EF-9F91-35FA-A6DD3353B054}"/>
              </a:ext>
            </a:extLst>
          </p:cNvPr>
          <p:cNvSpPr>
            <a:spLocks noGrp="1"/>
          </p:cNvSpPr>
          <p:nvPr>
            <p:ph type="title"/>
          </p:nvPr>
        </p:nvSpPr>
        <p:spPr/>
        <p:txBody>
          <a:bodyPr/>
          <a:lstStyle/>
          <a:p>
            <a:r>
              <a:rPr lang="en-US"/>
              <a:t>Only Two Title Forms</a:t>
            </a:r>
          </a:p>
        </p:txBody>
      </p:sp>
      <p:sp>
        <p:nvSpPr>
          <p:cNvPr id="3" name="Content Placeholder 2">
            <a:extLst>
              <a:ext uri="{FF2B5EF4-FFF2-40B4-BE49-F238E27FC236}">
                <a16:creationId xmlns:a16="http://schemas.microsoft.com/office/drawing/2014/main" id="{DAA5426F-5BB6-15CB-0284-7D635D38F97E}"/>
              </a:ext>
            </a:extLst>
          </p:cNvPr>
          <p:cNvSpPr>
            <a:spLocks noGrp="1"/>
          </p:cNvSpPr>
          <p:nvPr>
            <p:ph idx="1"/>
          </p:nvPr>
        </p:nvSpPr>
        <p:spPr>
          <a:xfrm>
            <a:off x="694063" y="1420814"/>
            <a:ext cx="7992736" cy="4710112"/>
          </a:xfrm>
        </p:spPr>
        <p:txBody>
          <a:bodyPr anchor="ctr"/>
          <a:lstStyle/>
          <a:p>
            <a:pPr marL="0" indent="461963">
              <a:buNone/>
            </a:pPr>
            <a:r>
              <a:rPr lang="en-US" b="1" i="1" dirty="0">
                <a:effectLst>
                  <a:outerShdw blurRad="38100" dist="38100" dir="2700000" algn="tl">
                    <a:srgbClr val="000000">
                      <a:alpha val="43137"/>
                    </a:srgbClr>
                  </a:outerShdw>
                </a:effectLst>
              </a:rPr>
              <a:t>Richard </a:t>
            </a:r>
            <a:r>
              <a:rPr lang="en-US" b="1" i="1" dirty="0" err="1">
                <a:effectLst>
                  <a:outerShdw blurRad="38100" dist="38100" dir="2700000" algn="tl">
                    <a:srgbClr val="000000">
                      <a:alpha val="43137"/>
                    </a:srgbClr>
                  </a:outerShdw>
                </a:effectLst>
              </a:rPr>
              <a:t>Bauchham</a:t>
            </a:r>
            <a:r>
              <a:rPr lang="en-US" b="1" i="1" dirty="0">
                <a:effectLst>
                  <a:outerShdw blurRad="38100" dist="38100" dir="2700000" algn="tl">
                    <a:srgbClr val="000000">
                      <a:alpha val="43137"/>
                    </a:srgbClr>
                  </a:outerShdw>
                </a:effectLst>
              </a:rPr>
              <a:t>:  </a:t>
            </a:r>
            <a:r>
              <a:rPr lang="en-US" dirty="0">
                <a:effectLst>
                  <a:outerShdw blurRad="38100" dist="38100" dir="2700000" algn="tl">
                    <a:srgbClr val="000000">
                      <a:alpha val="43137"/>
                    </a:srgbClr>
                  </a:outerShdw>
                </a:effectLst>
              </a:rPr>
              <a:t>“Throughout the early manuscript tradition, from c. 200 onward, the </a:t>
            </a:r>
            <a:r>
              <a:rPr lang="en-US" b="1" dirty="0">
                <a:solidFill>
                  <a:srgbClr val="FFFF00"/>
                </a:solidFill>
              </a:rPr>
              <a:t>only titles</a:t>
            </a:r>
            <a:r>
              <a:rPr lang="en-US" dirty="0">
                <a:effectLst>
                  <a:outerShdw blurRad="38100" dist="38100" dir="2700000" algn="tl">
                    <a:srgbClr val="000000">
                      <a:alpha val="43137"/>
                    </a:srgbClr>
                  </a:outerShdw>
                </a:effectLst>
              </a:rPr>
              <a:t> for all four canonical Gospels are in the form </a:t>
            </a:r>
            <a:r>
              <a:rPr lang="en-US" b="1" dirty="0">
                <a:solidFill>
                  <a:srgbClr val="FFFF00"/>
                </a:solidFill>
              </a:rPr>
              <a:t>‘Gospel according to …’ </a:t>
            </a:r>
            <a:r>
              <a:rPr lang="en-US" dirty="0">
                <a:effectLst>
                  <a:outerShdw blurRad="38100" dist="38100" dir="2700000" algn="tl">
                    <a:srgbClr val="000000">
                      <a:alpha val="43137"/>
                    </a:srgbClr>
                  </a:outerShdw>
                </a:effectLst>
              </a:rPr>
              <a:t>(</a:t>
            </a:r>
            <a:r>
              <a:rPr lang="en-US" i="1" dirty="0" err="1">
                <a:effectLst>
                  <a:outerShdw blurRad="38100" dist="38100" dir="2700000" algn="tl">
                    <a:srgbClr val="000000">
                      <a:alpha val="43137"/>
                    </a:srgbClr>
                  </a:outerShdw>
                </a:effectLst>
              </a:rPr>
              <a:t>euangelion</a:t>
            </a:r>
            <a:r>
              <a:rPr lang="en-US" i="1" dirty="0">
                <a:effectLst>
                  <a:outerShdw blurRad="38100" dist="38100" dir="2700000" algn="tl">
                    <a:srgbClr val="000000">
                      <a:alpha val="43137"/>
                    </a:srgbClr>
                  </a:outerShdw>
                </a:effectLst>
              </a:rPr>
              <a:t> kata </a:t>
            </a:r>
            <a:r>
              <a:rPr lang="en-US" dirty="0">
                <a:effectLst>
                  <a:outerShdw blurRad="38100" dist="38100" dir="2700000" algn="tl">
                    <a:srgbClr val="000000">
                      <a:alpha val="43137"/>
                    </a:srgbClr>
                  </a:outerShdw>
                </a:effectLst>
              </a:rPr>
              <a:t>…), with the exception of manuscripts </a:t>
            </a:r>
            <a:r>
              <a:rPr lang="en-US" dirty="0" err="1">
                <a:effectLst>
                  <a:outerShdw blurRad="38100" dist="38100" dir="2700000" algn="tl">
                    <a:srgbClr val="000000">
                      <a:alpha val="43137"/>
                    </a:srgbClr>
                  </a:outerShdw>
                </a:effectLst>
              </a:rPr>
              <a:t>Vaticanus</a:t>
            </a:r>
            <a:r>
              <a:rPr lang="en-US" dirty="0">
                <a:effectLst>
                  <a:outerShdw blurRad="38100" dist="38100" dir="2700000" algn="tl">
                    <a:srgbClr val="000000">
                      <a:alpha val="43137"/>
                    </a:srgbClr>
                  </a:outerShdw>
                </a:effectLst>
              </a:rPr>
              <a:t> and Sinaiticus which have the short form </a:t>
            </a:r>
            <a:r>
              <a:rPr lang="en-US" b="1" dirty="0">
                <a:solidFill>
                  <a:srgbClr val="FFFF00"/>
                </a:solidFill>
              </a:rPr>
              <a:t>‘According to.…’</a:t>
            </a:r>
            <a:r>
              <a:rPr lang="en-US"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(Jesus and the Eyewitnesses: The Gospels as Eyewitness Testimony. 302)</a:t>
            </a:r>
          </a:p>
        </p:txBody>
      </p:sp>
      <p:sp>
        <p:nvSpPr>
          <p:cNvPr id="4" name="Date Placeholder 3">
            <a:extLst>
              <a:ext uri="{FF2B5EF4-FFF2-40B4-BE49-F238E27FC236}">
                <a16:creationId xmlns:a16="http://schemas.microsoft.com/office/drawing/2014/main" id="{ED7C3E56-4BCE-2E02-AA8E-EFCB1BC747D0}"/>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5-6</a:t>
            </a:r>
          </a:p>
        </p:txBody>
      </p:sp>
      <p:sp>
        <p:nvSpPr>
          <p:cNvPr id="5" name="Footer Placeholder 4">
            <a:extLst>
              <a:ext uri="{FF2B5EF4-FFF2-40B4-BE49-F238E27FC236}">
                <a16:creationId xmlns:a16="http://schemas.microsoft.com/office/drawing/2014/main" id="{9E36E49F-2643-77AE-7333-D1B8BE44E33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2E57ABB9-1DF8-5C5E-1680-8227C5C8ED3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35432873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D8CAAF-7A6E-9923-27B9-121A8E0485CF}"/>
              </a:ext>
            </a:extLst>
          </p:cNvPr>
          <p:cNvSpPr>
            <a:spLocks noGrp="1"/>
          </p:cNvSpPr>
          <p:nvPr>
            <p:ph type="title"/>
          </p:nvPr>
        </p:nvSpPr>
        <p:spPr/>
        <p:txBody>
          <a:bodyPr/>
          <a:lstStyle/>
          <a:p>
            <a:r>
              <a:rPr lang="en-US" dirty="0"/>
              <a:t>“Scripture” = The Gospels</a:t>
            </a:r>
          </a:p>
        </p:txBody>
      </p:sp>
      <p:graphicFrame>
        <p:nvGraphicFramePr>
          <p:cNvPr id="7" name="Content Placeholder 6">
            <a:extLst>
              <a:ext uri="{FF2B5EF4-FFF2-40B4-BE49-F238E27FC236}">
                <a16:creationId xmlns:a16="http://schemas.microsoft.com/office/drawing/2014/main" id="{262292D2-E355-2887-78E1-45AE8A00518E}"/>
              </a:ext>
            </a:extLst>
          </p:cNvPr>
          <p:cNvGraphicFramePr>
            <a:graphicFrameLocks noGrp="1"/>
          </p:cNvGraphicFramePr>
          <p:nvPr>
            <p:ph idx="1"/>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3EB2BF7C-9C81-0BE6-3FCD-2D88B0C1D2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B7D22AB-064F-BADC-849A-3781F144CAC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B6070A7-1808-F931-32E6-9BFC9408A60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42 </a:t>
            </a:r>
          </a:p>
        </p:txBody>
      </p:sp>
    </p:spTree>
    <p:extLst>
      <p:ext uri="{BB962C8B-B14F-4D97-AF65-F5344CB8AC3E}">
        <p14:creationId xmlns:p14="http://schemas.microsoft.com/office/powerpoint/2010/main" val="2909010774"/>
      </p:ext>
    </p:extLst>
  </p:cSld>
  <p:clrMapOvr>
    <a:masterClrMapping/>
  </p:clrMapOvr>
  <p:transition spd="med">
    <p:pull/>
  </p:transition>
</p:sld>
</file>

<file path=ppt/slides/slide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CB4ED1-5191-5887-2120-3213C2F6CEDB}"/>
              </a:ext>
            </a:extLst>
          </p:cNvPr>
          <p:cNvSpPr>
            <a:spLocks noGrp="1"/>
          </p:cNvSpPr>
          <p:nvPr>
            <p:ph type="title"/>
          </p:nvPr>
        </p:nvSpPr>
        <p:spPr>
          <a:xfrm>
            <a:off x="457200" y="344797"/>
            <a:ext cx="8229600" cy="1318750"/>
          </a:xfrm>
        </p:spPr>
        <p:txBody>
          <a:bodyPr/>
          <a:lstStyle/>
          <a:p>
            <a:r>
              <a:rPr lang="en-US" dirty="0"/>
              <a:t>“Scripture” Without NT Attribution</a:t>
            </a:r>
          </a:p>
        </p:txBody>
      </p:sp>
      <p:graphicFrame>
        <p:nvGraphicFramePr>
          <p:cNvPr id="7" name="Content Placeholder 6">
            <a:extLst>
              <a:ext uri="{FF2B5EF4-FFF2-40B4-BE49-F238E27FC236}">
                <a16:creationId xmlns:a16="http://schemas.microsoft.com/office/drawing/2014/main" id="{EFD85262-2E9E-F747-25ED-D42E02F1E895}"/>
              </a:ext>
            </a:extLst>
          </p:cNvPr>
          <p:cNvGraphicFramePr>
            <a:graphicFrameLocks noGrp="1"/>
          </p:cNvGraphicFramePr>
          <p:nvPr>
            <p:ph idx="1"/>
          </p:nvPr>
        </p:nvGraphicFramePr>
        <p:xfrm>
          <a:off x="457200" y="2158443"/>
          <a:ext cx="8229600" cy="3783260"/>
        </p:xfrm>
        <a:graphic>
          <a:graphicData uri="http://schemas.openxmlformats.org/drawingml/2006/table">
            <a:tbl>
              <a:tblPr firstRow="1" bandCol="1">
                <a:tableStyleId>{5C22544A-7EE6-4342-B048-85BDC9FD1C3A}</a:tableStyleId>
              </a:tblPr>
              <a:tblGrid>
                <a:gridCol w="2919470">
                  <a:extLst>
                    <a:ext uri="{9D8B030D-6E8A-4147-A177-3AD203B41FA5}">
                      <a16:colId xmlns:a16="http://schemas.microsoft.com/office/drawing/2014/main" val="2672934368"/>
                    </a:ext>
                  </a:extLst>
                </a:gridCol>
                <a:gridCol w="1718631">
                  <a:extLst>
                    <a:ext uri="{9D8B030D-6E8A-4147-A177-3AD203B41FA5}">
                      <a16:colId xmlns:a16="http://schemas.microsoft.com/office/drawing/2014/main" val="4189694111"/>
                    </a:ext>
                  </a:extLst>
                </a:gridCol>
                <a:gridCol w="1894901">
                  <a:extLst>
                    <a:ext uri="{9D8B030D-6E8A-4147-A177-3AD203B41FA5}">
                      <a16:colId xmlns:a16="http://schemas.microsoft.com/office/drawing/2014/main" val="73280018"/>
                    </a:ext>
                  </a:extLst>
                </a:gridCol>
                <a:gridCol w="1696598">
                  <a:extLst>
                    <a:ext uri="{9D8B030D-6E8A-4147-A177-3AD203B41FA5}">
                      <a16:colId xmlns:a16="http://schemas.microsoft.com/office/drawing/2014/main" val="2598060"/>
                    </a:ext>
                  </a:extLst>
                </a:gridCol>
              </a:tblGrid>
              <a:tr h="370840">
                <a:tc>
                  <a:txBody>
                    <a:bodyPr/>
                    <a:lstStyle/>
                    <a:p>
                      <a:pPr algn="ctr"/>
                      <a:r>
                        <a:rPr lang="en-US" sz="2500" b="0" dirty="0">
                          <a:effectLst>
                            <a:outerShdw blurRad="38100" dist="38100" dir="2700000" algn="tl">
                              <a:srgbClr val="000000">
                                <a:alpha val="43137"/>
                              </a:srgbClr>
                            </a:outerShdw>
                          </a:effectLst>
                          <a:latin typeface="+mj-lt"/>
                        </a:rPr>
                        <a:t>OT</a:t>
                      </a:r>
                    </a:p>
                  </a:txBody>
                  <a:tcPr anchor="ct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NT</a:t>
                      </a:r>
                    </a:p>
                  </a:txBody>
                  <a:tcPr anchor="ct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OT</a:t>
                      </a:r>
                    </a:p>
                  </a:txBody>
                  <a:tcPr anchor="ct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NT</a:t>
                      </a:r>
                    </a:p>
                  </a:txBody>
                  <a:tcPr anchor="ctr">
                    <a:solidFill>
                      <a:srgbClr val="0000FF"/>
                    </a:solidFill>
                  </a:tcPr>
                </a:tc>
                <a:extLst>
                  <a:ext uri="{0D108BD9-81ED-4DB2-BD59-A6C34878D82A}">
                    <a16:rowId xmlns:a16="http://schemas.microsoft.com/office/drawing/2014/main" val="16081844"/>
                  </a:ext>
                </a:extLst>
              </a:tr>
              <a:tr h="370840">
                <a:tc>
                  <a:txBody>
                    <a:bodyPr/>
                    <a:lstStyle/>
                    <a:p>
                      <a:r>
                        <a:rPr lang="en-US" sz="2000" dirty="0"/>
                        <a:t>Psa. 118:22-23</a:t>
                      </a:r>
                    </a:p>
                  </a:txBody>
                  <a:tcPr anchor="ctr"/>
                </a:tc>
                <a:tc>
                  <a:txBody>
                    <a:bodyPr/>
                    <a:lstStyle/>
                    <a:p>
                      <a:r>
                        <a:rPr lang="en-US" sz="2000" dirty="0"/>
                        <a:t>Mt. 21:42</a:t>
                      </a:r>
                      <a:br>
                        <a:rPr lang="en-US" sz="2000" dirty="0"/>
                      </a:br>
                      <a:r>
                        <a:rPr lang="en-US" sz="2000" dirty="0"/>
                        <a:t>Mk. 12:10</a:t>
                      </a:r>
                    </a:p>
                  </a:txBody>
                  <a:tcPr anchor="ctr"/>
                </a:tc>
                <a:tc>
                  <a:txBody>
                    <a:bodyPr/>
                    <a:lstStyle/>
                    <a:p>
                      <a:r>
                        <a:rPr lang="en-US" sz="2000" dirty="0"/>
                        <a:t>?</a:t>
                      </a:r>
                    </a:p>
                  </a:txBody>
                  <a:tcPr anchor="ctr"/>
                </a:tc>
                <a:tc>
                  <a:txBody>
                    <a:bodyPr/>
                    <a:lstStyle/>
                    <a:p>
                      <a:r>
                        <a:rPr lang="en-US" sz="2000" dirty="0"/>
                        <a:t>Jn. 17:13</a:t>
                      </a:r>
                    </a:p>
                  </a:txBody>
                  <a:tcPr anchor="ctr"/>
                </a:tc>
                <a:extLst>
                  <a:ext uri="{0D108BD9-81ED-4DB2-BD59-A6C34878D82A}">
                    <a16:rowId xmlns:a16="http://schemas.microsoft.com/office/drawing/2014/main" val="4248040800"/>
                  </a:ext>
                </a:extLst>
              </a:tr>
              <a:tr h="370840">
                <a:tc>
                  <a:txBody>
                    <a:bodyPr/>
                    <a:lstStyle/>
                    <a:p>
                      <a:r>
                        <a:rPr lang="en-US" sz="2000" dirty="0"/>
                        <a:t>Isa. 53:12</a:t>
                      </a:r>
                    </a:p>
                  </a:txBody>
                  <a:tcPr anchor="ctr"/>
                </a:tc>
                <a:tc>
                  <a:txBody>
                    <a:bodyPr/>
                    <a:lstStyle/>
                    <a:p>
                      <a:r>
                        <a:rPr lang="en-US" sz="2000" dirty="0"/>
                        <a:t>Mk. 15:28</a:t>
                      </a:r>
                    </a:p>
                  </a:txBody>
                  <a:tcPr anchor="ctr"/>
                </a:tc>
                <a:tc>
                  <a:txBody>
                    <a:bodyPr/>
                    <a:lstStyle/>
                    <a:p>
                      <a:r>
                        <a:rPr lang="en-US" sz="2000" dirty="0"/>
                        <a:t>Psa. 22:18</a:t>
                      </a:r>
                    </a:p>
                  </a:txBody>
                  <a:tcPr anchor="ctr"/>
                </a:tc>
                <a:tc>
                  <a:txBody>
                    <a:bodyPr/>
                    <a:lstStyle/>
                    <a:p>
                      <a:r>
                        <a:rPr lang="en-US" sz="2000" dirty="0"/>
                        <a:t>Jn. 19:24</a:t>
                      </a:r>
                    </a:p>
                  </a:txBody>
                  <a:tcPr anchor="ctr"/>
                </a:tc>
                <a:extLst>
                  <a:ext uri="{0D108BD9-81ED-4DB2-BD59-A6C34878D82A}">
                    <a16:rowId xmlns:a16="http://schemas.microsoft.com/office/drawing/2014/main" val="3961507345"/>
                  </a:ext>
                </a:extLst>
              </a:tr>
              <a:tr h="370840">
                <a:tc>
                  <a:txBody>
                    <a:bodyPr/>
                    <a:lstStyle/>
                    <a:p>
                      <a:r>
                        <a:rPr lang="en-US" sz="2000" dirty="0"/>
                        <a:t>Isa. 61:1-2</a:t>
                      </a:r>
                    </a:p>
                  </a:txBody>
                  <a:tcPr anchor="ctr"/>
                </a:tc>
                <a:tc>
                  <a:txBody>
                    <a:bodyPr/>
                    <a:lstStyle/>
                    <a:p>
                      <a:r>
                        <a:rPr lang="en-US" sz="2000" dirty="0"/>
                        <a:t>Lk. 4:16-21</a:t>
                      </a:r>
                    </a:p>
                  </a:txBody>
                  <a:tcPr anchor="ctr"/>
                </a:tc>
                <a:tc>
                  <a:txBody>
                    <a:bodyPr/>
                    <a:lstStyle/>
                    <a:p>
                      <a:r>
                        <a:rPr lang="en-US" sz="2000" dirty="0"/>
                        <a:t>Ex. 12:46; Num. 9:12</a:t>
                      </a:r>
                    </a:p>
                  </a:txBody>
                  <a:tcPr anchor="ctr"/>
                </a:tc>
                <a:tc>
                  <a:txBody>
                    <a:bodyPr/>
                    <a:lstStyle/>
                    <a:p>
                      <a:r>
                        <a:rPr lang="en-US" sz="2000" dirty="0"/>
                        <a:t>Jn. 19:36</a:t>
                      </a:r>
                    </a:p>
                  </a:txBody>
                  <a:tcPr anchor="ctr"/>
                </a:tc>
                <a:extLst>
                  <a:ext uri="{0D108BD9-81ED-4DB2-BD59-A6C34878D82A}">
                    <a16:rowId xmlns:a16="http://schemas.microsoft.com/office/drawing/2014/main" val="2866636678"/>
                  </a:ext>
                </a:extLst>
              </a:tr>
              <a:tr h="370840">
                <a:tc>
                  <a:txBody>
                    <a:bodyPr/>
                    <a:lstStyle/>
                    <a:p>
                      <a:r>
                        <a:rPr lang="en-US" sz="2000" dirty="0"/>
                        <a:t>Psa. 82:6</a:t>
                      </a:r>
                    </a:p>
                  </a:txBody>
                  <a:tcPr anchor="ctr"/>
                </a:tc>
                <a:tc>
                  <a:txBody>
                    <a:bodyPr/>
                    <a:lstStyle/>
                    <a:p>
                      <a:r>
                        <a:rPr lang="en-US" sz="2000" dirty="0"/>
                        <a:t>Jn. 10:34-35</a:t>
                      </a:r>
                    </a:p>
                  </a:txBody>
                  <a:tcPr anchor="ctr"/>
                </a:tc>
                <a:tc>
                  <a:txBody>
                    <a:bodyPr/>
                    <a:lstStyle/>
                    <a:p>
                      <a:r>
                        <a:rPr lang="en-US" sz="2000" dirty="0"/>
                        <a:t>Psa. 22:16-17; Zech. 12:10</a:t>
                      </a:r>
                    </a:p>
                  </a:txBody>
                  <a:tcPr anchor="ctr"/>
                </a:tc>
                <a:tc>
                  <a:txBody>
                    <a:bodyPr/>
                    <a:lstStyle/>
                    <a:p>
                      <a:r>
                        <a:rPr lang="en-US" sz="2000" dirty="0"/>
                        <a:t>Jn. 19:37</a:t>
                      </a:r>
                    </a:p>
                  </a:txBody>
                  <a:tcPr anchor="ctr"/>
                </a:tc>
                <a:extLst>
                  <a:ext uri="{0D108BD9-81ED-4DB2-BD59-A6C34878D82A}">
                    <a16:rowId xmlns:a16="http://schemas.microsoft.com/office/drawing/2014/main" val="368851093"/>
                  </a:ext>
                </a:extLst>
              </a:tr>
              <a:tr h="415220">
                <a:tc>
                  <a:txBody>
                    <a:bodyPr/>
                    <a:lstStyle/>
                    <a:p>
                      <a:r>
                        <a:rPr lang="en-US" sz="2000" dirty="0"/>
                        <a:t>Psa. 41:9</a:t>
                      </a:r>
                    </a:p>
                  </a:txBody>
                  <a:tcPr anchor="ctr"/>
                </a:tc>
                <a:tc>
                  <a:txBody>
                    <a:bodyPr/>
                    <a:lstStyle/>
                    <a:p>
                      <a:r>
                        <a:rPr lang="en-US" sz="2000" dirty="0"/>
                        <a:t>Jn. 13:18</a:t>
                      </a:r>
                    </a:p>
                  </a:txBody>
                  <a:tcPr anchor="ctr"/>
                </a:tc>
                <a:tc>
                  <a:txBody>
                    <a:bodyPr/>
                    <a:lstStyle/>
                    <a:p>
                      <a:r>
                        <a:rPr lang="en-US" sz="2000" dirty="0"/>
                        <a:t>Isa. 53:7-8</a:t>
                      </a:r>
                    </a:p>
                  </a:txBody>
                  <a:tcPr anchor="ctr"/>
                </a:tc>
                <a:tc>
                  <a:txBody>
                    <a:bodyPr/>
                    <a:lstStyle/>
                    <a:p>
                      <a:r>
                        <a:rPr lang="en-US" sz="2000" dirty="0"/>
                        <a:t>Acts 8:32-33</a:t>
                      </a:r>
                    </a:p>
                  </a:txBody>
                  <a:tcPr anchor="ctr"/>
                </a:tc>
                <a:extLst>
                  <a:ext uri="{0D108BD9-81ED-4DB2-BD59-A6C34878D82A}">
                    <a16:rowId xmlns:a16="http://schemas.microsoft.com/office/drawing/2014/main" val="2434922287"/>
                  </a:ext>
                </a:extLst>
              </a:tr>
              <a:tr h="370840">
                <a:tc>
                  <a:txBody>
                    <a:bodyPr/>
                    <a:lstStyle/>
                    <a:p>
                      <a:r>
                        <a:rPr lang="en-US" sz="2000" dirty="0"/>
                        <a:t>Ps. 35:19; 69:4; 109:3-5</a:t>
                      </a:r>
                    </a:p>
                  </a:txBody>
                  <a:tcPr anchor="ctr"/>
                </a:tc>
                <a:tc>
                  <a:txBody>
                    <a:bodyPr/>
                    <a:lstStyle/>
                    <a:p>
                      <a:r>
                        <a:rPr lang="en-US" sz="2000" dirty="0"/>
                        <a:t>Jn. 15:25</a:t>
                      </a:r>
                    </a:p>
                  </a:txBody>
                  <a:tcPr anchor="ctr"/>
                </a:tc>
                <a:tc>
                  <a:txBody>
                    <a:bodyPr/>
                    <a:lstStyle/>
                    <a:p>
                      <a:r>
                        <a:rPr lang="en-US" sz="2000" dirty="0"/>
                        <a:t>Gen. 15:16</a:t>
                      </a:r>
                    </a:p>
                  </a:txBody>
                  <a:tcPr anchor="ctr"/>
                </a:tc>
                <a:tc>
                  <a:txBody>
                    <a:bodyPr/>
                    <a:lstStyle/>
                    <a:p>
                      <a:r>
                        <a:rPr lang="en-US" sz="2000" dirty="0"/>
                        <a:t>Rom. 4:3</a:t>
                      </a:r>
                    </a:p>
                  </a:txBody>
                  <a:tcPr anchor="ctr"/>
                </a:tc>
                <a:extLst>
                  <a:ext uri="{0D108BD9-81ED-4DB2-BD59-A6C34878D82A}">
                    <a16:rowId xmlns:a16="http://schemas.microsoft.com/office/drawing/2014/main" val="745199857"/>
                  </a:ext>
                </a:extLst>
              </a:tr>
            </a:tbl>
          </a:graphicData>
        </a:graphic>
      </p:graphicFrame>
      <p:sp>
        <p:nvSpPr>
          <p:cNvPr id="4" name="Date Placeholder 3">
            <a:extLst>
              <a:ext uri="{FF2B5EF4-FFF2-40B4-BE49-F238E27FC236}">
                <a16:creationId xmlns:a16="http://schemas.microsoft.com/office/drawing/2014/main" id="{6CB1A119-7E6F-7227-E28D-8C55BE15175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42</a:t>
            </a:r>
          </a:p>
        </p:txBody>
      </p:sp>
      <p:sp>
        <p:nvSpPr>
          <p:cNvPr id="5" name="Footer Placeholder 4">
            <a:extLst>
              <a:ext uri="{FF2B5EF4-FFF2-40B4-BE49-F238E27FC236}">
                <a16:creationId xmlns:a16="http://schemas.microsoft.com/office/drawing/2014/main" id="{DD4B69FC-314F-AA72-6E92-EEC9E66FFC0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17245B23-8E4F-EE6C-2B04-5D66CE3B173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909951219"/>
      </p:ext>
    </p:extLst>
  </p:cSld>
  <p:clrMapOvr>
    <a:masterClrMapping/>
  </p:clrMapOvr>
  <p:transition spd="med">
    <p:pull/>
  </p:transition>
</p:sld>
</file>

<file path=ppt/slides/slide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CB4ED1-5191-5887-2120-3213C2F6CEDB}"/>
              </a:ext>
            </a:extLst>
          </p:cNvPr>
          <p:cNvSpPr>
            <a:spLocks noGrp="1"/>
          </p:cNvSpPr>
          <p:nvPr>
            <p:ph type="title"/>
          </p:nvPr>
        </p:nvSpPr>
        <p:spPr>
          <a:xfrm>
            <a:off x="457200" y="365947"/>
            <a:ext cx="8229600" cy="1374717"/>
          </a:xfrm>
        </p:spPr>
        <p:txBody>
          <a:bodyPr/>
          <a:lstStyle/>
          <a:p>
            <a:r>
              <a:rPr lang="en-US" dirty="0"/>
              <a:t>“Scripture” Without NT Attribution</a:t>
            </a:r>
          </a:p>
        </p:txBody>
      </p:sp>
      <p:graphicFrame>
        <p:nvGraphicFramePr>
          <p:cNvPr id="7" name="Content Placeholder 6">
            <a:extLst>
              <a:ext uri="{FF2B5EF4-FFF2-40B4-BE49-F238E27FC236}">
                <a16:creationId xmlns:a16="http://schemas.microsoft.com/office/drawing/2014/main" id="{EFD85262-2E9E-F747-25ED-D42E02F1E895}"/>
              </a:ext>
            </a:extLst>
          </p:cNvPr>
          <p:cNvGraphicFramePr>
            <a:graphicFrameLocks noGrp="1"/>
          </p:cNvGraphicFramePr>
          <p:nvPr>
            <p:ph idx="1"/>
          </p:nvPr>
        </p:nvGraphicFramePr>
        <p:xfrm>
          <a:off x="457200" y="2193000"/>
          <a:ext cx="8229600" cy="2758440"/>
        </p:xfrm>
        <a:graphic>
          <a:graphicData uri="http://schemas.openxmlformats.org/drawingml/2006/table">
            <a:tbl>
              <a:tblPr firstRow="1" bandCol="1">
                <a:tableStyleId>{5C22544A-7EE6-4342-B048-85BDC9FD1C3A}</a:tableStyleId>
              </a:tblPr>
              <a:tblGrid>
                <a:gridCol w="2869894">
                  <a:extLst>
                    <a:ext uri="{9D8B030D-6E8A-4147-A177-3AD203B41FA5}">
                      <a16:colId xmlns:a16="http://schemas.microsoft.com/office/drawing/2014/main" val="2672934368"/>
                    </a:ext>
                  </a:extLst>
                </a:gridCol>
                <a:gridCol w="1630496">
                  <a:extLst>
                    <a:ext uri="{9D8B030D-6E8A-4147-A177-3AD203B41FA5}">
                      <a16:colId xmlns:a16="http://schemas.microsoft.com/office/drawing/2014/main" val="4189694111"/>
                    </a:ext>
                  </a:extLst>
                </a:gridCol>
                <a:gridCol w="2104222">
                  <a:extLst>
                    <a:ext uri="{9D8B030D-6E8A-4147-A177-3AD203B41FA5}">
                      <a16:colId xmlns:a16="http://schemas.microsoft.com/office/drawing/2014/main" val="73280018"/>
                    </a:ext>
                  </a:extLst>
                </a:gridCol>
                <a:gridCol w="1624988">
                  <a:extLst>
                    <a:ext uri="{9D8B030D-6E8A-4147-A177-3AD203B41FA5}">
                      <a16:colId xmlns:a16="http://schemas.microsoft.com/office/drawing/2014/main" val="2598060"/>
                    </a:ext>
                  </a:extLst>
                </a:gridCol>
              </a:tblGrid>
              <a:tr h="395016">
                <a:tc>
                  <a:txBody>
                    <a:bodyPr/>
                    <a:lstStyle/>
                    <a:p>
                      <a:pPr algn="ctr"/>
                      <a:r>
                        <a:rPr lang="en-US" sz="2500" b="0" dirty="0">
                          <a:effectLst>
                            <a:outerShdw blurRad="38100" dist="38100" dir="2700000" algn="tl">
                              <a:srgbClr val="000000">
                                <a:alpha val="43137"/>
                              </a:srgbClr>
                            </a:outerShdw>
                          </a:effectLst>
                          <a:latin typeface="+mj-lt"/>
                        </a:rPr>
                        <a:t>OT</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NT</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OT</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NT</a:t>
                      </a:r>
                    </a:p>
                  </a:txBody>
                  <a:tcPr>
                    <a:solidFill>
                      <a:srgbClr val="0000FF"/>
                    </a:solidFill>
                  </a:tcPr>
                </a:tc>
                <a:extLst>
                  <a:ext uri="{0D108BD9-81ED-4DB2-BD59-A6C34878D82A}">
                    <a16:rowId xmlns:a16="http://schemas.microsoft.com/office/drawing/2014/main" val="16081844"/>
                  </a:ext>
                </a:extLst>
              </a:tr>
              <a:tr h="586153">
                <a:tc>
                  <a:txBody>
                    <a:bodyPr/>
                    <a:lstStyle/>
                    <a:p>
                      <a:r>
                        <a:rPr lang="en-US" sz="2000" dirty="0"/>
                        <a:t>Ex. 9:16</a:t>
                      </a:r>
                    </a:p>
                  </a:txBody>
                  <a:tcPr anchor="ctr"/>
                </a:tc>
                <a:tc>
                  <a:txBody>
                    <a:bodyPr/>
                    <a:lstStyle/>
                    <a:p>
                      <a:r>
                        <a:rPr lang="en-US" sz="2000" dirty="0"/>
                        <a:t>Rom. 9:17</a:t>
                      </a:r>
                    </a:p>
                  </a:txBody>
                  <a:tcPr anchor="ctr"/>
                </a:tc>
                <a:tc>
                  <a:txBody>
                    <a:bodyPr/>
                    <a:lstStyle/>
                    <a:p>
                      <a:r>
                        <a:rPr lang="en-US" sz="2000" dirty="0"/>
                        <a:t>Dt. 25:4</a:t>
                      </a:r>
                      <a:br>
                        <a:rPr lang="en-US" sz="2000" dirty="0"/>
                      </a:br>
                      <a:r>
                        <a:rPr lang="en-US" sz="2000" dirty="0"/>
                        <a:t>Lk. 10:7</a:t>
                      </a:r>
                    </a:p>
                  </a:txBody>
                  <a:tcPr/>
                </a:tc>
                <a:tc>
                  <a:txBody>
                    <a:bodyPr/>
                    <a:lstStyle/>
                    <a:p>
                      <a:r>
                        <a:rPr lang="en-US" sz="2000" dirty="0"/>
                        <a:t>1 Tim. 5:18</a:t>
                      </a:r>
                    </a:p>
                  </a:txBody>
                  <a:tcPr/>
                </a:tc>
                <a:extLst>
                  <a:ext uri="{0D108BD9-81ED-4DB2-BD59-A6C34878D82A}">
                    <a16:rowId xmlns:a16="http://schemas.microsoft.com/office/drawing/2014/main" val="873715508"/>
                  </a:ext>
                </a:extLst>
              </a:tr>
              <a:tr h="331304">
                <a:tc>
                  <a:txBody>
                    <a:bodyPr/>
                    <a:lstStyle/>
                    <a:p>
                      <a:r>
                        <a:rPr lang="en-US" sz="2000" dirty="0"/>
                        <a:t>Isa. 28:</a:t>
                      </a:r>
                    </a:p>
                  </a:txBody>
                  <a:tcPr anchor="ctr"/>
                </a:tc>
                <a:tc>
                  <a:txBody>
                    <a:bodyPr/>
                    <a:lstStyle/>
                    <a:p>
                      <a:r>
                        <a:rPr lang="en-US" sz="2000" dirty="0"/>
                        <a:t>Rom. 10:17</a:t>
                      </a:r>
                    </a:p>
                  </a:txBody>
                  <a:tcPr anchor="ctr"/>
                </a:tc>
                <a:tc>
                  <a:txBody>
                    <a:bodyPr/>
                    <a:lstStyle/>
                    <a:p>
                      <a:r>
                        <a:rPr lang="en-US" sz="2000" dirty="0"/>
                        <a:t>Lev. 19:18</a:t>
                      </a:r>
                    </a:p>
                  </a:txBody>
                  <a:tcPr/>
                </a:tc>
                <a:tc>
                  <a:txBody>
                    <a:bodyPr/>
                    <a:lstStyle/>
                    <a:p>
                      <a:r>
                        <a:rPr lang="en-US" sz="2000" dirty="0"/>
                        <a:t>Jas. 2:8</a:t>
                      </a:r>
                    </a:p>
                  </a:txBody>
                  <a:tcPr/>
                </a:tc>
                <a:extLst>
                  <a:ext uri="{0D108BD9-81ED-4DB2-BD59-A6C34878D82A}">
                    <a16:rowId xmlns:a16="http://schemas.microsoft.com/office/drawing/2014/main" val="2618955529"/>
                  </a:ext>
                </a:extLst>
              </a:tr>
              <a:tr h="331304">
                <a:tc>
                  <a:txBody>
                    <a:bodyPr/>
                    <a:lstStyle/>
                    <a:p>
                      <a:r>
                        <a:rPr lang="en-US" sz="2000" dirty="0"/>
                        <a:t>1 Ki. 19:10, 14, 18</a:t>
                      </a:r>
                    </a:p>
                  </a:txBody>
                  <a:tcPr anchor="ctr"/>
                </a:tc>
                <a:tc>
                  <a:txBody>
                    <a:bodyPr/>
                    <a:lstStyle/>
                    <a:p>
                      <a:r>
                        <a:rPr lang="en-US" sz="2000" dirty="0"/>
                        <a:t>Rom. 11:2-4</a:t>
                      </a:r>
                    </a:p>
                  </a:txBody>
                  <a:tcPr anchor="ctr"/>
                </a:tc>
                <a:tc>
                  <a:txBody>
                    <a:bodyPr/>
                    <a:lstStyle/>
                    <a:p>
                      <a:r>
                        <a:rPr lang="en-US" sz="2000" dirty="0"/>
                        <a:t>Gen. 15:6</a:t>
                      </a:r>
                    </a:p>
                  </a:txBody>
                  <a:tcPr/>
                </a:tc>
                <a:tc>
                  <a:txBody>
                    <a:bodyPr/>
                    <a:lstStyle/>
                    <a:p>
                      <a:r>
                        <a:rPr lang="en-US" sz="2000" dirty="0"/>
                        <a:t>Jas. 2:23</a:t>
                      </a:r>
                    </a:p>
                  </a:txBody>
                  <a:tcPr/>
                </a:tc>
                <a:extLst>
                  <a:ext uri="{0D108BD9-81ED-4DB2-BD59-A6C34878D82A}">
                    <a16:rowId xmlns:a16="http://schemas.microsoft.com/office/drawing/2014/main" val="3845657704"/>
                  </a:ext>
                </a:extLst>
              </a:tr>
              <a:tr h="331304">
                <a:tc>
                  <a:txBody>
                    <a:bodyPr/>
                    <a:lstStyle/>
                    <a:p>
                      <a:r>
                        <a:rPr lang="en-US" sz="2000" dirty="0"/>
                        <a:t>Gen. 12:3; 18:18; 22:18</a:t>
                      </a:r>
                    </a:p>
                  </a:txBody>
                  <a:tcPr anchor="ctr"/>
                </a:tc>
                <a:tc>
                  <a:txBody>
                    <a:bodyPr/>
                    <a:lstStyle/>
                    <a:p>
                      <a:r>
                        <a:rPr lang="en-US" sz="2000" dirty="0"/>
                        <a:t>Gal. 3:8</a:t>
                      </a:r>
                    </a:p>
                  </a:txBody>
                  <a:tcPr anchor="ctr"/>
                </a:tc>
                <a:tc>
                  <a:txBody>
                    <a:bodyPr/>
                    <a:lstStyle/>
                    <a:p>
                      <a:r>
                        <a:rPr lang="en-US" sz="2000" dirty="0"/>
                        <a:t>Pr. 3:34</a:t>
                      </a:r>
                    </a:p>
                  </a:txBody>
                  <a:tcPr/>
                </a:tc>
                <a:tc>
                  <a:txBody>
                    <a:bodyPr/>
                    <a:lstStyle/>
                    <a:p>
                      <a:r>
                        <a:rPr lang="en-US" sz="2000" dirty="0"/>
                        <a:t>Jas. 4:5-6</a:t>
                      </a:r>
                    </a:p>
                  </a:txBody>
                  <a:tcPr/>
                </a:tc>
                <a:extLst>
                  <a:ext uri="{0D108BD9-81ED-4DB2-BD59-A6C34878D82A}">
                    <a16:rowId xmlns:a16="http://schemas.microsoft.com/office/drawing/2014/main" val="1521369755"/>
                  </a:ext>
                </a:extLst>
              </a:tr>
              <a:tr h="331304">
                <a:tc>
                  <a:txBody>
                    <a:bodyPr/>
                    <a:lstStyle/>
                    <a:p>
                      <a:r>
                        <a:rPr lang="en-US" sz="2000" dirty="0"/>
                        <a:t>Gen. 21:10</a:t>
                      </a:r>
                    </a:p>
                  </a:txBody>
                  <a:tcPr/>
                </a:tc>
                <a:tc>
                  <a:txBody>
                    <a:bodyPr/>
                    <a:lstStyle/>
                    <a:p>
                      <a:r>
                        <a:rPr lang="en-US" sz="2000" dirty="0"/>
                        <a:t>Gal. 4:30</a:t>
                      </a:r>
                    </a:p>
                  </a:txBody>
                  <a:tcPr/>
                </a:tc>
                <a:tc>
                  <a:txBody>
                    <a:bodyPr/>
                    <a:lstStyle/>
                    <a:p>
                      <a:r>
                        <a:rPr lang="en-US" sz="2000" dirty="0"/>
                        <a:t>Isa. 28:16</a:t>
                      </a:r>
                    </a:p>
                  </a:txBody>
                  <a:tcPr/>
                </a:tc>
                <a:tc>
                  <a:txBody>
                    <a:bodyPr/>
                    <a:lstStyle/>
                    <a:p>
                      <a:r>
                        <a:rPr lang="en-US" sz="2000" dirty="0"/>
                        <a:t>1 Pet. 2:6</a:t>
                      </a:r>
                    </a:p>
                  </a:txBody>
                  <a:tcPr/>
                </a:tc>
                <a:extLst>
                  <a:ext uri="{0D108BD9-81ED-4DB2-BD59-A6C34878D82A}">
                    <a16:rowId xmlns:a16="http://schemas.microsoft.com/office/drawing/2014/main" val="4248040800"/>
                  </a:ext>
                </a:extLst>
              </a:tr>
            </a:tbl>
          </a:graphicData>
        </a:graphic>
      </p:graphicFrame>
      <p:sp>
        <p:nvSpPr>
          <p:cNvPr id="4" name="Date Placeholder 3">
            <a:extLst>
              <a:ext uri="{FF2B5EF4-FFF2-40B4-BE49-F238E27FC236}">
                <a16:creationId xmlns:a16="http://schemas.microsoft.com/office/drawing/2014/main" id="{6CB1A119-7E6F-7227-E28D-8C55BE15175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42</a:t>
            </a:r>
          </a:p>
        </p:txBody>
      </p:sp>
      <p:sp>
        <p:nvSpPr>
          <p:cNvPr id="5" name="Footer Placeholder 4">
            <a:extLst>
              <a:ext uri="{FF2B5EF4-FFF2-40B4-BE49-F238E27FC236}">
                <a16:creationId xmlns:a16="http://schemas.microsoft.com/office/drawing/2014/main" id="{DD4B69FC-314F-AA72-6E92-EEC9E66FFC0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17245B23-8E4F-EE6C-2B04-5D66CE3B173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598110340"/>
      </p:ext>
    </p:extLst>
  </p:cSld>
  <p:clrMapOvr>
    <a:masterClrMapping/>
  </p:clrMapOvr>
  <p:transition spd="med">
    <p:pull/>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Gospels:  “It Is Written”</a:t>
            </a:r>
            <a:endParaRPr lang="en-US"/>
          </a:p>
        </p:txBody>
      </p:sp>
      <p:sp>
        <p:nvSpPr>
          <p:cNvPr id="6" name="Content Placeholder 5">
            <a:extLst>
              <a:ext uri="{FF2B5EF4-FFF2-40B4-BE49-F238E27FC236}">
                <a16:creationId xmlns:a16="http://schemas.microsoft.com/office/drawing/2014/main" id="{5885EB96-0BB0-36D2-564E-1FDF54AF8C60}"/>
              </a:ext>
            </a:extLst>
          </p:cNvPr>
          <p:cNvSpPr>
            <a:spLocks noGrp="1"/>
          </p:cNvSpPr>
          <p:nvPr>
            <p:ph idx="1"/>
          </p:nvPr>
        </p:nvSpPr>
        <p:spPr>
          <a:xfrm>
            <a:off x="499533" y="1584325"/>
            <a:ext cx="8229600" cy="4530725"/>
          </a:xfrm>
        </p:spPr>
        <p:txBody>
          <a:bodyPr/>
          <a:lstStyle/>
          <a:p>
            <a:r>
              <a:rPr lang="en-US" b="1" i="1"/>
              <a:t>Epistle Of Barnabas 4:14  </a:t>
            </a:r>
            <a:r>
              <a:rPr lang="en-US"/>
              <a:t>[70-135 AD]:  “…let us be on guard lest we should be found to be, as </a:t>
            </a:r>
            <a:r>
              <a:rPr lang="en-US" b="1">
                <a:solidFill>
                  <a:srgbClr val="00B0F0"/>
                </a:solidFill>
              </a:rPr>
              <a:t>it is written</a:t>
            </a:r>
            <a:r>
              <a:rPr lang="en-US"/>
              <a:t>, ‘</a:t>
            </a:r>
            <a:r>
              <a:rPr lang="en-US" b="1">
                <a:solidFill>
                  <a:srgbClr val="FFFF00"/>
                </a:solidFill>
              </a:rPr>
              <a:t>many called, but few chosen.’</a:t>
            </a:r>
            <a:r>
              <a:rPr lang="en-US"/>
              <a:t>”  </a:t>
            </a:r>
            <a:r>
              <a:rPr lang="en-US" sz="2000"/>
              <a:t>(Holmes, The Apostolic Fathers, 283)</a:t>
            </a:r>
          </a:p>
          <a:p>
            <a:endParaRPr lang="en-US"/>
          </a:p>
        </p:txBody>
      </p:sp>
      <p:sp>
        <p:nvSpPr>
          <p:cNvPr id="4" name="Footer Placeholder 3"/>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373</a:t>
            </a:fld>
            <a:endParaRPr lang="en-US"/>
          </a:p>
        </p:txBody>
      </p:sp>
      <p:sp>
        <p:nvSpPr>
          <p:cNvPr id="9" name="Rounded Rectangular Callout 6">
            <a:extLst>
              <a:ext uri="{FF2B5EF4-FFF2-40B4-BE49-F238E27FC236}">
                <a16:creationId xmlns:a16="http://schemas.microsoft.com/office/drawing/2014/main" id="{B79EE679-A584-D686-9C44-9E68673A7C91}"/>
              </a:ext>
            </a:extLst>
          </p:cNvPr>
          <p:cNvSpPr/>
          <p:nvPr/>
        </p:nvSpPr>
        <p:spPr bwMode="auto">
          <a:xfrm>
            <a:off x="1216184" y="3739894"/>
            <a:ext cx="2148648" cy="494110"/>
          </a:xfrm>
          <a:prstGeom prst="borderCallout1">
            <a:avLst>
              <a:gd name="adj1" fmla="val 4513"/>
              <a:gd name="adj2" fmla="val 50983"/>
              <a:gd name="adj3" fmla="val -169853"/>
              <a:gd name="adj4" fmla="val 52108"/>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Mt. 22:14</a:t>
            </a:r>
          </a:p>
        </p:txBody>
      </p:sp>
      <p:sp>
        <p:nvSpPr>
          <p:cNvPr id="3" name="Date Placeholder 2">
            <a:extLst>
              <a:ext uri="{FF2B5EF4-FFF2-40B4-BE49-F238E27FC236}">
                <a16:creationId xmlns:a16="http://schemas.microsoft.com/office/drawing/2014/main" id="{A14B5358-8BCA-5D2A-4462-3A336BF9507F}"/>
              </a:ext>
            </a:extLst>
          </p:cNvPr>
          <p:cNvSpPr>
            <a:spLocks noGrp="1"/>
          </p:cNvSpPr>
          <p:nvPr>
            <p:ph type="dt" sz="half" idx="10"/>
          </p:nvPr>
        </p:nvSpPr>
        <p:spPr/>
        <p:txBody>
          <a:bodyPr/>
          <a:lstStyle/>
          <a:p>
            <a:r>
              <a:rPr lang="en-US"/>
              <a:t>Outline, 42</a:t>
            </a:r>
          </a:p>
        </p:txBody>
      </p:sp>
    </p:spTree>
    <p:extLst>
      <p:ext uri="{BB962C8B-B14F-4D97-AF65-F5344CB8AC3E}">
        <p14:creationId xmlns:p14="http://schemas.microsoft.com/office/powerpoint/2010/main" val="38165990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AC5C86-DBD0-880B-4BAB-EC08ECD6DDC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70B6342-49B0-0175-3285-F318DEB9CBA3}"/>
              </a:ext>
            </a:extLst>
          </p:cNvPr>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Gospels:  “It Is Written”</a:t>
            </a:r>
            <a:endParaRPr lang="en-US"/>
          </a:p>
        </p:txBody>
      </p:sp>
      <p:sp>
        <p:nvSpPr>
          <p:cNvPr id="6" name="Content Placeholder 5">
            <a:extLst>
              <a:ext uri="{FF2B5EF4-FFF2-40B4-BE49-F238E27FC236}">
                <a16:creationId xmlns:a16="http://schemas.microsoft.com/office/drawing/2014/main" id="{DDDE5F8A-4D68-5D62-37D2-010B4E7E3433}"/>
              </a:ext>
            </a:extLst>
          </p:cNvPr>
          <p:cNvSpPr>
            <a:spLocks noGrp="1"/>
          </p:cNvSpPr>
          <p:nvPr>
            <p:ph idx="1"/>
          </p:nvPr>
        </p:nvSpPr>
        <p:spPr>
          <a:xfrm>
            <a:off x="499533" y="1584325"/>
            <a:ext cx="8229600" cy="4530725"/>
          </a:xfrm>
        </p:spPr>
        <p:txBody>
          <a:bodyPr/>
          <a:lstStyle/>
          <a:p>
            <a:r>
              <a:rPr lang="en-US" b="1" i="1"/>
              <a:t>Origen</a:t>
            </a:r>
            <a:r>
              <a:rPr lang="en-US"/>
              <a:t>.  “For </a:t>
            </a:r>
            <a:r>
              <a:rPr lang="en-US" b="1">
                <a:solidFill>
                  <a:srgbClr val="00B0F0"/>
                </a:solidFill>
              </a:rPr>
              <a:t>it is written </a:t>
            </a:r>
            <a:r>
              <a:rPr lang="en-US"/>
              <a:t>that John said: </a:t>
            </a:r>
            <a:r>
              <a:rPr lang="en-US" b="1">
                <a:solidFill>
                  <a:srgbClr val="FFFF00"/>
                </a:solidFill>
              </a:rPr>
              <a:t>‘He who sent me to baptize said, On whomsoever thou shalt see the Spirit descending and abiding upon Him, the same is He that </a:t>
            </a:r>
            <a:r>
              <a:rPr lang="en-US" b="1" err="1">
                <a:solidFill>
                  <a:srgbClr val="FFFF00"/>
                </a:solidFill>
              </a:rPr>
              <a:t>baptizeth</a:t>
            </a:r>
            <a:r>
              <a:rPr lang="en-US" b="1">
                <a:solidFill>
                  <a:srgbClr val="FFFF00"/>
                </a:solidFill>
              </a:rPr>
              <a:t> with the Holy Spirit and with fire’ </a:t>
            </a:r>
            <a:r>
              <a:rPr lang="en-US"/>
              <a:t>[Jn. 1:32].”  </a:t>
            </a:r>
            <a:r>
              <a:rPr lang="en-US" sz="2000"/>
              <a:t>(“Origen’s Commentary on the Gospel of John,” Book II, </a:t>
            </a:r>
            <a:r>
              <a:rPr lang="en-US" sz="2000" err="1"/>
              <a:t>ANF</a:t>
            </a:r>
            <a:r>
              <a:rPr lang="en-US" sz="2000"/>
              <a:t>, 1897, 9:329)</a:t>
            </a:r>
          </a:p>
          <a:p>
            <a:endParaRPr lang="en-US" sz="2000"/>
          </a:p>
          <a:p>
            <a:endParaRPr lang="en-US"/>
          </a:p>
        </p:txBody>
      </p:sp>
      <p:sp>
        <p:nvSpPr>
          <p:cNvPr id="4" name="Footer Placeholder 3">
            <a:extLst>
              <a:ext uri="{FF2B5EF4-FFF2-40B4-BE49-F238E27FC236}">
                <a16:creationId xmlns:a16="http://schemas.microsoft.com/office/drawing/2014/main" id="{11886583-495C-F51E-858D-D41749C13EA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AA99D47C-33FD-9F02-3F69-C93748019593}"/>
              </a:ext>
            </a:extLst>
          </p:cNvPr>
          <p:cNvSpPr>
            <a:spLocks noGrp="1"/>
          </p:cNvSpPr>
          <p:nvPr>
            <p:ph type="sldNum" sz="quarter" idx="12"/>
          </p:nvPr>
        </p:nvSpPr>
        <p:spPr/>
        <p:txBody>
          <a:bodyPr/>
          <a:lstStyle/>
          <a:p>
            <a:fld id="{3C8CA7C4-6BCF-4B83-8858-85B1748A2A5F}" type="slidenum">
              <a:rPr lang="en-US" smtClean="0"/>
              <a:t>374</a:t>
            </a:fld>
            <a:endParaRPr lang="en-US"/>
          </a:p>
        </p:txBody>
      </p:sp>
      <p:sp>
        <p:nvSpPr>
          <p:cNvPr id="3" name="Date Placeholder 2">
            <a:extLst>
              <a:ext uri="{FF2B5EF4-FFF2-40B4-BE49-F238E27FC236}">
                <a16:creationId xmlns:a16="http://schemas.microsoft.com/office/drawing/2014/main" id="{39D3DAC0-54EB-5921-426E-82AE5FAB5C9D}"/>
              </a:ext>
            </a:extLst>
          </p:cNvPr>
          <p:cNvSpPr>
            <a:spLocks noGrp="1"/>
          </p:cNvSpPr>
          <p:nvPr>
            <p:ph type="dt" sz="half" idx="10"/>
          </p:nvPr>
        </p:nvSpPr>
        <p:spPr/>
        <p:txBody>
          <a:bodyPr/>
          <a:lstStyle/>
          <a:p>
            <a:r>
              <a:rPr lang="en-US"/>
              <a:t>Outline, 42</a:t>
            </a:r>
          </a:p>
        </p:txBody>
      </p:sp>
      <p:sp>
        <p:nvSpPr>
          <p:cNvPr id="8" name="Rounded Rectangular Callout 6">
            <a:extLst>
              <a:ext uri="{FF2B5EF4-FFF2-40B4-BE49-F238E27FC236}">
                <a16:creationId xmlns:a16="http://schemas.microsoft.com/office/drawing/2014/main" id="{84F40F4F-7429-6A7B-8821-76E570CD8AC5}"/>
              </a:ext>
            </a:extLst>
          </p:cNvPr>
          <p:cNvSpPr/>
          <p:nvPr/>
        </p:nvSpPr>
        <p:spPr bwMode="auto">
          <a:xfrm>
            <a:off x="5724638" y="4692361"/>
            <a:ext cx="2148648" cy="494110"/>
          </a:xfrm>
          <a:prstGeom prst="borderCallout1">
            <a:avLst>
              <a:gd name="adj1" fmla="val 4513"/>
              <a:gd name="adj2" fmla="val 50983"/>
              <a:gd name="adj3" fmla="val -188381"/>
              <a:gd name="adj4" fmla="val 50258"/>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Jn. 1:32</a:t>
            </a:r>
          </a:p>
        </p:txBody>
      </p:sp>
    </p:spTree>
    <p:extLst>
      <p:ext uri="{BB962C8B-B14F-4D97-AF65-F5344CB8AC3E}">
        <p14:creationId xmlns:p14="http://schemas.microsoft.com/office/powerpoint/2010/main" val="283319858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41B37E-4270-FDA3-C8AA-ADD141E8BED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6E93D94-A00C-7A0E-FB21-387BC56CA1D8}"/>
              </a:ext>
            </a:extLst>
          </p:cNvPr>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Gospels:  “It Is Written”</a:t>
            </a:r>
            <a:endParaRPr lang="en-US"/>
          </a:p>
        </p:txBody>
      </p:sp>
      <p:sp>
        <p:nvSpPr>
          <p:cNvPr id="6" name="Content Placeholder 5">
            <a:extLst>
              <a:ext uri="{FF2B5EF4-FFF2-40B4-BE49-F238E27FC236}">
                <a16:creationId xmlns:a16="http://schemas.microsoft.com/office/drawing/2014/main" id="{DBFD9AF8-CCA4-CD91-2298-E69FA6040C90}"/>
              </a:ext>
            </a:extLst>
          </p:cNvPr>
          <p:cNvSpPr>
            <a:spLocks noGrp="1"/>
          </p:cNvSpPr>
          <p:nvPr>
            <p:ph idx="1"/>
          </p:nvPr>
        </p:nvSpPr>
        <p:spPr>
          <a:xfrm>
            <a:off x="499533" y="1584325"/>
            <a:ext cx="8229600" cy="4530725"/>
          </a:xfrm>
        </p:spPr>
        <p:txBody>
          <a:bodyPr/>
          <a:lstStyle/>
          <a:p>
            <a:r>
              <a:rPr lang="en-US" b="1" i="1"/>
              <a:t>Origen</a:t>
            </a:r>
            <a:r>
              <a:rPr lang="en-US"/>
              <a:t>.  “[A]</a:t>
            </a:r>
            <a:r>
              <a:rPr lang="en-US" err="1"/>
              <a:t>nd</a:t>
            </a:r>
            <a:r>
              <a:rPr lang="en-US"/>
              <a:t> as </a:t>
            </a:r>
            <a:r>
              <a:rPr lang="en-US" b="1">
                <a:solidFill>
                  <a:srgbClr val="00B0F0"/>
                </a:solidFill>
              </a:rPr>
              <a:t>it is written </a:t>
            </a:r>
            <a:r>
              <a:rPr lang="en-US"/>
              <a:t>of John the Baptist, </a:t>
            </a:r>
            <a:r>
              <a:rPr lang="en-US" b="1">
                <a:solidFill>
                  <a:srgbClr val="FFFF00"/>
                </a:solidFill>
              </a:rPr>
              <a:t>‘Behold I send My messenger before thy face,’ </a:t>
            </a:r>
            <a:r>
              <a:rPr lang="en-US"/>
              <a:t>the angels (messengers) of God are so called on account of their office, and are not here called men on account of their nature.”  </a:t>
            </a:r>
            <a:r>
              <a:rPr lang="en-US" sz="2000"/>
              <a:t>(“Origen’s Commentary on the Gospel of John,” Book II, </a:t>
            </a:r>
            <a:r>
              <a:rPr lang="en-US" sz="2000" err="1"/>
              <a:t>ANF</a:t>
            </a:r>
            <a:r>
              <a:rPr lang="en-US" sz="2000"/>
              <a:t>, 1897, 9:336)</a:t>
            </a:r>
          </a:p>
          <a:p>
            <a:endParaRPr lang="en-US"/>
          </a:p>
        </p:txBody>
      </p:sp>
      <p:sp>
        <p:nvSpPr>
          <p:cNvPr id="4" name="Footer Placeholder 3">
            <a:extLst>
              <a:ext uri="{FF2B5EF4-FFF2-40B4-BE49-F238E27FC236}">
                <a16:creationId xmlns:a16="http://schemas.microsoft.com/office/drawing/2014/main" id="{63D9BC2A-E7B6-9BE6-6C0A-6BACC5A9EF77}"/>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87B0513A-BC3B-C47F-884A-8F8F9DA69DA3}"/>
              </a:ext>
            </a:extLst>
          </p:cNvPr>
          <p:cNvSpPr>
            <a:spLocks noGrp="1"/>
          </p:cNvSpPr>
          <p:nvPr>
            <p:ph type="sldNum" sz="quarter" idx="12"/>
          </p:nvPr>
        </p:nvSpPr>
        <p:spPr/>
        <p:txBody>
          <a:bodyPr/>
          <a:lstStyle/>
          <a:p>
            <a:fld id="{3C8CA7C4-6BCF-4B83-8858-85B1748A2A5F}" type="slidenum">
              <a:rPr lang="en-US" smtClean="0"/>
              <a:t>375</a:t>
            </a:fld>
            <a:endParaRPr lang="en-US"/>
          </a:p>
        </p:txBody>
      </p:sp>
      <p:sp>
        <p:nvSpPr>
          <p:cNvPr id="3" name="Date Placeholder 2">
            <a:extLst>
              <a:ext uri="{FF2B5EF4-FFF2-40B4-BE49-F238E27FC236}">
                <a16:creationId xmlns:a16="http://schemas.microsoft.com/office/drawing/2014/main" id="{584A772E-72EF-1014-B4B8-B5545431347E}"/>
              </a:ext>
            </a:extLst>
          </p:cNvPr>
          <p:cNvSpPr>
            <a:spLocks noGrp="1"/>
          </p:cNvSpPr>
          <p:nvPr>
            <p:ph type="dt" sz="half" idx="10"/>
          </p:nvPr>
        </p:nvSpPr>
        <p:spPr/>
        <p:txBody>
          <a:bodyPr/>
          <a:lstStyle/>
          <a:p>
            <a:r>
              <a:rPr lang="en-US"/>
              <a:t>Outline, 42</a:t>
            </a:r>
          </a:p>
        </p:txBody>
      </p:sp>
      <p:sp>
        <p:nvSpPr>
          <p:cNvPr id="7" name="Rounded Rectangular Callout 6">
            <a:extLst>
              <a:ext uri="{FF2B5EF4-FFF2-40B4-BE49-F238E27FC236}">
                <a16:creationId xmlns:a16="http://schemas.microsoft.com/office/drawing/2014/main" id="{60F07A19-250A-345F-C82A-E8636901498B}"/>
              </a:ext>
            </a:extLst>
          </p:cNvPr>
          <p:cNvSpPr/>
          <p:nvPr/>
        </p:nvSpPr>
        <p:spPr bwMode="auto">
          <a:xfrm>
            <a:off x="3438180" y="4667747"/>
            <a:ext cx="3238041" cy="494110"/>
          </a:xfrm>
          <a:prstGeom prst="borderCallout1">
            <a:avLst>
              <a:gd name="adj1" fmla="val 4513"/>
              <a:gd name="adj2" fmla="val 50983"/>
              <a:gd name="adj3" fmla="val -444789"/>
              <a:gd name="adj4" fmla="val 53421"/>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Mal. 3:1; Mk. 1:2</a:t>
            </a:r>
          </a:p>
        </p:txBody>
      </p:sp>
    </p:spTree>
    <p:extLst>
      <p:ext uri="{BB962C8B-B14F-4D97-AF65-F5344CB8AC3E}">
        <p14:creationId xmlns:p14="http://schemas.microsoft.com/office/powerpoint/2010/main" val="133850662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8DB547-ED34-8521-3483-9A10D42217E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329265D-4445-701C-4868-4B25B0B3DE3F}"/>
              </a:ext>
            </a:extLst>
          </p:cNvPr>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Gospels:  “It Is Written”</a:t>
            </a:r>
            <a:endParaRPr lang="en-US"/>
          </a:p>
        </p:txBody>
      </p:sp>
      <p:sp>
        <p:nvSpPr>
          <p:cNvPr id="6" name="Content Placeholder 5">
            <a:extLst>
              <a:ext uri="{FF2B5EF4-FFF2-40B4-BE49-F238E27FC236}">
                <a16:creationId xmlns:a16="http://schemas.microsoft.com/office/drawing/2014/main" id="{12A26A47-33B1-4384-4FEB-6A9314697841}"/>
              </a:ext>
            </a:extLst>
          </p:cNvPr>
          <p:cNvSpPr>
            <a:spLocks noGrp="1"/>
          </p:cNvSpPr>
          <p:nvPr>
            <p:ph idx="1"/>
          </p:nvPr>
        </p:nvSpPr>
        <p:spPr>
          <a:xfrm>
            <a:off x="499533" y="1584325"/>
            <a:ext cx="8229600" cy="4530725"/>
          </a:xfrm>
        </p:spPr>
        <p:txBody>
          <a:bodyPr/>
          <a:lstStyle/>
          <a:p>
            <a:r>
              <a:rPr lang="en-US" b="1" i="1"/>
              <a:t>Origen:  </a:t>
            </a:r>
            <a:r>
              <a:rPr lang="en-US"/>
              <a:t>“Now a similitude differs from a parable; for </a:t>
            </a:r>
            <a:r>
              <a:rPr lang="en-US" b="1">
                <a:solidFill>
                  <a:srgbClr val="00B0F0"/>
                </a:solidFill>
              </a:rPr>
              <a:t>it is written </a:t>
            </a:r>
            <a:r>
              <a:rPr lang="en-US"/>
              <a:t>in Mark, </a:t>
            </a:r>
            <a:r>
              <a:rPr lang="en-US" b="1">
                <a:solidFill>
                  <a:srgbClr val="FFFF00"/>
                </a:solidFill>
              </a:rPr>
              <a:t>‘To what shall we compare the kingdom of God, or in what parable shall we set it forth?’ </a:t>
            </a:r>
            <a:r>
              <a:rPr lang="en-US"/>
              <a:t>From this it is plain that there is a difference between a similitude and a parable.”  </a:t>
            </a:r>
            <a:r>
              <a:rPr lang="en-US" sz="2000"/>
              <a:t>(“Origen’s Commentary on the Gospel of Matthew,” Book X, </a:t>
            </a:r>
            <a:r>
              <a:rPr lang="en-US" sz="2000" err="1"/>
              <a:t>ANF</a:t>
            </a:r>
            <a:r>
              <a:rPr lang="en-US" sz="2000"/>
              <a:t>, 1897, 9:416)</a:t>
            </a:r>
          </a:p>
        </p:txBody>
      </p:sp>
      <p:sp>
        <p:nvSpPr>
          <p:cNvPr id="4" name="Footer Placeholder 3">
            <a:extLst>
              <a:ext uri="{FF2B5EF4-FFF2-40B4-BE49-F238E27FC236}">
                <a16:creationId xmlns:a16="http://schemas.microsoft.com/office/drawing/2014/main" id="{0D59DD6D-97DF-6CF9-2C84-DA8703BE57A2}"/>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F5E994B-30B1-77B4-4584-D852C7FA3F56}"/>
              </a:ext>
            </a:extLst>
          </p:cNvPr>
          <p:cNvSpPr>
            <a:spLocks noGrp="1"/>
          </p:cNvSpPr>
          <p:nvPr>
            <p:ph type="sldNum" sz="quarter" idx="12"/>
          </p:nvPr>
        </p:nvSpPr>
        <p:spPr/>
        <p:txBody>
          <a:bodyPr/>
          <a:lstStyle/>
          <a:p>
            <a:fld id="{3C8CA7C4-6BCF-4B83-8858-85B1748A2A5F}" type="slidenum">
              <a:rPr lang="en-US" smtClean="0"/>
              <a:t>376</a:t>
            </a:fld>
            <a:endParaRPr lang="en-US"/>
          </a:p>
        </p:txBody>
      </p:sp>
      <p:sp>
        <p:nvSpPr>
          <p:cNvPr id="3" name="Date Placeholder 2">
            <a:extLst>
              <a:ext uri="{FF2B5EF4-FFF2-40B4-BE49-F238E27FC236}">
                <a16:creationId xmlns:a16="http://schemas.microsoft.com/office/drawing/2014/main" id="{1A7BDC75-D0F6-22C2-8CC8-3CD9AAC40390}"/>
              </a:ext>
            </a:extLst>
          </p:cNvPr>
          <p:cNvSpPr>
            <a:spLocks noGrp="1"/>
          </p:cNvSpPr>
          <p:nvPr>
            <p:ph type="dt" sz="half" idx="10"/>
          </p:nvPr>
        </p:nvSpPr>
        <p:spPr/>
        <p:txBody>
          <a:bodyPr/>
          <a:lstStyle/>
          <a:p>
            <a:r>
              <a:rPr lang="en-US" dirty="0"/>
              <a:t>Outline, 42-43</a:t>
            </a:r>
          </a:p>
        </p:txBody>
      </p:sp>
      <p:sp>
        <p:nvSpPr>
          <p:cNvPr id="7" name="Rounded Rectangular Callout 6">
            <a:extLst>
              <a:ext uri="{FF2B5EF4-FFF2-40B4-BE49-F238E27FC236}">
                <a16:creationId xmlns:a16="http://schemas.microsoft.com/office/drawing/2014/main" id="{FE39436E-9C34-D0DE-9F75-B31127ACCF52}"/>
              </a:ext>
            </a:extLst>
          </p:cNvPr>
          <p:cNvSpPr/>
          <p:nvPr/>
        </p:nvSpPr>
        <p:spPr bwMode="auto">
          <a:xfrm>
            <a:off x="2886419" y="5026620"/>
            <a:ext cx="2031694" cy="494110"/>
          </a:xfrm>
          <a:prstGeom prst="borderCallout1">
            <a:avLst>
              <a:gd name="adj1" fmla="val 4513"/>
              <a:gd name="adj2" fmla="val 50983"/>
              <a:gd name="adj3" fmla="val -324388"/>
              <a:gd name="adj4" fmla="val 51720"/>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Mk. 4:30</a:t>
            </a:r>
          </a:p>
        </p:txBody>
      </p:sp>
    </p:spTree>
    <p:extLst>
      <p:ext uri="{BB962C8B-B14F-4D97-AF65-F5344CB8AC3E}">
        <p14:creationId xmlns:p14="http://schemas.microsoft.com/office/powerpoint/2010/main" val="26458946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4C0FC3-3951-8C12-6427-C9F8DDF35D7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F19C074-BDA0-CD69-DB28-8959748246AC}"/>
              </a:ext>
            </a:extLst>
          </p:cNvPr>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Gospels:  “It Is Written”</a:t>
            </a:r>
            <a:endParaRPr lang="en-US"/>
          </a:p>
        </p:txBody>
      </p:sp>
      <p:sp>
        <p:nvSpPr>
          <p:cNvPr id="6" name="Content Placeholder 5">
            <a:extLst>
              <a:ext uri="{FF2B5EF4-FFF2-40B4-BE49-F238E27FC236}">
                <a16:creationId xmlns:a16="http://schemas.microsoft.com/office/drawing/2014/main" id="{FF172D3F-6F70-C3C3-B2F1-AB13E398E195}"/>
              </a:ext>
            </a:extLst>
          </p:cNvPr>
          <p:cNvSpPr>
            <a:spLocks noGrp="1"/>
          </p:cNvSpPr>
          <p:nvPr>
            <p:ph idx="1"/>
          </p:nvPr>
        </p:nvSpPr>
        <p:spPr>
          <a:xfrm>
            <a:off x="499533" y="1584325"/>
            <a:ext cx="8229600" cy="4530725"/>
          </a:xfrm>
        </p:spPr>
        <p:txBody>
          <a:bodyPr/>
          <a:lstStyle/>
          <a:p>
            <a:pPr marL="0" indent="461963">
              <a:buNone/>
            </a:pPr>
            <a:r>
              <a:rPr lang="en-US" b="1" i="1"/>
              <a:t>Clement of Alexandria</a:t>
            </a:r>
            <a:r>
              <a:rPr lang="en-US"/>
              <a:t>:  “And our Lord was born in the twenty-eighth year, when first the census was ordered to be taken in the reign of Augustus. And to prove that this is true, </a:t>
            </a:r>
            <a:r>
              <a:rPr lang="en-US" b="1">
                <a:solidFill>
                  <a:srgbClr val="00B0F0"/>
                </a:solidFill>
              </a:rPr>
              <a:t>it is written </a:t>
            </a:r>
            <a:r>
              <a:rPr lang="en-US"/>
              <a:t>in the Gospel by Luke as follows: </a:t>
            </a:r>
            <a:r>
              <a:rPr lang="en-US" b="1">
                <a:solidFill>
                  <a:srgbClr val="FFFF00"/>
                </a:solidFill>
              </a:rPr>
              <a:t>‘And in the fifteenth year, in the reign of Tiberius </a:t>
            </a:r>
            <a:r>
              <a:rPr lang="en-US" b="1" err="1">
                <a:solidFill>
                  <a:srgbClr val="FFFF00"/>
                </a:solidFill>
              </a:rPr>
              <a:t>Cæsar</a:t>
            </a:r>
            <a:r>
              <a:rPr lang="en-US" b="1">
                <a:solidFill>
                  <a:srgbClr val="FFFF00"/>
                </a:solidFill>
              </a:rPr>
              <a:t>, the word of the Lord came to John, the son of Zacharias.’</a:t>
            </a:r>
            <a:r>
              <a:rPr lang="en-US"/>
              <a:t> And again in the same book: </a:t>
            </a:r>
            <a:r>
              <a:rPr lang="en-US" b="1">
                <a:solidFill>
                  <a:srgbClr val="FFFF00"/>
                </a:solidFill>
              </a:rPr>
              <a:t>‘And Jesus was coming to His baptism, being about thirty years old,’</a:t>
            </a:r>
            <a:r>
              <a:rPr lang="en-US"/>
              <a:t> and so on.”  </a:t>
            </a:r>
            <a:r>
              <a:rPr lang="en-US" sz="2000"/>
              <a:t>(“The Stromata, or Miscellanies,” 1:21, </a:t>
            </a:r>
            <a:r>
              <a:rPr lang="en-US" sz="2000" err="1"/>
              <a:t>ANF</a:t>
            </a:r>
            <a:r>
              <a:rPr lang="en-US" sz="2000"/>
              <a:t>, 1885, 2:333)</a:t>
            </a:r>
          </a:p>
        </p:txBody>
      </p:sp>
      <p:sp>
        <p:nvSpPr>
          <p:cNvPr id="4" name="Footer Placeholder 3">
            <a:extLst>
              <a:ext uri="{FF2B5EF4-FFF2-40B4-BE49-F238E27FC236}">
                <a16:creationId xmlns:a16="http://schemas.microsoft.com/office/drawing/2014/main" id="{A0DD4D49-F143-642C-E035-B939E7589A22}"/>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3E723429-B81B-9DA1-8BF8-D07624454783}"/>
              </a:ext>
            </a:extLst>
          </p:cNvPr>
          <p:cNvSpPr>
            <a:spLocks noGrp="1"/>
          </p:cNvSpPr>
          <p:nvPr>
            <p:ph type="sldNum" sz="quarter" idx="12"/>
          </p:nvPr>
        </p:nvSpPr>
        <p:spPr/>
        <p:txBody>
          <a:bodyPr/>
          <a:lstStyle/>
          <a:p>
            <a:fld id="{3C8CA7C4-6BCF-4B83-8858-85B1748A2A5F}" type="slidenum">
              <a:rPr lang="en-US" smtClean="0"/>
              <a:t>377</a:t>
            </a:fld>
            <a:endParaRPr lang="en-US"/>
          </a:p>
        </p:txBody>
      </p:sp>
      <p:sp>
        <p:nvSpPr>
          <p:cNvPr id="3" name="Date Placeholder 2">
            <a:extLst>
              <a:ext uri="{FF2B5EF4-FFF2-40B4-BE49-F238E27FC236}">
                <a16:creationId xmlns:a16="http://schemas.microsoft.com/office/drawing/2014/main" id="{4664C6F7-636C-08E0-FA55-D7E17C67484B}"/>
              </a:ext>
            </a:extLst>
          </p:cNvPr>
          <p:cNvSpPr>
            <a:spLocks noGrp="1"/>
          </p:cNvSpPr>
          <p:nvPr>
            <p:ph type="dt" sz="half" idx="10"/>
          </p:nvPr>
        </p:nvSpPr>
        <p:spPr/>
        <p:txBody>
          <a:bodyPr/>
          <a:lstStyle/>
          <a:p>
            <a:r>
              <a:rPr lang="en-US"/>
              <a:t>Outline, 43</a:t>
            </a:r>
          </a:p>
        </p:txBody>
      </p:sp>
      <p:sp>
        <p:nvSpPr>
          <p:cNvPr id="7" name="Rounded Rectangular Callout 6">
            <a:extLst>
              <a:ext uri="{FF2B5EF4-FFF2-40B4-BE49-F238E27FC236}">
                <a16:creationId xmlns:a16="http://schemas.microsoft.com/office/drawing/2014/main" id="{8034FE95-5D37-9771-24A2-BBD4287AE3DC}"/>
              </a:ext>
            </a:extLst>
          </p:cNvPr>
          <p:cNvSpPr/>
          <p:nvPr/>
        </p:nvSpPr>
        <p:spPr bwMode="auto">
          <a:xfrm>
            <a:off x="6553200" y="1996981"/>
            <a:ext cx="2031694" cy="494110"/>
          </a:xfrm>
          <a:prstGeom prst="borderCallout1">
            <a:avLst>
              <a:gd name="adj1" fmla="val 102617"/>
              <a:gd name="adj2" fmla="val 50983"/>
              <a:gd name="adj3" fmla="val 282074"/>
              <a:gd name="adj4" fmla="val 49551"/>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Lk. 3:1-2</a:t>
            </a:r>
          </a:p>
        </p:txBody>
      </p:sp>
      <p:sp>
        <p:nvSpPr>
          <p:cNvPr id="9" name="Rounded Rectangular Callout 6">
            <a:extLst>
              <a:ext uri="{FF2B5EF4-FFF2-40B4-BE49-F238E27FC236}">
                <a16:creationId xmlns:a16="http://schemas.microsoft.com/office/drawing/2014/main" id="{6ED19C33-8D1C-5F79-6808-8BDC35E1F6C0}"/>
              </a:ext>
            </a:extLst>
          </p:cNvPr>
          <p:cNvSpPr/>
          <p:nvPr/>
        </p:nvSpPr>
        <p:spPr bwMode="auto">
          <a:xfrm>
            <a:off x="1285301" y="3646238"/>
            <a:ext cx="2031694" cy="494110"/>
          </a:xfrm>
          <a:prstGeom prst="borderCallout1">
            <a:avLst>
              <a:gd name="adj1" fmla="val 102617"/>
              <a:gd name="adj2" fmla="val 50983"/>
              <a:gd name="adj3" fmla="val 282074"/>
              <a:gd name="adj4" fmla="val 49551"/>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latin typeface="+mj-lt"/>
              </a:rPr>
              <a:t>Lk. 3:23</a:t>
            </a:r>
          </a:p>
        </p:txBody>
      </p:sp>
    </p:spTree>
    <p:extLst>
      <p:ext uri="{BB962C8B-B14F-4D97-AF65-F5344CB8AC3E}">
        <p14:creationId xmlns:p14="http://schemas.microsoft.com/office/powerpoint/2010/main" val="16407590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down)">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37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EF8CA44-B1CE-0121-660C-35E4229B844F}"/>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C13660D0-ED7A-A465-3473-8E2BDD695C36}"/>
              </a:ext>
            </a:extLst>
          </p:cNvPr>
          <p:cNvPicPr>
            <a:picLocks noChangeAspect="1"/>
          </p:cNvPicPr>
          <p:nvPr/>
        </p:nvPicPr>
        <p:blipFill>
          <a:blip r:embed="rId2"/>
          <a:stretch>
            <a:fillRect/>
          </a:stretch>
        </p:blipFill>
        <p:spPr>
          <a:xfrm>
            <a:off x="2134960" y="1600200"/>
            <a:ext cx="4286250" cy="4286250"/>
          </a:xfrm>
          <a:prstGeom prst="rect">
            <a:avLst/>
          </a:prstGeom>
        </p:spPr>
      </p:pic>
      <p:sp>
        <p:nvSpPr>
          <p:cNvPr id="2" name="Title 1">
            <a:extLst>
              <a:ext uri="{FF2B5EF4-FFF2-40B4-BE49-F238E27FC236}">
                <a16:creationId xmlns:a16="http://schemas.microsoft.com/office/drawing/2014/main" id="{9FA5765F-8F21-7D17-F625-5403BBECE365}"/>
              </a:ext>
            </a:extLst>
          </p:cNvPr>
          <p:cNvSpPr>
            <a:spLocks noGrp="1"/>
          </p:cNvSpPr>
          <p:nvPr>
            <p:ph type="title"/>
          </p:nvPr>
        </p:nvSpPr>
        <p:spPr/>
        <p:txBody>
          <a:bodyPr/>
          <a:lstStyle/>
          <a:p>
            <a:r>
              <a:rPr lang="en-US" dirty="0"/>
              <a:t>Early Use Of Four Gospels</a:t>
            </a:r>
          </a:p>
        </p:txBody>
      </p:sp>
      <p:sp>
        <p:nvSpPr>
          <p:cNvPr id="3" name="Content Placeholder 2">
            <a:extLst>
              <a:ext uri="{FF2B5EF4-FFF2-40B4-BE49-F238E27FC236}">
                <a16:creationId xmlns:a16="http://schemas.microsoft.com/office/drawing/2014/main" id="{12D54F71-8016-E377-8415-949979834380}"/>
              </a:ext>
            </a:extLst>
          </p:cNvPr>
          <p:cNvSpPr>
            <a:spLocks noGrp="1"/>
          </p:cNvSpPr>
          <p:nvPr>
            <p:ph idx="1"/>
          </p:nvPr>
        </p:nvSpPr>
        <p:spPr/>
        <p:txBody>
          <a:bodyPr/>
          <a:lstStyle/>
          <a:p>
            <a:pPr marL="0" indent="457200">
              <a:buNone/>
            </a:pPr>
            <a:r>
              <a:rPr lang="en-US" b="1" i="1" dirty="0">
                <a:effectLst/>
              </a:rPr>
              <a:t>Lydia McGrew</a:t>
            </a:r>
            <a:r>
              <a:rPr lang="en-US" dirty="0">
                <a:effectLst/>
              </a:rPr>
              <a:t>:  “It is true that none of these authors (Clement of Rome, Polycarp, or Justin Martyr) </a:t>
            </a:r>
            <a:r>
              <a:rPr lang="en-US" b="1" dirty="0">
                <a:solidFill>
                  <a:srgbClr val="FFFF00"/>
                </a:solidFill>
              </a:rPr>
              <a:t>names the authors </a:t>
            </a:r>
            <a:r>
              <a:rPr lang="en-US" dirty="0">
                <a:effectLst/>
              </a:rPr>
              <a:t>of the writings from which they are quoting. But it remains a datum, requiring explanation, that clearly our own four gospels were </a:t>
            </a:r>
            <a:r>
              <a:rPr lang="en-US" b="1" dirty="0">
                <a:solidFill>
                  <a:srgbClr val="FFFF00"/>
                </a:solidFill>
              </a:rPr>
              <a:t>known at an extremely early period </a:t>
            </a:r>
            <a:r>
              <a:rPr lang="en-US" dirty="0">
                <a:effectLst/>
              </a:rPr>
              <a:t>and were </a:t>
            </a:r>
            <a:r>
              <a:rPr lang="en-US" b="1" dirty="0">
                <a:solidFill>
                  <a:srgbClr val="FFFF00"/>
                </a:solidFill>
              </a:rPr>
              <a:t>regarded as authoritative sources </a:t>
            </a:r>
            <a:r>
              <a:rPr lang="en-US" dirty="0">
                <a:effectLst/>
              </a:rPr>
              <a:t>of the words of Jesus. … An actual hypothesis with some explanatory force is that they treated and quoted these texts in this way</a:t>
            </a:r>
          </a:p>
        </p:txBody>
      </p:sp>
      <p:sp>
        <p:nvSpPr>
          <p:cNvPr id="4" name="Footer Placeholder 3">
            <a:extLst>
              <a:ext uri="{FF2B5EF4-FFF2-40B4-BE49-F238E27FC236}">
                <a16:creationId xmlns:a16="http://schemas.microsoft.com/office/drawing/2014/main" id="{C27AD1E9-FD84-70B3-4076-9BA4A34DBC9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224E5E94-5568-EF9A-111B-6BF7D33FE72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C154E4A-789C-A01A-B336-819A385B130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43</a:t>
            </a:r>
          </a:p>
        </p:txBody>
      </p:sp>
    </p:spTree>
    <p:extLst>
      <p:ext uri="{BB962C8B-B14F-4D97-AF65-F5344CB8AC3E}">
        <p14:creationId xmlns:p14="http://schemas.microsoft.com/office/powerpoint/2010/main" val="38865524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5D744AE-5E5C-D233-792C-7A45A730AB9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FA18C77-553B-4690-DE1E-775D642C4ACF}"/>
              </a:ext>
            </a:extLst>
          </p:cNvPr>
          <p:cNvSpPr>
            <a:spLocks noGrp="1"/>
          </p:cNvSpPr>
          <p:nvPr>
            <p:ph type="title"/>
          </p:nvPr>
        </p:nvSpPr>
        <p:spPr/>
        <p:txBody>
          <a:bodyPr/>
          <a:lstStyle/>
          <a:p>
            <a:r>
              <a:rPr lang="en-US" dirty="0"/>
              <a:t>Early Use Of Four Gospels</a:t>
            </a:r>
          </a:p>
        </p:txBody>
      </p:sp>
      <p:sp>
        <p:nvSpPr>
          <p:cNvPr id="3" name="Content Placeholder 2">
            <a:extLst>
              <a:ext uri="{FF2B5EF4-FFF2-40B4-BE49-F238E27FC236}">
                <a16:creationId xmlns:a16="http://schemas.microsoft.com/office/drawing/2014/main" id="{7ED46C43-0A60-77F6-2175-E671D2C99405}"/>
              </a:ext>
            </a:extLst>
          </p:cNvPr>
          <p:cNvSpPr>
            <a:spLocks noGrp="1"/>
          </p:cNvSpPr>
          <p:nvPr>
            <p:ph idx="1"/>
          </p:nvPr>
        </p:nvSpPr>
        <p:spPr/>
        <p:txBody>
          <a:bodyPr/>
          <a:lstStyle/>
          <a:p>
            <a:pPr marL="0" indent="0">
              <a:buNone/>
            </a:pPr>
            <a:r>
              <a:rPr lang="en-US" dirty="0">
                <a:effectLst/>
              </a:rPr>
              <a:t>because they already had reason to believe that they came from the </a:t>
            </a:r>
            <a:r>
              <a:rPr lang="en-US" b="1" dirty="0">
                <a:solidFill>
                  <a:srgbClr val="FFFF00"/>
                </a:solidFill>
              </a:rPr>
              <a:t>apostles</a:t>
            </a:r>
            <a:r>
              <a:rPr lang="en-US" dirty="0">
                <a:effectLst/>
              </a:rPr>
              <a:t> or </a:t>
            </a:r>
            <a:r>
              <a:rPr lang="en-US" b="1" dirty="0">
                <a:solidFill>
                  <a:srgbClr val="FFFF00"/>
                </a:solidFill>
              </a:rPr>
              <a:t>companions</a:t>
            </a:r>
            <a:r>
              <a:rPr lang="en-US" dirty="0">
                <a:effectLst/>
              </a:rPr>
              <a:t> of the apostles.  In other words, they didn't just inexplicably glom onto a randomly selected set of four documents and decide arbitrarily to treat them as holy books, but rather treated them in this way because they already had reason to believe that </a:t>
            </a:r>
            <a:r>
              <a:rPr lang="en-US" b="1" dirty="0">
                <a:solidFill>
                  <a:srgbClr val="FFFF00"/>
                </a:solidFill>
              </a:rPr>
              <a:t>they came from authoritative and knowledgeable sources</a:t>
            </a:r>
            <a:r>
              <a:rPr lang="en-US" dirty="0">
                <a:effectLst/>
              </a:rPr>
              <a:t>. Hence, even the quotation of the Gospels, without specific explicit</a:t>
            </a:r>
          </a:p>
        </p:txBody>
      </p:sp>
      <p:sp>
        <p:nvSpPr>
          <p:cNvPr id="4" name="Footer Placeholder 3">
            <a:extLst>
              <a:ext uri="{FF2B5EF4-FFF2-40B4-BE49-F238E27FC236}">
                <a16:creationId xmlns:a16="http://schemas.microsoft.com/office/drawing/2014/main" id="{7AE283A0-734C-1220-8B66-131189F68EF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74F0296-E2C7-0C05-9CE6-BC908E5FB02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AEB9C5F-4AA7-FAEE-64E6-B5BA4D8EFC0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43</a:t>
            </a:r>
          </a:p>
        </p:txBody>
      </p:sp>
    </p:spTree>
    <p:extLst>
      <p:ext uri="{BB962C8B-B14F-4D97-AF65-F5344CB8AC3E}">
        <p14:creationId xmlns:p14="http://schemas.microsoft.com/office/powerpoint/2010/main" val="429244465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D5E92FC-B335-F37C-B0FA-76AB0E3EEC64}"/>
              </a:ext>
            </a:extLst>
          </p:cNvPr>
          <p:cNvPicPr>
            <a:picLocks noChangeAspect="1"/>
          </p:cNvPicPr>
          <p:nvPr/>
        </p:nvPicPr>
        <p:blipFill>
          <a:blip r:embed="rId2"/>
          <a:stretch>
            <a:fillRect/>
          </a:stretch>
        </p:blipFill>
        <p:spPr>
          <a:xfrm>
            <a:off x="3028088" y="1678616"/>
            <a:ext cx="3087824" cy="4112420"/>
          </a:xfrm>
          <a:prstGeom prst="rect">
            <a:avLst/>
          </a:prstGeom>
        </p:spPr>
      </p:pic>
      <p:sp>
        <p:nvSpPr>
          <p:cNvPr id="2" name="Title 1"/>
          <p:cNvSpPr>
            <a:spLocks noGrp="1"/>
          </p:cNvSpPr>
          <p:nvPr>
            <p:ph type="title"/>
          </p:nvPr>
        </p:nvSpPr>
        <p:spPr/>
        <p:txBody>
          <a:bodyPr/>
          <a:lstStyle/>
          <a:p>
            <a:r>
              <a:rPr lang="en-US"/>
              <a:t>Uniform Titles</a:t>
            </a:r>
          </a:p>
        </p:txBody>
      </p:sp>
      <p:sp>
        <p:nvSpPr>
          <p:cNvPr id="3" name="Content Placeholder 2"/>
          <p:cNvSpPr>
            <a:spLocks noGrp="1"/>
          </p:cNvSpPr>
          <p:nvPr>
            <p:ph idx="1"/>
          </p:nvPr>
        </p:nvSpPr>
        <p:spPr>
          <a:xfrm>
            <a:off x="694064" y="1678616"/>
            <a:ext cx="7832992" cy="4452311"/>
          </a:xfrm>
        </p:spPr>
        <p:txBody>
          <a:bodyPr/>
          <a:lstStyle/>
          <a:p>
            <a:pPr marL="0" indent="461963">
              <a:buNone/>
            </a:pPr>
            <a:r>
              <a:rPr lang="en-US" b="1" i="1" dirty="0">
                <a:effectLst>
                  <a:outerShdw blurRad="38100" dist="38100" dir="2700000" algn="tl">
                    <a:srgbClr val="000000">
                      <a:alpha val="43137"/>
                    </a:srgbClr>
                  </a:outerShdw>
                </a:effectLst>
              </a:rPr>
              <a:t>Martin </a:t>
            </a:r>
            <a:r>
              <a:rPr lang="en-US" b="1" i="1" dirty="0" err="1">
                <a:effectLst>
                  <a:outerShdw blurRad="38100" dist="38100" dir="2700000" algn="tl">
                    <a:srgbClr val="000000">
                      <a:alpha val="43137"/>
                    </a:srgbClr>
                  </a:outerShdw>
                </a:effectLst>
              </a:rPr>
              <a:t>Hengel</a:t>
            </a:r>
            <a:r>
              <a:rPr lang="en-US" dirty="0">
                <a:effectLst>
                  <a:outerShdw blurRad="38100" dist="38100" dir="2700000" algn="tl">
                    <a:srgbClr val="000000">
                      <a:alpha val="43137"/>
                    </a:srgbClr>
                  </a:outerShdw>
                </a:effectLst>
              </a:rPr>
              <a:t>:  “The </a:t>
            </a:r>
            <a:r>
              <a:rPr lang="en-US" b="1" dirty="0">
                <a:solidFill>
                  <a:srgbClr val="FFFF00"/>
                </a:solidFill>
              </a:rPr>
              <a:t>uniformity</a:t>
            </a:r>
            <a:r>
              <a:rPr lang="en-US" dirty="0">
                <a:effectLst>
                  <a:outerShdw blurRad="38100" dist="38100" dir="2700000" algn="tl">
                    <a:srgbClr val="000000">
                      <a:alpha val="43137"/>
                    </a:srgbClr>
                  </a:outerShdw>
                </a:effectLst>
              </a:rPr>
              <a:t> of this </a:t>
            </a:r>
            <a:r>
              <a:rPr lang="en-US" b="1" dirty="0">
                <a:solidFill>
                  <a:srgbClr val="FFFF00"/>
                </a:solidFill>
              </a:rPr>
              <a:t>unusual form of title </a:t>
            </a:r>
            <a:r>
              <a:rPr lang="en-US" dirty="0">
                <a:effectLst>
                  <a:outerShdw blurRad="38100" dist="38100" dir="2700000" algn="tl">
                    <a:srgbClr val="000000">
                      <a:alpha val="43137"/>
                    </a:srgbClr>
                  </a:outerShdw>
                </a:effectLst>
              </a:rPr>
              <a:t>strongly suggests that the titles ‘were </a:t>
            </a:r>
            <a:r>
              <a:rPr lang="en-US" b="1" dirty="0">
                <a:solidFill>
                  <a:srgbClr val="FFFF00"/>
                </a:solidFill>
              </a:rPr>
              <a:t>not secondary additions </a:t>
            </a:r>
            <a:r>
              <a:rPr lang="en-US" dirty="0">
                <a:effectLst>
                  <a:outerShdw blurRad="38100" dist="38100" dir="2700000" algn="tl">
                    <a:srgbClr val="000000">
                      <a:alpha val="43137"/>
                    </a:srgbClr>
                  </a:outerShdw>
                </a:effectLst>
              </a:rPr>
              <a:t>but part of the Gospels as originally circulated…. [T]</a:t>
            </a:r>
            <a:r>
              <a:rPr lang="en-US" dirty="0" err="1">
                <a:effectLst>
                  <a:outerShdw blurRad="38100" dist="38100" dir="2700000" algn="tl">
                    <a:srgbClr val="000000">
                      <a:alpha val="43137"/>
                    </a:srgbClr>
                  </a:outerShdw>
                </a:effectLst>
              </a:rPr>
              <a:t>hese</a:t>
            </a:r>
            <a:r>
              <a:rPr lang="en-US" dirty="0">
                <a:effectLst>
                  <a:outerShdw blurRad="38100" dist="38100" dir="2700000" algn="tl">
                    <a:srgbClr val="000000">
                      <a:alpha val="43137"/>
                    </a:srgbClr>
                  </a:outerShdw>
                </a:effectLst>
              </a:rPr>
              <a:t> superscriptions were </a:t>
            </a:r>
            <a:r>
              <a:rPr lang="en-US" b="1" dirty="0">
                <a:solidFill>
                  <a:srgbClr val="FFFF00"/>
                </a:solidFill>
              </a:rPr>
              <a:t>not added </a:t>
            </a:r>
            <a:r>
              <a:rPr lang="en-US" dirty="0">
                <a:effectLst>
                  <a:outerShdw blurRad="38100" dist="38100" dir="2700000" algn="tl">
                    <a:srgbClr val="000000">
                      <a:alpha val="43137"/>
                    </a:srgbClr>
                  </a:outerShdw>
                </a:effectLst>
              </a:rPr>
              <a:t>to the Gospels secondarily, long after their composition…”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The Four Gospels and the One Gospel of Jesus Christ</a:t>
            </a:r>
            <a:r>
              <a:rPr lang="en-US" sz="2000" dirty="0">
                <a:effectLst>
                  <a:outerShdw blurRad="38100" dist="38100" dir="2700000" algn="tl">
                    <a:srgbClr val="000000">
                      <a:alpha val="43137"/>
                    </a:srgbClr>
                  </a:outerShdw>
                </a:effectLst>
              </a:rPr>
              <a:t>, 2000, 50)</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290413B-9D0A-E410-6565-15A833805A41}"/>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6</a:t>
            </a:r>
          </a:p>
        </p:txBody>
      </p:sp>
    </p:spTree>
    <p:extLst>
      <p:ext uri="{BB962C8B-B14F-4D97-AF65-F5344CB8AC3E}">
        <p14:creationId xmlns:p14="http://schemas.microsoft.com/office/powerpoint/2010/main" val="6356550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EC64604-26CC-A0A3-39B3-4893D75521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2C3CB09-133D-F1E3-72CD-EA018886877A}"/>
              </a:ext>
            </a:extLst>
          </p:cNvPr>
          <p:cNvSpPr>
            <a:spLocks noGrp="1"/>
          </p:cNvSpPr>
          <p:nvPr>
            <p:ph type="title"/>
          </p:nvPr>
        </p:nvSpPr>
        <p:spPr/>
        <p:txBody>
          <a:bodyPr/>
          <a:lstStyle/>
          <a:p>
            <a:r>
              <a:rPr lang="en-US" dirty="0"/>
              <a:t>Early Use Of Four Gospels</a:t>
            </a:r>
          </a:p>
        </p:txBody>
      </p:sp>
      <p:sp>
        <p:nvSpPr>
          <p:cNvPr id="3" name="Content Placeholder 2">
            <a:extLst>
              <a:ext uri="{FF2B5EF4-FFF2-40B4-BE49-F238E27FC236}">
                <a16:creationId xmlns:a16="http://schemas.microsoft.com/office/drawing/2014/main" id="{C4B25FB6-93A9-6BD0-0950-1DF4B275243B}"/>
              </a:ext>
            </a:extLst>
          </p:cNvPr>
          <p:cNvSpPr>
            <a:spLocks noGrp="1"/>
          </p:cNvSpPr>
          <p:nvPr>
            <p:ph idx="1"/>
          </p:nvPr>
        </p:nvSpPr>
        <p:spPr/>
        <p:txBody>
          <a:bodyPr/>
          <a:lstStyle/>
          <a:p>
            <a:pPr marL="0" indent="0">
              <a:buNone/>
            </a:pPr>
            <a:r>
              <a:rPr lang="en-US" dirty="0">
                <a:effectLst/>
              </a:rPr>
              <a:t>attribution to Matthew, Mark, Luke, or John, is external evidence and attestation relevant to the question of their authorship. And it is evidence which tells in favor of their authorship by the followers of Jesus and their companions.”  </a:t>
            </a:r>
            <a:r>
              <a:rPr lang="en-US" sz="2000" dirty="0">
                <a:effectLst/>
              </a:rPr>
              <a:t>(“On Bart </a:t>
            </a:r>
            <a:r>
              <a:rPr lang="en-US" sz="2000" dirty="0" err="1">
                <a:effectLst/>
              </a:rPr>
              <a:t>Ehrman</a:t>
            </a:r>
            <a:r>
              <a:rPr lang="en-US" sz="2000" dirty="0">
                <a:effectLst/>
              </a:rPr>
              <a:t> and the authorship of the gospels,” quoted in “Were The Gospels Originally Anonymous? A Response to @NontraditionalCatholic)</a:t>
            </a:r>
          </a:p>
        </p:txBody>
      </p:sp>
      <p:sp>
        <p:nvSpPr>
          <p:cNvPr id="4" name="Footer Placeholder 3">
            <a:extLst>
              <a:ext uri="{FF2B5EF4-FFF2-40B4-BE49-F238E27FC236}">
                <a16:creationId xmlns:a16="http://schemas.microsoft.com/office/drawing/2014/main" id="{1A287B5E-C087-C28A-B7F8-EB2141D4EF4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E8461FB-5CB9-6194-6A58-28C4074E39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65636C1-2DD1-FE2F-8CC7-150AC7E6463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43</a:t>
            </a:r>
          </a:p>
        </p:txBody>
      </p:sp>
    </p:spTree>
    <p:extLst>
      <p:ext uri="{BB962C8B-B14F-4D97-AF65-F5344CB8AC3E}">
        <p14:creationId xmlns:p14="http://schemas.microsoft.com/office/powerpoint/2010/main" val="415884313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FBB5A8-C722-69D2-9FCD-063101E0C6CC}"/>
              </a:ext>
            </a:extLst>
          </p:cNvPr>
          <p:cNvSpPr>
            <a:spLocks noGrp="1"/>
          </p:cNvSpPr>
          <p:nvPr>
            <p:ph type="title"/>
          </p:nvPr>
        </p:nvSpPr>
        <p:spPr/>
        <p:txBody>
          <a:bodyPr/>
          <a:lstStyle/>
          <a:p>
            <a:r>
              <a:rPr kumimoji="0" lang="en-US" sz="42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Enemies Quote Gospels</a:t>
            </a:r>
            <a:endParaRPr lang="en-US" dirty="0"/>
          </a:p>
        </p:txBody>
      </p:sp>
      <p:sp>
        <p:nvSpPr>
          <p:cNvPr id="3" name="Content Placeholder 2">
            <a:extLst>
              <a:ext uri="{FF2B5EF4-FFF2-40B4-BE49-F238E27FC236}">
                <a16:creationId xmlns:a16="http://schemas.microsoft.com/office/drawing/2014/main" id="{D3984DB7-38C5-167B-FF16-8034F7BB7961}"/>
              </a:ext>
            </a:extLst>
          </p:cNvPr>
          <p:cNvSpPr>
            <a:spLocks noGrp="1"/>
          </p:cNvSpPr>
          <p:nvPr>
            <p:ph idx="1"/>
          </p:nvPr>
        </p:nvSpPr>
        <p:spPr/>
        <p:txBody>
          <a:bodyPr/>
          <a:lstStyle/>
          <a:p>
            <a:r>
              <a:rPr lang="en-US" b="1" i="1" dirty="0"/>
              <a:t>Origen</a:t>
            </a:r>
            <a:r>
              <a:rPr lang="en-US" dirty="0"/>
              <a:t>:  “For they [</a:t>
            </a:r>
            <a:r>
              <a:rPr lang="en-US" dirty="0" err="1"/>
              <a:t>Celsus</a:t>
            </a:r>
            <a:r>
              <a:rPr lang="en-US" dirty="0"/>
              <a:t> &amp; other critics] will not maintain that the acquaintances and pupils of Jesus Himself handed down His teaching contained in the </a:t>
            </a:r>
            <a:r>
              <a:rPr lang="en-US" b="1" dirty="0">
                <a:solidFill>
                  <a:srgbClr val="00B0F0"/>
                </a:solidFill>
              </a:rPr>
              <a:t>Gospels</a:t>
            </a:r>
            <a:r>
              <a:rPr lang="en-US" dirty="0"/>
              <a:t> without committing it to writing, and left His disciples without the </a:t>
            </a:r>
            <a:r>
              <a:rPr lang="en-US" b="1" dirty="0">
                <a:solidFill>
                  <a:srgbClr val="00B0F0"/>
                </a:solidFill>
              </a:rPr>
              <a:t>memoirs</a:t>
            </a:r>
            <a:r>
              <a:rPr lang="en-US" dirty="0"/>
              <a:t> of Jesus contained in </a:t>
            </a:r>
            <a:r>
              <a:rPr lang="en-US" b="1" dirty="0">
                <a:solidFill>
                  <a:srgbClr val="00B0F0"/>
                </a:solidFill>
              </a:rPr>
              <a:t>their works</a:t>
            </a:r>
            <a:r>
              <a:rPr lang="en-US" dirty="0"/>
              <a:t>. Now in these it is recorded, that </a:t>
            </a:r>
            <a:r>
              <a:rPr lang="en-US" b="1" dirty="0">
                <a:solidFill>
                  <a:srgbClr val="FFFF00"/>
                </a:solidFill>
              </a:rPr>
              <a:t>‘when ye shall see Jerusalem compassed about with armies, then shall ye know that the desolation thereof is nigh.’</a:t>
            </a:r>
            <a:r>
              <a:rPr lang="en-US" dirty="0"/>
              <a:t>”  </a:t>
            </a:r>
            <a:r>
              <a:rPr lang="en-US" sz="2000" dirty="0"/>
              <a:t>(“Origen against </a:t>
            </a:r>
            <a:r>
              <a:rPr lang="en-US" sz="2000" dirty="0" err="1"/>
              <a:t>Celsus</a:t>
            </a:r>
            <a:r>
              <a:rPr lang="en-US" sz="2000" dirty="0"/>
              <a:t>.” II:13, </a:t>
            </a:r>
            <a:r>
              <a:rPr lang="en-US" sz="2000" dirty="0" err="1"/>
              <a:t>ANF</a:t>
            </a:r>
            <a:r>
              <a:rPr lang="en-US" sz="2000" dirty="0"/>
              <a:t>, 4:437)</a:t>
            </a:r>
          </a:p>
        </p:txBody>
      </p:sp>
      <p:sp>
        <p:nvSpPr>
          <p:cNvPr id="4" name="Footer Placeholder 3">
            <a:extLst>
              <a:ext uri="{FF2B5EF4-FFF2-40B4-BE49-F238E27FC236}">
                <a16:creationId xmlns:a16="http://schemas.microsoft.com/office/drawing/2014/main" id="{96F222C0-E219-8739-9B94-056C98FD614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4921A10-5EAF-93CA-EB71-374A3018ACE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Rounded Rectangular Callout 6">
            <a:extLst>
              <a:ext uri="{FF2B5EF4-FFF2-40B4-BE49-F238E27FC236}">
                <a16:creationId xmlns:a16="http://schemas.microsoft.com/office/drawing/2014/main" id="{92DCE893-CB83-99D6-4A61-618BE959449B}"/>
              </a:ext>
            </a:extLst>
          </p:cNvPr>
          <p:cNvSpPr/>
          <p:nvPr/>
        </p:nvSpPr>
        <p:spPr bwMode="auto">
          <a:xfrm>
            <a:off x="6467208" y="1867821"/>
            <a:ext cx="1923576" cy="494110"/>
          </a:xfrm>
          <a:prstGeom prst="borderCallout1">
            <a:avLst>
              <a:gd name="adj1" fmla="val 97900"/>
              <a:gd name="adj2" fmla="val 51574"/>
              <a:gd name="adj3" fmla="val 495976"/>
              <a:gd name="adj4" fmla="val 43323"/>
            </a:avLst>
          </a:prstGeom>
          <a:solidFill>
            <a:srgbClr val="0000FF"/>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Lk. 21:20</a:t>
            </a:r>
          </a:p>
        </p:txBody>
      </p:sp>
      <p:sp>
        <p:nvSpPr>
          <p:cNvPr id="7" name="Date Placeholder 6">
            <a:extLst>
              <a:ext uri="{FF2B5EF4-FFF2-40B4-BE49-F238E27FC236}">
                <a16:creationId xmlns:a16="http://schemas.microsoft.com/office/drawing/2014/main" id="{247CDDFD-E167-71B1-647C-5FFF50A135F1}"/>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solidFill>
                  <a:srgbClr val="FFFFFF"/>
                </a:solidFill>
                <a:latin typeface="Arial" panose="020B0604020202020204" pitchFamily="34" charset="0"/>
              </a:rPr>
              <a:t>Outline, 43-44</a:t>
            </a:r>
          </a:p>
        </p:txBody>
      </p:sp>
    </p:spTree>
    <p:extLst>
      <p:ext uri="{BB962C8B-B14F-4D97-AF65-F5344CB8AC3E}">
        <p14:creationId xmlns:p14="http://schemas.microsoft.com/office/powerpoint/2010/main" val="77385231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dirty="0"/>
              <a:t>Enemies Quote Gospels</a:t>
            </a:r>
            <a:endParaRPr lang="en-US" sz="3000" dirty="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b="1" i="1" dirty="0"/>
              <a:t>Irenaeus</a:t>
            </a:r>
            <a:r>
              <a:rPr lang="en-US" dirty="0"/>
              <a:t>  [~AD 180]:  “7.  …So firm is the ground upon which these Gospels rest, that </a:t>
            </a:r>
            <a:r>
              <a:rPr lang="en-US" b="1" dirty="0">
                <a:solidFill>
                  <a:srgbClr val="FFFF00"/>
                </a:solidFill>
              </a:rPr>
              <a:t>the very heretics themselves bear witness to them</a:t>
            </a:r>
            <a:r>
              <a:rPr lang="en-US" dirty="0"/>
              <a:t>, and, starting from these [documents], each one of them </a:t>
            </a:r>
            <a:r>
              <a:rPr lang="en-US" dirty="0" err="1"/>
              <a:t>endeavours</a:t>
            </a:r>
            <a:r>
              <a:rPr lang="en-US" dirty="0"/>
              <a:t> to establish his own peculiar doctrine. For the </a:t>
            </a:r>
            <a:r>
              <a:rPr lang="en-US" b="1" dirty="0">
                <a:solidFill>
                  <a:srgbClr val="FFFF00"/>
                </a:solidFill>
              </a:rPr>
              <a:t>Ebionites</a:t>
            </a:r>
            <a:r>
              <a:rPr lang="en-US" dirty="0"/>
              <a:t>, who use </a:t>
            </a:r>
            <a:r>
              <a:rPr lang="en-US" b="1" dirty="0">
                <a:solidFill>
                  <a:srgbClr val="FFFF00"/>
                </a:solidFill>
              </a:rPr>
              <a:t>Matthew’s Gospel </a:t>
            </a:r>
            <a:r>
              <a:rPr lang="en-US" dirty="0"/>
              <a:t>only, are confuted out of this very same, making false suppositions with regard to the Lord. But </a:t>
            </a:r>
            <a:r>
              <a:rPr lang="en-US" b="1" dirty="0" err="1">
                <a:solidFill>
                  <a:srgbClr val="FFFF00"/>
                </a:solidFill>
              </a:rPr>
              <a:t>Marcion</a:t>
            </a:r>
            <a:r>
              <a:rPr lang="en-US" dirty="0"/>
              <a:t>, mutilating that according to </a:t>
            </a:r>
            <a:r>
              <a:rPr lang="en-US" b="1" dirty="0">
                <a:solidFill>
                  <a:srgbClr val="FFFF00"/>
                </a:solidFill>
              </a:rPr>
              <a:t>Luke</a:t>
            </a:r>
            <a:r>
              <a:rPr lang="en-US" dirty="0"/>
              <a:t>, is proved to be a blasphemer of the only existing God, from those</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7B8D36-1469-68CD-092B-91B46770B25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43-44</a:t>
            </a:r>
          </a:p>
        </p:txBody>
      </p:sp>
    </p:spTree>
    <p:extLst>
      <p:ext uri="{BB962C8B-B14F-4D97-AF65-F5344CB8AC3E}">
        <p14:creationId xmlns:p14="http://schemas.microsoft.com/office/powerpoint/2010/main" val="13537461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Enemies Quote Gospels</a:t>
            </a:r>
            <a:endParaRPr lang="en-US" sz="3000" dirty="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 [passages] which he still retains. Those, again, who separate Jesus from Christ, alleging that Christ remained impassible, but that it was Jesus who suffered, preferring the Gospel by </a:t>
            </a:r>
            <a:r>
              <a:rPr lang="en-US" b="1">
                <a:solidFill>
                  <a:srgbClr val="FFFF00"/>
                </a:solidFill>
              </a:rPr>
              <a:t>Mark</a:t>
            </a:r>
            <a:r>
              <a:rPr lang="en-US"/>
              <a:t>, if they read it with a love of truth, may have their errors rectified. Those, moreover, who follow Valentinus, making copious use of that according to </a:t>
            </a:r>
            <a:r>
              <a:rPr lang="en-US" b="1">
                <a:solidFill>
                  <a:srgbClr val="FFFF00"/>
                </a:solidFill>
              </a:rPr>
              <a:t>John</a:t>
            </a:r>
            <a:r>
              <a:rPr lang="en-US"/>
              <a:t>, to illustrate their conjunctions, shall be proved to be totally in error by means of this very Gospel, as I have shown in the first book. Since, </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7B8D36-1469-68CD-092B-91B46770B25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43-44</a:t>
            </a:r>
          </a:p>
        </p:txBody>
      </p:sp>
    </p:spTree>
    <p:extLst>
      <p:ext uri="{BB962C8B-B14F-4D97-AF65-F5344CB8AC3E}">
        <p14:creationId xmlns:p14="http://schemas.microsoft.com/office/powerpoint/2010/main" val="3446387021"/>
      </p:ext>
    </p:extLst>
  </p:cSld>
  <p:clrMapOvr>
    <a:masterClrMapping/>
  </p:clrMapOvr>
  <p:transition spd="med">
    <p:pull/>
  </p:transition>
</p:sld>
</file>

<file path=ppt/slides/slide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Enemies Quote Gospels</a:t>
            </a:r>
            <a:endParaRPr lang="en-US" sz="3000" dirty="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a:t>then, </a:t>
            </a:r>
            <a:r>
              <a:rPr lang="en-US" b="1">
                <a:solidFill>
                  <a:srgbClr val="FFFF00"/>
                </a:solidFill>
              </a:rPr>
              <a:t>our opponents do bear testimony to us, and make use of these [documents]</a:t>
            </a:r>
            <a:r>
              <a:rPr lang="en-US"/>
              <a:t>, our proof derived from them is firm and true.”  </a:t>
            </a:r>
            <a:r>
              <a:rPr lang="en-US" sz="2000"/>
              <a:t>(“</a:t>
            </a:r>
            <a:r>
              <a:rPr lang="en-US" sz="2000" err="1"/>
              <a:t>Irenæus</a:t>
            </a:r>
            <a:r>
              <a:rPr lang="en-US" sz="2000"/>
              <a:t> against Heresies,” </a:t>
            </a:r>
            <a:r>
              <a:rPr lang="en-US" sz="2000" err="1"/>
              <a:t>ANF</a:t>
            </a:r>
            <a:r>
              <a:rPr lang="en-US" sz="2000"/>
              <a:t>, 1885, 1:428)</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7B8D36-1469-68CD-092B-91B46770B25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43-44</a:t>
            </a:r>
          </a:p>
        </p:txBody>
      </p:sp>
    </p:spTree>
    <p:extLst>
      <p:ext uri="{BB962C8B-B14F-4D97-AF65-F5344CB8AC3E}">
        <p14:creationId xmlns:p14="http://schemas.microsoft.com/office/powerpoint/2010/main" val="550467027"/>
      </p:ext>
    </p:extLst>
  </p:cSld>
  <p:clrMapOvr>
    <a:masterClrMapping/>
  </p:clrMapOvr>
  <p:transition spd="med">
    <p:pull/>
  </p:transition>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Rectangle 2"/>
          <p:cNvSpPr>
            <a:spLocks noGrp="1" noChangeArrowheads="1"/>
          </p:cNvSpPr>
          <p:nvPr>
            <p:ph type="title"/>
          </p:nvPr>
        </p:nvSpPr>
        <p:spPr/>
        <p:txBody>
          <a:bodyPr/>
          <a:lstStyle/>
          <a:p>
            <a:r>
              <a:rPr lang="en-US" sz="4400" b="0" dirty="0">
                <a:effectLst>
                  <a:outerShdw blurRad="38100" dist="38100" dir="2700000" algn="tl">
                    <a:srgbClr val="000000">
                      <a:alpha val="43137"/>
                    </a:srgbClr>
                  </a:outerShdw>
                </a:effectLst>
                <a:latin typeface="Arial Black" panose="020B0A04020102020204" pitchFamily="34" charset="0"/>
              </a:rPr>
              <a:t>Early Citations Of The NT</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406456196"/>
              </p:ext>
            </p:extLst>
          </p:nvPr>
        </p:nvGraphicFramePr>
        <p:xfrm>
          <a:off x="493058" y="1465730"/>
          <a:ext cx="8087072" cy="4602480"/>
        </p:xfrm>
        <a:graphic>
          <a:graphicData uri="http://schemas.openxmlformats.org/drawingml/2006/table">
            <a:tbl>
              <a:tblPr firstRow="1" firstCol="1" bandRow="1">
                <a:tableStyleId>{5C22544A-7EE6-4342-B048-85BDC9FD1C3A}</a:tableStyleId>
              </a:tblPr>
              <a:tblGrid>
                <a:gridCol w="1398495">
                  <a:extLst>
                    <a:ext uri="{9D8B030D-6E8A-4147-A177-3AD203B41FA5}">
                      <a16:colId xmlns:a16="http://schemas.microsoft.com/office/drawing/2014/main" val="20000"/>
                    </a:ext>
                  </a:extLst>
                </a:gridCol>
                <a:gridCol w="1165412">
                  <a:extLst>
                    <a:ext uri="{9D8B030D-6E8A-4147-A177-3AD203B41FA5}">
                      <a16:colId xmlns:a16="http://schemas.microsoft.com/office/drawing/2014/main" val="20001"/>
                    </a:ext>
                  </a:extLst>
                </a:gridCol>
                <a:gridCol w="901981">
                  <a:extLst>
                    <a:ext uri="{9D8B030D-6E8A-4147-A177-3AD203B41FA5}">
                      <a16:colId xmlns:a16="http://schemas.microsoft.com/office/drawing/2014/main" val="20002"/>
                    </a:ext>
                  </a:extLst>
                </a:gridCol>
                <a:gridCol w="1155296">
                  <a:extLst>
                    <a:ext uri="{9D8B030D-6E8A-4147-A177-3AD203B41FA5}">
                      <a16:colId xmlns:a16="http://schemas.microsoft.com/office/drawing/2014/main" val="20003"/>
                    </a:ext>
                  </a:extLst>
                </a:gridCol>
                <a:gridCol w="1313452">
                  <a:extLst>
                    <a:ext uri="{9D8B030D-6E8A-4147-A177-3AD203B41FA5}">
                      <a16:colId xmlns:a16="http://schemas.microsoft.com/office/drawing/2014/main" val="20004"/>
                    </a:ext>
                  </a:extLst>
                </a:gridCol>
                <a:gridCol w="997140">
                  <a:extLst>
                    <a:ext uri="{9D8B030D-6E8A-4147-A177-3AD203B41FA5}">
                      <a16:colId xmlns:a16="http://schemas.microsoft.com/office/drawing/2014/main" val="20005"/>
                    </a:ext>
                  </a:extLst>
                </a:gridCol>
                <a:gridCol w="1155296">
                  <a:extLst>
                    <a:ext uri="{9D8B030D-6E8A-4147-A177-3AD203B41FA5}">
                      <a16:colId xmlns:a16="http://schemas.microsoft.com/office/drawing/2014/main" val="20006"/>
                    </a:ext>
                  </a:extLst>
                </a:gridCol>
              </a:tblGrid>
              <a:tr h="370840">
                <a:tc>
                  <a:txBody>
                    <a:bodyPr/>
                    <a:lstStyle/>
                    <a:p>
                      <a:pPr algn="ctr"/>
                      <a:r>
                        <a:rPr lang="en-US" sz="2000" b="0" dirty="0"/>
                        <a:t>Writer</a:t>
                      </a:r>
                    </a:p>
                  </a:txBody>
                  <a:tcPr anchor="ctr">
                    <a:solidFill>
                      <a:srgbClr val="0000FF"/>
                    </a:solidFill>
                  </a:tcPr>
                </a:tc>
                <a:tc>
                  <a:txBody>
                    <a:bodyPr/>
                    <a:lstStyle/>
                    <a:p>
                      <a:pPr algn="ctr"/>
                      <a:r>
                        <a:rPr lang="en-US" sz="2000" b="0" dirty="0">
                          <a:effectLst>
                            <a:outerShdw blurRad="38100" dist="38100" dir="2700000" algn="tl">
                              <a:srgbClr val="000000">
                                <a:alpha val="43137"/>
                              </a:srgbClr>
                            </a:outerShdw>
                          </a:effectLst>
                        </a:rPr>
                        <a:t>Gospels</a:t>
                      </a:r>
                    </a:p>
                  </a:txBody>
                  <a:tcPr anchor="ctr">
                    <a:solidFill>
                      <a:srgbClr val="0000FF"/>
                    </a:solidFill>
                  </a:tcPr>
                </a:tc>
                <a:tc>
                  <a:txBody>
                    <a:bodyPr/>
                    <a:lstStyle/>
                    <a:p>
                      <a:pPr algn="ctr"/>
                      <a:r>
                        <a:rPr lang="en-US" sz="2000" b="0" dirty="0">
                          <a:effectLst>
                            <a:outerShdw blurRad="38100" dist="38100" dir="2700000" algn="tl">
                              <a:srgbClr val="000000">
                                <a:alpha val="43137"/>
                              </a:srgbClr>
                            </a:outerShdw>
                          </a:effectLst>
                        </a:rPr>
                        <a:t>Acts</a:t>
                      </a:r>
                    </a:p>
                  </a:txBody>
                  <a:tcPr anchor="ctr">
                    <a:solidFill>
                      <a:srgbClr val="0000FF"/>
                    </a:solidFill>
                  </a:tcPr>
                </a:tc>
                <a:tc>
                  <a:txBody>
                    <a:bodyPr/>
                    <a:lstStyle/>
                    <a:p>
                      <a:pPr algn="ctr"/>
                      <a:r>
                        <a:rPr lang="en-US" b="0" dirty="0">
                          <a:effectLst>
                            <a:outerShdw blurRad="38100" dist="38100" dir="2700000" algn="tl">
                              <a:srgbClr val="000000">
                                <a:alpha val="43137"/>
                              </a:srgbClr>
                            </a:outerShdw>
                          </a:effectLst>
                        </a:rPr>
                        <a:t>Paul’s Epistles</a:t>
                      </a:r>
                    </a:p>
                  </a:txBody>
                  <a:tcPr anchor="ctr">
                    <a:solidFill>
                      <a:srgbClr val="0000FF"/>
                    </a:solidFill>
                  </a:tcPr>
                </a:tc>
                <a:tc>
                  <a:txBody>
                    <a:bodyPr/>
                    <a:lstStyle/>
                    <a:p>
                      <a:pPr algn="ctr"/>
                      <a:r>
                        <a:rPr lang="en-US" sz="2000" b="0" dirty="0">
                          <a:effectLst>
                            <a:outerShdw blurRad="38100" dist="38100" dir="2700000" algn="tl">
                              <a:srgbClr val="000000">
                                <a:alpha val="43137"/>
                              </a:srgbClr>
                            </a:outerShdw>
                          </a:effectLst>
                        </a:rPr>
                        <a:t>General Epistles</a:t>
                      </a:r>
                    </a:p>
                  </a:txBody>
                  <a:tcPr anchor="ctr">
                    <a:solidFill>
                      <a:srgbClr val="0000FF"/>
                    </a:solidFill>
                  </a:tcPr>
                </a:tc>
                <a:tc>
                  <a:txBody>
                    <a:bodyPr/>
                    <a:lstStyle/>
                    <a:p>
                      <a:pPr algn="ctr"/>
                      <a:r>
                        <a:rPr lang="en-US" sz="2000" b="0" dirty="0">
                          <a:effectLst>
                            <a:outerShdw blurRad="38100" dist="38100" dir="2700000" algn="tl">
                              <a:srgbClr val="000000">
                                <a:alpha val="43137"/>
                              </a:srgbClr>
                            </a:outerShdw>
                          </a:effectLst>
                        </a:rPr>
                        <a:t>Rev.</a:t>
                      </a:r>
                    </a:p>
                  </a:txBody>
                  <a:tcPr anchor="ctr">
                    <a:solidFill>
                      <a:srgbClr val="0000FF"/>
                    </a:solidFill>
                  </a:tcPr>
                </a:tc>
                <a:tc>
                  <a:txBody>
                    <a:bodyPr/>
                    <a:lstStyle/>
                    <a:p>
                      <a:pPr algn="ctr"/>
                      <a:r>
                        <a:rPr lang="en-US" sz="2000" b="0" dirty="0">
                          <a:effectLst>
                            <a:outerShdw blurRad="38100" dist="38100" dir="2700000" algn="tl">
                              <a:srgbClr val="000000">
                                <a:alpha val="43137"/>
                              </a:srgbClr>
                            </a:outerShdw>
                          </a:effectLst>
                        </a:rPr>
                        <a:t>Totals</a:t>
                      </a:r>
                    </a:p>
                  </a:txBody>
                  <a:tcPr anchor="ctr">
                    <a:solidFill>
                      <a:srgbClr val="0000FF"/>
                    </a:solidFill>
                  </a:tcPr>
                </a:tc>
                <a:extLst>
                  <a:ext uri="{0D108BD9-81ED-4DB2-BD59-A6C34878D82A}">
                    <a16:rowId xmlns:a16="http://schemas.microsoft.com/office/drawing/2014/main" val="10000"/>
                  </a:ext>
                </a:extLst>
              </a:tr>
              <a:tr h="370840">
                <a:tc>
                  <a:txBody>
                    <a:bodyPr/>
                    <a:lstStyle/>
                    <a:p>
                      <a:pPr algn="ctr"/>
                      <a:r>
                        <a:rPr lang="en-US" sz="2000" b="0" dirty="0">
                          <a:effectLst>
                            <a:outerShdw blurRad="38100" dist="38100" dir="2700000" algn="tl">
                              <a:srgbClr val="000000">
                                <a:alpha val="43137"/>
                              </a:srgbClr>
                            </a:outerShdw>
                          </a:effectLst>
                        </a:rPr>
                        <a:t>Justin Martyr</a:t>
                      </a:r>
                    </a:p>
                  </a:txBody>
                  <a:tcPr anchor="ctr">
                    <a:solidFill>
                      <a:srgbClr val="0000FF"/>
                    </a:solidFill>
                  </a:tcPr>
                </a:tc>
                <a:tc>
                  <a:txBody>
                    <a:bodyPr/>
                    <a:lstStyle/>
                    <a:p>
                      <a:pPr algn="ctr"/>
                      <a:r>
                        <a:rPr lang="en-US" sz="2000" dirty="0">
                          <a:latin typeface="+mn-lt"/>
                        </a:rPr>
                        <a:t>268</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a:latin typeface="+mn-lt"/>
                        </a:rPr>
                        <a:t>10</a:t>
                      </a:r>
                    </a:p>
                  </a:txBody>
                  <a:tcPr anchor="ctr"/>
                </a:tc>
                <a:tc>
                  <a:txBody>
                    <a:bodyPr/>
                    <a:lstStyle/>
                    <a:p>
                      <a:pPr algn="ctr"/>
                      <a:r>
                        <a:rPr lang="en-US" sz="2000" dirty="0">
                          <a:latin typeface="+mn-lt"/>
                        </a:rPr>
                        <a:t>43</a:t>
                      </a:r>
                    </a:p>
                  </a:txBody>
                  <a:tcPr anchor="ctr"/>
                </a:tc>
                <a:tc>
                  <a:txBody>
                    <a:bodyPr/>
                    <a:lstStyle/>
                    <a:p>
                      <a:pPr algn="ctr"/>
                      <a:r>
                        <a:rPr lang="en-US" sz="2000" dirty="0">
                          <a:latin typeface="+mn-lt"/>
                        </a:rPr>
                        <a:t>6 (266)</a:t>
                      </a:r>
                      <a:br>
                        <a:rPr lang="en-US" sz="2000" dirty="0">
                          <a:latin typeface="+mn-lt"/>
                        </a:rPr>
                      </a:br>
                      <a:r>
                        <a:rPr lang="en-US" sz="2000" dirty="0">
                          <a:latin typeface="+mn-lt"/>
                        </a:rPr>
                        <a:t>Allusions</a:t>
                      </a:r>
                    </a:p>
                  </a:txBody>
                  <a:tcPr anchor="ctr"/>
                </a:tc>
                <a:tc>
                  <a:txBody>
                    <a:bodyPr/>
                    <a:lstStyle/>
                    <a:p>
                      <a:pPr algn="ctr"/>
                      <a:r>
                        <a:rPr lang="en-US" sz="2000" dirty="0">
                          <a:latin typeface="+mn-lt"/>
                        </a:rPr>
                        <a:t>3</a:t>
                      </a:r>
                    </a:p>
                  </a:txBody>
                  <a:tcPr anchor="ctr"/>
                </a:tc>
                <a:tc>
                  <a:txBody>
                    <a:bodyPr/>
                    <a:lstStyle/>
                    <a:p>
                      <a:pPr algn="ctr"/>
                      <a:r>
                        <a:rPr lang="en-US" sz="2000" dirty="0">
                          <a:latin typeface="+mn-lt"/>
                        </a:rPr>
                        <a:t>330</a:t>
                      </a:r>
                    </a:p>
                  </a:txBody>
                  <a:tcPr anchor="ctr"/>
                </a:tc>
                <a:extLst>
                  <a:ext uri="{0D108BD9-81ED-4DB2-BD59-A6C34878D82A}">
                    <a16:rowId xmlns:a16="http://schemas.microsoft.com/office/drawing/2014/main" val="10001"/>
                  </a:ext>
                </a:extLst>
              </a:tr>
              <a:tr h="370840">
                <a:tc>
                  <a:txBody>
                    <a:bodyPr/>
                    <a:lstStyle/>
                    <a:p>
                      <a:pPr algn="ctr"/>
                      <a:r>
                        <a:rPr lang="en-US" sz="2000" b="0" dirty="0">
                          <a:effectLst>
                            <a:outerShdw blurRad="38100" dist="38100" dir="2700000" algn="tl">
                              <a:srgbClr val="000000">
                                <a:alpha val="43137"/>
                              </a:srgbClr>
                            </a:outerShdw>
                          </a:effectLst>
                        </a:rPr>
                        <a:t>Irenaeus</a:t>
                      </a:r>
                    </a:p>
                  </a:txBody>
                  <a:tcPr anchor="ctr">
                    <a:solidFill>
                      <a:srgbClr val="0000FF"/>
                    </a:solidFill>
                  </a:tcPr>
                </a:tc>
                <a:tc>
                  <a:txBody>
                    <a:bodyPr/>
                    <a:lstStyle/>
                    <a:p>
                      <a:pPr algn="ctr"/>
                      <a:r>
                        <a:rPr lang="en-US" sz="2000" dirty="0">
                          <a:latin typeface="+mn-lt"/>
                        </a:rPr>
                        <a:t>1,038</a:t>
                      </a:r>
                    </a:p>
                  </a:txBody>
                  <a:tcPr anchor="ctr"/>
                </a:tc>
                <a:tc>
                  <a:txBody>
                    <a:bodyPr/>
                    <a:lstStyle/>
                    <a:p>
                      <a:pPr algn="ctr"/>
                      <a:r>
                        <a:rPr lang="en-US" sz="2000" dirty="0">
                          <a:latin typeface="+mn-lt"/>
                        </a:rPr>
                        <a:t>194</a:t>
                      </a:r>
                    </a:p>
                  </a:txBody>
                  <a:tcPr anchor="ctr"/>
                </a:tc>
                <a:tc>
                  <a:txBody>
                    <a:bodyPr/>
                    <a:lstStyle/>
                    <a:p>
                      <a:pPr algn="ctr"/>
                      <a:r>
                        <a:rPr lang="en-US" sz="2000" dirty="0">
                          <a:latin typeface="+mn-lt"/>
                        </a:rPr>
                        <a:t>499</a:t>
                      </a:r>
                    </a:p>
                  </a:txBody>
                  <a:tcPr anchor="ctr"/>
                </a:tc>
                <a:tc>
                  <a:txBody>
                    <a:bodyPr/>
                    <a:lstStyle/>
                    <a:p>
                      <a:pPr algn="ctr"/>
                      <a:r>
                        <a:rPr lang="en-US" sz="2000" dirty="0">
                          <a:latin typeface="+mn-lt"/>
                        </a:rPr>
                        <a:t>23</a:t>
                      </a:r>
                    </a:p>
                  </a:txBody>
                  <a:tcPr anchor="ctr"/>
                </a:tc>
                <a:tc>
                  <a:txBody>
                    <a:bodyPr/>
                    <a:lstStyle/>
                    <a:p>
                      <a:pPr algn="ctr"/>
                      <a:r>
                        <a:rPr lang="en-US" sz="2000" dirty="0">
                          <a:latin typeface="+mn-lt"/>
                        </a:rPr>
                        <a:t>65</a:t>
                      </a:r>
                    </a:p>
                  </a:txBody>
                  <a:tcPr anchor="ctr"/>
                </a:tc>
                <a:tc>
                  <a:txBody>
                    <a:bodyPr/>
                    <a:lstStyle/>
                    <a:p>
                      <a:pPr algn="ctr"/>
                      <a:r>
                        <a:rPr lang="en-US" sz="2000" dirty="0">
                          <a:latin typeface="+mn-lt"/>
                        </a:rPr>
                        <a:t>1,819</a:t>
                      </a:r>
                    </a:p>
                  </a:txBody>
                  <a:tcPr anchor="ctr"/>
                </a:tc>
                <a:extLst>
                  <a:ext uri="{0D108BD9-81ED-4DB2-BD59-A6C34878D82A}">
                    <a16:rowId xmlns:a16="http://schemas.microsoft.com/office/drawing/2014/main" val="10002"/>
                  </a:ext>
                </a:extLst>
              </a:tr>
              <a:tr h="370840">
                <a:tc>
                  <a:txBody>
                    <a:bodyPr/>
                    <a:lstStyle/>
                    <a:p>
                      <a:pPr algn="ctr"/>
                      <a:r>
                        <a:rPr lang="en-US" sz="2000" b="0" dirty="0">
                          <a:effectLst>
                            <a:outerShdw blurRad="38100" dist="38100" dir="2700000" algn="tl">
                              <a:srgbClr val="000000">
                                <a:alpha val="43137"/>
                              </a:srgbClr>
                            </a:outerShdw>
                          </a:effectLst>
                        </a:rPr>
                        <a:t>Clement</a:t>
                      </a:r>
                    </a:p>
                  </a:txBody>
                  <a:tcPr anchor="ctr">
                    <a:solidFill>
                      <a:srgbClr val="0000FF"/>
                    </a:solidFill>
                  </a:tcPr>
                </a:tc>
                <a:tc>
                  <a:txBody>
                    <a:bodyPr/>
                    <a:lstStyle/>
                    <a:p>
                      <a:pPr algn="ctr"/>
                      <a:r>
                        <a:rPr lang="en-US" sz="2000" dirty="0">
                          <a:latin typeface="+mn-lt"/>
                        </a:rPr>
                        <a:t>1,017</a:t>
                      </a:r>
                    </a:p>
                  </a:txBody>
                  <a:tcPr anchor="ctr"/>
                </a:tc>
                <a:tc>
                  <a:txBody>
                    <a:bodyPr/>
                    <a:lstStyle/>
                    <a:p>
                      <a:pPr algn="ctr"/>
                      <a:r>
                        <a:rPr lang="en-US" sz="2000" dirty="0">
                          <a:latin typeface="+mn-lt"/>
                        </a:rPr>
                        <a:t>44</a:t>
                      </a:r>
                    </a:p>
                  </a:txBody>
                  <a:tcPr anchor="ctr"/>
                </a:tc>
                <a:tc>
                  <a:txBody>
                    <a:bodyPr/>
                    <a:lstStyle/>
                    <a:p>
                      <a:pPr algn="ctr"/>
                      <a:r>
                        <a:rPr lang="en-US" sz="2000" dirty="0">
                          <a:latin typeface="+mn-lt"/>
                        </a:rPr>
                        <a:t>1,127</a:t>
                      </a:r>
                    </a:p>
                  </a:txBody>
                  <a:tcPr anchor="ctr"/>
                </a:tc>
                <a:tc>
                  <a:txBody>
                    <a:bodyPr/>
                    <a:lstStyle/>
                    <a:p>
                      <a:pPr algn="ctr"/>
                      <a:r>
                        <a:rPr lang="en-US" sz="2000" dirty="0">
                          <a:latin typeface="+mn-lt"/>
                        </a:rPr>
                        <a:t>207</a:t>
                      </a:r>
                    </a:p>
                  </a:txBody>
                  <a:tcPr anchor="ctr"/>
                </a:tc>
                <a:tc>
                  <a:txBody>
                    <a:bodyPr/>
                    <a:lstStyle/>
                    <a:p>
                      <a:pPr algn="ctr"/>
                      <a:r>
                        <a:rPr lang="en-US" sz="2000" dirty="0">
                          <a:latin typeface="+mn-lt"/>
                        </a:rPr>
                        <a:t>11</a:t>
                      </a:r>
                    </a:p>
                  </a:txBody>
                  <a:tcPr anchor="ctr"/>
                </a:tc>
                <a:tc>
                  <a:txBody>
                    <a:bodyPr/>
                    <a:lstStyle/>
                    <a:p>
                      <a:pPr algn="ctr"/>
                      <a:r>
                        <a:rPr lang="en-US" sz="2000" dirty="0">
                          <a:latin typeface="+mn-lt"/>
                        </a:rPr>
                        <a:t>2,406</a:t>
                      </a:r>
                    </a:p>
                  </a:txBody>
                  <a:tcPr anchor="ctr"/>
                </a:tc>
                <a:extLst>
                  <a:ext uri="{0D108BD9-81ED-4DB2-BD59-A6C34878D82A}">
                    <a16:rowId xmlns:a16="http://schemas.microsoft.com/office/drawing/2014/main" val="10003"/>
                  </a:ext>
                </a:extLst>
              </a:tr>
              <a:tr h="370840">
                <a:tc>
                  <a:txBody>
                    <a:bodyPr/>
                    <a:lstStyle/>
                    <a:p>
                      <a:pPr algn="ctr"/>
                      <a:r>
                        <a:rPr lang="en-US" sz="2000" b="0" dirty="0">
                          <a:effectLst>
                            <a:outerShdw blurRad="38100" dist="38100" dir="2700000" algn="tl">
                              <a:srgbClr val="000000">
                                <a:alpha val="43137"/>
                              </a:srgbClr>
                            </a:outerShdw>
                          </a:effectLst>
                        </a:rPr>
                        <a:t>Origen</a:t>
                      </a:r>
                    </a:p>
                  </a:txBody>
                  <a:tcPr anchor="ctr">
                    <a:solidFill>
                      <a:srgbClr val="0000FF"/>
                    </a:solidFill>
                  </a:tcPr>
                </a:tc>
                <a:tc>
                  <a:txBody>
                    <a:bodyPr/>
                    <a:lstStyle/>
                    <a:p>
                      <a:pPr algn="ctr"/>
                      <a:r>
                        <a:rPr lang="en-US" sz="2000">
                          <a:latin typeface="+mn-lt"/>
                        </a:rPr>
                        <a:t>9,231</a:t>
                      </a:r>
                      <a:endParaRPr lang="en-US" sz="2000" dirty="0">
                        <a:latin typeface="+mn-lt"/>
                      </a:endParaRPr>
                    </a:p>
                  </a:txBody>
                  <a:tcPr anchor="ctr"/>
                </a:tc>
                <a:tc>
                  <a:txBody>
                    <a:bodyPr/>
                    <a:lstStyle/>
                    <a:p>
                      <a:pPr algn="ctr"/>
                      <a:r>
                        <a:rPr lang="en-US" sz="2000" dirty="0">
                          <a:latin typeface="+mn-lt"/>
                        </a:rPr>
                        <a:t>349</a:t>
                      </a:r>
                    </a:p>
                  </a:txBody>
                  <a:tcPr anchor="ctr"/>
                </a:tc>
                <a:tc>
                  <a:txBody>
                    <a:bodyPr/>
                    <a:lstStyle/>
                    <a:p>
                      <a:pPr algn="ctr"/>
                      <a:r>
                        <a:rPr lang="en-US" sz="2000" dirty="0">
                          <a:latin typeface="+mn-lt"/>
                        </a:rPr>
                        <a:t>7,778</a:t>
                      </a:r>
                    </a:p>
                  </a:txBody>
                  <a:tcPr anchor="ctr"/>
                </a:tc>
                <a:tc>
                  <a:txBody>
                    <a:bodyPr/>
                    <a:lstStyle/>
                    <a:p>
                      <a:pPr algn="ctr"/>
                      <a:r>
                        <a:rPr lang="en-US" sz="2000" dirty="0">
                          <a:latin typeface="+mn-lt"/>
                        </a:rPr>
                        <a:t>399</a:t>
                      </a:r>
                    </a:p>
                  </a:txBody>
                  <a:tcPr anchor="ctr"/>
                </a:tc>
                <a:tc>
                  <a:txBody>
                    <a:bodyPr/>
                    <a:lstStyle/>
                    <a:p>
                      <a:pPr algn="ctr"/>
                      <a:r>
                        <a:rPr lang="en-US" sz="2000" dirty="0">
                          <a:latin typeface="+mn-lt"/>
                        </a:rPr>
                        <a:t>165</a:t>
                      </a:r>
                    </a:p>
                  </a:txBody>
                  <a:tcPr anchor="ctr"/>
                </a:tc>
                <a:tc>
                  <a:txBody>
                    <a:bodyPr/>
                    <a:lstStyle/>
                    <a:p>
                      <a:pPr algn="ctr"/>
                      <a:r>
                        <a:rPr lang="en-US" sz="2000" dirty="0">
                          <a:latin typeface="+mn-lt"/>
                        </a:rPr>
                        <a:t>17,922</a:t>
                      </a:r>
                    </a:p>
                  </a:txBody>
                  <a:tcPr anchor="ctr"/>
                </a:tc>
                <a:extLst>
                  <a:ext uri="{0D108BD9-81ED-4DB2-BD59-A6C34878D82A}">
                    <a16:rowId xmlns:a16="http://schemas.microsoft.com/office/drawing/2014/main" val="10004"/>
                  </a:ext>
                </a:extLst>
              </a:tr>
              <a:tr h="370840">
                <a:tc>
                  <a:txBody>
                    <a:bodyPr/>
                    <a:lstStyle/>
                    <a:p>
                      <a:pPr algn="ctr"/>
                      <a:r>
                        <a:rPr lang="en-US" sz="2000" b="0" dirty="0">
                          <a:effectLst>
                            <a:outerShdw blurRad="38100" dist="38100" dir="2700000" algn="tl">
                              <a:srgbClr val="000000">
                                <a:alpha val="43137"/>
                              </a:srgbClr>
                            </a:outerShdw>
                          </a:effectLst>
                        </a:rPr>
                        <a:t>Tertullian</a:t>
                      </a:r>
                    </a:p>
                  </a:txBody>
                  <a:tcPr anchor="ctr">
                    <a:solidFill>
                      <a:srgbClr val="0000FF"/>
                    </a:solidFill>
                  </a:tcPr>
                </a:tc>
                <a:tc>
                  <a:txBody>
                    <a:bodyPr/>
                    <a:lstStyle/>
                    <a:p>
                      <a:pPr algn="ctr"/>
                      <a:r>
                        <a:rPr lang="en-US" sz="2000" dirty="0">
                          <a:latin typeface="+mn-lt"/>
                        </a:rPr>
                        <a:t>3,822</a:t>
                      </a:r>
                    </a:p>
                  </a:txBody>
                  <a:tcPr anchor="ctr"/>
                </a:tc>
                <a:tc>
                  <a:txBody>
                    <a:bodyPr/>
                    <a:lstStyle/>
                    <a:p>
                      <a:pPr algn="ctr"/>
                      <a:r>
                        <a:rPr lang="en-US" sz="2000" dirty="0">
                          <a:latin typeface="+mn-lt"/>
                        </a:rPr>
                        <a:t>502</a:t>
                      </a:r>
                    </a:p>
                  </a:txBody>
                  <a:tcPr anchor="ctr"/>
                </a:tc>
                <a:tc>
                  <a:txBody>
                    <a:bodyPr/>
                    <a:lstStyle/>
                    <a:p>
                      <a:pPr algn="ctr"/>
                      <a:r>
                        <a:rPr lang="en-US" sz="2000" dirty="0">
                          <a:latin typeface="+mn-lt"/>
                        </a:rPr>
                        <a:t>2,609</a:t>
                      </a:r>
                    </a:p>
                  </a:txBody>
                  <a:tcPr anchor="ctr"/>
                </a:tc>
                <a:tc>
                  <a:txBody>
                    <a:bodyPr/>
                    <a:lstStyle/>
                    <a:p>
                      <a:pPr algn="ctr"/>
                      <a:r>
                        <a:rPr lang="en-US" sz="2000" dirty="0">
                          <a:latin typeface="+mn-lt"/>
                        </a:rPr>
                        <a:t>120</a:t>
                      </a:r>
                    </a:p>
                  </a:txBody>
                  <a:tcPr anchor="ctr"/>
                </a:tc>
                <a:tc>
                  <a:txBody>
                    <a:bodyPr/>
                    <a:lstStyle/>
                    <a:p>
                      <a:pPr algn="ctr"/>
                      <a:r>
                        <a:rPr lang="en-US" sz="2000" dirty="0">
                          <a:latin typeface="+mn-lt"/>
                        </a:rPr>
                        <a:t>205</a:t>
                      </a:r>
                    </a:p>
                  </a:txBody>
                  <a:tcPr anchor="ctr"/>
                </a:tc>
                <a:tc>
                  <a:txBody>
                    <a:bodyPr/>
                    <a:lstStyle/>
                    <a:p>
                      <a:pPr algn="ctr"/>
                      <a:r>
                        <a:rPr lang="en-US" sz="2000" dirty="0">
                          <a:latin typeface="+mn-lt"/>
                        </a:rPr>
                        <a:t>7,258</a:t>
                      </a:r>
                    </a:p>
                  </a:txBody>
                  <a:tcPr anchor="ctr"/>
                </a:tc>
                <a:extLst>
                  <a:ext uri="{0D108BD9-81ED-4DB2-BD59-A6C34878D82A}">
                    <a16:rowId xmlns:a16="http://schemas.microsoft.com/office/drawing/2014/main" val="10005"/>
                  </a:ext>
                </a:extLst>
              </a:tr>
              <a:tr h="370840">
                <a:tc>
                  <a:txBody>
                    <a:bodyPr/>
                    <a:lstStyle/>
                    <a:p>
                      <a:pPr algn="ctr"/>
                      <a:r>
                        <a:rPr lang="en-US" sz="2000" b="0" dirty="0">
                          <a:effectLst>
                            <a:outerShdw blurRad="38100" dist="38100" dir="2700000" algn="tl">
                              <a:srgbClr val="000000">
                                <a:alpha val="43137"/>
                              </a:srgbClr>
                            </a:outerShdw>
                          </a:effectLst>
                        </a:rPr>
                        <a:t>Hippolytus</a:t>
                      </a:r>
                    </a:p>
                  </a:txBody>
                  <a:tcPr anchor="ctr">
                    <a:solidFill>
                      <a:srgbClr val="0000FF"/>
                    </a:solidFill>
                  </a:tcPr>
                </a:tc>
                <a:tc>
                  <a:txBody>
                    <a:bodyPr/>
                    <a:lstStyle/>
                    <a:p>
                      <a:pPr algn="ctr"/>
                      <a:r>
                        <a:rPr lang="en-US" sz="2000" dirty="0">
                          <a:latin typeface="+mn-lt"/>
                        </a:rPr>
                        <a:t>734</a:t>
                      </a:r>
                    </a:p>
                  </a:txBody>
                  <a:tcPr anchor="ctr"/>
                </a:tc>
                <a:tc>
                  <a:txBody>
                    <a:bodyPr/>
                    <a:lstStyle/>
                    <a:p>
                      <a:pPr algn="ctr"/>
                      <a:r>
                        <a:rPr lang="en-US" sz="2000" dirty="0">
                          <a:latin typeface="+mn-lt"/>
                        </a:rPr>
                        <a:t>42</a:t>
                      </a:r>
                    </a:p>
                  </a:txBody>
                  <a:tcPr anchor="ctr"/>
                </a:tc>
                <a:tc>
                  <a:txBody>
                    <a:bodyPr/>
                    <a:lstStyle/>
                    <a:p>
                      <a:pPr algn="ctr"/>
                      <a:r>
                        <a:rPr lang="en-US" sz="2000" dirty="0">
                          <a:latin typeface="+mn-lt"/>
                        </a:rPr>
                        <a:t>387</a:t>
                      </a:r>
                    </a:p>
                  </a:txBody>
                  <a:tcPr anchor="ctr"/>
                </a:tc>
                <a:tc>
                  <a:txBody>
                    <a:bodyPr/>
                    <a:lstStyle/>
                    <a:p>
                      <a:pPr algn="ctr"/>
                      <a:r>
                        <a:rPr lang="en-US" sz="2000" dirty="0">
                          <a:latin typeface="+mn-lt"/>
                        </a:rPr>
                        <a:t>27</a:t>
                      </a:r>
                    </a:p>
                  </a:txBody>
                  <a:tcPr anchor="ctr"/>
                </a:tc>
                <a:tc>
                  <a:txBody>
                    <a:bodyPr/>
                    <a:lstStyle/>
                    <a:p>
                      <a:pPr algn="ctr"/>
                      <a:r>
                        <a:rPr lang="en-US" sz="2000" dirty="0">
                          <a:latin typeface="+mn-lt"/>
                        </a:rPr>
                        <a:t>188</a:t>
                      </a:r>
                    </a:p>
                  </a:txBody>
                  <a:tcPr anchor="ctr"/>
                </a:tc>
                <a:tc>
                  <a:txBody>
                    <a:bodyPr/>
                    <a:lstStyle/>
                    <a:p>
                      <a:pPr algn="ctr"/>
                      <a:r>
                        <a:rPr lang="en-US" sz="2000" dirty="0">
                          <a:latin typeface="+mn-lt"/>
                        </a:rPr>
                        <a:t>1,378</a:t>
                      </a:r>
                    </a:p>
                  </a:txBody>
                  <a:tcPr anchor="ctr"/>
                </a:tc>
                <a:extLst>
                  <a:ext uri="{0D108BD9-81ED-4DB2-BD59-A6C34878D82A}">
                    <a16:rowId xmlns:a16="http://schemas.microsoft.com/office/drawing/2014/main" val="10006"/>
                  </a:ext>
                </a:extLst>
              </a:tr>
              <a:tr h="426720">
                <a:tc>
                  <a:txBody>
                    <a:bodyPr/>
                    <a:lstStyle/>
                    <a:p>
                      <a:pPr algn="ctr"/>
                      <a:r>
                        <a:rPr lang="en-US" sz="2000" b="0" dirty="0">
                          <a:effectLst>
                            <a:outerShdw blurRad="38100" dist="38100" dir="2700000" algn="tl">
                              <a:srgbClr val="000000">
                                <a:alpha val="43137"/>
                              </a:srgbClr>
                            </a:outerShdw>
                          </a:effectLst>
                        </a:rPr>
                        <a:t>Eusebius</a:t>
                      </a:r>
                    </a:p>
                  </a:txBody>
                  <a:tcPr anchor="ctr">
                    <a:solidFill>
                      <a:srgbClr val="0000FF"/>
                    </a:solidFill>
                  </a:tcPr>
                </a:tc>
                <a:tc>
                  <a:txBody>
                    <a:bodyPr/>
                    <a:lstStyle/>
                    <a:p>
                      <a:pPr algn="ctr"/>
                      <a:r>
                        <a:rPr lang="en-US" sz="2000" dirty="0">
                          <a:latin typeface="+mn-lt"/>
                        </a:rPr>
                        <a:t>3,268</a:t>
                      </a:r>
                    </a:p>
                  </a:txBody>
                  <a:tcPr anchor="ctr"/>
                </a:tc>
                <a:tc>
                  <a:txBody>
                    <a:bodyPr/>
                    <a:lstStyle/>
                    <a:p>
                      <a:pPr algn="ctr"/>
                      <a:r>
                        <a:rPr lang="en-US" sz="2000" dirty="0">
                          <a:latin typeface="+mn-lt"/>
                        </a:rPr>
                        <a:t>211</a:t>
                      </a:r>
                    </a:p>
                  </a:txBody>
                  <a:tcPr anchor="ctr"/>
                </a:tc>
                <a:tc>
                  <a:txBody>
                    <a:bodyPr/>
                    <a:lstStyle/>
                    <a:p>
                      <a:pPr algn="ctr"/>
                      <a:r>
                        <a:rPr lang="en-US" sz="2000" dirty="0">
                          <a:latin typeface="+mn-lt"/>
                        </a:rPr>
                        <a:t>1,592</a:t>
                      </a:r>
                    </a:p>
                  </a:txBody>
                  <a:tcPr anchor="ctr"/>
                </a:tc>
                <a:tc>
                  <a:txBody>
                    <a:bodyPr/>
                    <a:lstStyle/>
                    <a:p>
                      <a:pPr algn="ctr"/>
                      <a:r>
                        <a:rPr lang="en-US" sz="2000" dirty="0">
                          <a:latin typeface="+mn-lt"/>
                        </a:rPr>
                        <a:t>88</a:t>
                      </a:r>
                    </a:p>
                  </a:txBody>
                  <a:tcPr anchor="ctr"/>
                </a:tc>
                <a:tc>
                  <a:txBody>
                    <a:bodyPr/>
                    <a:lstStyle/>
                    <a:p>
                      <a:pPr algn="ctr"/>
                      <a:r>
                        <a:rPr lang="en-US" sz="2000" dirty="0">
                          <a:latin typeface="+mn-lt"/>
                        </a:rPr>
                        <a:t>27</a:t>
                      </a:r>
                    </a:p>
                  </a:txBody>
                  <a:tcPr anchor="ctr"/>
                </a:tc>
                <a:tc>
                  <a:txBody>
                    <a:bodyPr/>
                    <a:lstStyle/>
                    <a:p>
                      <a:pPr algn="ctr"/>
                      <a:r>
                        <a:rPr lang="en-US" sz="2000" dirty="0">
                          <a:latin typeface="+mn-lt"/>
                        </a:rPr>
                        <a:t>5,176</a:t>
                      </a:r>
                    </a:p>
                  </a:txBody>
                  <a:tcPr anchor="ctr"/>
                </a:tc>
                <a:extLst>
                  <a:ext uri="{0D108BD9-81ED-4DB2-BD59-A6C34878D82A}">
                    <a16:rowId xmlns:a16="http://schemas.microsoft.com/office/drawing/2014/main" val="10007"/>
                  </a:ext>
                </a:extLst>
              </a:tr>
              <a:tr h="370840">
                <a:tc>
                  <a:txBody>
                    <a:bodyPr/>
                    <a:lstStyle/>
                    <a:p>
                      <a:pPr algn="ctr"/>
                      <a:r>
                        <a:rPr lang="en-US" sz="2000" b="0" dirty="0">
                          <a:effectLst>
                            <a:outerShdw blurRad="38100" dist="38100" dir="2700000" algn="tl">
                              <a:srgbClr val="000000">
                                <a:alpha val="43137"/>
                              </a:srgbClr>
                            </a:outerShdw>
                          </a:effectLst>
                        </a:rPr>
                        <a:t>Totals</a:t>
                      </a:r>
                    </a:p>
                  </a:txBody>
                  <a:tcPr anchor="ctr">
                    <a:solidFill>
                      <a:srgbClr val="0000FF"/>
                    </a:solidFill>
                  </a:tcPr>
                </a:tc>
                <a:tc>
                  <a:txBody>
                    <a:bodyPr/>
                    <a:lstStyle/>
                    <a:p>
                      <a:pPr algn="ctr"/>
                      <a:r>
                        <a:rPr lang="en-US" sz="2000" dirty="0">
                          <a:latin typeface="+mj-lt"/>
                        </a:rPr>
                        <a:t>19,368</a:t>
                      </a:r>
                    </a:p>
                  </a:txBody>
                  <a:tcPr anchor="ctr"/>
                </a:tc>
                <a:tc>
                  <a:txBody>
                    <a:bodyPr/>
                    <a:lstStyle/>
                    <a:p>
                      <a:pPr algn="ctr"/>
                      <a:r>
                        <a:rPr lang="en-US" sz="2000" dirty="0">
                          <a:latin typeface="+mn-lt"/>
                        </a:rPr>
                        <a:t>1,352</a:t>
                      </a:r>
                    </a:p>
                  </a:txBody>
                  <a:tcPr anchor="ctr"/>
                </a:tc>
                <a:tc>
                  <a:txBody>
                    <a:bodyPr/>
                    <a:lstStyle/>
                    <a:p>
                      <a:pPr algn="ctr"/>
                      <a:r>
                        <a:rPr lang="en-US" sz="2000" dirty="0">
                          <a:latin typeface="+mn-lt"/>
                        </a:rPr>
                        <a:t>14,035</a:t>
                      </a:r>
                    </a:p>
                  </a:txBody>
                  <a:tcPr anchor="ctr"/>
                </a:tc>
                <a:tc>
                  <a:txBody>
                    <a:bodyPr/>
                    <a:lstStyle/>
                    <a:p>
                      <a:pPr algn="ctr"/>
                      <a:r>
                        <a:rPr lang="en-US" sz="2000" dirty="0">
                          <a:latin typeface="+mn-lt"/>
                        </a:rPr>
                        <a:t>807</a:t>
                      </a:r>
                    </a:p>
                  </a:txBody>
                  <a:tcPr anchor="ctr"/>
                </a:tc>
                <a:tc>
                  <a:txBody>
                    <a:bodyPr/>
                    <a:lstStyle/>
                    <a:p>
                      <a:pPr algn="ctr"/>
                      <a:r>
                        <a:rPr lang="en-US" sz="2000" dirty="0">
                          <a:latin typeface="+mn-lt"/>
                        </a:rPr>
                        <a:t>664</a:t>
                      </a:r>
                    </a:p>
                  </a:txBody>
                  <a:tcPr anchor="ctr"/>
                </a:tc>
                <a:tc>
                  <a:txBody>
                    <a:bodyPr/>
                    <a:lstStyle/>
                    <a:p>
                      <a:pPr algn="ctr"/>
                      <a:r>
                        <a:rPr lang="en-US" sz="2000" dirty="0">
                          <a:latin typeface="+mn-lt"/>
                        </a:rPr>
                        <a:t>36,289</a:t>
                      </a:r>
                    </a:p>
                  </a:txBody>
                  <a:tcPr anchor="ctr"/>
                </a:tc>
                <a:extLst>
                  <a:ext uri="{0D108BD9-81ED-4DB2-BD59-A6C34878D82A}">
                    <a16:rowId xmlns:a16="http://schemas.microsoft.com/office/drawing/2014/main" val="10008"/>
                  </a:ext>
                </a:extLst>
              </a:tr>
              <a:tr h="370840">
                <a:tc gridSpan="7">
                  <a:txBody>
                    <a:bodyPr/>
                    <a:lstStyle/>
                    <a:p>
                      <a:pPr algn="ctr"/>
                      <a:r>
                        <a:rPr lang="en-US" sz="2000" b="0" i="1" dirty="0">
                          <a:effectLst>
                            <a:outerShdw blurRad="38100" dist="38100" dir="2700000" algn="tl">
                              <a:srgbClr val="000000">
                                <a:alpha val="43137"/>
                              </a:srgbClr>
                            </a:outerShdw>
                          </a:effectLst>
                        </a:rPr>
                        <a:t>From God To Us:  How We Got The Bible, 138</a:t>
                      </a:r>
                    </a:p>
                  </a:txBody>
                  <a:tcPr anchor="ctr">
                    <a:solidFill>
                      <a:srgbClr val="0000FF"/>
                    </a:solidFill>
                  </a:tcPr>
                </a:tc>
                <a:tc hMerge="1">
                  <a:txBody>
                    <a:bodyPr/>
                    <a:lstStyle/>
                    <a:p>
                      <a:pPr algn="ctr"/>
                      <a:endParaRPr lang="en-US" sz="2000" dirty="0">
                        <a:latin typeface="+mn-lt"/>
                      </a:endParaRPr>
                    </a:p>
                  </a:txBody>
                  <a:tcPr anchor="ctr"/>
                </a:tc>
                <a:tc hMerge="1">
                  <a:txBody>
                    <a:bodyPr/>
                    <a:lstStyle/>
                    <a:p>
                      <a:pPr algn="ctr"/>
                      <a:endParaRPr lang="en-US" sz="2000" dirty="0">
                        <a:latin typeface="+mn-lt"/>
                      </a:endParaRPr>
                    </a:p>
                  </a:txBody>
                  <a:tcPr anchor="ctr"/>
                </a:tc>
                <a:tc hMerge="1">
                  <a:txBody>
                    <a:bodyPr/>
                    <a:lstStyle/>
                    <a:p>
                      <a:pPr algn="ctr"/>
                      <a:endParaRPr lang="en-US" sz="2000" dirty="0">
                        <a:latin typeface="+mn-lt"/>
                      </a:endParaRPr>
                    </a:p>
                  </a:txBody>
                  <a:tcPr anchor="ctr"/>
                </a:tc>
                <a:tc hMerge="1">
                  <a:txBody>
                    <a:bodyPr/>
                    <a:lstStyle/>
                    <a:p>
                      <a:pPr algn="ctr"/>
                      <a:endParaRPr lang="en-US" sz="2000" dirty="0">
                        <a:latin typeface="+mn-lt"/>
                      </a:endParaRPr>
                    </a:p>
                  </a:txBody>
                  <a:tcPr anchor="ctr"/>
                </a:tc>
                <a:tc hMerge="1">
                  <a:txBody>
                    <a:bodyPr/>
                    <a:lstStyle/>
                    <a:p>
                      <a:pPr algn="ctr"/>
                      <a:endParaRPr lang="en-US" sz="2000" dirty="0">
                        <a:latin typeface="+mn-lt"/>
                      </a:endParaRPr>
                    </a:p>
                  </a:txBody>
                  <a:tcPr anchor="ctr"/>
                </a:tc>
                <a:tc hMerge="1">
                  <a:txBody>
                    <a:bodyPr/>
                    <a:lstStyle/>
                    <a:p>
                      <a:pPr algn="ctr"/>
                      <a:endParaRPr lang="en-US" sz="2000" dirty="0">
                        <a:latin typeface="+mn-lt"/>
                      </a:endParaRPr>
                    </a:p>
                  </a:txBody>
                  <a:tcPr anchor="ctr"/>
                </a:tc>
                <a:extLst>
                  <a:ext uri="{0D108BD9-81ED-4DB2-BD59-A6C34878D82A}">
                    <a16:rowId xmlns:a16="http://schemas.microsoft.com/office/drawing/2014/main" val="3588866046"/>
                  </a:ext>
                </a:extLst>
              </a:tr>
            </a:tbl>
          </a:graphicData>
        </a:graphic>
      </p:graphicFrame>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797AE23-64ED-4247-903E-8F0E7620A122}" type="slidenum">
              <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 name="Footer Placeholder 1"/>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Kevin Kay</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4" name="Date Placeholder 3">
            <a:extLst>
              <a:ext uri="{FF2B5EF4-FFF2-40B4-BE49-F238E27FC236}">
                <a16:creationId xmlns:a16="http://schemas.microsoft.com/office/drawing/2014/main" id="{792BDA0D-DF00-4EF5-8847-F25800A05E24}"/>
              </a:ext>
            </a:extLst>
          </p:cNvPr>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a:t>
            </a:r>
            <a:endParaRPr kumimoji="0" lang="en-US" alt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99496319"/>
      </p:ext>
    </p:extLst>
  </p:cSld>
  <p:clrMapOvr>
    <a:masterClrMapping/>
  </p:clrMapOvr>
  <p:transition spd="med">
    <p:pull/>
  </p:transition>
</p:sld>
</file>

<file path=ppt/slides/slide3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b="0" dirty="0">
                <a:effectLst>
                  <a:outerShdw blurRad="38100" dist="38100" dir="2700000" algn="tl">
                    <a:srgbClr val="000000">
                      <a:alpha val="43137"/>
                    </a:srgbClr>
                  </a:outerShdw>
                </a:effectLst>
                <a:latin typeface="Arial Black" panose="020B0A04020102020204" pitchFamily="34" charset="0"/>
              </a:rPr>
              <a:t>Origen’s 5,765 Quotations</a:t>
            </a:r>
          </a:p>
        </p:txBody>
      </p:sp>
      <p:graphicFrame>
        <p:nvGraphicFramePr>
          <p:cNvPr id="5" name="Content Placeholder 4"/>
          <p:cNvGraphicFramePr>
            <a:graphicFrameLocks noGrp="1"/>
          </p:cNvGraphicFramePr>
          <p:nvPr>
            <p:ph idx="1"/>
          </p:nvPr>
        </p:nvGraphicFramePr>
        <p:xfrm>
          <a:off x="457200" y="1600200"/>
          <a:ext cx="8229600" cy="3962400"/>
        </p:xfrm>
        <a:graphic>
          <a:graphicData uri="http://schemas.openxmlformats.org/drawingml/2006/table">
            <a:tbl>
              <a:tblPr firstRow="1" bandCol="1">
                <a:tableStyleId>{93296810-A885-4BE3-A3E7-6D5BEEA58F35}</a:tableStyleId>
              </a:tblPr>
              <a:tblGrid>
                <a:gridCol w="13716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tblGrid>
              <a:tr h="370840">
                <a:tc>
                  <a:txBody>
                    <a:bodyPr/>
                    <a:lstStyle/>
                    <a:p>
                      <a:pPr algn="ctr"/>
                      <a:r>
                        <a:rPr lang="en-US" sz="2000" dirty="0"/>
                        <a:t>Book</a:t>
                      </a:r>
                    </a:p>
                  </a:txBody>
                  <a:tcPr>
                    <a:solidFill>
                      <a:srgbClr val="0000FF"/>
                    </a:solidFill>
                  </a:tcPr>
                </a:tc>
                <a:tc>
                  <a:txBody>
                    <a:bodyPr/>
                    <a:lstStyle/>
                    <a:p>
                      <a:pPr algn="ctr"/>
                      <a:r>
                        <a:rPr lang="en-US" sz="2000" dirty="0"/>
                        <a:t>Quotes</a:t>
                      </a:r>
                    </a:p>
                  </a:txBody>
                  <a:tcPr>
                    <a:solidFill>
                      <a:srgbClr val="0000FF"/>
                    </a:solidFill>
                  </a:tcPr>
                </a:tc>
                <a:tc>
                  <a:txBody>
                    <a:bodyPr/>
                    <a:lstStyle/>
                    <a:p>
                      <a:pPr algn="ctr"/>
                      <a:r>
                        <a:rPr lang="en-US" sz="2000" dirty="0"/>
                        <a:t>Book</a:t>
                      </a:r>
                    </a:p>
                  </a:txBody>
                  <a:tcPr>
                    <a:solidFill>
                      <a:srgbClr val="0000FF"/>
                    </a:solidFill>
                  </a:tcPr>
                </a:tc>
                <a:tc>
                  <a:txBody>
                    <a:bodyPr/>
                    <a:lstStyle/>
                    <a:p>
                      <a:pPr algn="ctr"/>
                      <a:r>
                        <a:rPr lang="en-US" sz="2000" dirty="0"/>
                        <a:t>Quotes</a:t>
                      </a:r>
                    </a:p>
                  </a:txBody>
                  <a:tcPr>
                    <a:solidFill>
                      <a:srgbClr val="0000FF"/>
                    </a:solidFill>
                  </a:tcPr>
                </a:tc>
                <a:tc>
                  <a:txBody>
                    <a:bodyPr/>
                    <a:lstStyle/>
                    <a:p>
                      <a:pPr algn="ctr"/>
                      <a:r>
                        <a:rPr lang="en-US" sz="2000" dirty="0"/>
                        <a:t>Book</a:t>
                      </a:r>
                    </a:p>
                  </a:txBody>
                  <a:tcPr>
                    <a:solidFill>
                      <a:srgbClr val="0000FF"/>
                    </a:solidFill>
                  </a:tcPr>
                </a:tc>
                <a:tc>
                  <a:txBody>
                    <a:bodyPr/>
                    <a:lstStyle/>
                    <a:p>
                      <a:pPr algn="ctr"/>
                      <a:r>
                        <a:rPr lang="en-US" sz="2000" dirty="0"/>
                        <a:t>Quotes</a:t>
                      </a:r>
                    </a:p>
                  </a:txBody>
                  <a:tcPr>
                    <a:solidFill>
                      <a:srgbClr val="0000FF"/>
                    </a:solidFill>
                  </a:tcPr>
                </a:tc>
                <a:extLst>
                  <a:ext uri="{0D108BD9-81ED-4DB2-BD59-A6C34878D82A}">
                    <a16:rowId xmlns:a16="http://schemas.microsoft.com/office/drawing/2014/main" val="10000"/>
                  </a:ext>
                </a:extLst>
              </a:tr>
              <a:tr h="370840">
                <a:tc>
                  <a:txBody>
                    <a:bodyPr/>
                    <a:lstStyle/>
                    <a:p>
                      <a:pPr algn="ctr"/>
                      <a:r>
                        <a:rPr lang="en-US" sz="2000" b="1" dirty="0"/>
                        <a:t>Matthew</a:t>
                      </a:r>
                    </a:p>
                  </a:txBody>
                  <a:tcPr/>
                </a:tc>
                <a:tc>
                  <a:txBody>
                    <a:bodyPr/>
                    <a:lstStyle/>
                    <a:p>
                      <a:pPr algn="ctr"/>
                      <a:r>
                        <a:rPr lang="en-US" sz="2000" dirty="0"/>
                        <a:t>1352</a:t>
                      </a:r>
                    </a:p>
                  </a:txBody>
                  <a:tcPr/>
                </a:tc>
                <a:tc>
                  <a:txBody>
                    <a:bodyPr/>
                    <a:lstStyle/>
                    <a:p>
                      <a:pPr algn="ctr"/>
                      <a:r>
                        <a:rPr lang="en-US" sz="2000" dirty="0"/>
                        <a:t>Ephesians</a:t>
                      </a:r>
                    </a:p>
                  </a:txBody>
                  <a:tcPr/>
                </a:tc>
                <a:tc>
                  <a:txBody>
                    <a:bodyPr/>
                    <a:lstStyle/>
                    <a:p>
                      <a:pPr algn="ctr"/>
                      <a:r>
                        <a:rPr lang="en-US" sz="2000" dirty="0"/>
                        <a:t>135</a:t>
                      </a:r>
                    </a:p>
                  </a:txBody>
                  <a:tcPr/>
                </a:tc>
                <a:tc>
                  <a:txBody>
                    <a:bodyPr/>
                    <a:lstStyle/>
                    <a:p>
                      <a:pPr algn="ctr"/>
                      <a:r>
                        <a:rPr lang="en-US" sz="2000" dirty="0"/>
                        <a:t>Hebrews</a:t>
                      </a:r>
                    </a:p>
                  </a:txBody>
                  <a:tcPr/>
                </a:tc>
                <a:tc>
                  <a:txBody>
                    <a:bodyPr/>
                    <a:lstStyle/>
                    <a:p>
                      <a:pPr algn="ctr"/>
                      <a:r>
                        <a:rPr lang="en-US" sz="2000" dirty="0"/>
                        <a:t>154</a:t>
                      </a:r>
                    </a:p>
                  </a:txBody>
                  <a:tcPr/>
                </a:tc>
                <a:extLst>
                  <a:ext uri="{0D108BD9-81ED-4DB2-BD59-A6C34878D82A}">
                    <a16:rowId xmlns:a16="http://schemas.microsoft.com/office/drawing/2014/main" val="10001"/>
                  </a:ext>
                </a:extLst>
              </a:tr>
              <a:tr h="370840">
                <a:tc>
                  <a:txBody>
                    <a:bodyPr/>
                    <a:lstStyle/>
                    <a:p>
                      <a:pPr algn="ctr"/>
                      <a:r>
                        <a:rPr lang="en-US" sz="2000" b="1" dirty="0"/>
                        <a:t>Mark</a:t>
                      </a:r>
                    </a:p>
                  </a:txBody>
                  <a:tcPr/>
                </a:tc>
                <a:tc>
                  <a:txBody>
                    <a:bodyPr/>
                    <a:lstStyle/>
                    <a:p>
                      <a:pPr algn="ctr"/>
                      <a:r>
                        <a:rPr lang="en-US" sz="2000" dirty="0"/>
                        <a:t>195</a:t>
                      </a:r>
                    </a:p>
                  </a:txBody>
                  <a:tcPr/>
                </a:tc>
                <a:tc>
                  <a:txBody>
                    <a:bodyPr/>
                    <a:lstStyle/>
                    <a:p>
                      <a:pPr algn="ctr"/>
                      <a:r>
                        <a:rPr lang="en-US" sz="2000" dirty="0"/>
                        <a:t>Phil.</a:t>
                      </a:r>
                    </a:p>
                  </a:txBody>
                  <a:tcPr/>
                </a:tc>
                <a:tc>
                  <a:txBody>
                    <a:bodyPr/>
                    <a:lstStyle/>
                    <a:p>
                      <a:pPr algn="ctr"/>
                      <a:r>
                        <a:rPr lang="en-US" sz="2000" dirty="0"/>
                        <a:t>68</a:t>
                      </a:r>
                    </a:p>
                  </a:txBody>
                  <a:tcPr/>
                </a:tc>
                <a:tc>
                  <a:txBody>
                    <a:bodyPr/>
                    <a:lstStyle/>
                    <a:p>
                      <a:pPr algn="ctr"/>
                      <a:r>
                        <a:rPr lang="en-US" sz="2000" dirty="0"/>
                        <a:t>James</a:t>
                      </a:r>
                    </a:p>
                  </a:txBody>
                  <a:tcPr/>
                </a:tc>
                <a:tc>
                  <a:txBody>
                    <a:bodyPr/>
                    <a:lstStyle/>
                    <a:p>
                      <a:pPr algn="ctr"/>
                      <a:r>
                        <a:rPr lang="en-US" sz="2000" dirty="0"/>
                        <a:t>20</a:t>
                      </a:r>
                    </a:p>
                  </a:txBody>
                  <a:tcPr/>
                </a:tc>
                <a:extLst>
                  <a:ext uri="{0D108BD9-81ED-4DB2-BD59-A6C34878D82A}">
                    <a16:rowId xmlns:a16="http://schemas.microsoft.com/office/drawing/2014/main" val="10002"/>
                  </a:ext>
                </a:extLst>
              </a:tr>
              <a:tr h="370840">
                <a:tc>
                  <a:txBody>
                    <a:bodyPr/>
                    <a:lstStyle/>
                    <a:p>
                      <a:pPr algn="ctr"/>
                      <a:r>
                        <a:rPr lang="en-US" sz="2000" b="1" dirty="0"/>
                        <a:t>Luke</a:t>
                      </a:r>
                    </a:p>
                  </a:txBody>
                  <a:tcPr/>
                </a:tc>
                <a:tc>
                  <a:txBody>
                    <a:bodyPr/>
                    <a:lstStyle/>
                    <a:p>
                      <a:pPr algn="ctr"/>
                      <a:r>
                        <a:rPr lang="en-US" sz="2000" dirty="0"/>
                        <a:t>649</a:t>
                      </a:r>
                    </a:p>
                  </a:txBody>
                  <a:tcPr/>
                </a:tc>
                <a:tc>
                  <a:txBody>
                    <a:bodyPr/>
                    <a:lstStyle/>
                    <a:p>
                      <a:pPr algn="ctr"/>
                      <a:r>
                        <a:rPr lang="en-US" sz="2000" dirty="0"/>
                        <a:t>Col.</a:t>
                      </a:r>
                    </a:p>
                  </a:txBody>
                  <a:tcPr/>
                </a:tc>
                <a:tc>
                  <a:txBody>
                    <a:bodyPr/>
                    <a:lstStyle/>
                    <a:p>
                      <a:pPr algn="ctr"/>
                      <a:r>
                        <a:rPr lang="en-US" sz="2000" dirty="0"/>
                        <a:t>91</a:t>
                      </a:r>
                    </a:p>
                  </a:txBody>
                  <a:tcPr/>
                </a:tc>
                <a:tc>
                  <a:txBody>
                    <a:bodyPr/>
                    <a:lstStyle/>
                    <a:p>
                      <a:pPr algn="ctr"/>
                      <a:r>
                        <a:rPr lang="en-US" sz="2000" dirty="0"/>
                        <a:t>1 Peter</a:t>
                      </a:r>
                    </a:p>
                  </a:txBody>
                  <a:tcPr/>
                </a:tc>
                <a:tc>
                  <a:txBody>
                    <a:bodyPr/>
                    <a:lstStyle/>
                    <a:p>
                      <a:pPr algn="ctr"/>
                      <a:r>
                        <a:rPr lang="en-US" sz="2000" dirty="0"/>
                        <a:t>50</a:t>
                      </a:r>
                    </a:p>
                  </a:txBody>
                  <a:tcPr/>
                </a:tc>
                <a:extLst>
                  <a:ext uri="{0D108BD9-81ED-4DB2-BD59-A6C34878D82A}">
                    <a16:rowId xmlns:a16="http://schemas.microsoft.com/office/drawing/2014/main" val="10003"/>
                  </a:ext>
                </a:extLst>
              </a:tr>
              <a:tr h="370840">
                <a:tc>
                  <a:txBody>
                    <a:bodyPr/>
                    <a:lstStyle/>
                    <a:p>
                      <a:pPr algn="ctr"/>
                      <a:r>
                        <a:rPr lang="en-US" sz="2000" b="1" dirty="0"/>
                        <a:t>John</a:t>
                      </a:r>
                    </a:p>
                  </a:txBody>
                  <a:tcPr/>
                </a:tc>
                <a:tc>
                  <a:txBody>
                    <a:bodyPr/>
                    <a:lstStyle/>
                    <a:p>
                      <a:pPr algn="ctr"/>
                      <a:r>
                        <a:rPr lang="en-US" sz="2000" dirty="0"/>
                        <a:t>775</a:t>
                      </a:r>
                    </a:p>
                  </a:txBody>
                  <a:tcPr/>
                </a:tc>
                <a:tc>
                  <a:txBody>
                    <a:bodyPr/>
                    <a:lstStyle/>
                    <a:p>
                      <a:pPr algn="ctr"/>
                      <a:r>
                        <a:rPr lang="en-US" sz="2000" dirty="0"/>
                        <a:t>1 Thess.</a:t>
                      </a:r>
                    </a:p>
                  </a:txBody>
                  <a:tcPr/>
                </a:tc>
                <a:tc>
                  <a:txBody>
                    <a:bodyPr/>
                    <a:lstStyle/>
                    <a:p>
                      <a:pPr algn="ctr"/>
                      <a:r>
                        <a:rPr lang="en-US" sz="2000" dirty="0"/>
                        <a:t>48</a:t>
                      </a:r>
                    </a:p>
                  </a:txBody>
                  <a:tcPr/>
                </a:tc>
                <a:tc>
                  <a:txBody>
                    <a:bodyPr/>
                    <a:lstStyle/>
                    <a:p>
                      <a:pPr algn="ctr"/>
                      <a:r>
                        <a:rPr lang="en-US" sz="2000" dirty="0"/>
                        <a:t>2 Peter</a:t>
                      </a:r>
                    </a:p>
                  </a:txBody>
                  <a:tcPr/>
                </a:tc>
                <a:tc>
                  <a:txBody>
                    <a:bodyPr/>
                    <a:lstStyle/>
                    <a:p>
                      <a:pPr algn="ctr"/>
                      <a:r>
                        <a:rPr lang="en-US" sz="2000" dirty="0"/>
                        <a:t>5</a:t>
                      </a:r>
                    </a:p>
                  </a:txBody>
                  <a:tcPr/>
                </a:tc>
                <a:extLst>
                  <a:ext uri="{0D108BD9-81ED-4DB2-BD59-A6C34878D82A}">
                    <a16:rowId xmlns:a16="http://schemas.microsoft.com/office/drawing/2014/main" val="10004"/>
                  </a:ext>
                </a:extLst>
              </a:tr>
              <a:tr h="370840">
                <a:tc>
                  <a:txBody>
                    <a:bodyPr/>
                    <a:lstStyle/>
                    <a:p>
                      <a:pPr algn="ctr"/>
                      <a:r>
                        <a:rPr lang="en-US" sz="2000" dirty="0"/>
                        <a:t>Acts</a:t>
                      </a:r>
                    </a:p>
                  </a:txBody>
                  <a:tcPr/>
                </a:tc>
                <a:tc>
                  <a:txBody>
                    <a:bodyPr/>
                    <a:lstStyle/>
                    <a:p>
                      <a:pPr algn="ctr"/>
                      <a:r>
                        <a:rPr lang="en-US" sz="2000" dirty="0"/>
                        <a:t>147</a:t>
                      </a:r>
                    </a:p>
                  </a:txBody>
                  <a:tcPr/>
                </a:tc>
                <a:tc>
                  <a:txBody>
                    <a:bodyPr/>
                    <a:lstStyle/>
                    <a:p>
                      <a:pPr algn="ctr"/>
                      <a:r>
                        <a:rPr lang="en-US" sz="2000" dirty="0"/>
                        <a:t>2 Thess.</a:t>
                      </a:r>
                    </a:p>
                  </a:txBody>
                  <a:tcPr/>
                </a:tc>
                <a:tc>
                  <a:txBody>
                    <a:bodyPr/>
                    <a:lstStyle/>
                    <a:p>
                      <a:pPr algn="ctr"/>
                      <a:r>
                        <a:rPr lang="en-US" sz="2000" dirty="0"/>
                        <a:t>26</a:t>
                      </a:r>
                    </a:p>
                  </a:txBody>
                  <a:tcPr/>
                </a:tc>
                <a:tc>
                  <a:txBody>
                    <a:bodyPr/>
                    <a:lstStyle/>
                    <a:p>
                      <a:pPr algn="ctr"/>
                      <a:r>
                        <a:rPr lang="en-US" sz="2000" dirty="0"/>
                        <a:t>1 John</a:t>
                      </a:r>
                    </a:p>
                  </a:txBody>
                  <a:tcPr/>
                </a:tc>
                <a:tc>
                  <a:txBody>
                    <a:bodyPr/>
                    <a:lstStyle/>
                    <a:p>
                      <a:pPr algn="ctr"/>
                      <a:r>
                        <a:rPr lang="en-US" sz="2000" dirty="0"/>
                        <a:t>77</a:t>
                      </a:r>
                    </a:p>
                  </a:txBody>
                  <a:tcPr/>
                </a:tc>
                <a:extLst>
                  <a:ext uri="{0D108BD9-81ED-4DB2-BD59-A6C34878D82A}">
                    <a16:rowId xmlns:a16="http://schemas.microsoft.com/office/drawing/2014/main" val="10005"/>
                  </a:ext>
                </a:extLst>
              </a:tr>
              <a:tr h="370840">
                <a:tc>
                  <a:txBody>
                    <a:bodyPr/>
                    <a:lstStyle/>
                    <a:p>
                      <a:pPr algn="ctr"/>
                      <a:r>
                        <a:rPr lang="en-US" sz="2000" dirty="0"/>
                        <a:t>Romans</a:t>
                      </a:r>
                    </a:p>
                  </a:txBody>
                  <a:tcPr/>
                </a:tc>
                <a:tc>
                  <a:txBody>
                    <a:bodyPr/>
                    <a:lstStyle/>
                    <a:p>
                      <a:pPr algn="ctr"/>
                      <a:r>
                        <a:rPr lang="en-US" sz="2000" dirty="0"/>
                        <a:t>731</a:t>
                      </a:r>
                    </a:p>
                  </a:txBody>
                  <a:tcPr/>
                </a:tc>
                <a:tc>
                  <a:txBody>
                    <a:bodyPr/>
                    <a:lstStyle/>
                    <a:p>
                      <a:pPr algn="ctr"/>
                      <a:r>
                        <a:rPr lang="en-US" sz="2000" dirty="0"/>
                        <a:t>1 Timothy</a:t>
                      </a:r>
                    </a:p>
                  </a:txBody>
                  <a:tcPr/>
                </a:tc>
                <a:tc>
                  <a:txBody>
                    <a:bodyPr/>
                    <a:lstStyle/>
                    <a:p>
                      <a:pPr algn="ctr"/>
                      <a:r>
                        <a:rPr lang="en-US" sz="2000" dirty="0"/>
                        <a:t>92</a:t>
                      </a:r>
                    </a:p>
                  </a:txBody>
                  <a:tcPr/>
                </a:tc>
                <a:tc>
                  <a:txBody>
                    <a:bodyPr/>
                    <a:lstStyle/>
                    <a:p>
                      <a:pPr algn="ctr"/>
                      <a:r>
                        <a:rPr lang="en-US" sz="2000" dirty="0"/>
                        <a:t>2 John</a:t>
                      </a:r>
                    </a:p>
                  </a:txBody>
                  <a:tcPr/>
                </a:tc>
                <a:tc>
                  <a:txBody>
                    <a:bodyPr/>
                    <a:lstStyle/>
                    <a:p>
                      <a:pPr algn="ctr"/>
                      <a:endParaRPr lang="en-US" sz="2000" dirty="0"/>
                    </a:p>
                  </a:txBody>
                  <a:tcPr/>
                </a:tc>
                <a:extLst>
                  <a:ext uri="{0D108BD9-81ED-4DB2-BD59-A6C34878D82A}">
                    <a16:rowId xmlns:a16="http://schemas.microsoft.com/office/drawing/2014/main" val="10006"/>
                  </a:ext>
                </a:extLst>
              </a:tr>
              <a:tr h="370840">
                <a:tc>
                  <a:txBody>
                    <a:bodyPr/>
                    <a:lstStyle/>
                    <a:p>
                      <a:pPr algn="ctr"/>
                      <a:r>
                        <a:rPr lang="en-US" sz="2000" dirty="0"/>
                        <a:t>1 Cor.</a:t>
                      </a:r>
                    </a:p>
                  </a:txBody>
                  <a:tcPr/>
                </a:tc>
                <a:tc>
                  <a:txBody>
                    <a:bodyPr/>
                    <a:lstStyle/>
                    <a:p>
                      <a:pPr algn="ctr"/>
                      <a:r>
                        <a:rPr lang="en-US" sz="2000" dirty="0"/>
                        <a:t>620</a:t>
                      </a:r>
                    </a:p>
                  </a:txBody>
                  <a:tcPr/>
                </a:tc>
                <a:tc>
                  <a:txBody>
                    <a:bodyPr/>
                    <a:lstStyle/>
                    <a:p>
                      <a:pPr algn="ctr"/>
                      <a:r>
                        <a:rPr lang="en-US" sz="2000" dirty="0"/>
                        <a:t>2 Timothy</a:t>
                      </a:r>
                    </a:p>
                  </a:txBody>
                  <a:tcPr/>
                </a:tc>
                <a:tc>
                  <a:txBody>
                    <a:bodyPr/>
                    <a:lstStyle/>
                    <a:p>
                      <a:pPr algn="ctr"/>
                      <a:r>
                        <a:rPr lang="en-US" sz="2000" dirty="0"/>
                        <a:t>55</a:t>
                      </a:r>
                    </a:p>
                  </a:txBody>
                  <a:tcPr/>
                </a:tc>
                <a:tc>
                  <a:txBody>
                    <a:bodyPr/>
                    <a:lstStyle/>
                    <a:p>
                      <a:pPr algn="ctr"/>
                      <a:r>
                        <a:rPr lang="en-US" sz="2000" dirty="0"/>
                        <a:t>3 John</a:t>
                      </a:r>
                    </a:p>
                  </a:txBody>
                  <a:tcPr/>
                </a:tc>
                <a:tc>
                  <a:txBody>
                    <a:bodyPr/>
                    <a:lstStyle/>
                    <a:p>
                      <a:pPr algn="ctr"/>
                      <a:endParaRPr lang="en-US" sz="2000" dirty="0"/>
                    </a:p>
                  </a:txBody>
                  <a:tcPr/>
                </a:tc>
                <a:extLst>
                  <a:ext uri="{0D108BD9-81ED-4DB2-BD59-A6C34878D82A}">
                    <a16:rowId xmlns:a16="http://schemas.microsoft.com/office/drawing/2014/main" val="10007"/>
                  </a:ext>
                </a:extLst>
              </a:tr>
              <a:tr h="370840">
                <a:tc>
                  <a:txBody>
                    <a:bodyPr/>
                    <a:lstStyle/>
                    <a:p>
                      <a:pPr algn="ctr"/>
                      <a:r>
                        <a:rPr lang="en-US" sz="2000" dirty="0"/>
                        <a:t>2 Cor.</a:t>
                      </a:r>
                    </a:p>
                  </a:txBody>
                  <a:tcPr/>
                </a:tc>
                <a:tc>
                  <a:txBody>
                    <a:bodyPr/>
                    <a:lstStyle/>
                    <a:p>
                      <a:pPr algn="ctr"/>
                      <a:r>
                        <a:rPr lang="en-US" sz="2000" dirty="0"/>
                        <a:t>238</a:t>
                      </a:r>
                    </a:p>
                  </a:txBody>
                  <a:tcPr/>
                </a:tc>
                <a:tc>
                  <a:txBody>
                    <a:bodyPr/>
                    <a:lstStyle/>
                    <a:p>
                      <a:pPr algn="ctr"/>
                      <a:r>
                        <a:rPr lang="en-US" sz="2000" dirty="0"/>
                        <a:t>Titus</a:t>
                      </a:r>
                    </a:p>
                  </a:txBody>
                  <a:tcPr/>
                </a:tc>
                <a:tc>
                  <a:txBody>
                    <a:bodyPr/>
                    <a:lstStyle/>
                    <a:p>
                      <a:pPr algn="ctr"/>
                      <a:r>
                        <a:rPr lang="en-US" sz="2000" dirty="0"/>
                        <a:t>18</a:t>
                      </a:r>
                    </a:p>
                  </a:txBody>
                  <a:tcPr/>
                </a:tc>
                <a:tc>
                  <a:txBody>
                    <a:bodyPr/>
                    <a:lstStyle/>
                    <a:p>
                      <a:pPr algn="ctr"/>
                      <a:r>
                        <a:rPr lang="en-US" sz="2000" dirty="0"/>
                        <a:t>Jude</a:t>
                      </a:r>
                    </a:p>
                  </a:txBody>
                  <a:tcPr/>
                </a:tc>
                <a:tc>
                  <a:txBody>
                    <a:bodyPr/>
                    <a:lstStyle/>
                    <a:p>
                      <a:pPr algn="ctr"/>
                      <a:r>
                        <a:rPr lang="en-US" sz="2000" dirty="0"/>
                        <a:t>6</a:t>
                      </a:r>
                    </a:p>
                  </a:txBody>
                  <a:tcPr/>
                </a:tc>
                <a:extLst>
                  <a:ext uri="{0D108BD9-81ED-4DB2-BD59-A6C34878D82A}">
                    <a16:rowId xmlns:a16="http://schemas.microsoft.com/office/drawing/2014/main" val="10008"/>
                  </a:ext>
                </a:extLst>
              </a:tr>
              <a:tr h="370840">
                <a:tc>
                  <a:txBody>
                    <a:bodyPr/>
                    <a:lstStyle/>
                    <a:p>
                      <a:pPr algn="ctr"/>
                      <a:r>
                        <a:rPr lang="en-US" sz="2000" dirty="0"/>
                        <a:t>Galatians</a:t>
                      </a:r>
                    </a:p>
                  </a:txBody>
                  <a:tcPr/>
                </a:tc>
                <a:tc>
                  <a:txBody>
                    <a:bodyPr/>
                    <a:lstStyle/>
                    <a:p>
                      <a:pPr algn="ctr"/>
                      <a:r>
                        <a:rPr lang="en-US" sz="2000" dirty="0"/>
                        <a:t>150</a:t>
                      </a:r>
                    </a:p>
                  </a:txBody>
                  <a:tcPr/>
                </a:tc>
                <a:tc>
                  <a:txBody>
                    <a:bodyPr/>
                    <a:lstStyle/>
                    <a:p>
                      <a:pPr algn="ctr"/>
                      <a:r>
                        <a:rPr lang="en-US" sz="2000" dirty="0"/>
                        <a:t>Philemon</a:t>
                      </a:r>
                    </a:p>
                  </a:txBody>
                  <a:tcPr/>
                </a:tc>
                <a:tc>
                  <a:txBody>
                    <a:bodyPr/>
                    <a:lstStyle/>
                    <a:p>
                      <a:pPr algn="ctr"/>
                      <a:r>
                        <a:rPr lang="en-US" sz="2000" dirty="0"/>
                        <a:t>3</a:t>
                      </a:r>
                    </a:p>
                  </a:txBody>
                  <a:tcPr/>
                </a:tc>
                <a:tc>
                  <a:txBody>
                    <a:bodyPr/>
                    <a:lstStyle/>
                    <a:p>
                      <a:pPr algn="ctr"/>
                      <a:r>
                        <a:rPr lang="en-US" sz="2000" dirty="0"/>
                        <a:t>Rev.</a:t>
                      </a:r>
                    </a:p>
                  </a:txBody>
                  <a:tcPr/>
                </a:tc>
                <a:tc>
                  <a:txBody>
                    <a:bodyPr/>
                    <a:lstStyle/>
                    <a:p>
                      <a:pPr algn="ctr"/>
                      <a:r>
                        <a:rPr lang="en-US" sz="2000" dirty="0"/>
                        <a:t>60</a:t>
                      </a:r>
                    </a:p>
                  </a:txBody>
                  <a:tcPr/>
                </a:tc>
                <a:extLst>
                  <a:ext uri="{0D108BD9-81ED-4DB2-BD59-A6C34878D82A}">
                    <a16:rowId xmlns:a16="http://schemas.microsoft.com/office/drawing/2014/main" val="10009"/>
                  </a:ext>
                </a:extLst>
              </a:tr>
            </a:tbl>
          </a:graphicData>
        </a:graphic>
      </p:graphicFrame>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87442A1-B549-47E0-8DE2-75CA23BB52F2}" type="slidenum">
              <a:rPr kumimoji="0" lang="en-US" sz="2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386</a:t>
            </a:fld>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3" name="Footer Placeholder 2">
            <a:extLst>
              <a:ext uri="{FF2B5EF4-FFF2-40B4-BE49-F238E27FC236}">
                <a16:creationId xmlns:a16="http://schemas.microsoft.com/office/drawing/2014/main" id="{BBC8D371-8ABB-4A4C-BE08-0782C0D8FD60}"/>
              </a:ext>
            </a:extLst>
          </p:cNvPr>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n-ea"/>
                <a:cs typeface="+mn-cs"/>
              </a:rPr>
              <a:t>Kevin Kay</a:t>
            </a:r>
          </a:p>
        </p:txBody>
      </p:sp>
      <p:sp>
        <p:nvSpPr>
          <p:cNvPr id="6" name="Date Placeholder 5">
            <a:extLst>
              <a:ext uri="{FF2B5EF4-FFF2-40B4-BE49-F238E27FC236}">
                <a16:creationId xmlns:a16="http://schemas.microsoft.com/office/drawing/2014/main" id="{1BDB673A-3EAA-455F-B049-A13EBE1E139D}"/>
              </a:ext>
            </a:extLst>
          </p:cNvPr>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44 </a:t>
            </a:r>
          </a:p>
        </p:txBody>
      </p:sp>
    </p:spTree>
    <p:extLst>
      <p:ext uri="{BB962C8B-B14F-4D97-AF65-F5344CB8AC3E}">
        <p14:creationId xmlns:p14="http://schemas.microsoft.com/office/powerpoint/2010/main" val="4096902547"/>
      </p:ext>
    </p:extLst>
  </p:cSld>
  <p:clrMapOvr>
    <a:masterClrMapping/>
  </p:clrMapOvr>
  <p:transition spd="med">
    <p:pull/>
  </p:transition>
</p:sld>
</file>

<file path=ppt/slides/slide3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b="0" dirty="0">
                <a:latin typeface="Arial Black" panose="020B0A04020102020204" pitchFamily="34" charset="0"/>
              </a:rPr>
              <a:t>Origen</a:t>
            </a:r>
          </a:p>
        </p:txBody>
      </p:sp>
      <p:sp>
        <p:nvSpPr>
          <p:cNvPr id="3" name="Content Placeholder 2"/>
          <p:cNvSpPr>
            <a:spLocks noGrp="1"/>
          </p:cNvSpPr>
          <p:nvPr>
            <p:ph idx="1"/>
          </p:nvPr>
        </p:nvSpPr>
        <p:spPr/>
        <p:txBody>
          <a:bodyPr/>
          <a:lstStyle/>
          <a:p>
            <a:pPr marL="0" indent="457200">
              <a:spcBef>
                <a:spcPts val="0"/>
              </a:spcBef>
              <a:buNone/>
            </a:pPr>
            <a:r>
              <a:rPr lang="en-US" sz="2500" dirty="0">
                <a:effectLst/>
              </a:rPr>
              <a:t>“Origen had traveled widely - to </a:t>
            </a:r>
            <a:r>
              <a:rPr lang="en-US" sz="2500" dirty="0">
                <a:solidFill>
                  <a:srgbClr val="FFFF00"/>
                </a:solidFill>
                <a:effectLst/>
              </a:rPr>
              <a:t>Rome</a:t>
            </a:r>
            <a:r>
              <a:rPr lang="en-US" sz="2500" dirty="0">
                <a:effectLst/>
              </a:rPr>
              <a:t>, and in </a:t>
            </a:r>
            <a:r>
              <a:rPr lang="en-US" sz="2500" dirty="0">
                <a:solidFill>
                  <a:srgbClr val="FFFF00"/>
                </a:solidFill>
                <a:effectLst/>
              </a:rPr>
              <a:t>Greece</a:t>
            </a:r>
            <a:r>
              <a:rPr lang="en-US" sz="2500" dirty="0">
                <a:effectLst/>
              </a:rPr>
              <a:t> and </a:t>
            </a:r>
            <a:r>
              <a:rPr lang="en-US" sz="2500" dirty="0">
                <a:solidFill>
                  <a:srgbClr val="FFFF00"/>
                </a:solidFill>
                <a:effectLst/>
              </a:rPr>
              <a:t>Asia</a:t>
            </a:r>
            <a:r>
              <a:rPr lang="en-US" sz="2500" dirty="0">
                <a:effectLst/>
              </a:rPr>
              <a:t> </a:t>
            </a:r>
            <a:r>
              <a:rPr lang="en-US" sz="2500" dirty="0">
                <a:solidFill>
                  <a:srgbClr val="FFFF00"/>
                </a:solidFill>
                <a:effectLst/>
              </a:rPr>
              <a:t>Minor</a:t>
            </a:r>
            <a:r>
              <a:rPr lang="en-US" sz="2500" dirty="0">
                <a:effectLst/>
              </a:rPr>
              <a:t> as well as in </a:t>
            </a:r>
            <a:r>
              <a:rPr lang="en-US" sz="2500" dirty="0">
                <a:solidFill>
                  <a:srgbClr val="FFFF00"/>
                </a:solidFill>
                <a:effectLst/>
              </a:rPr>
              <a:t>Egypt</a:t>
            </a:r>
            <a:r>
              <a:rPr lang="en-US" sz="2500" dirty="0">
                <a:effectLst/>
              </a:rPr>
              <a:t> and </a:t>
            </a:r>
            <a:r>
              <a:rPr lang="en-US" sz="2500" dirty="0">
                <a:solidFill>
                  <a:srgbClr val="FFFF00"/>
                </a:solidFill>
                <a:effectLst/>
              </a:rPr>
              <a:t>Palestine</a:t>
            </a:r>
            <a:r>
              <a:rPr lang="en-US" sz="2500" dirty="0">
                <a:effectLst/>
              </a:rPr>
              <a:t> - and had observed both the agreements and the differences among churches of different regions in their attitude toward the several New Testament writings; he was well aware that the views of his own church were not identical with those of other churches everywhere. Without attempting to lay down a judgment of his own, he makes note of the practice of the church, classifying the books as </a:t>
            </a:r>
            <a:r>
              <a:rPr lang="en-US" sz="2500" dirty="0">
                <a:solidFill>
                  <a:srgbClr val="FFFF00"/>
                </a:solidFill>
                <a:effectLst/>
              </a:rPr>
              <a:t>‘acknowledged’</a:t>
            </a:r>
            <a:r>
              <a:rPr lang="en-US" sz="2500" dirty="0">
                <a:effectLst/>
              </a:rPr>
              <a:t> or </a:t>
            </a:r>
            <a:r>
              <a:rPr lang="en-US" sz="2500" dirty="0">
                <a:solidFill>
                  <a:srgbClr val="FFFF00"/>
                </a:solidFill>
                <a:effectLst/>
              </a:rPr>
              <a:t>‘disputed’</a:t>
            </a:r>
            <a:r>
              <a:rPr lang="en-US" sz="2500" dirty="0">
                <a:effectLst/>
              </a:rPr>
              <a:t>; besides these, there are a number which are simply </a:t>
            </a:r>
            <a:r>
              <a:rPr lang="en-US" sz="2500" dirty="0">
                <a:solidFill>
                  <a:srgbClr val="FFFF00"/>
                </a:solidFill>
                <a:effectLst/>
              </a:rPr>
              <a:t>‘false’</a:t>
            </a:r>
            <a:r>
              <a:rPr lang="en-US" sz="2500" dirty="0">
                <a:effectLst/>
              </a:rPr>
              <a:t>.”  </a:t>
            </a:r>
            <a:r>
              <a:rPr lang="en-US" sz="2000" dirty="0">
                <a:effectLst/>
              </a:rPr>
              <a:t>(</a:t>
            </a:r>
            <a:r>
              <a:rPr lang="en-US" sz="2000" i="1" dirty="0">
                <a:effectLst/>
              </a:rPr>
              <a:t>Interpreter’s Dictionary of the </a:t>
            </a:r>
            <a:r>
              <a:rPr lang="en-US" sz="2000" i="1" dirty="0"/>
              <a:t>Bible</a:t>
            </a:r>
            <a:r>
              <a:rPr lang="en-US" sz="2000" dirty="0"/>
              <a:t>, 529)</a:t>
            </a:r>
            <a:endParaRPr lang="en-US" sz="2000" dirty="0">
              <a:effectLst/>
            </a:endParaRPr>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4B87B7-E0E1-42CC-BF5D-D84960390FE4}" type="slidenum">
              <a:rPr kumimoji="0" lang="en-US" sz="2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Kevin Kay</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6" name="Date Placeholder 5">
            <a:extLst>
              <a:ext uri="{FF2B5EF4-FFF2-40B4-BE49-F238E27FC236}">
                <a16:creationId xmlns:a16="http://schemas.microsoft.com/office/drawing/2014/main" id="{D0965CF8-FFB6-4996-ADC8-FE290816624A}"/>
              </a:ext>
            </a:extLst>
          </p:cNvPr>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44</a:t>
            </a:r>
          </a:p>
        </p:txBody>
      </p:sp>
    </p:spTree>
    <p:extLst>
      <p:ext uri="{BB962C8B-B14F-4D97-AF65-F5344CB8AC3E}">
        <p14:creationId xmlns:p14="http://schemas.microsoft.com/office/powerpoint/2010/main" val="56327222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9A2A05-D605-9ACF-2854-A14CFCEA15C5}"/>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AFA31A88-63B6-D5AF-3D3F-047ADB368BD8}"/>
              </a:ext>
            </a:extLst>
          </p:cNvPr>
          <p:cNvSpPr>
            <a:spLocks noGrp="1"/>
          </p:cNvSpPr>
          <p:nvPr>
            <p:ph type="title"/>
          </p:nvPr>
        </p:nvSpPr>
        <p:spPr/>
        <p:txBody>
          <a:bodyPr/>
          <a:lstStyle/>
          <a:p>
            <a:r>
              <a:rPr lang="en-US" err="1"/>
              <a:t>Celsus</a:t>
            </a:r>
            <a:br>
              <a:rPr lang="en-US"/>
            </a:br>
            <a:r>
              <a:rPr lang="en-US" sz="3000">
                <a:latin typeface="+mn-lt"/>
              </a:rPr>
              <a:t>(~AD 150)</a:t>
            </a:r>
          </a:p>
        </p:txBody>
      </p:sp>
      <p:sp>
        <p:nvSpPr>
          <p:cNvPr id="8" name="Content Placeholder 7">
            <a:extLst>
              <a:ext uri="{FF2B5EF4-FFF2-40B4-BE49-F238E27FC236}">
                <a16:creationId xmlns:a16="http://schemas.microsoft.com/office/drawing/2014/main" id="{2684DB91-B56A-46B7-E239-0ED5469C2687}"/>
              </a:ext>
            </a:extLst>
          </p:cNvPr>
          <p:cNvSpPr>
            <a:spLocks noGrp="1"/>
          </p:cNvSpPr>
          <p:nvPr>
            <p:ph idx="1"/>
          </p:nvPr>
        </p:nvSpPr>
        <p:spPr>
          <a:xfrm>
            <a:off x="398585" y="1576754"/>
            <a:ext cx="8229600" cy="4530725"/>
          </a:xfrm>
          <a:noFill/>
        </p:spPr>
        <p:txBody>
          <a:bodyPr anchor="t"/>
          <a:lstStyle/>
          <a:p>
            <a:pPr marL="457200" indent="-457200"/>
            <a:r>
              <a:rPr lang="en-US" b="1" i="1" dirty="0">
                <a:effectLst/>
              </a:rPr>
              <a:t>Origen quoting</a:t>
            </a:r>
            <a:r>
              <a:rPr lang="en-US" b="1" dirty="0">
                <a:effectLst/>
              </a:rPr>
              <a:t> </a:t>
            </a:r>
            <a:r>
              <a:rPr lang="en-US" b="1" i="1" dirty="0" err="1">
                <a:effectLst/>
              </a:rPr>
              <a:t>Celsus</a:t>
            </a:r>
            <a:r>
              <a:rPr lang="en-US" dirty="0">
                <a:effectLst/>
              </a:rPr>
              <a:t>:  “All these statements are taken from </a:t>
            </a:r>
            <a:r>
              <a:rPr lang="en-US" b="1" dirty="0">
                <a:solidFill>
                  <a:srgbClr val="00B0F0"/>
                </a:solidFill>
              </a:rPr>
              <a:t>your own books</a:t>
            </a:r>
            <a:r>
              <a:rPr lang="en-US" dirty="0">
                <a:effectLst/>
              </a:rPr>
              <a:t>, in addition to which we need no other witness; for ye fall upon your own </a:t>
            </a:r>
            <a:r>
              <a:rPr lang="en-US" b="1" dirty="0">
                <a:solidFill>
                  <a:srgbClr val="FFFF00"/>
                </a:solidFill>
              </a:rPr>
              <a:t>swords</a:t>
            </a:r>
            <a:r>
              <a:rPr lang="en-US" dirty="0">
                <a:effectLst/>
              </a:rPr>
              <a:t>.”  </a:t>
            </a:r>
            <a:r>
              <a:rPr lang="en-US" sz="2000" dirty="0">
                <a:effectLst/>
              </a:rPr>
              <a:t>(“Origen against </a:t>
            </a:r>
            <a:r>
              <a:rPr lang="en-US" sz="2000" dirty="0" err="1">
                <a:effectLst/>
              </a:rPr>
              <a:t>Celsus</a:t>
            </a:r>
            <a:r>
              <a:rPr lang="en-US" sz="2000" dirty="0">
                <a:effectLst/>
              </a:rPr>
              <a:t>, 2:74, </a:t>
            </a:r>
            <a:r>
              <a:rPr lang="en-US" sz="2000" dirty="0" err="1">
                <a:effectLst/>
              </a:rPr>
              <a:t>ANF</a:t>
            </a:r>
            <a:r>
              <a:rPr lang="en-US" sz="2000" dirty="0">
                <a:effectLst/>
              </a:rPr>
              <a:t>, 1885, 4:461)</a:t>
            </a:r>
          </a:p>
          <a:p>
            <a:pPr marL="457200" indent="-457200">
              <a:spcBef>
                <a:spcPts val="0"/>
              </a:spcBef>
              <a:spcAft>
                <a:spcPts val="2400"/>
              </a:spcAft>
            </a:pPr>
            <a:endParaRPr lang="en-US" sz="2800" dirty="0"/>
          </a:p>
        </p:txBody>
      </p:sp>
      <p:sp>
        <p:nvSpPr>
          <p:cNvPr id="5" name="Footer Placeholder 4">
            <a:extLst>
              <a:ext uri="{FF2B5EF4-FFF2-40B4-BE49-F238E27FC236}">
                <a16:creationId xmlns:a16="http://schemas.microsoft.com/office/drawing/2014/main" id="{A7484372-9123-0552-CF1B-128DCAFCEFB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6B5D0CB9-4A8E-BE64-3379-AD394DB3559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99DF65B0-2E31-D0C0-4562-F017C60751C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44-45</a:t>
            </a:r>
          </a:p>
        </p:txBody>
      </p:sp>
    </p:spTree>
    <p:extLst>
      <p:ext uri="{BB962C8B-B14F-4D97-AF65-F5344CB8AC3E}">
        <p14:creationId xmlns:p14="http://schemas.microsoft.com/office/powerpoint/2010/main" val="14556009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Basilides</a:t>
            </a:r>
            <a:br>
              <a:rPr lang="en-US" dirty="0"/>
            </a:br>
            <a:r>
              <a:rPr lang="en-US" sz="3000" dirty="0">
                <a:latin typeface="+mn-lt"/>
              </a:rPr>
              <a:t>(Gnostic Heretic, ~AD 125)</a:t>
            </a:r>
          </a:p>
        </p:txBody>
      </p:sp>
      <p:sp>
        <p:nvSpPr>
          <p:cNvPr id="3" name="Content Placeholder 2"/>
          <p:cNvSpPr>
            <a:spLocks noGrp="1"/>
          </p:cNvSpPr>
          <p:nvPr>
            <p:ph idx="1"/>
          </p:nvPr>
        </p:nvSpPr>
        <p:spPr>
          <a:xfrm>
            <a:off x="457200" y="1882588"/>
            <a:ext cx="8229600" cy="4248339"/>
          </a:xfrm>
        </p:spPr>
        <p:txBody>
          <a:bodyPr/>
          <a:lstStyle/>
          <a:p>
            <a:pPr marL="457200" indent="-457200">
              <a:spcBef>
                <a:spcPts val="0"/>
              </a:spcBef>
              <a:spcAft>
                <a:spcPts val="2400"/>
              </a:spcAft>
            </a:pPr>
            <a:r>
              <a:rPr lang="en-US" sz="2800" dirty="0"/>
              <a:t>“That each man has his own appointed time, he [Basilides] says, the Savior sufficiently indicates when he says, </a:t>
            </a:r>
            <a:r>
              <a:rPr lang="en-US" sz="2800" b="1" dirty="0">
                <a:solidFill>
                  <a:srgbClr val="FFFF00"/>
                </a:solidFill>
                <a:effectLst>
                  <a:outerShdw blurRad="38100" dist="38100" dir="2700000" algn="tl">
                    <a:srgbClr val="000000">
                      <a:alpha val="43137"/>
                    </a:srgbClr>
                  </a:outerShdw>
                </a:effectLst>
              </a:rPr>
              <a:t>‘My hour is not yet come.’</a:t>
            </a:r>
            <a:r>
              <a:rPr lang="en-US" sz="2800" dirty="0"/>
              <a:t>”</a:t>
            </a:r>
          </a:p>
          <a:p>
            <a:pPr marL="457200" indent="-457200">
              <a:spcBef>
                <a:spcPts val="0"/>
              </a:spcBef>
              <a:spcAft>
                <a:spcPts val="2400"/>
              </a:spcAft>
            </a:pPr>
            <a:r>
              <a:rPr lang="en-US" sz="2800" dirty="0"/>
              <a:t>“…this, he [Basilides] says, is what is mentioned in the Gospels:  </a:t>
            </a:r>
            <a:r>
              <a:rPr lang="en-US" sz="2800" b="1" dirty="0">
                <a:solidFill>
                  <a:srgbClr val="FFFF00"/>
                </a:solidFill>
                <a:effectLst>
                  <a:outerShdw blurRad="38100" dist="38100" dir="2700000" algn="tl">
                    <a:srgbClr val="000000">
                      <a:alpha val="43137"/>
                    </a:srgbClr>
                  </a:outerShdw>
                </a:effectLst>
              </a:rPr>
              <a:t>‘He was the true light, which lights every man coming into the world.’</a:t>
            </a:r>
            <a:r>
              <a:rPr lang="en-US" sz="2800" dirty="0"/>
              <a:t>”</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8" name="Rounded Rectangular Callout 6">
            <a:extLst>
              <a:ext uri="{FF2B5EF4-FFF2-40B4-BE49-F238E27FC236}">
                <a16:creationId xmlns:a16="http://schemas.microsoft.com/office/drawing/2014/main" id="{791B5B51-83C6-8BDE-CBA0-1E90CDDD2D2A}"/>
              </a:ext>
            </a:extLst>
          </p:cNvPr>
          <p:cNvSpPr/>
          <p:nvPr/>
        </p:nvSpPr>
        <p:spPr bwMode="auto">
          <a:xfrm>
            <a:off x="5916304" y="1580500"/>
            <a:ext cx="1620672" cy="494110"/>
          </a:xfrm>
          <a:prstGeom prst="borderCallout1">
            <a:avLst>
              <a:gd name="adj1" fmla="val 97900"/>
              <a:gd name="adj2" fmla="val 51574"/>
              <a:gd name="adj3" fmla="val 233074"/>
              <a:gd name="adj4" fmla="val 27907"/>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Jn. 2:4</a:t>
            </a:r>
          </a:p>
        </p:txBody>
      </p:sp>
      <p:sp>
        <p:nvSpPr>
          <p:cNvPr id="9" name="Rounded Rectangular Callout 6">
            <a:extLst>
              <a:ext uri="{FF2B5EF4-FFF2-40B4-BE49-F238E27FC236}">
                <a16:creationId xmlns:a16="http://schemas.microsoft.com/office/drawing/2014/main" id="{AF3A33AA-5673-DC1E-6731-6483FFBD4690}"/>
              </a:ext>
            </a:extLst>
          </p:cNvPr>
          <p:cNvSpPr/>
          <p:nvPr/>
        </p:nvSpPr>
        <p:spPr bwMode="auto">
          <a:xfrm>
            <a:off x="4074994" y="5338291"/>
            <a:ext cx="1944806" cy="494110"/>
          </a:xfrm>
          <a:prstGeom prst="borderCallout1">
            <a:avLst>
              <a:gd name="adj1" fmla="val 4680"/>
              <a:gd name="adj2" fmla="val 33153"/>
              <a:gd name="adj3" fmla="val -106663"/>
              <a:gd name="adj4" fmla="val 17732"/>
            </a:avLst>
          </a:prstGeom>
          <a:solidFill>
            <a:srgbClr val="C00000"/>
          </a:solidFill>
          <a:ln w="38100" cap="flat" cmpd="sng" algn="ctr">
            <a:solidFill>
              <a:schemeClr val="tx1"/>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Jn. 1:9</a:t>
            </a:r>
          </a:p>
        </p:txBody>
      </p:sp>
      <p:sp>
        <p:nvSpPr>
          <p:cNvPr id="6" name="Date Placeholder 5">
            <a:extLst>
              <a:ext uri="{FF2B5EF4-FFF2-40B4-BE49-F238E27FC236}">
                <a16:creationId xmlns:a16="http://schemas.microsoft.com/office/drawing/2014/main" id="{620764E5-B021-BC6F-DB27-E4D1DB80E93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44-45</a:t>
            </a:r>
          </a:p>
        </p:txBody>
      </p:sp>
    </p:spTree>
    <p:extLst>
      <p:ext uri="{BB962C8B-B14F-4D97-AF65-F5344CB8AC3E}">
        <p14:creationId xmlns:p14="http://schemas.microsoft.com/office/powerpoint/2010/main" val="190626104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down)">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8" grpId="0" animBg="1"/>
      <p:bldP spid="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C2AF5A6-2745-1251-DD67-AF7AA3A550D2}"/>
              </a:ext>
            </a:extLst>
          </p:cNvPr>
          <p:cNvPicPr>
            <a:picLocks noChangeAspect="1"/>
          </p:cNvPicPr>
          <p:nvPr/>
        </p:nvPicPr>
        <p:blipFill>
          <a:blip r:embed="rId2"/>
          <a:stretch>
            <a:fillRect/>
          </a:stretch>
        </p:blipFill>
        <p:spPr>
          <a:xfrm>
            <a:off x="824103" y="2301770"/>
            <a:ext cx="2980158" cy="2980158"/>
          </a:xfrm>
          <a:prstGeom prst="rect">
            <a:avLst/>
          </a:prstGeom>
        </p:spPr>
      </p:pic>
      <p:sp>
        <p:nvSpPr>
          <p:cNvPr id="2" name="Title 1">
            <a:extLst>
              <a:ext uri="{FF2B5EF4-FFF2-40B4-BE49-F238E27FC236}">
                <a16:creationId xmlns:a16="http://schemas.microsoft.com/office/drawing/2014/main" id="{4BB18156-1EEE-E019-1FC3-0EB86D5DEA94}"/>
              </a:ext>
            </a:extLst>
          </p:cNvPr>
          <p:cNvSpPr>
            <a:spLocks noGrp="1"/>
          </p:cNvSpPr>
          <p:nvPr>
            <p:ph type="title"/>
          </p:nvPr>
        </p:nvSpPr>
        <p:spPr/>
        <p:txBody>
          <a:bodyPr/>
          <a:lstStyle/>
          <a:p>
            <a:r>
              <a:rPr lang="en-US"/>
              <a:t>Ubiquitous Titles</a:t>
            </a:r>
          </a:p>
        </p:txBody>
      </p:sp>
      <p:sp>
        <p:nvSpPr>
          <p:cNvPr id="3" name="Content Placeholder 2">
            <a:extLst>
              <a:ext uri="{FF2B5EF4-FFF2-40B4-BE49-F238E27FC236}">
                <a16:creationId xmlns:a16="http://schemas.microsoft.com/office/drawing/2014/main" id="{56B4CD49-7FCA-0757-A778-3E528E20EAA3}"/>
              </a:ext>
            </a:extLst>
          </p:cNvPr>
          <p:cNvSpPr>
            <a:spLocks noGrp="1"/>
          </p:cNvSpPr>
          <p:nvPr>
            <p:ph idx="1"/>
          </p:nvPr>
        </p:nvSpPr>
        <p:spPr>
          <a:xfrm>
            <a:off x="4010140" y="1600200"/>
            <a:ext cx="4676660" cy="4530725"/>
          </a:xfrm>
        </p:spPr>
        <p:txBody>
          <a:bodyPr anchor="ctr"/>
          <a:lstStyle/>
          <a:p>
            <a:pPr marL="0" indent="461963">
              <a:buNone/>
            </a:pPr>
            <a:r>
              <a:rPr lang="en-US" b="1" i="1" dirty="0"/>
              <a:t>Brant </a:t>
            </a:r>
            <a:r>
              <a:rPr lang="en-US" b="1" i="1" dirty="0" err="1"/>
              <a:t>Pitre</a:t>
            </a:r>
            <a:r>
              <a:rPr lang="en-US" dirty="0"/>
              <a:t>:  “The first and perhaps biggest problem for the anonymous Gospels is this:  </a:t>
            </a:r>
            <a:r>
              <a:rPr lang="en-US" b="1" i="1" dirty="0">
                <a:solidFill>
                  <a:srgbClr val="FFFF00"/>
                </a:solidFill>
                <a:effectLst>
                  <a:outerShdw blurRad="38100" dist="38100" dir="2700000" algn="tl">
                    <a:srgbClr val="000000">
                      <a:alpha val="43137"/>
                    </a:srgbClr>
                  </a:outerShdw>
                </a:effectLst>
              </a:rPr>
              <a:t>no anonymous copies </a:t>
            </a:r>
            <a:r>
              <a:rPr lang="en-US" i="1" dirty="0"/>
              <a:t>of Matthew, Mark, Luke and John have ever been found</a:t>
            </a:r>
            <a:r>
              <a:rPr lang="en-US" dirty="0"/>
              <a:t>. They do not exist.  As far as we know, they never have.”  </a:t>
            </a:r>
            <a:r>
              <a:rPr lang="en-US" sz="2000" dirty="0"/>
              <a:t>(</a:t>
            </a:r>
            <a:r>
              <a:rPr lang="en-US" sz="2000" i="1" dirty="0"/>
              <a:t>The Case for Jesus</a:t>
            </a:r>
            <a:r>
              <a:rPr lang="en-US" sz="2000" dirty="0"/>
              <a:t>, 15)</a:t>
            </a:r>
          </a:p>
        </p:txBody>
      </p:sp>
      <p:sp>
        <p:nvSpPr>
          <p:cNvPr id="4" name="Date Placeholder 3">
            <a:extLst>
              <a:ext uri="{FF2B5EF4-FFF2-40B4-BE49-F238E27FC236}">
                <a16:creationId xmlns:a16="http://schemas.microsoft.com/office/drawing/2014/main" id="{4A23BB01-B788-4C2D-B302-3B70C90039A6}"/>
              </a:ext>
            </a:extLst>
          </p:cNvPr>
          <p:cNvSpPr>
            <a:spLocks noGrp="1"/>
          </p:cNvSpPr>
          <p:nvPr>
            <p:ph type="dt" sz="half" idx="10"/>
          </p:nvPr>
        </p:nvSpPr>
        <p:spPr/>
        <p:txBody>
          <a:bodyPr/>
          <a:lstStyle/>
          <a:p>
            <a:r>
              <a:rPr lang="en-US"/>
              <a:t>Outline, 6</a:t>
            </a:r>
          </a:p>
        </p:txBody>
      </p:sp>
      <p:sp>
        <p:nvSpPr>
          <p:cNvPr id="5" name="Footer Placeholder 4">
            <a:extLst>
              <a:ext uri="{FF2B5EF4-FFF2-40B4-BE49-F238E27FC236}">
                <a16:creationId xmlns:a16="http://schemas.microsoft.com/office/drawing/2014/main" id="{C89023DE-AB32-C17A-6843-4FABC1A2ACB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C6A39360-B10C-F635-9B5E-4DE0D6941F1F}"/>
              </a:ext>
            </a:extLst>
          </p:cNvPr>
          <p:cNvSpPr>
            <a:spLocks noGrp="1"/>
          </p:cNvSpPr>
          <p:nvPr>
            <p:ph type="sldNum" sz="quarter" idx="12"/>
          </p:nvPr>
        </p:nvSpPr>
        <p:spPr/>
        <p:txBody>
          <a:bodyPr/>
          <a:lstStyle/>
          <a:p>
            <a:fld id="{3C8CA7C4-6BCF-4B83-8858-85B1748A2A5F}" type="slidenum">
              <a:rPr lang="en-US" smtClean="0"/>
              <a:t>39</a:t>
            </a:fld>
            <a:endParaRPr lang="en-US"/>
          </a:p>
        </p:txBody>
      </p:sp>
    </p:spTree>
    <p:extLst>
      <p:ext uri="{BB962C8B-B14F-4D97-AF65-F5344CB8AC3E}">
        <p14:creationId xmlns:p14="http://schemas.microsoft.com/office/powerpoint/2010/main" val="17388774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p:cTn id="13"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FB05EC-1781-FD1B-2DB5-47F0B5194DD2}"/>
              </a:ext>
            </a:extLst>
          </p:cNvPr>
          <p:cNvSpPr>
            <a:spLocks noGrp="1"/>
          </p:cNvSpPr>
          <p:nvPr>
            <p:ph type="title"/>
          </p:nvPr>
        </p:nvSpPr>
        <p:spPr/>
        <p:txBody>
          <a:bodyPr/>
          <a:lstStyle/>
          <a:p>
            <a:r>
              <a:rPr lang="en-US" dirty="0"/>
              <a:t>Heretics Used 4 Gospels</a:t>
            </a:r>
          </a:p>
        </p:txBody>
      </p:sp>
      <p:sp>
        <p:nvSpPr>
          <p:cNvPr id="3" name="Content Placeholder 2">
            <a:extLst>
              <a:ext uri="{FF2B5EF4-FFF2-40B4-BE49-F238E27FC236}">
                <a16:creationId xmlns:a16="http://schemas.microsoft.com/office/drawing/2014/main" id="{44DA84A2-7B6C-248B-6572-A6C5D733BE33}"/>
              </a:ext>
            </a:extLst>
          </p:cNvPr>
          <p:cNvSpPr>
            <a:spLocks noGrp="1"/>
          </p:cNvSpPr>
          <p:nvPr>
            <p:ph idx="1"/>
          </p:nvPr>
        </p:nvSpPr>
        <p:spPr>
          <a:xfrm>
            <a:off x="457200" y="1472219"/>
            <a:ext cx="8229600" cy="4963886"/>
          </a:xfrm>
        </p:spPr>
        <p:txBody>
          <a:bodyPr/>
          <a:lstStyle/>
          <a:p>
            <a:r>
              <a:rPr lang="en-US" dirty="0"/>
              <a:t>“This means that what was at stake between gnostic and non-gnostic Christians was not principally </a:t>
            </a:r>
            <a:r>
              <a:rPr lang="en-US" b="1" dirty="0">
                <a:solidFill>
                  <a:srgbClr val="FFFF00"/>
                </a:solidFill>
              </a:rPr>
              <a:t>which books were authoritative</a:t>
            </a:r>
            <a:r>
              <a:rPr lang="en-US" dirty="0"/>
              <a:t>, but rather </a:t>
            </a:r>
            <a:r>
              <a:rPr lang="en-US" b="1" dirty="0">
                <a:solidFill>
                  <a:srgbClr val="FFFF00"/>
                </a:solidFill>
              </a:rPr>
              <a:t>how the scriptures were to be rightly interpreted</a:t>
            </a:r>
            <a:r>
              <a:rPr lang="en-US" dirty="0"/>
              <a:t>.  In point of fact, gnostic Christians </a:t>
            </a:r>
            <a:r>
              <a:rPr lang="en-US" b="1" dirty="0">
                <a:solidFill>
                  <a:srgbClr val="FFFF00"/>
                </a:solidFill>
              </a:rPr>
              <a:t>employed virtually all the books that were used in the church at large</a:t>
            </a:r>
            <a:r>
              <a:rPr lang="en-US" dirty="0"/>
              <a:t>.  The difference lay not in the documents, but in different hermeneutical programs.”  </a:t>
            </a:r>
            <a:r>
              <a:rPr lang="en-US" sz="2000" dirty="0"/>
              <a:t>(Lee McDonald and James Sanders, </a:t>
            </a:r>
            <a:r>
              <a:rPr lang="en-US" sz="2000" dirty="0" err="1"/>
              <a:t>edd</a:t>
            </a:r>
            <a:r>
              <a:rPr lang="en-US" sz="2000" dirty="0"/>
              <a:t>., </a:t>
            </a:r>
            <a:r>
              <a:rPr lang="en-US" sz="2000" i="1" dirty="0"/>
              <a:t>The Canon Debate </a:t>
            </a:r>
            <a:r>
              <a:rPr lang="en-US" sz="2000" dirty="0"/>
              <a:t>(Peabody, </a:t>
            </a:r>
            <a:r>
              <a:rPr lang="en-US" sz="2000" dirty="0" err="1"/>
              <a:t>Massachusetts:Hendrickson</a:t>
            </a:r>
            <a:r>
              <a:rPr lang="en-US" sz="2000" dirty="0"/>
              <a:t> Publishers, 2002)</a:t>
            </a:r>
          </a:p>
          <a:p>
            <a:endParaRPr lang="en-US" dirty="0"/>
          </a:p>
        </p:txBody>
      </p:sp>
      <p:sp>
        <p:nvSpPr>
          <p:cNvPr id="4" name="Footer Placeholder 3">
            <a:extLst>
              <a:ext uri="{FF2B5EF4-FFF2-40B4-BE49-F238E27FC236}">
                <a16:creationId xmlns:a16="http://schemas.microsoft.com/office/drawing/2014/main" id="{37C332F2-A9F9-0E7F-846F-24B06795EB8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3F3AF021-2535-8D28-1DBE-3646A0E0812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7C3C77F6-1558-8BE6-103A-B566E990537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44</a:t>
            </a:r>
          </a:p>
        </p:txBody>
      </p:sp>
    </p:spTree>
    <p:extLst>
      <p:ext uri="{BB962C8B-B14F-4D97-AF65-F5344CB8AC3E}">
        <p14:creationId xmlns:p14="http://schemas.microsoft.com/office/powerpoint/2010/main" val="236176695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Rectangle 2"/>
          <p:cNvSpPr>
            <a:spLocks noGrp="1" noChangeArrowheads="1"/>
          </p:cNvSpPr>
          <p:nvPr>
            <p:ph type="title"/>
          </p:nvPr>
        </p:nvSpPr>
        <p:spPr/>
        <p:txBody>
          <a:bodyPr anchor="t"/>
          <a:lstStyle/>
          <a:p>
            <a:pPr eaLnBrk="1" hangingPunct="1"/>
            <a:r>
              <a:rPr lang="en-US" sz="3800" dirty="0"/>
              <a:t>Early Use of Gospels &amp; Acts</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28674" name="Slide Number Placeholder 5"/>
          <p:cNvSpPr>
            <a:spLocks noGrp="1"/>
          </p:cNvSpPr>
          <p:nvPr>
            <p:ph type="sldNum" sz="quarter" idx="12"/>
          </p:nvPr>
        </p:nvSpPr>
        <p:spPr>
          <a:noFill/>
        </p:spPr>
        <p:txBody>
          <a:bodyPr/>
          <a:lstStyle>
            <a:lvl1pPr>
              <a:spcBef>
                <a:spcPct val="20000"/>
              </a:spcBef>
              <a:buChar char="•"/>
              <a:defRPr sz="3200">
                <a:solidFill>
                  <a:schemeClr val="tx1"/>
                </a:solidFill>
                <a:latin typeface="Calibri" panose="020F0502020204030204" pitchFamily="34" charset="0"/>
                <a:ea typeface="Calibri" panose="020F0502020204030204" pitchFamily="34" charset="0"/>
                <a:cs typeface="Calibri" panose="020F0502020204030204" pitchFamily="34" charset="0"/>
              </a:defRPr>
            </a:lvl1pPr>
            <a:lvl2pPr marL="742950" indent="-285750">
              <a:spcBef>
                <a:spcPct val="20000"/>
              </a:spcBef>
              <a:buChar char="–"/>
              <a:defRPr sz="2800">
                <a:solidFill>
                  <a:schemeClr val="tx1"/>
                </a:solidFill>
                <a:latin typeface="Calibri" panose="020F0502020204030204" pitchFamily="34" charset="0"/>
                <a:ea typeface="Calibri" panose="020F0502020204030204" pitchFamily="34" charset="0"/>
                <a:cs typeface="Calibri" panose="020F0502020204030204" pitchFamily="34" charset="0"/>
              </a:defRPr>
            </a:lvl2pPr>
            <a:lvl3pPr marL="1143000" indent="-228600">
              <a:spcBef>
                <a:spcPct val="20000"/>
              </a:spcBef>
              <a:buChar char="•"/>
              <a:defRPr sz="2400">
                <a:solidFill>
                  <a:schemeClr val="tx1"/>
                </a:solidFill>
                <a:latin typeface="Calibri" panose="020F0502020204030204" pitchFamily="34" charset="0"/>
                <a:ea typeface="Calibri" panose="020F0502020204030204" pitchFamily="34" charset="0"/>
                <a:cs typeface="Calibri" panose="020F0502020204030204" pitchFamily="34" charset="0"/>
              </a:defRPr>
            </a:lvl3pPr>
            <a:lvl4pPr marL="1600200" indent="-228600">
              <a:spcBef>
                <a:spcPct val="20000"/>
              </a:spcBef>
              <a:buChar char="–"/>
              <a:defRPr sz="2000">
                <a:solidFill>
                  <a:schemeClr val="tx1"/>
                </a:solidFill>
                <a:latin typeface="Calibri" panose="020F0502020204030204" pitchFamily="34" charset="0"/>
                <a:ea typeface="Calibri" panose="020F0502020204030204" pitchFamily="34" charset="0"/>
                <a:cs typeface="Calibri" panose="020F0502020204030204" pitchFamily="34" charset="0"/>
              </a:defRPr>
            </a:lvl4pPr>
            <a:lvl5pPr marL="2057400" indent="-228600">
              <a:spcBef>
                <a:spcPct val="20000"/>
              </a:spcBef>
              <a:buChar char="»"/>
              <a:defRPr sz="2000">
                <a:solidFill>
                  <a:schemeClr val="tx1"/>
                </a:solidFill>
                <a:latin typeface="Calibri" panose="020F0502020204030204" pitchFamily="34" charset="0"/>
                <a:ea typeface="Calibri" panose="020F0502020204030204" pitchFamily="34" charset="0"/>
                <a:cs typeface="Calibri" panose="020F0502020204030204" pitchFamily="34" charset="0"/>
              </a:defRPr>
            </a:lvl5pPr>
            <a:lvl6pPr marL="2514600" indent="-228600" eaLnBrk="0" fontAlgn="base" hangingPunct="0">
              <a:spcBef>
                <a:spcPct val="20000"/>
              </a:spcBef>
              <a:spcAft>
                <a:spcPct val="0"/>
              </a:spcAft>
              <a:buChar char="»"/>
              <a:defRPr sz="2000">
                <a:solidFill>
                  <a:schemeClr val="tx1"/>
                </a:solidFill>
                <a:latin typeface="Calibri" panose="020F0502020204030204" pitchFamily="34" charset="0"/>
                <a:ea typeface="Calibri" panose="020F0502020204030204" pitchFamily="34" charset="0"/>
                <a:cs typeface="Calibri" panose="020F0502020204030204" pitchFamily="34" charset="0"/>
              </a:defRPr>
            </a:lvl6pPr>
            <a:lvl7pPr marL="2971800" indent="-228600" eaLnBrk="0" fontAlgn="base" hangingPunct="0">
              <a:spcBef>
                <a:spcPct val="20000"/>
              </a:spcBef>
              <a:spcAft>
                <a:spcPct val="0"/>
              </a:spcAft>
              <a:buChar char="»"/>
              <a:defRPr sz="2000">
                <a:solidFill>
                  <a:schemeClr val="tx1"/>
                </a:solidFill>
                <a:latin typeface="Calibri" panose="020F0502020204030204" pitchFamily="34" charset="0"/>
                <a:ea typeface="Calibri" panose="020F0502020204030204" pitchFamily="34" charset="0"/>
                <a:cs typeface="Calibri" panose="020F0502020204030204" pitchFamily="34" charset="0"/>
              </a:defRPr>
            </a:lvl7pPr>
            <a:lvl8pPr marL="3429000" indent="-228600" eaLnBrk="0" fontAlgn="base" hangingPunct="0">
              <a:spcBef>
                <a:spcPct val="20000"/>
              </a:spcBef>
              <a:spcAft>
                <a:spcPct val="0"/>
              </a:spcAft>
              <a:buChar char="»"/>
              <a:defRPr sz="2000">
                <a:solidFill>
                  <a:schemeClr val="tx1"/>
                </a:solidFill>
                <a:latin typeface="Calibri" panose="020F0502020204030204" pitchFamily="34" charset="0"/>
                <a:ea typeface="Calibri" panose="020F0502020204030204" pitchFamily="34" charset="0"/>
                <a:cs typeface="Calibri" panose="020F0502020204030204" pitchFamily="34" charset="0"/>
              </a:defRPr>
            </a:lvl8pPr>
            <a:lvl9pPr marL="3886200" indent="-228600" eaLnBrk="0" fontAlgn="base" hangingPunct="0">
              <a:spcBef>
                <a:spcPct val="20000"/>
              </a:spcBef>
              <a:spcAft>
                <a:spcPct val="0"/>
              </a:spcAft>
              <a:buChar char="»"/>
              <a:defRPr sz="2000">
                <a:solidFill>
                  <a:schemeClr val="tx1"/>
                </a:solidFill>
                <a:latin typeface="Calibri" panose="020F0502020204030204" pitchFamily="34" charset="0"/>
                <a:ea typeface="Calibri" panose="020F0502020204030204" pitchFamily="34" charset="0"/>
                <a:cs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6934D8F9-D34D-4A3B-A4A3-8E0AFC873CCC}"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Calibri" panose="020F0502020204030204" pitchFamily="34" charset="0"/>
                <a:cs typeface="Calibri" panose="020F0502020204030204" pitchFamily="34" charset="0"/>
              </a:rPr>
              <a:pPr marL="0" marR="0" lvl="0" indent="0" algn="r" defTabSz="914400" rtl="0" eaLnBrk="1" fontAlgn="auto" latinLnBrk="0" hangingPunct="1">
                <a:lnSpc>
                  <a:spcPct val="100000"/>
                </a:lnSpc>
                <a:spcBef>
                  <a:spcPct val="0"/>
                </a:spcBef>
                <a:spcAft>
                  <a:spcPts val="0"/>
                </a:spcAft>
                <a:buClrTx/>
                <a:buSzTx/>
                <a:buFontTx/>
                <a:buNone/>
                <a:tabLst/>
                <a:defRPr/>
              </a:pPr>
              <a:t>391</a:t>
            </a:fld>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Calibri" panose="020F0502020204030204" pitchFamily="34" charset="0"/>
              <a:cs typeface="Calibri" panose="020F0502020204030204" pitchFamily="34" charset="0"/>
            </a:endParaRPr>
          </a:p>
        </p:txBody>
      </p:sp>
      <p:pic>
        <p:nvPicPr>
          <p:cNvPr id="28677" name="Picture 4" descr="Early Gospel Citations Ch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8935" y="1139714"/>
            <a:ext cx="7846130" cy="5032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2">
            <a:extLst>
              <a:ext uri="{FF2B5EF4-FFF2-40B4-BE49-F238E27FC236}">
                <a16:creationId xmlns:a16="http://schemas.microsoft.com/office/drawing/2014/main" id="{E7EEE14C-9F04-5556-0527-F79741F643C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2718960159"/>
      </p:ext>
    </p:extLst>
  </p:cSld>
  <p:clrMapOvr>
    <a:masterClrMapping/>
  </p:clrMapOvr>
  <p:transition spd="med">
    <p:pull/>
  </p:transition>
</p:sld>
</file>

<file path=ppt/slides/slide3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20866" name="Rectangle 2"/>
          <p:cNvSpPr>
            <a:spLocks noGrp="1" noChangeArrowheads="1"/>
          </p:cNvSpPr>
          <p:nvPr>
            <p:ph type="title"/>
          </p:nvPr>
        </p:nvSpPr>
        <p:spPr/>
        <p:txBody>
          <a:bodyPr/>
          <a:lstStyle/>
          <a:p>
            <a:pPr eaLnBrk="1" hangingPunct="1">
              <a:defRPr/>
            </a:pPr>
            <a:r>
              <a:rPr lang="en-US" sz="4400" b="0">
                <a:effectLst>
                  <a:outerShdw blurRad="38100" dist="38100" dir="2700000" algn="tl">
                    <a:srgbClr val="000000">
                      <a:alpha val="43137"/>
                    </a:srgbClr>
                  </a:outerShdw>
                </a:effectLst>
                <a:latin typeface="Arial Black" panose="020B0A04020102020204" pitchFamily="34" charset="0"/>
              </a:rPr>
              <a:t>NT Books</a:t>
            </a:r>
          </a:p>
        </p:txBody>
      </p:sp>
      <p:sp>
        <p:nvSpPr>
          <p:cNvPr id="2" name="Content Placeholder 1"/>
          <p:cNvSpPr>
            <a:spLocks noGrp="1"/>
          </p:cNvSpPr>
          <p:nvPr>
            <p:ph idx="1"/>
          </p:nvPr>
        </p:nvSpPr>
        <p:spPr>
          <a:xfrm>
            <a:off x="457200" y="1512424"/>
            <a:ext cx="8229600" cy="4618501"/>
          </a:xfrm>
        </p:spPr>
        <p:txBody>
          <a:bodyPr/>
          <a:lstStyle/>
          <a:p>
            <a:pPr marL="461963" indent="-461963">
              <a:spcBef>
                <a:spcPts val="0"/>
              </a:spcBef>
              <a:spcAft>
                <a:spcPts val="2400"/>
              </a:spcAft>
            </a:pPr>
            <a:r>
              <a:rPr lang="en-US" sz="2800" b="1" dirty="0">
                <a:solidFill>
                  <a:srgbClr val="FFFF00"/>
                </a:solidFill>
                <a:effectLst>
                  <a:outerShdw blurRad="38100" dist="38100" dir="2700000" algn="tl">
                    <a:srgbClr val="000000">
                      <a:alpha val="43137"/>
                    </a:srgbClr>
                  </a:outerShdw>
                </a:effectLst>
              </a:rPr>
              <a:t>Inspired</a:t>
            </a:r>
            <a:r>
              <a:rPr lang="en-US" sz="2800" dirty="0">
                <a:effectLst>
                  <a:outerShdw blurRad="38100" dist="38100" dir="2700000" algn="tl">
                    <a:srgbClr val="000000">
                      <a:alpha val="43137"/>
                    </a:srgbClr>
                  </a:outerShdw>
                </a:effectLst>
              </a:rPr>
              <a:t> by God  (1 Cor. 14:37)</a:t>
            </a:r>
          </a:p>
          <a:p>
            <a:pPr marL="461963" indent="-461963">
              <a:spcBef>
                <a:spcPts val="0"/>
              </a:spcBef>
              <a:spcAft>
                <a:spcPts val="2400"/>
              </a:spcAft>
            </a:pPr>
            <a:r>
              <a:rPr lang="en-US" sz="2800" dirty="0">
                <a:effectLst>
                  <a:outerShdw blurRad="38100" dist="38100" dir="2700000" algn="tl">
                    <a:srgbClr val="000000">
                      <a:alpha val="43137"/>
                    </a:srgbClr>
                  </a:outerShdw>
                </a:effectLst>
              </a:rPr>
              <a:t>Authoritative </a:t>
            </a:r>
            <a:r>
              <a:rPr lang="en-US" sz="2800" b="1" dirty="0">
                <a:solidFill>
                  <a:srgbClr val="FFFF00"/>
                </a:solidFill>
                <a:effectLst>
                  <a:outerShdw blurRad="38100" dist="38100" dir="2700000" algn="tl">
                    <a:srgbClr val="000000">
                      <a:alpha val="43137"/>
                    </a:srgbClr>
                  </a:outerShdw>
                </a:effectLst>
              </a:rPr>
              <a:t>Scripture</a:t>
            </a:r>
            <a:r>
              <a:rPr lang="en-US" sz="2800" dirty="0">
                <a:effectLst>
                  <a:outerShdw blurRad="38100" dist="38100" dir="2700000" algn="tl">
                    <a:srgbClr val="000000">
                      <a:alpha val="43137"/>
                    </a:srgbClr>
                  </a:outerShdw>
                </a:effectLst>
              </a:rPr>
              <a:t> when written  (1 Cor. 14:37)</a:t>
            </a:r>
          </a:p>
          <a:p>
            <a:pPr marL="461963" indent="-461963">
              <a:spcBef>
                <a:spcPts val="0"/>
              </a:spcBef>
              <a:spcAft>
                <a:spcPts val="2400"/>
              </a:spcAft>
            </a:pPr>
            <a:r>
              <a:rPr lang="en-US" sz="2800" dirty="0">
                <a:effectLst>
                  <a:outerShdw blurRad="38100" dist="38100" dir="2700000" algn="tl">
                    <a:srgbClr val="000000">
                      <a:alpha val="43137"/>
                    </a:srgbClr>
                  </a:outerShdw>
                </a:effectLst>
              </a:rPr>
              <a:t>Immediately </a:t>
            </a:r>
            <a:r>
              <a:rPr lang="en-US" sz="2800" b="1" dirty="0">
                <a:solidFill>
                  <a:srgbClr val="FFFF00"/>
                </a:solidFill>
                <a:effectLst>
                  <a:outerShdw blurRad="38100" dist="38100" dir="2700000" algn="tl">
                    <a:srgbClr val="000000">
                      <a:alpha val="43137"/>
                    </a:srgbClr>
                  </a:outerShdw>
                </a:effectLst>
              </a:rPr>
              <a:t>accepted</a:t>
            </a:r>
            <a:r>
              <a:rPr lang="en-US" sz="2800" dirty="0">
                <a:effectLst>
                  <a:outerShdw blurRad="38100" dist="38100" dir="2700000" algn="tl">
                    <a:srgbClr val="000000">
                      <a:alpha val="43137"/>
                    </a:srgbClr>
                  </a:outerShdw>
                </a:effectLst>
              </a:rPr>
              <a:t> by recipients  (1 Th. 2:13)</a:t>
            </a:r>
          </a:p>
          <a:p>
            <a:pPr marL="461963" indent="-461963">
              <a:spcBef>
                <a:spcPts val="0"/>
              </a:spcBef>
              <a:spcAft>
                <a:spcPts val="2400"/>
              </a:spcAft>
            </a:pPr>
            <a:r>
              <a:rPr lang="en-US" sz="2800" b="1" dirty="0">
                <a:solidFill>
                  <a:srgbClr val="FFFF00"/>
                </a:solidFill>
                <a:effectLst>
                  <a:outerShdw blurRad="38100" dist="38100" dir="2700000" algn="tl">
                    <a:srgbClr val="000000">
                      <a:alpha val="43137"/>
                    </a:srgbClr>
                  </a:outerShdw>
                </a:effectLst>
              </a:rPr>
              <a:t>Shared</a:t>
            </a:r>
            <a:r>
              <a:rPr lang="en-US" sz="2800" dirty="0">
                <a:effectLst>
                  <a:outerShdw blurRad="38100" dist="38100" dir="2700000" algn="tl">
                    <a:srgbClr val="000000">
                      <a:alpha val="43137"/>
                    </a:srgbClr>
                  </a:outerShdw>
                </a:effectLst>
              </a:rPr>
              <a:t> with others  (Col. 4:16)</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BA8269F-EAB7-4418-B881-A90764B4403D}"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Footer Placeholder 2">
            <a:extLst>
              <a:ext uri="{FF2B5EF4-FFF2-40B4-BE49-F238E27FC236}">
                <a16:creationId xmlns:a16="http://schemas.microsoft.com/office/drawing/2014/main" id="{39815EC1-8664-4B97-AB91-A34A17321A9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Date Placeholder 3">
            <a:extLst>
              <a:ext uri="{FF2B5EF4-FFF2-40B4-BE49-F238E27FC236}">
                <a16:creationId xmlns:a16="http://schemas.microsoft.com/office/drawing/2014/main" id="{A6A18430-9FB3-43A1-B9E6-736FEFDEE52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42</a:t>
            </a:r>
          </a:p>
        </p:txBody>
      </p:sp>
    </p:spTree>
    <p:extLst>
      <p:ext uri="{BB962C8B-B14F-4D97-AF65-F5344CB8AC3E}">
        <p14:creationId xmlns:p14="http://schemas.microsoft.com/office/powerpoint/2010/main" val="2838361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p:cTn id="7" dur="500" fill="hold"/>
                                        <p:tgtEl>
                                          <p:spTgt spid="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 calcmode="lin" valueType="num">
                                      <p:cBhvr>
                                        <p:cTn id="14" dur="500" fill="hold"/>
                                        <p:tgtEl>
                                          <p:spTgt spid="2">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2">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2">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 calcmode="lin" valueType="num">
                                      <p:cBhvr>
                                        <p:cTn id="21" dur="500" fill="hold"/>
                                        <p:tgtEl>
                                          <p:spTgt spid="2">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2">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2">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 calcmode="lin" valueType="num">
                                      <p:cBhvr>
                                        <p:cTn id="28" dur="500" fill="hold"/>
                                        <p:tgtEl>
                                          <p:spTgt spid="2">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2">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3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20866" name="Rectangle 2"/>
          <p:cNvSpPr>
            <a:spLocks noGrp="1" noChangeArrowheads="1"/>
          </p:cNvSpPr>
          <p:nvPr>
            <p:ph type="title"/>
          </p:nvPr>
        </p:nvSpPr>
        <p:spPr/>
        <p:txBody>
          <a:bodyPr/>
          <a:lstStyle/>
          <a:p>
            <a:pPr eaLnBrk="1" hangingPunct="1">
              <a:defRPr/>
            </a:pPr>
            <a:r>
              <a:rPr lang="en-US" sz="4400" b="0">
                <a:effectLst>
                  <a:outerShdw blurRad="38100" dist="38100" dir="2700000" algn="tl">
                    <a:srgbClr val="000000">
                      <a:alpha val="43137"/>
                    </a:srgbClr>
                  </a:outerShdw>
                </a:effectLst>
                <a:latin typeface="Arial Black" panose="020B0A04020102020204" pitchFamily="34" charset="0"/>
              </a:rPr>
              <a:t>NT Books</a:t>
            </a:r>
          </a:p>
        </p:txBody>
      </p:sp>
      <p:sp>
        <p:nvSpPr>
          <p:cNvPr id="2" name="Content Placeholder 1"/>
          <p:cNvSpPr>
            <a:spLocks noGrp="1"/>
          </p:cNvSpPr>
          <p:nvPr>
            <p:ph idx="1"/>
          </p:nvPr>
        </p:nvSpPr>
        <p:spPr>
          <a:xfrm>
            <a:off x="457200" y="1666754"/>
            <a:ext cx="8229600" cy="4464172"/>
          </a:xfrm>
        </p:spPr>
        <p:txBody>
          <a:bodyPr/>
          <a:lstStyle/>
          <a:p>
            <a:pPr marL="461963" indent="-461963">
              <a:spcBef>
                <a:spcPts val="0"/>
              </a:spcBef>
              <a:spcAft>
                <a:spcPts val="2400"/>
              </a:spcAft>
            </a:pPr>
            <a:r>
              <a:rPr lang="en-US" sz="2800" b="1">
                <a:solidFill>
                  <a:srgbClr val="FFFF00"/>
                </a:solidFill>
                <a:effectLst>
                  <a:outerShdw blurRad="38100" dist="38100" dir="2700000" algn="tl">
                    <a:srgbClr val="000000">
                      <a:alpha val="43137"/>
                    </a:srgbClr>
                  </a:outerShdw>
                </a:effectLst>
              </a:rPr>
              <a:t>Gradually accepted </a:t>
            </a:r>
            <a:r>
              <a:rPr lang="en-US" sz="2800">
                <a:effectLst>
                  <a:outerShdw blurRad="38100" dist="38100" dir="2700000" algn="tl">
                    <a:srgbClr val="000000">
                      <a:alpha val="43137"/>
                    </a:srgbClr>
                  </a:outerShdw>
                </a:effectLst>
              </a:rPr>
              <a:t>by others</a:t>
            </a:r>
          </a:p>
          <a:p>
            <a:pPr marL="461963" indent="-461963">
              <a:spcBef>
                <a:spcPts val="0"/>
              </a:spcBef>
              <a:spcAft>
                <a:spcPts val="2400"/>
              </a:spcAft>
            </a:pPr>
            <a:r>
              <a:rPr lang="en-US" sz="2800" b="1">
                <a:solidFill>
                  <a:srgbClr val="FFFF00"/>
                </a:solidFill>
                <a:effectLst>
                  <a:outerShdw blurRad="38100" dist="38100" dir="2700000" algn="tl">
                    <a:srgbClr val="000000">
                      <a:alpha val="43137"/>
                    </a:srgbClr>
                  </a:outerShdw>
                </a:effectLst>
              </a:rPr>
              <a:t>Gradually collected </a:t>
            </a:r>
            <a:r>
              <a:rPr lang="en-US" sz="2800">
                <a:effectLst>
                  <a:outerShdw blurRad="38100" dist="38100" dir="2700000" algn="tl">
                    <a:srgbClr val="000000">
                      <a:alpha val="43137"/>
                    </a:srgbClr>
                  </a:outerShdw>
                </a:effectLst>
              </a:rPr>
              <a:t>together</a:t>
            </a:r>
          </a:p>
          <a:p>
            <a:pPr lvl="1" indent="-461963"/>
            <a:r>
              <a:rPr lang="en-US">
                <a:effectLst>
                  <a:outerShdw blurRad="38100" dist="38100" dir="2700000" algn="tl">
                    <a:srgbClr val="000000">
                      <a:alpha val="43137"/>
                    </a:srgbClr>
                  </a:outerShdw>
                </a:effectLst>
              </a:rPr>
              <a:t>Gospels</a:t>
            </a:r>
          </a:p>
          <a:p>
            <a:pPr lvl="1" indent="-461963"/>
            <a:r>
              <a:rPr lang="en-US">
                <a:effectLst>
                  <a:outerShdw blurRad="38100" dist="38100" dir="2700000" algn="tl">
                    <a:srgbClr val="000000">
                      <a:alpha val="43137"/>
                    </a:srgbClr>
                  </a:outerShdw>
                </a:effectLst>
              </a:rPr>
              <a:t>Pauline epistles  (2 Pet. 3:15-16)</a:t>
            </a:r>
          </a:p>
          <a:p>
            <a:pPr marL="461963" indent="-461963">
              <a:spcBef>
                <a:spcPts val="0"/>
              </a:spcBef>
              <a:spcAft>
                <a:spcPts val="2400"/>
              </a:spcAft>
            </a:pPr>
            <a:r>
              <a:rPr lang="en-US" sz="2800" b="1">
                <a:solidFill>
                  <a:srgbClr val="FFFF00"/>
                </a:solidFill>
                <a:effectLst>
                  <a:outerShdw blurRad="38100" dist="38100" dir="2700000" algn="tl">
                    <a:srgbClr val="000000">
                      <a:alpha val="43137"/>
                    </a:srgbClr>
                  </a:outerShdw>
                </a:effectLst>
              </a:rPr>
              <a:t>Quoted</a:t>
            </a:r>
            <a:r>
              <a:rPr lang="en-US" sz="2800">
                <a:effectLst>
                  <a:outerShdw blurRad="38100" dist="38100" dir="2700000" algn="tl">
                    <a:srgbClr val="000000">
                      <a:alpha val="43137"/>
                    </a:srgbClr>
                  </a:outerShdw>
                </a:effectLst>
              </a:rPr>
              <a:t> as authoritative Scripture in 2</a:t>
            </a:r>
            <a:r>
              <a:rPr lang="en-US" sz="2800" baseline="30000">
                <a:effectLst>
                  <a:outerShdw blurRad="38100" dist="38100" dir="2700000" algn="tl">
                    <a:srgbClr val="000000">
                      <a:alpha val="43137"/>
                    </a:srgbClr>
                  </a:outerShdw>
                </a:effectLst>
              </a:rPr>
              <a:t>nd</a:t>
            </a:r>
            <a:r>
              <a:rPr lang="en-US" sz="2800">
                <a:effectLst>
                  <a:outerShdw blurRad="38100" dist="38100" dir="2700000" algn="tl">
                    <a:srgbClr val="000000">
                      <a:alpha val="43137"/>
                    </a:srgbClr>
                  </a:outerShdw>
                </a:effectLst>
              </a:rPr>
              <a:t> century and afterward</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BA8269F-EAB7-4418-B881-A90764B4403D}"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Footer Placeholder 2">
            <a:extLst>
              <a:ext uri="{FF2B5EF4-FFF2-40B4-BE49-F238E27FC236}">
                <a16:creationId xmlns:a16="http://schemas.microsoft.com/office/drawing/2014/main" id="{39815EC1-8664-4B97-AB91-A34A17321A9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Date Placeholder 3">
            <a:extLst>
              <a:ext uri="{FF2B5EF4-FFF2-40B4-BE49-F238E27FC236}">
                <a16:creationId xmlns:a16="http://schemas.microsoft.com/office/drawing/2014/main" id="{A6A18430-9FB3-43A1-B9E6-736FEFDEE52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42</a:t>
            </a:r>
          </a:p>
        </p:txBody>
      </p:sp>
    </p:spTree>
    <p:extLst>
      <p:ext uri="{BB962C8B-B14F-4D97-AF65-F5344CB8AC3E}">
        <p14:creationId xmlns:p14="http://schemas.microsoft.com/office/powerpoint/2010/main" val="20068532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p:cTn id="7" dur="500" fill="hold"/>
                                        <p:tgtEl>
                                          <p:spTgt spid="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 calcmode="lin" valueType="num">
                                      <p:cBhvr>
                                        <p:cTn id="14" dur="500" fill="hold"/>
                                        <p:tgtEl>
                                          <p:spTgt spid="2">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2">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2">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p:cTn id="19" dur="500" fill="hold"/>
                                        <p:tgtEl>
                                          <p:spTgt spid="2">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2">
                                            <p:txEl>
                                              <p:pRg st="2" end="2"/>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2">
                                            <p:txEl>
                                              <p:pRg st="3" end="3"/>
                                            </p:txEl>
                                          </p:spTgt>
                                        </p:tgtEl>
                                        <p:attrNameLst>
                                          <p:attrName>style.visibility</p:attrName>
                                        </p:attrNameLst>
                                      </p:cBhvr>
                                      <p:to>
                                        <p:strVal val="visible"/>
                                      </p:to>
                                    </p:set>
                                    <p:anim calcmode="lin" valueType="num">
                                      <p:cBhvr>
                                        <p:cTn id="24" dur="500" fill="hold"/>
                                        <p:tgtEl>
                                          <p:spTgt spid="2">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2">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2">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p:cTn id="31" dur="500" fill="hold"/>
                                        <p:tgtEl>
                                          <p:spTgt spid="2">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2">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277D1-39E4-8C5E-86EB-A8A29ABC6EC5}"/>
              </a:ext>
            </a:extLst>
          </p:cNvPr>
          <p:cNvSpPr>
            <a:spLocks noGrp="1"/>
          </p:cNvSpPr>
          <p:nvPr>
            <p:ph type="title"/>
          </p:nvPr>
        </p:nvSpPr>
        <p:spPr/>
        <p:txBody>
          <a:bodyPr/>
          <a:lstStyle/>
          <a:p>
            <a:r>
              <a:rPr lang="en-US" sz="4200"/>
              <a:t>Evidence For Genuineness</a:t>
            </a:r>
          </a:p>
        </p:txBody>
      </p:sp>
      <p:graphicFrame>
        <p:nvGraphicFramePr>
          <p:cNvPr id="6" name="Content Placeholder 5">
            <a:extLst>
              <a:ext uri="{FF2B5EF4-FFF2-40B4-BE49-F238E27FC236}">
                <a16:creationId xmlns:a16="http://schemas.microsoft.com/office/drawing/2014/main" id="{94C489AB-AAEA-6F0E-326D-C3B4056FF61C}"/>
              </a:ext>
            </a:extLst>
          </p:cNvPr>
          <p:cNvGraphicFramePr>
            <a:graphicFrameLocks noGrp="1"/>
          </p:cNvGraphicFramePr>
          <p:nvPr>
            <p:ph idx="1"/>
            <p:extLst>
              <p:ext uri="{D42A27DB-BD31-4B8C-83A1-F6EECF244321}">
                <p14:modId xmlns:p14="http://schemas.microsoft.com/office/powerpoint/2010/main" val="210205611"/>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B84176BC-5B0A-8C67-F9FD-D37F7ABD86A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Dr. Timothy McGrew</a:t>
            </a:r>
          </a:p>
        </p:txBody>
      </p:sp>
      <p:sp>
        <p:nvSpPr>
          <p:cNvPr id="5" name="Slide Number Placeholder 4">
            <a:extLst>
              <a:ext uri="{FF2B5EF4-FFF2-40B4-BE49-F238E27FC236}">
                <a16:creationId xmlns:a16="http://schemas.microsoft.com/office/drawing/2014/main" id="{1AAC9196-6AA7-3ADD-98C0-704EB6831BC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49C9AAE5-FD12-3C8F-5CAD-40B6859C6F10}"/>
              </a:ext>
            </a:extLst>
          </p:cNvPr>
          <p:cNvSpPr>
            <a:spLocks noGrp="1"/>
          </p:cNvSpPr>
          <p:nvPr>
            <p:ph type="dt" sz="half" idx="10"/>
          </p:nvPr>
        </p:nvSpPr>
        <p:spPr/>
        <p:txBody>
          <a:bodyPr/>
          <a:lstStyle/>
          <a:p>
            <a:r>
              <a:rPr lang="en-US" dirty="0"/>
              <a:t>Outline, 44</a:t>
            </a:r>
          </a:p>
        </p:txBody>
      </p:sp>
    </p:spTree>
    <p:extLst>
      <p:ext uri="{BB962C8B-B14F-4D97-AF65-F5344CB8AC3E}">
        <p14:creationId xmlns:p14="http://schemas.microsoft.com/office/powerpoint/2010/main" val="339933822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graphicEl>
                                              <a:dgm id="{0D46E4CD-400F-4DCF-AA29-855FE9AF4105}"/>
                                            </p:graphicEl>
                                          </p:spTgt>
                                        </p:tgtEl>
                                        <p:attrNameLst>
                                          <p:attrName>style.visibility</p:attrName>
                                        </p:attrNameLst>
                                      </p:cBhvr>
                                      <p:to>
                                        <p:strVal val="visible"/>
                                      </p:to>
                                    </p:set>
                                    <p:animEffect transition="in" filter="wipe(left)">
                                      <p:cBhvr>
                                        <p:cTn id="7" dur="500"/>
                                        <p:tgtEl>
                                          <p:spTgt spid="6">
                                            <p:graphicEl>
                                              <a:dgm id="{0D46E4CD-400F-4DCF-AA29-855FE9AF410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Lst>
  </p:timing>
</p:sld>
</file>

<file path=ppt/slides/slide3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B31DC76-A3C2-5416-FE6C-9E2A3BBF7BC6}"/>
              </a:ext>
            </a:extLst>
          </p:cNvPr>
          <p:cNvSpPr>
            <a:spLocks noGrp="1"/>
          </p:cNvSpPr>
          <p:nvPr>
            <p:ph type="dt" sz="half" idx="2"/>
          </p:nvPr>
        </p:nvSpPr>
        <p:spPr/>
        <p:txBody>
          <a:bodyPr/>
          <a:lstStyle/>
          <a:p>
            <a:pPr marR="0" lvl="0" indent="0" fontAlgn="auto">
              <a:lnSpc>
                <a:spcPct val="100000"/>
              </a:lnSpc>
              <a:spcBef>
                <a:spcPts val="0"/>
              </a:spcBef>
              <a:spcAft>
                <a:spcPts val="0"/>
              </a:spcAft>
              <a:buClrTx/>
              <a:buSzTx/>
              <a:buFontTx/>
              <a:buNone/>
              <a:tabLst/>
              <a:defRPr/>
            </a:pPr>
            <a:r>
              <a:rPr lang="en-US" dirty="0">
                <a:solidFill>
                  <a:srgbClr val="FFFFFF"/>
                </a:solidFill>
                <a:latin typeface="Arial" panose="020B0604020202020204" pitchFamily="34" charset="0"/>
              </a:rPr>
              <a:t>Outline, 44</a:t>
            </a:r>
          </a:p>
        </p:txBody>
      </p:sp>
      <p:sp>
        <p:nvSpPr>
          <p:cNvPr id="4" name="Footer Placeholder 3">
            <a:extLst>
              <a:ext uri="{FF2B5EF4-FFF2-40B4-BE49-F238E27FC236}">
                <a16:creationId xmlns:a16="http://schemas.microsoft.com/office/drawing/2014/main" id="{AAD61831-1A72-5674-DD4F-C6F9CB93EA2D}"/>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Subtitle 6">
            <a:extLst>
              <a:ext uri="{FF2B5EF4-FFF2-40B4-BE49-F238E27FC236}">
                <a16:creationId xmlns:a16="http://schemas.microsoft.com/office/drawing/2014/main" id="{A0959A79-B7E9-6B8C-B4B3-8D0ADDB619D4}"/>
              </a:ext>
            </a:extLst>
          </p:cNvPr>
          <p:cNvSpPr>
            <a:spLocks noGrp="1"/>
          </p:cNvSpPr>
          <p:nvPr>
            <p:ph type="subTitle" idx="1"/>
          </p:nvPr>
        </p:nvSpPr>
        <p:spPr>
          <a:xfrm>
            <a:off x="1382192" y="4889770"/>
            <a:ext cx="6400800" cy="956553"/>
          </a:xfrm>
        </p:spPr>
        <p:txBody>
          <a:bodyPr anchor="ctr"/>
          <a:lstStyle/>
          <a:p>
            <a:r>
              <a:rPr lang="en-US" sz="3200">
                <a:latin typeface="+mj-lt"/>
              </a:rPr>
              <a:t>Internal Evidence For</a:t>
            </a:r>
            <a:br>
              <a:rPr lang="en-US" sz="3200">
                <a:latin typeface="+mj-lt"/>
              </a:rPr>
            </a:br>
            <a:r>
              <a:rPr lang="en-US" sz="3200">
                <a:latin typeface="+mj-lt"/>
              </a:rPr>
              <a:t>Traditional Authorship</a:t>
            </a:r>
          </a:p>
        </p:txBody>
      </p:sp>
      <p:sp>
        <p:nvSpPr>
          <p:cNvPr id="5" name="Slide Number Placeholder 4">
            <a:extLst>
              <a:ext uri="{FF2B5EF4-FFF2-40B4-BE49-F238E27FC236}">
                <a16:creationId xmlns:a16="http://schemas.microsoft.com/office/drawing/2014/main" id="{8BB67B97-1508-3AE7-434B-686C2547D043}"/>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BE54E3BC-311D-B67E-B922-E18566A1BE81}"/>
              </a:ext>
            </a:extLst>
          </p:cNvPr>
          <p:cNvSpPr/>
          <p:nvPr/>
        </p:nvSpPr>
        <p:spPr bwMode="auto">
          <a:xfrm>
            <a:off x="1524000" y="1251625"/>
            <a:ext cx="6411392" cy="3271893"/>
          </a:xfrm>
          <a:prstGeom prst="horizontalScroll">
            <a:avLst/>
          </a:prstGeom>
          <a:solidFill>
            <a:srgbClr val="FFFFCC"/>
          </a:solidFill>
          <a:ln w="9525" cap="flat" cmpd="sng" algn="ctr">
            <a:solidFill>
              <a:srgbClr val="7030A0"/>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002060"/>
                </a:solidFill>
                <a:effectLst/>
                <a:uLnTx/>
                <a:uFillTx/>
                <a:latin typeface="Arial Black" panose="020B0A04020102020204"/>
                <a:ea typeface="+mn-ea"/>
                <a:cs typeface="+mn-cs"/>
              </a:rPr>
              <a:t>Who Wrote The Gospels?</a:t>
            </a:r>
          </a:p>
        </p:txBody>
      </p:sp>
    </p:spTree>
    <p:extLst>
      <p:ext uri="{BB962C8B-B14F-4D97-AF65-F5344CB8AC3E}">
        <p14:creationId xmlns:p14="http://schemas.microsoft.com/office/powerpoint/2010/main" val="33691891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6" grpId="0" animBg="1"/>
    </p:bldLst>
  </p:timing>
</p:sld>
</file>

<file path=ppt/slides/slide3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“Matthew”</a:t>
            </a:r>
            <a:endParaRPr lang="en-US" sz="3000">
              <a:latin typeface="+mn-lt"/>
            </a:endParaRPr>
          </a:p>
        </p:txBody>
      </p:sp>
      <p:sp>
        <p:nvSpPr>
          <p:cNvPr id="8" name="Content Placeholder 7"/>
          <p:cNvSpPr>
            <a:spLocks noGrp="1"/>
          </p:cNvSpPr>
          <p:nvPr>
            <p:ph idx="1"/>
          </p:nvPr>
        </p:nvSpPr>
        <p:spPr/>
        <p:txBody>
          <a:bodyPr/>
          <a:lstStyle/>
          <a:p>
            <a:pPr marL="457200" indent="-457200">
              <a:spcBef>
                <a:spcPts val="0"/>
              </a:spcBef>
              <a:spcAft>
                <a:spcPts val="1800"/>
              </a:spcAft>
            </a:pPr>
            <a:r>
              <a:rPr lang="en-US" dirty="0"/>
              <a:t>Significant use of </a:t>
            </a:r>
            <a:r>
              <a:rPr lang="en-US" b="1" dirty="0">
                <a:solidFill>
                  <a:srgbClr val="FFFF00"/>
                </a:solidFill>
              </a:rPr>
              <a:t>OT quotes</a:t>
            </a:r>
          </a:p>
          <a:p>
            <a:pPr marL="457200" indent="-457200">
              <a:spcBef>
                <a:spcPts val="0"/>
              </a:spcBef>
              <a:spcAft>
                <a:spcPts val="1800"/>
              </a:spcAft>
            </a:pPr>
            <a:r>
              <a:rPr lang="en-US" dirty="0"/>
              <a:t>Often quoted the </a:t>
            </a:r>
            <a:r>
              <a:rPr lang="en-US" b="1" dirty="0">
                <a:solidFill>
                  <a:srgbClr val="FFFF00"/>
                </a:solidFill>
              </a:rPr>
              <a:t>LXX</a:t>
            </a:r>
          </a:p>
          <a:p>
            <a:pPr marL="457200" indent="-457200">
              <a:spcBef>
                <a:spcPts val="0"/>
              </a:spcBef>
              <a:spcAft>
                <a:spcPts val="1800"/>
              </a:spcAft>
            </a:pPr>
            <a:r>
              <a:rPr lang="en-US" dirty="0"/>
              <a:t>Use of </a:t>
            </a:r>
            <a:r>
              <a:rPr lang="en-US" b="1" dirty="0">
                <a:solidFill>
                  <a:srgbClr val="FFFF00"/>
                </a:solidFill>
              </a:rPr>
              <a:t>typology</a:t>
            </a:r>
          </a:p>
          <a:p>
            <a:pPr marL="457200" indent="-457200">
              <a:spcBef>
                <a:spcPts val="0"/>
              </a:spcBef>
              <a:spcAft>
                <a:spcPts val="1800"/>
              </a:spcAft>
            </a:pPr>
            <a:r>
              <a:rPr lang="en-US" dirty="0"/>
              <a:t>Concern with </a:t>
            </a:r>
            <a:r>
              <a:rPr lang="en-US" b="1" dirty="0">
                <a:solidFill>
                  <a:srgbClr val="FFFF00"/>
                </a:solidFill>
              </a:rPr>
              <a:t>Jewish issues</a:t>
            </a:r>
          </a:p>
          <a:p>
            <a:pPr marL="909637" lvl="1">
              <a:spcAft>
                <a:spcPts val="1800"/>
              </a:spcAft>
            </a:pPr>
            <a:r>
              <a:rPr lang="en-US" dirty="0"/>
              <a:t>Jesus’ controversies with Jewish leaders</a:t>
            </a:r>
          </a:p>
          <a:p>
            <a:pPr marL="457200" indent="-457200">
              <a:spcBef>
                <a:spcPts val="0"/>
              </a:spcBef>
              <a:spcAft>
                <a:spcPts val="1800"/>
              </a:spcAft>
            </a:pPr>
            <a:r>
              <a:rPr lang="en-US" b="1" dirty="0">
                <a:solidFill>
                  <a:srgbClr val="FFFF00"/>
                </a:solidFill>
              </a:rPr>
              <a:t>Hellenized Jew</a:t>
            </a:r>
          </a:p>
          <a:p>
            <a:pPr marL="909637" lvl="1">
              <a:spcAft>
                <a:spcPts val="1800"/>
              </a:spcAft>
            </a:pPr>
            <a:r>
              <a:rPr lang="en-US" dirty="0"/>
              <a:t>Good Greek style, “at home” in Roman world </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06711C3F-8FA5-2C9E-907F-9D0EF0AFED8D}"/>
              </a:ext>
            </a:extLst>
          </p:cNvPr>
          <p:cNvSpPr>
            <a:spLocks noGrp="1"/>
          </p:cNvSpPr>
          <p:nvPr>
            <p:ph type="dt" sz="half" idx="10"/>
          </p:nvPr>
        </p:nvSpPr>
        <p:spPr/>
        <p:txBody>
          <a:bodyPr/>
          <a:lstStyle/>
          <a:p>
            <a:r>
              <a:rPr lang="en-US" dirty="0"/>
              <a:t>Outline, 44-45</a:t>
            </a:r>
          </a:p>
        </p:txBody>
      </p:sp>
      <p:pic>
        <p:nvPicPr>
          <p:cNvPr id="3" name="Picture 7" descr="bs00979_">
            <a:extLst>
              <a:ext uri="{FF2B5EF4-FFF2-40B4-BE49-F238E27FC236}">
                <a16:creationId xmlns:a16="http://schemas.microsoft.com/office/drawing/2014/main" id="{39A2A0C2-9CF9-8C59-3E6C-0B7BFF473230}"/>
              </a:ext>
            </a:extLst>
          </p:cNvPr>
          <p:cNvPicPr>
            <a:picLocks noChangeAspect="1" noChangeArrowheads="1"/>
          </p:cNvPicPr>
          <p:nvPr/>
        </p:nvPicPr>
        <p:blipFill>
          <a:blip r:embed="rId2" cstate="print"/>
          <a:srcRect/>
          <a:stretch>
            <a:fillRect/>
          </a:stretch>
        </p:blipFill>
        <p:spPr bwMode="auto">
          <a:xfrm>
            <a:off x="704963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98275438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 calcmode="lin" valueType="num">
                                      <p:cBhvr>
                                        <p:cTn id="28"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8">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 calcmode="lin" valueType="num">
                                      <p:cBhvr>
                                        <p:cTn id="35" dur="500" fill="hold"/>
                                        <p:tgtEl>
                                          <p:spTgt spid="8">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8">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8">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8">
                                            <p:txEl>
                                              <p:pRg st="5" end="5"/>
                                            </p:txEl>
                                          </p:spTgt>
                                        </p:tgtEl>
                                        <p:attrNameLst>
                                          <p:attrName>style.visibility</p:attrName>
                                        </p:attrNameLst>
                                      </p:cBhvr>
                                      <p:to>
                                        <p:strVal val="visible"/>
                                      </p:to>
                                    </p:set>
                                    <p:anim calcmode="lin" valueType="num">
                                      <p:cBhvr>
                                        <p:cTn id="42" dur="500" fill="hold"/>
                                        <p:tgtEl>
                                          <p:spTgt spid="8">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8">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8">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xEl>
                                              <p:pRg st="6" end="6"/>
                                            </p:txEl>
                                          </p:spTgt>
                                        </p:tgtEl>
                                        <p:attrNameLst>
                                          <p:attrName>style.visibility</p:attrName>
                                        </p:attrNameLst>
                                      </p:cBhvr>
                                      <p:to>
                                        <p:strVal val="visible"/>
                                      </p:to>
                                    </p:set>
                                    <p:anim calcmode="lin" valueType="num">
                                      <p:cBhvr>
                                        <p:cTn id="49" dur="500" fill="hold"/>
                                        <p:tgtEl>
                                          <p:spTgt spid="8">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8">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lang="en-US">
                <a:solidFill>
                  <a:srgbClr val="E5FFFF"/>
                </a:solidFill>
              </a:rPr>
              <a:t>Writer Of “Matthew”</a:t>
            </a:r>
            <a:endParaRPr lang="en-US"/>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a:t>Language of </a:t>
            </a:r>
            <a:r>
              <a:rPr lang="en-US" sz="2800" b="1">
                <a:solidFill>
                  <a:srgbClr val="FFFF00"/>
                </a:solidFill>
              </a:rPr>
              <a:t>finance</a:t>
            </a:r>
          </a:p>
          <a:p>
            <a:pPr marL="857250" lvl="1" indent="-457200">
              <a:spcBef>
                <a:spcPts val="0"/>
              </a:spcBef>
              <a:spcAft>
                <a:spcPts val="2400"/>
              </a:spcAft>
            </a:pPr>
            <a:r>
              <a:rPr lang="en-US" sz="2400"/>
              <a:t>Money references:  Matthew 44x; Mark 6x; Luke 22x</a:t>
            </a:r>
          </a:p>
          <a:p>
            <a:pPr marL="457200" indent="-457200">
              <a:spcBef>
                <a:spcPts val="0"/>
              </a:spcBef>
              <a:spcAft>
                <a:spcPts val="2400"/>
              </a:spcAft>
            </a:pPr>
            <a:r>
              <a:rPr lang="en-US" sz="2800" b="1">
                <a:solidFill>
                  <a:srgbClr val="FFFF00"/>
                </a:solidFill>
              </a:rPr>
              <a:t>Unique monetary terms</a:t>
            </a:r>
          </a:p>
          <a:p>
            <a:pPr marL="857250" lvl="1" indent="-457200">
              <a:spcBef>
                <a:spcPts val="0"/>
              </a:spcBef>
              <a:spcAft>
                <a:spcPts val="2400"/>
              </a:spcAft>
            </a:pPr>
            <a:r>
              <a:rPr lang="en-US" sz="2400"/>
              <a:t>“Temple tax”  [</a:t>
            </a:r>
            <a:r>
              <a:rPr lang="en-US" sz="2400" i="1"/>
              <a:t>didrachmon</a:t>
            </a:r>
            <a:r>
              <a:rPr lang="en-US" sz="2400"/>
              <a:t>]  (Mt. 17:24)</a:t>
            </a:r>
          </a:p>
          <a:p>
            <a:pPr marL="857250" lvl="1" indent="-457200">
              <a:spcBef>
                <a:spcPts val="0"/>
              </a:spcBef>
              <a:spcAft>
                <a:spcPts val="2400"/>
              </a:spcAft>
            </a:pPr>
            <a:r>
              <a:rPr lang="en-US" sz="2400"/>
              <a:t>“Piece of money”  [</a:t>
            </a:r>
            <a:r>
              <a:rPr lang="en-US" sz="2400" i="1"/>
              <a:t>stater</a:t>
            </a:r>
            <a:r>
              <a:rPr lang="en-US" sz="2400"/>
              <a:t>]  (Mt. 17:27)</a:t>
            </a:r>
          </a:p>
          <a:p>
            <a:pPr marL="857250" lvl="1" indent="-457200">
              <a:spcBef>
                <a:spcPts val="0"/>
              </a:spcBef>
              <a:spcAft>
                <a:spcPts val="2400"/>
              </a:spcAft>
            </a:pPr>
            <a:r>
              <a:rPr lang="en-US" sz="2400"/>
              <a:t>“Talents”  [</a:t>
            </a:r>
            <a:r>
              <a:rPr lang="en-US" sz="2400" i="1" err="1"/>
              <a:t>talanton</a:t>
            </a:r>
            <a:r>
              <a:rPr lang="en-US" sz="2400"/>
              <a:t>]  (Mt. 18:24; Mt. 25:15ff)</a:t>
            </a:r>
          </a:p>
          <a:p>
            <a:pPr marL="457200" indent="-457200">
              <a:spcBef>
                <a:spcPts val="0"/>
              </a:spcBef>
              <a:spcAft>
                <a:spcPts val="2400"/>
              </a:spcAft>
            </a:pPr>
            <a:endParaRPr lang="en-US" sz="2800" b="1">
              <a:solidFill>
                <a:srgbClr val="FFFF00"/>
              </a:solidFill>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8614655B-A3A2-4CDD-695D-DD2C94C005E3}"/>
              </a:ext>
            </a:extLst>
          </p:cNvPr>
          <p:cNvSpPr>
            <a:spLocks noGrp="1"/>
          </p:cNvSpPr>
          <p:nvPr>
            <p:ph type="dt" sz="half" idx="10"/>
          </p:nvPr>
        </p:nvSpPr>
        <p:spPr/>
        <p:txBody>
          <a:bodyPr/>
          <a:lstStyle/>
          <a:p>
            <a:r>
              <a:rPr lang="en-US" dirty="0"/>
              <a:t>Outline, 45</a:t>
            </a:r>
          </a:p>
        </p:txBody>
      </p:sp>
      <p:sp>
        <p:nvSpPr>
          <p:cNvPr id="6" name="Footer Placeholder 5">
            <a:extLst>
              <a:ext uri="{FF2B5EF4-FFF2-40B4-BE49-F238E27FC236}">
                <a16:creationId xmlns:a16="http://schemas.microsoft.com/office/drawing/2014/main" id="{40B314EE-FB0E-0B56-C80A-2EADD4D5ABCA}"/>
              </a:ext>
            </a:extLst>
          </p:cNvPr>
          <p:cNvSpPr>
            <a:spLocks noGrp="1"/>
          </p:cNvSpPr>
          <p:nvPr>
            <p:ph type="ftr" sz="quarter" idx="11"/>
          </p:nvPr>
        </p:nvSpPr>
        <p:spPr/>
        <p:txBody>
          <a:bodyPr/>
          <a:lstStyle/>
          <a:p>
            <a:r>
              <a:rPr lang="en-US"/>
              <a:t>Kevin Kay</a:t>
            </a:r>
          </a:p>
        </p:txBody>
      </p:sp>
      <p:pic>
        <p:nvPicPr>
          <p:cNvPr id="7" name="Picture 7" descr="bs00979_">
            <a:extLst>
              <a:ext uri="{FF2B5EF4-FFF2-40B4-BE49-F238E27FC236}">
                <a16:creationId xmlns:a16="http://schemas.microsoft.com/office/drawing/2014/main" id="{E3267DDE-9D98-8A93-943C-DBECC2D9D3D9}"/>
              </a:ext>
            </a:extLst>
          </p:cNvPr>
          <p:cNvPicPr>
            <a:picLocks noChangeAspect="1" noChangeArrowheads="1"/>
          </p:cNvPicPr>
          <p:nvPr/>
        </p:nvPicPr>
        <p:blipFill>
          <a:blip r:embed="rId3" cstate="print"/>
          <a:srcRect/>
          <a:stretch>
            <a:fillRect/>
          </a:stretch>
        </p:blipFill>
        <p:spPr bwMode="auto">
          <a:xfrm>
            <a:off x="704963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171422926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 calcmode="lin" valueType="num">
                                      <p:cBhvr>
                                        <p:cTn id="26"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3">
                                            <p:txEl>
                                              <p:pRg st="3" end="3"/>
                                            </p:tx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p:cTn id="31"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3">
                                            <p:txEl>
                                              <p:pRg st="4" end="4"/>
                                            </p:txEl>
                                          </p:spTgt>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
                                            <p:txEl>
                                              <p:pRg st="5" end="5"/>
                                            </p:txEl>
                                          </p:spTgt>
                                        </p:tgtEl>
                                        <p:attrNameLst>
                                          <p:attrName>style.visibility</p:attrName>
                                        </p:attrNameLst>
                                      </p:cBhvr>
                                      <p:to>
                                        <p:strVal val="visible"/>
                                      </p:to>
                                    </p:set>
                                    <p:anim calcmode="lin" valueType="num">
                                      <p:cBhvr>
                                        <p:cTn id="36"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7"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38"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F5C3005-36C8-394D-B601-4EC64C074BD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676174E-18FC-DC9A-D296-A1CAB69630E9}"/>
              </a:ext>
            </a:extLst>
          </p:cNvPr>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lang="en-US">
                <a:solidFill>
                  <a:srgbClr val="E5FFFF"/>
                </a:solidFill>
              </a:rPr>
              <a:t>Writer Of “Matthew”</a:t>
            </a:r>
            <a:endParaRPr lang="en-US"/>
          </a:p>
        </p:txBody>
      </p:sp>
      <p:sp>
        <p:nvSpPr>
          <p:cNvPr id="3" name="Content Placeholder 2">
            <a:extLst>
              <a:ext uri="{FF2B5EF4-FFF2-40B4-BE49-F238E27FC236}">
                <a16:creationId xmlns:a16="http://schemas.microsoft.com/office/drawing/2014/main" id="{AEBDDC9A-A5F8-BEAB-ACC4-B6C7EE0A014B}"/>
              </a:ext>
            </a:extLst>
          </p:cNvPr>
          <p:cNvSpPr>
            <a:spLocks noGrp="1"/>
          </p:cNvSpPr>
          <p:nvPr>
            <p:ph idx="1"/>
          </p:nvPr>
        </p:nvSpPr>
        <p:spPr/>
        <p:txBody>
          <a:bodyPr/>
          <a:lstStyle/>
          <a:p>
            <a:pPr marL="457200" indent="-457200">
              <a:spcBef>
                <a:spcPts val="0"/>
              </a:spcBef>
              <a:spcAft>
                <a:spcPts val="2400"/>
              </a:spcAft>
            </a:pPr>
            <a:r>
              <a:rPr lang="en-US" sz="2800"/>
              <a:t>Roman word for </a:t>
            </a:r>
            <a:r>
              <a:rPr lang="en-US" sz="2800" b="1">
                <a:solidFill>
                  <a:srgbClr val="FFFF00"/>
                </a:solidFill>
              </a:rPr>
              <a:t>“penny” </a:t>
            </a:r>
            <a:r>
              <a:rPr lang="en-US" sz="2800"/>
              <a:t>[</a:t>
            </a:r>
            <a:r>
              <a:rPr lang="en-US" sz="2800" i="1" err="1"/>
              <a:t>kodrantes</a:t>
            </a:r>
            <a:r>
              <a:rPr lang="en-US" sz="2800"/>
              <a:t>]</a:t>
            </a:r>
            <a:br>
              <a:rPr lang="en-US" sz="2800"/>
            </a:br>
            <a:r>
              <a:rPr lang="en-US" sz="2400"/>
              <a:t>(Mt. 5:26)</a:t>
            </a:r>
            <a:r>
              <a:rPr lang="en-US" sz="2800"/>
              <a:t> rather than Jewish word </a:t>
            </a:r>
            <a:r>
              <a:rPr lang="en-US" sz="2800" b="1">
                <a:solidFill>
                  <a:srgbClr val="FFFF00"/>
                </a:solidFill>
              </a:rPr>
              <a:t>“mite” </a:t>
            </a:r>
            <a:r>
              <a:rPr lang="en-US" sz="2800"/>
              <a:t>[</a:t>
            </a:r>
            <a:r>
              <a:rPr lang="en-US" sz="2800" i="1" err="1"/>
              <a:t>leptos</a:t>
            </a:r>
            <a:r>
              <a:rPr lang="en-US" sz="2800"/>
              <a:t>]  </a:t>
            </a:r>
            <a:r>
              <a:rPr lang="en-US" sz="2400"/>
              <a:t>(Lk. 12:59)</a:t>
            </a:r>
          </a:p>
          <a:p>
            <a:pPr marL="457200" indent="-457200">
              <a:spcBef>
                <a:spcPts val="0"/>
              </a:spcBef>
              <a:spcAft>
                <a:spcPts val="2400"/>
              </a:spcAft>
            </a:pPr>
            <a:r>
              <a:rPr lang="en-US" sz="2800" b="1">
                <a:solidFill>
                  <a:srgbClr val="FFFF00"/>
                </a:solidFill>
              </a:rPr>
              <a:t>Limited Commission</a:t>
            </a:r>
          </a:p>
          <a:p>
            <a:pPr marL="857250" lvl="1" indent="-457200">
              <a:spcBef>
                <a:spcPts val="0"/>
              </a:spcBef>
              <a:spcAft>
                <a:spcPts val="2400"/>
              </a:spcAft>
            </a:pPr>
            <a:r>
              <a:rPr lang="en-US" sz="2400"/>
              <a:t>Gold, silver, or copper  (Mt. 10:9)</a:t>
            </a:r>
          </a:p>
          <a:p>
            <a:pPr marL="857250" lvl="1" indent="-457200">
              <a:spcBef>
                <a:spcPts val="0"/>
              </a:spcBef>
              <a:spcAft>
                <a:spcPts val="2400"/>
              </a:spcAft>
            </a:pPr>
            <a:r>
              <a:rPr lang="en-US" sz="2400"/>
              <a:t>Copper  (Mk. 6:8)</a:t>
            </a:r>
          </a:p>
          <a:p>
            <a:pPr marL="857250" lvl="1" indent="-457200">
              <a:spcBef>
                <a:spcPts val="0"/>
              </a:spcBef>
              <a:spcAft>
                <a:spcPts val="2400"/>
              </a:spcAft>
            </a:pPr>
            <a:r>
              <a:rPr lang="en-US" sz="2400"/>
              <a:t>Money  (Lk. 9:3)</a:t>
            </a:r>
          </a:p>
          <a:p>
            <a:pPr marL="457200" indent="-457200">
              <a:spcBef>
                <a:spcPts val="0"/>
              </a:spcBef>
              <a:spcAft>
                <a:spcPts val="2400"/>
              </a:spcAft>
            </a:pPr>
            <a:endParaRPr lang="en-US" sz="2800" b="1">
              <a:solidFill>
                <a:srgbClr val="FFFF00"/>
              </a:solidFill>
            </a:endParaRPr>
          </a:p>
        </p:txBody>
      </p:sp>
      <p:sp>
        <p:nvSpPr>
          <p:cNvPr id="5" name="Slide Number Placeholder 4">
            <a:extLst>
              <a:ext uri="{FF2B5EF4-FFF2-40B4-BE49-F238E27FC236}">
                <a16:creationId xmlns:a16="http://schemas.microsoft.com/office/drawing/2014/main" id="{F85DE953-AC18-AFBF-67E8-708C51A999D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9583972D-AA82-ECFA-B56B-87F757699D24}"/>
              </a:ext>
            </a:extLst>
          </p:cNvPr>
          <p:cNvSpPr>
            <a:spLocks noGrp="1"/>
          </p:cNvSpPr>
          <p:nvPr>
            <p:ph type="dt" sz="half" idx="10"/>
          </p:nvPr>
        </p:nvSpPr>
        <p:spPr/>
        <p:txBody>
          <a:bodyPr/>
          <a:lstStyle/>
          <a:p>
            <a:r>
              <a:rPr lang="en-US" dirty="0"/>
              <a:t>Outline, 45</a:t>
            </a:r>
          </a:p>
        </p:txBody>
      </p:sp>
      <p:sp>
        <p:nvSpPr>
          <p:cNvPr id="6" name="Footer Placeholder 5">
            <a:extLst>
              <a:ext uri="{FF2B5EF4-FFF2-40B4-BE49-F238E27FC236}">
                <a16:creationId xmlns:a16="http://schemas.microsoft.com/office/drawing/2014/main" id="{ACAF7192-5D09-FE9B-FA36-7D2CAD6006F6}"/>
              </a:ext>
            </a:extLst>
          </p:cNvPr>
          <p:cNvSpPr>
            <a:spLocks noGrp="1"/>
          </p:cNvSpPr>
          <p:nvPr>
            <p:ph type="ftr" sz="quarter" idx="11"/>
          </p:nvPr>
        </p:nvSpPr>
        <p:spPr/>
        <p:txBody>
          <a:bodyPr/>
          <a:lstStyle/>
          <a:p>
            <a:r>
              <a:rPr lang="en-US"/>
              <a:t>Kevin Kay</a:t>
            </a:r>
          </a:p>
        </p:txBody>
      </p:sp>
      <p:pic>
        <p:nvPicPr>
          <p:cNvPr id="7" name="Picture 7" descr="bs00979_">
            <a:extLst>
              <a:ext uri="{FF2B5EF4-FFF2-40B4-BE49-F238E27FC236}">
                <a16:creationId xmlns:a16="http://schemas.microsoft.com/office/drawing/2014/main" id="{40390A2D-8B0F-8B51-4B4D-ADC988FD3E94}"/>
              </a:ext>
            </a:extLst>
          </p:cNvPr>
          <p:cNvPicPr>
            <a:picLocks noChangeAspect="1" noChangeArrowheads="1"/>
          </p:cNvPicPr>
          <p:nvPr/>
        </p:nvPicPr>
        <p:blipFill>
          <a:blip r:embed="rId3" cstate="print"/>
          <a:srcRect/>
          <a:stretch>
            <a:fillRect/>
          </a:stretch>
        </p:blipFill>
        <p:spPr bwMode="auto">
          <a:xfrm>
            <a:off x="704963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46664263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 calcmode="lin" valueType="num">
                                      <p:cBhvr>
                                        <p:cTn id="24"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3">
                                            <p:txEl>
                                              <p:pRg st="3" end="3"/>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anim calcmode="lin" valueType="num">
                                      <p:cBhvr>
                                        <p:cTn id="29"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1"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9B2611-898C-028E-8D6D-3AC999B9198E}"/>
              </a:ext>
            </a:extLst>
          </p:cNvPr>
          <p:cNvSpPr>
            <a:spLocks noGrp="1"/>
          </p:cNvSpPr>
          <p:nvPr>
            <p:ph type="title"/>
          </p:nvPr>
        </p:nvSpPr>
        <p:spPr/>
        <p:txBody>
          <a:bodyPr/>
          <a:lstStyle/>
          <a:p>
            <a:r>
              <a:rPr lang="en-US" sz="4200"/>
              <a:t>Greatest Financial Interest</a:t>
            </a:r>
          </a:p>
        </p:txBody>
      </p:sp>
      <p:sp>
        <p:nvSpPr>
          <p:cNvPr id="3" name="Content Placeholder 2">
            <a:extLst>
              <a:ext uri="{FF2B5EF4-FFF2-40B4-BE49-F238E27FC236}">
                <a16:creationId xmlns:a16="http://schemas.microsoft.com/office/drawing/2014/main" id="{FBF16FB7-3AC6-B974-6906-138663E8AF05}"/>
              </a:ext>
            </a:extLst>
          </p:cNvPr>
          <p:cNvSpPr>
            <a:spLocks noGrp="1"/>
          </p:cNvSpPr>
          <p:nvPr>
            <p:ph idx="1"/>
          </p:nvPr>
        </p:nvSpPr>
        <p:spPr>
          <a:xfrm>
            <a:off x="457200" y="1420812"/>
            <a:ext cx="8229600" cy="4710113"/>
          </a:xfrm>
        </p:spPr>
        <p:txBody>
          <a:bodyPr/>
          <a:lstStyle/>
          <a:p>
            <a:pPr>
              <a:spcBef>
                <a:spcPts val="0"/>
              </a:spcBef>
              <a:spcAft>
                <a:spcPts val="2400"/>
              </a:spcAft>
            </a:pPr>
            <a:r>
              <a:rPr lang="en-US" sz="2800" dirty="0"/>
              <a:t>The magi, with their </a:t>
            </a:r>
            <a:r>
              <a:rPr lang="en-US" sz="2800" b="1" dirty="0">
                <a:solidFill>
                  <a:srgbClr val="FFFF00"/>
                </a:solidFill>
              </a:rPr>
              <a:t>rich gifts  </a:t>
            </a:r>
            <a:r>
              <a:rPr lang="en-US" sz="2300" dirty="0"/>
              <a:t>(Mt. 2:11)</a:t>
            </a:r>
          </a:p>
          <a:p>
            <a:pPr>
              <a:spcBef>
                <a:spcPts val="0"/>
              </a:spcBef>
              <a:spcAft>
                <a:spcPts val="2400"/>
              </a:spcAft>
            </a:pPr>
            <a:r>
              <a:rPr lang="en-US" sz="2800" dirty="0"/>
              <a:t>The parable about </a:t>
            </a:r>
            <a:r>
              <a:rPr lang="en-US" sz="2800" b="1" dirty="0">
                <a:solidFill>
                  <a:srgbClr val="FFFF00"/>
                </a:solidFill>
              </a:rPr>
              <a:t>hidden treasure  </a:t>
            </a:r>
            <a:r>
              <a:rPr lang="en-US" sz="2400" dirty="0"/>
              <a:t>(Mt. 13:44)</a:t>
            </a:r>
          </a:p>
          <a:p>
            <a:pPr>
              <a:spcBef>
                <a:spcPts val="0"/>
              </a:spcBef>
              <a:spcAft>
                <a:spcPts val="2400"/>
              </a:spcAft>
            </a:pPr>
            <a:r>
              <a:rPr lang="en-US" sz="2800" dirty="0"/>
              <a:t>The parable about the </a:t>
            </a:r>
            <a:r>
              <a:rPr lang="en-US" sz="2800" b="1" dirty="0">
                <a:solidFill>
                  <a:srgbClr val="FFFF00"/>
                </a:solidFill>
              </a:rPr>
              <a:t>discovered pearl  </a:t>
            </a:r>
            <a:r>
              <a:rPr lang="en-US" sz="2400" dirty="0"/>
              <a:t>(Mt. 13:45-46)</a:t>
            </a:r>
          </a:p>
          <a:p>
            <a:pPr>
              <a:spcBef>
                <a:spcPts val="0"/>
              </a:spcBef>
              <a:spcAft>
                <a:spcPts val="2400"/>
              </a:spcAft>
            </a:pPr>
            <a:r>
              <a:rPr lang="en-US" sz="2800" dirty="0"/>
              <a:t>The scribe brings out </a:t>
            </a:r>
            <a:r>
              <a:rPr lang="en-US" sz="2800" b="1" dirty="0">
                <a:solidFill>
                  <a:srgbClr val="FFFF00"/>
                </a:solidFill>
              </a:rPr>
              <a:t>new and old treasures </a:t>
            </a:r>
            <a:r>
              <a:rPr lang="en-US" sz="2400" dirty="0"/>
              <a:t>(Mt. 13:52)</a:t>
            </a:r>
          </a:p>
          <a:p>
            <a:pPr>
              <a:spcBef>
                <a:spcPts val="0"/>
              </a:spcBef>
              <a:spcAft>
                <a:spcPts val="2400"/>
              </a:spcAft>
            </a:pPr>
            <a:r>
              <a:rPr lang="en-US" sz="2800" dirty="0"/>
              <a:t>The account of Peter and the </a:t>
            </a:r>
            <a:r>
              <a:rPr lang="en-US" sz="2800" b="1" dirty="0">
                <a:solidFill>
                  <a:srgbClr val="FFFF00"/>
                </a:solidFill>
              </a:rPr>
              <a:t>temple tax collectors</a:t>
            </a:r>
            <a:r>
              <a:rPr lang="en-US" sz="2800" dirty="0"/>
              <a:t>  </a:t>
            </a:r>
            <a:r>
              <a:rPr lang="en-US" sz="2400" dirty="0"/>
              <a:t>(Mt. 17:24-27)</a:t>
            </a:r>
          </a:p>
        </p:txBody>
      </p:sp>
      <p:sp>
        <p:nvSpPr>
          <p:cNvPr id="4" name="Footer Placeholder 3">
            <a:extLst>
              <a:ext uri="{FF2B5EF4-FFF2-40B4-BE49-F238E27FC236}">
                <a16:creationId xmlns:a16="http://schemas.microsoft.com/office/drawing/2014/main" id="{FA19C820-B9E7-AEAD-2FF1-F5A43164F4F6}"/>
              </a:ext>
            </a:extLst>
          </p:cNvPr>
          <p:cNvSpPr>
            <a:spLocks noGrp="1"/>
          </p:cNvSpPr>
          <p:nvPr>
            <p:ph type="ftr" sz="quarter" idx="11"/>
          </p:nvPr>
        </p:nvSpPr>
        <p:spPr/>
        <p:txBody>
          <a:bodyPr/>
          <a:lstStyle/>
          <a:p>
            <a:r>
              <a:rPr lang="en-US"/>
              <a:t>Peter Wiliams, 83</a:t>
            </a:r>
          </a:p>
        </p:txBody>
      </p:sp>
      <p:sp>
        <p:nvSpPr>
          <p:cNvPr id="5" name="Slide Number Placeholder 4">
            <a:extLst>
              <a:ext uri="{FF2B5EF4-FFF2-40B4-BE49-F238E27FC236}">
                <a16:creationId xmlns:a16="http://schemas.microsoft.com/office/drawing/2014/main" id="{0D354CA1-64D1-A287-9555-C84FE2035902}"/>
              </a:ext>
            </a:extLst>
          </p:cNvPr>
          <p:cNvSpPr>
            <a:spLocks noGrp="1"/>
          </p:cNvSpPr>
          <p:nvPr>
            <p:ph type="sldNum" sz="quarter" idx="12"/>
          </p:nvPr>
        </p:nvSpPr>
        <p:spPr/>
        <p:txBody>
          <a:bodyPr/>
          <a:lstStyle/>
          <a:p>
            <a:fld id="{27F658CE-3C2C-4608-AB25-6B872F7423A4}" type="slidenum">
              <a:rPr lang="en-US" smtClean="0"/>
              <a:t>399</a:t>
            </a:fld>
            <a:endParaRPr lang="en-US"/>
          </a:p>
        </p:txBody>
      </p:sp>
      <p:sp>
        <p:nvSpPr>
          <p:cNvPr id="6" name="Date Placeholder 5">
            <a:extLst>
              <a:ext uri="{FF2B5EF4-FFF2-40B4-BE49-F238E27FC236}">
                <a16:creationId xmlns:a16="http://schemas.microsoft.com/office/drawing/2014/main" id="{469C16AB-0AA1-68AF-DE13-F51AA25275EA}"/>
              </a:ext>
            </a:extLst>
          </p:cNvPr>
          <p:cNvSpPr>
            <a:spLocks noGrp="1"/>
          </p:cNvSpPr>
          <p:nvPr>
            <p:ph type="dt" sz="half" idx="10"/>
          </p:nvPr>
        </p:nvSpPr>
        <p:spPr/>
        <p:txBody>
          <a:bodyPr/>
          <a:lstStyle/>
          <a:p>
            <a:r>
              <a:rPr lang="en-US" dirty="0"/>
              <a:t>Outline, 45-46</a:t>
            </a:r>
          </a:p>
        </p:txBody>
      </p:sp>
    </p:spTree>
    <p:extLst>
      <p:ext uri="{BB962C8B-B14F-4D97-AF65-F5344CB8AC3E}">
        <p14:creationId xmlns:p14="http://schemas.microsoft.com/office/powerpoint/2010/main" val="3303936196"/>
      </p:ext>
    </p:extLst>
  </p:cSld>
  <p:clrMapOvr>
    <a:masterClrMapping/>
  </p:clrMapOvr>
  <p:transition spd="med">
    <p:pull/>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Gospels Can’t Be Trusted</a:t>
            </a:r>
          </a:p>
        </p:txBody>
      </p:sp>
      <p:sp>
        <p:nvSpPr>
          <p:cNvPr id="7" name="Content Placeholder 6"/>
          <p:cNvSpPr>
            <a:spLocks noGrp="1"/>
          </p:cNvSpPr>
          <p:nvPr>
            <p:ph idx="1"/>
          </p:nvPr>
        </p:nvSpPr>
        <p:spPr>
          <a:xfrm>
            <a:off x="457200" y="1420813"/>
            <a:ext cx="8229600" cy="4773157"/>
          </a:xfrm>
        </p:spPr>
        <p:txBody>
          <a:bodyPr/>
          <a:lstStyle/>
          <a:p>
            <a:pPr marL="457200" indent="-457200">
              <a:spcBef>
                <a:spcPts val="0"/>
              </a:spcBef>
            </a:pPr>
            <a:r>
              <a:rPr lang="en-US" sz="2800"/>
              <a:t>The Authors Of The Gospels Were </a:t>
            </a:r>
            <a:r>
              <a:rPr lang="en-US" b="1">
                <a:solidFill>
                  <a:srgbClr val="FFFF00"/>
                </a:solidFill>
              </a:rPr>
              <a:t>Not Eyewitnesses</a:t>
            </a:r>
          </a:p>
          <a:p>
            <a:pPr marL="457200" indent="-457200">
              <a:spcBef>
                <a:spcPts val="0"/>
              </a:spcBef>
            </a:pPr>
            <a:r>
              <a:rPr lang="en-US" sz="2800"/>
              <a:t>The Gospels Were </a:t>
            </a:r>
            <a:r>
              <a:rPr lang="en-US" b="1">
                <a:solidFill>
                  <a:srgbClr val="FFFF00"/>
                </a:solidFill>
              </a:rPr>
              <a:t>Written Long After </a:t>
            </a:r>
            <a:r>
              <a:rPr lang="en-US" sz="2800"/>
              <a:t>The Events They Report</a:t>
            </a:r>
          </a:p>
          <a:p>
            <a:pPr marL="457200" indent="-457200">
              <a:spcBef>
                <a:spcPts val="0"/>
              </a:spcBef>
            </a:pPr>
            <a:r>
              <a:rPr lang="en-US"/>
              <a:t>The Gospels Were </a:t>
            </a:r>
            <a:r>
              <a:rPr lang="en-US" b="1">
                <a:solidFill>
                  <a:srgbClr val="FFFF00"/>
                </a:solidFill>
              </a:rPr>
              <a:t>Not Written Near Palestine</a:t>
            </a:r>
          </a:p>
          <a:p>
            <a:pPr marL="457200" indent="-457200">
              <a:spcBef>
                <a:spcPts val="0"/>
              </a:spcBef>
            </a:pPr>
            <a:r>
              <a:rPr lang="en-US" sz="2800"/>
              <a:t>There Was A </a:t>
            </a:r>
            <a:r>
              <a:rPr lang="en-US" sz="2800" b="1">
                <a:solidFill>
                  <a:srgbClr val="FFFF00"/>
                </a:solidFill>
              </a:rPr>
              <a:t>High Illiteracy Rate </a:t>
            </a:r>
            <a:r>
              <a:rPr lang="en-US" sz="2800"/>
              <a:t>In Ancient Palestine; Therefore, It Is Unlikely That The Gospels Were Written By The “Traditional Authors”</a:t>
            </a:r>
            <a:endParaRPr lang="en-US"/>
          </a:p>
        </p:txBody>
      </p:sp>
      <p:sp>
        <p:nvSpPr>
          <p:cNvPr id="2" name="Footer Placeholder 1"/>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4</a:t>
            </a:fld>
            <a:endParaRPr lang="en-US"/>
          </a:p>
        </p:txBody>
      </p:sp>
      <p:sp>
        <p:nvSpPr>
          <p:cNvPr id="3" name="Date Placeholder 2">
            <a:extLst>
              <a:ext uri="{FF2B5EF4-FFF2-40B4-BE49-F238E27FC236}">
                <a16:creationId xmlns:a16="http://schemas.microsoft.com/office/drawing/2014/main" id="{05DCDFDF-DD2C-7296-7EC7-86550C5CABBC}"/>
              </a:ext>
            </a:extLst>
          </p:cNvPr>
          <p:cNvSpPr>
            <a:spLocks noGrp="1"/>
          </p:cNvSpPr>
          <p:nvPr>
            <p:ph type="dt" sz="half" idx="10"/>
          </p:nvPr>
        </p:nvSpPr>
        <p:spPr/>
        <p:txBody>
          <a:bodyPr/>
          <a:lstStyle/>
          <a:p>
            <a:r>
              <a:rPr lang="en-US"/>
              <a:t>Outline, 2</a:t>
            </a:r>
          </a:p>
        </p:txBody>
      </p:sp>
    </p:spTree>
    <p:extLst>
      <p:ext uri="{BB962C8B-B14F-4D97-AF65-F5344CB8AC3E}">
        <p14:creationId xmlns:p14="http://schemas.microsoft.com/office/powerpoint/2010/main" val="337648117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9487196-CFFC-75C6-FAF9-71F7A65C9E98}"/>
              </a:ext>
            </a:extLst>
          </p:cNvPr>
          <p:cNvPicPr>
            <a:picLocks noChangeAspect="1"/>
          </p:cNvPicPr>
          <p:nvPr/>
        </p:nvPicPr>
        <p:blipFill>
          <a:blip r:embed="rId2"/>
          <a:stretch>
            <a:fillRect/>
          </a:stretch>
        </p:blipFill>
        <p:spPr>
          <a:xfrm>
            <a:off x="3124200" y="1660339"/>
            <a:ext cx="2968750" cy="4470588"/>
          </a:xfrm>
          <a:prstGeom prst="rect">
            <a:avLst/>
          </a:prstGeom>
        </p:spPr>
      </p:pic>
      <p:sp>
        <p:nvSpPr>
          <p:cNvPr id="3" name="Content Placeholder 2"/>
          <p:cNvSpPr>
            <a:spLocks noGrp="1"/>
          </p:cNvSpPr>
          <p:nvPr>
            <p:ph idx="1"/>
          </p:nvPr>
        </p:nvSpPr>
        <p:spPr>
          <a:xfrm>
            <a:off x="457200" y="1575412"/>
            <a:ext cx="8229600" cy="4555515"/>
          </a:xfrm>
        </p:spPr>
        <p:txBody>
          <a:bodyPr anchor="ctr"/>
          <a:lstStyle/>
          <a:p>
            <a:pPr marL="0" indent="461963">
              <a:buNone/>
            </a:pPr>
            <a:r>
              <a:rPr lang="en-US" b="1" i="1" dirty="0"/>
              <a:t>Craig Blomberg</a:t>
            </a:r>
            <a:r>
              <a:rPr lang="en-US" dirty="0"/>
              <a:t>:  “All known ancient Greek manuscripts containing the </a:t>
            </a:r>
            <a:r>
              <a:rPr lang="en-US" b="1" dirty="0">
                <a:solidFill>
                  <a:srgbClr val="FFFF00"/>
                </a:solidFill>
                <a:effectLst>
                  <a:outerShdw blurRad="38100" dist="38100" dir="2700000" algn="tl">
                    <a:srgbClr val="000000">
                      <a:alpha val="43137"/>
                    </a:srgbClr>
                  </a:outerShdw>
                </a:effectLst>
              </a:rPr>
              <a:t>beginning</a:t>
            </a:r>
            <a:r>
              <a:rPr lang="en-US" dirty="0"/>
              <a:t> of one of the Gospels </a:t>
            </a:r>
            <a:r>
              <a:rPr lang="en-US" b="1" dirty="0">
                <a:solidFill>
                  <a:srgbClr val="FFFF00"/>
                </a:solidFill>
                <a:effectLst>
                  <a:outerShdw blurRad="38100" dist="38100" dir="2700000" algn="tl">
                    <a:srgbClr val="000000">
                      <a:alpha val="43137"/>
                    </a:srgbClr>
                  </a:outerShdw>
                </a:effectLst>
              </a:rPr>
              <a:t>include the titles </a:t>
            </a:r>
            <a:r>
              <a:rPr lang="en-US" dirty="0"/>
              <a:t>‘According to Matthew,’ ‘According to Mark,’ and so on. Yet it seems </a:t>
            </a:r>
            <a:r>
              <a:rPr lang="en-US" b="1" dirty="0">
                <a:solidFill>
                  <a:srgbClr val="FFFF00"/>
                </a:solidFill>
                <a:effectLst>
                  <a:outerShdw blurRad="38100" dist="38100" dir="2700000" algn="tl">
                    <a:srgbClr val="000000">
                      <a:alpha val="43137"/>
                    </a:srgbClr>
                  </a:outerShdw>
                </a:effectLst>
              </a:rPr>
              <a:t>improbable</a:t>
            </a:r>
            <a:r>
              <a:rPr lang="en-US" dirty="0"/>
              <a:t> that all of the Gospel writers would have </a:t>
            </a:r>
            <a:r>
              <a:rPr lang="en-US" b="1" dirty="0">
                <a:solidFill>
                  <a:srgbClr val="FFFF00"/>
                </a:solidFill>
                <a:effectLst>
                  <a:outerShdw blurRad="38100" dist="38100" dir="2700000" algn="tl">
                    <a:srgbClr val="000000">
                      <a:alpha val="43137"/>
                    </a:srgbClr>
                  </a:outerShdw>
                </a:effectLst>
              </a:rPr>
              <a:t>independently chosen </a:t>
            </a:r>
            <a:r>
              <a:rPr lang="en-US" dirty="0"/>
              <a:t>to call their works ‘</a:t>
            </a:r>
            <a:r>
              <a:rPr lang="en-US" b="1" dirty="0">
                <a:solidFill>
                  <a:srgbClr val="FFFF00"/>
                </a:solidFill>
                <a:effectLst>
                  <a:outerShdw blurRad="38100" dist="38100" dir="2700000" algn="tl">
                    <a:srgbClr val="000000">
                      <a:alpha val="43137"/>
                    </a:srgbClr>
                  </a:outerShdw>
                </a:effectLst>
              </a:rPr>
              <a:t>According to</a:t>
            </a:r>
            <a:r>
              <a:rPr lang="en-US" dirty="0"/>
              <a:t> [so-and-so].’”  </a:t>
            </a:r>
            <a:r>
              <a:rPr lang="en-US" sz="2000" dirty="0"/>
              <a:t>(</a:t>
            </a:r>
            <a:r>
              <a:rPr lang="en-US" sz="2000" i="1" dirty="0"/>
              <a:t>The Historical Reliability of the New Testament</a:t>
            </a:r>
            <a:r>
              <a:rPr lang="en-US" sz="2000" dirty="0"/>
              <a:t>, 11)</a:t>
            </a:r>
          </a:p>
        </p:txBody>
      </p:sp>
      <p:sp>
        <p:nvSpPr>
          <p:cNvPr id="2" name="Title 1"/>
          <p:cNvSpPr>
            <a:spLocks noGrp="1"/>
          </p:cNvSpPr>
          <p:nvPr>
            <p:ph type="title"/>
          </p:nvPr>
        </p:nvSpPr>
        <p:spPr>
          <a:xfrm>
            <a:off x="457200" y="385388"/>
            <a:ext cx="8229600" cy="1295493"/>
          </a:xfrm>
        </p:spPr>
        <p:txBody>
          <a:bodyPr/>
          <a:lstStyle/>
          <a:p>
            <a:r>
              <a:rPr lang="en-US"/>
              <a:t>Ubiquitous Titles</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6</a:t>
            </a:r>
          </a:p>
        </p:txBody>
      </p:sp>
    </p:spTree>
    <p:extLst>
      <p:ext uri="{BB962C8B-B14F-4D97-AF65-F5344CB8AC3E}">
        <p14:creationId xmlns:p14="http://schemas.microsoft.com/office/powerpoint/2010/main" val="25590337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9B2611-898C-028E-8D6D-3AC999B9198E}"/>
              </a:ext>
            </a:extLst>
          </p:cNvPr>
          <p:cNvSpPr>
            <a:spLocks noGrp="1"/>
          </p:cNvSpPr>
          <p:nvPr>
            <p:ph type="title"/>
          </p:nvPr>
        </p:nvSpPr>
        <p:spPr/>
        <p:txBody>
          <a:bodyPr/>
          <a:lstStyle/>
          <a:p>
            <a:r>
              <a:rPr lang="en-US" sz="4200"/>
              <a:t>Greatest Financial Interest</a:t>
            </a:r>
          </a:p>
        </p:txBody>
      </p:sp>
      <p:sp>
        <p:nvSpPr>
          <p:cNvPr id="3" name="Content Placeholder 2">
            <a:extLst>
              <a:ext uri="{FF2B5EF4-FFF2-40B4-BE49-F238E27FC236}">
                <a16:creationId xmlns:a16="http://schemas.microsoft.com/office/drawing/2014/main" id="{FBF16FB7-3AC6-B974-6906-138663E8AF05}"/>
              </a:ext>
            </a:extLst>
          </p:cNvPr>
          <p:cNvSpPr>
            <a:spLocks noGrp="1"/>
          </p:cNvSpPr>
          <p:nvPr>
            <p:ph idx="1"/>
          </p:nvPr>
        </p:nvSpPr>
        <p:spPr>
          <a:xfrm>
            <a:off x="457200" y="1334948"/>
            <a:ext cx="8229600" cy="4795978"/>
          </a:xfrm>
        </p:spPr>
        <p:txBody>
          <a:bodyPr/>
          <a:lstStyle/>
          <a:p>
            <a:pPr>
              <a:spcBef>
                <a:spcPts val="0"/>
              </a:spcBef>
              <a:spcAft>
                <a:spcPts val="2400"/>
              </a:spcAft>
            </a:pPr>
            <a:r>
              <a:rPr lang="en-US" sz="2800" dirty="0"/>
              <a:t>The parable of the </a:t>
            </a:r>
            <a:r>
              <a:rPr lang="en-US" sz="2800" b="1" dirty="0">
                <a:solidFill>
                  <a:srgbClr val="FFFF00"/>
                </a:solidFill>
              </a:rPr>
              <a:t>two debtors  </a:t>
            </a:r>
            <a:r>
              <a:rPr lang="en-US" sz="2400" dirty="0"/>
              <a:t>(Mt. 18:23-35)</a:t>
            </a:r>
          </a:p>
          <a:p>
            <a:pPr>
              <a:spcBef>
                <a:spcPts val="0"/>
              </a:spcBef>
              <a:spcAft>
                <a:spcPts val="2400"/>
              </a:spcAft>
            </a:pPr>
            <a:r>
              <a:rPr lang="en-US" sz="2800" dirty="0"/>
              <a:t>The parable of the </a:t>
            </a:r>
            <a:r>
              <a:rPr lang="en-US" sz="2800" b="1" dirty="0">
                <a:solidFill>
                  <a:srgbClr val="FFFF00"/>
                </a:solidFill>
              </a:rPr>
              <a:t>workers</a:t>
            </a:r>
            <a:r>
              <a:rPr lang="en-US" sz="2800" dirty="0"/>
              <a:t> in the vineyard  </a:t>
            </a:r>
            <a:r>
              <a:rPr lang="en-US" sz="2400" dirty="0"/>
              <a:t>(Mt. 20:1-16)</a:t>
            </a:r>
          </a:p>
          <a:p>
            <a:pPr>
              <a:spcBef>
                <a:spcPts val="0"/>
              </a:spcBef>
              <a:spcAft>
                <a:spcPts val="2400"/>
              </a:spcAft>
            </a:pPr>
            <a:r>
              <a:rPr lang="en-US" sz="2800" dirty="0"/>
              <a:t>The parable of the </a:t>
            </a:r>
            <a:r>
              <a:rPr lang="en-US" sz="2800" b="1" dirty="0">
                <a:solidFill>
                  <a:srgbClr val="FFFF00"/>
                </a:solidFill>
              </a:rPr>
              <a:t>talents</a:t>
            </a:r>
            <a:r>
              <a:rPr lang="en-US" sz="2800" dirty="0"/>
              <a:t>  </a:t>
            </a:r>
            <a:r>
              <a:rPr lang="en-US" sz="2400" dirty="0"/>
              <a:t>(Mt. 25:14-30)</a:t>
            </a:r>
          </a:p>
          <a:p>
            <a:pPr>
              <a:spcBef>
                <a:spcPts val="0"/>
              </a:spcBef>
              <a:spcAft>
                <a:spcPts val="2400"/>
              </a:spcAft>
            </a:pPr>
            <a:r>
              <a:rPr lang="en-US" sz="2800" dirty="0"/>
              <a:t>Judas’s </a:t>
            </a:r>
            <a:r>
              <a:rPr lang="en-US" sz="2800" b="1" dirty="0">
                <a:solidFill>
                  <a:srgbClr val="FFFF00"/>
                </a:solidFill>
              </a:rPr>
              <a:t>betrayal money  </a:t>
            </a:r>
            <a:r>
              <a:rPr lang="en-US" sz="2400" dirty="0"/>
              <a:t>(Mt. 26:15; 27:3-10)</a:t>
            </a:r>
          </a:p>
          <a:p>
            <a:pPr>
              <a:spcBef>
                <a:spcPts val="0"/>
              </a:spcBef>
              <a:spcAft>
                <a:spcPts val="2400"/>
              </a:spcAft>
            </a:pPr>
            <a:r>
              <a:rPr lang="en-US" sz="2800" dirty="0"/>
              <a:t>The </a:t>
            </a:r>
            <a:r>
              <a:rPr lang="en-US" sz="2800" b="1" dirty="0">
                <a:solidFill>
                  <a:srgbClr val="FFFF00"/>
                </a:solidFill>
              </a:rPr>
              <a:t>bribe</a:t>
            </a:r>
            <a:r>
              <a:rPr lang="en-US" sz="2800" dirty="0"/>
              <a:t> given to the guards of Jesus’ tomb  </a:t>
            </a:r>
            <a:r>
              <a:rPr lang="en-US" sz="2400" dirty="0"/>
              <a:t>(Mt. 28:12)</a:t>
            </a:r>
          </a:p>
        </p:txBody>
      </p:sp>
      <p:sp>
        <p:nvSpPr>
          <p:cNvPr id="4" name="Footer Placeholder 3">
            <a:extLst>
              <a:ext uri="{FF2B5EF4-FFF2-40B4-BE49-F238E27FC236}">
                <a16:creationId xmlns:a16="http://schemas.microsoft.com/office/drawing/2014/main" id="{FA19C820-B9E7-AEAD-2FF1-F5A43164F4F6}"/>
              </a:ext>
            </a:extLst>
          </p:cNvPr>
          <p:cNvSpPr>
            <a:spLocks noGrp="1"/>
          </p:cNvSpPr>
          <p:nvPr>
            <p:ph type="ftr" sz="quarter" idx="11"/>
          </p:nvPr>
        </p:nvSpPr>
        <p:spPr/>
        <p:txBody>
          <a:bodyPr/>
          <a:lstStyle/>
          <a:p>
            <a:r>
              <a:rPr lang="en-US"/>
              <a:t>Peter Wiliams, 83</a:t>
            </a:r>
          </a:p>
        </p:txBody>
      </p:sp>
      <p:sp>
        <p:nvSpPr>
          <p:cNvPr id="5" name="Slide Number Placeholder 4">
            <a:extLst>
              <a:ext uri="{FF2B5EF4-FFF2-40B4-BE49-F238E27FC236}">
                <a16:creationId xmlns:a16="http://schemas.microsoft.com/office/drawing/2014/main" id="{0D354CA1-64D1-A287-9555-C84FE2035902}"/>
              </a:ext>
            </a:extLst>
          </p:cNvPr>
          <p:cNvSpPr>
            <a:spLocks noGrp="1"/>
          </p:cNvSpPr>
          <p:nvPr>
            <p:ph type="sldNum" sz="quarter" idx="12"/>
          </p:nvPr>
        </p:nvSpPr>
        <p:spPr/>
        <p:txBody>
          <a:bodyPr/>
          <a:lstStyle/>
          <a:p>
            <a:fld id="{27F658CE-3C2C-4608-AB25-6B872F7423A4}" type="slidenum">
              <a:rPr lang="en-US" smtClean="0"/>
              <a:t>400</a:t>
            </a:fld>
            <a:endParaRPr lang="en-US"/>
          </a:p>
        </p:txBody>
      </p:sp>
      <p:sp>
        <p:nvSpPr>
          <p:cNvPr id="6" name="Date Placeholder 5">
            <a:extLst>
              <a:ext uri="{FF2B5EF4-FFF2-40B4-BE49-F238E27FC236}">
                <a16:creationId xmlns:a16="http://schemas.microsoft.com/office/drawing/2014/main" id="{9074F560-B9AF-4211-12A5-A492B778581C}"/>
              </a:ext>
            </a:extLst>
          </p:cNvPr>
          <p:cNvSpPr>
            <a:spLocks noGrp="1"/>
          </p:cNvSpPr>
          <p:nvPr>
            <p:ph type="dt" sz="half" idx="10"/>
          </p:nvPr>
        </p:nvSpPr>
        <p:spPr/>
        <p:txBody>
          <a:bodyPr/>
          <a:lstStyle/>
          <a:p>
            <a:r>
              <a:rPr lang="en-US" dirty="0"/>
              <a:t>Outline, 46</a:t>
            </a:r>
          </a:p>
        </p:txBody>
      </p:sp>
    </p:spTree>
    <p:extLst>
      <p:ext uri="{BB962C8B-B14F-4D97-AF65-F5344CB8AC3E}">
        <p14:creationId xmlns:p14="http://schemas.microsoft.com/office/powerpoint/2010/main" val="339795511"/>
      </p:ext>
    </p:extLst>
  </p:cSld>
  <p:clrMapOvr>
    <a:masterClrMapping/>
  </p:clrMapOvr>
  <p:transition spd="med">
    <p:pull/>
  </p:transition>
</p:sld>
</file>

<file path=ppt/slides/slide40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A60ECC0-98C6-F0F0-402B-F6F141D62DE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27A012A-6805-9068-2220-5BD1218743A7}"/>
              </a:ext>
            </a:extLst>
          </p:cNvPr>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lang="en-US">
                <a:solidFill>
                  <a:srgbClr val="E5FFFF"/>
                </a:solidFill>
              </a:rPr>
              <a:t>Writer Of “Matthew”</a:t>
            </a:r>
            <a:endParaRPr lang="en-US"/>
          </a:p>
        </p:txBody>
      </p:sp>
      <p:sp>
        <p:nvSpPr>
          <p:cNvPr id="3" name="Content Placeholder 2">
            <a:extLst>
              <a:ext uri="{FF2B5EF4-FFF2-40B4-BE49-F238E27FC236}">
                <a16:creationId xmlns:a16="http://schemas.microsoft.com/office/drawing/2014/main" id="{FD0CE581-360E-D521-68C4-8516FD67D210}"/>
              </a:ext>
            </a:extLst>
          </p:cNvPr>
          <p:cNvSpPr>
            <a:spLocks noGrp="1"/>
          </p:cNvSpPr>
          <p:nvPr>
            <p:ph idx="1"/>
          </p:nvPr>
        </p:nvSpPr>
        <p:spPr>
          <a:xfrm>
            <a:off x="457200" y="1707614"/>
            <a:ext cx="8229600" cy="4423311"/>
          </a:xfrm>
        </p:spPr>
        <p:txBody>
          <a:bodyPr/>
          <a:lstStyle/>
          <a:p>
            <a:pPr marL="457200" indent="-457200">
              <a:spcBef>
                <a:spcPts val="0"/>
              </a:spcBef>
              <a:spcAft>
                <a:spcPts val="2400"/>
              </a:spcAft>
            </a:pPr>
            <a:r>
              <a:rPr lang="en-US" sz="2800"/>
              <a:t>Omitted the </a:t>
            </a:r>
            <a:r>
              <a:rPr lang="en-US" sz="2800" b="1">
                <a:solidFill>
                  <a:srgbClr val="FFFF00"/>
                </a:solidFill>
              </a:rPr>
              <a:t>Parable of the Pharisee</a:t>
            </a:r>
            <a:br>
              <a:rPr lang="en-US" sz="2800" b="1">
                <a:solidFill>
                  <a:srgbClr val="FFFF00"/>
                </a:solidFill>
              </a:rPr>
            </a:br>
            <a:r>
              <a:rPr lang="en-US" sz="2800" b="1">
                <a:solidFill>
                  <a:srgbClr val="FFFF00"/>
                </a:solidFill>
              </a:rPr>
              <a:t>and the tax collector</a:t>
            </a:r>
            <a:r>
              <a:rPr lang="en-US" sz="2800"/>
              <a:t>  </a:t>
            </a:r>
            <a:r>
              <a:rPr lang="en-US" sz="2400"/>
              <a:t>(Lk. 18:9-14)</a:t>
            </a:r>
          </a:p>
          <a:p>
            <a:pPr marL="457200" indent="-457200">
              <a:spcBef>
                <a:spcPts val="0"/>
              </a:spcBef>
              <a:spcAft>
                <a:spcPts val="2400"/>
              </a:spcAft>
            </a:pPr>
            <a:r>
              <a:rPr lang="en-US" sz="2800"/>
              <a:t>Omitted the story of </a:t>
            </a:r>
            <a:r>
              <a:rPr lang="en-US" sz="2800" b="1">
                <a:solidFill>
                  <a:srgbClr val="FFFF00"/>
                </a:solidFill>
              </a:rPr>
              <a:t>Zacchaeus</a:t>
            </a:r>
            <a:r>
              <a:rPr lang="en-US" sz="2800"/>
              <a:t>  </a:t>
            </a:r>
            <a:r>
              <a:rPr lang="en-US" sz="2400"/>
              <a:t>(Lk. 19:1-10)</a:t>
            </a:r>
          </a:p>
        </p:txBody>
      </p:sp>
      <p:sp>
        <p:nvSpPr>
          <p:cNvPr id="5" name="Slide Number Placeholder 4">
            <a:extLst>
              <a:ext uri="{FF2B5EF4-FFF2-40B4-BE49-F238E27FC236}">
                <a16:creationId xmlns:a16="http://schemas.microsoft.com/office/drawing/2014/main" id="{B023398F-6AE1-6745-C759-3634C04C9C1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019B4616-3B80-92E6-26BF-AABC62A223B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46</a:t>
            </a:r>
          </a:p>
        </p:txBody>
      </p:sp>
      <p:sp>
        <p:nvSpPr>
          <p:cNvPr id="6" name="Footer Placeholder 5">
            <a:extLst>
              <a:ext uri="{FF2B5EF4-FFF2-40B4-BE49-F238E27FC236}">
                <a16:creationId xmlns:a16="http://schemas.microsoft.com/office/drawing/2014/main" id="{A0309F92-78F5-23B0-E917-F0EC81458D0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pic>
        <p:nvPicPr>
          <p:cNvPr id="7" name="Picture 7" descr="bs00979_">
            <a:extLst>
              <a:ext uri="{FF2B5EF4-FFF2-40B4-BE49-F238E27FC236}">
                <a16:creationId xmlns:a16="http://schemas.microsoft.com/office/drawing/2014/main" id="{6B6EB395-E4B7-B467-5CF0-A6FE737FCDF2}"/>
              </a:ext>
            </a:extLst>
          </p:cNvPr>
          <p:cNvPicPr>
            <a:picLocks noChangeAspect="1" noChangeArrowheads="1"/>
          </p:cNvPicPr>
          <p:nvPr/>
        </p:nvPicPr>
        <p:blipFill>
          <a:blip r:embed="rId3" cstate="print"/>
          <a:srcRect/>
          <a:stretch>
            <a:fillRect/>
          </a:stretch>
        </p:blipFill>
        <p:spPr bwMode="auto">
          <a:xfrm>
            <a:off x="704963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894497658"/>
      </p:ext>
    </p:extLst>
  </p:cSld>
  <p:clrMapOvr>
    <a:masterClrMapping/>
  </p:clrMapOvr>
  <p:transition spd="med">
    <p:pull/>
  </p:transition>
</p:sld>
</file>

<file path=ppt/slides/slide40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F59B482-97C2-FAA5-2E03-9224DD5AC16D}"/>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087BD503-3267-92BA-9AA7-F7C8338E7DB3}"/>
              </a:ext>
            </a:extLst>
          </p:cNvPr>
          <p:cNvSpPr>
            <a:spLocks noGrp="1"/>
          </p:cNvSpPr>
          <p:nvPr>
            <p:ph type="title"/>
          </p:nvPr>
        </p:nvSpPr>
        <p:spPr/>
        <p:txBody>
          <a:bodyPr/>
          <a:lstStyle/>
          <a:p>
            <a:r>
              <a:rPr lang="en-US"/>
              <a:t>Matthew</a:t>
            </a:r>
          </a:p>
        </p:txBody>
      </p:sp>
      <p:sp>
        <p:nvSpPr>
          <p:cNvPr id="8" name="Content Placeholder 7">
            <a:extLst>
              <a:ext uri="{FF2B5EF4-FFF2-40B4-BE49-F238E27FC236}">
                <a16:creationId xmlns:a16="http://schemas.microsoft.com/office/drawing/2014/main" id="{843EBB91-8788-1066-24A1-DA135C037A41}"/>
              </a:ext>
            </a:extLst>
          </p:cNvPr>
          <p:cNvSpPr>
            <a:spLocks noGrp="1"/>
          </p:cNvSpPr>
          <p:nvPr>
            <p:ph idx="1"/>
          </p:nvPr>
        </p:nvSpPr>
        <p:spPr>
          <a:xfrm>
            <a:off x="457200" y="1584325"/>
            <a:ext cx="8229600" cy="4694238"/>
          </a:xfrm>
        </p:spPr>
        <p:txBody>
          <a:bodyPr/>
          <a:lstStyle/>
          <a:p>
            <a:pPr marL="457200" indent="-457200">
              <a:spcBef>
                <a:spcPts val="0"/>
              </a:spcBef>
            </a:pPr>
            <a:r>
              <a:rPr lang="en-US" b="1" dirty="0">
                <a:solidFill>
                  <a:srgbClr val="FFFF00"/>
                </a:solidFill>
              </a:rPr>
              <a:t>Tax collector</a:t>
            </a:r>
            <a:r>
              <a:rPr lang="en-US" dirty="0"/>
              <a:t>  </a:t>
            </a:r>
            <a:r>
              <a:rPr lang="en-US" sz="2400" dirty="0"/>
              <a:t>(Mt. 10:3; Lk. 5:27)</a:t>
            </a:r>
          </a:p>
          <a:p>
            <a:pPr marL="909637" lvl="1"/>
            <a:r>
              <a:rPr lang="en-US" dirty="0"/>
              <a:t>Speak Aramaic and Greek</a:t>
            </a:r>
          </a:p>
          <a:p>
            <a:pPr marL="909637" lvl="1"/>
            <a:r>
              <a:rPr lang="en-US" dirty="0"/>
              <a:t>Ability to write and keep records</a:t>
            </a:r>
          </a:p>
          <a:p>
            <a:pPr marL="909637" lvl="1"/>
            <a:r>
              <a:rPr lang="en-US" dirty="0"/>
              <a:t>Access to papyrus for writing</a:t>
            </a:r>
          </a:p>
          <a:p>
            <a:pPr marL="457200"/>
            <a:r>
              <a:rPr lang="en-US" dirty="0"/>
              <a:t>Called to </a:t>
            </a:r>
            <a:r>
              <a:rPr lang="en-US" b="1" dirty="0">
                <a:solidFill>
                  <a:srgbClr val="FFFF00"/>
                </a:solidFill>
              </a:rPr>
              <a:t>discipleship</a:t>
            </a:r>
            <a:r>
              <a:rPr lang="en-US" dirty="0"/>
              <a:t> by Jesus  </a:t>
            </a:r>
            <a:r>
              <a:rPr lang="en-US" sz="2400" dirty="0"/>
              <a:t>(Mt. 9:9)</a:t>
            </a:r>
          </a:p>
          <a:p>
            <a:pPr marL="457200"/>
            <a:r>
              <a:rPr lang="en-US" dirty="0"/>
              <a:t>Hosted a </a:t>
            </a:r>
            <a:r>
              <a:rPr lang="en-US" b="1" dirty="0">
                <a:solidFill>
                  <a:srgbClr val="FFFF00"/>
                </a:solidFill>
              </a:rPr>
              <a:t>feast</a:t>
            </a:r>
            <a:r>
              <a:rPr lang="en-US" dirty="0"/>
              <a:t> for Jesus and His disciples  </a:t>
            </a:r>
            <a:r>
              <a:rPr lang="en-US" sz="2400" dirty="0"/>
              <a:t>(Mt. 9:10-13)</a:t>
            </a:r>
          </a:p>
        </p:txBody>
      </p:sp>
      <p:sp>
        <p:nvSpPr>
          <p:cNvPr id="5" name="Footer Placeholder 4">
            <a:extLst>
              <a:ext uri="{FF2B5EF4-FFF2-40B4-BE49-F238E27FC236}">
                <a16:creationId xmlns:a16="http://schemas.microsoft.com/office/drawing/2014/main" id="{4DFC269F-E316-BFA4-7313-50D2A6435DB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85FB6F50-CCD4-BAA8-3AC5-17CAA3C0630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E5F85FFE-CEEB-B9AD-F34D-B79C06ACA847}"/>
              </a:ext>
            </a:extLst>
          </p:cNvPr>
          <p:cNvSpPr>
            <a:spLocks noGrp="1"/>
          </p:cNvSpPr>
          <p:nvPr>
            <p:ph type="dt" sz="half" idx="10"/>
          </p:nvPr>
        </p:nvSpPr>
        <p:spPr/>
        <p:txBody>
          <a:bodyPr/>
          <a:lstStyle/>
          <a:p>
            <a:r>
              <a:rPr lang="en-US" dirty="0"/>
              <a:t>Outline, 46</a:t>
            </a:r>
          </a:p>
        </p:txBody>
      </p:sp>
    </p:spTree>
    <p:extLst>
      <p:ext uri="{BB962C8B-B14F-4D97-AF65-F5344CB8AC3E}">
        <p14:creationId xmlns:p14="http://schemas.microsoft.com/office/powerpoint/2010/main" val="41074655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 calcmode="lin" valueType="num">
                                      <p:cBhvr>
                                        <p:cTn id="19"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8">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 calcmode="lin" valueType="num">
                                      <p:cBhvr>
                                        <p:cTn id="26"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8">
                                            <p:txEl>
                                              <p:pRg st="3" end="3"/>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8">
                                            <p:txEl>
                                              <p:pRg st="4" end="4"/>
                                            </p:txEl>
                                          </p:spTgt>
                                        </p:tgtEl>
                                        <p:attrNameLst>
                                          <p:attrName>style.visibility</p:attrName>
                                        </p:attrNameLst>
                                      </p:cBhvr>
                                      <p:to>
                                        <p:strVal val="visible"/>
                                      </p:to>
                                    </p:set>
                                    <p:anim calcmode="lin" valueType="num">
                                      <p:cBhvr>
                                        <p:cTn id="33" dur="500" fill="hold"/>
                                        <p:tgtEl>
                                          <p:spTgt spid="8">
                                            <p:txEl>
                                              <p:pRg st="4" end="4"/>
                                            </p:txEl>
                                          </p:spTgt>
                                        </p:tgtEl>
                                        <p:attrNameLst>
                                          <p:attrName>ppt_w</p:attrName>
                                        </p:attrNameLst>
                                      </p:cBhvr>
                                      <p:tavLst>
                                        <p:tav tm="0">
                                          <p:val>
                                            <p:fltVal val="0"/>
                                          </p:val>
                                        </p:tav>
                                        <p:tav tm="100000">
                                          <p:val>
                                            <p:strVal val="#ppt_w"/>
                                          </p:val>
                                        </p:tav>
                                      </p:tavLst>
                                    </p:anim>
                                    <p:anim calcmode="lin" valueType="num">
                                      <p:cBhvr>
                                        <p:cTn id="34" dur="500" fill="hold"/>
                                        <p:tgtEl>
                                          <p:spTgt spid="8">
                                            <p:txEl>
                                              <p:pRg st="4" end="4"/>
                                            </p:txEl>
                                          </p:spTgt>
                                        </p:tgtEl>
                                        <p:attrNameLst>
                                          <p:attrName>ppt_h</p:attrName>
                                        </p:attrNameLst>
                                      </p:cBhvr>
                                      <p:tavLst>
                                        <p:tav tm="0">
                                          <p:val>
                                            <p:fltVal val="0"/>
                                          </p:val>
                                        </p:tav>
                                        <p:tav tm="100000">
                                          <p:val>
                                            <p:strVal val="#ppt_h"/>
                                          </p:val>
                                        </p:tav>
                                      </p:tavLst>
                                    </p:anim>
                                    <p:animEffect transition="in" filter="fade">
                                      <p:cBhvr>
                                        <p:cTn id="35" dur="500"/>
                                        <p:tgtEl>
                                          <p:spTgt spid="8">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8">
                                            <p:txEl>
                                              <p:pRg st="5" end="5"/>
                                            </p:txEl>
                                          </p:spTgt>
                                        </p:tgtEl>
                                        <p:attrNameLst>
                                          <p:attrName>style.visibility</p:attrName>
                                        </p:attrNameLst>
                                      </p:cBhvr>
                                      <p:to>
                                        <p:strVal val="visible"/>
                                      </p:to>
                                    </p:set>
                                    <p:anim calcmode="lin" valueType="num">
                                      <p:cBhvr>
                                        <p:cTn id="40" dur="500" fill="hold"/>
                                        <p:tgtEl>
                                          <p:spTgt spid="8">
                                            <p:txEl>
                                              <p:pRg st="5" end="5"/>
                                            </p:txEl>
                                          </p:spTgt>
                                        </p:tgtEl>
                                        <p:attrNameLst>
                                          <p:attrName>ppt_w</p:attrName>
                                        </p:attrNameLst>
                                      </p:cBhvr>
                                      <p:tavLst>
                                        <p:tav tm="0">
                                          <p:val>
                                            <p:fltVal val="0"/>
                                          </p:val>
                                        </p:tav>
                                        <p:tav tm="100000">
                                          <p:val>
                                            <p:strVal val="#ppt_w"/>
                                          </p:val>
                                        </p:tav>
                                      </p:tavLst>
                                    </p:anim>
                                    <p:anim calcmode="lin" valueType="num">
                                      <p:cBhvr>
                                        <p:cTn id="41" dur="500" fill="hold"/>
                                        <p:tgtEl>
                                          <p:spTgt spid="8">
                                            <p:txEl>
                                              <p:pRg st="5" end="5"/>
                                            </p:txEl>
                                          </p:spTgt>
                                        </p:tgtEl>
                                        <p:attrNameLst>
                                          <p:attrName>ppt_h</p:attrName>
                                        </p:attrNameLst>
                                      </p:cBhvr>
                                      <p:tavLst>
                                        <p:tav tm="0">
                                          <p:val>
                                            <p:fltVal val="0"/>
                                          </p:val>
                                        </p:tav>
                                        <p:tav tm="100000">
                                          <p:val>
                                            <p:strVal val="#ppt_h"/>
                                          </p:val>
                                        </p:tav>
                                      </p:tavLst>
                                    </p:anim>
                                    <p:animEffect transition="in" filter="fade">
                                      <p:cBhvr>
                                        <p:cTn id="42"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4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977E7F-DDAE-3FC8-E74F-E8A8A9A7E577}"/>
              </a:ext>
            </a:extLst>
          </p:cNvPr>
          <p:cNvSpPr>
            <a:spLocks noGrp="1"/>
          </p:cNvSpPr>
          <p:nvPr>
            <p:ph type="title"/>
          </p:nvPr>
        </p:nvSpPr>
        <p:spPr/>
        <p:txBody>
          <a:bodyPr/>
          <a:lstStyle/>
          <a:p>
            <a:r>
              <a:rPr lang="en-US" dirty="0"/>
              <a:t>Matthew Knew Greek</a:t>
            </a:r>
          </a:p>
        </p:txBody>
      </p:sp>
      <p:sp>
        <p:nvSpPr>
          <p:cNvPr id="3" name="Content Placeholder 2">
            <a:extLst>
              <a:ext uri="{FF2B5EF4-FFF2-40B4-BE49-F238E27FC236}">
                <a16:creationId xmlns:a16="http://schemas.microsoft.com/office/drawing/2014/main" id="{D573563C-BFF2-404E-0127-8F7AA3C08A9C}"/>
              </a:ext>
            </a:extLst>
          </p:cNvPr>
          <p:cNvSpPr>
            <a:spLocks noGrp="1"/>
          </p:cNvSpPr>
          <p:nvPr>
            <p:ph idx="1"/>
          </p:nvPr>
        </p:nvSpPr>
        <p:spPr/>
        <p:txBody>
          <a:bodyPr/>
          <a:lstStyle/>
          <a:p>
            <a:r>
              <a:rPr lang="en-US" b="1" i="1" dirty="0"/>
              <a:t>Claudia </a:t>
            </a:r>
            <a:r>
              <a:rPr lang="en-US" b="1" i="1" dirty="0" err="1"/>
              <a:t>Hezser</a:t>
            </a:r>
            <a:r>
              <a:rPr lang="en-US" dirty="0"/>
              <a:t>:  “It almost goes without saying that the Jews who collaborated with the Romans in the administrative realm had to be loyal supporters of the foreign government and </a:t>
            </a:r>
            <a:r>
              <a:rPr lang="en-US" b="1" dirty="0">
                <a:solidFill>
                  <a:srgbClr val="FFFF00"/>
                </a:solidFill>
              </a:rPr>
              <a:t>knowledgeable of Greek</a:t>
            </a:r>
            <a:r>
              <a:rPr lang="en-US" dirty="0"/>
              <a:t>, that is, they must have belonged to the most assimilated circles of the Jewish population.”  </a:t>
            </a:r>
            <a:r>
              <a:rPr lang="en-US" sz="2000" dirty="0"/>
              <a:t>(</a:t>
            </a:r>
            <a:r>
              <a:rPr lang="en-US" sz="2000" i="1" dirty="0"/>
              <a:t>Jewish Literacy in Roman Palestine</a:t>
            </a:r>
            <a:r>
              <a:rPr lang="en-US" sz="2000" dirty="0"/>
              <a:t>, 489-90, quoted in </a:t>
            </a:r>
            <a:r>
              <a:rPr lang="en-US" sz="2000" dirty="0" err="1"/>
              <a:t>Pitre</a:t>
            </a:r>
            <a:r>
              <a:rPr lang="en-US" sz="2000" dirty="0"/>
              <a:t>, </a:t>
            </a:r>
            <a:r>
              <a:rPr lang="en-US" sz="2000" i="1" dirty="0"/>
              <a:t>The Case for Jesus</a:t>
            </a:r>
            <a:r>
              <a:rPr lang="en-US" sz="2000" dirty="0"/>
              <a:t>, 210)</a:t>
            </a:r>
          </a:p>
        </p:txBody>
      </p:sp>
      <p:sp>
        <p:nvSpPr>
          <p:cNvPr id="4" name="Date Placeholder 3">
            <a:extLst>
              <a:ext uri="{FF2B5EF4-FFF2-40B4-BE49-F238E27FC236}">
                <a16:creationId xmlns:a16="http://schemas.microsoft.com/office/drawing/2014/main" id="{2B86B5FD-5722-560C-2215-5C128CA07A85}"/>
              </a:ext>
            </a:extLst>
          </p:cNvPr>
          <p:cNvSpPr>
            <a:spLocks noGrp="1"/>
          </p:cNvSpPr>
          <p:nvPr>
            <p:ph type="dt" sz="half" idx="10"/>
          </p:nvPr>
        </p:nvSpPr>
        <p:spPr/>
        <p:txBody>
          <a:bodyPr/>
          <a:lstStyle/>
          <a:p>
            <a:r>
              <a:rPr lang="en-US" dirty="0"/>
              <a:t>Outline, 46</a:t>
            </a:r>
          </a:p>
        </p:txBody>
      </p:sp>
      <p:sp>
        <p:nvSpPr>
          <p:cNvPr id="5" name="Footer Placeholder 4">
            <a:extLst>
              <a:ext uri="{FF2B5EF4-FFF2-40B4-BE49-F238E27FC236}">
                <a16:creationId xmlns:a16="http://schemas.microsoft.com/office/drawing/2014/main" id="{EBABFC3B-E4CE-DC8E-3A4B-EB580137A3F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48C39080-0ED8-8974-E80A-FDDFF022AA8D}"/>
              </a:ext>
            </a:extLst>
          </p:cNvPr>
          <p:cNvSpPr>
            <a:spLocks noGrp="1"/>
          </p:cNvSpPr>
          <p:nvPr>
            <p:ph type="sldNum" sz="quarter" idx="12"/>
          </p:nvPr>
        </p:nvSpPr>
        <p:spPr/>
        <p:txBody>
          <a:bodyPr/>
          <a:lstStyle/>
          <a:p>
            <a:fld id="{3C8CA7C4-6BCF-4B83-8858-85B1748A2A5F}" type="slidenum">
              <a:rPr lang="en-US" smtClean="0"/>
              <a:t>403</a:t>
            </a:fld>
            <a:endParaRPr lang="en-US"/>
          </a:p>
        </p:txBody>
      </p:sp>
    </p:spTree>
    <p:extLst>
      <p:ext uri="{BB962C8B-B14F-4D97-AF65-F5344CB8AC3E}">
        <p14:creationId xmlns:p14="http://schemas.microsoft.com/office/powerpoint/2010/main" val="1667524828"/>
      </p:ext>
    </p:extLst>
  </p:cSld>
  <p:clrMapOvr>
    <a:masterClrMapping/>
  </p:clrMapOvr>
  <p:transition spd="med">
    <p:pull/>
  </p:transition>
</p:sld>
</file>

<file path=ppt/slides/slide40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18EBCB7-FE29-7AC1-E26D-AF3C3CA34E1A}"/>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C319ADF5-51CB-61A9-3AF7-D94CCC26E4EE}"/>
              </a:ext>
            </a:extLst>
          </p:cNvPr>
          <p:cNvSpPr>
            <a:spLocks noGrp="1"/>
          </p:cNvSpPr>
          <p:nvPr>
            <p:ph type="title"/>
          </p:nvPr>
        </p:nvSpPr>
        <p:spPr/>
        <p:txBody>
          <a:bodyPr/>
          <a:lstStyle/>
          <a:p>
            <a:r>
              <a:rPr lang="en-US"/>
              <a:t>Matthew</a:t>
            </a:r>
          </a:p>
        </p:txBody>
      </p:sp>
      <p:sp>
        <p:nvSpPr>
          <p:cNvPr id="8" name="Content Placeholder 7">
            <a:extLst>
              <a:ext uri="{FF2B5EF4-FFF2-40B4-BE49-F238E27FC236}">
                <a16:creationId xmlns:a16="http://schemas.microsoft.com/office/drawing/2014/main" id="{FCD9036A-5A8C-891E-8920-D657D7A448A8}"/>
              </a:ext>
            </a:extLst>
          </p:cNvPr>
          <p:cNvSpPr>
            <a:spLocks noGrp="1"/>
          </p:cNvSpPr>
          <p:nvPr>
            <p:ph idx="1"/>
          </p:nvPr>
        </p:nvSpPr>
        <p:spPr/>
        <p:txBody>
          <a:bodyPr/>
          <a:lstStyle/>
          <a:p>
            <a:pPr marL="457200"/>
            <a:r>
              <a:rPr lang="en-US"/>
              <a:t>Also named </a:t>
            </a:r>
            <a:r>
              <a:rPr lang="en-US" b="1">
                <a:solidFill>
                  <a:srgbClr val="FFFF00"/>
                </a:solidFill>
              </a:rPr>
              <a:t>“Levi”  </a:t>
            </a:r>
            <a:r>
              <a:rPr lang="en-US" sz="2400"/>
              <a:t>(Mk. 2:14; Lk. 5:27)</a:t>
            </a:r>
          </a:p>
          <a:p>
            <a:pPr marL="909637" lvl="1"/>
            <a:r>
              <a:rPr lang="en-US"/>
              <a:t>Call of Levi = Call of Matthew  (Mt. 9:9-13; Mk. 2:13-17; Lk. 5:27-32)</a:t>
            </a:r>
          </a:p>
          <a:p>
            <a:pPr marL="909637" lvl="1"/>
            <a:r>
              <a:rPr lang="en-US"/>
              <a:t>“Levi’s house” (Mk. 2:15) = “his own house”  (Lk. 5:29) = </a:t>
            </a:r>
            <a:r>
              <a:rPr lang="en-US" b="1">
                <a:solidFill>
                  <a:srgbClr val="FFFF00"/>
                </a:solidFill>
              </a:rPr>
              <a:t>“the house” </a:t>
            </a:r>
            <a:r>
              <a:rPr lang="en-US"/>
              <a:t>(Mt. 9:10)</a:t>
            </a:r>
          </a:p>
          <a:p>
            <a:pPr marL="457200"/>
            <a:r>
              <a:rPr lang="en-US"/>
              <a:t>One of the </a:t>
            </a:r>
            <a:r>
              <a:rPr lang="en-US" b="1">
                <a:solidFill>
                  <a:srgbClr val="FFFF00"/>
                </a:solidFill>
              </a:rPr>
              <a:t>12 apostles  </a:t>
            </a:r>
            <a:r>
              <a:rPr lang="en-US" sz="2400"/>
              <a:t>(Mt. 10:1-4; Lk. 6:12-16; Acts 1:13)</a:t>
            </a:r>
          </a:p>
          <a:p>
            <a:pPr marL="909637" lvl="1"/>
            <a:r>
              <a:rPr lang="en-US"/>
              <a:t>An eyewitness</a:t>
            </a:r>
          </a:p>
        </p:txBody>
      </p:sp>
      <p:sp>
        <p:nvSpPr>
          <p:cNvPr id="5" name="Footer Placeholder 4">
            <a:extLst>
              <a:ext uri="{FF2B5EF4-FFF2-40B4-BE49-F238E27FC236}">
                <a16:creationId xmlns:a16="http://schemas.microsoft.com/office/drawing/2014/main" id="{16EFC20B-DE54-2610-B105-CC36D6B4153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2FEFFE40-8791-1A21-EC33-57CCD005077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63192632-18C0-A4B2-CF9C-38969A22BC4E}"/>
              </a:ext>
            </a:extLst>
          </p:cNvPr>
          <p:cNvSpPr>
            <a:spLocks noGrp="1"/>
          </p:cNvSpPr>
          <p:nvPr>
            <p:ph type="dt" sz="half" idx="10"/>
          </p:nvPr>
        </p:nvSpPr>
        <p:spPr/>
        <p:txBody>
          <a:bodyPr/>
          <a:lstStyle/>
          <a:p>
            <a:r>
              <a:rPr lang="en-US" dirty="0"/>
              <a:t>Outline, 46</a:t>
            </a:r>
          </a:p>
        </p:txBody>
      </p:sp>
    </p:spTree>
    <p:extLst>
      <p:ext uri="{BB962C8B-B14F-4D97-AF65-F5344CB8AC3E}">
        <p14:creationId xmlns:p14="http://schemas.microsoft.com/office/powerpoint/2010/main" val="21137970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 calcmode="lin" valueType="num">
                                      <p:cBhvr>
                                        <p:cTn id="12"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8">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p:cTn id="17"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8">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8">
                                            <p:txEl>
                                              <p:pRg st="3" end="3"/>
                                            </p:txEl>
                                          </p:spTgt>
                                        </p:tgtEl>
                                        <p:attrNameLst>
                                          <p:attrName>style.visibility</p:attrName>
                                        </p:attrNameLst>
                                      </p:cBhvr>
                                      <p:to>
                                        <p:strVal val="visible"/>
                                      </p:to>
                                    </p:set>
                                    <p:anim calcmode="lin" valueType="num">
                                      <p:cBhvr>
                                        <p:cTn id="24"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8">
                                            <p:txEl>
                                              <p:pRg st="3" end="3"/>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anim calcmode="lin" valueType="num">
                                      <p:cBhvr>
                                        <p:cTn id="29" dur="500" fill="hold"/>
                                        <p:tgtEl>
                                          <p:spTgt spid="8">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8">
                                            <p:txEl>
                                              <p:pRg st="4" end="4"/>
                                            </p:txEl>
                                          </p:spTgt>
                                        </p:tgtEl>
                                        <p:attrNameLst>
                                          <p:attrName>ppt_h</p:attrName>
                                        </p:attrNameLst>
                                      </p:cBhvr>
                                      <p:tavLst>
                                        <p:tav tm="0">
                                          <p:val>
                                            <p:fltVal val="0"/>
                                          </p:val>
                                        </p:tav>
                                        <p:tav tm="100000">
                                          <p:val>
                                            <p:strVal val="#ppt_h"/>
                                          </p:val>
                                        </p:tav>
                                      </p:tavLst>
                                    </p:anim>
                                    <p:animEffect transition="in" filter="fade">
                                      <p:cBhvr>
                                        <p:cTn id="31"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40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E2FAC01-9AAE-0358-8F75-93732D84F58D}"/>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EEAA81D7-B28B-7675-4586-FDE6EDBEC601}"/>
              </a:ext>
            </a:extLst>
          </p:cNvPr>
          <p:cNvPicPr>
            <a:picLocks noChangeAspect="1"/>
          </p:cNvPicPr>
          <p:nvPr/>
        </p:nvPicPr>
        <p:blipFill>
          <a:blip r:embed="rId2"/>
          <a:stretch>
            <a:fillRect/>
          </a:stretch>
        </p:blipFill>
        <p:spPr>
          <a:xfrm>
            <a:off x="4392976" y="1568450"/>
            <a:ext cx="4226421" cy="4226421"/>
          </a:xfrm>
          <a:prstGeom prst="rect">
            <a:avLst/>
          </a:prstGeom>
        </p:spPr>
      </p:pic>
      <p:sp>
        <p:nvSpPr>
          <p:cNvPr id="7" name="Title 6">
            <a:extLst>
              <a:ext uri="{FF2B5EF4-FFF2-40B4-BE49-F238E27FC236}">
                <a16:creationId xmlns:a16="http://schemas.microsoft.com/office/drawing/2014/main" id="{5FD304C6-372E-0C30-2124-562EA99B4C82}"/>
              </a:ext>
            </a:extLst>
          </p:cNvPr>
          <p:cNvSpPr>
            <a:spLocks noGrp="1"/>
          </p:cNvSpPr>
          <p:nvPr>
            <p:ph type="title"/>
          </p:nvPr>
        </p:nvSpPr>
        <p:spPr/>
        <p:txBody>
          <a:bodyPr/>
          <a:lstStyle/>
          <a:p>
            <a:r>
              <a:rPr lang="en-US" sz="4000"/>
              <a:t>Apostles Were Eyewitnesses</a:t>
            </a:r>
          </a:p>
        </p:txBody>
      </p:sp>
      <p:sp>
        <p:nvSpPr>
          <p:cNvPr id="4" name="Content Placeholder 3">
            <a:extLst>
              <a:ext uri="{FF2B5EF4-FFF2-40B4-BE49-F238E27FC236}">
                <a16:creationId xmlns:a16="http://schemas.microsoft.com/office/drawing/2014/main" id="{3B466F66-73EC-C95B-010F-D8E6783475ED}"/>
              </a:ext>
            </a:extLst>
          </p:cNvPr>
          <p:cNvSpPr>
            <a:spLocks noGrp="1"/>
          </p:cNvSpPr>
          <p:nvPr>
            <p:ph sz="half" idx="2"/>
          </p:nvPr>
        </p:nvSpPr>
        <p:spPr>
          <a:xfrm>
            <a:off x="738131" y="1600200"/>
            <a:ext cx="7948670" cy="4530725"/>
          </a:xfrm>
        </p:spPr>
        <p:txBody>
          <a:bodyPr/>
          <a:lstStyle/>
          <a:p>
            <a:pPr marL="457200"/>
            <a:r>
              <a:rPr lang="en-US"/>
              <a:t>Jesus’ </a:t>
            </a:r>
            <a:r>
              <a:rPr lang="en-US" b="1">
                <a:solidFill>
                  <a:srgbClr val="FFFF00"/>
                </a:solidFill>
              </a:rPr>
              <a:t>teaching</a:t>
            </a:r>
          </a:p>
          <a:p>
            <a:pPr marL="457200"/>
            <a:r>
              <a:rPr lang="en-US"/>
              <a:t>Jesus’ </a:t>
            </a:r>
            <a:r>
              <a:rPr lang="en-US" b="1">
                <a:solidFill>
                  <a:srgbClr val="FFFF00"/>
                </a:solidFill>
              </a:rPr>
              <a:t>miracles</a:t>
            </a:r>
          </a:p>
          <a:p>
            <a:pPr marL="457200"/>
            <a:r>
              <a:rPr lang="en-US"/>
              <a:t>Jesus’ </a:t>
            </a:r>
            <a:r>
              <a:rPr lang="en-US" b="1">
                <a:solidFill>
                  <a:srgbClr val="FFFF00"/>
                </a:solidFill>
              </a:rPr>
              <a:t>actions</a:t>
            </a:r>
          </a:p>
          <a:p>
            <a:pPr marL="457200"/>
            <a:r>
              <a:rPr lang="en-US"/>
              <a:t>Jesus’ </a:t>
            </a:r>
            <a:r>
              <a:rPr lang="en-US" b="1">
                <a:solidFill>
                  <a:srgbClr val="FFFF00"/>
                </a:solidFill>
              </a:rPr>
              <a:t>prophecies</a:t>
            </a:r>
          </a:p>
          <a:p>
            <a:pPr marL="457200"/>
            <a:r>
              <a:rPr lang="en-US"/>
              <a:t>Jesus’ </a:t>
            </a:r>
            <a:r>
              <a:rPr lang="en-US" b="1">
                <a:solidFill>
                  <a:srgbClr val="FFFF00"/>
                </a:solidFill>
              </a:rPr>
              <a:t>post-resurrection appearances</a:t>
            </a:r>
          </a:p>
          <a:p>
            <a:pPr marL="457200"/>
            <a:r>
              <a:rPr lang="en-US"/>
              <a:t>Jesus’ </a:t>
            </a:r>
            <a:r>
              <a:rPr lang="en-US" b="1">
                <a:solidFill>
                  <a:srgbClr val="FFFF00"/>
                </a:solidFill>
              </a:rPr>
              <a:t>ascension</a:t>
            </a:r>
          </a:p>
          <a:p>
            <a:endParaRPr lang="en-US"/>
          </a:p>
        </p:txBody>
      </p:sp>
      <p:sp>
        <p:nvSpPr>
          <p:cNvPr id="2" name="Date Placeholder 1">
            <a:extLst>
              <a:ext uri="{FF2B5EF4-FFF2-40B4-BE49-F238E27FC236}">
                <a16:creationId xmlns:a16="http://schemas.microsoft.com/office/drawing/2014/main" id="{962607CA-BF61-ECDE-E3C4-CFFB0DF14D51}"/>
              </a:ext>
            </a:extLst>
          </p:cNvPr>
          <p:cNvSpPr>
            <a:spLocks noGrp="1"/>
          </p:cNvSpPr>
          <p:nvPr>
            <p:ph type="dt" sz="half" idx="10"/>
          </p:nvPr>
        </p:nvSpPr>
        <p:spPr/>
        <p:txBody>
          <a:bodyPr/>
          <a:lstStyle/>
          <a:p>
            <a:r>
              <a:rPr lang="en-US" dirty="0"/>
              <a:t>Outline, 46-48</a:t>
            </a:r>
          </a:p>
        </p:txBody>
      </p:sp>
      <p:sp>
        <p:nvSpPr>
          <p:cNvPr id="5" name="Footer Placeholder 4">
            <a:extLst>
              <a:ext uri="{FF2B5EF4-FFF2-40B4-BE49-F238E27FC236}">
                <a16:creationId xmlns:a16="http://schemas.microsoft.com/office/drawing/2014/main" id="{135A46F8-C435-022A-0BF4-F7DF044637E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4536382D-5DD5-789C-4C43-0EEC539F244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96483056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4">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 calcmode="lin" valueType="num">
                                      <p:cBhvr>
                                        <p:cTn id="28"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4">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p:cTn id="35"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4">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4">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4">
                                            <p:txEl>
                                              <p:pRg st="5" end="5"/>
                                            </p:txEl>
                                          </p:spTgt>
                                        </p:tgtEl>
                                        <p:attrNameLst>
                                          <p:attrName>style.visibility</p:attrName>
                                        </p:attrNameLst>
                                      </p:cBhvr>
                                      <p:to>
                                        <p:strVal val="visible"/>
                                      </p:to>
                                    </p:set>
                                    <p:anim calcmode="lin" valueType="num">
                                      <p:cBhvr>
                                        <p:cTn id="42"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4">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“Mark”</a:t>
            </a:r>
            <a:endParaRPr lang="en-US"/>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504666"/>
            <a:ext cx="8229600" cy="4626259"/>
          </a:xfrm>
        </p:spPr>
        <p:txBody>
          <a:bodyPr/>
          <a:lstStyle/>
          <a:p>
            <a:pPr marL="458788" indent="-458788">
              <a:spcBef>
                <a:spcPts val="0"/>
              </a:spcBef>
              <a:spcAft>
                <a:spcPts val="2400"/>
              </a:spcAft>
            </a:pPr>
            <a:r>
              <a:rPr lang="en-US" sz="2800" dirty="0"/>
              <a:t>He focuses on </a:t>
            </a:r>
            <a:r>
              <a:rPr lang="en-US" sz="2800" b="1" dirty="0">
                <a:solidFill>
                  <a:srgbClr val="FFFF00"/>
                </a:solidFill>
              </a:rPr>
              <a:t>Peter</a:t>
            </a:r>
          </a:p>
          <a:p>
            <a:pPr marL="914400" lvl="2" indent="-455613">
              <a:spcBef>
                <a:spcPts val="0"/>
              </a:spcBef>
              <a:spcAft>
                <a:spcPts val="2400"/>
              </a:spcAft>
              <a:tabLst>
                <a:tab pos="458788" algn="l"/>
              </a:tabLst>
            </a:pPr>
            <a:r>
              <a:rPr lang="en-US" dirty="0"/>
              <a:t>Aside from Jesus, </a:t>
            </a:r>
            <a:r>
              <a:rPr lang="en-US" dirty="0">
                <a:solidFill>
                  <a:srgbClr val="FFFF00"/>
                </a:solidFill>
              </a:rPr>
              <a:t>Peter is mentioned most </a:t>
            </a:r>
            <a:r>
              <a:rPr lang="en-US" dirty="0"/>
              <a:t>in Mark and more than anyone else in the Gospel</a:t>
            </a:r>
          </a:p>
          <a:p>
            <a:pPr marL="914400" lvl="2" indent="-455613">
              <a:spcBef>
                <a:spcPts val="0"/>
              </a:spcBef>
              <a:spcAft>
                <a:spcPts val="2400"/>
              </a:spcAft>
              <a:tabLst>
                <a:tab pos="458788" algn="l"/>
              </a:tabLst>
            </a:pPr>
            <a:r>
              <a:rPr lang="en-US" dirty="0"/>
              <a:t>Peter’s name may be an </a:t>
            </a:r>
            <a:r>
              <a:rPr lang="en-US" dirty="0" err="1">
                <a:solidFill>
                  <a:srgbClr val="FFFF00"/>
                </a:solidFill>
              </a:rPr>
              <a:t>inclusio</a:t>
            </a:r>
            <a:r>
              <a:rPr lang="en-US" dirty="0"/>
              <a:t>  (Mk. 1:16; 16:7)</a:t>
            </a:r>
          </a:p>
          <a:p>
            <a:pPr marL="914400" lvl="2" indent="-455613">
              <a:spcBef>
                <a:spcPts val="0"/>
              </a:spcBef>
              <a:spcAft>
                <a:spcPts val="2400"/>
              </a:spcAft>
              <a:tabLst>
                <a:tab pos="458788" algn="l"/>
              </a:tabLst>
            </a:pPr>
            <a:r>
              <a:rPr lang="en-US" dirty="0"/>
              <a:t>Never refers to </a:t>
            </a:r>
            <a:r>
              <a:rPr lang="en-US" i="1" dirty="0">
                <a:solidFill>
                  <a:srgbClr val="FFFF00"/>
                </a:solidFill>
              </a:rPr>
              <a:t>Simon</a:t>
            </a:r>
            <a:r>
              <a:rPr lang="en-US" dirty="0"/>
              <a:t> Peter</a:t>
            </a:r>
          </a:p>
          <a:p>
            <a:pPr marL="458788" indent="-458788">
              <a:spcBef>
                <a:spcPts val="0"/>
              </a:spcBef>
              <a:spcAft>
                <a:spcPts val="2400"/>
              </a:spcAft>
            </a:pPr>
            <a:r>
              <a:rPr lang="en-US" sz="2800" dirty="0"/>
              <a:t>He writes in </a:t>
            </a:r>
            <a:r>
              <a:rPr lang="en-US" sz="2800" b="1" dirty="0">
                <a:solidFill>
                  <a:srgbClr val="FFFF00"/>
                </a:solidFill>
              </a:rPr>
              <a:t>rough</a:t>
            </a:r>
            <a:r>
              <a:rPr lang="en-US" sz="2800" dirty="0"/>
              <a:t> Greek</a:t>
            </a:r>
          </a:p>
          <a:p>
            <a:pPr marL="858838" lvl="1" indent="-458788">
              <a:spcBef>
                <a:spcPts val="0"/>
              </a:spcBef>
              <a:spcAft>
                <a:spcPts val="2400"/>
              </a:spcAft>
            </a:pPr>
            <a:r>
              <a:rPr lang="en-US" sz="2400" dirty="0"/>
              <a:t>A Semite who spoke Greek as a second language</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B9F685FA-2CC6-EDA1-39E4-BBE48D63E72C}"/>
              </a:ext>
            </a:extLst>
          </p:cNvPr>
          <p:cNvSpPr>
            <a:spLocks noGrp="1"/>
          </p:cNvSpPr>
          <p:nvPr>
            <p:ph type="dt" sz="half" idx="10"/>
          </p:nvPr>
        </p:nvSpPr>
        <p:spPr/>
        <p:txBody>
          <a:bodyPr/>
          <a:lstStyle/>
          <a:p>
            <a:r>
              <a:rPr lang="en-US" dirty="0"/>
              <a:t>Outline, 48</a:t>
            </a:r>
          </a:p>
        </p:txBody>
      </p:sp>
      <p:pic>
        <p:nvPicPr>
          <p:cNvPr id="7" name="Picture 7" descr="bs00979_">
            <a:extLst>
              <a:ext uri="{FF2B5EF4-FFF2-40B4-BE49-F238E27FC236}">
                <a16:creationId xmlns:a16="http://schemas.microsoft.com/office/drawing/2014/main" id="{EC18EBBE-1068-9775-25F0-EEF492108503}"/>
              </a:ext>
            </a:extLst>
          </p:cNvPr>
          <p:cNvPicPr>
            <a:picLocks noChangeAspect="1" noChangeArrowheads="1"/>
          </p:cNvPicPr>
          <p:nvPr/>
        </p:nvPicPr>
        <p:blipFill>
          <a:blip r:embed="rId2" cstate="print"/>
          <a:srcRect/>
          <a:stretch>
            <a:fillRect/>
          </a:stretch>
        </p:blipFill>
        <p:spPr bwMode="auto">
          <a:xfrm>
            <a:off x="704963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0289444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 calcmode="lin" valueType="num">
                                      <p:cBhvr>
                                        <p:cTn id="28"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5">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 calcmode="lin" valueType="num">
                                      <p:cBhvr>
                                        <p:cTn id="35"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5">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5">
                                            <p:txEl>
                                              <p:pRg st="5" end="5"/>
                                            </p:txEl>
                                          </p:spTgt>
                                        </p:tgtEl>
                                        <p:attrNameLst>
                                          <p:attrName>style.visibility</p:attrName>
                                        </p:attrNameLst>
                                      </p:cBhvr>
                                      <p:to>
                                        <p:strVal val="visible"/>
                                      </p:to>
                                    </p:set>
                                    <p:anim calcmode="lin" valueType="num">
                                      <p:cBhvr>
                                        <p:cTn id="42"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5">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0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98968C5-F64D-759B-ECA6-63C053162DA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C6FFB0AA-888B-6E3A-3A14-51E0A61C95E1}"/>
              </a:ext>
            </a:extLst>
          </p:cNvPr>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“Mark”</a:t>
            </a:r>
            <a:endParaRPr lang="en-US"/>
          </a:p>
        </p:txBody>
      </p:sp>
      <p:sp>
        <p:nvSpPr>
          <p:cNvPr id="5" name="Content Placeholder 4">
            <a:extLst>
              <a:ext uri="{FF2B5EF4-FFF2-40B4-BE49-F238E27FC236}">
                <a16:creationId xmlns:a16="http://schemas.microsoft.com/office/drawing/2014/main" id="{21AD8090-06E9-4CB5-08E7-314A09D57297}"/>
              </a:ext>
            </a:extLst>
          </p:cNvPr>
          <p:cNvSpPr>
            <a:spLocks noGrp="1"/>
          </p:cNvSpPr>
          <p:nvPr>
            <p:ph idx="1"/>
          </p:nvPr>
        </p:nvSpPr>
        <p:spPr>
          <a:xfrm>
            <a:off x="457200" y="1504666"/>
            <a:ext cx="8229600" cy="4626259"/>
          </a:xfrm>
        </p:spPr>
        <p:txBody>
          <a:bodyPr/>
          <a:lstStyle/>
          <a:p>
            <a:pPr marL="458788" indent="-458788">
              <a:spcBef>
                <a:spcPts val="0"/>
              </a:spcBef>
              <a:spcAft>
                <a:spcPts val="2400"/>
              </a:spcAft>
            </a:pPr>
            <a:r>
              <a:rPr lang="en-US" sz="2800"/>
              <a:t>He uses several </a:t>
            </a:r>
            <a:r>
              <a:rPr lang="en-US" sz="2800" b="1">
                <a:solidFill>
                  <a:srgbClr val="FFFF00"/>
                </a:solidFill>
              </a:rPr>
              <a:t>Latinisms</a:t>
            </a:r>
          </a:p>
          <a:p>
            <a:pPr marL="858838" lvl="1" indent="-458788">
              <a:spcBef>
                <a:spcPts val="0"/>
              </a:spcBef>
              <a:spcAft>
                <a:spcPts val="1200"/>
              </a:spcAft>
            </a:pPr>
            <a:r>
              <a:rPr lang="en-US" sz="2400"/>
              <a:t>At the point of death  [</a:t>
            </a:r>
            <a:r>
              <a:rPr lang="en-US" sz="2400" i="1" err="1"/>
              <a:t>eschatos</a:t>
            </a:r>
            <a:r>
              <a:rPr lang="en-US" sz="2400" i="1"/>
              <a:t> echo</a:t>
            </a:r>
            <a:r>
              <a:rPr lang="en-US" sz="2400"/>
              <a:t>]  (Mk. 5:23)</a:t>
            </a:r>
          </a:p>
          <a:p>
            <a:pPr marL="858838" lvl="1" indent="-458788">
              <a:spcBef>
                <a:spcPts val="0"/>
              </a:spcBef>
              <a:spcAft>
                <a:spcPts val="1200"/>
              </a:spcAft>
            </a:pPr>
            <a:r>
              <a:rPr lang="en-US" sz="2400"/>
              <a:t>Legion  [</a:t>
            </a:r>
            <a:r>
              <a:rPr lang="en-US" sz="2400" i="1"/>
              <a:t>legion</a:t>
            </a:r>
            <a:r>
              <a:rPr lang="en-US" sz="2400"/>
              <a:t>]  (Mk. 5:9, 15)</a:t>
            </a:r>
          </a:p>
          <a:p>
            <a:pPr marL="858838" lvl="1" indent="-458788">
              <a:spcBef>
                <a:spcPts val="0"/>
              </a:spcBef>
              <a:spcAft>
                <a:spcPts val="1200"/>
              </a:spcAft>
            </a:pPr>
            <a:r>
              <a:rPr lang="en-US" sz="2400"/>
              <a:t>Executioner  [</a:t>
            </a:r>
            <a:r>
              <a:rPr lang="en-US" sz="2400" i="1" err="1"/>
              <a:t>spekoulator</a:t>
            </a:r>
            <a:r>
              <a:rPr lang="en-US" sz="2400"/>
              <a:t>]  (Mk. 6:27)</a:t>
            </a:r>
          </a:p>
          <a:p>
            <a:pPr marL="858838" lvl="1" indent="-458788">
              <a:spcBef>
                <a:spcPts val="0"/>
              </a:spcBef>
              <a:spcAft>
                <a:spcPts val="1200"/>
              </a:spcAft>
            </a:pPr>
            <a:r>
              <a:rPr lang="en-US" sz="2400"/>
              <a:t>Denarius  (Mk. 6:37)</a:t>
            </a:r>
          </a:p>
          <a:p>
            <a:pPr marL="858838" lvl="1" indent="-458788">
              <a:spcBef>
                <a:spcPts val="0"/>
              </a:spcBef>
              <a:spcAft>
                <a:spcPts val="1200"/>
              </a:spcAft>
            </a:pPr>
            <a:r>
              <a:rPr lang="en-US" sz="2400"/>
              <a:t>Pitchers  [</a:t>
            </a:r>
            <a:r>
              <a:rPr lang="en-US" sz="2400" i="1" err="1"/>
              <a:t>xestes</a:t>
            </a:r>
            <a:r>
              <a:rPr lang="en-US" sz="2400"/>
              <a:t> = quart measure]  (Mk. 7:4)</a:t>
            </a:r>
          </a:p>
          <a:p>
            <a:pPr marL="858838" lvl="1" indent="-458788">
              <a:spcBef>
                <a:spcPts val="0"/>
              </a:spcBef>
              <a:spcAft>
                <a:spcPts val="1200"/>
              </a:spcAft>
            </a:pPr>
            <a:r>
              <a:rPr lang="en-US" sz="2400"/>
              <a:t>Taxes  [</a:t>
            </a:r>
            <a:r>
              <a:rPr lang="en-US" sz="2400" i="1" err="1"/>
              <a:t>kensos</a:t>
            </a:r>
            <a:r>
              <a:rPr lang="en-US" sz="2400"/>
              <a:t> = “poll tax”]  (Mk. 12:14)</a:t>
            </a:r>
          </a:p>
          <a:p>
            <a:pPr marL="858838" lvl="1" indent="-458788">
              <a:spcBef>
                <a:spcPts val="0"/>
              </a:spcBef>
              <a:spcAft>
                <a:spcPts val="1200"/>
              </a:spcAft>
            </a:pPr>
            <a:r>
              <a:rPr lang="en-US" sz="2400"/>
              <a:t>Quadrans  [</a:t>
            </a:r>
            <a:r>
              <a:rPr lang="en-US" sz="2400" i="1" err="1"/>
              <a:t>kodrantes</a:t>
            </a:r>
            <a:r>
              <a:rPr lang="en-US" sz="2400"/>
              <a:t> = a Roman coin]  (Mk. 12:42)</a:t>
            </a:r>
          </a:p>
        </p:txBody>
      </p:sp>
      <p:sp>
        <p:nvSpPr>
          <p:cNvPr id="2" name="Footer Placeholder 1">
            <a:extLst>
              <a:ext uri="{FF2B5EF4-FFF2-40B4-BE49-F238E27FC236}">
                <a16:creationId xmlns:a16="http://schemas.microsoft.com/office/drawing/2014/main" id="{D1F05015-E7E3-A7E0-6E5C-7DCC864315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A15FA832-AAA9-2A9E-5E4C-7DA5AE10988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94C3E329-105E-654C-0183-FD4BC3700CA9}"/>
              </a:ext>
            </a:extLst>
          </p:cNvPr>
          <p:cNvSpPr>
            <a:spLocks noGrp="1"/>
          </p:cNvSpPr>
          <p:nvPr>
            <p:ph type="dt" sz="half" idx="10"/>
          </p:nvPr>
        </p:nvSpPr>
        <p:spPr/>
        <p:txBody>
          <a:bodyPr/>
          <a:lstStyle/>
          <a:p>
            <a:r>
              <a:rPr lang="en-US" dirty="0"/>
              <a:t>Outline, 48</a:t>
            </a:r>
          </a:p>
        </p:txBody>
      </p:sp>
      <p:pic>
        <p:nvPicPr>
          <p:cNvPr id="7" name="Picture 7" descr="bs00979_">
            <a:extLst>
              <a:ext uri="{FF2B5EF4-FFF2-40B4-BE49-F238E27FC236}">
                <a16:creationId xmlns:a16="http://schemas.microsoft.com/office/drawing/2014/main" id="{ACEC8C12-649A-4CFA-05AD-7BDB74DD7A81}"/>
              </a:ext>
            </a:extLst>
          </p:cNvPr>
          <p:cNvPicPr>
            <a:picLocks noChangeAspect="1" noChangeArrowheads="1"/>
          </p:cNvPicPr>
          <p:nvPr/>
        </p:nvPicPr>
        <p:blipFill>
          <a:blip r:embed="rId2" cstate="print"/>
          <a:srcRect/>
          <a:stretch>
            <a:fillRect/>
          </a:stretch>
        </p:blipFill>
        <p:spPr bwMode="auto">
          <a:xfrm>
            <a:off x="704963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26378099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 calcmode="lin" valueType="num">
                                      <p:cBhvr>
                                        <p:cTn id="12"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5">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p:cTn id="17"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5">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 calcmode="lin" valueType="num">
                                      <p:cBhvr>
                                        <p:cTn id="22"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5">
                                            <p:txEl>
                                              <p:pRg st="3" end="3"/>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 calcmode="lin" valueType="num">
                                      <p:cBhvr>
                                        <p:cTn id="27"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29" dur="500"/>
                                        <p:tgtEl>
                                          <p:spTgt spid="5">
                                            <p:txEl>
                                              <p:pRg st="4" end="4"/>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 calcmode="lin" valueType="num">
                                      <p:cBhvr>
                                        <p:cTn id="32"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3" dur="500" fill="hold"/>
                                        <p:tgtEl>
                                          <p:spTgt spid="5">
                                            <p:txEl>
                                              <p:pRg st="5" end="5"/>
                                            </p:txEl>
                                          </p:spTgt>
                                        </p:tgtEl>
                                        <p:attrNameLst>
                                          <p:attrName>ppt_h</p:attrName>
                                        </p:attrNameLst>
                                      </p:cBhvr>
                                      <p:tavLst>
                                        <p:tav tm="0">
                                          <p:val>
                                            <p:fltVal val="0"/>
                                          </p:val>
                                        </p:tav>
                                        <p:tav tm="100000">
                                          <p:val>
                                            <p:strVal val="#ppt_h"/>
                                          </p:val>
                                        </p:tav>
                                      </p:tavLst>
                                    </p:anim>
                                    <p:animEffect transition="in" filter="fade">
                                      <p:cBhvr>
                                        <p:cTn id="34" dur="500"/>
                                        <p:tgtEl>
                                          <p:spTgt spid="5">
                                            <p:txEl>
                                              <p:pRg st="5" end="5"/>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 calcmode="lin" valueType="num">
                                      <p:cBhvr>
                                        <p:cTn id="37" dur="500" fill="hold"/>
                                        <p:tgtEl>
                                          <p:spTgt spid="5">
                                            <p:txEl>
                                              <p:pRg st="6" end="6"/>
                                            </p:txEl>
                                          </p:spTgt>
                                        </p:tgtEl>
                                        <p:attrNameLst>
                                          <p:attrName>ppt_w</p:attrName>
                                        </p:attrNameLst>
                                      </p:cBhvr>
                                      <p:tavLst>
                                        <p:tav tm="0">
                                          <p:val>
                                            <p:fltVal val="0"/>
                                          </p:val>
                                        </p:tav>
                                        <p:tav tm="100000">
                                          <p:val>
                                            <p:strVal val="#ppt_w"/>
                                          </p:val>
                                        </p:tav>
                                      </p:tavLst>
                                    </p:anim>
                                    <p:anim calcmode="lin" valueType="num">
                                      <p:cBhvr>
                                        <p:cTn id="38" dur="500" fill="hold"/>
                                        <p:tgtEl>
                                          <p:spTgt spid="5">
                                            <p:txEl>
                                              <p:pRg st="6" end="6"/>
                                            </p:txEl>
                                          </p:spTgt>
                                        </p:tgtEl>
                                        <p:attrNameLst>
                                          <p:attrName>ppt_h</p:attrName>
                                        </p:attrNameLst>
                                      </p:cBhvr>
                                      <p:tavLst>
                                        <p:tav tm="0">
                                          <p:val>
                                            <p:fltVal val="0"/>
                                          </p:val>
                                        </p:tav>
                                        <p:tav tm="100000">
                                          <p:val>
                                            <p:strVal val="#ppt_h"/>
                                          </p:val>
                                        </p:tav>
                                      </p:tavLst>
                                    </p:anim>
                                    <p:animEffect transition="in" filter="fade">
                                      <p:cBhvr>
                                        <p:cTn id="39" dur="500"/>
                                        <p:tgtEl>
                                          <p:spTgt spid="5">
                                            <p:txEl>
                                              <p:pRg st="6" end="6"/>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 calcmode="lin" valueType="num">
                                      <p:cBhvr>
                                        <p:cTn id="42" dur="500" fill="hold"/>
                                        <p:tgtEl>
                                          <p:spTgt spid="5">
                                            <p:txEl>
                                              <p:pRg st="7" end="7"/>
                                            </p:txEl>
                                          </p:spTgt>
                                        </p:tgtEl>
                                        <p:attrNameLst>
                                          <p:attrName>ppt_w</p:attrName>
                                        </p:attrNameLst>
                                      </p:cBhvr>
                                      <p:tavLst>
                                        <p:tav tm="0">
                                          <p:val>
                                            <p:fltVal val="0"/>
                                          </p:val>
                                        </p:tav>
                                        <p:tav tm="100000">
                                          <p:val>
                                            <p:strVal val="#ppt_w"/>
                                          </p:val>
                                        </p:tav>
                                      </p:tavLst>
                                    </p:anim>
                                    <p:anim calcmode="lin" valueType="num">
                                      <p:cBhvr>
                                        <p:cTn id="43" dur="500" fill="hold"/>
                                        <p:tgtEl>
                                          <p:spTgt spid="5">
                                            <p:txEl>
                                              <p:pRg st="7" end="7"/>
                                            </p:txEl>
                                          </p:spTgt>
                                        </p:tgtEl>
                                        <p:attrNameLst>
                                          <p:attrName>ppt_h</p:attrName>
                                        </p:attrNameLst>
                                      </p:cBhvr>
                                      <p:tavLst>
                                        <p:tav tm="0">
                                          <p:val>
                                            <p:fltVal val="0"/>
                                          </p:val>
                                        </p:tav>
                                        <p:tav tm="100000">
                                          <p:val>
                                            <p:strVal val="#ppt_h"/>
                                          </p:val>
                                        </p:tav>
                                      </p:tavLst>
                                    </p:anim>
                                    <p:animEffect transition="in" filter="fade">
                                      <p:cBhvr>
                                        <p:cTn id="44"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0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1B6052A-51D2-A113-1670-053D55A9C5DD}"/>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80265141-7BA1-48F8-3883-6181EC37C7F1}"/>
              </a:ext>
            </a:extLst>
          </p:cNvPr>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“Mark”</a:t>
            </a:r>
            <a:endParaRPr lang="en-US"/>
          </a:p>
        </p:txBody>
      </p:sp>
      <p:sp>
        <p:nvSpPr>
          <p:cNvPr id="5" name="Content Placeholder 4">
            <a:extLst>
              <a:ext uri="{FF2B5EF4-FFF2-40B4-BE49-F238E27FC236}">
                <a16:creationId xmlns:a16="http://schemas.microsoft.com/office/drawing/2014/main" id="{5A595CD2-BE9C-46EE-EBBD-3AD01B18DD6F}"/>
              </a:ext>
            </a:extLst>
          </p:cNvPr>
          <p:cNvSpPr>
            <a:spLocks noGrp="1"/>
          </p:cNvSpPr>
          <p:nvPr>
            <p:ph idx="1"/>
          </p:nvPr>
        </p:nvSpPr>
        <p:spPr>
          <a:xfrm>
            <a:off x="457200" y="1504666"/>
            <a:ext cx="8229600" cy="4626259"/>
          </a:xfrm>
        </p:spPr>
        <p:txBody>
          <a:bodyPr/>
          <a:lstStyle/>
          <a:p>
            <a:pPr marL="458788" indent="-458788">
              <a:spcBef>
                <a:spcPts val="0"/>
              </a:spcBef>
              <a:spcAft>
                <a:spcPts val="2400"/>
              </a:spcAft>
            </a:pPr>
            <a:r>
              <a:rPr lang="en-US" sz="2800"/>
              <a:t>He uses several </a:t>
            </a:r>
            <a:r>
              <a:rPr lang="en-US" sz="2800" b="1">
                <a:solidFill>
                  <a:srgbClr val="FFFF00"/>
                </a:solidFill>
              </a:rPr>
              <a:t>Latinisms</a:t>
            </a:r>
          </a:p>
          <a:p>
            <a:pPr marL="858838" lvl="1" indent="-458788">
              <a:spcBef>
                <a:spcPts val="0"/>
              </a:spcBef>
              <a:spcAft>
                <a:spcPts val="1200"/>
              </a:spcAft>
            </a:pPr>
            <a:r>
              <a:rPr lang="en-US" sz="2400"/>
              <a:t>Centurion  [</a:t>
            </a:r>
            <a:r>
              <a:rPr lang="en-US" sz="2400" err="1"/>
              <a:t>keutyrion</a:t>
            </a:r>
            <a:r>
              <a:rPr lang="en-US" sz="2400"/>
              <a:t>]  (Mk. 15:39, 44-45)</a:t>
            </a:r>
          </a:p>
          <a:p>
            <a:pPr marL="858838" lvl="1" indent="-458788">
              <a:spcBef>
                <a:spcPts val="0"/>
              </a:spcBef>
              <a:spcAft>
                <a:spcPts val="1200"/>
              </a:spcAft>
            </a:pPr>
            <a:r>
              <a:rPr lang="en-US" sz="2400"/>
              <a:t>Scourged  [</a:t>
            </a:r>
            <a:r>
              <a:rPr lang="en-US" sz="2400" i="1" err="1"/>
              <a:t>phragelloo</a:t>
            </a:r>
            <a:r>
              <a:rPr lang="en-US" sz="2400"/>
              <a:t>]  (Mk. 15:15)</a:t>
            </a:r>
          </a:p>
          <a:p>
            <a:pPr marL="858838" lvl="1" indent="-458788">
              <a:spcBef>
                <a:spcPts val="0"/>
              </a:spcBef>
              <a:spcAft>
                <a:spcPts val="2400"/>
              </a:spcAft>
            </a:pPr>
            <a:r>
              <a:rPr lang="en-US" sz="2400"/>
              <a:t>Struck him with the palms of their hands  [</a:t>
            </a:r>
            <a:r>
              <a:rPr lang="en-US" sz="2400" i="1" err="1"/>
              <a:t>ballo</a:t>
            </a:r>
            <a:r>
              <a:rPr lang="en-US" sz="2400" i="1"/>
              <a:t> autos </a:t>
            </a:r>
            <a:r>
              <a:rPr lang="en-US" sz="2400" i="1" err="1"/>
              <a:t>rhapisma</a:t>
            </a:r>
            <a:r>
              <a:rPr lang="en-US" sz="2400"/>
              <a:t>]  (Mk. 14:65)</a:t>
            </a:r>
          </a:p>
          <a:p>
            <a:pPr marL="458788" indent="-458788">
              <a:spcBef>
                <a:spcPts val="0"/>
              </a:spcBef>
              <a:spcAft>
                <a:spcPts val="1200"/>
              </a:spcAft>
            </a:pPr>
            <a:r>
              <a:rPr lang="en-US" sz="2800"/>
              <a:t>“Fourth watch”  </a:t>
            </a:r>
            <a:r>
              <a:rPr lang="en-US" sz="2400"/>
              <a:t>(Mk. 6:48)</a:t>
            </a:r>
            <a:r>
              <a:rPr lang="en-US" sz="2800"/>
              <a:t> = Roman watches  </a:t>
            </a:r>
            <a:r>
              <a:rPr lang="en-US" sz="2400"/>
              <a:t>(Mt. 14:25; Mk. 13:35)</a:t>
            </a:r>
          </a:p>
          <a:p>
            <a:pPr marL="858838" lvl="1" indent="-458788">
              <a:spcBef>
                <a:spcPts val="0"/>
              </a:spcBef>
              <a:spcAft>
                <a:spcPts val="1200"/>
              </a:spcAft>
            </a:pPr>
            <a:r>
              <a:rPr lang="en-US" sz="2400"/>
              <a:t>The Jews had three night watches  (Ex. 14:24; Jdg. 7:19; 1 Sam. 11:11; Lam. 2:19)</a:t>
            </a:r>
            <a:endParaRPr lang="en-US" sz="2000"/>
          </a:p>
        </p:txBody>
      </p:sp>
      <p:sp>
        <p:nvSpPr>
          <p:cNvPr id="2" name="Footer Placeholder 1">
            <a:extLst>
              <a:ext uri="{FF2B5EF4-FFF2-40B4-BE49-F238E27FC236}">
                <a16:creationId xmlns:a16="http://schemas.microsoft.com/office/drawing/2014/main" id="{00262728-41C7-881F-B13F-8BA7D35A7E0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E54A0CF9-0EF6-C71F-F946-F6FC1E10DD6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7388F0FC-5C13-E41A-CACE-20C5E627C7A8}"/>
              </a:ext>
            </a:extLst>
          </p:cNvPr>
          <p:cNvSpPr>
            <a:spLocks noGrp="1"/>
          </p:cNvSpPr>
          <p:nvPr>
            <p:ph type="dt" sz="half" idx="10"/>
          </p:nvPr>
        </p:nvSpPr>
        <p:spPr/>
        <p:txBody>
          <a:bodyPr/>
          <a:lstStyle/>
          <a:p>
            <a:r>
              <a:rPr lang="en-US" dirty="0"/>
              <a:t>Outline, 48-49</a:t>
            </a:r>
          </a:p>
        </p:txBody>
      </p:sp>
      <p:sp>
        <p:nvSpPr>
          <p:cNvPr id="7" name="Callout: Line 6">
            <a:extLst>
              <a:ext uri="{FF2B5EF4-FFF2-40B4-BE49-F238E27FC236}">
                <a16:creationId xmlns:a16="http://schemas.microsoft.com/office/drawing/2014/main" id="{2EB8E425-8174-7F54-FCC8-68275ED68F3D}"/>
              </a:ext>
            </a:extLst>
          </p:cNvPr>
          <p:cNvSpPr/>
          <p:nvPr/>
        </p:nvSpPr>
        <p:spPr bwMode="auto">
          <a:xfrm>
            <a:off x="1696598" y="3573521"/>
            <a:ext cx="6654187" cy="2070307"/>
          </a:xfrm>
          <a:prstGeom prst="borderCallout1">
            <a:avLst>
              <a:gd name="adj1" fmla="val 1190"/>
              <a:gd name="adj2" fmla="val 38522"/>
              <a:gd name="adj3" fmla="val -74812"/>
              <a:gd name="adj4" fmla="val 39316"/>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a:ln>
                  <a:noFill/>
                </a:ln>
                <a:solidFill>
                  <a:schemeClr val="tx1"/>
                </a:solidFill>
                <a:effectLst>
                  <a:outerShdw blurRad="38100" dist="38100" dir="2700000" algn="tl">
                    <a:srgbClr val="000000">
                      <a:alpha val="43137"/>
                    </a:srgbClr>
                  </a:outerShdw>
                </a:effectLst>
              </a:rPr>
              <a:t>This fits the patristic evidence that Mark was written in Italy  (Clement &amp; Anti-Marcionite Prologue)</a:t>
            </a:r>
          </a:p>
        </p:txBody>
      </p:sp>
      <p:pic>
        <p:nvPicPr>
          <p:cNvPr id="8" name="Picture 7" descr="bs00979_">
            <a:extLst>
              <a:ext uri="{FF2B5EF4-FFF2-40B4-BE49-F238E27FC236}">
                <a16:creationId xmlns:a16="http://schemas.microsoft.com/office/drawing/2014/main" id="{F5028DD7-2E63-2EE9-C830-E37B8D816D24}"/>
              </a:ext>
            </a:extLst>
          </p:cNvPr>
          <p:cNvPicPr>
            <a:picLocks noChangeAspect="1" noChangeArrowheads="1"/>
          </p:cNvPicPr>
          <p:nvPr/>
        </p:nvPicPr>
        <p:blipFill>
          <a:blip r:embed="rId2" cstate="print"/>
          <a:srcRect/>
          <a:stretch>
            <a:fillRect/>
          </a:stretch>
        </p:blipFill>
        <p:spPr bwMode="auto">
          <a:xfrm>
            <a:off x="704963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29583463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 calcmode="lin" valueType="num">
                                      <p:cBhvr>
                                        <p:cTn id="12"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5">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p:cTn id="17"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5">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 calcmode="lin" valueType="num">
                                      <p:cBhvr>
                                        <p:cTn id="22"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5">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5">
                                            <p:txEl>
                                              <p:pRg st="4" end="4"/>
                                            </p:txEl>
                                          </p:spTgt>
                                        </p:tgtEl>
                                        <p:attrNameLst>
                                          <p:attrName>style.visibility</p:attrName>
                                        </p:attrNameLst>
                                      </p:cBhvr>
                                      <p:to>
                                        <p:strVal val="visible"/>
                                      </p:to>
                                    </p:set>
                                    <p:anim calcmode="lin" valueType="num">
                                      <p:cBhvr>
                                        <p:cTn id="29"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31" dur="500"/>
                                        <p:tgtEl>
                                          <p:spTgt spid="5">
                                            <p:txEl>
                                              <p:pRg st="4" end="4"/>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5">
                                            <p:txEl>
                                              <p:pRg st="5" end="5"/>
                                            </p:txEl>
                                          </p:spTgt>
                                        </p:tgtEl>
                                        <p:attrNameLst>
                                          <p:attrName>style.visibility</p:attrName>
                                        </p:attrNameLst>
                                      </p:cBhvr>
                                      <p:to>
                                        <p:strVal val="visible"/>
                                      </p:to>
                                    </p:set>
                                    <p:anim calcmode="lin" valueType="num">
                                      <p:cBhvr>
                                        <p:cTn id="34"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5" dur="500" fill="hold"/>
                                        <p:tgtEl>
                                          <p:spTgt spid="5">
                                            <p:txEl>
                                              <p:pRg st="5" end="5"/>
                                            </p:txEl>
                                          </p:spTgt>
                                        </p:tgtEl>
                                        <p:attrNameLst>
                                          <p:attrName>ppt_h</p:attrName>
                                        </p:attrNameLst>
                                      </p:cBhvr>
                                      <p:tavLst>
                                        <p:tav tm="0">
                                          <p:val>
                                            <p:fltVal val="0"/>
                                          </p:val>
                                        </p:tav>
                                        <p:tav tm="100000">
                                          <p:val>
                                            <p:strVal val="#ppt_h"/>
                                          </p:val>
                                        </p:tav>
                                      </p:tavLst>
                                    </p:anim>
                                    <p:animEffect transition="in" filter="fade">
                                      <p:cBhvr>
                                        <p:cTn id="36" dur="500"/>
                                        <p:tgtEl>
                                          <p:spTgt spid="5">
                                            <p:txEl>
                                              <p:pRg st="5" end="5"/>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wipe(up)">
                                      <p:cBhvr>
                                        <p:cTn id="4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7" grpId="0" animBg="1"/>
    </p:bldLst>
  </p:timing>
</p:sld>
</file>

<file path=ppt/slides/slide40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821198B-D8BB-0DFA-CD23-BA29556AD6DB}"/>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9E890519-2445-B596-F386-B4D3266A2CC3}"/>
              </a:ext>
            </a:extLst>
          </p:cNvPr>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“Mark”</a:t>
            </a:r>
            <a:endParaRPr lang="en-US"/>
          </a:p>
        </p:txBody>
      </p:sp>
      <p:sp>
        <p:nvSpPr>
          <p:cNvPr id="5" name="Content Placeholder 4">
            <a:extLst>
              <a:ext uri="{FF2B5EF4-FFF2-40B4-BE49-F238E27FC236}">
                <a16:creationId xmlns:a16="http://schemas.microsoft.com/office/drawing/2014/main" id="{ECC8A997-9840-2617-52FB-07DB9E5D3371}"/>
              </a:ext>
            </a:extLst>
          </p:cNvPr>
          <p:cNvSpPr>
            <a:spLocks noGrp="1"/>
          </p:cNvSpPr>
          <p:nvPr>
            <p:ph idx="1"/>
          </p:nvPr>
        </p:nvSpPr>
        <p:spPr>
          <a:xfrm>
            <a:off x="457200" y="1504666"/>
            <a:ext cx="8229600" cy="4626259"/>
          </a:xfrm>
        </p:spPr>
        <p:txBody>
          <a:bodyPr/>
          <a:lstStyle/>
          <a:p>
            <a:pPr marL="458788" indent="-458788">
              <a:spcBef>
                <a:spcPts val="0"/>
              </a:spcBef>
              <a:spcAft>
                <a:spcPts val="2400"/>
              </a:spcAft>
            </a:pPr>
            <a:r>
              <a:rPr lang="en-US" sz="2800"/>
              <a:t>He explains several </a:t>
            </a:r>
            <a:r>
              <a:rPr lang="en-US" sz="2800" b="1">
                <a:solidFill>
                  <a:srgbClr val="FFFF00"/>
                </a:solidFill>
              </a:rPr>
              <a:t>Aramaisms</a:t>
            </a:r>
          </a:p>
          <a:p>
            <a:pPr marL="858838" lvl="1" indent="-458788">
              <a:spcBef>
                <a:spcPts val="0"/>
              </a:spcBef>
              <a:spcAft>
                <a:spcPts val="1200"/>
              </a:spcAft>
            </a:pPr>
            <a:r>
              <a:rPr lang="en-US" sz="2400"/>
              <a:t>“Boanerges”  [“Sons of Thunder”]  (Mk. 3:17)</a:t>
            </a:r>
          </a:p>
          <a:p>
            <a:pPr marL="858838" lvl="1" indent="-458788">
              <a:spcBef>
                <a:spcPts val="0"/>
              </a:spcBef>
              <a:spcAft>
                <a:spcPts val="1200"/>
              </a:spcAft>
            </a:pPr>
            <a:r>
              <a:rPr lang="en-US" sz="2400"/>
              <a:t>“Talitha </a:t>
            </a:r>
            <a:r>
              <a:rPr lang="en-US" sz="2400" err="1"/>
              <a:t>cumi</a:t>
            </a:r>
            <a:r>
              <a:rPr lang="en-US" sz="2400"/>
              <a:t>”  [“Little girl, I say to you, arise”]  (Mk. 5:41)</a:t>
            </a:r>
          </a:p>
          <a:p>
            <a:pPr marL="858838" lvl="1" indent="-458788">
              <a:spcBef>
                <a:spcPts val="0"/>
              </a:spcBef>
              <a:spcAft>
                <a:spcPts val="1200"/>
              </a:spcAft>
            </a:pPr>
            <a:r>
              <a:rPr lang="en-US" sz="2400"/>
              <a:t>	“Corban”  [a gift]  (Mk. 7:11)</a:t>
            </a:r>
          </a:p>
          <a:p>
            <a:pPr marL="858838" lvl="1" indent="-458788">
              <a:spcBef>
                <a:spcPts val="0"/>
              </a:spcBef>
              <a:spcAft>
                <a:spcPts val="1200"/>
              </a:spcAft>
            </a:pPr>
            <a:r>
              <a:rPr lang="en-US" sz="2400"/>
              <a:t>	“</a:t>
            </a:r>
            <a:r>
              <a:rPr lang="en-US" sz="2400" err="1"/>
              <a:t>Ephphatha</a:t>
            </a:r>
            <a:r>
              <a:rPr lang="en-US" sz="2400"/>
              <a:t>”  [“Be opened”]  (Mk. 7:34)</a:t>
            </a:r>
          </a:p>
          <a:p>
            <a:pPr marL="858838" lvl="1" indent="-458788">
              <a:spcBef>
                <a:spcPts val="0"/>
              </a:spcBef>
              <a:spcAft>
                <a:spcPts val="2400"/>
              </a:spcAft>
            </a:pPr>
            <a:r>
              <a:rPr lang="en-US" sz="2400"/>
              <a:t>	“Golgotha”  [“Place of a Skull”]  (Mk. 15:22)</a:t>
            </a:r>
          </a:p>
          <a:p>
            <a:pPr marL="458788" indent="-458788">
              <a:spcBef>
                <a:spcPts val="0"/>
              </a:spcBef>
              <a:spcAft>
                <a:spcPts val="1200"/>
              </a:spcAft>
            </a:pPr>
            <a:r>
              <a:rPr lang="en-US" sz="2800"/>
              <a:t>He explains </a:t>
            </a:r>
            <a:r>
              <a:rPr lang="en-US" sz="2800" b="1">
                <a:solidFill>
                  <a:srgbClr val="FFFF00"/>
                </a:solidFill>
              </a:rPr>
              <a:t>Jewish customs</a:t>
            </a:r>
            <a:r>
              <a:rPr lang="en-US" sz="2800"/>
              <a:t>  (Mk. 7:1-5)</a:t>
            </a:r>
            <a:endParaRPr lang="en-US" sz="2400"/>
          </a:p>
          <a:p>
            <a:pPr marL="858838" lvl="1" indent="-458788">
              <a:spcBef>
                <a:spcPts val="0"/>
              </a:spcBef>
              <a:spcAft>
                <a:spcPts val="2400"/>
              </a:spcAft>
            </a:pPr>
            <a:endParaRPr lang="en-US" sz="2000"/>
          </a:p>
        </p:txBody>
      </p:sp>
      <p:sp>
        <p:nvSpPr>
          <p:cNvPr id="2" name="Footer Placeholder 1">
            <a:extLst>
              <a:ext uri="{FF2B5EF4-FFF2-40B4-BE49-F238E27FC236}">
                <a16:creationId xmlns:a16="http://schemas.microsoft.com/office/drawing/2014/main" id="{43988DB8-95BA-47F5-BDEC-D45EBE25C0D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C7A3D57-5669-FB8A-2E66-0120EB7DB39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97AEB44F-F9A2-EB62-3F10-169B498E9B7D}"/>
              </a:ext>
            </a:extLst>
          </p:cNvPr>
          <p:cNvSpPr>
            <a:spLocks noGrp="1"/>
          </p:cNvSpPr>
          <p:nvPr>
            <p:ph type="dt" sz="half" idx="10"/>
          </p:nvPr>
        </p:nvSpPr>
        <p:spPr/>
        <p:txBody>
          <a:bodyPr/>
          <a:lstStyle/>
          <a:p>
            <a:r>
              <a:rPr lang="en-US" dirty="0"/>
              <a:t>Outline, 49</a:t>
            </a:r>
          </a:p>
        </p:txBody>
      </p:sp>
      <p:sp>
        <p:nvSpPr>
          <p:cNvPr id="7" name="Callout: Line 6">
            <a:extLst>
              <a:ext uri="{FF2B5EF4-FFF2-40B4-BE49-F238E27FC236}">
                <a16:creationId xmlns:a16="http://schemas.microsoft.com/office/drawing/2014/main" id="{6AB42F27-0A72-D881-EB36-EDCB462E0DA2}"/>
              </a:ext>
            </a:extLst>
          </p:cNvPr>
          <p:cNvSpPr/>
          <p:nvPr/>
        </p:nvSpPr>
        <p:spPr bwMode="auto">
          <a:xfrm>
            <a:off x="2590800" y="2901492"/>
            <a:ext cx="5519449" cy="1328986"/>
          </a:xfrm>
          <a:prstGeom prst="borderCallout1">
            <a:avLst>
              <a:gd name="adj1" fmla="val 1722"/>
              <a:gd name="adj2" fmla="val 51105"/>
              <a:gd name="adj3" fmla="val -65766"/>
              <a:gd name="adj4" fmla="val 49415"/>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a:ln>
                  <a:noFill/>
                </a:ln>
                <a:solidFill>
                  <a:schemeClr val="tx1"/>
                </a:solidFill>
                <a:effectLst>
                  <a:outerShdw blurRad="38100" dist="38100" dir="2700000" algn="tl">
                    <a:srgbClr val="000000">
                      <a:alpha val="43137"/>
                    </a:srgbClr>
                  </a:outerShdw>
                </a:effectLst>
              </a:rPr>
              <a:t>This would fit a Jewish author of Palestinian</a:t>
            </a:r>
            <a:r>
              <a:rPr kumimoji="0" lang="en-US" sz="2800" b="0" i="0" u="none" strike="noStrike" cap="none" normalizeH="0">
                <a:ln>
                  <a:noFill/>
                </a:ln>
                <a:solidFill>
                  <a:schemeClr val="tx1"/>
                </a:solidFill>
                <a:effectLst>
                  <a:outerShdw blurRad="38100" dist="38100" dir="2700000" algn="tl">
                    <a:srgbClr val="000000">
                      <a:alpha val="43137"/>
                    </a:srgbClr>
                  </a:outerShdw>
                </a:effectLst>
              </a:rPr>
              <a:t> origin</a:t>
            </a: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endParaRPr>
          </a:p>
        </p:txBody>
      </p:sp>
      <p:pic>
        <p:nvPicPr>
          <p:cNvPr id="8" name="Picture 7" descr="bs00979_">
            <a:extLst>
              <a:ext uri="{FF2B5EF4-FFF2-40B4-BE49-F238E27FC236}">
                <a16:creationId xmlns:a16="http://schemas.microsoft.com/office/drawing/2014/main" id="{89B2854F-17F2-1109-484E-6877BD7E93BC}"/>
              </a:ext>
            </a:extLst>
          </p:cNvPr>
          <p:cNvPicPr>
            <a:picLocks noChangeAspect="1" noChangeArrowheads="1"/>
          </p:cNvPicPr>
          <p:nvPr/>
        </p:nvPicPr>
        <p:blipFill>
          <a:blip r:embed="rId2" cstate="print"/>
          <a:srcRect/>
          <a:stretch>
            <a:fillRect/>
          </a:stretch>
        </p:blipFill>
        <p:spPr bwMode="auto">
          <a:xfrm>
            <a:off x="704963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14826130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 calcmode="lin" valueType="num">
                                      <p:cBhvr>
                                        <p:cTn id="12"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5">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p:cTn id="17"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5">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 calcmode="lin" valueType="num">
                                      <p:cBhvr>
                                        <p:cTn id="22"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5">
                                            <p:txEl>
                                              <p:pRg st="3" end="3"/>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 calcmode="lin" valueType="num">
                                      <p:cBhvr>
                                        <p:cTn id="27"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29" dur="500"/>
                                        <p:tgtEl>
                                          <p:spTgt spid="5">
                                            <p:txEl>
                                              <p:pRg st="4" end="4"/>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 calcmode="lin" valueType="num">
                                      <p:cBhvr>
                                        <p:cTn id="32"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3" dur="500" fill="hold"/>
                                        <p:tgtEl>
                                          <p:spTgt spid="5">
                                            <p:txEl>
                                              <p:pRg st="5" end="5"/>
                                            </p:txEl>
                                          </p:spTgt>
                                        </p:tgtEl>
                                        <p:attrNameLst>
                                          <p:attrName>ppt_h</p:attrName>
                                        </p:attrNameLst>
                                      </p:cBhvr>
                                      <p:tavLst>
                                        <p:tav tm="0">
                                          <p:val>
                                            <p:fltVal val="0"/>
                                          </p:val>
                                        </p:tav>
                                        <p:tav tm="100000">
                                          <p:val>
                                            <p:strVal val="#ppt_h"/>
                                          </p:val>
                                        </p:tav>
                                      </p:tavLst>
                                    </p:anim>
                                    <p:animEffect transition="in" filter="fade">
                                      <p:cBhvr>
                                        <p:cTn id="34" dur="500"/>
                                        <p:tgtEl>
                                          <p:spTgt spid="5">
                                            <p:txEl>
                                              <p:pRg st="5" end="5"/>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5">
                                            <p:txEl>
                                              <p:pRg st="6" end="6"/>
                                            </p:txEl>
                                          </p:spTgt>
                                        </p:tgtEl>
                                        <p:attrNameLst>
                                          <p:attrName>style.visibility</p:attrName>
                                        </p:attrNameLst>
                                      </p:cBhvr>
                                      <p:to>
                                        <p:strVal val="visible"/>
                                      </p:to>
                                    </p:set>
                                    <p:anim calcmode="lin" valueType="num">
                                      <p:cBhvr>
                                        <p:cTn id="39" dur="500" fill="hold"/>
                                        <p:tgtEl>
                                          <p:spTgt spid="5">
                                            <p:txEl>
                                              <p:pRg st="6" end="6"/>
                                            </p:txEl>
                                          </p:spTgt>
                                        </p:tgtEl>
                                        <p:attrNameLst>
                                          <p:attrName>ppt_w</p:attrName>
                                        </p:attrNameLst>
                                      </p:cBhvr>
                                      <p:tavLst>
                                        <p:tav tm="0">
                                          <p:val>
                                            <p:fltVal val="0"/>
                                          </p:val>
                                        </p:tav>
                                        <p:tav tm="100000">
                                          <p:val>
                                            <p:strVal val="#ppt_w"/>
                                          </p:val>
                                        </p:tav>
                                      </p:tavLst>
                                    </p:anim>
                                    <p:anim calcmode="lin" valueType="num">
                                      <p:cBhvr>
                                        <p:cTn id="40" dur="500" fill="hold"/>
                                        <p:tgtEl>
                                          <p:spTgt spid="5">
                                            <p:txEl>
                                              <p:pRg st="6" end="6"/>
                                            </p:txEl>
                                          </p:spTgt>
                                        </p:tgtEl>
                                        <p:attrNameLst>
                                          <p:attrName>ppt_h</p:attrName>
                                        </p:attrNameLst>
                                      </p:cBhvr>
                                      <p:tavLst>
                                        <p:tav tm="0">
                                          <p:val>
                                            <p:fltVal val="0"/>
                                          </p:val>
                                        </p:tav>
                                        <p:tav tm="100000">
                                          <p:val>
                                            <p:strVal val="#ppt_h"/>
                                          </p:val>
                                        </p:tav>
                                      </p:tavLst>
                                    </p:anim>
                                    <p:animEffect transition="in" filter="fade">
                                      <p:cBhvr>
                                        <p:cTn id="41" dur="500"/>
                                        <p:tgtEl>
                                          <p:spTgt spid="5">
                                            <p:txEl>
                                              <p:pRg st="6" end="6"/>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wipe(up)">
                                      <p:cBhvr>
                                        <p:cTn id="4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11DAB85-3E72-079B-7E64-94CB2A386006}"/>
              </a:ext>
            </a:extLst>
          </p:cNvPr>
          <p:cNvPicPr>
            <a:picLocks noChangeAspect="1"/>
          </p:cNvPicPr>
          <p:nvPr/>
        </p:nvPicPr>
        <p:blipFill>
          <a:blip r:embed="rId2"/>
          <a:stretch>
            <a:fillRect/>
          </a:stretch>
        </p:blipFill>
        <p:spPr>
          <a:xfrm>
            <a:off x="1068636" y="2373630"/>
            <a:ext cx="2664245" cy="2664245"/>
          </a:xfrm>
          <a:prstGeom prst="rect">
            <a:avLst/>
          </a:prstGeom>
        </p:spPr>
      </p:pic>
      <p:sp>
        <p:nvSpPr>
          <p:cNvPr id="2" name="Title 1">
            <a:extLst>
              <a:ext uri="{FF2B5EF4-FFF2-40B4-BE49-F238E27FC236}">
                <a16:creationId xmlns:a16="http://schemas.microsoft.com/office/drawing/2014/main" id="{4BB18156-1EEE-E019-1FC3-0EB86D5DEA94}"/>
              </a:ext>
            </a:extLst>
          </p:cNvPr>
          <p:cNvSpPr>
            <a:spLocks noGrp="1"/>
          </p:cNvSpPr>
          <p:nvPr>
            <p:ph type="title"/>
          </p:nvPr>
        </p:nvSpPr>
        <p:spPr/>
        <p:txBody>
          <a:bodyPr/>
          <a:lstStyle/>
          <a:p>
            <a:r>
              <a:rPr lang="en-US"/>
              <a:t>Ubiquitous Titles</a:t>
            </a:r>
          </a:p>
        </p:txBody>
      </p:sp>
      <p:sp>
        <p:nvSpPr>
          <p:cNvPr id="10" name="Content Placeholder 9">
            <a:extLst>
              <a:ext uri="{FF2B5EF4-FFF2-40B4-BE49-F238E27FC236}">
                <a16:creationId xmlns:a16="http://schemas.microsoft.com/office/drawing/2014/main" id="{5D4491EE-7D87-7743-8717-5520EE30B5A8}"/>
              </a:ext>
            </a:extLst>
          </p:cNvPr>
          <p:cNvSpPr>
            <a:spLocks noGrp="1"/>
          </p:cNvSpPr>
          <p:nvPr>
            <p:ph idx="1"/>
          </p:nvPr>
        </p:nvSpPr>
        <p:spPr>
          <a:xfrm>
            <a:off x="3977090" y="2016087"/>
            <a:ext cx="4709710" cy="3338112"/>
          </a:xfrm>
        </p:spPr>
        <p:txBody>
          <a:bodyPr anchor="ctr"/>
          <a:lstStyle/>
          <a:p>
            <a:r>
              <a:rPr lang="en-US" b="1" i="1" dirty="0"/>
              <a:t>Craig Evans</a:t>
            </a:r>
            <a:r>
              <a:rPr lang="en-US" dirty="0"/>
              <a:t>:  “In every single text that we have where the </a:t>
            </a:r>
            <a:r>
              <a:rPr lang="en-US" b="1" dirty="0">
                <a:solidFill>
                  <a:srgbClr val="FFFF00"/>
                </a:solidFill>
                <a:effectLst>
                  <a:outerShdw blurRad="38100" dist="38100" dir="2700000" algn="tl">
                    <a:srgbClr val="000000">
                      <a:alpha val="43137"/>
                    </a:srgbClr>
                  </a:outerShdw>
                </a:effectLst>
              </a:rPr>
              <a:t>beginning</a:t>
            </a:r>
            <a:r>
              <a:rPr lang="en-US" dirty="0"/>
              <a:t> or the </a:t>
            </a:r>
            <a:r>
              <a:rPr lang="en-US" b="1" dirty="0">
                <a:solidFill>
                  <a:srgbClr val="FFFF00"/>
                </a:solidFill>
                <a:effectLst>
                  <a:outerShdw blurRad="38100" dist="38100" dir="2700000" algn="tl">
                    <a:srgbClr val="000000">
                      <a:alpha val="43137"/>
                    </a:srgbClr>
                  </a:outerShdw>
                </a:effectLst>
              </a:rPr>
              <a:t>ending</a:t>
            </a:r>
            <a:r>
              <a:rPr lang="en-US" dirty="0"/>
              <a:t> of the work survives, we find the </a:t>
            </a:r>
            <a:r>
              <a:rPr lang="en-US" b="1" dirty="0">
                <a:solidFill>
                  <a:srgbClr val="FFFF00"/>
                </a:solidFill>
                <a:effectLst>
                  <a:outerShdw blurRad="38100" dist="38100" dir="2700000" algn="tl">
                    <a:srgbClr val="000000">
                      <a:alpha val="43137"/>
                    </a:srgbClr>
                  </a:outerShdw>
                </a:effectLst>
              </a:rPr>
              <a:t>traditional authorship</a:t>
            </a:r>
            <a:r>
              <a:rPr lang="en-US" dirty="0"/>
              <a:t>.”  </a:t>
            </a:r>
            <a:r>
              <a:rPr lang="en-US" sz="2000" dirty="0"/>
              <a:t>(</a:t>
            </a:r>
            <a:r>
              <a:rPr lang="en-US" sz="2000" i="1" dirty="0"/>
              <a:t>Jesus and the Manuscripts</a:t>
            </a:r>
            <a:r>
              <a:rPr lang="en-US" sz="2000" dirty="0"/>
              <a:t>, 53)</a:t>
            </a:r>
          </a:p>
        </p:txBody>
      </p:sp>
      <p:sp>
        <p:nvSpPr>
          <p:cNvPr id="4" name="Date Placeholder 3">
            <a:extLst>
              <a:ext uri="{FF2B5EF4-FFF2-40B4-BE49-F238E27FC236}">
                <a16:creationId xmlns:a16="http://schemas.microsoft.com/office/drawing/2014/main" id="{4A23BB01-B788-4C2D-B302-3B70C90039A6}"/>
              </a:ext>
            </a:extLst>
          </p:cNvPr>
          <p:cNvSpPr>
            <a:spLocks noGrp="1"/>
          </p:cNvSpPr>
          <p:nvPr>
            <p:ph type="dt" sz="half" idx="10"/>
          </p:nvPr>
        </p:nvSpPr>
        <p:spPr/>
        <p:txBody>
          <a:bodyPr/>
          <a:lstStyle/>
          <a:p>
            <a:r>
              <a:rPr lang="en-US"/>
              <a:t>Outline, 6</a:t>
            </a:r>
          </a:p>
        </p:txBody>
      </p:sp>
      <p:sp>
        <p:nvSpPr>
          <p:cNvPr id="5" name="Footer Placeholder 4">
            <a:extLst>
              <a:ext uri="{FF2B5EF4-FFF2-40B4-BE49-F238E27FC236}">
                <a16:creationId xmlns:a16="http://schemas.microsoft.com/office/drawing/2014/main" id="{C89023DE-AB32-C17A-6843-4FABC1A2ACB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C6A39360-B10C-F635-9B5E-4DE0D6941F1F}"/>
              </a:ext>
            </a:extLst>
          </p:cNvPr>
          <p:cNvSpPr>
            <a:spLocks noGrp="1"/>
          </p:cNvSpPr>
          <p:nvPr>
            <p:ph type="sldNum" sz="quarter" idx="12"/>
          </p:nvPr>
        </p:nvSpPr>
        <p:spPr/>
        <p:txBody>
          <a:bodyPr/>
          <a:lstStyle/>
          <a:p>
            <a:fld id="{3C8CA7C4-6BCF-4B83-8858-85B1748A2A5F}" type="slidenum">
              <a:rPr lang="en-US" smtClean="0"/>
              <a:t>41</a:t>
            </a:fld>
            <a:endParaRPr lang="en-US"/>
          </a:p>
        </p:txBody>
      </p:sp>
    </p:spTree>
    <p:extLst>
      <p:ext uri="{BB962C8B-B14F-4D97-AF65-F5344CB8AC3E}">
        <p14:creationId xmlns:p14="http://schemas.microsoft.com/office/powerpoint/2010/main" val="3578693503"/>
      </p:ext>
    </p:extLst>
  </p:cSld>
  <p:clrMapOvr>
    <a:masterClrMapping/>
  </p:clrMapOvr>
  <p:transition spd="med">
    <p:pull/>
  </p:transition>
</p:sld>
</file>

<file path=ppt/slides/slide41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F56FB59-780E-CE34-9AA1-9838CA0D4FE3}"/>
            </a:ext>
          </a:extLst>
        </p:cNvPr>
        <p:cNvGrpSpPr/>
        <p:nvPr/>
      </p:nvGrpSpPr>
      <p:grpSpPr>
        <a:xfrm>
          <a:off x="0" y="0"/>
          <a:ext cx="0" cy="0"/>
          <a:chOff x="0" y="0"/>
          <a:chExt cx="0" cy="0"/>
        </a:xfrm>
      </p:grpSpPr>
      <p:pic>
        <p:nvPicPr>
          <p:cNvPr id="9" name="Picture 7" descr="bs00979_">
            <a:extLst>
              <a:ext uri="{FF2B5EF4-FFF2-40B4-BE49-F238E27FC236}">
                <a16:creationId xmlns:a16="http://schemas.microsoft.com/office/drawing/2014/main" id="{7BCA8769-06C3-A1B5-6478-7873D4041345}"/>
              </a:ext>
            </a:extLst>
          </p:cNvPr>
          <p:cNvPicPr>
            <a:picLocks noChangeAspect="1" noChangeArrowheads="1"/>
          </p:cNvPicPr>
          <p:nvPr/>
        </p:nvPicPr>
        <p:blipFill>
          <a:blip r:embed="rId3" cstate="print"/>
          <a:srcRect/>
          <a:stretch>
            <a:fillRect/>
          </a:stretch>
        </p:blipFill>
        <p:spPr bwMode="auto">
          <a:xfrm>
            <a:off x="7213055" y="122237"/>
            <a:ext cx="1761473" cy="1955260"/>
          </a:xfrm>
          <a:prstGeom prst="rect">
            <a:avLst/>
          </a:prstGeom>
          <a:noFill/>
          <a:ln w="9525">
            <a:noFill/>
            <a:miter lim="800000"/>
            <a:headEnd/>
            <a:tailEnd/>
          </a:ln>
          <a:effectLst/>
        </p:spPr>
      </p:pic>
      <p:sp>
        <p:nvSpPr>
          <p:cNvPr id="4" name="Title 3">
            <a:extLst>
              <a:ext uri="{FF2B5EF4-FFF2-40B4-BE49-F238E27FC236}">
                <a16:creationId xmlns:a16="http://schemas.microsoft.com/office/drawing/2014/main" id="{79622608-5560-DCD4-1236-6899E17D65A4}"/>
              </a:ext>
            </a:extLst>
          </p:cNvPr>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“Mark”</a:t>
            </a:r>
            <a:endParaRPr lang="en-US"/>
          </a:p>
        </p:txBody>
      </p:sp>
      <p:sp>
        <p:nvSpPr>
          <p:cNvPr id="5" name="Content Placeholder 4">
            <a:extLst>
              <a:ext uri="{FF2B5EF4-FFF2-40B4-BE49-F238E27FC236}">
                <a16:creationId xmlns:a16="http://schemas.microsoft.com/office/drawing/2014/main" id="{19F5D12F-507C-D22C-3940-7410AC6994D8}"/>
              </a:ext>
            </a:extLst>
          </p:cNvPr>
          <p:cNvSpPr>
            <a:spLocks noGrp="1"/>
          </p:cNvSpPr>
          <p:nvPr>
            <p:ph idx="1"/>
          </p:nvPr>
        </p:nvSpPr>
        <p:spPr>
          <a:xfrm>
            <a:off x="457200" y="1504666"/>
            <a:ext cx="8229600" cy="4626259"/>
          </a:xfrm>
        </p:spPr>
        <p:txBody>
          <a:bodyPr/>
          <a:lstStyle/>
          <a:p>
            <a:pPr marL="458788" indent="-458788">
              <a:spcBef>
                <a:spcPts val="0"/>
              </a:spcBef>
              <a:spcAft>
                <a:spcPts val="2400"/>
              </a:spcAft>
            </a:pPr>
            <a:r>
              <a:rPr lang="en-US" sz="2800" dirty="0"/>
              <a:t>He uses a </a:t>
            </a:r>
            <a:r>
              <a:rPr lang="en-US" sz="2800" b="1" dirty="0">
                <a:solidFill>
                  <a:srgbClr val="FFFF00"/>
                </a:solidFill>
              </a:rPr>
              <a:t>plural-to-singular </a:t>
            </a:r>
            <a:r>
              <a:rPr lang="en-US" sz="2800" dirty="0"/>
              <a:t>narrative device</a:t>
            </a:r>
          </a:p>
          <a:p>
            <a:pPr marL="858838" lvl="1" indent="-458788">
              <a:spcBef>
                <a:spcPts val="0"/>
              </a:spcBef>
              <a:spcAft>
                <a:spcPts val="2400"/>
              </a:spcAft>
            </a:pPr>
            <a:r>
              <a:rPr lang="en-US" sz="2400" dirty="0"/>
              <a:t>This “shows that the story is told from the perspective of a member of the Twelve and that this must be because Mark closely reproduces the way Peter told the story.”  </a:t>
            </a:r>
            <a:r>
              <a:rPr lang="en-US" sz="2000" dirty="0"/>
              <a:t>(Richard </a:t>
            </a:r>
            <a:r>
              <a:rPr lang="en-US" sz="2000" dirty="0" err="1"/>
              <a:t>Bauckham</a:t>
            </a:r>
            <a:r>
              <a:rPr lang="en-US" sz="2000" dirty="0"/>
              <a:t>, </a:t>
            </a:r>
            <a:r>
              <a:rPr lang="en-US" sz="2000" i="1" dirty="0"/>
              <a:t>Jesus and the Eyewitnesses</a:t>
            </a:r>
            <a:r>
              <a:rPr lang="en-US" sz="2000" dirty="0"/>
              <a:t>, 156; See Chapter 7 for a more detailed explanation)</a:t>
            </a:r>
          </a:p>
          <a:p>
            <a:pPr marL="458788" indent="-458788">
              <a:spcBef>
                <a:spcPts val="0"/>
              </a:spcBef>
              <a:spcAft>
                <a:spcPts val="2400"/>
              </a:spcAft>
            </a:pPr>
            <a:r>
              <a:rPr lang="en-US" sz="2800" dirty="0"/>
              <a:t>The layout of the “Gospel According To Mark” aligns well with </a:t>
            </a:r>
            <a:r>
              <a:rPr lang="en-US" sz="2800" b="1" dirty="0">
                <a:solidFill>
                  <a:srgbClr val="FFFF00"/>
                </a:solidFill>
              </a:rPr>
              <a:t>Peter’s sermon </a:t>
            </a:r>
            <a:r>
              <a:rPr lang="en-US" sz="2800" dirty="0"/>
              <a:t>to the household of Cornelius  </a:t>
            </a:r>
            <a:r>
              <a:rPr lang="en-US" sz="2400" dirty="0"/>
              <a:t>(Acts 10:36-42)</a:t>
            </a:r>
            <a:endParaRPr lang="en-US" sz="2400" b="1" dirty="0">
              <a:solidFill>
                <a:srgbClr val="FFFF00"/>
              </a:solidFill>
            </a:endParaRPr>
          </a:p>
        </p:txBody>
      </p:sp>
      <p:sp>
        <p:nvSpPr>
          <p:cNvPr id="2" name="Footer Placeholder 1">
            <a:extLst>
              <a:ext uri="{FF2B5EF4-FFF2-40B4-BE49-F238E27FC236}">
                <a16:creationId xmlns:a16="http://schemas.microsoft.com/office/drawing/2014/main" id="{C190DD38-A287-D5C1-4624-6F43B103C62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EE941710-6E15-CBB3-F217-2D77ED4E58E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46FC962-4CC7-B768-D303-ECA2E66CCA70}"/>
              </a:ext>
            </a:extLst>
          </p:cNvPr>
          <p:cNvSpPr>
            <a:spLocks noGrp="1"/>
          </p:cNvSpPr>
          <p:nvPr>
            <p:ph type="dt" sz="half" idx="10"/>
          </p:nvPr>
        </p:nvSpPr>
        <p:spPr/>
        <p:txBody>
          <a:bodyPr/>
          <a:lstStyle/>
          <a:p>
            <a:r>
              <a:rPr lang="en-US" dirty="0"/>
              <a:t>Outline, 49</a:t>
            </a:r>
          </a:p>
        </p:txBody>
      </p:sp>
    </p:spTree>
    <p:extLst>
      <p:ext uri="{BB962C8B-B14F-4D97-AF65-F5344CB8AC3E}">
        <p14:creationId xmlns:p14="http://schemas.microsoft.com/office/powerpoint/2010/main" val="10885331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 calcmode="lin" valueType="num">
                                      <p:cBhvr>
                                        <p:cTn id="12"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5">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p:cTn id="19"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2A2C61-5ADC-531F-2CC2-B821DA56AB48}"/>
              </a:ext>
            </a:extLst>
          </p:cNvPr>
          <p:cNvSpPr>
            <a:spLocks noGrp="1"/>
          </p:cNvSpPr>
          <p:nvPr>
            <p:ph type="title"/>
          </p:nvPr>
        </p:nvSpPr>
        <p:spPr/>
        <p:txBody>
          <a:bodyPr/>
          <a:lstStyle/>
          <a:p>
            <a:r>
              <a:rPr lang="en-US"/>
              <a:t>Mark &amp; Peter’s Preaching</a:t>
            </a:r>
          </a:p>
        </p:txBody>
      </p:sp>
      <p:graphicFrame>
        <p:nvGraphicFramePr>
          <p:cNvPr id="6" name="Table 6">
            <a:extLst>
              <a:ext uri="{FF2B5EF4-FFF2-40B4-BE49-F238E27FC236}">
                <a16:creationId xmlns:a16="http://schemas.microsoft.com/office/drawing/2014/main" id="{F292656D-3274-DA47-9006-3994094BF761}"/>
              </a:ext>
            </a:extLst>
          </p:cNvPr>
          <p:cNvGraphicFramePr>
            <a:graphicFrameLocks noGrp="1"/>
          </p:cNvGraphicFramePr>
          <p:nvPr>
            <p:ph idx="1"/>
            <p:extLst>
              <p:ext uri="{D42A27DB-BD31-4B8C-83A1-F6EECF244321}">
                <p14:modId xmlns:p14="http://schemas.microsoft.com/office/powerpoint/2010/main" val="632473958"/>
              </p:ext>
            </p:extLst>
          </p:nvPr>
        </p:nvGraphicFramePr>
        <p:xfrm>
          <a:off x="457200" y="1600200"/>
          <a:ext cx="8229600" cy="445008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4055987029"/>
                    </a:ext>
                  </a:extLst>
                </a:gridCol>
                <a:gridCol w="4114800">
                  <a:extLst>
                    <a:ext uri="{9D8B030D-6E8A-4147-A177-3AD203B41FA5}">
                      <a16:colId xmlns:a16="http://schemas.microsoft.com/office/drawing/2014/main" val="2869918493"/>
                    </a:ext>
                  </a:extLst>
                </a:gridCol>
              </a:tblGrid>
              <a:tr h="370840">
                <a:tc>
                  <a:txBody>
                    <a:bodyPr/>
                    <a:lstStyle/>
                    <a:p>
                      <a:pPr algn="ctr"/>
                      <a:r>
                        <a:rPr lang="en-US" sz="2500" b="0">
                          <a:effectLst>
                            <a:outerShdw blurRad="38100" dist="38100" dir="2700000" algn="tl">
                              <a:srgbClr val="000000">
                                <a:alpha val="43137"/>
                              </a:srgbClr>
                            </a:outerShdw>
                          </a:effectLst>
                          <a:latin typeface="+mj-lt"/>
                        </a:rPr>
                        <a:t>Acts 10:36-42</a:t>
                      </a:r>
                    </a:p>
                  </a:txBody>
                  <a:tcPr anchor="ctr">
                    <a:solidFill>
                      <a:srgbClr val="0000FF"/>
                    </a:solidFill>
                  </a:tcPr>
                </a:tc>
                <a:tc>
                  <a:txBody>
                    <a:bodyPr/>
                    <a:lstStyle/>
                    <a:p>
                      <a:pPr algn="ctr"/>
                      <a:r>
                        <a:rPr lang="en-US" sz="2500" b="0">
                          <a:effectLst>
                            <a:outerShdw blurRad="38100" dist="38100" dir="2700000" algn="tl">
                              <a:srgbClr val="000000">
                                <a:alpha val="43137"/>
                              </a:srgbClr>
                            </a:outerShdw>
                          </a:effectLst>
                          <a:latin typeface="+mj-lt"/>
                        </a:rPr>
                        <a:t>Gospel of Mark</a:t>
                      </a:r>
                    </a:p>
                  </a:txBody>
                  <a:tcPr anchor="ctr">
                    <a:solidFill>
                      <a:srgbClr val="0000FF"/>
                    </a:solidFill>
                  </a:tcPr>
                </a:tc>
                <a:extLst>
                  <a:ext uri="{0D108BD9-81ED-4DB2-BD59-A6C34878D82A}">
                    <a16:rowId xmlns:a16="http://schemas.microsoft.com/office/drawing/2014/main" val="3352996365"/>
                  </a:ext>
                </a:extLst>
              </a:tr>
              <a:tr h="370840">
                <a:tc>
                  <a:txBody>
                    <a:bodyPr/>
                    <a:lstStyle/>
                    <a:p>
                      <a:r>
                        <a:rPr lang="en-US"/>
                        <a:t>36:  good news of peace</a:t>
                      </a:r>
                    </a:p>
                  </a:txBody>
                  <a:tcPr anchor="ctr"/>
                </a:tc>
                <a:tc>
                  <a:txBody>
                    <a:bodyPr/>
                    <a:lstStyle/>
                    <a:p>
                      <a:r>
                        <a:rPr lang="en-US"/>
                        <a:t>1:1:  beginning of good news</a:t>
                      </a:r>
                    </a:p>
                  </a:txBody>
                  <a:tcPr anchor="ctr"/>
                </a:tc>
                <a:extLst>
                  <a:ext uri="{0D108BD9-81ED-4DB2-BD59-A6C34878D82A}">
                    <a16:rowId xmlns:a16="http://schemas.microsoft.com/office/drawing/2014/main" val="92460348"/>
                  </a:ext>
                </a:extLst>
              </a:tr>
              <a:tr h="370840">
                <a:tc>
                  <a:txBody>
                    <a:bodyPr/>
                    <a:lstStyle/>
                    <a:p>
                      <a:r>
                        <a:rPr lang="en-US"/>
                        <a:t>37:  baptism John preached</a:t>
                      </a:r>
                    </a:p>
                  </a:txBody>
                  <a:tcPr anchor="ctr"/>
                </a:tc>
                <a:tc>
                  <a:txBody>
                    <a:bodyPr/>
                    <a:lstStyle/>
                    <a:p>
                      <a:r>
                        <a:rPr lang="en-US"/>
                        <a:t>1:9:  baptized by John</a:t>
                      </a:r>
                    </a:p>
                  </a:txBody>
                  <a:tcPr anchor="ctr"/>
                </a:tc>
                <a:extLst>
                  <a:ext uri="{0D108BD9-81ED-4DB2-BD59-A6C34878D82A}">
                    <a16:rowId xmlns:a16="http://schemas.microsoft.com/office/drawing/2014/main" val="2438648425"/>
                  </a:ext>
                </a:extLst>
              </a:tr>
              <a:tr h="370840">
                <a:tc>
                  <a:txBody>
                    <a:bodyPr/>
                    <a:lstStyle/>
                    <a:p>
                      <a:r>
                        <a:rPr lang="en-US"/>
                        <a:t>38:  Jesus anointed with Holy Spirit</a:t>
                      </a:r>
                    </a:p>
                  </a:txBody>
                  <a:tcPr anchor="ctr"/>
                </a:tc>
                <a:tc>
                  <a:txBody>
                    <a:bodyPr/>
                    <a:lstStyle/>
                    <a:p>
                      <a:r>
                        <a:rPr lang="en-US"/>
                        <a:t>1:10:  Spirit descending on Him</a:t>
                      </a:r>
                    </a:p>
                  </a:txBody>
                  <a:tcPr anchor="ctr"/>
                </a:tc>
                <a:extLst>
                  <a:ext uri="{0D108BD9-81ED-4DB2-BD59-A6C34878D82A}">
                    <a16:rowId xmlns:a16="http://schemas.microsoft.com/office/drawing/2014/main" val="342845601"/>
                  </a:ext>
                </a:extLst>
              </a:tr>
              <a:tr h="370840">
                <a:tc>
                  <a:txBody>
                    <a:bodyPr/>
                    <a:lstStyle/>
                    <a:p>
                      <a:r>
                        <a:rPr lang="en-US"/>
                        <a:t>37:  Beginning in Galilee</a:t>
                      </a:r>
                    </a:p>
                  </a:txBody>
                  <a:tcPr anchor="ctr"/>
                </a:tc>
                <a:tc>
                  <a:txBody>
                    <a:bodyPr/>
                    <a:lstStyle/>
                    <a:p>
                      <a:r>
                        <a:rPr lang="en-US"/>
                        <a:t>1:16-8:26:  </a:t>
                      </a:r>
                      <a:r>
                        <a:rPr lang="en-US" err="1"/>
                        <a:t>Galaliean</a:t>
                      </a:r>
                      <a:r>
                        <a:rPr lang="en-US"/>
                        <a:t> ministry</a:t>
                      </a:r>
                    </a:p>
                  </a:txBody>
                  <a:tcPr anchor="ctr"/>
                </a:tc>
                <a:extLst>
                  <a:ext uri="{0D108BD9-81ED-4DB2-BD59-A6C34878D82A}">
                    <a16:rowId xmlns:a16="http://schemas.microsoft.com/office/drawing/2014/main" val="865004294"/>
                  </a:ext>
                </a:extLst>
              </a:tr>
              <a:tr h="370840">
                <a:tc>
                  <a:txBody>
                    <a:bodyPr/>
                    <a:lstStyle/>
                    <a:p>
                      <a:r>
                        <a:rPr lang="en-US"/>
                        <a:t>38:  Doing good healing</a:t>
                      </a:r>
                    </a:p>
                  </a:txBody>
                  <a:tcPr anchor="ctr"/>
                </a:tc>
                <a:tc>
                  <a:txBody>
                    <a:bodyPr/>
                    <a:lstStyle/>
                    <a:p>
                      <a:r>
                        <a:rPr lang="en-US"/>
                        <a:t>1:34:  healings &amp; exorcisms</a:t>
                      </a:r>
                    </a:p>
                  </a:txBody>
                  <a:tcPr anchor="ctr"/>
                </a:tc>
                <a:extLst>
                  <a:ext uri="{0D108BD9-81ED-4DB2-BD59-A6C34878D82A}">
                    <a16:rowId xmlns:a16="http://schemas.microsoft.com/office/drawing/2014/main" val="105835903"/>
                  </a:ext>
                </a:extLst>
              </a:tr>
              <a:tr h="370840">
                <a:tc>
                  <a:txBody>
                    <a:bodyPr/>
                    <a:lstStyle/>
                    <a:p>
                      <a:r>
                        <a:rPr lang="en-US"/>
                        <a:t>39:  witnesses</a:t>
                      </a:r>
                    </a:p>
                  </a:txBody>
                  <a:tcPr anchor="ctr"/>
                </a:tc>
                <a:tc>
                  <a:txBody>
                    <a:bodyPr/>
                    <a:lstStyle/>
                    <a:p>
                      <a:r>
                        <a:rPr lang="en-US"/>
                        <a:t>11:11 to 14: Jesus entered Jerusalem</a:t>
                      </a:r>
                    </a:p>
                  </a:txBody>
                  <a:tcPr anchor="ctr"/>
                </a:tc>
                <a:extLst>
                  <a:ext uri="{0D108BD9-81ED-4DB2-BD59-A6C34878D82A}">
                    <a16:rowId xmlns:a16="http://schemas.microsoft.com/office/drawing/2014/main" val="2872356287"/>
                  </a:ext>
                </a:extLst>
              </a:tr>
              <a:tr h="370840">
                <a:tc>
                  <a:txBody>
                    <a:bodyPr/>
                    <a:lstStyle/>
                    <a:p>
                      <a:r>
                        <a:rPr lang="en-US"/>
                        <a:t>39:  killed by hanging</a:t>
                      </a:r>
                    </a:p>
                  </a:txBody>
                  <a:tcPr anchor="ctr"/>
                </a:tc>
                <a:tc>
                  <a:txBody>
                    <a:bodyPr/>
                    <a:lstStyle/>
                    <a:p>
                      <a:r>
                        <a:rPr lang="en-US"/>
                        <a:t>15:24:  crucified him</a:t>
                      </a:r>
                    </a:p>
                  </a:txBody>
                  <a:tcPr anchor="ctr"/>
                </a:tc>
                <a:extLst>
                  <a:ext uri="{0D108BD9-81ED-4DB2-BD59-A6C34878D82A}">
                    <a16:rowId xmlns:a16="http://schemas.microsoft.com/office/drawing/2014/main" val="1965724972"/>
                  </a:ext>
                </a:extLst>
              </a:tr>
              <a:tr h="370840">
                <a:tc>
                  <a:txBody>
                    <a:bodyPr/>
                    <a:lstStyle/>
                    <a:p>
                      <a:r>
                        <a:rPr lang="en-US"/>
                        <a:t>40:  God raised him</a:t>
                      </a:r>
                    </a:p>
                  </a:txBody>
                  <a:tcPr anchor="ctr"/>
                </a:tc>
                <a:tc>
                  <a:txBody>
                    <a:bodyPr/>
                    <a:lstStyle/>
                    <a:p>
                      <a:r>
                        <a:rPr lang="en-US"/>
                        <a:t>16:6: He is risen</a:t>
                      </a:r>
                    </a:p>
                  </a:txBody>
                  <a:tcPr anchor="ctr"/>
                </a:tc>
                <a:extLst>
                  <a:ext uri="{0D108BD9-81ED-4DB2-BD59-A6C34878D82A}">
                    <a16:rowId xmlns:a16="http://schemas.microsoft.com/office/drawing/2014/main" val="2801596074"/>
                  </a:ext>
                </a:extLst>
              </a:tr>
              <a:tr h="370840">
                <a:tc>
                  <a:txBody>
                    <a:bodyPr/>
                    <a:lstStyle/>
                    <a:p>
                      <a:r>
                        <a:rPr lang="en-US"/>
                        <a:t>41:  seen by witnesses</a:t>
                      </a:r>
                    </a:p>
                  </a:txBody>
                  <a:tcPr anchor="ctr"/>
                </a:tc>
                <a:tc>
                  <a:txBody>
                    <a:bodyPr/>
                    <a:lstStyle/>
                    <a:p>
                      <a:r>
                        <a:rPr lang="en-US"/>
                        <a:t>16:7: Tell disciples &amp; Peter</a:t>
                      </a:r>
                    </a:p>
                  </a:txBody>
                  <a:tcPr anchor="ctr"/>
                </a:tc>
                <a:extLst>
                  <a:ext uri="{0D108BD9-81ED-4DB2-BD59-A6C34878D82A}">
                    <a16:rowId xmlns:a16="http://schemas.microsoft.com/office/drawing/2014/main" val="3411204303"/>
                  </a:ext>
                </a:extLst>
              </a:tr>
              <a:tr h="370840">
                <a:tc>
                  <a:txBody>
                    <a:bodyPr/>
                    <a:lstStyle/>
                    <a:p>
                      <a:r>
                        <a:rPr lang="en-US"/>
                        <a:t>42:  preach &amp; testify</a:t>
                      </a:r>
                    </a:p>
                  </a:txBody>
                  <a:tcPr anchor="ctr"/>
                </a:tc>
                <a:tc>
                  <a:txBody>
                    <a:bodyPr/>
                    <a:lstStyle/>
                    <a:p>
                      <a:r>
                        <a:rPr lang="en-US"/>
                        <a:t>13:10:  First commission  (6:6b-13; 13:10)</a:t>
                      </a:r>
                    </a:p>
                  </a:txBody>
                  <a:tcPr anchor="ctr"/>
                </a:tc>
                <a:extLst>
                  <a:ext uri="{0D108BD9-81ED-4DB2-BD59-A6C34878D82A}">
                    <a16:rowId xmlns:a16="http://schemas.microsoft.com/office/drawing/2014/main" val="3356960291"/>
                  </a:ext>
                </a:extLst>
              </a:tr>
            </a:tbl>
          </a:graphicData>
        </a:graphic>
      </p:graphicFrame>
      <p:sp>
        <p:nvSpPr>
          <p:cNvPr id="4" name="Footer Placeholder 3">
            <a:extLst>
              <a:ext uri="{FF2B5EF4-FFF2-40B4-BE49-F238E27FC236}">
                <a16:creationId xmlns:a16="http://schemas.microsoft.com/office/drawing/2014/main" id="{853A6F08-6B40-981B-F0F8-6D79CD57850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9E573B9A-C59A-E36F-9C6C-5C0472B2569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F69013AC-3907-4128-7B84-14A695CA2996}"/>
              </a:ext>
            </a:extLst>
          </p:cNvPr>
          <p:cNvSpPr>
            <a:spLocks noGrp="1"/>
          </p:cNvSpPr>
          <p:nvPr>
            <p:ph type="dt" sz="half" idx="10"/>
          </p:nvPr>
        </p:nvSpPr>
        <p:spPr/>
        <p:txBody>
          <a:bodyPr/>
          <a:lstStyle/>
          <a:p>
            <a:r>
              <a:rPr lang="en-US" dirty="0"/>
              <a:t>Outline, 49</a:t>
            </a:r>
          </a:p>
        </p:txBody>
      </p:sp>
    </p:spTree>
    <p:extLst>
      <p:ext uri="{BB962C8B-B14F-4D97-AF65-F5344CB8AC3E}">
        <p14:creationId xmlns:p14="http://schemas.microsoft.com/office/powerpoint/2010/main" val="3098225846"/>
      </p:ext>
    </p:extLst>
  </p:cSld>
  <p:clrMapOvr>
    <a:masterClrMapping/>
  </p:clrMapOvr>
  <p:transition spd="med">
    <p:pull/>
  </p:transition>
</p:sld>
</file>

<file path=ppt/slides/slide41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2B74A11-DF9A-F222-C27F-9174BD8C3FA6}"/>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04BE052E-70D7-DDB1-A068-006FC6BC9522}"/>
              </a:ext>
            </a:extLst>
          </p:cNvPr>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“Mark”</a:t>
            </a:r>
            <a:endParaRPr lang="en-US"/>
          </a:p>
        </p:txBody>
      </p:sp>
      <p:sp>
        <p:nvSpPr>
          <p:cNvPr id="5" name="Content Placeholder 4">
            <a:extLst>
              <a:ext uri="{FF2B5EF4-FFF2-40B4-BE49-F238E27FC236}">
                <a16:creationId xmlns:a16="http://schemas.microsoft.com/office/drawing/2014/main" id="{7601C5F3-A8C7-1445-9DCC-7491F56D0FAB}"/>
              </a:ext>
            </a:extLst>
          </p:cNvPr>
          <p:cNvSpPr>
            <a:spLocks noGrp="1"/>
          </p:cNvSpPr>
          <p:nvPr>
            <p:ph idx="1"/>
          </p:nvPr>
        </p:nvSpPr>
        <p:spPr>
          <a:xfrm>
            <a:off x="457200" y="1504666"/>
            <a:ext cx="8229600" cy="4626259"/>
          </a:xfrm>
        </p:spPr>
        <p:txBody>
          <a:bodyPr/>
          <a:lstStyle/>
          <a:p>
            <a:pPr marL="458788" indent="-458788">
              <a:spcBef>
                <a:spcPts val="0"/>
              </a:spcBef>
              <a:spcAft>
                <a:spcPts val="2400"/>
              </a:spcAft>
            </a:pPr>
            <a:r>
              <a:rPr lang="en-US" sz="2800" dirty="0"/>
              <a:t>He may have been the </a:t>
            </a:r>
            <a:r>
              <a:rPr lang="en-US" sz="2800" b="1" dirty="0">
                <a:solidFill>
                  <a:srgbClr val="FFFF00"/>
                </a:solidFill>
              </a:rPr>
              <a:t>young man</a:t>
            </a:r>
            <a:br>
              <a:rPr lang="en-US" sz="2800" b="1" dirty="0">
                <a:solidFill>
                  <a:srgbClr val="FFFF00"/>
                </a:solidFill>
              </a:rPr>
            </a:br>
            <a:r>
              <a:rPr lang="en-US" sz="2800" dirty="0"/>
              <a:t>who fled naked  </a:t>
            </a:r>
            <a:r>
              <a:rPr lang="en-US" sz="2400" dirty="0"/>
              <a:t>(Mk. 14:51-52)</a:t>
            </a:r>
          </a:p>
          <a:p>
            <a:pPr marL="858838" lvl="1" indent="-458788">
              <a:spcBef>
                <a:spcPts val="0"/>
              </a:spcBef>
              <a:spcAft>
                <a:spcPts val="2400"/>
              </a:spcAft>
            </a:pPr>
            <a:r>
              <a:rPr lang="en-US" sz="2400" dirty="0"/>
              <a:t>If he wrote this Gospel that may explain why this is mentioned</a:t>
            </a:r>
          </a:p>
          <a:p>
            <a:pPr marL="858838" lvl="1" indent="-458788">
              <a:spcBef>
                <a:spcPts val="0"/>
              </a:spcBef>
              <a:spcAft>
                <a:spcPts val="2400"/>
              </a:spcAft>
            </a:pPr>
            <a:r>
              <a:rPr lang="en-US" sz="2400" dirty="0"/>
              <a:t>If he did not write this Gospel, it is hard to explain why this is mentioned</a:t>
            </a:r>
          </a:p>
          <a:p>
            <a:pPr marL="858838" lvl="1" indent="-458788">
              <a:spcBef>
                <a:spcPts val="0"/>
              </a:spcBef>
              <a:spcAft>
                <a:spcPts val="2400"/>
              </a:spcAft>
            </a:pPr>
            <a:r>
              <a:rPr lang="en-US" sz="2400" dirty="0"/>
              <a:t>If he wrote this Gospel, then he was an eyewitness of Jesus’ arrest in Gethsemane</a:t>
            </a:r>
          </a:p>
        </p:txBody>
      </p:sp>
      <p:sp>
        <p:nvSpPr>
          <p:cNvPr id="2" name="Footer Placeholder 1">
            <a:extLst>
              <a:ext uri="{FF2B5EF4-FFF2-40B4-BE49-F238E27FC236}">
                <a16:creationId xmlns:a16="http://schemas.microsoft.com/office/drawing/2014/main" id="{12C0C5A8-A3DA-3417-3071-7ABB10CF4F7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861BB08-817B-CAC8-A15C-2C14BD6D4AD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3537CAC-5A90-522F-DDF4-8EFAD77B257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49-50</a:t>
            </a:r>
          </a:p>
        </p:txBody>
      </p:sp>
      <p:pic>
        <p:nvPicPr>
          <p:cNvPr id="7" name="Picture 7" descr="bs00979_">
            <a:extLst>
              <a:ext uri="{FF2B5EF4-FFF2-40B4-BE49-F238E27FC236}">
                <a16:creationId xmlns:a16="http://schemas.microsoft.com/office/drawing/2014/main" id="{6A7FC45F-A256-9E48-AFA0-52516F5861AF}"/>
              </a:ext>
            </a:extLst>
          </p:cNvPr>
          <p:cNvPicPr>
            <a:picLocks noChangeAspect="1" noChangeArrowheads="1"/>
          </p:cNvPicPr>
          <p:nvPr/>
        </p:nvPicPr>
        <p:blipFill>
          <a:blip r:embed="rId2"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73301934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 calcmode="lin" valueType="num">
                                      <p:cBhvr>
                                        <p:cTn id="12"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5">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p:cTn id="17"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5">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 calcmode="lin" valueType="num">
                                      <p:cBhvr>
                                        <p:cTn id="22"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1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422EB8B-E591-0020-7AA0-4A36877694E0}"/>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7FDFAF7B-E845-F975-328B-6D952D6D0FE4}"/>
              </a:ext>
            </a:extLst>
          </p:cNvPr>
          <p:cNvSpPr>
            <a:spLocks noGrp="1"/>
          </p:cNvSpPr>
          <p:nvPr>
            <p:ph type="title"/>
          </p:nvPr>
        </p:nvSpPr>
        <p:spPr/>
        <p:txBody>
          <a:bodyPr/>
          <a:lstStyle/>
          <a:p>
            <a:r>
              <a:rPr lang="en-US"/>
              <a:t>Mark</a:t>
            </a:r>
          </a:p>
        </p:txBody>
      </p:sp>
      <p:sp>
        <p:nvSpPr>
          <p:cNvPr id="8" name="Content Placeholder 7">
            <a:extLst>
              <a:ext uri="{FF2B5EF4-FFF2-40B4-BE49-F238E27FC236}">
                <a16:creationId xmlns:a16="http://schemas.microsoft.com/office/drawing/2014/main" id="{B6B99CF1-9103-56AC-E6AE-7AF40E9D58CC}"/>
              </a:ext>
            </a:extLst>
          </p:cNvPr>
          <p:cNvSpPr>
            <a:spLocks noGrp="1"/>
          </p:cNvSpPr>
          <p:nvPr>
            <p:ph idx="1"/>
          </p:nvPr>
        </p:nvSpPr>
        <p:spPr/>
        <p:txBody>
          <a:bodyPr/>
          <a:lstStyle/>
          <a:p>
            <a:pPr marL="457200"/>
            <a:r>
              <a:rPr lang="en-US"/>
              <a:t>Christians gathered to pray in the home of </a:t>
            </a:r>
            <a:r>
              <a:rPr lang="en-US" b="1">
                <a:solidFill>
                  <a:srgbClr val="FFFF00"/>
                </a:solidFill>
              </a:rPr>
              <a:t>Mark’s mother </a:t>
            </a:r>
            <a:r>
              <a:rPr lang="en-US"/>
              <a:t>in Jerusalem  </a:t>
            </a:r>
            <a:r>
              <a:rPr lang="en-US" sz="2400"/>
              <a:t>(Acts 12:12)</a:t>
            </a:r>
          </a:p>
          <a:p>
            <a:pPr marL="909637" lvl="1"/>
            <a:r>
              <a:rPr lang="en-US"/>
              <a:t>	This might suggest that Mark’s family was relatively well off financially, and therefore, Mark could have had certain educational advantages</a:t>
            </a:r>
          </a:p>
          <a:p>
            <a:pPr marL="909637" lvl="1"/>
            <a:r>
              <a:rPr lang="en-US"/>
              <a:t>	Mark would have had contact with early Christians and at least some eyewitnesses</a:t>
            </a:r>
          </a:p>
        </p:txBody>
      </p:sp>
      <p:sp>
        <p:nvSpPr>
          <p:cNvPr id="5" name="Footer Placeholder 4">
            <a:extLst>
              <a:ext uri="{FF2B5EF4-FFF2-40B4-BE49-F238E27FC236}">
                <a16:creationId xmlns:a16="http://schemas.microsoft.com/office/drawing/2014/main" id="{4AF94047-6719-5A9F-D0AB-2B08390009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41760D8-193D-D317-7229-A1B27C5F9A7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043FEAA3-055C-1EAC-13AE-D3B569A2DD1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50</a:t>
            </a:r>
          </a:p>
        </p:txBody>
      </p:sp>
    </p:spTree>
    <p:extLst>
      <p:ext uri="{BB962C8B-B14F-4D97-AF65-F5344CB8AC3E}">
        <p14:creationId xmlns:p14="http://schemas.microsoft.com/office/powerpoint/2010/main" val="33176889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 calcmode="lin" valueType="num">
                                      <p:cBhvr>
                                        <p:cTn id="12"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8">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p:cTn id="17"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41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C38DB69-410F-591C-EC7F-CFB6A2903C72}"/>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AFDD7C36-018D-952F-61C8-A5B0A8A9C096}"/>
              </a:ext>
            </a:extLst>
          </p:cNvPr>
          <p:cNvSpPr>
            <a:spLocks noGrp="1"/>
          </p:cNvSpPr>
          <p:nvPr>
            <p:ph type="title"/>
          </p:nvPr>
        </p:nvSpPr>
        <p:spPr/>
        <p:txBody>
          <a:bodyPr/>
          <a:lstStyle/>
          <a:p>
            <a:r>
              <a:rPr lang="en-US"/>
              <a:t>Mark</a:t>
            </a:r>
          </a:p>
        </p:txBody>
      </p:sp>
      <p:sp>
        <p:nvSpPr>
          <p:cNvPr id="8" name="Content Placeholder 7">
            <a:extLst>
              <a:ext uri="{FF2B5EF4-FFF2-40B4-BE49-F238E27FC236}">
                <a16:creationId xmlns:a16="http://schemas.microsoft.com/office/drawing/2014/main" id="{2BE3F400-EA07-3F8C-EA13-63B1CD201EE2}"/>
              </a:ext>
            </a:extLst>
          </p:cNvPr>
          <p:cNvSpPr>
            <a:spLocks noGrp="1"/>
          </p:cNvSpPr>
          <p:nvPr>
            <p:ph idx="1"/>
          </p:nvPr>
        </p:nvSpPr>
        <p:spPr/>
        <p:txBody>
          <a:bodyPr/>
          <a:lstStyle/>
          <a:p>
            <a:pPr marL="457200"/>
            <a:r>
              <a:rPr lang="en-US"/>
              <a:t>Mark was a companion of </a:t>
            </a:r>
            <a:r>
              <a:rPr lang="en-US" b="1">
                <a:solidFill>
                  <a:srgbClr val="FFFF00"/>
                </a:solidFill>
              </a:rPr>
              <a:t>Paul and Barnabas </a:t>
            </a:r>
            <a:r>
              <a:rPr lang="en-US"/>
              <a:t>on the First Missionary Journey before he defected  </a:t>
            </a:r>
            <a:r>
              <a:rPr lang="en-US" sz="2400"/>
              <a:t>(Acts 12:25; 13:5, 13; 15:37-39)</a:t>
            </a:r>
          </a:p>
          <a:p>
            <a:pPr marL="457200"/>
            <a:r>
              <a:rPr lang="en-US"/>
              <a:t>Mark was a companion of </a:t>
            </a:r>
            <a:r>
              <a:rPr lang="en-US" b="1">
                <a:solidFill>
                  <a:srgbClr val="FFFF00"/>
                </a:solidFill>
              </a:rPr>
              <a:t>Peter</a:t>
            </a:r>
            <a:r>
              <a:rPr lang="en-US"/>
              <a:t> in “Babylon” [Rome ?]  </a:t>
            </a:r>
            <a:r>
              <a:rPr lang="en-US" sz="2400"/>
              <a:t>(1 Pet. 5:13)</a:t>
            </a:r>
          </a:p>
          <a:p>
            <a:pPr marL="457200"/>
            <a:r>
              <a:rPr lang="en-US"/>
              <a:t>Mark was a companion of </a:t>
            </a:r>
            <a:r>
              <a:rPr lang="en-US" b="1">
                <a:solidFill>
                  <a:srgbClr val="FFFF00"/>
                </a:solidFill>
              </a:rPr>
              <a:t>Paul</a:t>
            </a:r>
            <a:r>
              <a:rPr lang="en-US"/>
              <a:t> in Rome  </a:t>
            </a:r>
            <a:r>
              <a:rPr lang="en-US" sz="2400"/>
              <a:t>(Col. 4:10; Phile. 24; cf. 2 Tim. 4:11)</a:t>
            </a:r>
          </a:p>
          <a:p>
            <a:pPr marL="457200"/>
            <a:r>
              <a:rPr lang="en-US"/>
              <a:t>Access to </a:t>
            </a:r>
            <a:r>
              <a:rPr lang="en-US" b="1">
                <a:solidFill>
                  <a:srgbClr val="FFFF00"/>
                </a:solidFill>
              </a:rPr>
              <a:t>eyewitnesses</a:t>
            </a:r>
          </a:p>
        </p:txBody>
      </p:sp>
      <p:sp>
        <p:nvSpPr>
          <p:cNvPr id="5" name="Footer Placeholder 4">
            <a:extLst>
              <a:ext uri="{FF2B5EF4-FFF2-40B4-BE49-F238E27FC236}">
                <a16:creationId xmlns:a16="http://schemas.microsoft.com/office/drawing/2014/main" id="{993CFE34-5438-36C0-4DF4-FE8B81B8011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34D7D10D-BF25-81BC-A824-1A56F89D7A5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47D4D3A1-7F4B-9051-0BFD-9C61C764618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50</a:t>
            </a:r>
          </a:p>
        </p:txBody>
      </p:sp>
    </p:spTree>
    <p:extLst>
      <p:ext uri="{BB962C8B-B14F-4D97-AF65-F5344CB8AC3E}">
        <p14:creationId xmlns:p14="http://schemas.microsoft.com/office/powerpoint/2010/main" val="238137541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 calcmode="lin" valueType="num">
                                      <p:cBhvr>
                                        <p:cTn id="28"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41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2A30D76-65EC-BBBE-E522-90E855868A48}"/>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40558161-7C12-34A4-8E89-5096615807B0}"/>
              </a:ext>
            </a:extLst>
          </p:cNvPr>
          <p:cNvSpPr>
            <a:spLocks noGrp="1"/>
          </p:cNvSpPr>
          <p:nvPr>
            <p:ph type="title"/>
          </p:nvPr>
        </p:nvSpPr>
        <p:spPr/>
        <p:txBody>
          <a:bodyPr/>
          <a:lstStyle/>
          <a:p>
            <a:r>
              <a:rPr lang="en-US"/>
              <a:t>Is Mark “John Mark”?</a:t>
            </a:r>
          </a:p>
        </p:txBody>
      </p:sp>
      <p:sp>
        <p:nvSpPr>
          <p:cNvPr id="8" name="Content Placeholder 7">
            <a:extLst>
              <a:ext uri="{FF2B5EF4-FFF2-40B4-BE49-F238E27FC236}">
                <a16:creationId xmlns:a16="http://schemas.microsoft.com/office/drawing/2014/main" id="{A54357C5-B931-D5A6-5BB6-DE79B538CB8C}"/>
              </a:ext>
            </a:extLst>
          </p:cNvPr>
          <p:cNvSpPr>
            <a:spLocks noGrp="1"/>
          </p:cNvSpPr>
          <p:nvPr>
            <p:ph idx="1"/>
          </p:nvPr>
        </p:nvSpPr>
        <p:spPr>
          <a:xfrm>
            <a:off x="457200" y="1707614"/>
            <a:ext cx="8229600" cy="4423311"/>
          </a:xfrm>
        </p:spPr>
        <p:txBody>
          <a:bodyPr/>
          <a:lstStyle/>
          <a:p>
            <a:pPr marL="457200"/>
            <a:r>
              <a:rPr lang="en-US"/>
              <a:t>“It is highly unlikely, despite the popularity of the name Mark in the first century, that </a:t>
            </a:r>
            <a:r>
              <a:rPr lang="en-US" b="1">
                <a:solidFill>
                  <a:srgbClr val="FFFF00"/>
                </a:solidFill>
              </a:rPr>
              <a:t>more than one Mark could be mentioned </a:t>
            </a:r>
            <a:r>
              <a:rPr lang="en-US"/>
              <a:t>in such close proximity to the ministries of Peter and Paul (and Barnabas, Silas, and Luke) </a:t>
            </a:r>
            <a:r>
              <a:rPr lang="en-US" b="1">
                <a:solidFill>
                  <a:srgbClr val="FFFF00"/>
                </a:solidFill>
              </a:rPr>
              <a:t>without any distinction between them being indicated</a:t>
            </a:r>
            <a:r>
              <a:rPr lang="en-US"/>
              <a:t>.”  </a:t>
            </a:r>
            <a:r>
              <a:rPr lang="en-US" sz="2000"/>
              <a:t>(</a:t>
            </a:r>
            <a:r>
              <a:rPr lang="en-US" sz="2000" i="1"/>
              <a:t>The Apologetics Study Bible</a:t>
            </a:r>
            <a:r>
              <a:rPr lang="en-US" sz="2000"/>
              <a:t>, 1464)</a:t>
            </a:r>
          </a:p>
        </p:txBody>
      </p:sp>
      <p:sp>
        <p:nvSpPr>
          <p:cNvPr id="5" name="Footer Placeholder 4">
            <a:extLst>
              <a:ext uri="{FF2B5EF4-FFF2-40B4-BE49-F238E27FC236}">
                <a16:creationId xmlns:a16="http://schemas.microsoft.com/office/drawing/2014/main" id="{59451B24-0460-1D5F-A27B-71EB56AA124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70F4F5E-9DCF-7904-B2F3-8D39D708DBB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34B1AED7-34C4-5D5D-0178-A88E884534E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50</a:t>
            </a:r>
          </a:p>
        </p:txBody>
      </p:sp>
    </p:spTree>
    <p:extLst>
      <p:ext uri="{BB962C8B-B14F-4D97-AF65-F5344CB8AC3E}">
        <p14:creationId xmlns:p14="http://schemas.microsoft.com/office/powerpoint/2010/main" val="14647529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4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a:latin typeface="+mn-lt"/>
              </a:rPr>
              <a:t>Internal Evidence</a:t>
            </a:r>
            <a:br>
              <a:rPr lang="en-US"/>
            </a:br>
            <a:r>
              <a:rPr lang="en-US"/>
              <a:t>Writer Of “Luke”</a:t>
            </a:r>
          </a:p>
        </p:txBody>
      </p:sp>
      <p:sp>
        <p:nvSpPr>
          <p:cNvPr id="3" name="Content Placeholder 2"/>
          <p:cNvSpPr>
            <a:spLocks noGrp="1"/>
          </p:cNvSpPr>
          <p:nvPr>
            <p:ph idx="1"/>
          </p:nvPr>
        </p:nvSpPr>
        <p:spPr>
          <a:xfrm>
            <a:off x="457200" y="1600200"/>
            <a:ext cx="8229600" cy="4678363"/>
          </a:xfrm>
        </p:spPr>
        <p:txBody>
          <a:bodyPr/>
          <a:lstStyle/>
          <a:p>
            <a:pPr marL="457200" indent="-457200">
              <a:spcBef>
                <a:spcPts val="0"/>
              </a:spcBef>
              <a:spcAft>
                <a:spcPts val="2400"/>
              </a:spcAft>
            </a:pPr>
            <a:r>
              <a:rPr lang="en-US" sz="2800" b="1" dirty="0">
                <a:solidFill>
                  <a:srgbClr val="FFFF00"/>
                </a:solidFill>
              </a:rPr>
              <a:t>Educated</a:t>
            </a:r>
            <a:r>
              <a:rPr lang="en-US" sz="2800" dirty="0"/>
              <a:t> man</a:t>
            </a:r>
          </a:p>
          <a:p>
            <a:pPr marL="857250" lvl="1" indent="-457200">
              <a:spcBef>
                <a:spcPts val="0"/>
              </a:spcBef>
              <a:spcAft>
                <a:spcPts val="2400"/>
              </a:spcAft>
            </a:pPr>
            <a:r>
              <a:rPr lang="en-US" sz="2400" dirty="0"/>
              <a:t>His literary skills are among the best in the NT</a:t>
            </a:r>
          </a:p>
          <a:p>
            <a:pPr marL="457200" indent="-457200">
              <a:spcBef>
                <a:spcPts val="0"/>
              </a:spcBef>
              <a:spcAft>
                <a:spcPts val="2400"/>
              </a:spcAft>
            </a:pPr>
            <a:r>
              <a:rPr lang="en-US" sz="2800" dirty="0"/>
              <a:t>Not an </a:t>
            </a:r>
            <a:r>
              <a:rPr lang="en-US" sz="2800" b="1" dirty="0">
                <a:solidFill>
                  <a:srgbClr val="FFFF00"/>
                </a:solidFill>
              </a:rPr>
              <a:t>eyewitness</a:t>
            </a:r>
            <a:r>
              <a:rPr lang="en-US" sz="2800" dirty="0"/>
              <a:t>; therefore, not an apostle or early disciple  </a:t>
            </a:r>
            <a:r>
              <a:rPr lang="en-US" sz="2400" dirty="0"/>
              <a:t>(Lk. 1:2)</a:t>
            </a:r>
          </a:p>
          <a:p>
            <a:pPr marL="457200" indent="-457200">
              <a:spcBef>
                <a:spcPts val="0"/>
              </a:spcBef>
              <a:spcAft>
                <a:spcPts val="2400"/>
              </a:spcAft>
            </a:pPr>
            <a:r>
              <a:rPr lang="en-US" sz="2800" dirty="0"/>
              <a:t>Known by </a:t>
            </a:r>
            <a:r>
              <a:rPr lang="en-US" sz="2800" b="1" dirty="0">
                <a:solidFill>
                  <a:srgbClr val="FFFF00"/>
                </a:solidFill>
              </a:rPr>
              <a:t>Theophilus</a:t>
            </a:r>
            <a:r>
              <a:rPr lang="en-US" sz="2800" dirty="0"/>
              <a:t>  </a:t>
            </a:r>
            <a:r>
              <a:rPr lang="en-US" sz="2400" dirty="0"/>
              <a:t>(Lk. 1:3)</a:t>
            </a:r>
          </a:p>
          <a:p>
            <a:pPr marL="457200" indent="-457200">
              <a:spcBef>
                <a:spcPts val="0"/>
              </a:spcBef>
              <a:spcAft>
                <a:spcPts val="2400"/>
              </a:spcAft>
            </a:pPr>
            <a:r>
              <a:rPr lang="en-US" sz="2800" dirty="0"/>
              <a:t>Knows </a:t>
            </a:r>
            <a:r>
              <a:rPr lang="en-US" sz="2800" b="1" dirty="0">
                <a:solidFill>
                  <a:srgbClr val="FFFF00"/>
                </a:solidFill>
              </a:rPr>
              <a:t>the OT  </a:t>
            </a:r>
            <a:r>
              <a:rPr lang="en-US" sz="2800" dirty="0"/>
              <a:t>(LXX)</a:t>
            </a:r>
          </a:p>
          <a:p>
            <a:pPr marL="457200" indent="-457200">
              <a:spcBef>
                <a:spcPts val="0"/>
              </a:spcBef>
              <a:spcAft>
                <a:spcPts val="2400"/>
              </a:spcAft>
            </a:pPr>
            <a:r>
              <a:rPr lang="en-US" sz="2800" dirty="0"/>
              <a:t>Writer of </a:t>
            </a:r>
            <a:r>
              <a:rPr lang="en-US" sz="2800" b="1" dirty="0">
                <a:solidFill>
                  <a:srgbClr val="FFFF00"/>
                </a:solidFill>
              </a:rPr>
              <a:t>“Acts”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078D56EE-108A-F7E3-DD5E-AC5C9A8118DF}"/>
              </a:ext>
            </a:extLst>
          </p:cNvPr>
          <p:cNvSpPr>
            <a:spLocks noGrp="1"/>
          </p:cNvSpPr>
          <p:nvPr>
            <p:ph type="dt" sz="half" idx="10"/>
          </p:nvPr>
        </p:nvSpPr>
        <p:spPr/>
        <p:txBody>
          <a:bodyPr/>
          <a:lstStyle/>
          <a:p>
            <a:r>
              <a:rPr lang="en-US" dirty="0"/>
              <a:t>Outline, 50</a:t>
            </a:r>
          </a:p>
        </p:txBody>
      </p:sp>
      <p:sp>
        <p:nvSpPr>
          <p:cNvPr id="6" name="Footer Placeholder 5">
            <a:extLst>
              <a:ext uri="{FF2B5EF4-FFF2-40B4-BE49-F238E27FC236}">
                <a16:creationId xmlns:a16="http://schemas.microsoft.com/office/drawing/2014/main" id="{324A39CD-1F9D-F68D-1ADC-0B78D4369B4F}"/>
              </a:ext>
            </a:extLst>
          </p:cNvPr>
          <p:cNvSpPr>
            <a:spLocks noGrp="1"/>
          </p:cNvSpPr>
          <p:nvPr>
            <p:ph type="ftr" sz="quarter" idx="11"/>
          </p:nvPr>
        </p:nvSpPr>
        <p:spPr/>
        <p:txBody>
          <a:bodyPr/>
          <a:lstStyle/>
          <a:p>
            <a:r>
              <a:rPr lang="en-US"/>
              <a:t>Kevin Kay</a:t>
            </a:r>
          </a:p>
        </p:txBody>
      </p:sp>
      <p:pic>
        <p:nvPicPr>
          <p:cNvPr id="7" name="Picture 7" descr="bs00979_">
            <a:extLst>
              <a:ext uri="{FF2B5EF4-FFF2-40B4-BE49-F238E27FC236}">
                <a16:creationId xmlns:a16="http://schemas.microsoft.com/office/drawing/2014/main" id="{8C4FB691-7F2A-86FE-F98B-F13DC72FB3FF}"/>
              </a:ext>
            </a:extLst>
          </p:cNvPr>
          <p:cNvPicPr>
            <a:picLocks noChangeAspect="1" noChangeArrowheads="1"/>
          </p:cNvPicPr>
          <p:nvPr/>
        </p:nvPicPr>
        <p:blipFill>
          <a:blip r:embed="rId2"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48000952"/>
      </p:ext>
    </p:extLst>
  </p:cSld>
  <p:clrMapOvr>
    <a:masterClrMapping/>
  </p:clrMapOvr>
  <p:transition spd="med">
    <p:pull/>
  </p:transition>
</p:sld>
</file>

<file path=ppt/slides/slide4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a:latin typeface="+mn-lt"/>
              </a:rPr>
              <a:t>Same Writer For</a:t>
            </a:r>
            <a:br>
              <a:rPr lang="en-US" sz="3000">
                <a:latin typeface="+mn-lt"/>
              </a:rPr>
            </a:br>
            <a:r>
              <a:rPr lang="en-US"/>
              <a:t>“Luke” &amp; “Acts”</a:t>
            </a:r>
          </a:p>
        </p:txBody>
      </p:sp>
      <p:sp>
        <p:nvSpPr>
          <p:cNvPr id="3" name="Content Placeholder 2"/>
          <p:cNvSpPr>
            <a:spLocks noGrp="1"/>
          </p:cNvSpPr>
          <p:nvPr>
            <p:ph idx="1"/>
          </p:nvPr>
        </p:nvSpPr>
        <p:spPr>
          <a:xfrm>
            <a:off x="457200" y="1559859"/>
            <a:ext cx="8229600" cy="4718704"/>
          </a:xfrm>
        </p:spPr>
        <p:txBody>
          <a:bodyPr/>
          <a:lstStyle/>
          <a:p>
            <a:pPr marL="457200" indent="-403225">
              <a:spcBef>
                <a:spcPts val="0"/>
              </a:spcBef>
              <a:spcAft>
                <a:spcPts val="2400"/>
              </a:spcAft>
            </a:pPr>
            <a:r>
              <a:rPr lang="en-US" sz="2800">
                <a:effectLst>
                  <a:outerShdw blurRad="38100" dist="38100" dir="2700000" algn="tl">
                    <a:srgbClr val="000000">
                      <a:alpha val="43137"/>
                    </a:srgbClr>
                  </a:outerShdw>
                </a:effectLst>
              </a:rPr>
              <a:t>Both have </a:t>
            </a:r>
            <a:r>
              <a:rPr lang="en-US" sz="2800" b="1">
                <a:solidFill>
                  <a:srgbClr val="FFFF00"/>
                </a:solidFill>
                <a:effectLst>
                  <a:outerShdw blurRad="38100" dist="38100" dir="2700000" algn="tl">
                    <a:srgbClr val="000000">
                      <a:alpha val="43137"/>
                    </a:srgbClr>
                  </a:outerShdw>
                </a:effectLst>
              </a:rPr>
              <a:t>similar preface  </a:t>
            </a:r>
            <a:r>
              <a:rPr lang="en-US" sz="2400">
                <a:effectLst>
                  <a:outerShdw blurRad="38100" dist="38100" dir="2700000" algn="tl">
                    <a:srgbClr val="000000">
                      <a:alpha val="43137"/>
                    </a:srgbClr>
                  </a:outerShdw>
                </a:effectLst>
              </a:rPr>
              <a:t>(Lk. 1:1-4; Acts 1:1-5)</a:t>
            </a:r>
          </a:p>
          <a:p>
            <a:pPr marL="457200" indent="-403225">
              <a:spcBef>
                <a:spcPts val="0"/>
              </a:spcBef>
              <a:spcAft>
                <a:spcPts val="2400"/>
              </a:spcAft>
            </a:pPr>
            <a:r>
              <a:rPr lang="en-US" sz="2800">
                <a:effectLst>
                  <a:outerShdw blurRad="38100" dist="38100" dir="2700000" algn="tl">
                    <a:srgbClr val="000000">
                      <a:alpha val="43137"/>
                    </a:srgbClr>
                  </a:outerShdw>
                </a:effectLst>
              </a:rPr>
              <a:t>Both addressed to </a:t>
            </a:r>
            <a:r>
              <a:rPr lang="en-US" sz="2800" b="1" err="1">
                <a:solidFill>
                  <a:srgbClr val="FFFF00"/>
                </a:solidFill>
                <a:effectLst>
                  <a:outerShdw blurRad="38100" dist="38100" dir="2700000" algn="tl">
                    <a:srgbClr val="000000">
                      <a:alpha val="43137"/>
                    </a:srgbClr>
                  </a:outerShdw>
                </a:effectLst>
              </a:rPr>
              <a:t>Theophilus</a:t>
            </a:r>
            <a:r>
              <a:rPr lang="en-US" sz="2800">
                <a:effectLst>
                  <a:outerShdw blurRad="38100" dist="38100" dir="2700000" algn="tl">
                    <a:srgbClr val="000000">
                      <a:alpha val="43137"/>
                    </a:srgbClr>
                  </a:outerShdw>
                </a:effectLst>
              </a:rPr>
              <a:t>  </a:t>
            </a:r>
            <a:r>
              <a:rPr lang="en-US" sz="2400">
                <a:effectLst>
                  <a:outerShdw blurRad="38100" dist="38100" dir="2700000" algn="tl">
                    <a:srgbClr val="000000">
                      <a:alpha val="43137"/>
                    </a:srgbClr>
                  </a:outerShdw>
                </a:effectLst>
              </a:rPr>
              <a:t>(Lk. 1:3; Acts 1:1)</a:t>
            </a:r>
          </a:p>
          <a:p>
            <a:pPr marL="457200" indent="-403225">
              <a:spcBef>
                <a:spcPts val="0"/>
              </a:spcBef>
              <a:spcAft>
                <a:spcPts val="2400"/>
              </a:spcAft>
            </a:pPr>
            <a:r>
              <a:rPr lang="en-US" sz="2800">
                <a:effectLst>
                  <a:outerShdw blurRad="38100" dist="38100" dir="2700000" algn="tl">
                    <a:srgbClr val="000000">
                      <a:alpha val="43137"/>
                    </a:srgbClr>
                  </a:outerShdw>
                </a:effectLst>
              </a:rPr>
              <a:t>Both share common </a:t>
            </a:r>
            <a:r>
              <a:rPr lang="en-US" sz="2800" b="1">
                <a:solidFill>
                  <a:srgbClr val="FFFF00"/>
                </a:solidFill>
              </a:rPr>
              <a:t>vocabulary</a:t>
            </a:r>
            <a:r>
              <a:rPr lang="en-US" sz="2800">
                <a:effectLst>
                  <a:outerShdw blurRad="38100" dist="38100" dir="2700000" algn="tl">
                    <a:srgbClr val="000000">
                      <a:alpha val="43137"/>
                    </a:srgbClr>
                  </a:outerShdw>
                </a:effectLst>
              </a:rPr>
              <a:t>, </a:t>
            </a:r>
            <a:r>
              <a:rPr lang="en-US" sz="2800" b="1">
                <a:solidFill>
                  <a:srgbClr val="FFFF00"/>
                </a:solidFill>
              </a:rPr>
              <a:t>style</a:t>
            </a:r>
            <a:r>
              <a:rPr lang="en-US" sz="2800">
                <a:effectLst>
                  <a:outerShdw blurRad="38100" dist="38100" dir="2700000" algn="tl">
                    <a:srgbClr val="000000">
                      <a:alpha val="43137"/>
                    </a:srgbClr>
                  </a:outerShdw>
                </a:effectLst>
              </a:rPr>
              <a:t>, </a:t>
            </a:r>
            <a:r>
              <a:rPr lang="en-US" sz="2800" b="1">
                <a:solidFill>
                  <a:srgbClr val="FFFF00"/>
                </a:solidFill>
              </a:rPr>
              <a:t>structure</a:t>
            </a:r>
            <a:r>
              <a:rPr lang="en-US" sz="2800">
                <a:effectLst>
                  <a:outerShdw blurRad="38100" dist="38100" dir="2700000" algn="tl">
                    <a:srgbClr val="000000">
                      <a:alpha val="43137"/>
                    </a:srgbClr>
                  </a:outerShdw>
                </a:effectLst>
              </a:rPr>
              <a:t>, &amp; </a:t>
            </a:r>
            <a:r>
              <a:rPr lang="en-US" sz="2800" b="1">
                <a:solidFill>
                  <a:srgbClr val="FFFF00"/>
                </a:solidFill>
              </a:rPr>
              <a:t>theological concern</a:t>
            </a:r>
          </a:p>
          <a:p>
            <a:pPr marL="457200" indent="-403225">
              <a:spcBef>
                <a:spcPts val="0"/>
              </a:spcBef>
              <a:spcAft>
                <a:spcPts val="2400"/>
              </a:spcAft>
            </a:pPr>
            <a:r>
              <a:rPr lang="en-US" sz="2800">
                <a:effectLst>
                  <a:outerShdw blurRad="38100" dist="38100" dir="2700000" algn="tl">
                    <a:srgbClr val="000000">
                      <a:alpha val="43137"/>
                    </a:srgbClr>
                  </a:outerShdw>
                </a:effectLst>
              </a:rPr>
              <a:t>Both share common </a:t>
            </a:r>
            <a:r>
              <a:rPr lang="en-US" sz="2800" b="1">
                <a:solidFill>
                  <a:srgbClr val="FFFF00"/>
                </a:solidFill>
              </a:rPr>
              <a:t>themes</a:t>
            </a:r>
          </a:p>
          <a:p>
            <a:pPr marL="857250" lvl="1" indent="-403225">
              <a:spcBef>
                <a:spcPts val="0"/>
              </a:spcBef>
              <a:spcAft>
                <a:spcPts val="2400"/>
              </a:spcAft>
            </a:pPr>
            <a:r>
              <a:rPr lang="en-US" sz="2400">
                <a:effectLst>
                  <a:outerShdw blurRad="38100" dist="38100" dir="2700000" algn="tl">
                    <a:srgbClr val="000000">
                      <a:alpha val="43137"/>
                    </a:srgbClr>
                  </a:outerShdw>
                </a:effectLst>
              </a:rPr>
              <a:t>Gentiles, women, prayer, HS, Roman rulers, soldiers, geography, table fellowship, hospitality  </a:t>
            </a:r>
            <a:r>
              <a:rPr lang="en-US" sz="2000">
                <a:effectLst>
                  <a:outerShdw blurRad="38100" dist="38100" dir="2700000" algn="tl">
                    <a:srgbClr val="000000">
                      <a:alpha val="43137"/>
                    </a:srgbClr>
                  </a:outerShdw>
                </a:effectLst>
              </a:rPr>
              <a:t>(</a:t>
            </a:r>
            <a:r>
              <a:rPr lang="en-US" sz="2000" i="1" err="1">
                <a:effectLst>
                  <a:outerShdw blurRad="38100" dist="38100" dir="2700000" algn="tl">
                    <a:srgbClr val="000000">
                      <a:alpha val="43137"/>
                    </a:srgbClr>
                  </a:outerShdw>
                </a:effectLst>
              </a:rPr>
              <a:t>Lexham</a:t>
            </a:r>
            <a:r>
              <a:rPr lang="en-US" sz="2000" i="1">
                <a:effectLst>
                  <a:outerShdw blurRad="38100" dist="38100" dir="2700000" algn="tl">
                    <a:srgbClr val="000000">
                      <a:alpha val="43137"/>
                    </a:srgbClr>
                  </a:outerShdw>
                </a:effectLst>
              </a:rPr>
              <a:t> Bible Dictionary</a:t>
            </a:r>
            <a:r>
              <a:rPr lang="en-US" sz="2000">
                <a:effectLst>
                  <a:outerShdw blurRad="38100" dist="38100" dir="2700000" algn="tl">
                    <a:srgbClr val="000000">
                      <a:alpha val="43137"/>
                    </a:srgbClr>
                  </a:outerShdw>
                </a:effectLst>
              </a:rPr>
              <a:t>)</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Date Placeholder 6">
            <a:extLst>
              <a:ext uri="{FF2B5EF4-FFF2-40B4-BE49-F238E27FC236}">
                <a16:creationId xmlns:a16="http://schemas.microsoft.com/office/drawing/2014/main" id="{C4A8AE97-5C41-8BD2-DC21-607BB226E752}"/>
              </a:ext>
            </a:extLst>
          </p:cNvPr>
          <p:cNvSpPr>
            <a:spLocks noGrp="1"/>
          </p:cNvSpPr>
          <p:nvPr>
            <p:ph type="dt" sz="half" idx="10"/>
          </p:nvPr>
        </p:nvSpPr>
        <p:spPr/>
        <p:txBody>
          <a:bodyPr/>
          <a:lstStyle/>
          <a:p>
            <a:r>
              <a:rPr lang="en-US" dirty="0"/>
              <a:t>Outline, 51</a:t>
            </a:r>
          </a:p>
        </p:txBody>
      </p:sp>
      <p:pic>
        <p:nvPicPr>
          <p:cNvPr id="8" name="Picture 7" descr="bs00979_">
            <a:extLst>
              <a:ext uri="{FF2B5EF4-FFF2-40B4-BE49-F238E27FC236}">
                <a16:creationId xmlns:a16="http://schemas.microsoft.com/office/drawing/2014/main" id="{DA04F1FF-D71C-87B3-874E-28AFCAD017AF}"/>
              </a:ext>
            </a:extLst>
          </p:cNvPr>
          <p:cNvPicPr>
            <a:picLocks noChangeAspect="1" noChangeArrowheads="1"/>
          </p:cNvPicPr>
          <p:nvPr/>
        </p:nvPicPr>
        <p:blipFill>
          <a:blip r:embed="rId3"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225626226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3">
                                            <p:txEl>
                                              <p:pRg st="4" end="4"/>
                                            </p:txEl>
                                          </p:spTgt>
                                        </p:tgtEl>
                                        <p:attrNameLst>
                                          <p:attrName>style.visibility</p:attrName>
                                        </p:attrNameLst>
                                      </p:cBhvr>
                                      <p:to>
                                        <p:strVal val="visible"/>
                                      </p:to>
                                    </p:set>
                                    <p:anim calcmode="lin" valueType="num">
                                      <p:cBhvr>
                                        <p:cTn id="33"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4"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5"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1CA5F70-2FBE-FA99-31D5-E7BC7029A2F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94A4370-8B7E-6EE7-D3BC-D0AB6FD58CF4}"/>
              </a:ext>
            </a:extLst>
          </p:cNvPr>
          <p:cNvSpPr>
            <a:spLocks noGrp="1"/>
          </p:cNvSpPr>
          <p:nvPr>
            <p:ph type="title"/>
          </p:nvPr>
        </p:nvSpPr>
        <p:spPr/>
        <p:txBody>
          <a:bodyPr/>
          <a:lstStyle/>
          <a:p>
            <a:pPr algn="l"/>
            <a:r>
              <a:rPr lang="en-US" sz="3000">
                <a:latin typeface="+mn-lt"/>
              </a:rPr>
              <a:t>Same Writer For</a:t>
            </a:r>
            <a:br>
              <a:rPr lang="en-US" sz="3000">
                <a:latin typeface="+mn-lt"/>
              </a:rPr>
            </a:br>
            <a:r>
              <a:rPr lang="en-US"/>
              <a:t>“Luke” &amp; “Acts”</a:t>
            </a:r>
          </a:p>
        </p:txBody>
      </p:sp>
      <p:sp>
        <p:nvSpPr>
          <p:cNvPr id="3" name="Content Placeholder 2">
            <a:extLst>
              <a:ext uri="{FF2B5EF4-FFF2-40B4-BE49-F238E27FC236}">
                <a16:creationId xmlns:a16="http://schemas.microsoft.com/office/drawing/2014/main" id="{25CF6218-C216-9E06-F750-9165BDFF3484}"/>
              </a:ext>
            </a:extLst>
          </p:cNvPr>
          <p:cNvSpPr>
            <a:spLocks noGrp="1"/>
          </p:cNvSpPr>
          <p:nvPr>
            <p:ph idx="1"/>
          </p:nvPr>
        </p:nvSpPr>
        <p:spPr>
          <a:xfrm>
            <a:off x="457200" y="1718631"/>
            <a:ext cx="8229600" cy="4559932"/>
          </a:xfrm>
        </p:spPr>
        <p:txBody>
          <a:bodyPr/>
          <a:lstStyle/>
          <a:p>
            <a:pPr marL="457200" indent="-403225">
              <a:spcBef>
                <a:spcPts val="0"/>
              </a:spcBef>
              <a:spcAft>
                <a:spcPts val="2400"/>
              </a:spcAft>
            </a:pPr>
            <a:r>
              <a:rPr lang="en-US" sz="2800">
                <a:effectLst>
                  <a:outerShdw blurRad="38100" dist="38100" dir="2700000" algn="tl">
                    <a:srgbClr val="000000">
                      <a:alpha val="43137"/>
                    </a:srgbClr>
                  </a:outerShdw>
                </a:effectLst>
              </a:rPr>
              <a:t>“Acts” refers to a </a:t>
            </a:r>
            <a:r>
              <a:rPr lang="en-US" sz="2800" b="1">
                <a:solidFill>
                  <a:srgbClr val="FFFF00"/>
                </a:solidFill>
                <a:effectLst>
                  <a:outerShdw blurRad="38100" dist="38100" dir="2700000" algn="tl">
                    <a:srgbClr val="000000">
                      <a:alpha val="43137"/>
                    </a:srgbClr>
                  </a:outerShdw>
                </a:effectLst>
              </a:rPr>
              <a:t>“former work”</a:t>
            </a:r>
            <a:r>
              <a:rPr lang="en-US" sz="2800">
                <a:effectLst>
                  <a:outerShdw blurRad="38100" dist="38100" dir="2700000" algn="tl">
                    <a:srgbClr val="000000">
                      <a:alpha val="43137"/>
                    </a:srgbClr>
                  </a:outerShdw>
                </a:effectLst>
              </a:rPr>
              <a:t>  </a:t>
            </a:r>
            <a:r>
              <a:rPr lang="en-US" sz="2400">
                <a:effectLst>
                  <a:outerShdw blurRad="38100" dist="38100" dir="2700000" algn="tl">
                    <a:srgbClr val="000000">
                      <a:alpha val="43137"/>
                    </a:srgbClr>
                  </a:outerShdw>
                </a:effectLst>
              </a:rPr>
              <a:t>(Acts 1:1)</a:t>
            </a:r>
          </a:p>
          <a:p>
            <a:pPr marL="457200" indent="-457200">
              <a:spcBef>
                <a:spcPts val="0"/>
              </a:spcBef>
              <a:spcAft>
                <a:spcPts val="2400"/>
              </a:spcAft>
            </a:pPr>
            <a:r>
              <a:rPr lang="en-US" sz="2800">
                <a:effectLst>
                  <a:outerShdw blurRad="38100" dist="38100" dir="2700000" algn="tl">
                    <a:srgbClr val="000000">
                      <a:alpha val="43137"/>
                    </a:srgbClr>
                  </a:outerShdw>
                </a:effectLst>
              </a:rPr>
              <a:t>Acts 1:1 serves as a </a:t>
            </a:r>
            <a:r>
              <a:rPr lang="en-US" sz="2800" b="1">
                <a:solidFill>
                  <a:srgbClr val="FFFF00"/>
                </a:solidFill>
                <a:effectLst>
                  <a:outerShdw blurRad="38100" dist="38100" dir="2700000" algn="tl">
                    <a:srgbClr val="000000">
                      <a:alpha val="43137"/>
                    </a:srgbClr>
                  </a:outerShdw>
                </a:effectLst>
              </a:rPr>
              <a:t>recapitulation</a:t>
            </a:r>
            <a:r>
              <a:rPr lang="en-US" sz="2800">
                <a:effectLst>
                  <a:outerShdw blurRad="38100" dist="38100" dir="2700000" algn="tl">
                    <a:srgbClr val="000000">
                      <a:alpha val="43137"/>
                    </a:srgbClr>
                  </a:outerShdw>
                </a:effectLst>
              </a:rPr>
              <a:t> of the material in “Luke”</a:t>
            </a:r>
          </a:p>
          <a:p>
            <a:pPr marL="857250" lvl="1" indent="-403225">
              <a:spcBef>
                <a:spcPts val="0"/>
              </a:spcBef>
              <a:spcAft>
                <a:spcPts val="2400"/>
              </a:spcAft>
            </a:pPr>
            <a:r>
              <a:rPr lang="en-US" sz="2400">
                <a:effectLst>
                  <a:outerShdw blurRad="38100" dist="38100" dir="2700000" algn="tl">
                    <a:srgbClr val="000000">
                      <a:alpha val="43137"/>
                    </a:srgbClr>
                  </a:outerShdw>
                </a:effectLst>
              </a:rPr>
              <a:t>Only “Luke” records the ascension  (Lk. 24:50-53) if the longer ending of Mark is not original  (Mk. 16:19)</a:t>
            </a:r>
          </a:p>
          <a:p>
            <a:pPr marL="857250" lvl="1" indent="-403225">
              <a:spcBef>
                <a:spcPts val="0"/>
              </a:spcBef>
              <a:spcAft>
                <a:spcPts val="2400"/>
              </a:spcAft>
            </a:pPr>
            <a:r>
              <a:rPr lang="en-US" sz="2400">
                <a:effectLst>
                  <a:outerShdw blurRad="38100" dist="38100" dir="2700000" algn="tl">
                    <a:srgbClr val="000000">
                      <a:alpha val="43137"/>
                    </a:srgbClr>
                  </a:outerShdw>
                </a:effectLst>
              </a:rPr>
              <a:t>Other NT writers know of the ascension  (cf. Jn. 6:62; 20:17; Eph. 4:8-10; 1 Tim. 3:16)</a:t>
            </a:r>
          </a:p>
          <a:p>
            <a:pPr marL="457200" indent="-403225"/>
            <a:endParaRPr lang="en-US"/>
          </a:p>
        </p:txBody>
      </p:sp>
      <p:sp>
        <p:nvSpPr>
          <p:cNvPr id="5" name="Slide Number Placeholder 4">
            <a:extLst>
              <a:ext uri="{FF2B5EF4-FFF2-40B4-BE49-F238E27FC236}">
                <a16:creationId xmlns:a16="http://schemas.microsoft.com/office/drawing/2014/main" id="{C54AEC44-254D-8A4D-5358-63E78374F28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Footer Placeholder 3">
            <a:extLst>
              <a:ext uri="{FF2B5EF4-FFF2-40B4-BE49-F238E27FC236}">
                <a16:creationId xmlns:a16="http://schemas.microsoft.com/office/drawing/2014/main" id="{1EDCED5E-0006-9186-7724-79099122C60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Date Placeholder 6">
            <a:extLst>
              <a:ext uri="{FF2B5EF4-FFF2-40B4-BE49-F238E27FC236}">
                <a16:creationId xmlns:a16="http://schemas.microsoft.com/office/drawing/2014/main" id="{889B76F7-8B33-B43E-0A64-79F304951BA4}"/>
              </a:ext>
            </a:extLst>
          </p:cNvPr>
          <p:cNvSpPr>
            <a:spLocks noGrp="1"/>
          </p:cNvSpPr>
          <p:nvPr>
            <p:ph type="dt" sz="half" idx="10"/>
          </p:nvPr>
        </p:nvSpPr>
        <p:spPr/>
        <p:txBody>
          <a:bodyPr/>
          <a:lstStyle/>
          <a:p>
            <a:r>
              <a:rPr lang="en-US" dirty="0"/>
              <a:t>Outline, 51</a:t>
            </a:r>
          </a:p>
        </p:txBody>
      </p:sp>
      <p:pic>
        <p:nvPicPr>
          <p:cNvPr id="8" name="Picture 7" descr="bs00979_">
            <a:extLst>
              <a:ext uri="{FF2B5EF4-FFF2-40B4-BE49-F238E27FC236}">
                <a16:creationId xmlns:a16="http://schemas.microsoft.com/office/drawing/2014/main" id="{CE7FA3B6-7D9C-48D7-FA58-9C822E5D1C6B}"/>
              </a:ext>
            </a:extLst>
          </p:cNvPr>
          <p:cNvPicPr>
            <a:picLocks noChangeAspect="1" noChangeArrowheads="1"/>
          </p:cNvPicPr>
          <p:nvPr/>
        </p:nvPicPr>
        <p:blipFill>
          <a:blip r:embed="rId3"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71318838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 calcmode="lin" valueType="num">
                                      <p:cBhvr>
                                        <p:cTn id="26"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a:latin typeface="+mn-lt"/>
              </a:rPr>
              <a:t>Same Writer For</a:t>
            </a:r>
            <a:br>
              <a:rPr lang="en-US" sz="3000">
                <a:latin typeface="+mn-lt"/>
              </a:rPr>
            </a:br>
            <a:r>
              <a:rPr lang="en-US"/>
              <a:t>“Luke” &amp; “Acts”</a:t>
            </a:r>
          </a:p>
        </p:txBody>
      </p:sp>
      <p:sp>
        <p:nvSpPr>
          <p:cNvPr id="3" name="Content Placeholder 2"/>
          <p:cNvSpPr>
            <a:spLocks noGrp="1"/>
          </p:cNvSpPr>
          <p:nvPr>
            <p:ph idx="1"/>
          </p:nvPr>
        </p:nvSpPr>
        <p:spPr>
          <a:xfrm>
            <a:off x="457200" y="1761565"/>
            <a:ext cx="8229600" cy="4369362"/>
          </a:xfrm>
        </p:spPr>
        <p:txBody>
          <a:bodyPr/>
          <a:lstStyle/>
          <a:p>
            <a:pPr marL="457200" indent="-403225">
              <a:spcBef>
                <a:spcPts val="0"/>
              </a:spcBef>
              <a:spcAft>
                <a:spcPts val="2400"/>
              </a:spcAft>
            </a:pPr>
            <a:r>
              <a:rPr lang="en-US" sz="2800">
                <a:effectLst>
                  <a:outerShdw blurRad="38100" dist="38100" dir="2700000" algn="tl">
                    <a:srgbClr val="000000">
                      <a:alpha val="43137"/>
                    </a:srgbClr>
                  </a:outerShdw>
                </a:effectLst>
              </a:rPr>
              <a:t>“Acts” </a:t>
            </a:r>
            <a:r>
              <a:rPr lang="en-US" sz="2800" b="1">
                <a:solidFill>
                  <a:srgbClr val="FFFF00"/>
                </a:solidFill>
                <a:effectLst>
                  <a:outerShdw blurRad="38100" dist="38100" dir="2700000" algn="tl">
                    <a:srgbClr val="000000">
                      <a:alpha val="43137"/>
                    </a:srgbClr>
                  </a:outerShdw>
                </a:effectLst>
              </a:rPr>
              <a:t>begins</a:t>
            </a:r>
            <a:r>
              <a:rPr lang="en-US" sz="2800">
                <a:effectLst>
                  <a:outerShdw blurRad="38100" dist="38100" dir="2700000" algn="tl">
                    <a:srgbClr val="000000">
                      <a:alpha val="43137"/>
                    </a:srgbClr>
                  </a:outerShdw>
                </a:effectLst>
              </a:rPr>
              <a:t> where “Luke” </a:t>
            </a:r>
            <a:r>
              <a:rPr lang="en-US" sz="2800" b="1">
                <a:solidFill>
                  <a:srgbClr val="FFFF00"/>
                </a:solidFill>
                <a:effectLst>
                  <a:outerShdw blurRad="38100" dist="38100" dir="2700000" algn="tl">
                    <a:srgbClr val="000000">
                      <a:alpha val="43137"/>
                    </a:srgbClr>
                  </a:outerShdw>
                </a:effectLst>
              </a:rPr>
              <a:t>leaves off</a:t>
            </a:r>
            <a:r>
              <a:rPr lang="en-US" sz="2800">
                <a:effectLst>
                  <a:outerShdw blurRad="38100" dist="38100" dir="2700000" algn="tl">
                    <a:srgbClr val="000000">
                      <a:alpha val="43137"/>
                    </a:srgbClr>
                  </a:outerShdw>
                </a:effectLst>
              </a:rPr>
              <a:t>:</a:t>
            </a:r>
          </a:p>
          <a:p>
            <a:pPr marL="857250" lvl="1" indent="-403225">
              <a:spcBef>
                <a:spcPts val="0"/>
              </a:spcBef>
              <a:spcAft>
                <a:spcPts val="2400"/>
              </a:spcAft>
            </a:pPr>
            <a:r>
              <a:rPr lang="en-US" sz="2400" u="sng">
                <a:effectLst>
                  <a:outerShdw blurRad="38100" dist="38100" dir="2700000" algn="tl">
                    <a:srgbClr val="000000">
                      <a:alpha val="43137"/>
                    </a:srgbClr>
                  </a:outerShdw>
                </a:effectLst>
              </a:rPr>
              <a:t>Temporally</a:t>
            </a:r>
            <a:r>
              <a:rPr lang="en-US" sz="2400">
                <a:effectLst>
                  <a:outerShdw blurRad="38100" dist="38100" dir="2700000" algn="tl">
                    <a:srgbClr val="000000">
                      <a:alpha val="43137"/>
                    </a:srgbClr>
                  </a:outerShdw>
                </a:effectLst>
              </a:rPr>
              <a:t>:  Jesus’ ascension  (Lk. 24:50-51; Acts 1:9-10)</a:t>
            </a:r>
          </a:p>
          <a:p>
            <a:pPr marL="857250" lvl="1" indent="-403225">
              <a:spcBef>
                <a:spcPts val="0"/>
              </a:spcBef>
              <a:spcAft>
                <a:spcPts val="2400"/>
              </a:spcAft>
            </a:pPr>
            <a:r>
              <a:rPr lang="en-US" sz="2400" u="sng">
                <a:effectLst>
                  <a:outerShdw blurRad="38100" dist="38100" dir="2700000" algn="tl">
                    <a:srgbClr val="000000">
                      <a:alpha val="43137"/>
                    </a:srgbClr>
                  </a:outerShdw>
                </a:effectLst>
              </a:rPr>
              <a:t>Geographically</a:t>
            </a:r>
            <a:r>
              <a:rPr lang="en-US" sz="2400">
                <a:effectLst>
                  <a:outerShdw blurRad="38100" dist="38100" dir="2700000" algn="tl">
                    <a:srgbClr val="000000">
                      <a:alpha val="43137"/>
                    </a:srgbClr>
                  </a:outerShdw>
                </a:effectLst>
              </a:rPr>
              <a:t>: Jerusalem  (Lk. 24:52-53; Acts 1:9-10)</a:t>
            </a:r>
          </a:p>
          <a:p>
            <a:pPr marL="857250" lvl="1" indent="-403225">
              <a:spcBef>
                <a:spcPts val="0"/>
              </a:spcBef>
              <a:spcAft>
                <a:spcPts val="2400"/>
              </a:spcAft>
            </a:pPr>
            <a:r>
              <a:rPr lang="en-US" sz="2400" u="sng" err="1">
                <a:effectLst>
                  <a:outerShdw blurRad="38100" dist="38100" dir="2700000" algn="tl">
                    <a:srgbClr val="000000">
                      <a:alpha val="43137"/>
                    </a:srgbClr>
                  </a:outerShdw>
                </a:effectLst>
              </a:rPr>
              <a:t>Situationally</a:t>
            </a:r>
            <a:r>
              <a:rPr lang="en-US" sz="2400">
                <a:effectLst>
                  <a:outerShdw blurRad="38100" dist="38100" dir="2700000" algn="tl">
                    <a:srgbClr val="000000">
                      <a:alpha val="43137"/>
                    </a:srgbClr>
                  </a:outerShdw>
                </a:effectLst>
              </a:rPr>
              <a:t>:  Apostles waiting for HS  (Lk. 24:49; Acts 1:4-5, 8)</a:t>
            </a:r>
          </a:p>
        </p:txBody>
      </p:sp>
      <p:sp>
        <p:nvSpPr>
          <p:cNvPr id="4" name="Date Placeholder 3">
            <a:extLst>
              <a:ext uri="{FF2B5EF4-FFF2-40B4-BE49-F238E27FC236}">
                <a16:creationId xmlns:a16="http://schemas.microsoft.com/office/drawing/2014/main" id="{CB172776-F68D-AB7E-5117-91BCF66B939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51</a:t>
            </a:r>
          </a:p>
        </p:txBody>
      </p:sp>
      <p:sp>
        <p:nvSpPr>
          <p:cNvPr id="5" name="Footer Placeholder 4">
            <a:extLst>
              <a:ext uri="{FF2B5EF4-FFF2-40B4-BE49-F238E27FC236}">
                <a16:creationId xmlns:a16="http://schemas.microsoft.com/office/drawing/2014/main" id="{F9D3AC95-6044-5E37-7B75-D1AF5654360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41D5BE05-A262-9E1A-6794-F9E8882FA82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7" name="Picture 7" descr="bs00979_">
            <a:extLst>
              <a:ext uri="{FF2B5EF4-FFF2-40B4-BE49-F238E27FC236}">
                <a16:creationId xmlns:a16="http://schemas.microsoft.com/office/drawing/2014/main" id="{7005BA0D-48D2-167C-4F7E-F2F6D4EBEC90}"/>
              </a:ext>
            </a:extLst>
          </p:cNvPr>
          <p:cNvPicPr>
            <a:picLocks noChangeAspect="1" noChangeArrowheads="1"/>
          </p:cNvPicPr>
          <p:nvPr/>
        </p:nvPicPr>
        <p:blipFill>
          <a:blip r:embed="rId3"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23166562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188AEE-C9BF-7581-D623-BA77ADA6DE41}"/>
              </a:ext>
            </a:extLst>
          </p:cNvPr>
          <p:cNvSpPr>
            <a:spLocks noGrp="1"/>
          </p:cNvSpPr>
          <p:nvPr>
            <p:ph type="title"/>
          </p:nvPr>
        </p:nvSpPr>
        <p:spPr/>
        <p:txBody>
          <a:bodyPr/>
          <a:lstStyle/>
          <a:p>
            <a:r>
              <a:rPr lang="en-US" dirty="0"/>
              <a:t>Papyrus 1 Has No Title</a:t>
            </a:r>
          </a:p>
        </p:txBody>
      </p:sp>
      <p:sp>
        <p:nvSpPr>
          <p:cNvPr id="7" name="Content Placeholder 6">
            <a:extLst>
              <a:ext uri="{FF2B5EF4-FFF2-40B4-BE49-F238E27FC236}">
                <a16:creationId xmlns:a16="http://schemas.microsoft.com/office/drawing/2014/main" id="{51B07F1B-A52A-E7A0-FE65-4F5C72EF006B}"/>
              </a:ext>
            </a:extLst>
          </p:cNvPr>
          <p:cNvSpPr>
            <a:spLocks noGrp="1"/>
          </p:cNvSpPr>
          <p:nvPr>
            <p:ph sz="half" idx="2"/>
          </p:nvPr>
        </p:nvSpPr>
        <p:spPr/>
        <p:txBody>
          <a:bodyPr/>
          <a:lstStyle/>
          <a:p>
            <a:r>
              <a:rPr lang="en-US" sz="2500" u="sng" dirty="0"/>
              <a:t>Date</a:t>
            </a:r>
            <a:r>
              <a:rPr lang="en-US" sz="2500" dirty="0"/>
              <a:t>:  ~AD </a:t>
            </a:r>
            <a:r>
              <a:rPr lang="en-US" sz="2500" b="1" dirty="0">
                <a:solidFill>
                  <a:srgbClr val="FFFF00"/>
                </a:solidFill>
              </a:rPr>
              <a:t>250</a:t>
            </a:r>
          </a:p>
          <a:p>
            <a:r>
              <a:rPr lang="en-US" sz="2500" u="sng" dirty="0"/>
              <a:t>Contents</a:t>
            </a:r>
            <a:r>
              <a:rPr lang="en-US" sz="2500" dirty="0"/>
              <a:t>:  Mt. 1:1-9, 12, 14-20</a:t>
            </a:r>
          </a:p>
          <a:p>
            <a:r>
              <a:rPr lang="en-US" sz="2500" b="1" dirty="0">
                <a:solidFill>
                  <a:srgbClr val="FFFF00"/>
                </a:solidFill>
              </a:rPr>
              <a:t>Alpha</a:t>
            </a:r>
            <a:r>
              <a:rPr lang="en-US" sz="2500" dirty="0"/>
              <a:t> at top</a:t>
            </a:r>
          </a:p>
          <a:p>
            <a:r>
              <a:rPr lang="en-US" sz="2500" b="1" dirty="0">
                <a:solidFill>
                  <a:srgbClr val="FFFF00"/>
                </a:solidFill>
              </a:rPr>
              <a:t>No title </a:t>
            </a:r>
            <a:r>
              <a:rPr lang="en-US" sz="2500" dirty="0"/>
              <a:t>on the first page</a:t>
            </a:r>
          </a:p>
          <a:p>
            <a:r>
              <a:rPr lang="en-US" sz="2500" dirty="0"/>
              <a:t>Title could have been at </a:t>
            </a:r>
            <a:r>
              <a:rPr lang="en-US" sz="2500" b="1" dirty="0">
                <a:solidFill>
                  <a:srgbClr val="FFFF00"/>
                </a:solidFill>
              </a:rPr>
              <a:t>the end </a:t>
            </a:r>
            <a:r>
              <a:rPr lang="en-US" sz="2500" dirty="0"/>
              <a:t>of the MS</a:t>
            </a:r>
          </a:p>
          <a:p>
            <a:endParaRPr lang="en-US" sz="2500" dirty="0"/>
          </a:p>
        </p:txBody>
      </p:sp>
      <p:sp>
        <p:nvSpPr>
          <p:cNvPr id="4" name="Date Placeholder 3">
            <a:extLst>
              <a:ext uri="{FF2B5EF4-FFF2-40B4-BE49-F238E27FC236}">
                <a16:creationId xmlns:a16="http://schemas.microsoft.com/office/drawing/2014/main" id="{F0B11EF0-8B72-6A47-B039-CDC7F32DF66E}"/>
              </a:ext>
            </a:extLst>
          </p:cNvPr>
          <p:cNvSpPr>
            <a:spLocks noGrp="1"/>
          </p:cNvSpPr>
          <p:nvPr>
            <p:ph type="dt" sz="half" idx="10"/>
          </p:nvPr>
        </p:nvSpPr>
        <p:spPr/>
        <p:txBody>
          <a:bodyPr/>
          <a:lstStyle/>
          <a:p>
            <a:r>
              <a:rPr lang="en-US"/>
              <a:t>Outline, 6</a:t>
            </a:r>
          </a:p>
        </p:txBody>
      </p:sp>
      <p:sp>
        <p:nvSpPr>
          <p:cNvPr id="5" name="Footer Placeholder 4">
            <a:extLst>
              <a:ext uri="{FF2B5EF4-FFF2-40B4-BE49-F238E27FC236}">
                <a16:creationId xmlns:a16="http://schemas.microsoft.com/office/drawing/2014/main" id="{3448BDDE-8804-4DAC-1D11-6C24E4FBC8E1}"/>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9698A979-8FDF-920C-6852-F464E07282C7}"/>
              </a:ext>
            </a:extLst>
          </p:cNvPr>
          <p:cNvSpPr>
            <a:spLocks noGrp="1"/>
          </p:cNvSpPr>
          <p:nvPr>
            <p:ph type="sldNum" sz="quarter" idx="12"/>
          </p:nvPr>
        </p:nvSpPr>
        <p:spPr/>
        <p:txBody>
          <a:bodyPr/>
          <a:lstStyle/>
          <a:p>
            <a:fld id="{3C8CA7C4-6BCF-4B83-8858-85B1748A2A5F}" type="slidenum">
              <a:rPr lang="en-US" smtClean="0"/>
              <a:t>42</a:t>
            </a:fld>
            <a:endParaRPr lang="en-US"/>
          </a:p>
        </p:txBody>
      </p:sp>
      <p:pic>
        <p:nvPicPr>
          <p:cNvPr id="11" name="Content Placeholder 10">
            <a:extLst>
              <a:ext uri="{FF2B5EF4-FFF2-40B4-BE49-F238E27FC236}">
                <a16:creationId xmlns:a16="http://schemas.microsoft.com/office/drawing/2014/main" id="{DF0BC427-C800-0F99-17D4-2A25B22AC824}"/>
              </a:ext>
            </a:extLst>
          </p:cNvPr>
          <p:cNvPicPr>
            <a:picLocks noGrp="1" noChangeAspect="1"/>
          </p:cNvPicPr>
          <p:nvPr>
            <p:ph sz="half" idx="1"/>
          </p:nvPr>
        </p:nvPicPr>
        <p:blipFill>
          <a:blip r:embed="rId3"/>
          <a:stretch>
            <a:fillRect/>
          </a:stretch>
        </p:blipFill>
        <p:spPr>
          <a:xfrm>
            <a:off x="550942" y="1600200"/>
            <a:ext cx="3851116" cy="4530725"/>
          </a:xfrm>
        </p:spPr>
      </p:pic>
    </p:spTree>
    <p:extLst>
      <p:ext uri="{BB962C8B-B14F-4D97-AF65-F5344CB8AC3E}">
        <p14:creationId xmlns:p14="http://schemas.microsoft.com/office/powerpoint/2010/main" val="121331395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500" fill="hold"/>
                                        <p:tgtEl>
                                          <p:spTgt spid="11"/>
                                        </p:tgtEl>
                                        <p:attrNameLst>
                                          <p:attrName>ppt_w</p:attrName>
                                        </p:attrNameLst>
                                      </p:cBhvr>
                                      <p:tavLst>
                                        <p:tav tm="0">
                                          <p:val>
                                            <p:fltVal val="0"/>
                                          </p:val>
                                        </p:tav>
                                        <p:tav tm="100000">
                                          <p:val>
                                            <p:strVal val="#ppt_w"/>
                                          </p:val>
                                        </p:tav>
                                      </p:tavLst>
                                    </p:anim>
                                    <p:anim calcmode="lin" valueType="num">
                                      <p:cBhvr>
                                        <p:cTn id="14" dur="500" fill="hold"/>
                                        <p:tgtEl>
                                          <p:spTgt spid="11"/>
                                        </p:tgtEl>
                                        <p:attrNameLst>
                                          <p:attrName>ppt_h</p:attrName>
                                        </p:attrNameLst>
                                      </p:cBhvr>
                                      <p:tavLst>
                                        <p:tav tm="0">
                                          <p:val>
                                            <p:fltVal val="0"/>
                                          </p:val>
                                        </p:tav>
                                        <p:tav tm="100000">
                                          <p:val>
                                            <p:strVal val="#ppt_h"/>
                                          </p:val>
                                        </p:tav>
                                      </p:tavLst>
                                    </p:anim>
                                    <p:animEffect transition="in" filter="fade">
                                      <p:cBhvr>
                                        <p:cTn id="15" dur="500"/>
                                        <p:tgtEl>
                                          <p:spTgt spid="11"/>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p:cTn id="1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7">
                                            <p:txEl>
                                              <p:pRg st="0" end="0"/>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 calcmode="lin" valueType="num">
                                      <p:cBhvr>
                                        <p:cTn id="25"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27" dur="500"/>
                                        <p:tgtEl>
                                          <p:spTgt spid="7">
                                            <p:txEl>
                                              <p:pRg st="1" end="1"/>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7">
                                            <p:txEl>
                                              <p:pRg st="2" end="2"/>
                                            </p:txEl>
                                          </p:spTgt>
                                        </p:tgtEl>
                                        <p:attrNameLst>
                                          <p:attrName>style.visibility</p:attrName>
                                        </p:attrNameLst>
                                      </p:cBhvr>
                                      <p:to>
                                        <p:strVal val="visible"/>
                                      </p:to>
                                    </p:set>
                                    <p:anim calcmode="lin" valueType="num">
                                      <p:cBhvr>
                                        <p:cTn id="3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3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33" dur="500"/>
                                        <p:tgtEl>
                                          <p:spTgt spid="7">
                                            <p:txEl>
                                              <p:pRg st="2" end="2"/>
                                            </p:txEl>
                                          </p:spTgt>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7">
                                            <p:txEl>
                                              <p:pRg st="3" end="3"/>
                                            </p:txEl>
                                          </p:spTgt>
                                        </p:tgtEl>
                                        <p:attrNameLst>
                                          <p:attrName>style.visibility</p:attrName>
                                        </p:attrNameLst>
                                      </p:cBhvr>
                                      <p:to>
                                        <p:strVal val="visible"/>
                                      </p:to>
                                    </p:set>
                                    <p:anim calcmode="lin" valueType="num">
                                      <p:cBhvr>
                                        <p:cTn id="37"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8"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9" dur="500"/>
                                        <p:tgtEl>
                                          <p:spTgt spid="7">
                                            <p:txEl>
                                              <p:pRg st="3" end="3"/>
                                            </p:txEl>
                                          </p:spTgt>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7">
                                            <p:txEl>
                                              <p:pRg st="4" end="4"/>
                                            </p:txEl>
                                          </p:spTgt>
                                        </p:tgtEl>
                                        <p:attrNameLst>
                                          <p:attrName>style.visibility</p:attrName>
                                        </p:attrNameLst>
                                      </p:cBhvr>
                                      <p:to>
                                        <p:strVal val="visible"/>
                                      </p:to>
                                    </p:set>
                                    <p:anim calcmode="lin" valueType="num">
                                      <p:cBhvr>
                                        <p:cTn id="43"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44"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45"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uiExpand="1" build="p"/>
    </p:bldLst>
  </p:timing>
</p:sld>
</file>

<file path=ppt/slides/slide42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FADD259-5BFF-5DF1-0EBE-30858123EE4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79D8B73-209B-C180-8B1E-5DB7824EAC5A}"/>
              </a:ext>
            </a:extLst>
          </p:cNvPr>
          <p:cNvSpPr>
            <a:spLocks noGrp="1"/>
          </p:cNvSpPr>
          <p:nvPr>
            <p:ph type="title"/>
          </p:nvPr>
        </p:nvSpPr>
        <p:spPr/>
        <p:txBody>
          <a:bodyPr/>
          <a:lstStyle/>
          <a:p>
            <a:pPr algn="l"/>
            <a:r>
              <a:rPr lang="en-US" sz="3000">
                <a:latin typeface="+mn-lt"/>
              </a:rPr>
              <a:t>Internal Evidence</a:t>
            </a:r>
            <a:br>
              <a:rPr lang="en-US"/>
            </a:br>
            <a:r>
              <a:rPr lang="en-US"/>
              <a:t>Writer Of “Luke”</a:t>
            </a:r>
          </a:p>
        </p:txBody>
      </p:sp>
      <p:sp>
        <p:nvSpPr>
          <p:cNvPr id="3" name="Content Placeholder 2">
            <a:extLst>
              <a:ext uri="{FF2B5EF4-FFF2-40B4-BE49-F238E27FC236}">
                <a16:creationId xmlns:a16="http://schemas.microsoft.com/office/drawing/2014/main" id="{718EAC16-224A-A7C2-3173-2173B59478A7}"/>
              </a:ext>
            </a:extLst>
          </p:cNvPr>
          <p:cNvSpPr>
            <a:spLocks noGrp="1"/>
          </p:cNvSpPr>
          <p:nvPr>
            <p:ph idx="1"/>
          </p:nvPr>
        </p:nvSpPr>
        <p:spPr/>
        <p:txBody>
          <a:bodyPr/>
          <a:lstStyle/>
          <a:p>
            <a:pPr marL="457200" indent="-457200">
              <a:spcBef>
                <a:spcPts val="0"/>
              </a:spcBef>
              <a:spcAft>
                <a:spcPts val="2400"/>
              </a:spcAft>
            </a:pPr>
            <a:r>
              <a:rPr lang="en-US" sz="2800" dirty="0"/>
              <a:t>He knew the </a:t>
            </a:r>
            <a:r>
              <a:rPr lang="en-US" sz="2800" b="1" dirty="0">
                <a:solidFill>
                  <a:srgbClr val="FFFF00"/>
                </a:solidFill>
              </a:rPr>
              <a:t>LXX</a:t>
            </a:r>
          </a:p>
          <a:p>
            <a:pPr marL="457200" indent="-457200">
              <a:spcBef>
                <a:spcPts val="0"/>
              </a:spcBef>
              <a:spcAft>
                <a:spcPts val="2400"/>
              </a:spcAft>
            </a:pPr>
            <a:endParaRPr lang="en-US" sz="2800" dirty="0"/>
          </a:p>
        </p:txBody>
      </p:sp>
      <p:sp>
        <p:nvSpPr>
          <p:cNvPr id="4" name="Slide Number Placeholder 3">
            <a:extLst>
              <a:ext uri="{FF2B5EF4-FFF2-40B4-BE49-F238E27FC236}">
                <a16:creationId xmlns:a16="http://schemas.microsoft.com/office/drawing/2014/main" id="{37838556-1071-629E-B834-B68E923B48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6D207E99-AEC9-885B-B1C7-73A0886F657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51</a:t>
            </a:r>
          </a:p>
        </p:txBody>
      </p:sp>
      <p:sp>
        <p:nvSpPr>
          <p:cNvPr id="6" name="Footer Placeholder 5">
            <a:extLst>
              <a:ext uri="{FF2B5EF4-FFF2-40B4-BE49-F238E27FC236}">
                <a16:creationId xmlns:a16="http://schemas.microsoft.com/office/drawing/2014/main" id="{8B46606F-1441-1528-4FEE-60A30CF9A19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pic>
        <p:nvPicPr>
          <p:cNvPr id="7" name="Picture 7" descr="bs00979_">
            <a:extLst>
              <a:ext uri="{FF2B5EF4-FFF2-40B4-BE49-F238E27FC236}">
                <a16:creationId xmlns:a16="http://schemas.microsoft.com/office/drawing/2014/main" id="{882165E4-C83A-27BC-1ECB-8320B36C5413}"/>
              </a:ext>
            </a:extLst>
          </p:cNvPr>
          <p:cNvPicPr>
            <a:picLocks noChangeAspect="1" noChangeArrowheads="1"/>
          </p:cNvPicPr>
          <p:nvPr/>
        </p:nvPicPr>
        <p:blipFill>
          <a:blip r:embed="rId2" cstate="print"/>
          <a:srcRect/>
          <a:stretch>
            <a:fillRect/>
          </a:stretch>
        </p:blipFill>
        <p:spPr bwMode="auto">
          <a:xfrm>
            <a:off x="7168988" y="122237"/>
            <a:ext cx="1761473" cy="1955260"/>
          </a:xfrm>
          <a:prstGeom prst="rect">
            <a:avLst/>
          </a:prstGeom>
          <a:noFill/>
          <a:ln w="9525">
            <a:noFill/>
            <a:miter lim="800000"/>
            <a:headEnd/>
            <a:tailEnd/>
          </a:ln>
          <a:effectLst/>
        </p:spPr>
      </p:pic>
      <p:graphicFrame>
        <p:nvGraphicFramePr>
          <p:cNvPr id="8" name="Table 7">
            <a:extLst>
              <a:ext uri="{FF2B5EF4-FFF2-40B4-BE49-F238E27FC236}">
                <a16:creationId xmlns:a16="http://schemas.microsoft.com/office/drawing/2014/main" id="{E71F850F-7987-74C0-7898-0F6080D05B24}"/>
              </a:ext>
            </a:extLst>
          </p:cNvPr>
          <p:cNvGraphicFramePr>
            <a:graphicFrameLocks noGrp="1"/>
          </p:cNvGraphicFramePr>
          <p:nvPr>
            <p:extLst>
              <p:ext uri="{D42A27DB-BD31-4B8C-83A1-F6EECF244321}">
                <p14:modId xmlns:p14="http://schemas.microsoft.com/office/powerpoint/2010/main" val="1426362515"/>
              </p:ext>
            </p:extLst>
          </p:nvPr>
        </p:nvGraphicFramePr>
        <p:xfrm>
          <a:off x="489857" y="2319475"/>
          <a:ext cx="8229600" cy="3717109"/>
        </p:xfrm>
        <a:graphic>
          <a:graphicData uri="http://schemas.openxmlformats.org/drawingml/2006/table">
            <a:tbl>
              <a:tblPr firstRow="1" bandRow="1">
                <a:tableStyleId>{5C22544A-7EE6-4342-B048-85BDC9FD1C3A}</a:tableStyleId>
              </a:tblPr>
              <a:tblGrid>
                <a:gridCol w="2057400">
                  <a:extLst>
                    <a:ext uri="{9D8B030D-6E8A-4147-A177-3AD203B41FA5}">
                      <a16:colId xmlns:a16="http://schemas.microsoft.com/office/drawing/2014/main" val="1686832522"/>
                    </a:ext>
                  </a:extLst>
                </a:gridCol>
                <a:gridCol w="2155372">
                  <a:extLst>
                    <a:ext uri="{9D8B030D-6E8A-4147-A177-3AD203B41FA5}">
                      <a16:colId xmlns:a16="http://schemas.microsoft.com/office/drawing/2014/main" val="3375913684"/>
                    </a:ext>
                  </a:extLst>
                </a:gridCol>
                <a:gridCol w="2068285">
                  <a:extLst>
                    <a:ext uri="{9D8B030D-6E8A-4147-A177-3AD203B41FA5}">
                      <a16:colId xmlns:a16="http://schemas.microsoft.com/office/drawing/2014/main" val="2909650896"/>
                    </a:ext>
                  </a:extLst>
                </a:gridCol>
                <a:gridCol w="1948543">
                  <a:extLst>
                    <a:ext uri="{9D8B030D-6E8A-4147-A177-3AD203B41FA5}">
                      <a16:colId xmlns:a16="http://schemas.microsoft.com/office/drawing/2014/main" val="4253333619"/>
                    </a:ext>
                  </a:extLst>
                </a:gridCol>
              </a:tblGrid>
              <a:tr h="370840">
                <a:tc>
                  <a:txBody>
                    <a:bodyPr/>
                    <a:lstStyle/>
                    <a:p>
                      <a:pPr algn="ctr"/>
                      <a:r>
                        <a:rPr lang="en-US" sz="2200" b="0" dirty="0">
                          <a:effectLst>
                            <a:outerShdw blurRad="38100" dist="38100" dir="2700000" algn="tl">
                              <a:srgbClr val="000000">
                                <a:alpha val="43137"/>
                              </a:srgbClr>
                            </a:outerShdw>
                          </a:effectLst>
                          <a:latin typeface="+mj-lt"/>
                        </a:rPr>
                        <a:t>Luke &amp; Acts</a:t>
                      </a:r>
                    </a:p>
                  </a:txBody>
                  <a:tcPr>
                    <a:solidFill>
                      <a:srgbClr val="0000FF"/>
                    </a:solidFill>
                  </a:tcPr>
                </a:tc>
                <a:tc>
                  <a:txBody>
                    <a:bodyPr/>
                    <a:lstStyle/>
                    <a:p>
                      <a:pPr algn="ctr"/>
                      <a:r>
                        <a:rPr lang="en-US" sz="2200" b="0" dirty="0">
                          <a:effectLst>
                            <a:outerShdw blurRad="38100" dist="38100" dir="2700000" algn="tl">
                              <a:srgbClr val="000000">
                                <a:alpha val="43137"/>
                              </a:srgbClr>
                            </a:outerShdw>
                          </a:effectLst>
                          <a:latin typeface="+mj-lt"/>
                        </a:rPr>
                        <a:t>The LXX</a:t>
                      </a:r>
                    </a:p>
                  </a:txBody>
                  <a:tcPr>
                    <a:solidFill>
                      <a:srgbClr val="0000FF"/>
                    </a:solidFill>
                  </a:tcPr>
                </a:tc>
                <a:tc>
                  <a:txBody>
                    <a:bodyPr/>
                    <a:lstStyle/>
                    <a:p>
                      <a:pPr algn="ctr"/>
                      <a:r>
                        <a:rPr lang="en-US" sz="2200" b="0" dirty="0">
                          <a:effectLst>
                            <a:outerShdw blurRad="38100" dist="38100" dir="2700000" algn="tl">
                              <a:srgbClr val="000000">
                                <a:alpha val="43137"/>
                              </a:srgbClr>
                            </a:outerShdw>
                          </a:effectLst>
                          <a:latin typeface="+mj-lt"/>
                        </a:rPr>
                        <a:t>Luke &amp; Acts</a:t>
                      </a:r>
                    </a:p>
                  </a:txBody>
                  <a:tcPr>
                    <a:solidFill>
                      <a:srgbClr val="0000FF"/>
                    </a:solidFill>
                  </a:tcPr>
                </a:tc>
                <a:tc>
                  <a:txBody>
                    <a:bodyPr/>
                    <a:lstStyle/>
                    <a:p>
                      <a:pPr algn="ctr"/>
                      <a:r>
                        <a:rPr lang="en-US" sz="2200" b="0" dirty="0">
                          <a:effectLst>
                            <a:outerShdw blurRad="38100" dist="38100" dir="2700000" algn="tl">
                              <a:srgbClr val="000000">
                                <a:alpha val="43137"/>
                              </a:srgbClr>
                            </a:outerShdw>
                          </a:effectLst>
                          <a:latin typeface="+mj-lt"/>
                        </a:rPr>
                        <a:t>The LXX</a:t>
                      </a:r>
                    </a:p>
                  </a:txBody>
                  <a:tcPr>
                    <a:solidFill>
                      <a:srgbClr val="0000FF"/>
                    </a:solidFill>
                  </a:tcPr>
                </a:tc>
                <a:extLst>
                  <a:ext uri="{0D108BD9-81ED-4DB2-BD59-A6C34878D82A}">
                    <a16:rowId xmlns:a16="http://schemas.microsoft.com/office/drawing/2014/main" val="2128865458"/>
                  </a:ext>
                </a:extLst>
              </a:tr>
              <a:tr h="370840">
                <a:tc>
                  <a:txBody>
                    <a:bodyPr/>
                    <a:lstStyle/>
                    <a:p>
                      <a:r>
                        <a:rPr lang="en-US" sz="2200" dirty="0"/>
                        <a:t>Lk. 3:5-6</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200" dirty="0"/>
                        <a:t>Isa. 40:4-5</a:t>
                      </a:r>
                    </a:p>
                  </a:txBody>
                  <a:tcPr/>
                </a:tc>
                <a:tc>
                  <a:txBody>
                    <a:bodyPr/>
                    <a:lstStyle/>
                    <a:p>
                      <a:r>
                        <a:rPr lang="en-US" sz="2200" dirty="0"/>
                        <a:t>Acts 7:27-28</a:t>
                      </a:r>
                    </a:p>
                  </a:txBody>
                  <a:tcPr/>
                </a:tc>
                <a:tc>
                  <a:txBody>
                    <a:bodyPr/>
                    <a:lstStyle/>
                    <a:p>
                      <a:r>
                        <a:rPr lang="en-US" sz="2200" dirty="0"/>
                        <a:t>Ex. 2:14</a:t>
                      </a:r>
                    </a:p>
                  </a:txBody>
                  <a:tcPr/>
                </a:tc>
                <a:extLst>
                  <a:ext uri="{0D108BD9-81ED-4DB2-BD59-A6C34878D82A}">
                    <a16:rowId xmlns:a16="http://schemas.microsoft.com/office/drawing/2014/main" val="386243582"/>
                  </a:ext>
                </a:extLst>
              </a:tr>
              <a:tr h="370840">
                <a:tc>
                  <a:txBody>
                    <a:bodyPr/>
                    <a:lstStyle/>
                    <a:p>
                      <a:r>
                        <a:rPr lang="en-US" sz="2200" dirty="0"/>
                        <a:t>Lk. 4:18</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200" dirty="0"/>
                        <a:t>Isa. 61:1; 58:6</a:t>
                      </a:r>
                    </a:p>
                  </a:txBody>
                  <a:tcPr/>
                </a:tc>
                <a:tc>
                  <a:txBody>
                    <a:bodyPr/>
                    <a:lstStyle/>
                    <a:p>
                      <a:r>
                        <a:rPr lang="en-US" sz="2200" dirty="0"/>
                        <a:t>Acts 7:43</a:t>
                      </a:r>
                    </a:p>
                  </a:txBody>
                  <a:tcPr/>
                </a:tc>
                <a:tc>
                  <a:txBody>
                    <a:bodyPr/>
                    <a:lstStyle/>
                    <a:p>
                      <a:r>
                        <a:rPr lang="en-US" sz="2200" dirty="0"/>
                        <a:t>Amos 5:26-27</a:t>
                      </a:r>
                    </a:p>
                  </a:txBody>
                  <a:tcPr/>
                </a:tc>
                <a:extLst>
                  <a:ext uri="{0D108BD9-81ED-4DB2-BD59-A6C34878D82A}">
                    <a16:rowId xmlns:a16="http://schemas.microsoft.com/office/drawing/2014/main" val="1347079243"/>
                  </a:ext>
                </a:extLst>
              </a:tr>
              <a:tr h="370840">
                <a:tc>
                  <a:txBody>
                    <a:bodyPr/>
                    <a:lstStyle/>
                    <a:p>
                      <a:r>
                        <a:rPr lang="en-US" sz="2200" dirty="0"/>
                        <a:t>Acts 2:19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200" dirty="0"/>
                        <a:t>Joel 2:30</a:t>
                      </a:r>
                    </a:p>
                  </a:txBody>
                  <a:tcPr/>
                </a:tc>
                <a:tc>
                  <a:txBody>
                    <a:bodyPr/>
                    <a:lstStyle/>
                    <a:p>
                      <a:r>
                        <a:rPr lang="en-US" sz="2200" dirty="0"/>
                        <a:t>Acts 8:33</a:t>
                      </a:r>
                    </a:p>
                  </a:txBody>
                  <a:tcPr/>
                </a:tc>
                <a:tc>
                  <a:txBody>
                    <a:bodyPr/>
                    <a:lstStyle/>
                    <a:p>
                      <a:r>
                        <a:rPr lang="en-US" sz="2200" dirty="0"/>
                        <a:t>Isa. 53:7-8</a:t>
                      </a:r>
                    </a:p>
                  </a:txBody>
                  <a:tcPr/>
                </a:tc>
                <a:extLst>
                  <a:ext uri="{0D108BD9-81ED-4DB2-BD59-A6C34878D82A}">
                    <a16:rowId xmlns:a16="http://schemas.microsoft.com/office/drawing/2014/main" val="2840460846"/>
                  </a:ext>
                </a:extLst>
              </a:tr>
              <a:tr h="450669">
                <a:tc>
                  <a:txBody>
                    <a:bodyPr/>
                    <a:lstStyle/>
                    <a:p>
                      <a:r>
                        <a:rPr lang="en-US" sz="2200" dirty="0"/>
                        <a:t>Acts 2:25-26</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200" dirty="0"/>
                        <a:t>Psa. 16:8</a:t>
                      </a:r>
                    </a:p>
                  </a:txBody>
                  <a:tcPr/>
                </a:tc>
                <a:tc>
                  <a:txBody>
                    <a:bodyPr/>
                    <a:lstStyle/>
                    <a:p>
                      <a:r>
                        <a:rPr lang="en-US" sz="2200" dirty="0"/>
                        <a:t>Acts 13:41</a:t>
                      </a:r>
                    </a:p>
                  </a:txBody>
                  <a:tcPr/>
                </a:tc>
                <a:tc>
                  <a:txBody>
                    <a:bodyPr/>
                    <a:lstStyle/>
                    <a:p>
                      <a:r>
                        <a:rPr lang="en-US" sz="2200" dirty="0"/>
                        <a:t>Hab. 1:5</a:t>
                      </a:r>
                    </a:p>
                  </a:txBody>
                  <a:tcPr/>
                </a:tc>
                <a:extLst>
                  <a:ext uri="{0D108BD9-81ED-4DB2-BD59-A6C34878D82A}">
                    <a16:rowId xmlns:a16="http://schemas.microsoft.com/office/drawing/2014/main" val="2563149095"/>
                  </a:ext>
                </a:extLst>
              </a:tr>
              <a:tr h="370840">
                <a:tc>
                  <a:txBody>
                    <a:bodyPr/>
                    <a:lstStyle/>
                    <a:p>
                      <a:r>
                        <a:rPr lang="en-US" sz="2200" dirty="0"/>
                        <a:t>Acts 4:26</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200" dirty="0"/>
                        <a:t>Psa. 2:1</a:t>
                      </a:r>
                    </a:p>
                  </a:txBody>
                  <a:tcPr/>
                </a:tc>
                <a:tc>
                  <a:txBody>
                    <a:bodyPr/>
                    <a:lstStyle/>
                    <a:p>
                      <a:r>
                        <a:rPr lang="en-US" sz="2200" dirty="0"/>
                        <a:t>Acts 15:17</a:t>
                      </a:r>
                    </a:p>
                  </a:txBody>
                  <a:tcPr/>
                </a:tc>
                <a:tc>
                  <a:txBody>
                    <a:bodyPr/>
                    <a:lstStyle/>
                    <a:p>
                      <a:r>
                        <a:rPr lang="en-US" sz="2200" dirty="0"/>
                        <a:t>Amos 9:12</a:t>
                      </a:r>
                    </a:p>
                  </a:txBody>
                  <a:tcPr/>
                </a:tc>
                <a:extLst>
                  <a:ext uri="{0D108BD9-81ED-4DB2-BD59-A6C34878D82A}">
                    <a16:rowId xmlns:a16="http://schemas.microsoft.com/office/drawing/2014/main" val="1608339618"/>
                  </a:ext>
                </a:extLst>
              </a:tr>
              <a:tr h="370840">
                <a:tc>
                  <a:txBody>
                    <a:bodyPr/>
                    <a:lstStyle/>
                    <a:p>
                      <a:r>
                        <a:rPr lang="en-US" sz="2200" dirty="0"/>
                        <a:t>Acts 7:14</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200" dirty="0"/>
                        <a:t>Gen. 36:27; Dt. 10:22</a:t>
                      </a:r>
                    </a:p>
                  </a:txBody>
                  <a:tcPr/>
                </a:tc>
                <a:tc>
                  <a:txBody>
                    <a:bodyPr/>
                    <a:lstStyle/>
                    <a:p>
                      <a:endParaRPr lang="en-US" sz="2200" dirty="0"/>
                    </a:p>
                  </a:txBody>
                  <a:tcPr/>
                </a:tc>
                <a:tc>
                  <a:txBody>
                    <a:bodyPr/>
                    <a:lstStyle/>
                    <a:p>
                      <a:endParaRPr lang="en-US" sz="2200" dirty="0"/>
                    </a:p>
                  </a:txBody>
                  <a:tcPr/>
                </a:tc>
                <a:extLst>
                  <a:ext uri="{0D108BD9-81ED-4DB2-BD59-A6C34878D82A}">
                    <a16:rowId xmlns:a16="http://schemas.microsoft.com/office/drawing/2014/main" val="2913289684"/>
                  </a:ext>
                </a:extLst>
              </a:tr>
              <a:tr h="370840">
                <a:tc gridSpan="4">
                  <a:txBody>
                    <a:bodyPr/>
                    <a:lstStyle/>
                    <a:p>
                      <a:pPr algn="r"/>
                      <a:r>
                        <a:rPr lang="en-US" sz="1500" dirty="0"/>
                        <a:t>https://www.scripturecatholic.com/Septuagint-quotes-new-testament/</a:t>
                      </a:r>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234318741"/>
                  </a:ext>
                </a:extLst>
              </a:tr>
            </a:tbl>
          </a:graphicData>
        </a:graphic>
      </p:graphicFrame>
    </p:spTree>
    <p:extLst>
      <p:ext uri="{BB962C8B-B14F-4D97-AF65-F5344CB8AC3E}">
        <p14:creationId xmlns:p14="http://schemas.microsoft.com/office/powerpoint/2010/main" val="16428584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5B1ADC5-1590-6F0D-DE4F-CE2E05874C3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F98E43-68A3-0D0B-59B5-4EDD0E68B48D}"/>
              </a:ext>
            </a:extLst>
          </p:cNvPr>
          <p:cNvSpPr>
            <a:spLocks noGrp="1"/>
          </p:cNvSpPr>
          <p:nvPr>
            <p:ph type="title"/>
          </p:nvPr>
        </p:nvSpPr>
        <p:spPr/>
        <p:txBody>
          <a:bodyPr/>
          <a:lstStyle/>
          <a:p>
            <a:pPr algn="l"/>
            <a:r>
              <a:rPr lang="en-US" sz="3000">
                <a:latin typeface="+mn-lt"/>
              </a:rPr>
              <a:t>Internal Evidence</a:t>
            </a:r>
            <a:br>
              <a:rPr lang="en-US"/>
            </a:br>
            <a:r>
              <a:rPr lang="en-US"/>
              <a:t>Writer Of “Luke”</a:t>
            </a:r>
          </a:p>
        </p:txBody>
      </p:sp>
      <p:sp>
        <p:nvSpPr>
          <p:cNvPr id="3" name="Content Placeholder 2">
            <a:extLst>
              <a:ext uri="{FF2B5EF4-FFF2-40B4-BE49-F238E27FC236}">
                <a16:creationId xmlns:a16="http://schemas.microsoft.com/office/drawing/2014/main" id="{3634E745-4045-FEBF-0412-251506DB95B1}"/>
              </a:ext>
            </a:extLst>
          </p:cNvPr>
          <p:cNvSpPr>
            <a:spLocks noGrp="1"/>
          </p:cNvSpPr>
          <p:nvPr>
            <p:ph idx="1"/>
          </p:nvPr>
        </p:nvSpPr>
        <p:spPr/>
        <p:txBody>
          <a:bodyPr/>
          <a:lstStyle/>
          <a:p>
            <a:pPr marL="457200" indent="-457200">
              <a:spcBef>
                <a:spcPts val="0"/>
              </a:spcBef>
              <a:spcAft>
                <a:spcPts val="2400"/>
              </a:spcAft>
            </a:pPr>
            <a:r>
              <a:rPr lang="en-US" sz="2800" dirty="0"/>
              <a:t>He is </a:t>
            </a:r>
            <a:r>
              <a:rPr lang="en-US" sz="2800" b="1" dirty="0">
                <a:solidFill>
                  <a:srgbClr val="FFFF00"/>
                </a:solidFill>
              </a:rPr>
              <a:t>not a Jew</a:t>
            </a:r>
          </a:p>
          <a:p>
            <a:pPr marL="857250" lvl="1" indent="-457200">
              <a:spcBef>
                <a:spcPts val="0"/>
              </a:spcBef>
              <a:spcAft>
                <a:spcPts val="2400"/>
              </a:spcAft>
            </a:pPr>
            <a:r>
              <a:rPr lang="en-US" sz="2400" dirty="0"/>
              <a:t>“In their own language”  (Acts 1:18-19)</a:t>
            </a:r>
          </a:p>
          <a:p>
            <a:pPr marL="857250" lvl="1" indent="-457200">
              <a:spcBef>
                <a:spcPts val="0"/>
              </a:spcBef>
              <a:spcAft>
                <a:spcPts val="2400"/>
              </a:spcAft>
            </a:pPr>
            <a:r>
              <a:rPr lang="en-US" sz="2400" dirty="0"/>
              <a:t>Hellenistic Greek</a:t>
            </a:r>
          </a:p>
          <a:p>
            <a:pPr marL="857250" lvl="1" indent="-457200">
              <a:spcBef>
                <a:spcPts val="0"/>
              </a:spcBef>
              <a:spcAft>
                <a:spcPts val="2400"/>
              </a:spcAft>
            </a:pPr>
            <a:r>
              <a:rPr lang="en-US" sz="2400" dirty="0"/>
              <a:t>Gentile focus – emphasis on the universality of the gospel, his omission of material that focuses on the Jewish law, substitutes Greek equivalents for Jewish titles, his focus on Gentile converts in Acts</a:t>
            </a:r>
          </a:p>
          <a:p>
            <a:pPr marL="457200" indent="-457200">
              <a:spcBef>
                <a:spcPts val="0"/>
              </a:spcBef>
              <a:spcAft>
                <a:spcPts val="2400"/>
              </a:spcAft>
            </a:pPr>
            <a:r>
              <a:rPr lang="en-US" sz="2800" dirty="0"/>
              <a:t>He was one of </a:t>
            </a:r>
            <a:r>
              <a:rPr lang="en-US" sz="2800" b="1" dirty="0">
                <a:solidFill>
                  <a:srgbClr val="FFFF00"/>
                </a:solidFill>
              </a:rPr>
              <a:t>Paul’s traveling companions</a:t>
            </a:r>
            <a:endParaRPr lang="en-US" sz="2800" dirty="0"/>
          </a:p>
          <a:p>
            <a:pPr marL="457200" indent="-457200">
              <a:spcBef>
                <a:spcPts val="0"/>
              </a:spcBef>
              <a:spcAft>
                <a:spcPts val="2400"/>
              </a:spcAft>
            </a:pPr>
            <a:endParaRPr lang="en-US" sz="2800" dirty="0"/>
          </a:p>
        </p:txBody>
      </p:sp>
      <p:sp>
        <p:nvSpPr>
          <p:cNvPr id="4" name="Slide Number Placeholder 3">
            <a:extLst>
              <a:ext uri="{FF2B5EF4-FFF2-40B4-BE49-F238E27FC236}">
                <a16:creationId xmlns:a16="http://schemas.microsoft.com/office/drawing/2014/main" id="{DAA9E187-5824-594F-6484-D1F03060EC0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03076F16-5D50-5E07-B2D1-23BB6B5F2C1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51-52</a:t>
            </a:r>
          </a:p>
        </p:txBody>
      </p:sp>
      <p:sp>
        <p:nvSpPr>
          <p:cNvPr id="6" name="Footer Placeholder 5">
            <a:extLst>
              <a:ext uri="{FF2B5EF4-FFF2-40B4-BE49-F238E27FC236}">
                <a16:creationId xmlns:a16="http://schemas.microsoft.com/office/drawing/2014/main" id="{E2A37D59-2F4F-23B3-2ED6-B7337E25769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pic>
        <p:nvPicPr>
          <p:cNvPr id="7" name="Picture 7" descr="bs00979_">
            <a:extLst>
              <a:ext uri="{FF2B5EF4-FFF2-40B4-BE49-F238E27FC236}">
                <a16:creationId xmlns:a16="http://schemas.microsoft.com/office/drawing/2014/main" id="{F1745EB3-D7CC-2861-EED0-A9BB45FD729C}"/>
              </a:ext>
            </a:extLst>
          </p:cNvPr>
          <p:cNvPicPr>
            <a:picLocks noChangeAspect="1" noChangeArrowheads="1"/>
          </p:cNvPicPr>
          <p:nvPr/>
        </p:nvPicPr>
        <p:blipFill>
          <a:blip r:embed="rId2"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800838662"/>
      </p:ext>
    </p:extLst>
  </p:cSld>
  <p:clrMapOvr>
    <a:masterClrMapping/>
  </p:clrMapOvr>
  <p:transition spd="med">
    <p:pull/>
  </p:transition>
</p:sld>
</file>

<file path=ppt/slides/slide4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“We” Sections</a:t>
            </a:r>
          </a:p>
        </p:txBody>
      </p:sp>
      <p:graphicFrame>
        <p:nvGraphicFramePr>
          <p:cNvPr id="6" name="Content Placeholder 5"/>
          <p:cNvGraphicFramePr>
            <a:graphicFrameLocks noGrp="1"/>
          </p:cNvGraphicFramePr>
          <p:nvPr>
            <p:ph idx="1"/>
          </p:nvPr>
        </p:nvGraphicFramePr>
        <p:xfrm>
          <a:off x="457200" y="1584325"/>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9E02F8-5714-4D08-B493-E1655E6699B6}"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7E931625-3003-2EB5-182F-187BEEE1312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52</a:t>
            </a:r>
          </a:p>
        </p:txBody>
      </p:sp>
      <p:sp>
        <p:nvSpPr>
          <p:cNvPr id="4" name="Footer Placeholder 3">
            <a:extLst>
              <a:ext uri="{FF2B5EF4-FFF2-40B4-BE49-F238E27FC236}">
                <a16:creationId xmlns:a16="http://schemas.microsoft.com/office/drawing/2014/main" id="{D027D175-A421-30BD-CC9D-E6BFCAEEB44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072193146"/>
      </p:ext>
    </p:extLst>
  </p:cSld>
  <p:clrMapOvr>
    <a:masterClrMapping/>
  </p:clrMapOvr>
  <p:transition spd="med">
    <p:pull/>
  </p:transition>
</p:sld>
</file>

<file path=ppt/slides/slide4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Map&#10;&#10;Description automatically generated">
            <a:extLst>
              <a:ext uri="{FF2B5EF4-FFF2-40B4-BE49-F238E27FC236}">
                <a16:creationId xmlns:a16="http://schemas.microsoft.com/office/drawing/2014/main" id="{9382DF88-CAD6-49EB-BC33-594C924E17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144000" cy="6858000"/>
          </a:xfrm>
          <a:prstGeom prst="rect">
            <a:avLst/>
          </a:prstGeom>
        </p:spPr>
      </p:pic>
      <p:sp>
        <p:nvSpPr>
          <p:cNvPr id="2" name="Left Arrow 6">
            <a:extLst>
              <a:ext uri="{FF2B5EF4-FFF2-40B4-BE49-F238E27FC236}">
                <a16:creationId xmlns:a16="http://schemas.microsoft.com/office/drawing/2014/main" id="{47EF8C3C-41A5-CF13-2ED1-A7CBC0AFA8F0}"/>
              </a:ext>
            </a:extLst>
          </p:cNvPr>
          <p:cNvSpPr/>
          <p:nvPr/>
        </p:nvSpPr>
        <p:spPr>
          <a:xfrm rot="20191924">
            <a:off x="489608" y="3173777"/>
            <a:ext cx="3766957" cy="1546412"/>
          </a:xfrm>
          <a:prstGeom prst="rightArrow">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500" dirty="0">
                <a:solidFill>
                  <a:srgbClr val="FFFFFF"/>
                </a:solidFill>
                <a:latin typeface="Arial Black" panose="020B0A04020102020204" pitchFamily="34" charset="0"/>
                <a:cs typeface="Arial" panose="020B0604020202020204" pitchFamily="34" charset="0"/>
              </a:rPr>
              <a:t>No</a:t>
            </a:r>
            <a:r>
              <a:rPr kumimoji="0" lang="en-US" sz="2500" b="0" i="0" u="none" strike="noStrike" kern="1200" cap="none" spc="0" normalizeH="0" baseline="0" noProof="0" dirty="0">
                <a:ln>
                  <a:noFill/>
                </a:ln>
                <a:solidFill>
                  <a:srgbClr val="FFFFFF"/>
                </a:solidFill>
                <a:effectLst/>
                <a:uLnTx/>
                <a:uFillTx/>
                <a:latin typeface="Arial Black" panose="020B0A04020102020204" pitchFamily="34" charset="0"/>
                <a:cs typeface="Arial" panose="020B0604020202020204" pitchFamily="34" charset="0"/>
              </a:rPr>
              <a:t> “We” Section</a:t>
            </a:r>
          </a:p>
        </p:txBody>
      </p:sp>
      <p:sp>
        <p:nvSpPr>
          <p:cNvPr id="3" name="Rectangle 2">
            <a:extLst>
              <a:ext uri="{FF2B5EF4-FFF2-40B4-BE49-F238E27FC236}">
                <a16:creationId xmlns:a16="http://schemas.microsoft.com/office/drawing/2014/main" id="{32080EBC-1E2D-F5EE-327B-29919803BD8B}"/>
              </a:ext>
            </a:extLst>
          </p:cNvPr>
          <p:cNvSpPr/>
          <p:nvPr/>
        </p:nvSpPr>
        <p:spPr bwMode="auto">
          <a:xfrm>
            <a:off x="174171" y="5591358"/>
            <a:ext cx="4844171" cy="108158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dirty="0">
                <a:ln>
                  <a:noFill/>
                </a:ln>
                <a:solidFill>
                  <a:schemeClr val="tx1"/>
                </a:solidFill>
                <a:effectLst/>
                <a:latin typeface="+mj-lt"/>
              </a:rPr>
              <a:t>The Writer Did Not Travel With Paul On This Journey</a:t>
            </a:r>
          </a:p>
        </p:txBody>
      </p:sp>
    </p:spTree>
    <p:extLst>
      <p:ext uri="{BB962C8B-B14F-4D97-AF65-F5344CB8AC3E}">
        <p14:creationId xmlns:p14="http://schemas.microsoft.com/office/powerpoint/2010/main" val="27869550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Map&#10;&#10;Description automatically generated">
            <a:extLst>
              <a:ext uri="{FF2B5EF4-FFF2-40B4-BE49-F238E27FC236}">
                <a16:creationId xmlns:a16="http://schemas.microsoft.com/office/drawing/2014/main" id="{411936B7-A6FF-402F-9B9D-02D57673024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cxnSp>
        <p:nvCxnSpPr>
          <p:cNvPr id="11" name="Straight Arrow Connector 10">
            <a:extLst>
              <a:ext uri="{FF2B5EF4-FFF2-40B4-BE49-F238E27FC236}">
                <a16:creationId xmlns:a16="http://schemas.microsoft.com/office/drawing/2014/main" id="{6B49B611-5C2E-19E7-9B54-5CEF84F0316B}"/>
              </a:ext>
            </a:extLst>
          </p:cNvPr>
          <p:cNvCxnSpPr/>
          <p:nvPr/>
        </p:nvCxnSpPr>
        <p:spPr bwMode="auto">
          <a:xfrm>
            <a:off x="2068286" y="283029"/>
            <a:ext cx="729343" cy="771065"/>
          </a:xfrm>
          <a:prstGeom prst="straightConnector1">
            <a:avLst/>
          </a:prstGeom>
          <a:solidFill>
            <a:schemeClr val="accent1"/>
          </a:solidFill>
          <a:ln w="76200" cap="flat" cmpd="sng" algn="ctr">
            <a:solidFill>
              <a:srgbClr val="002060"/>
            </a:solidFill>
            <a:prstDash val="solid"/>
            <a:round/>
            <a:headEnd type="arrow"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 name="Left Arrow 6">
            <a:extLst>
              <a:ext uri="{FF2B5EF4-FFF2-40B4-BE49-F238E27FC236}">
                <a16:creationId xmlns:a16="http://schemas.microsoft.com/office/drawing/2014/main" id="{8C46FB06-0318-4566-8E76-0986F920F08F}"/>
              </a:ext>
            </a:extLst>
          </p:cNvPr>
          <p:cNvSpPr/>
          <p:nvPr/>
        </p:nvSpPr>
        <p:spPr>
          <a:xfrm rot="854595">
            <a:off x="3176416" y="280889"/>
            <a:ext cx="3766957" cy="1546412"/>
          </a:xfrm>
          <a:prstGeom prst="leftArrow">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FFFFFF"/>
                </a:solidFill>
                <a:effectLst/>
                <a:uLnTx/>
                <a:uFillTx/>
                <a:latin typeface="Arial Black" panose="020B0A04020102020204" pitchFamily="34" charset="0"/>
                <a:cs typeface="Arial" panose="020B0604020202020204" pitchFamily="34" charset="0"/>
              </a:rPr>
              <a:t>1</a:t>
            </a:r>
            <a:r>
              <a:rPr kumimoji="0" lang="en-US" sz="2500" b="0" i="0" u="none" strike="noStrike" kern="1200" cap="none" spc="0" normalizeH="0" baseline="30000" noProof="0" dirty="0">
                <a:ln>
                  <a:noFill/>
                </a:ln>
                <a:solidFill>
                  <a:srgbClr val="FFFFFF"/>
                </a:solidFill>
                <a:effectLst/>
                <a:uLnTx/>
                <a:uFillTx/>
                <a:latin typeface="Arial Black" panose="020B0A04020102020204" pitchFamily="34" charset="0"/>
                <a:cs typeface="Arial" panose="020B0604020202020204" pitchFamily="34" charset="0"/>
              </a:rPr>
              <a:t>st</a:t>
            </a:r>
            <a:r>
              <a:rPr kumimoji="0" lang="en-US" sz="2500" b="0" i="0" u="none" strike="noStrike" kern="1200" cap="none" spc="0" normalizeH="0" baseline="0" noProof="0" dirty="0">
                <a:ln>
                  <a:noFill/>
                </a:ln>
                <a:solidFill>
                  <a:srgbClr val="FFFFFF"/>
                </a:solidFill>
                <a:effectLst/>
                <a:uLnTx/>
                <a:uFillTx/>
                <a:latin typeface="Arial Black" panose="020B0A04020102020204" pitchFamily="34" charset="0"/>
                <a:cs typeface="Arial" panose="020B0604020202020204" pitchFamily="34" charset="0"/>
              </a:rPr>
              <a:t> “We” Section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(Acts 16:10-17)</a:t>
            </a:r>
          </a:p>
        </p:txBody>
      </p:sp>
      <p:sp>
        <p:nvSpPr>
          <p:cNvPr id="12" name="Date Placeholder 11">
            <a:extLst>
              <a:ext uri="{FF2B5EF4-FFF2-40B4-BE49-F238E27FC236}">
                <a16:creationId xmlns:a16="http://schemas.microsoft.com/office/drawing/2014/main" id="{B7601B14-6028-DA4B-80B1-F9B8B5617B27}"/>
              </a:ext>
            </a:extLst>
          </p:cNvPr>
          <p:cNvSpPr>
            <a:spLocks noGrp="1"/>
          </p:cNvSpPr>
          <p:nvPr>
            <p:ph type="dt" sz="half" idx="10"/>
          </p:nvPr>
        </p:nvSpPr>
        <p:spPr/>
        <p:txBody>
          <a:bodyPr/>
          <a:lstStyle/>
          <a:p>
            <a:r>
              <a:rPr lang="en-US"/>
              <a:t>Outline, 52</a:t>
            </a:r>
          </a:p>
        </p:txBody>
      </p:sp>
    </p:spTree>
    <p:extLst>
      <p:ext uri="{BB962C8B-B14F-4D97-AF65-F5344CB8AC3E}">
        <p14:creationId xmlns:p14="http://schemas.microsoft.com/office/powerpoint/2010/main" val="25124515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Map&#10;&#10;Description automatically generated">
            <a:extLst>
              <a:ext uri="{FF2B5EF4-FFF2-40B4-BE49-F238E27FC236}">
                <a16:creationId xmlns:a16="http://schemas.microsoft.com/office/drawing/2014/main" id="{AD281A73-12D6-48F3-9E47-BB70894DB4E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cxnSp>
        <p:nvCxnSpPr>
          <p:cNvPr id="2" name="Straight Arrow Connector 1">
            <a:extLst>
              <a:ext uri="{FF2B5EF4-FFF2-40B4-BE49-F238E27FC236}">
                <a16:creationId xmlns:a16="http://schemas.microsoft.com/office/drawing/2014/main" id="{17A3E91C-BD49-D01E-CE17-E00800FF4E8C}"/>
              </a:ext>
            </a:extLst>
          </p:cNvPr>
          <p:cNvCxnSpPr/>
          <p:nvPr/>
        </p:nvCxnSpPr>
        <p:spPr bwMode="auto">
          <a:xfrm>
            <a:off x="2830286" y="478971"/>
            <a:ext cx="1175657" cy="2253343"/>
          </a:xfrm>
          <a:prstGeom prst="straightConnector1">
            <a:avLst/>
          </a:prstGeom>
          <a:solidFill>
            <a:schemeClr val="accent1"/>
          </a:solidFill>
          <a:ln w="76200" cap="flat" cmpd="sng" algn="ctr">
            <a:solidFill>
              <a:srgbClr val="002060"/>
            </a:solidFill>
            <a:prstDash val="solid"/>
            <a:round/>
            <a:headEnd type="arrow"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 name="Left Arrow 9">
            <a:extLst>
              <a:ext uri="{FF2B5EF4-FFF2-40B4-BE49-F238E27FC236}">
                <a16:creationId xmlns:a16="http://schemas.microsoft.com/office/drawing/2014/main" id="{721855DE-BF94-C43C-6E69-1C00C84A51A1}"/>
              </a:ext>
            </a:extLst>
          </p:cNvPr>
          <p:cNvSpPr/>
          <p:nvPr/>
        </p:nvSpPr>
        <p:spPr>
          <a:xfrm rot="21387501">
            <a:off x="3923794" y="703082"/>
            <a:ext cx="3766957" cy="1546412"/>
          </a:xfrm>
          <a:prstGeom prst="leftArrow">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FFFFFF"/>
                </a:solidFill>
                <a:effectLst/>
                <a:uLnTx/>
                <a:uFillTx/>
                <a:latin typeface="Arial Black" panose="020B0A04020102020204" pitchFamily="34" charset="0"/>
                <a:cs typeface="Arial" panose="020B0604020202020204" pitchFamily="34" charset="0"/>
              </a:rPr>
              <a:t>2</a:t>
            </a:r>
            <a:r>
              <a:rPr kumimoji="0" lang="en-US" sz="2500" b="0" i="0" u="none" strike="noStrike" kern="1200" cap="none" spc="0" normalizeH="0" baseline="30000" noProof="0" dirty="0">
                <a:ln>
                  <a:noFill/>
                </a:ln>
                <a:solidFill>
                  <a:srgbClr val="FFFFFF"/>
                </a:solidFill>
                <a:effectLst/>
                <a:uLnTx/>
                <a:uFillTx/>
                <a:latin typeface="Arial Black" panose="020B0A04020102020204" pitchFamily="34" charset="0"/>
                <a:cs typeface="Arial" panose="020B0604020202020204" pitchFamily="34" charset="0"/>
              </a:rPr>
              <a:t>nd</a:t>
            </a:r>
            <a:r>
              <a:rPr kumimoji="0" lang="en-US" sz="2500" b="0" i="0" u="none" strike="noStrike" kern="1200" cap="none" spc="0" normalizeH="0" baseline="0" noProof="0" dirty="0">
                <a:ln>
                  <a:noFill/>
                </a:ln>
                <a:solidFill>
                  <a:srgbClr val="FFFFFF"/>
                </a:solidFill>
                <a:effectLst/>
                <a:uLnTx/>
                <a:uFillTx/>
                <a:latin typeface="Arial Black" panose="020B0A04020102020204" pitchFamily="34" charset="0"/>
                <a:cs typeface="Arial" panose="020B0604020202020204" pitchFamily="34" charset="0"/>
              </a:rPr>
              <a:t> “We” Section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(Acts 20:5-15)</a:t>
            </a:r>
          </a:p>
        </p:txBody>
      </p:sp>
      <p:cxnSp>
        <p:nvCxnSpPr>
          <p:cNvPr id="7" name="Straight Arrow Connector 6">
            <a:extLst>
              <a:ext uri="{FF2B5EF4-FFF2-40B4-BE49-F238E27FC236}">
                <a16:creationId xmlns:a16="http://schemas.microsoft.com/office/drawing/2014/main" id="{86DFE3D2-BB0B-0C4F-C897-9F6CEF343F89}"/>
              </a:ext>
            </a:extLst>
          </p:cNvPr>
          <p:cNvCxnSpPr/>
          <p:nvPr/>
        </p:nvCxnSpPr>
        <p:spPr bwMode="auto">
          <a:xfrm>
            <a:off x="4093029" y="2887261"/>
            <a:ext cx="3962400" cy="3622396"/>
          </a:xfrm>
          <a:prstGeom prst="straightConnector1">
            <a:avLst/>
          </a:prstGeom>
          <a:solidFill>
            <a:schemeClr val="accent1"/>
          </a:solidFill>
          <a:ln w="76200" cap="flat" cmpd="sng" algn="ctr">
            <a:solidFill>
              <a:srgbClr val="002060"/>
            </a:solidFill>
            <a:prstDash val="solid"/>
            <a:round/>
            <a:headEnd type="arrow"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Left Arrow 10">
            <a:extLst>
              <a:ext uri="{FF2B5EF4-FFF2-40B4-BE49-F238E27FC236}">
                <a16:creationId xmlns:a16="http://schemas.microsoft.com/office/drawing/2014/main" id="{9E3119EB-1F20-ACBF-01B6-C04A0C767FCE}"/>
              </a:ext>
            </a:extLst>
          </p:cNvPr>
          <p:cNvSpPr/>
          <p:nvPr/>
        </p:nvSpPr>
        <p:spPr>
          <a:xfrm rot="19649127">
            <a:off x="5347829" y="2367486"/>
            <a:ext cx="3766957" cy="1546412"/>
          </a:xfrm>
          <a:prstGeom prst="leftArrow">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FFFFFF"/>
                </a:solidFill>
                <a:effectLst/>
                <a:uLnTx/>
                <a:uFillTx/>
                <a:latin typeface="Arial Black" panose="020B0A04020102020204" pitchFamily="34" charset="0"/>
                <a:cs typeface="Arial" panose="020B0604020202020204" pitchFamily="34" charset="0"/>
              </a:rPr>
              <a:t>3</a:t>
            </a:r>
            <a:r>
              <a:rPr kumimoji="0" lang="en-US" sz="2500" b="0" i="0" u="none" strike="noStrike" kern="1200" cap="none" spc="0" normalizeH="0" baseline="30000" noProof="0" dirty="0">
                <a:ln>
                  <a:noFill/>
                </a:ln>
                <a:solidFill>
                  <a:srgbClr val="FFFFFF"/>
                </a:solidFill>
                <a:effectLst/>
                <a:uLnTx/>
                <a:uFillTx/>
                <a:latin typeface="Arial Black" panose="020B0A04020102020204" pitchFamily="34" charset="0"/>
                <a:cs typeface="Arial" panose="020B0604020202020204" pitchFamily="34" charset="0"/>
              </a:rPr>
              <a:t>rd</a:t>
            </a:r>
            <a:r>
              <a:rPr kumimoji="0" lang="en-US" sz="2500" b="0" i="0" u="none" strike="noStrike" kern="1200" cap="none" spc="0" normalizeH="0" baseline="0" noProof="0" dirty="0">
                <a:ln>
                  <a:noFill/>
                </a:ln>
                <a:solidFill>
                  <a:srgbClr val="FFFFFF"/>
                </a:solidFill>
                <a:effectLst/>
                <a:uLnTx/>
                <a:uFillTx/>
                <a:latin typeface="Arial Black" panose="020B0A04020102020204" pitchFamily="34" charset="0"/>
                <a:cs typeface="Arial" panose="020B0604020202020204" pitchFamily="34" charset="0"/>
              </a:rPr>
              <a:t>  “We” Section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(Acts 21:1-18)</a:t>
            </a:r>
          </a:p>
        </p:txBody>
      </p:sp>
      <p:sp>
        <p:nvSpPr>
          <p:cNvPr id="10" name="Date Placeholder 9">
            <a:extLst>
              <a:ext uri="{FF2B5EF4-FFF2-40B4-BE49-F238E27FC236}">
                <a16:creationId xmlns:a16="http://schemas.microsoft.com/office/drawing/2014/main" id="{1A633A9A-770A-87ED-6113-2C7A29297103}"/>
              </a:ext>
            </a:extLst>
          </p:cNvPr>
          <p:cNvSpPr>
            <a:spLocks noGrp="1"/>
          </p:cNvSpPr>
          <p:nvPr>
            <p:ph type="dt" sz="half" idx="10"/>
          </p:nvPr>
        </p:nvSpPr>
        <p:spPr/>
        <p:txBody>
          <a:bodyPr/>
          <a:lstStyle/>
          <a:p>
            <a:r>
              <a:rPr lang="en-US"/>
              <a:t>Outline, 52</a:t>
            </a:r>
          </a:p>
        </p:txBody>
      </p:sp>
    </p:spTree>
    <p:extLst>
      <p:ext uri="{BB962C8B-B14F-4D97-AF65-F5344CB8AC3E}">
        <p14:creationId xmlns:p14="http://schemas.microsoft.com/office/powerpoint/2010/main" val="383186516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right)">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Lst>
  </p:timing>
</p:sld>
</file>

<file path=ppt/slides/slide4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Map&#10;&#10;Description automatically generated">
            <a:extLst>
              <a:ext uri="{FF2B5EF4-FFF2-40B4-BE49-F238E27FC236}">
                <a16:creationId xmlns:a16="http://schemas.microsoft.com/office/drawing/2014/main" id="{875B47C7-466C-4DBB-A480-7005638E016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cxnSp>
        <p:nvCxnSpPr>
          <p:cNvPr id="2" name="Straight Arrow Connector 1">
            <a:extLst>
              <a:ext uri="{FF2B5EF4-FFF2-40B4-BE49-F238E27FC236}">
                <a16:creationId xmlns:a16="http://schemas.microsoft.com/office/drawing/2014/main" id="{6BD12CC8-7AAB-0612-7FC3-AA82FBB8C389}"/>
              </a:ext>
            </a:extLst>
          </p:cNvPr>
          <p:cNvCxnSpPr/>
          <p:nvPr/>
        </p:nvCxnSpPr>
        <p:spPr bwMode="auto">
          <a:xfrm>
            <a:off x="816429" y="838200"/>
            <a:ext cx="7848600" cy="3701143"/>
          </a:xfrm>
          <a:prstGeom prst="straightConnector1">
            <a:avLst/>
          </a:prstGeom>
          <a:solidFill>
            <a:schemeClr val="accent1"/>
          </a:solidFill>
          <a:ln w="76200" cap="flat" cmpd="sng" algn="ctr">
            <a:solidFill>
              <a:srgbClr val="002060"/>
            </a:solidFill>
            <a:prstDash val="solid"/>
            <a:round/>
            <a:headEnd type="arrow"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 name="Left Arrow 5">
            <a:extLst>
              <a:ext uri="{FF2B5EF4-FFF2-40B4-BE49-F238E27FC236}">
                <a16:creationId xmlns:a16="http://schemas.microsoft.com/office/drawing/2014/main" id="{70DAEFC6-1255-6AD7-2870-C536AFBAECD1}"/>
              </a:ext>
            </a:extLst>
          </p:cNvPr>
          <p:cNvSpPr/>
          <p:nvPr/>
        </p:nvSpPr>
        <p:spPr>
          <a:xfrm rot="20428388">
            <a:off x="4722115" y="585079"/>
            <a:ext cx="3766957" cy="1546412"/>
          </a:xfrm>
          <a:prstGeom prst="leftArrow">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FFFFFF"/>
                </a:solidFill>
                <a:effectLst/>
                <a:uLnTx/>
                <a:uFillTx/>
                <a:latin typeface="Arial Black" panose="020B0A04020102020204" pitchFamily="34" charset="0"/>
                <a:cs typeface="Arial" panose="020B0604020202020204" pitchFamily="34" charset="0"/>
              </a:rPr>
              <a:t>4</a:t>
            </a:r>
            <a:r>
              <a:rPr kumimoji="0" lang="en-US" sz="2500" b="0" i="0" u="none" strike="noStrike" kern="1200" cap="none" spc="0" normalizeH="0" baseline="30000" noProof="0" dirty="0">
                <a:ln>
                  <a:noFill/>
                </a:ln>
                <a:solidFill>
                  <a:srgbClr val="FFFFFF"/>
                </a:solidFill>
                <a:effectLst/>
                <a:uLnTx/>
                <a:uFillTx/>
                <a:latin typeface="Arial Black" panose="020B0A04020102020204" pitchFamily="34" charset="0"/>
                <a:cs typeface="Arial" panose="020B0604020202020204" pitchFamily="34" charset="0"/>
              </a:rPr>
              <a:t>th</a:t>
            </a:r>
            <a:r>
              <a:rPr kumimoji="0" lang="en-US" sz="2500" b="0" i="0" u="none" strike="noStrike" kern="1200" cap="none" spc="0" normalizeH="0" baseline="0" noProof="0" dirty="0">
                <a:ln>
                  <a:noFill/>
                </a:ln>
                <a:solidFill>
                  <a:srgbClr val="FFFFFF"/>
                </a:solidFill>
                <a:effectLst/>
                <a:uLnTx/>
                <a:uFillTx/>
                <a:latin typeface="Arial Black" panose="020B0A04020102020204" pitchFamily="34" charset="0"/>
                <a:cs typeface="Arial" panose="020B0604020202020204" pitchFamily="34" charset="0"/>
              </a:rPr>
              <a:t> “We” Section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(Acts 27:1-28:16)</a:t>
            </a:r>
          </a:p>
        </p:txBody>
      </p:sp>
      <p:sp>
        <p:nvSpPr>
          <p:cNvPr id="6" name="Date Placeholder 5">
            <a:extLst>
              <a:ext uri="{FF2B5EF4-FFF2-40B4-BE49-F238E27FC236}">
                <a16:creationId xmlns:a16="http://schemas.microsoft.com/office/drawing/2014/main" id="{21CB09C1-07B5-6F39-AB87-81B31344DBB6}"/>
              </a:ext>
            </a:extLst>
          </p:cNvPr>
          <p:cNvSpPr>
            <a:spLocks noGrp="1"/>
          </p:cNvSpPr>
          <p:nvPr>
            <p:ph type="dt" sz="half" idx="10"/>
          </p:nvPr>
        </p:nvSpPr>
        <p:spPr/>
        <p:txBody>
          <a:bodyPr/>
          <a:lstStyle/>
          <a:p>
            <a:r>
              <a:rPr lang="en-US"/>
              <a:t>Outline, 52</a:t>
            </a:r>
          </a:p>
        </p:txBody>
      </p:sp>
    </p:spTree>
    <p:extLst>
      <p:ext uri="{BB962C8B-B14F-4D97-AF65-F5344CB8AC3E}">
        <p14:creationId xmlns:p14="http://schemas.microsoft.com/office/powerpoint/2010/main" val="39552568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E2679F2-7F71-89BC-6994-3579B0B8D2B9}"/>
              </a:ext>
            </a:extLst>
          </p:cNvPr>
          <p:cNvSpPr>
            <a:spLocks noGrp="1"/>
          </p:cNvSpPr>
          <p:nvPr>
            <p:ph type="title"/>
          </p:nvPr>
        </p:nvSpPr>
        <p:spPr/>
        <p:txBody>
          <a:bodyPr/>
          <a:lstStyle/>
          <a:p>
            <a:r>
              <a:rPr lang="en-US" sz="4000" dirty="0"/>
              <a:t>Paul’s Companions In Rome</a:t>
            </a:r>
          </a:p>
        </p:txBody>
      </p:sp>
      <p:sp>
        <p:nvSpPr>
          <p:cNvPr id="6" name="Content Placeholder 5">
            <a:extLst>
              <a:ext uri="{FF2B5EF4-FFF2-40B4-BE49-F238E27FC236}">
                <a16:creationId xmlns:a16="http://schemas.microsoft.com/office/drawing/2014/main" id="{337BB734-C829-9584-9B7E-51B285600DBF}"/>
              </a:ext>
            </a:extLst>
          </p:cNvPr>
          <p:cNvSpPr>
            <a:spLocks noGrp="1"/>
          </p:cNvSpPr>
          <p:nvPr>
            <p:ph sz="half" idx="1"/>
          </p:nvPr>
        </p:nvSpPr>
        <p:spPr/>
        <p:txBody>
          <a:bodyPr/>
          <a:lstStyle/>
          <a:p>
            <a:pPr marL="463550" indent="-463550">
              <a:spcBef>
                <a:spcPts val="0"/>
              </a:spcBef>
              <a:spcAft>
                <a:spcPts val="1200"/>
              </a:spcAft>
            </a:pPr>
            <a:r>
              <a:rPr lang="en-US" dirty="0"/>
              <a:t>Aristarchus</a:t>
            </a:r>
          </a:p>
          <a:p>
            <a:pPr marL="463550" indent="-463550">
              <a:spcBef>
                <a:spcPts val="0"/>
              </a:spcBef>
              <a:spcAft>
                <a:spcPts val="1200"/>
              </a:spcAft>
            </a:pPr>
            <a:r>
              <a:rPr lang="en-US" dirty="0"/>
              <a:t>Epaphras</a:t>
            </a:r>
          </a:p>
          <a:p>
            <a:pPr marL="463550" indent="-463550">
              <a:spcBef>
                <a:spcPts val="0"/>
              </a:spcBef>
              <a:spcAft>
                <a:spcPts val="1200"/>
              </a:spcAft>
            </a:pPr>
            <a:r>
              <a:rPr lang="en-US" dirty="0"/>
              <a:t>Justus</a:t>
            </a:r>
          </a:p>
          <a:p>
            <a:pPr marL="463550" indent="-463550">
              <a:spcBef>
                <a:spcPts val="0"/>
              </a:spcBef>
              <a:spcAft>
                <a:spcPts val="1200"/>
              </a:spcAft>
            </a:pPr>
            <a:r>
              <a:rPr lang="en-US" dirty="0"/>
              <a:t>Luke</a:t>
            </a:r>
          </a:p>
          <a:p>
            <a:pPr marL="463550" indent="-463550">
              <a:spcBef>
                <a:spcPts val="0"/>
              </a:spcBef>
              <a:spcAft>
                <a:spcPts val="1200"/>
              </a:spcAft>
            </a:pPr>
            <a:r>
              <a:rPr lang="en-US" dirty="0"/>
              <a:t>Mark</a:t>
            </a:r>
          </a:p>
          <a:p>
            <a:pPr marL="463550" indent="-463550">
              <a:spcBef>
                <a:spcPts val="0"/>
              </a:spcBef>
              <a:spcAft>
                <a:spcPts val="1200"/>
              </a:spcAft>
            </a:pPr>
            <a:r>
              <a:rPr lang="en-US" dirty="0"/>
              <a:t>Onesimus</a:t>
            </a:r>
          </a:p>
          <a:p>
            <a:pPr marL="463550" indent="-463550">
              <a:spcBef>
                <a:spcPts val="0"/>
              </a:spcBef>
              <a:spcAft>
                <a:spcPts val="1200"/>
              </a:spcAft>
            </a:pPr>
            <a:r>
              <a:rPr lang="en-US" dirty="0"/>
              <a:t>Timothy</a:t>
            </a:r>
          </a:p>
          <a:p>
            <a:endParaRPr lang="en-US" dirty="0"/>
          </a:p>
        </p:txBody>
      </p:sp>
      <p:sp>
        <p:nvSpPr>
          <p:cNvPr id="7" name="Content Placeholder 6">
            <a:extLst>
              <a:ext uri="{FF2B5EF4-FFF2-40B4-BE49-F238E27FC236}">
                <a16:creationId xmlns:a16="http://schemas.microsoft.com/office/drawing/2014/main" id="{06A2FC1E-F6EC-EDEB-D445-08CC65C766AE}"/>
              </a:ext>
            </a:extLst>
          </p:cNvPr>
          <p:cNvSpPr>
            <a:spLocks noGrp="1"/>
          </p:cNvSpPr>
          <p:nvPr>
            <p:ph sz="half" idx="2"/>
          </p:nvPr>
        </p:nvSpPr>
        <p:spPr/>
        <p:txBody>
          <a:bodyPr/>
          <a:lstStyle/>
          <a:p>
            <a:pPr marL="463550" indent="-463550">
              <a:spcBef>
                <a:spcPts val="0"/>
              </a:spcBef>
              <a:spcAft>
                <a:spcPts val="1200"/>
              </a:spcAft>
            </a:pPr>
            <a:r>
              <a:rPr lang="en-US" dirty="0"/>
              <a:t>Titus</a:t>
            </a:r>
          </a:p>
          <a:p>
            <a:pPr marL="463550" indent="-463550">
              <a:spcBef>
                <a:spcPts val="0"/>
              </a:spcBef>
              <a:spcAft>
                <a:spcPts val="1200"/>
              </a:spcAft>
            </a:pPr>
            <a:r>
              <a:rPr lang="en-US" dirty="0"/>
              <a:t>Tychicus</a:t>
            </a:r>
          </a:p>
          <a:p>
            <a:pPr marL="463550" indent="-463550">
              <a:spcBef>
                <a:spcPts val="0"/>
              </a:spcBef>
              <a:spcAft>
                <a:spcPts val="1200"/>
              </a:spcAft>
            </a:pPr>
            <a:r>
              <a:rPr lang="en-US" dirty="0"/>
              <a:t>Demas</a:t>
            </a:r>
          </a:p>
          <a:p>
            <a:pPr marL="463550" indent="-463550">
              <a:spcBef>
                <a:spcPts val="0"/>
              </a:spcBef>
              <a:spcAft>
                <a:spcPts val="1200"/>
              </a:spcAft>
            </a:pPr>
            <a:r>
              <a:rPr lang="en-US" dirty="0"/>
              <a:t>Epaphroditus</a:t>
            </a:r>
          </a:p>
          <a:p>
            <a:pPr marL="463550" indent="-463550">
              <a:spcBef>
                <a:spcPts val="0"/>
              </a:spcBef>
              <a:spcAft>
                <a:spcPts val="1200"/>
              </a:spcAft>
            </a:pPr>
            <a:r>
              <a:rPr lang="en-US" dirty="0" err="1"/>
              <a:t>Artemas</a:t>
            </a:r>
            <a:endParaRPr lang="en-US" dirty="0"/>
          </a:p>
          <a:p>
            <a:pPr marL="463550" indent="-463550">
              <a:spcBef>
                <a:spcPts val="0"/>
              </a:spcBef>
              <a:spcAft>
                <a:spcPts val="1200"/>
              </a:spcAft>
            </a:pPr>
            <a:r>
              <a:rPr lang="en-US" dirty="0" err="1"/>
              <a:t>Crescens</a:t>
            </a:r>
            <a:endParaRPr lang="en-US" dirty="0"/>
          </a:p>
        </p:txBody>
      </p:sp>
      <p:sp>
        <p:nvSpPr>
          <p:cNvPr id="2" name="Date Placeholder 1">
            <a:extLst>
              <a:ext uri="{FF2B5EF4-FFF2-40B4-BE49-F238E27FC236}">
                <a16:creationId xmlns:a16="http://schemas.microsoft.com/office/drawing/2014/main" id="{0ED22C91-D439-A907-1199-A05D68CE9F53}"/>
              </a:ext>
            </a:extLst>
          </p:cNvPr>
          <p:cNvSpPr>
            <a:spLocks noGrp="1"/>
          </p:cNvSpPr>
          <p:nvPr>
            <p:ph type="dt" sz="half" idx="10"/>
          </p:nvPr>
        </p:nvSpPr>
        <p:spPr/>
        <p:txBody>
          <a:bodyPr/>
          <a:lstStyle/>
          <a:p>
            <a:r>
              <a:rPr lang="en-US" dirty="0"/>
              <a:t>Outline, 52-55</a:t>
            </a:r>
          </a:p>
        </p:txBody>
      </p:sp>
      <p:sp>
        <p:nvSpPr>
          <p:cNvPr id="3" name="Footer Placeholder 2">
            <a:extLst>
              <a:ext uri="{FF2B5EF4-FFF2-40B4-BE49-F238E27FC236}">
                <a16:creationId xmlns:a16="http://schemas.microsoft.com/office/drawing/2014/main" id="{6D025C8A-2CDC-4E4F-E814-0A4654BF43D1}"/>
              </a:ext>
            </a:extLst>
          </p:cNvPr>
          <p:cNvSpPr>
            <a:spLocks noGrp="1"/>
          </p:cNvSpPr>
          <p:nvPr>
            <p:ph type="ftr" sz="quarter" idx="11"/>
          </p:nvPr>
        </p:nvSpPr>
        <p:spPr/>
        <p:txBody>
          <a:bodyPr/>
          <a:lstStyle/>
          <a:p>
            <a:r>
              <a:rPr lang="en-US"/>
              <a:t>Kevin Kay</a:t>
            </a:r>
          </a:p>
        </p:txBody>
      </p:sp>
      <p:sp>
        <p:nvSpPr>
          <p:cNvPr id="4" name="Slide Number Placeholder 3">
            <a:extLst>
              <a:ext uri="{FF2B5EF4-FFF2-40B4-BE49-F238E27FC236}">
                <a16:creationId xmlns:a16="http://schemas.microsoft.com/office/drawing/2014/main" id="{4BFFDA31-1624-01FF-4C54-AA1A27DF5FA9}"/>
              </a:ext>
            </a:extLst>
          </p:cNvPr>
          <p:cNvSpPr>
            <a:spLocks noGrp="1"/>
          </p:cNvSpPr>
          <p:nvPr>
            <p:ph type="sldNum" sz="quarter" idx="12"/>
          </p:nvPr>
        </p:nvSpPr>
        <p:spPr/>
        <p:txBody>
          <a:bodyPr/>
          <a:lstStyle/>
          <a:p>
            <a:fld id="{27F658CE-3C2C-4608-AB25-6B872F7423A4}" type="slidenum">
              <a:rPr lang="en-US" smtClean="0"/>
              <a:t>427</a:t>
            </a:fld>
            <a:endParaRPr lang="en-US"/>
          </a:p>
        </p:txBody>
      </p:sp>
    </p:spTree>
    <p:extLst>
      <p:ext uri="{BB962C8B-B14F-4D97-AF65-F5344CB8AC3E}">
        <p14:creationId xmlns:p14="http://schemas.microsoft.com/office/powerpoint/2010/main" val="18254917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6">
                                            <p:txEl>
                                              <p:pRg st="6" end="6"/>
                                            </p:txEl>
                                          </p:spTgt>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0"/>
                                          </p:stCondLst>
                                        </p:cTn>
                                        <p:tgtEl>
                                          <p:spTgt spid="7">
                                            <p:txEl>
                                              <p:pRg st="1" end="1"/>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7">
                                            <p:txEl>
                                              <p:pRg st="3" end="3"/>
                                            </p:txEl>
                                          </p:spTgt>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6">
                                            <p:txEl>
                                              <p:pRg st="5" end="5"/>
                                            </p:txEl>
                                          </p:spTgt>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nodeType="clickEffect">
                                  <p:stCondLst>
                                    <p:cond delay="0"/>
                                  </p:stCondLst>
                                  <p:childTnLst>
                                    <p:set>
                                      <p:cBhvr>
                                        <p:cTn id="38" dur="1" fill="hold">
                                          <p:stCondLst>
                                            <p:cond delay="0"/>
                                          </p:stCondLst>
                                        </p:cTn>
                                        <p:tgtEl>
                                          <p:spTgt spid="7">
                                            <p:txEl>
                                              <p:pRg st="4" end="4"/>
                                            </p:tx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nodeType="clickEffect">
                                  <p:stCondLst>
                                    <p:cond delay="0"/>
                                  </p:stCondLst>
                                  <p:childTnLst>
                                    <p:set>
                                      <p:cBhvr>
                                        <p:cTn id="46" dur="1" fill="hold">
                                          <p:stCondLst>
                                            <p:cond delay="0"/>
                                          </p:stCondLst>
                                        </p:cTn>
                                        <p:tgtEl>
                                          <p:spTgt spid="7">
                                            <p:txEl>
                                              <p:pRg st="2" end="2"/>
                                            </p:txEl>
                                          </p:spTgt>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6">
                                            <p:txEl>
                                              <p:pRg st="2" end="2"/>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0B066C9-9891-CD2F-96F0-9C583BD982C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CB7CC27-0255-12F7-EF0D-07C16E50E50A}"/>
              </a:ext>
            </a:extLst>
          </p:cNvPr>
          <p:cNvSpPr>
            <a:spLocks noGrp="1"/>
          </p:cNvSpPr>
          <p:nvPr>
            <p:ph type="title"/>
          </p:nvPr>
        </p:nvSpPr>
        <p:spPr/>
        <p:txBody>
          <a:bodyPr/>
          <a:lstStyle/>
          <a:p>
            <a:pPr algn="l"/>
            <a:r>
              <a:rPr lang="en-US" sz="3000">
                <a:latin typeface="+mn-lt"/>
              </a:rPr>
              <a:t>Internal Evidence</a:t>
            </a:r>
            <a:br>
              <a:rPr lang="en-US"/>
            </a:br>
            <a:r>
              <a:rPr lang="en-US"/>
              <a:t>Writer Of “Luke”</a:t>
            </a:r>
          </a:p>
        </p:txBody>
      </p:sp>
      <p:sp>
        <p:nvSpPr>
          <p:cNvPr id="3" name="Content Placeholder 2">
            <a:extLst>
              <a:ext uri="{FF2B5EF4-FFF2-40B4-BE49-F238E27FC236}">
                <a16:creationId xmlns:a16="http://schemas.microsoft.com/office/drawing/2014/main" id="{F1739FC2-9660-9D56-6302-B9ABA28D2DA3}"/>
              </a:ext>
            </a:extLst>
          </p:cNvPr>
          <p:cNvSpPr>
            <a:spLocks noGrp="1"/>
          </p:cNvSpPr>
          <p:nvPr>
            <p:ph idx="1"/>
          </p:nvPr>
        </p:nvSpPr>
        <p:spPr/>
        <p:txBody>
          <a:bodyPr/>
          <a:lstStyle/>
          <a:p>
            <a:pPr marL="457200" indent="-457200">
              <a:spcBef>
                <a:spcPts val="0"/>
              </a:spcBef>
              <a:spcAft>
                <a:spcPts val="2400"/>
              </a:spcAft>
            </a:pPr>
            <a:r>
              <a:rPr lang="en-US" sz="2800" b="1" dirty="0">
                <a:solidFill>
                  <a:srgbClr val="FFFF00"/>
                </a:solidFill>
              </a:rPr>
              <a:t>Greek literary conventions  </a:t>
            </a:r>
            <a:r>
              <a:rPr lang="en-US" sz="2800" dirty="0"/>
              <a:t>(Lk. 1:1-4; Acts 1:1-2)</a:t>
            </a:r>
          </a:p>
          <a:p>
            <a:pPr marL="457200" indent="-457200">
              <a:spcBef>
                <a:spcPts val="0"/>
              </a:spcBef>
              <a:spcAft>
                <a:spcPts val="2400"/>
              </a:spcAft>
            </a:pPr>
            <a:r>
              <a:rPr lang="en-US" sz="2800" b="1" dirty="0">
                <a:solidFill>
                  <a:srgbClr val="FFFF00"/>
                </a:solidFill>
              </a:rPr>
              <a:t>Careful historian  </a:t>
            </a:r>
            <a:r>
              <a:rPr lang="en-US" sz="2800" dirty="0"/>
              <a:t>(cf. Lk. 21:1-2; 3:1-2; Acts 11:28; 25:10ff)</a:t>
            </a:r>
          </a:p>
          <a:p>
            <a:pPr marL="457200" indent="-457200">
              <a:spcBef>
                <a:spcPts val="0"/>
              </a:spcBef>
              <a:spcAft>
                <a:spcPts val="2400"/>
              </a:spcAft>
            </a:pPr>
            <a:r>
              <a:rPr lang="en-US" sz="2800" dirty="0"/>
              <a:t>Knows 1</a:t>
            </a:r>
            <a:r>
              <a:rPr lang="en-US" sz="2800" baseline="30000" dirty="0"/>
              <a:t>st</a:t>
            </a:r>
            <a:r>
              <a:rPr lang="en-US" sz="2800" dirty="0"/>
              <a:t> century </a:t>
            </a:r>
            <a:r>
              <a:rPr lang="en-US" sz="2800" b="1" dirty="0">
                <a:solidFill>
                  <a:srgbClr val="FFFF00"/>
                </a:solidFill>
              </a:rPr>
              <a:t>political &amp; social conditions</a:t>
            </a:r>
          </a:p>
          <a:p>
            <a:pPr marL="457200" indent="-457200">
              <a:spcBef>
                <a:spcPts val="0"/>
              </a:spcBef>
              <a:spcAft>
                <a:spcPts val="2400"/>
              </a:spcAft>
            </a:pPr>
            <a:endParaRPr lang="en-US" sz="2800" dirty="0"/>
          </a:p>
          <a:p>
            <a:pPr marL="457200" indent="-457200">
              <a:spcBef>
                <a:spcPts val="0"/>
              </a:spcBef>
              <a:spcAft>
                <a:spcPts val="2400"/>
              </a:spcAft>
            </a:pPr>
            <a:endParaRPr lang="en-US" sz="2800" dirty="0"/>
          </a:p>
        </p:txBody>
      </p:sp>
      <p:sp>
        <p:nvSpPr>
          <p:cNvPr id="4" name="Slide Number Placeholder 3">
            <a:extLst>
              <a:ext uri="{FF2B5EF4-FFF2-40B4-BE49-F238E27FC236}">
                <a16:creationId xmlns:a16="http://schemas.microsoft.com/office/drawing/2014/main" id="{ADED9E26-837A-822D-81CE-767D3B80530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B59F3835-32E1-7400-05C8-BD02E6A0279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55</a:t>
            </a:r>
          </a:p>
        </p:txBody>
      </p:sp>
      <p:sp>
        <p:nvSpPr>
          <p:cNvPr id="6" name="Footer Placeholder 5">
            <a:extLst>
              <a:ext uri="{FF2B5EF4-FFF2-40B4-BE49-F238E27FC236}">
                <a16:creationId xmlns:a16="http://schemas.microsoft.com/office/drawing/2014/main" id="{D6CAD158-D83B-CCBE-EAB4-ED6E90909F0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pic>
        <p:nvPicPr>
          <p:cNvPr id="7" name="Picture 7" descr="bs00979_">
            <a:extLst>
              <a:ext uri="{FF2B5EF4-FFF2-40B4-BE49-F238E27FC236}">
                <a16:creationId xmlns:a16="http://schemas.microsoft.com/office/drawing/2014/main" id="{5A08CDDC-E74E-6C4A-8F4E-D9FAF2AC455B}"/>
              </a:ext>
            </a:extLst>
          </p:cNvPr>
          <p:cNvPicPr>
            <a:picLocks noChangeAspect="1" noChangeArrowheads="1"/>
          </p:cNvPicPr>
          <p:nvPr/>
        </p:nvPicPr>
        <p:blipFill>
          <a:blip r:embed="rId2"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649428250"/>
      </p:ext>
    </p:extLst>
  </p:cSld>
  <p:clrMapOvr>
    <a:masterClrMapping/>
  </p:clrMapOvr>
  <p:transition spd="med">
    <p:pull/>
  </p:transition>
</p:sld>
</file>

<file path=ppt/slides/slide4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solidFill>
                  <a:schemeClr val="tx1"/>
                </a:solidFill>
                <a:ea typeface="+mn-ea"/>
                <a:cs typeface="+mn-cs"/>
              </a:rPr>
              <a:t>Luke</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371600"/>
            <a:ext cx="8229600" cy="4759325"/>
          </a:xfrm>
        </p:spPr>
        <p:txBody>
          <a:bodyPr/>
          <a:lstStyle/>
          <a:p>
            <a:pPr marL="457200" indent="-457200">
              <a:spcBef>
                <a:spcPts val="0"/>
              </a:spcBef>
              <a:spcAft>
                <a:spcPts val="2400"/>
              </a:spcAft>
            </a:pPr>
            <a:r>
              <a:rPr lang="en-US" sz="2800" b="1" dirty="0">
                <a:solidFill>
                  <a:srgbClr val="FFFF00"/>
                </a:solidFill>
              </a:rPr>
              <a:t>Gentile  </a:t>
            </a:r>
            <a:r>
              <a:rPr lang="en-US" sz="2800" dirty="0"/>
              <a:t>(Col. 4:10-14)</a:t>
            </a:r>
          </a:p>
          <a:p>
            <a:pPr marL="857250" lvl="1" indent="-457200">
              <a:spcBef>
                <a:spcPts val="0"/>
              </a:spcBef>
              <a:spcAft>
                <a:spcPts val="2400"/>
              </a:spcAft>
            </a:pPr>
            <a:r>
              <a:rPr lang="en-US" sz="2400" dirty="0"/>
              <a:t>“Luke” (</a:t>
            </a:r>
            <a:r>
              <a:rPr lang="en-US" sz="2400" i="1" dirty="0"/>
              <a:t>Loukas</a:t>
            </a:r>
            <a:r>
              <a:rPr lang="en-US" sz="2400" dirty="0"/>
              <a:t>) is a Greek name</a:t>
            </a:r>
          </a:p>
          <a:p>
            <a:pPr marL="457200" indent="-457200">
              <a:spcBef>
                <a:spcPts val="0"/>
              </a:spcBef>
              <a:spcAft>
                <a:spcPts val="2400"/>
              </a:spcAft>
            </a:pPr>
            <a:r>
              <a:rPr lang="en-US" sz="2800" b="1" dirty="0">
                <a:solidFill>
                  <a:srgbClr val="FFFF00"/>
                </a:solidFill>
              </a:rPr>
              <a:t>Beloved</a:t>
            </a:r>
            <a:r>
              <a:rPr lang="en-US" sz="2800" dirty="0"/>
              <a:t> by Paul and others  (Col. 4:14)</a:t>
            </a:r>
          </a:p>
          <a:p>
            <a:pPr marL="457200" indent="-457200">
              <a:spcBef>
                <a:spcPts val="0"/>
              </a:spcBef>
              <a:spcAft>
                <a:spcPts val="2400"/>
              </a:spcAft>
            </a:pPr>
            <a:r>
              <a:rPr lang="en-US" sz="2800" b="1" dirty="0">
                <a:solidFill>
                  <a:srgbClr val="FFFF00"/>
                </a:solidFill>
              </a:rPr>
              <a:t>Physician</a:t>
            </a:r>
            <a:r>
              <a:rPr lang="en-US" sz="2800" dirty="0"/>
              <a:t>  (Col. 4:14)</a:t>
            </a:r>
          </a:p>
          <a:p>
            <a:pPr marL="857250" lvl="1" indent="-457200">
              <a:spcBef>
                <a:spcPts val="0"/>
              </a:spcBef>
              <a:spcAft>
                <a:spcPts val="1200"/>
              </a:spcAft>
            </a:pPr>
            <a:r>
              <a:rPr lang="en-US" sz="2400" dirty="0"/>
              <a:t>Well-educated</a:t>
            </a:r>
          </a:p>
          <a:p>
            <a:pPr marL="857250" lvl="1" indent="-457200">
              <a:spcBef>
                <a:spcPts val="0"/>
              </a:spcBef>
              <a:spcAft>
                <a:spcPts val="1200"/>
              </a:spcAft>
            </a:pPr>
            <a:r>
              <a:rPr lang="en-US" sz="2400" dirty="0"/>
              <a:t>“Medical details”</a:t>
            </a:r>
          </a:p>
          <a:p>
            <a:pPr marL="857250" lvl="1" indent="-457200">
              <a:spcBef>
                <a:spcPts val="0"/>
              </a:spcBef>
              <a:spcAft>
                <a:spcPts val="2400"/>
              </a:spcAft>
            </a:pPr>
            <a:r>
              <a:rPr lang="en-US" sz="2400" dirty="0"/>
              <a:t>The polished Greek of “Luke’s Prologue” could have been written by a Gentile physician</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9A2CE1A-49BF-3580-3F1D-D186A2C596D1}"/>
              </a:ext>
            </a:extLst>
          </p:cNvPr>
          <p:cNvSpPr>
            <a:spLocks noGrp="1"/>
          </p:cNvSpPr>
          <p:nvPr>
            <p:ph type="dt" sz="half" idx="10"/>
          </p:nvPr>
        </p:nvSpPr>
        <p:spPr/>
        <p:txBody>
          <a:bodyPr/>
          <a:lstStyle/>
          <a:p>
            <a:r>
              <a:rPr lang="en-US" dirty="0"/>
              <a:t>Outline, 55</a:t>
            </a:r>
          </a:p>
        </p:txBody>
      </p:sp>
    </p:spTree>
    <p:extLst>
      <p:ext uri="{BB962C8B-B14F-4D97-AF65-F5344CB8AC3E}">
        <p14:creationId xmlns:p14="http://schemas.microsoft.com/office/powerpoint/2010/main" val="1550553413"/>
      </p:ext>
    </p:extLst>
  </p:cSld>
  <p:clrMapOvr>
    <a:masterClrMapping/>
  </p:clrMapOvr>
  <p:transition spd="med">
    <p:pull/>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C2AF5A6-2745-1251-DD67-AF7AA3A550D2}"/>
              </a:ext>
            </a:extLst>
          </p:cNvPr>
          <p:cNvPicPr>
            <a:picLocks noChangeAspect="1"/>
          </p:cNvPicPr>
          <p:nvPr/>
        </p:nvPicPr>
        <p:blipFill>
          <a:blip r:embed="rId2"/>
          <a:stretch>
            <a:fillRect/>
          </a:stretch>
        </p:blipFill>
        <p:spPr>
          <a:xfrm>
            <a:off x="2590800" y="1600203"/>
            <a:ext cx="4254117" cy="4254117"/>
          </a:xfrm>
          <a:prstGeom prst="rect">
            <a:avLst/>
          </a:prstGeom>
        </p:spPr>
      </p:pic>
      <p:sp>
        <p:nvSpPr>
          <p:cNvPr id="2" name="Title 1">
            <a:extLst>
              <a:ext uri="{FF2B5EF4-FFF2-40B4-BE49-F238E27FC236}">
                <a16:creationId xmlns:a16="http://schemas.microsoft.com/office/drawing/2014/main" id="{4BB18156-1EEE-E019-1FC3-0EB86D5DEA94}"/>
              </a:ext>
            </a:extLst>
          </p:cNvPr>
          <p:cNvSpPr>
            <a:spLocks noGrp="1"/>
          </p:cNvSpPr>
          <p:nvPr>
            <p:ph type="title"/>
          </p:nvPr>
        </p:nvSpPr>
        <p:spPr/>
        <p:txBody>
          <a:bodyPr/>
          <a:lstStyle/>
          <a:p>
            <a:r>
              <a:rPr lang="en-US"/>
              <a:t>Uniform Titles</a:t>
            </a:r>
          </a:p>
        </p:txBody>
      </p:sp>
      <p:sp>
        <p:nvSpPr>
          <p:cNvPr id="3" name="Content Placeholder 2">
            <a:extLst>
              <a:ext uri="{FF2B5EF4-FFF2-40B4-BE49-F238E27FC236}">
                <a16:creationId xmlns:a16="http://schemas.microsoft.com/office/drawing/2014/main" id="{56B4CD49-7FCA-0757-A778-3E528E20EAA3}"/>
              </a:ext>
            </a:extLst>
          </p:cNvPr>
          <p:cNvSpPr>
            <a:spLocks noGrp="1"/>
          </p:cNvSpPr>
          <p:nvPr>
            <p:ph idx="1"/>
          </p:nvPr>
        </p:nvSpPr>
        <p:spPr/>
        <p:txBody>
          <a:bodyPr/>
          <a:lstStyle/>
          <a:p>
            <a:pPr marL="0" indent="461963">
              <a:buNone/>
            </a:pPr>
            <a:r>
              <a:rPr lang="en-US" b="1" i="1" dirty="0"/>
              <a:t>Brant </a:t>
            </a:r>
            <a:r>
              <a:rPr lang="en-US" b="1" i="1" dirty="0" err="1"/>
              <a:t>Pitre</a:t>
            </a:r>
            <a:r>
              <a:rPr lang="en-US" dirty="0"/>
              <a:t>:  “The second major problem with the theory of the anonymous Gospels is the utter implausibility that a book circulating around the Roman Empire without a title for almost a hundred years could somehow at some point be </a:t>
            </a:r>
            <a:r>
              <a:rPr lang="en-US" b="1" dirty="0">
                <a:solidFill>
                  <a:srgbClr val="FFFF00"/>
                </a:solidFill>
                <a:effectLst>
                  <a:outerShdw blurRad="38100" dist="38100" dir="2700000" algn="tl">
                    <a:srgbClr val="000000">
                      <a:alpha val="43137"/>
                    </a:srgbClr>
                  </a:outerShdw>
                </a:effectLst>
              </a:rPr>
              <a:t>attributed to exactly the same author</a:t>
            </a:r>
            <a:r>
              <a:rPr lang="en-US" dirty="0"/>
              <a:t> by scribes throughout the world and yet leave </a:t>
            </a:r>
            <a:r>
              <a:rPr lang="en-US" b="1" dirty="0">
                <a:solidFill>
                  <a:srgbClr val="FFFF00"/>
                </a:solidFill>
                <a:effectLst>
                  <a:outerShdw blurRad="38100" dist="38100" dir="2700000" algn="tl">
                    <a:srgbClr val="000000">
                      <a:alpha val="43137"/>
                    </a:srgbClr>
                  </a:outerShdw>
                </a:effectLst>
              </a:rPr>
              <a:t>no trace of disagreement </a:t>
            </a:r>
            <a:r>
              <a:rPr lang="en-US" dirty="0"/>
              <a:t>in any manuscripts.”  </a:t>
            </a:r>
            <a:r>
              <a:rPr lang="en-US" sz="2000" dirty="0"/>
              <a:t>(</a:t>
            </a:r>
            <a:r>
              <a:rPr lang="en-US" sz="2000" i="1" dirty="0"/>
              <a:t>The Case For Jesus</a:t>
            </a:r>
            <a:r>
              <a:rPr lang="en-US" sz="2000" dirty="0"/>
              <a:t>, 18-19)</a:t>
            </a:r>
          </a:p>
        </p:txBody>
      </p:sp>
      <p:sp>
        <p:nvSpPr>
          <p:cNvPr id="4" name="Date Placeholder 3">
            <a:extLst>
              <a:ext uri="{FF2B5EF4-FFF2-40B4-BE49-F238E27FC236}">
                <a16:creationId xmlns:a16="http://schemas.microsoft.com/office/drawing/2014/main" id="{4A23BB01-B788-4C2D-B302-3B70C90039A6}"/>
              </a:ext>
            </a:extLst>
          </p:cNvPr>
          <p:cNvSpPr>
            <a:spLocks noGrp="1"/>
          </p:cNvSpPr>
          <p:nvPr>
            <p:ph type="dt" sz="half" idx="10"/>
          </p:nvPr>
        </p:nvSpPr>
        <p:spPr/>
        <p:txBody>
          <a:bodyPr/>
          <a:lstStyle/>
          <a:p>
            <a:r>
              <a:rPr lang="en-US"/>
              <a:t>Outline, 6</a:t>
            </a:r>
          </a:p>
        </p:txBody>
      </p:sp>
      <p:sp>
        <p:nvSpPr>
          <p:cNvPr id="5" name="Footer Placeholder 4">
            <a:extLst>
              <a:ext uri="{FF2B5EF4-FFF2-40B4-BE49-F238E27FC236}">
                <a16:creationId xmlns:a16="http://schemas.microsoft.com/office/drawing/2014/main" id="{C89023DE-AB32-C17A-6843-4FABC1A2ACB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C6A39360-B10C-F635-9B5E-4DE0D6941F1F}"/>
              </a:ext>
            </a:extLst>
          </p:cNvPr>
          <p:cNvSpPr>
            <a:spLocks noGrp="1"/>
          </p:cNvSpPr>
          <p:nvPr>
            <p:ph type="sldNum" sz="quarter" idx="12"/>
          </p:nvPr>
        </p:nvSpPr>
        <p:spPr/>
        <p:txBody>
          <a:bodyPr/>
          <a:lstStyle/>
          <a:p>
            <a:fld id="{3C8CA7C4-6BCF-4B83-8858-85B1748A2A5F}" type="slidenum">
              <a:rPr lang="en-US" smtClean="0"/>
              <a:t>43</a:t>
            </a:fld>
            <a:endParaRPr lang="en-US"/>
          </a:p>
        </p:txBody>
      </p:sp>
    </p:spTree>
    <p:extLst>
      <p:ext uri="{BB962C8B-B14F-4D97-AF65-F5344CB8AC3E}">
        <p14:creationId xmlns:p14="http://schemas.microsoft.com/office/powerpoint/2010/main" val="55015919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A9A3C22-74AB-394A-99FD-A636C3840FDE}"/>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C68A8AA-7FE4-4B3D-0802-D5237D439E64}"/>
              </a:ext>
            </a:extLst>
          </p:cNvPr>
          <p:cNvSpPr>
            <a:spLocks noGrp="1"/>
          </p:cNvSpPr>
          <p:nvPr>
            <p:ph type="title"/>
          </p:nvPr>
        </p:nvSpPr>
        <p:spPr/>
        <p:txBody>
          <a:bodyPr/>
          <a:lstStyle/>
          <a:p>
            <a:r>
              <a:rPr lang="en-US">
                <a:solidFill>
                  <a:schemeClr val="tx1"/>
                </a:solidFill>
                <a:ea typeface="+mn-ea"/>
                <a:cs typeface="+mn-cs"/>
              </a:rPr>
              <a:t>Luke &amp; “Medical Details”</a:t>
            </a:r>
          </a:p>
        </p:txBody>
      </p:sp>
      <p:graphicFrame>
        <p:nvGraphicFramePr>
          <p:cNvPr id="7" name="Content Placeholder 6">
            <a:extLst>
              <a:ext uri="{FF2B5EF4-FFF2-40B4-BE49-F238E27FC236}">
                <a16:creationId xmlns:a16="http://schemas.microsoft.com/office/drawing/2014/main" id="{83B5C050-52A2-D2FC-8337-D8E8A0FA1E67}"/>
              </a:ext>
            </a:extLst>
          </p:cNvPr>
          <p:cNvGraphicFramePr>
            <a:graphicFrameLocks noGrp="1"/>
          </p:cNvGraphicFramePr>
          <p:nvPr>
            <p:ph idx="1"/>
            <p:extLst>
              <p:ext uri="{D42A27DB-BD31-4B8C-83A1-F6EECF244321}">
                <p14:modId xmlns:p14="http://schemas.microsoft.com/office/powerpoint/2010/main" val="3123654193"/>
              </p:ext>
            </p:extLst>
          </p:nvPr>
        </p:nvGraphicFramePr>
        <p:xfrm>
          <a:off x="457200" y="1600200"/>
          <a:ext cx="8229600" cy="422148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3241354166"/>
                    </a:ext>
                  </a:extLst>
                </a:gridCol>
                <a:gridCol w="4114800">
                  <a:extLst>
                    <a:ext uri="{9D8B030D-6E8A-4147-A177-3AD203B41FA5}">
                      <a16:colId xmlns:a16="http://schemas.microsoft.com/office/drawing/2014/main" val="190640743"/>
                    </a:ext>
                  </a:extLst>
                </a:gridCol>
              </a:tblGrid>
              <a:tr h="370840">
                <a:tc>
                  <a:txBody>
                    <a:bodyPr/>
                    <a:lstStyle/>
                    <a:p>
                      <a:pPr algn="ctr"/>
                      <a:r>
                        <a:rPr lang="en-US" sz="2500" b="0">
                          <a:effectLst>
                            <a:outerShdw blurRad="38100" dist="38100" dir="2700000" algn="tl">
                              <a:srgbClr val="000000">
                                <a:alpha val="43137"/>
                              </a:srgbClr>
                            </a:outerShdw>
                          </a:effectLst>
                          <a:latin typeface="+mj-lt"/>
                        </a:rPr>
                        <a:t>Luke</a:t>
                      </a:r>
                    </a:p>
                  </a:txBody>
                  <a:tcPr>
                    <a:solidFill>
                      <a:srgbClr val="0000FF"/>
                    </a:solidFill>
                  </a:tcPr>
                </a:tc>
                <a:tc>
                  <a:txBody>
                    <a:bodyPr/>
                    <a:lstStyle/>
                    <a:p>
                      <a:pPr algn="ctr"/>
                      <a:r>
                        <a:rPr lang="en-US" sz="2500" b="0">
                          <a:effectLst>
                            <a:outerShdw blurRad="38100" dist="38100" dir="2700000" algn="tl">
                              <a:srgbClr val="000000">
                                <a:alpha val="43137"/>
                              </a:srgbClr>
                            </a:outerShdw>
                          </a:effectLst>
                          <a:latin typeface="+mj-lt"/>
                        </a:rPr>
                        <a:t>Matthew &amp; Mark</a:t>
                      </a:r>
                    </a:p>
                  </a:txBody>
                  <a:tcPr>
                    <a:solidFill>
                      <a:srgbClr val="0000FF"/>
                    </a:solidFill>
                  </a:tcPr>
                </a:tc>
                <a:extLst>
                  <a:ext uri="{0D108BD9-81ED-4DB2-BD59-A6C34878D82A}">
                    <a16:rowId xmlns:a16="http://schemas.microsoft.com/office/drawing/2014/main" val="2156072513"/>
                  </a:ext>
                </a:extLst>
              </a:tr>
              <a:tr h="370840">
                <a:tc>
                  <a:txBody>
                    <a:bodyPr/>
                    <a:lstStyle/>
                    <a:p>
                      <a:r>
                        <a:rPr lang="en-US" sz="2400"/>
                        <a:t>“</a:t>
                      </a:r>
                      <a:r>
                        <a:rPr lang="en-US" sz="2400">
                          <a:latin typeface="+mj-lt"/>
                        </a:rPr>
                        <a:t>High</a:t>
                      </a:r>
                      <a:r>
                        <a:rPr lang="en-US" sz="2400"/>
                        <a:t> fever”  (Lk. 4:38)</a:t>
                      </a:r>
                    </a:p>
                  </a:txBody>
                  <a:tcPr/>
                </a:tc>
                <a:tc>
                  <a:txBody>
                    <a:bodyPr/>
                    <a:lstStyle/>
                    <a:p>
                      <a:r>
                        <a:rPr lang="en-US" sz="2400"/>
                        <a:t>“Fever”  (Mt. 8:14; Mk. 1:30)</a:t>
                      </a:r>
                    </a:p>
                  </a:txBody>
                  <a:tcPr/>
                </a:tc>
                <a:extLst>
                  <a:ext uri="{0D108BD9-81ED-4DB2-BD59-A6C34878D82A}">
                    <a16:rowId xmlns:a16="http://schemas.microsoft.com/office/drawing/2014/main" val="596777807"/>
                  </a:ext>
                </a:extLst>
              </a:tr>
              <a:tr h="370840">
                <a:tc>
                  <a:txBody>
                    <a:bodyPr/>
                    <a:lstStyle/>
                    <a:p>
                      <a:r>
                        <a:rPr lang="en-US" sz="2400"/>
                        <a:t>“</a:t>
                      </a:r>
                      <a:r>
                        <a:rPr lang="en-US" sz="2400">
                          <a:latin typeface="+mj-lt"/>
                        </a:rPr>
                        <a:t>Full</a:t>
                      </a:r>
                      <a:r>
                        <a:rPr lang="en-US" sz="2400"/>
                        <a:t> of leprosy”  (Lk. 5:12)</a:t>
                      </a:r>
                    </a:p>
                  </a:txBody>
                  <a:tcPr/>
                </a:tc>
                <a:tc>
                  <a:txBody>
                    <a:bodyPr/>
                    <a:lstStyle/>
                    <a:p>
                      <a:r>
                        <a:rPr lang="en-US" sz="2400"/>
                        <a:t>“A leper”  (Mt. 8:2; Mk. 1:40)</a:t>
                      </a:r>
                    </a:p>
                  </a:txBody>
                  <a:tcPr/>
                </a:tc>
                <a:extLst>
                  <a:ext uri="{0D108BD9-81ED-4DB2-BD59-A6C34878D82A}">
                    <a16:rowId xmlns:a16="http://schemas.microsoft.com/office/drawing/2014/main" val="2604659667"/>
                  </a:ext>
                </a:extLst>
              </a:tr>
              <a:tr h="370840">
                <a:tc>
                  <a:txBody>
                    <a:bodyPr/>
                    <a:lstStyle/>
                    <a:p>
                      <a:r>
                        <a:rPr lang="en-US" sz="2400"/>
                        <a:t>Woman </a:t>
                      </a:r>
                      <a:r>
                        <a:rPr lang="en-US" sz="2400">
                          <a:latin typeface="+mj-lt"/>
                        </a:rPr>
                        <a:t>could not be healed </a:t>
                      </a:r>
                      <a:r>
                        <a:rPr lang="en-US" sz="2400"/>
                        <a:t>by any physician  (Lk. 8:43)</a:t>
                      </a:r>
                    </a:p>
                  </a:txBody>
                  <a:tcPr/>
                </a:tc>
                <a:tc>
                  <a:txBody>
                    <a:bodyPr/>
                    <a:lstStyle/>
                    <a:p>
                      <a:r>
                        <a:rPr lang="en-US" sz="2400"/>
                        <a:t>Woman “had suffered many things from many physicians”  (Mk. 5:26)</a:t>
                      </a:r>
                    </a:p>
                  </a:txBody>
                  <a:tcPr/>
                </a:tc>
                <a:extLst>
                  <a:ext uri="{0D108BD9-81ED-4DB2-BD59-A6C34878D82A}">
                    <a16:rowId xmlns:a16="http://schemas.microsoft.com/office/drawing/2014/main" val="759373546"/>
                  </a:ext>
                </a:extLst>
              </a:tr>
              <a:tr h="370840">
                <a:tc>
                  <a:txBody>
                    <a:bodyPr/>
                    <a:lstStyle/>
                    <a:p>
                      <a:r>
                        <a:rPr lang="en-US" sz="2400"/>
                        <a:t>“</a:t>
                      </a:r>
                      <a:r>
                        <a:rPr lang="en-US" sz="2400">
                          <a:latin typeface="+mj-lt"/>
                        </a:rPr>
                        <a:t>Right</a:t>
                      </a:r>
                      <a:r>
                        <a:rPr lang="en-US" sz="2400"/>
                        <a:t> hand was withered”  (Lk. 6:6)</a:t>
                      </a:r>
                    </a:p>
                  </a:txBody>
                  <a:tcPr/>
                </a:tc>
                <a:tc>
                  <a:txBody>
                    <a:bodyPr/>
                    <a:lstStyle/>
                    <a:p>
                      <a:r>
                        <a:rPr lang="en-US" sz="2400"/>
                        <a:t>“A withered hand”  (Mt. 12:10; Mk. 3:1)</a:t>
                      </a:r>
                    </a:p>
                  </a:txBody>
                  <a:tcPr/>
                </a:tc>
                <a:extLst>
                  <a:ext uri="{0D108BD9-81ED-4DB2-BD59-A6C34878D82A}">
                    <a16:rowId xmlns:a16="http://schemas.microsoft.com/office/drawing/2014/main" val="2971978482"/>
                  </a:ext>
                </a:extLst>
              </a:tr>
              <a:tr h="370840">
                <a:tc>
                  <a:txBody>
                    <a:bodyPr/>
                    <a:lstStyle/>
                    <a:p>
                      <a:r>
                        <a:rPr lang="en-US" sz="2400"/>
                        <a:t>“Cut off his </a:t>
                      </a:r>
                      <a:r>
                        <a:rPr lang="en-US" sz="2400">
                          <a:latin typeface="+mj-lt"/>
                        </a:rPr>
                        <a:t>right</a:t>
                      </a:r>
                      <a:r>
                        <a:rPr lang="en-US" sz="2400"/>
                        <a:t> ear”  (Lk. 22:50; Jn. 18:10)</a:t>
                      </a:r>
                    </a:p>
                  </a:txBody>
                  <a:tcPr/>
                </a:tc>
                <a:tc>
                  <a:txBody>
                    <a:bodyPr/>
                    <a:lstStyle/>
                    <a:p>
                      <a:r>
                        <a:rPr lang="en-US" sz="2400"/>
                        <a:t>“Cut off his ear”  (Mt. 26:51; Mk. 14:47</a:t>
                      </a:r>
                    </a:p>
                  </a:txBody>
                  <a:tcPr/>
                </a:tc>
                <a:extLst>
                  <a:ext uri="{0D108BD9-81ED-4DB2-BD59-A6C34878D82A}">
                    <a16:rowId xmlns:a16="http://schemas.microsoft.com/office/drawing/2014/main" val="411152632"/>
                  </a:ext>
                </a:extLst>
              </a:tr>
            </a:tbl>
          </a:graphicData>
        </a:graphic>
      </p:graphicFrame>
      <p:sp>
        <p:nvSpPr>
          <p:cNvPr id="2" name="Footer Placeholder 1">
            <a:extLst>
              <a:ext uri="{FF2B5EF4-FFF2-40B4-BE49-F238E27FC236}">
                <a16:creationId xmlns:a16="http://schemas.microsoft.com/office/drawing/2014/main" id="{841CC537-65AC-D7F9-BB2C-B2747854550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5EE035E0-2584-CC2E-52AC-410D8F0760C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5C46857B-3ECD-2133-EDA8-8E2C7DE83C1C}"/>
              </a:ext>
            </a:extLst>
          </p:cNvPr>
          <p:cNvSpPr>
            <a:spLocks noGrp="1"/>
          </p:cNvSpPr>
          <p:nvPr>
            <p:ph type="dt" sz="half" idx="10"/>
          </p:nvPr>
        </p:nvSpPr>
        <p:spPr/>
        <p:txBody>
          <a:bodyPr/>
          <a:lstStyle/>
          <a:p>
            <a:r>
              <a:rPr lang="en-US" dirty="0"/>
              <a:t>Outline, 55</a:t>
            </a:r>
          </a:p>
        </p:txBody>
      </p:sp>
    </p:spTree>
    <p:extLst>
      <p:ext uri="{BB962C8B-B14F-4D97-AF65-F5344CB8AC3E}">
        <p14:creationId xmlns:p14="http://schemas.microsoft.com/office/powerpoint/2010/main" val="968017139"/>
      </p:ext>
    </p:extLst>
  </p:cSld>
  <p:clrMapOvr>
    <a:masterClrMapping/>
  </p:clrMapOvr>
  <p:transition spd="med">
    <p:pull/>
  </p:transition>
</p:sld>
</file>

<file path=ppt/slides/slide43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2B69F8B-AAC8-9EA0-BA4B-E4F9EDFED6DC}"/>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7543648C-1954-2231-E783-451C9DDC6FBD}"/>
              </a:ext>
            </a:extLst>
          </p:cNvPr>
          <p:cNvSpPr>
            <a:spLocks noGrp="1"/>
          </p:cNvSpPr>
          <p:nvPr>
            <p:ph type="title"/>
          </p:nvPr>
        </p:nvSpPr>
        <p:spPr/>
        <p:txBody>
          <a:bodyPr/>
          <a:lstStyle/>
          <a:p>
            <a:r>
              <a:rPr lang="en-US">
                <a:solidFill>
                  <a:schemeClr val="tx1"/>
                </a:solidFill>
                <a:ea typeface="+mn-ea"/>
                <a:cs typeface="+mn-cs"/>
              </a:rPr>
              <a:t>Luke</a:t>
            </a:r>
          </a:p>
        </p:txBody>
      </p:sp>
      <p:sp>
        <p:nvSpPr>
          <p:cNvPr id="5" name="Content Placeholder 4">
            <a:extLst>
              <a:ext uri="{FF2B5EF4-FFF2-40B4-BE49-F238E27FC236}">
                <a16:creationId xmlns:a16="http://schemas.microsoft.com/office/drawing/2014/main" id="{A442C91D-220D-C2BB-BA10-A005A3E0508D}"/>
              </a:ext>
            </a:extLst>
          </p:cNvPr>
          <p:cNvSpPr>
            <a:spLocks noGrp="1"/>
          </p:cNvSpPr>
          <p:nvPr>
            <p:ph idx="1"/>
          </p:nvPr>
        </p:nvSpPr>
        <p:spPr>
          <a:xfrm>
            <a:off x="457200" y="1371600"/>
            <a:ext cx="8229600" cy="4759325"/>
          </a:xfrm>
        </p:spPr>
        <p:txBody>
          <a:bodyPr/>
          <a:lstStyle/>
          <a:p>
            <a:pPr marL="457200" indent="-457200">
              <a:spcBef>
                <a:spcPts val="0"/>
              </a:spcBef>
              <a:spcAft>
                <a:spcPts val="2400"/>
              </a:spcAft>
            </a:pPr>
            <a:r>
              <a:rPr lang="en-US" sz="2800"/>
              <a:t>One of Paul’s </a:t>
            </a:r>
            <a:r>
              <a:rPr lang="en-US" sz="2800" b="1">
                <a:solidFill>
                  <a:srgbClr val="FFFF00"/>
                </a:solidFill>
              </a:rPr>
              <a:t>fellow-laborers</a:t>
            </a:r>
            <a:r>
              <a:rPr lang="en-US" sz="2800"/>
              <a:t>  </a:t>
            </a:r>
            <a:r>
              <a:rPr lang="en-US" sz="2400"/>
              <a:t>(Phile. 24)</a:t>
            </a:r>
          </a:p>
          <a:p>
            <a:pPr marL="857250" lvl="1" indent="-457200">
              <a:spcBef>
                <a:spcPts val="0"/>
              </a:spcBef>
              <a:spcAft>
                <a:spcPts val="2400"/>
              </a:spcAft>
            </a:pPr>
            <a:r>
              <a:rPr lang="en-US" sz="2400"/>
              <a:t>Luke is always mentioned alongside Mark  (Col. 4:10-11, 14; Phile. 23-24; 2 Tim. 4:11)</a:t>
            </a:r>
          </a:p>
          <a:p>
            <a:pPr marL="857250" lvl="1" indent="-457200">
              <a:spcBef>
                <a:spcPts val="0"/>
              </a:spcBef>
              <a:spcAft>
                <a:spcPts val="2400"/>
              </a:spcAft>
            </a:pPr>
            <a:r>
              <a:rPr lang="en-US" sz="2400"/>
              <a:t>If the Third Gospel [Luke] was dependent on the Second Gospel [Mark], as many scholars believe, Luke could have had access to that Gospel</a:t>
            </a:r>
          </a:p>
          <a:p>
            <a:pPr marL="457200" indent="-457200">
              <a:spcBef>
                <a:spcPts val="0"/>
              </a:spcBef>
              <a:spcAft>
                <a:spcPts val="2400"/>
              </a:spcAft>
            </a:pPr>
            <a:r>
              <a:rPr lang="en-US" sz="2800"/>
              <a:t>A </a:t>
            </a:r>
            <a:r>
              <a:rPr lang="en-US" sz="2800" b="1">
                <a:solidFill>
                  <a:srgbClr val="FFFF00"/>
                </a:solidFill>
              </a:rPr>
              <a:t>preacher</a:t>
            </a:r>
            <a:r>
              <a:rPr lang="en-US" sz="2800"/>
              <a:t>  </a:t>
            </a:r>
            <a:r>
              <a:rPr lang="en-US" sz="2400"/>
              <a:t>(Acts 16:10, 13, 17)</a:t>
            </a:r>
          </a:p>
          <a:p>
            <a:pPr marL="457200" indent="-457200">
              <a:spcBef>
                <a:spcPts val="0"/>
              </a:spcBef>
              <a:spcAft>
                <a:spcPts val="2400"/>
              </a:spcAft>
            </a:pPr>
            <a:r>
              <a:rPr lang="en-US" sz="2800"/>
              <a:t>Paul’s </a:t>
            </a:r>
            <a:r>
              <a:rPr lang="en-US" sz="2800" b="1">
                <a:solidFill>
                  <a:srgbClr val="FFFF00"/>
                </a:solidFill>
              </a:rPr>
              <a:t>companion</a:t>
            </a:r>
            <a:r>
              <a:rPr lang="en-US" sz="2800"/>
              <a:t> in Rome  </a:t>
            </a:r>
            <a:r>
              <a:rPr lang="en-US" sz="2400"/>
              <a:t>(Col. 4:3, 10, 14, 18; Phile. 1, 9-10, 13, 23-24; 2 Tim. 4:11)</a:t>
            </a:r>
          </a:p>
        </p:txBody>
      </p:sp>
      <p:sp>
        <p:nvSpPr>
          <p:cNvPr id="2" name="Footer Placeholder 1">
            <a:extLst>
              <a:ext uri="{FF2B5EF4-FFF2-40B4-BE49-F238E27FC236}">
                <a16:creationId xmlns:a16="http://schemas.microsoft.com/office/drawing/2014/main" id="{EEFBE73E-6DE8-E6E1-EFA1-0A902BA104F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4102E98C-3D67-E91C-DD81-F315DFB2989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9F53F5B-BC79-B12D-0D83-1550BB736F3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56 </a:t>
            </a:r>
          </a:p>
        </p:txBody>
      </p:sp>
    </p:spTree>
    <p:extLst>
      <p:ext uri="{BB962C8B-B14F-4D97-AF65-F5344CB8AC3E}">
        <p14:creationId xmlns:p14="http://schemas.microsoft.com/office/powerpoint/2010/main" val="842159533"/>
      </p:ext>
    </p:extLst>
  </p:cSld>
  <p:clrMapOvr>
    <a:masterClrMapping/>
  </p:clrMapOvr>
  <p:transition spd="med">
    <p:pull/>
  </p:transition>
</p:sld>
</file>

<file path=ppt/slides/slide43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4EBFCA2-D621-F4FE-9763-AAAB3C7FAEB7}"/>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4586D8F6-F738-5FD6-37FF-56AD2ECDAA32}"/>
              </a:ext>
            </a:extLst>
          </p:cNvPr>
          <p:cNvSpPr>
            <a:spLocks noGrp="1"/>
          </p:cNvSpPr>
          <p:nvPr>
            <p:ph type="title"/>
          </p:nvPr>
        </p:nvSpPr>
        <p:spPr/>
        <p:txBody>
          <a:bodyPr/>
          <a:lstStyle/>
          <a:p>
            <a:r>
              <a:rPr lang="en-US">
                <a:solidFill>
                  <a:schemeClr val="tx1"/>
                </a:solidFill>
                <a:ea typeface="+mn-ea"/>
                <a:cs typeface="+mn-cs"/>
              </a:rPr>
              <a:t>Luke</a:t>
            </a:r>
          </a:p>
        </p:txBody>
      </p:sp>
      <p:sp>
        <p:nvSpPr>
          <p:cNvPr id="5" name="Content Placeholder 4">
            <a:extLst>
              <a:ext uri="{FF2B5EF4-FFF2-40B4-BE49-F238E27FC236}">
                <a16:creationId xmlns:a16="http://schemas.microsoft.com/office/drawing/2014/main" id="{13077D5A-8355-0E0E-7B76-9A749F89C3FB}"/>
              </a:ext>
            </a:extLst>
          </p:cNvPr>
          <p:cNvSpPr>
            <a:spLocks noGrp="1"/>
          </p:cNvSpPr>
          <p:nvPr>
            <p:ph idx="1"/>
          </p:nvPr>
        </p:nvSpPr>
        <p:spPr>
          <a:xfrm>
            <a:off x="457200" y="1371600"/>
            <a:ext cx="8229600" cy="4759325"/>
          </a:xfrm>
        </p:spPr>
        <p:txBody>
          <a:bodyPr/>
          <a:lstStyle/>
          <a:p>
            <a:pPr marL="457200" indent="-457200">
              <a:spcBef>
                <a:spcPts val="0"/>
              </a:spcBef>
              <a:spcAft>
                <a:spcPts val="2400"/>
              </a:spcAft>
            </a:pPr>
            <a:r>
              <a:rPr lang="en-US" sz="2800"/>
              <a:t>From </a:t>
            </a:r>
            <a:r>
              <a:rPr lang="en-US" sz="2800" b="1">
                <a:solidFill>
                  <a:srgbClr val="FFFF00"/>
                </a:solidFill>
              </a:rPr>
              <a:t>Antioch</a:t>
            </a:r>
            <a:r>
              <a:rPr lang="en-US" sz="2800"/>
              <a:t> [?]  </a:t>
            </a:r>
            <a:r>
              <a:rPr lang="en-US" sz="2000"/>
              <a:t>(Jerome &amp; Eusebius)</a:t>
            </a:r>
          </a:p>
          <a:p>
            <a:pPr marL="457200" indent="-457200">
              <a:spcBef>
                <a:spcPts val="0"/>
              </a:spcBef>
              <a:spcAft>
                <a:spcPts val="2400"/>
              </a:spcAft>
            </a:pPr>
            <a:endParaRPr lang="en-US" sz="2400"/>
          </a:p>
        </p:txBody>
      </p:sp>
      <p:sp>
        <p:nvSpPr>
          <p:cNvPr id="2" name="Footer Placeholder 1">
            <a:extLst>
              <a:ext uri="{FF2B5EF4-FFF2-40B4-BE49-F238E27FC236}">
                <a16:creationId xmlns:a16="http://schemas.microsoft.com/office/drawing/2014/main" id="{EC4DADFE-4178-282C-48F8-094E17FFC54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13A559C8-2F34-6959-C487-69428D0F220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C33B246-E36F-E3B4-7EFC-0099295C5D9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56</a:t>
            </a:r>
          </a:p>
        </p:txBody>
      </p:sp>
    </p:spTree>
    <p:extLst>
      <p:ext uri="{BB962C8B-B14F-4D97-AF65-F5344CB8AC3E}">
        <p14:creationId xmlns:p14="http://schemas.microsoft.com/office/powerpoint/2010/main" val="3727393292"/>
      </p:ext>
    </p:extLst>
  </p:cSld>
  <p:clrMapOvr>
    <a:masterClrMapping/>
  </p:clrMapOvr>
  <p:transition spd="med">
    <p:pull/>
  </p:transition>
</p:sld>
</file>

<file path=ppt/slides/slide4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“John”</a:t>
            </a:r>
            <a:endParaRPr lang="en-US" b="0"/>
          </a:p>
        </p:txBody>
      </p:sp>
      <p:sp>
        <p:nvSpPr>
          <p:cNvPr id="9" name="Content Placeholder 8"/>
          <p:cNvSpPr>
            <a:spLocks noGrp="1"/>
          </p:cNvSpPr>
          <p:nvPr>
            <p:ph idx="1"/>
          </p:nvPr>
        </p:nvSpPr>
        <p:spPr/>
        <p:txBody>
          <a:bodyPr/>
          <a:lstStyle/>
          <a:p>
            <a:pPr marL="457200" indent="-457200">
              <a:spcBef>
                <a:spcPts val="0"/>
              </a:spcBef>
              <a:spcAft>
                <a:spcPts val="2400"/>
              </a:spcAft>
            </a:pPr>
            <a:r>
              <a:rPr lang="en-US" sz="2800"/>
              <a:t>Probably a </a:t>
            </a:r>
            <a:r>
              <a:rPr lang="en-US" sz="2800" b="1">
                <a:solidFill>
                  <a:srgbClr val="FFFF00"/>
                </a:solidFill>
              </a:rPr>
              <a:t>Jew</a:t>
            </a:r>
          </a:p>
          <a:p>
            <a:pPr marL="857250" lvl="1" indent="-457200">
              <a:spcBef>
                <a:spcPts val="0"/>
              </a:spcBef>
              <a:spcAft>
                <a:spcPts val="2400"/>
              </a:spcAft>
            </a:pPr>
            <a:r>
              <a:rPr lang="en-US" sz="2400"/>
              <a:t>Use of OT  (Jn. 6:45; 13:18; 19:37)</a:t>
            </a:r>
          </a:p>
          <a:p>
            <a:pPr marL="857250" lvl="1" indent="-457200">
              <a:spcBef>
                <a:spcPts val="0"/>
              </a:spcBef>
              <a:spcAft>
                <a:spcPts val="2400"/>
              </a:spcAft>
            </a:pPr>
            <a:r>
              <a:rPr lang="en-US" sz="2400"/>
              <a:t>Knowledge of Jewish ideas, traditions, expectations  (Jn 1:19-49; 2:6, 13; 3:25; 4:25; 5:1; 6:14, 15; 7:26ff; Jn 10:22; 11:55; 12:13; 13:1; 18:28; 19:31, 42)</a:t>
            </a:r>
          </a:p>
          <a:p>
            <a:pPr marL="514350" lvl="1" indent="-457200">
              <a:spcAft>
                <a:spcPts val="2400"/>
              </a:spcAft>
            </a:pPr>
            <a:r>
              <a:rPr lang="en-US"/>
              <a:t>Probably a </a:t>
            </a:r>
            <a:r>
              <a:rPr lang="en-US" b="1">
                <a:solidFill>
                  <a:srgbClr val="FFFF00"/>
                </a:solidFill>
              </a:rPr>
              <a:t>native of Palestine</a:t>
            </a:r>
          </a:p>
          <a:p>
            <a:pPr marL="914400" lvl="2" indent="-457200">
              <a:spcAft>
                <a:spcPts val="2400"/>
              </a:spcAft>
            </a:pPr>
            <a:r>
              <a:rPr lang="en-US"/>
              <a:t>Knowledge of Palestine  (Jn. 1:44, 46; 2:1; 4:47; 5:2; 9:7; 10:23; 11:54)</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AFDA3-EE31-46F3-9994-663731D17617}"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3" name="Date Placeholder 2">
            <a:extLst>
              <a:ext uri="{FF2B5EF4-FFF2-40B4-BE49-F238E27FC236}">
                <a16:creationId xmlns:a16="http://schemas.microsoft.com/office/drawing/2014/main" id="{EB60A510-89E2-BB61-C70B-0EE0911169B0}"/>
              </a:ext>
            </a:extLst>
          </p:cNvPr>
          <p:cNvSpPr>
            <a:spLocks noGrp="1"/>
          </p:cNvSpPr>
          <p:nvPr>
            <p:ph type="dt" sz="half" idx="10"/>
          </p:nvPr>
        </p:nvSpPr>
        <p:spPr/>
        <p:txBody>
          <a:bodyPr/>
          <a:lstStyle/>
          <a:p>
            <a:r>
              <a:rPr lang="en-US" dirty="0"/>
              <a:t>Outline, 56</a:t>
            </a:r>
          </a:p>
        </p:txBody>
      </p:sp>
      <p:pic>
        <p:nvPicPr>
          <p:cNvPr id="4" name="Picture 7" descr="bs00979_">
            <a:extLst>
              <a:ext uri="{FF2B5EF4-FFF2-40B4-BE49-F238E27FC236}">
                <a16:creationId xmlns:a16="http://schemas.microsoft.com/office/drawing/2014/main" id="{EBB4D5EF-5507-2778-CC7F-9E5312D8EEC3}"/>
              </a:ext>
            </a:extLst>
          </p:cNvPr>
          <p:cNvPicPr>
            <a:picLocks noChangeAspect="1" noChangeArrowheads="1"/>
          </p:cNvPicPr>
          <p:nvPr/>
        </p:nvPicPr>
        <p:blipFill>
          <a:blip r:embed="rId2"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310700888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 calcmode="lin" valueType="num">
                                      <p:cBhvr>
                                        <p:cTn id="12"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9">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 calcmode="lin" valueType="num">
                                      <p:cBhvr>
                                        <p:cTn id="17"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9">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9">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 calcmode="lin" valueType="num">
                                      <p:cBhvr>
                                        <p:cTn id="22" dur="500" fill="hold"/>
                                        <p:tgtEl>
                                          <p:spTgt spid="9">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9">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9">
                                            <p:txEl>
                                              <p:pRg st="3" end="3"/>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 calcmode="lin" valueType="num">
                                      <p:cBhvr>
                                        <p:cTn id="27" dur="500" fill="hold"/>
                                        <p:tgtEl>
                                          <p:spTgt spid="9">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9">
                                            <p:txEl>
                                              <p:pRg st="4" end="4"/>
                                            </p:txEl>
                                          </p:spTgt>
                                        </p:tgtEl>
                                        <p:attrNameLst>
                                          <p:attrName>ppt_h</p:attrName>
                                        </p:attrNameLst>
                                      </p:cBhvr>
                                      <p:tavLst>
                                        <p:tav tm="0">
                                          <p:val>
                                            <p:fltVal val="0"/>
                                          </p:val>
                                        </p:tav>
                                        <p:tav tm="100000">
                                          <p:val>
                                            <p:strVal val="#ppt_h"/>
                                          </p:val>
                                        </p:tav>
                                      </p:tavLst>
                                    </p:anim>
                                    <p:animEffect transition="in" filter="fade">
                                      <p:cBhvr>
                                        <p:cTn id="29"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4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“John”</a:t>
            </a:r>
            <a:endParaRPr lang="en-US" dirty="0"/>
          </a:p>
        </p:txBody>
      </p:sp>
      <p:sp>
        <p:nvSpPr>
          <p:cNvPr id="3" name="Content Placeholder 2"/>
          <p:cNvSpPr>
            <a:spLocks noGrp="1"/>
          </p:cNvSpPr>
          <p:nvPr>
            <p:ph idx="1"/>
          </p:nvPr>
        </p:nvSpPr>
        <p:spPr/>
        <p:txBody>
          <a:bodyPr>
            <a:normAutofit fontScale="92500" lnSpcReduction="10000"/>
          </a:bodyPr>
          <a:lstStyle/>
          <a:p>
            <a:pPr marL="457200" indent="-457200">
              <a:spcBef>
                <a:spcPts val="0"/>
              </a:spcBef>
              <a:spcAft>
                <a:spcPts val="2400"/>
              </a:spcAft>
            </a:pPr>
            <a:r>
              <a:rPr lang="en-US" sz="3000" b="1">
                <a:solidFill>
                  <a:srgbClr val="FFFF00"/>
                </a:solidFill>
              </a:rPr>
              <a:t>Eyewitness</a:t>
            </a:r>
            <a:r>
              <a:rPr lang="en-US" sz="3000"/>
              <a:t>  </a:t>
            </a:r>
            <a:r>
              <a:rPr lang="en-US" sz="2600"/>
              <a:t>(Jn. 1:14; 19:35; 21:24-25)</a:t>
            </a:r>
          </a:p>
          <a:p>
            <a:pPr marL="857250" lvl="1" indent="-457200">
              <a:spcBef>
                <a:spcPts val="0"/>
              </a:spcBef>
              <a:spcAft>
                <a:spcPts val="2400"/>
              </a:spcAft>
            </a:pPr>
            <a:r>
              <a:rPr lang="en-US" sz="2400"/>
              <a:t>Peter, James, &amp; John beheld Jesus’ glory at the Transfiguration  (Lk. 9:28, 32; 2 Pet. 1:16-18)</a:t>
            </a:r>
          </a:p>
          <a:p>
            <a:pPr marL="857250" lvl="1" indent="-457200">
              <a:spcBef>
                <a:spcPts val="0"/>
              </a:spcBef>
              <a:spcAft>
                <a:spcPts val="2400"/>
              </a:spcAft>
            </a:pPr>
            <a:r>
              <a:rPr lang="en-US" sz="2400"/>
              <a:t>Glory manifested elsewhere  (Jn. 2:11; 11:4, 40)</a:t>
            </a:r>
          </a:p>
          <a:p>
            <a:pPr marL="857250" lvl="1" indent="-457200">
              <a:spcBef>
                <a:spcPts val="0"/>
              </a:spcBef>
              <a:spcAft>
                <a:spcPts val="2400"/>
              </a:spcAft>
            </a:pPr>
            <a:r>
              <a:rPr lang="en-US" sz="2400"/>
              <a:t>Exactness of the details of time, place, and incidents  (cf. Jn 1:29, 35, 43; 2:6; 4:40, 43; 5:5; 12:1, 6, 12; 13:26; 19:14, 20, 23, 34, 39; 20:7; 21:6)</a:t>
            </a:r>
          </a:p>
          <a:p>
            <a:pPr marL="857250" lvl="1" indent="-457200">
              <a:spcBef>
                <a:spcPts val="0"/>
              </a:spcBef>
              <a:spcAft>
                <a:spcPts val="2400"/>
              </a:spcAft>
            </a:pPr>
            <a:r>
              <a:rPr lang="en-US" sz="2400"/>
              <a:t>Character sketches (e.g., Andrew, Philip, Thomas, Nathanael, the woman of Samaria, Nicodemus) which are peculiar to this Gospel</a:t>
            </a:r>
          </a:p>
        </p:txBody>
      </p:sp>
      <p:sp>
        <p:nvSpPr>
          <p:cNvPr id="5" name="Footer Placeholder 4">
            <a:extLst>
              <a:ext uri="{FF2B5EF4-FFF2-40B4-BE49-F238E27FC236}">
                <a16:creationId xmlns:a16="http://schemas.microsoft.com/office/drawing/2014/main" id="{58BA128C-9806-4108-9E7F-4CBE8A989FF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Callout: Line 5">
            <a:extLst>
              <a:ext uri="{FF2B5EF4-FFF2-40B4-BE49-F238E27FC236}">
                <a16:creationId xmlns:a16="http://schemas.microsoft.com/office/drawing/2014/main" id="{4C933DB9-5FDB-37BE-FFB1-95375ED35FDA}"/>
              </a:ext>
            </a:extLst>
          </p:cNvPr>
          <p:cNvSpPr/>
          <p:nvPr/>
        </p:nvSpPr>
        <p:spPr bwMode="auto">
          <a:xfrm>
            <a:off x="3743445" y="3429000"/>
            <a:ext cx="4552709" cy="1639747"/>
          </a:xfrm>
          <a:prstGeom prst="borderCallout1">
            <a:avLst>
              <a:gd name="adj1" fmla="val 927"/>
              <a:gd name="adj2" fmla="val 41453"/>
              <a:gd name="adj3" fmla="val -88203"/>
              <a:gd name="adj4" fmla="val 39426"/>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ts val="1200"/>
              </a:spcAft>
              <a:buClrTx/>
              <a:buSzTx/>
              <a:buFontTx/>
              <a:buNone/>
              <a:tabLst/>
            </a:pPr>
            <a:r>
              <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mj-lt"/>
              </a:rPr>
              <a:t>“We Know”</a:t>
            </a:r>
          </a:p>
          <a:p>
            <a:pPr marL="342900" marR="0" indent="-342900"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lang="en-US" sz="2500">
                <a:effectLst>
                  <a:outerShdw blurRad="38100" dist="38100" dir="2700000" algn="tl">
                    <a:srgbClr val="000000">
                      <a:alpha val="43137"/>
                    </a:srgbClr>
                  </a:outerShdw>
                </a:effectLst>
              </a:rPr>
              <a:t>Johannine community</a:t>
            </a:r>
          </a:p>
          <a:p>
            <a:pPr marL="342900" marR="0" indent="-342900"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en-US" sz="2500" b="0" i="0" u="none" strike="noStrike" cap="none" normalizeH="0" baseline="0">
                <a:ln>
                  <a:noFill/>
                </a:ln>
                <a:solidFill>
                  <a:schemeClr val="tx1"/>
                </a:solidFill>
                <a:effectLst>
                  <a:outerShdw blurRad="38100" dist="38100" dir="2700000" algn="tl">
                    <a:srgbClr val="000000">
                      <a:alpha val="43137"/>
                    </a:srgbClr>
                  </a:outerShdw>
                </a:effectLst>
              </a:rPr>
              <a:t>Editorial “we”  (cf. Jn. 3:11)</a:t>
            </a:r>
          </a:p>
        </p:txBody>
      </p:sp>
      <p:sp>
        <p:nvSpPr>
          <p:cNvPr id="7" name="Date Placeholder 6">
            <a:extLst>
              <a:ext uri="{FF2B5EF4-FFF2-40B4-BE49-F238E27FC236}">
                <a16:creationId xmlns:a16="http://schemas.microsoft.com/office/drawing/2014/main" id="{774F91CD-C4CC-782D-9F16-02AF65D50152}"/>
              </a:ext>
            </a:extLst>
          </p:cNvPr>
          <p:cNvSpPr>
            <a:spLocks noGrp="1"/>
          </p:cNvSpPr>
          <p:nvPr>
            <p:ph type="dt" sz="half" idx="10"/>
          </p:nvPr>
        </p:nvSpPr>
        <p:spPr/>
        <p:txBody>
          <a:bodyPr/>
          <a:lstStyle/>
          <a:p>
            <a:r>
              <a:rPr lang="en-US" dirty="0"/>
              <a:t>Outline, 56-57</a:t>
            </a:r>
          </a:p>
        </p:txBody>
      </p:sp>
      <p:pic>
        <p:nvPicPr>
          <p:cNvPr id="8" name="Picture 7" descr="bs00979_">
            <a:extLst>
              <a:ext uri="{FF2B5EF4-FFF2-40B4-BE49-F238E27FC236}">
                <a16:creationId xmlns:a16="http://schemas.microsoft.com/office/drawing/2014/main" id="{886269AE-264A-C118-A813-9F2283B5C58D}"/>
              </a:ext>
            </a:extLst>
          </p:cNvPr>
          <p:cNvPicPr>
            <a:picLocks noChangeAspect="1" noChangeArrowheads="1"/>
          </p:cNvPicPr>
          <p:nvPr/>
        </p:nvPicPr>
        <p:blipFill>
          <a:blip r:embed="rId2"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241834061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 calcmode="lin" valueType="num">
                                      <p:cBhvr>
                                        <p:cTn id="26"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3">
                                            <p:txEl>
                                              <p:pRg st="3" end="3"/>
                                            </p:tx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p:cTn id="31"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3">
                                            <p:txEl>
                                              <p:pRg st="4" end="4"/>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down)">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Lst>
  </p:timing>
</p:sld>
</file>

<file path=ppt/slides/slide4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9A5E5-D75A-1C4F-CBD2-DABC5D8D702A}"/>
              </a:ext>
            </a:extLst>
          </p:cNvPr>
          <p:cNvSpPr>
            <a:spLocks noGrp="1"/>
          </p:cNvSpPr>
          <p:nvPr>
            <p:ph type="title"/>
          </p:nvPr>
        </p:nvSpPr>
        <p:spPr/>
        <p:txBody>
          <a:bodyPr/>
          <a:lstStyle/>
          <a:p>
            <a:pPr algn="l"/>
            <a:r>
              <a:rPr lang="en-US" sz="3000" dirty="0">
                <a:latin typeface="+mn-lt"/>
              </a:rPr>
              <a:t>Eyewitness Testimony:</a:t>
            </a:r>
            <a:br>
              <a:rPr lang="en-US" sz="3000" dirty="0">
                <a:latin typeface="+mn-lt"/>
              </a:rPr>
            </a:br>
            <a:r>
              <a:rPr lang="en-US" dirty="0"/>
              <a:t>“Little Details”</a:t>
            </a:r>
          </a:p>
        </p:txBody>
      </p:sp>
      <p:sp>
        <p:nvSpPr>
          <p:cNvPr id="3" name="Content Placeholder 2">
            <a:extLst>
              <a:ext uri="{FF2B5EF4-FFF2-40B4-BE49-F238E27FC236}">
                <a16:creationId xmlns:a16="http://schemas.microsoft.com/office/drawing/2014/main" id="{D109711E-E252-BC5F-3ED4-9B33EEB6E5E9}"/>
              </a:ext>
            </a:extLst>
          </p:cNvPr>
          <p:cNvSpPr>
            <a:spLocks noGrp="1"/>
          </p:cNvSpPr>
          <p:nvPr>
            <p:ph idx="1"/>
          </p:nvPr>
        </p:nvSpPr>
        <p:spPr>
          <a:xfrm>
            <a:off x="457200" y="1542362"/>
            <a:ext cx="8229600" cy="4588564"/>
          </a:xfrm>
        </p:spPr>
        <p:txBody>
          <a:bodyPr/>
          <a:lstStyle/>
          <a:p>
            <a:pPr>
              <a:spcBef>
                <a:spcPts val="0"/>
              </a:spcBef>
              <a:spcAft>
                <a:spcPts val="2400"/>
              </a:spcAft>
            </a:pPr>
            <a:r>
              <a:rPr lang="en-US" sz="2800" b="1" dirty="0">
                <a:solidFill>
                  <a:srgbClr val="FFFF00"/>
                </a:solidFill>
              </a:rPr>
              <a:t>Tenth</a:t>
            </a:r>
            <a:r>
              <a:rPr lang="en-US" sz="2800" dirty="0"/>
              <a:t> hour  </a:t>
            </a:r>
            <a:r>
              <a:rPr lang="en-US" sz="2400" dirty="0"/>
              <a:t>(Jn. 1:39)</a:t>
            </a:r>
          </a:p>
          <a:p>
            <a:pPr>
              <a:spcBef>
                <a:spcPts val="0"/>
              </a:spcBef>
              <a:spcAft>
                <a:spcPts val="2400"/>
              </a:spcAft>
            </a:pPr>
            <a:r>
              <a:rPr lang="en-US" sz="2800" dirty="0"/>
              <a:t>Apostles rowed </a:t>
            </a:r>
            <a:r>
              <a:rPr lang="en-US" sz="2800" b="1" dirty="0">
                <a:solidFill>
                  <a:srgbClr val="FFFF00"/>
                </a:solidFill>
              </a:rPr>
              <a:t>“three or four miles” </a:t>
            </a:r>
            <a:r>
              <a:rPr lang="en-US" sz="2800" dirty="0"/>
              <a:t>[lit. 25 or 30 stadia]  </a:t>
            </a:r>
            <a:r>
              <a:rPr lang="en-US" sz="2400" dirty="0"/>
              <a:t>(Jn. 6:19)</a:t>
            </a:r>
          </a:p>
          <a:p>
            <a:pPr>
              <a:spcBef>
                <a:spcPts val="0"/>
              </a:spcBef>
              <a:spcAft>
                <a:spcPts val="2400"/>
              </a:spcAft>
            </a:pPr>
            <a:r>
              <a:rPr lang="en-US" sz="2800" dirty="0"/>
              <a:t>Jesus gave </a:t>
            </a:r>
            <a:r>
              <a:rPr lang="en-US" sz="2800" b="1" dirty="0">
                <a:solidFill>
                  <a:srgbClr val="FFFF00"/>
                </a:solidFill>
              </a:rPr>
              <a:t>bread to Judas  </a:t>
            </a:r>
            <a:r>
              <a:rPr lang="en-US" sz="2400" dirty="0"/>
              <a:t>(Jn. 13:26)</a:t>
            </a:r>
          </a:p>
          <a:p>
            <a:pPr>
              <a:spcBef>
                <a:spcPts val="0"/>
              </a:spcBef>
              <a:spcAft>
                <a:spcPts val="2400"/>
              </a:spcAft>
            </a:pPr>
            <a:r>
              <a:rPr lang="en-US" sz="2800" dirty="0"/>
              <a:t>Jesus garments were </a:t>
            </a:r>
            <a:r>
              <a:rPr lang="en-US" sz="2800" b="1" dirty="0">
                <a:solidFill>
                  <a:srgbClr val="FFFF00"/>
                </a:solidFill>
              </a:rPr>
              <a:t>divided</a:t>
            </a:r>
            <a:r>
              <a:rPr lang="en-US" sz="2800" dirty="0"/>
              <a:t> between </a:t>
            </a:r>
            <a:r>
              <a:rPr lang="en-US" sz="2800" b="1" dirty="0">
                <a:solidFill>
                  <a:srgbClr val="FFFF00"/>
                </a:solidFill>
              </a:rPr>
              <a:t>four</a:t>
            </a:r>
            <a:r>
              <a:rPr lang="en-US" sz="2800" dirty="0"/>
              <a:t> soldiers  </a:t>
            </a:r>
            <a:r>
              <a:rPr lang="en-US" sz="2400" dirty="0"/>
              <a:t>(Jn. 19:23)</a:t>
            </a:r>
          </a:p>
          <a:p>
            <a:pPr>
              <a:spcBef>
                <a:spcPts val="0"/>
              </a:spcBef>
              <a:spcAft>
                <a:spcPts val="2400"/>
              </a:spcAft>
            </a:pPr>
            <a:r>
              <a:rPr lang="en-US" sz="2800" dirty="0"/>
              <a:t>Jesus’ legs were </a:t>
            </a:r>
            <a:r>
              <a:rPr lang="en-US" sz="2800" b="1" dirty="0">
                <a:solidFill>
                  <a:srgbClr val="FFFF00"/>
                </a:solidFill>
              </a:rPr>
              <a:t>not broken  </a:t>
            </a:r>
            <a:r>
              <a:rPr lang="en-US" sz="2400" dirty="0"/>
              <a:t>(Jn. 19:33)</a:t>
            </a:r>
          </a:p>
        </p:txBody>
      </p:sp>
      <p:sp>
        <p:nvSpPr>
          <p:cNvPr id="4" name="Footer Placeholder 3">
            <a:extLst>
              <a:ext uri="{FF2B5EF4-FFF2-40B4-BE49-F238E27FC236}">
                <a16:creationId xmlns:a16="http://schemas.microsoft.com/office/drawing/2014/main" id="{1CB95C9A-4C53-8F89-1A2B-FC3C547A047E}"/>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0741B138-5C4B-8766-F3EC-054E690A8D67}"/>
              </a:ext>
            </a:extLst>
          </p:cNvPr>
          <p:cNvSpPr>
            <a:spLocks noGrp="1"/>
          </p:cNvSpPr>
          <p:nvPr>
            <p:ph type="sldNum" sz="quarter" idx="12"/>
          </p:nvPr>
        </p:nvSpPr>
        <p:spPr/>
        <p:txBody>
          <a:bodyPr/>
          <a:lstStyle/>
          <a:p>
            <a:fld id="{27F658CE-3C2C-4608-AB25-6B872F7423A4}" type="slidenum">
              <a:rPr lang="en-US" smtClean="0"/>
              <a:t>435</a:t>
            </a:fld>
            <a:endParaRPr lang="en-US"/>
          </a:p>
        </p:txBody>
      </p:sp>
      <p:sp>
        <p:nvSpPr>
          <p:cNvPr id="6" name="Date Placeholder 5">
            <a:extLst>
              <a:ext uri="{FF2B5EF4-FFF2-40B4-BE49-F238E27FC236}">
                <a16:creationId xmlns:a16="http://schemas.microsoft.com/office/drawing/2014/main" id="{5F4B138B-B563-C5FE-14AF-1A2E023346F0}"/>
              </a:ext>
            </a:extLst>
          </p:cNvPr>
          <p:cNvSpPr>
            <a:spLocks noGrp="1"/>
          </p:cNvSpPr>
          <p:nvPr>
            <p:ph type="dt" sz="half" idx="10"/>
          </p:nvPr>
        </p:nvSpPr>
        <p:spPr/>
        <p:txBody>
          <a:bodyPr/>
          <a:lstStyle/>
          <a:p>
            <a:r>
              <a:rPr lang="en-US" dirty="0"/>
              <a:t>Outline, 57</a:t>
            </a:r>
          </a:p>
        </p:txBody>
      </p:sp>
      <p:pic>
        <p:nvPicPr>
          <p:cNvPr id="5122" name="Picture 2" descr="Sherlock Holmes with magnifying glass">
            <a:extLst>
              <a:ext uri="{FF2B5EF4-FFF2-40B4-BE49-F238E27FC236}">
                <a16:creationId xmlns:a16="http://schemas.microsoft.com/office/drawing/2014/main" id="{0BC6069D-C1AF-E963-5890-9195B24B77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11107" y="0"/>
            <a:ext cx="2215662" cy="22156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5116566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F6B0CD7-C967-245C-24FD-237437BBE2CA}"/>
            </a:ext>
          </a:extLst>
        </p:cNvPr>
        <p:cNvGrpSpPr/>
        <p:nvPr/>
      </p:nvGrpSpPr>
      <p:grpSpPr>
        <a:xfrm>
          <a:off x="0" y="0"/>
          <a:ext cx="0" cy="0"/>
          <a:chOff x="0" y="0"/>
          <a:chExt cx="0" cy="0"/>
        </a:xfrm>
      </p:grpSpPr>
      <p:pic>
        <p:nvPicPr>
          <p:cNvPr id="7" name="Picture 2" descr="Sherlock Holmes with magnifying glass">
            <a:extLst>
              <a:ext uri="{FF2B5EF4-FFF2-40B4-BE49-F238E27FC236}">
                <a16:creationId xmlns:a16="http://schemas.microsoft.com/office/drawing/2014/main" id="{A7864114-9952-8926-D6CF-BEE20E2028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11107" y="0"/>
            <a:ext cx="2215662" cy="221566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F125123F-9F2B-0D1A-AAE4-547692FEFC6F}"/>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Eyewitness Testimony:</a:t>
            </a:r>
            <a:b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b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“Little Details”</a:t>
            </a:r>
            <a:endParaRPr lang="en-US" dirty="0"/>
          </a:p>
        </p:txBody>
      </p:sp>
      <p:sp>
        <p:nvSpPr>
          <p:cNvPr id="3" name="Content Placeholder 2">
            <a:extLst>
              <a:ext uri="{FF2B5EF4-FFF2-40B4-BE49-F238E27FC236}">
                <a16:creationId xmlns:a16="http://schemas.microsoft.com/office/drawing/2014/main" id="{79EFB944-C0C2-5729-2B04-AF63073A3FBE}"/>
              </a:ext>
            </a:extLst>
          </p:cNvPr>
          <p:cNvSpPr>
            <a:spLocks noGrp="1"/>
          </p:cNvSpPr>
          <p:nvPr>
            <p:ph idx="1"/>
          </p:nvPr>
        </p:nvSpPr>
        <p:spPr>
          <a:xfrm>
            <a:off x="457200" y="1542362"/>
            <a:ext cx="8229600" cy="4588564"/>
          </a:xfrm>
        </p:spPr>
        <p:txBody>
          <a:bodyPr/>
          <a:lstStyle/>
          <a:p>
            <a:pPr>
              <a:spcBef>
                <a:spcPts val="0"/>
              </a:spcBef>
              <a:spcAft>
                <a:spcPts val="2400"/>
              </a:spcAft>
            </a:pPr>
            <a:r>
              <a:rPr lang="en-US" sz="2800" b="1" dirty="0">
                <a:solidFill>
                  <a:srgbClr val="FFFF00"/>
                </a:solidFill>
              </a:rPr>
              <a:t>Blood and water </a:t>
            </a:r>
            <a:r>
              <a:rPr lang="en-US" sz="2800" dirty="0"/>
              <a:t>from Jesus’ side  </a:t>
            </a:r>
            <a:r>
              <a:rPr lang="en-US" sz="2400" dirty="0"/>
              <a:t>(Jn. 19:34-35)</a:t>
            </a:r>
          </a:p>
          <a:p>
            <a:pPr>
              <a:spcBef>
                <a:spcPts val="0"/>
              </a:spcBef>
              <a:spcAft>
                <a:spcPts val="2400"/>
              </a:spcAft>
            </a:pPr>
            <a:r>
              <a:rPr lang="en-US" sz="2800" dirty="0"/>
              <a:t>Beloved disciple got to the </a:t>
            </a:r>
            <a:r>
              <a:rPr lang="en-US" sz="2800" b="1" dirty="0">
                <a:solidFill>
                  <a:srgbClr val="FFFF00"/>
                </a:solidFill>
              </a:rPr>
              <a:t>tomb first  </a:t>
            </a:r>
            <a:r>
              <a:rPr lang="en-US" sz="2400" dirty="0"/>
              <a:t>(Jn. 20:4)</a:t>
            </a:r>
          </a:p>
          <a:p>
            <a:pPr>
              <a:spcBef>
                <a:spcPts val="0"/>
              </a:spcBef>
              <a:spcAft>
                <a:spcPts val="2400"/>
              </a:spcAft>
            </a:pPr>
            <a:r>
              <a:rPr lang="en-US" sz="2800" dirty="0"/>
              <a:t>Linen cloths </a:t>
            </a:r>
            <a:r>
              <a:rPr lang="en-US" sz="2800" b="1" dirty="0">
                <a:solidFill>
                  <a:srgbClr val="FFFF00"/>
                </a:solidFill>
              </a:rPr>
              <a:t>separate</a:t>
            </a:r>
            <a:r>
              <a:rPr lang="en-US" sz="2800" dirty="0"/>
              <a:t> from face cloth  </a:t>
            </a:r>
            <a:r>
              <a:rPr lang="en-US" sz="2400" dirty="0"/>
              <a:t>(Jn. 20:6-8)</a:t>
            </a:r>
          </a:p>
          <a:p>
            <a:pPr>
              <a:spcBef>
                <a:spcPts val="0"/>
              </a:spcBef>
              <a:spcAft>
                <a:spcPts val="2400"/>
              </a:spcAft>
            </a:pPr>
            <a:r>
              <a:rPr lang="en-US" sz="2800" dirty="0"/>
              <a:t>Peter put on his </a:t>
            </a:r>
            <a:r>
              <a:rPr lang="en-US" sz="2800" b="1" dirty="0">
                <a:solidFill>
                  <a:srgbClr val="FFFF00"/>
                </a:solidFill>
              </a:rPr>
              <a:t>outer garment  </a:t>
            </a:r>
            <a:r>
              <a:rPr lang="en-US" sz="2400" dirty="0"/>
              <a:t>(Jn. 21:7)</a:t>
            </a:r>
          </a:p>
          <a:p>
            <a:pPr>
              <a:spcBef>
                <a:spcPts val="0"/>
              </a:spcBef>
              <a:spcAft>
                <a:spcPts val="2400"/>
              </a:spcAft>
            </a:pPr>
            <a:r>
              <a:rPr lang="en-US" sz="2800" dirty="0"/>
              <a:t>Jesus made </a:t>
            </a:r>
            <a:r>
              <a:rPr lang="en-US" sz="2800" b="1" dirty="0">
                <a:solidFill>
                  <a:srgbClr val="FFFF00"/>
                </a:solidFill>
              </a:rPr>
              <a:t>breakfast</a:t>
            </a:r>
            <a:r>
              <a:rPr lang="en-US" sz="2800" dirty="0"/>
              <a:t>  </a:t>
            </a:r>
            <a:r>
              <a:rPr lang="en-US" sz="2400" dirty="0"/>
              <a:t>(Jn. 21:9)</a:t>
            </a:r>
          </a:p>
          <a:p>
            <a:pPr>
              <a:spcBef>
                <a:spcPts val="0"/>
              </a:spcBef>
              <a:spcAft>
                <a:spcPts val="2400"/>
              </a:spcAft>
            </a:pPr>
            <a:r>
              <a:rPr lang="en-US" sz="2800" dirty="0"/>
              <a:t>Disciples caught </a:t>
            </a:r>
            <a:r>
              <a:rPr lang="en-US" sz="2800" b="1" dirty="0">
                <a:solidFill>
                  <a:srgbClr val="FFFF00"/>
                </a:solidFill>
              </a:rPr>
              <a:t>153 fish  </a:t>
            </a:r>
            <a:r>
              <a:rPr lang="en-US" sz="2400" dirty="0"/>
              <a:t>(Jn. 21:11)</a:t>
            </a:r>
          </a:p>
        </p:txBody>
      </p:sp>
      <p:sp>
        <p:nvSpPr>
          <p:cNvPr id="4" name="Footer Placeholder 3">
            <a:extLst>
              <a:ext uri="{FF2B5EF4-FFF2-40B4-BE49-F238E27FC236}">
                <a16:creationId xmlns:a16="http://schemas.microsoft.com/office/drawing/2014/main" id="{13D29A4C-C19F-A8E5-F94E-8C999DC88432}"/>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0D98C74-069F-8C9C-8566-C508D3FA32C8}"/>
              </a:ext>
            </a:extLst>
          </p:cNvPr>
          <p:cNvSpPr>
            <a:spLocks noGrp="1"/>
          </p:cNvSpPr>
          <p:nvPr>
            <p:ph type="sldNum" sz="quarter" idx="12"/>
          </p:nvPr>
        </p:nvSpPr>
        <p:spPr/>
        <p:txBody>
          <a:bodyPr/>
          <a:lstStyle/>
          <a:p>
            <a:fld id="{27F658CE-3C2C-4608-AB25-6B872F7423A4}" type="slidenum">
              <a:rPr lang="en-US" smtClean="0"/>
              <a:t>436</a:t>
            </a:fld>
            <a:endParaRPr lang="en-US"/>
          </a:p>
        </p:txBody>
      </p:sp>
      <p:sp>
        <p:nvSpPr>
          <p:cNvPr id="6" name="Date Placeholder 5">
            <a:extLst>
              <a:ext uri="{FF2B5EF4-FFF2-40B4-BE49-F238E27FC236}">
                <a16:creationId xmlns:a16="http://schemas.microsoft.com/office/drawing/2014/main" id="{1CA97DEF-8C7F-D4DF-C19B-1B7B7F2EF924}"/>
              </a:ext>
            </a:extLst>
          </p:cNvPr>
          <p:cNvSpPr>
            <a:spLocks noGrp="1"/>
          </p:cNvSpPr>
          <p:nvPr>
            <p:ph type="dt" sz="half" idx="10"/>
          </p:nvPr>
        </p:nvSpPr>
        <p:spPr/>
        <p:txBody>
          <a:bodyPr/>
          <a:lstStyle/>
          <a:p>
            <a:r>
              <a:rPr lang="en-US" dirty="0"/>
              <a:t>Outline, 57</a:t>
            </a:r>
          </a:p>
        </p:txBody>
      </p:sp>
    </p:spTree>
    <p:extLst>
      <p:ext uri="{BB962C8B-B14F-4D97-AF65-F5344CB8AC3E}">
        <p14:creationId xmlns:p14="http://schemas.microsoft.com/office/powerpoint/2010/main" val="8113678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D3E1507-2E5B-AF59-94D9-AD6F70BA6D27}"/>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149D8DE8-AD34-0AFC-11AC-4E011DADA972}"/>
              </a:ext>
            </a:extLst>
          </p:cNvPr>
          <p:cNvSpPr>
            <a:spLocks noGrp="1"/>
          </p:cNvSpPr>
          <p:nvPr>
            <p:ph type="title"/>
          </p:nvPr>
        </p:nvSpPr>
        <p:spPr/>
        <p:txBody>
          <a:bodyPr/>
          <a:lstStyle/>
          <a:p>
            <a:r>
              <a:rPr lang="en-US"/>
              <a:t>Writer = Beloved Disciple</a:t>
            </a:r>
          </a:p>
        </p:txBody>
      </p:sp>
      <p:sp>
        <p:nvSpPr>
          <p:cNvPr id="4" name="Content Placeholder 3">
            <a:extLst>
              <a:ext uri="{FF2B5EF4-FFF2-40B4-BE49-F238E27FC236}">
                <a16:creationId xmlns:a16="http://schemas.microsoft.com/office/drawing/2014/main" id="{C9F01725-0930-E383-CF8B-BE4D7E38B6C3}"/>
              </a:ext>
            </a:extLst>
          </p:cNvPr>
          <p:cNvSpPr>
            <a:spLocks noGrp="1"/>
          </p:cNvSpPr>
          <p:nvPr>
            <p:ph idx="1"/>
          </p:nvPr>
        </p:nvSpPr>
        <p:spPr/>
        <p:txBody>
          <a:bodyPr>
            <a:noAutofit/>
          </a:bodyPr>
          <a:lstStyle/>
          <a:p>
            <a:pPr marL="0" indent="457200">
              <a:spcBef>
                <a:spcPts val="0"/>
              </a:spcBef>
              <a:buNone/>
            </a:pPr>
            <a:r>
              <a:rPr lang="en-US" sz="2800" b="1" dirty="0"/>
              <a:t>Jn 21:20-24: </a:t>
            </a:r>
            <a:r>
              <a:rPr lang="en-US" sz="2800" dirty="0"/>
              <a:t> </a:t>
            </a:r>
            <a:r>
              <a:rPr lang="en-US" sz="2800" baseline="30000" dirty="0"/>
              <a:t>20</a:t>
            </a:r>
            <a:r>
              <a:rPr lang="en-US" sz="2800" dirty="0"/>
              <a:t>Then Peter, turning around, saw </a:t>
            </a:r>
            <a:r>
              <a:rPr lang="en-US" sz="2800" b="1" dirty="0">
                <a:solidFill>
                  <a:srgbClr val="FFFF00"/>
                </a:solidFill>
              </a:rPr>
              <a:t>the disciple whom Jesus loved </a:t>
            </a:r>
            <a:r>
              <a:rPr lang="en-US" sz="2800" dirty="0"/>
              <a:t>following, who also had leaned on His breast at the supper, and said, “Lord, who is the one who betrays You?” </a:t>
            </a:r>
            <a:r>
              <a:rPr lang="en-US" sz="2800" baseline="30000" dirty="0"/>
              <a:t>21</a:t>
            </a:r>
            <a:r>
              <a:rPr lang="en-US" sz="2800" dirty="0"/>
              <a:t>Peter, seeing him, said to Jesus, “But Lord, what </a:t>
            </a:r>
            <a:r>
              <a:rPr lang="en-US" sz="2800" i="1" dirty="0"/>
              <a:t>about</a:t>
            </a:r>
            <a:r>
              <a:rPr lang="en-US" sz="2800" dirty="0"/>
              <a:t> this man?” </a:t>
            </a:r>
            <a:r>
              <a:rPr lang="en-US" sz="2800" baseline="30000" dirty="0"/>
              <a:t>22</a:t>
            </a:r>
            <a:r>
              <a:rPr lang="en-US" sz="2800" dirty="0"/>
              <a:t>Jesus said to him, “If I will that he remain till I come, what </a:t>
            </a:r>
            <a:r>
              <a:rPr lang="en-US" sz="2800" i="1" dirty="0"/>
              <a:t>is that </a:t>
            </a:r>
            <a:r>
              <a:rPr lang="en-US" sz="2800" dirty="0"/>
              <a:t>to you? You follow Me.” </a:t>
            </a:r>
            <a:r>
              <a:rPr lang="en-US" sz="2800" baseline="30000" dirty="0"/>
              <a:t>23</a:t>
            </a:r>
            <a:r>
              <a:rPr lang="en-US" sz="2800" dirty="0"/>
              <a:t>Then this saying went out among the</a:t>
            </a:r>
          </a:p>
        </p:txBody>
      </p:sp>
      <p:sp>
        <p:nvSpPr>
          <p:cNvPr id="5" name="Footer Placeholder 4">
            <a:extLst>
              <a:ext uri="{FF2B5EF4-FFF2-40B4-BE49-F238E27FC236}">
                <a16:creationId xmlns:a16="http://schemas.microsoft.com/office/drawing/2014/main" id="{FF39DE38-3A14-C5C4-7EF1-0E2FB1D77D0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6E6688A0-7FC3-65AC-5535-8480A7A73CD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7D1D1987-5264-D287-7714-FB648F8605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58</a:t>
            </a:r>
          </a:p>
        </p:txBody>
      </p:sp>
    </p:spTree>
    <p:extLst>
      <p:ext uri="{BB962C8B-B14F-4D97-AF65-F5344CB8AC3E}">
        <p14:creationId xmlns:p14="http://schemas.microsoft.com/office/powerpoint/2010/main" val="186186771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3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29F0A66-A287-34CF-8E85-DECAF953A061}"/>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1F691047-4EF2-98E7-AA53-BA14C3A7472F}"/>
              </a:ext>
            </a:extLst>
          </p:cNvPr>
          <p:cNvSpPr>
            <a:spLocks noGrp="1"/>
          </p:cNvSpPr>
          <p:nvPr>
            <p:ph type="title"/>
          </p:nvPr>
        </p:nvSpPr>
        <p:spPr/>
        <p:txBody>
          <a:bodyPr/>
          <a:lstStyle/>
          <a:p>
            <a:r>
              <a:rPr kumimoji="0" lang="en-US" sz="4400" b="0" i="0" u="none" strike="noStrike" kern="0" cap="none" spc="0" normalizeH="0" baseline="0" noProof="0">
                <a:ln>
                  <a:noFill/>
                </a:ln>
                <a:solidFill>
                  <a:srgbClr val="FFFFFF"/>
                </a:solidFill>
                <a:effectLst>
                  <a:outerShdw blurRad="38100" dist="38100" dir="2700000" algn="tl">
                    <a:srgbClr val="000000"/>
                  </a:outerShdw>
                </a:effectLst>
                <a:uLnTx/>
                <a:uFillTx/>
                <a:latin typeface="Arial Black"/>
                <a:ea typeface="+mj-ea"/>
                <a:cs typeface="+mj-cs"/>
              </a:rPr>
              <a:t>Writer = Beloved Disciple</a:t>
            </a:r>
            <a:endParaRPr lang="en-US"/>
          </a:p>
        </p:txBody>
      </p:sp>
      <p:sp>
        <p:nvSpPr>
          <p:cNvPr id="4" name="Content Placeholder 3">
            <a:extLst>
              <a:ext uri="{FF2B5EF4-FFF2-40B4-BE49-F238E27FC236}">
                <a16:creationId xmlns:a16="http://schemas.microsoft.com/office/drawing/2014/main" id="{A2929938-338B-27C8-6524-6587BEA72592}"/>
              </a:ext>
            </a:extLst>
          </p:cNvPr>
          <p:cNvSpPr>
            <a:spLocks noGrp="1"/>
          </p:cNvSpPr>
          <p:nvPr>
            <p:ph idx="1"/>
          </p:nvPr>
        </p:nvSpPr>
        <p:spPr/>
        <p:txBody>
          <a:bodyPr>
            <a:noAutofit/>
          </a:bodyPr>
          <a:lstStyle/>
          <a:p>
            <a:pPr marL="0" indent="0">
              <a:spcBef>
                <a:spcPts val="0"/>
              </a:spcBef>
              <a:buNone/>
            </a:pPr>
            <a:r>
              <a:rPr lang="en-US" sz="2800"/>
              <a:t>brethren that </a:t>
            </a:r>
            <a:r>
              <a:rPr lang="en-US" sz="2800" b="1">
                <a:solidFill>
                  <a:srgbClr val="FFFF00"/>
                </a:solidFill>
              </a:rPr>
              <a:t>this disciple </a:t>
            </a:r>
            <a:r>
              <a:rPr lang="en-US" sz="2800"/>
              <a:t>would not die. Yet Jesus did not say to him that he would not die, but, “If I </a:t>
            </a:r>
            <a:r>
              <a:rPr lang="en-US" sz="2800" i="1"/>
              <a:t>will</a:t>
            </a:r>
            <a:r>
              <a:rPr lang="en-US" sz="2800"/>
              <a:t> that he remain till I come, what </a:t>
            </a:r>
            <a:r>
              <a:rPr lang="en-US" sz="2800" i="1"/>
              <a:t>is that </a:t>
            </a:r>
            <a:r>
              <a:rPr lang="en-US" sz="2800"/>
              <a:t>to you?” </a:t>
            </a:r>
            <a:r>
              <a:rPr lang="en-US" sz="2800" baseline="30000"/>
              <a:t>24</a:t>
            </a:r>
            <a:r>
              <a:rPr lang="en-US" sz="2800" b="1">
                <a:solidFill>
                  <a:srgbClr val="FFFF00"/>
                </a:solidFill>
              </a:rPr>
              <a:t>This is the disciple </a:t>
            </a:r>
            <a:r>
              <a:rPr lang="en-US" sz="2800"/>
              <a:t>who </a:t>
            </a:r>
            <a:r>
              <a:rPr lang="en-US" sz="2800" b="1">
                <a:solidFill>
                  <a:srgbClr val="FFFF00"/>
                </a:solidFill>
              </a:rPr>
              <a:t>testifies</a:t>
            </a:r>
            <a:r>
              <a:rPr lang="en-US" sz="2800"/>
              <a:t> of these things, and </a:t>
            </a:r>
            <a:r>
              <a:rPr lang="en-US" sz="2800" b="1">
                <a:solidFill>
                  <a:srgbClr val="FFFF00"/>
                </a:solidFill>
              </a:rPr>
              <a:t>wrote</a:t>
            </a:r>
            <a:r>
              <a:rPr lang="en-US" sz="2800"/>
              <a:t> these things; and we know that </a:t>
            </a:r>
            <a:r>
              <a:rPr lang="en-US" sz="2800" b="1">
                <a:solidFill>
                  <a:srgbClr val="FFFF00"/>
                </a:solidFill>
              </a:rPr>
              <a:t>his testimony </a:t>
            </a:r>
            <a:r>
              <a:rPr lang="en-US" sz="2800"/>
              <a:t>is true.</a:t>
            </a:r>
          </a:p>
        </p:txBody>
      </p:sp>
      <p:sp>
        <p:nvSpPr>
          <p:cNvPr id="5" name="Footer Placeholder 4">
            <a:extLst>
              <a:ext uri="{FF2B5EF4-FFF2-40B4-BE49-F238E27FC236}">
                <a16:creationId xmlns:a16="http://schemas.microsoft.com/office/drawing/2014/main" id="{D11CA603-18F5-0CC5-319F-C918CC79B61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2A4E79CA-264E-87DA-0E9E-30CAA6F6FE9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417EE36E-C4A7-3D4C-0530-C3524FEED93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58</a:t>
            </a:r>
          </a:p>
        </p:txBody>
      </p:sp>
    </p:spTree>
    <p:extLst>
      <p:ext uri="{BB962C8B-B14F-4D97-AF65-F5344CB8AC3E}">
        <p14:creationId xmlns:p14="http://schemas.microsoft.com/office/powerpoint/2010/main" val="867129402"/>
      </p:ext>
    </p:extLst>
  </p:cSld>
  <p:clrMapOvr>
    <a:masterClrMapping/>
  </p:clrMapOvr>
  <p:transition spd="med">
    <p:pull/>
  </p:transition>
</p:sld>
</file>

<file path=ppt/slides/slide43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7ED2E31A-A56C-D105-DEB7-4D5BA64D7AB5}"/>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7550FBE7-F09E-CF27-60F4-E3C7543A8E28}"/>
              </a:ext>
            </a:extLst>
          </p:cNvPr>
          <p:cNvSpPr>
            <a:spLocks noGrp="1"/>
          </p:cNvSpPr>
          <p:nvPr>
            <p:ph type="title"/>
          </p:nvPr>
        </p:nvSpPr>
        <p:spPr/>
        <p:txBody>
          <a:bodyPr/>
          <a:lstStyle/>
          <a:p>
            <a:r>
              <a:rPr lang="en-US"/>
              <a:t>The Beloved Disciple</a:t>
            </a:r>
          </a:p>
        </p:txBody>
      </p:sp>
      <p:sp>
        <p:nvSpPr>
          <p:cNvPr id="4" name="Content Placeholder 3">
            <a:extLst>
              <a:ext uri="{FF2B5EF4-FFF2-40B4-BE49-F238E27FC236}">
                <a16:creationId xmlns:a16="http://schemas.microsoft.com/office/drawing/2014/main" id="{0148073D-D752-90B1-6EF4-B5CF446978F9}"/>
              </a:ext>
            </a:extLst>
          </p:cNvPr>
          <p:cNvSpPr>
            <a:spLocks noGrp="1"/>
          </p:cNvSpPr>
          <p:nvPr>
            <p:ph idx="1"/>
          </p:nvPr>
        </p:nvSpPr>
        <p:spPr/>
        <p:txBody>
          <a:bodyPr>
            <a:noAutofit/>
          </a:bodyPr>
          <a:lstStyle/>
          <a:p>
            <a:pPr marL="457200" indent="-457200">
              <a:lnSpc>
                <a:spcPct val="120000"/>
              </a:lnSpc>
              <a:spcBef>
                <a:spcPts val="0"/>
              </a:spcBef>
              <a:spcAft>
                <a:spcPts val="2400"/>
              </a:spcAft>
            </a:pPr>
            <a:r>
              <a:rPr lang="en-US" sz="2800" dirty="0"/>
              <a:t>Leaned on </a:t>
            </a:r>
            <a:r>
              <a:rPr lang="en-US" sz="2800" b="1" dirty="0">
                <a:solidFill>
                  <a:srgbClr val="FFFF00"/>
                </a:solidFill>
              </a:rPr>
              <a:t>Jesus’ breast</a:t>
            </a:r>
            <a:r>
              <a:rPr lang="en-US" sz="2800" dirty="0">
                <a:solidFill>
                  <a:srgbClr val="FFFF00"/>
                </a:solidFill>
              </a:rPr>
              <a:t> </a:t>
            </a:r>
            <a:r>
              <a:rPr lang="en-US" sz="2800" dirty="0"/>
              <a:t>at Last Supper  </a:t>
            </a:r>
            <a:r>
              <a:rPr lang="en-US" sz="2400" dirty="0"/>
              <a:t>(Jn. 13:23-25)</a:t>
            </a:r>
          </a:p>
          <a:p>
            <a:pPr marL="457200" indent="-457200">
              <a:lnSpc>
                <a:spcPct val="120000"/>
              </a:lnSpc>
              <a:spcBef>
                <a:spcPts val="0"/>
              </a:spcBef>
              <a:spcAft>
                <a:spcPts val="2400"/>
              </a:spcAft>
            </a:pPr>
            <a:r>
              <a:rPr lang="en-US" sz="2800" dirty="0"/>
              <a:t>Associated with </a:t>
            </a:r>
            <a:r>
              <a:rPr lang="en-US" sz="2800" b="1" dirty="0">
                <a:solidFill>
                  <a:srgbClr val="FFFF00"/>
                </a:solidFill>
              </a:rPr>
              <a:t>Peter</a:t>
            </a:r>
            <a:r>
              <a:rPr lang="en-US" sz="2800" dirty="0"/>
              <a:t>  (Jn. 13:23-24; 20:2; 21:7, 20)</a:t>
            </a:r>
          </a:p>
          <a:p>
            <a:pPr marL="857250" lvl="1" indent="-457200">
              <a:lnSpc>
                <a:spcPct val="120000"/>
              </a:lnSpc>
              <a:spcBef>
                <a:spcPts val="0"/>
              </a:spcBef>
              <a:spcAft>
                <a:spcPts val="2400"/>
              </a:spcAft>
            </a:pPr>
            <a:r>
              <a:rPr lang="en-US" sz="2400" dirty="0"/>
              <a:t>Peter and John are often linked together  (Mt. 17:1; Mk. 5:37; 9:2; 13:3; 14:33; Lk. 8:51; 9:28; 22:8; Acts 3:1, 3-4, 11; 4:13, 19; 8:14)</a:t>
            </a:r>
          </a:p>
          <a:p>
            <a:pPr marL="457200" indent="-457200">
              <a:lnSpc>
                <a:spcPct val="120000"/>
              </a:lnSpc>
              <a:spcBef>
                <a:spcPts val="0"/>
              </a:spcBef>
              <a:spcAft>
                <a:spcPts val="2400"/>
              </a:spcAft>
            </a:pPr>
            <a:endParaRPr lang="en-US" sz="2400" dirty="0"/>
          </a:p>
        </p:txBody>
      </p:sp>
      <p:sp>
        <p:nvSpPr>
          <p:cNvPr id="5" name="Footer Placeholder 4">
            <a:extLst>
              <a:ext uri="{FF2B5EF4-FFF2-40B4-BE49-F238E27FC236}">
                <a16:creationId xmlns:a16="http://schemas.microsoft.com/office/drawing/2014/main" id="{AA249B5F-033A-AE36-5E8B-AC060F930C7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D4A4EF8C-76EB-9A97-3562-115B556362A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5D66CBF2-B67E-8ECD-1C8E-B150E09D9A0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58</a:t>
            </a:r>
          </a:p>
        </p:txBody>
      </p:sp>
    </p:spTree>
    <p:extLst>
      <p:ext uri="{BB962C8B-B14F-4D97-AF65-F5344CB8AC3E}">
        <p14:creationId xmlns:p14="http://schemas.microsoft.com/office/powerpoint/2010/main" val="41537028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 calcmode="lin" valueType="num">
                                      <p:cBhvr>
                                        <p:cTn id="19"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11DAB85-3E72-079B-7E64-94CB2A386006}"/>
              </a:ext>
            </a:extLst>
          </p:cNvPr>
          <p:cNvPicPr>
            <a:picLocks noChangeAspect="1"/>
          </p:cNvPicPr>
          <p:nvPr/>
        </p:nvPicPr>
        <p:blipFill>
          <a:blip r:embed="rId2"/>
          <a:stretch>
            <a:fillRect/>
          </a:stretch>
        </p:blipFill>
        <p:spPr>
          <a:xfrm>
            <a:off x="2781931" y="1748182"/>
            <a:ext cx="4167875" cy="4167875"/>
          </a:xfrm>
          <a:prstGeom prst="rect">
            <a:avLst/>
          </a:prstGeom>
        </p:spPr>
      </p:pic>
      <p:sp>
        <p:nvSpPr>
          <p:cNvPr id="2" name="Title 1">
            <a:extLst>
              <a:ext uri="{FF2B5EF4-FFF2-40B4-BE49-F238E27FC236}">
                <a16:creationId xmlns:a16="http://schemas.microsoft.com/office/drawing/2014/main" id="{4BB18156-1EEE-E019-1FC3-0EB86D5DEA94}"/>
              </a:ext>
            </a:extLst>
          </p:cNvPr>
          <p:cNvSpPr>
            <a:spLocks noGrp="1"/>
          </p:cNvSpPr>
          <p:nvPr>
            <p:ph type="title"/>
          </p:nvPr>
        </p:nvSpPr>
        <p:spPr/>
        <p:txBody>
          <a:bodyPr/>
          <a:lstStyle/>
          <a:p>
            <a:r>
              <a:rPr lang="en-US"/>
              <a:t>Uniform Titles</a:t>
            </a:r>
          </a:p>
        </p:txBody>
      </p:sp>
      <p:sp>
        <p:nvSpPr>
          <p:cNvPr id="10" name="Content Placeholder 9">
            <a:extLst>
              <a:ext uri="{FF2B5EF4-FFF2-40B4-BE49-F238E27FC236}">
                <a16:creationId xmlns:a16="http://schemas.microsoft.com/office/drawing/2014/main" id="{5D4491EE-7D87-7743-8717-5520EE30B5A8}"/>
              </a:ext>
            </a:extLst>
          </p:cNvPr>
          <p:cNvSpPr>
            <a:spLocks noGrp="1"/>
          </p:cNvSpPr>
          <p:nvPr>
            <p:ph idx="1"/>
          </p:nvPr>
        </p:nvSpPr>
        <p:spPr/>
        <p:txBody>
          <a:bodyPr/>
          <a:lstStyle/>
          <a:p>
            <a:r>
              <a:rPr lang="en-US" b="1" i="1" dirty="0"/>
              <a:t>Craig Evans</a:t>
            </a:r>
            <a:r>
              <a:rPr lang="en-US" dirty="0"/>
              <a:t>:  “There are </a:t>
            </a:r>
            <a:r>
              <a:rPr lang="en-US" b="1" dirty="0">
                <a:solidFill>
                  <a:srgbClr val="FFFF00"/>
                </a:solidFill>
                <a:effectLst>
                  <a:outerShdw blurRad="38100" dist="38100" dir="2700000" algn="tl">
                    <a:srgbClr val="000000">
                      <a:alpha val="43137"/>
                    </a:srgbClr>
                  </a:outerShdw>
                </a:effectLst>
              </a:rPr>
              <a:t>no anonymous copies</a:t>
            </a:r>
            <a:r>
              <a:rPr lang="en-US" dirty="0"/>
              <a:t> of the Gospels and there are no copies of the canonical Gospels under </a:t>
            </a:r>
            <a:r>
              <a:rPr lang="en-US" b="1" dirty="0">
                <a:solidFill>
                  <a:srgbClr val="FFFF00"/>
                </a:solidFill>
                <a:effectLst>
                  <a:outerShdw blurRad="38100" dist="38100" dir="2700000" algn="tl">
                    <a:srgbClr val="000000">
                      <a:alpha val="43137"/>
                    </a:srgbClr>
                  </a:outerShdw>
                </a:effectLst>
              </a:rPr>
              <a:t>different names</a:t>
            </a:r>
            <a:r>
              <a:rPr lang="en-US" dirty="0"/>
              <a:t>. Unless evidence to the contrary should surface, we should stop talking about anonymous Gospels and late, unhistorical superscriptions and subscriptions.”  </a:t>
            </a:r>
            <a:r>
              <a:rPr lang="en-US" sz="2000" dirty="0"/>
              <a:t>(</a:t>
            </a:r>
            <a:r>
              <a:rPr lang="en-US" sz="2000" i="1" dirty="0"/>
              <a:t>Jesus and the Manuscripts</a:t>
            </a:r>
            <a:r>
              <a:rPr lang="en-US" sz="2000" dirty="0"/>
              <a:t>, 53)</a:t>
            </a:r>
          </a:p>
        </p:txBody>
      </p:sp>
      <p:sp>
        <p:nvSpPr>
          <p:cNvPr id="4" name="Date Placeholder 3">
            <a:extLst>
              <a:ext uri="{FF2B5EF4-FFF2-40B4-BE49-F238E27FC236}">
                <a16:creationId xmlns:a16="http://schemas.microsoft.com/office/drawing/2014/main" id="{4A23BB01-B788-4C2D-B302-3B70C90039A6}"/>
              </a:ext>
            </a:extLst>
          </p:cNvPr>
          <p:cNvSpPr>
            <a:spLocks noGrp="1"/>
          </p:cNvSpPr>
          <p:nvPr>
            <p:ph type="dt" sz="half" idx="10"/>
          </p:nvPr>
        </p:nvSpPr>
        <p:spPr/>
        <p:txBody>
          <a:bodyPr/>
          <a:lstStyle/>
          <a:p>
            <a:r>
              <a:rPr lang="en-US"/>
              <a:t>Outline, 6</a:t>
            </a:r>
          </a:p>
        </p:txBody>
      </p:sp>
      <p:sp>
        <p:nvSpPr>
          <p:cNvPr id="5" name="Footer Placeholder 4">
            <a:extLst>
              <a:ext uri="{FF2B5EF4-FFF2-40B4-BE49-F238E27FC236}">
                <a16:creationId xmlns:a16="http://schemas.microsoft.com/office/drawing/2014/main" id="{C89023DE-AB32-C17A-6843-4FABC1A2ACB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C6A39360-B10C-F635-9B5E-4DE0D6941F1F}"/>
              </a:ext>
            </a:extLst>
          </p:cNvPr>
          <p:cNvSpPr>
            <a:spLocks noGrp="1"/>
          </p:cNvSpPr>
          <p:nvPr>
            <p:ph type="sldNum" sz="quarter" idx="12"/>
          </p:nvPr>
        </p:nvSpPr>
        <p:spPr/>
        <p:txBody>
          <a:bodyPr/>
          <a:lstStyle/>
          <a:p>
            <a:fld id="{3C8CA7C4-6BCF-4B83-8858-85B1748A2A5F}" type="slidenum">
              <a:rPr lang="en-US" smtClean="0"/>
              <a:t>44</a:t>
            </a:fld>
            <a:endParaRPr lang="en-US"/>
          </a:p>
        </p:txBody>
      </p:sp>
    </p:spTree>
    <p:extLst>
      <p:ext uri="{BB962C8B-B14F-4D97-AF65-F5344CB8AC3E}">
        <p14:creationId xmlns:p14="http://schemas.microsoft.com/office/powerpoint/2010/main" val="166227693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p:cTn id="11"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p:sld>
</file>

<file path=ppt/slides/slide44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82EF7E5-591E-7B1B-B664-F3FDC92061C0}"/>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9412D22C-B907-EEBF-A690-FC0E938C10D4}"/>
              </a:ext>
            </a:extLst>
          </p:cNvPr>
          <p:cNvSpPr>
            <a:spLocks noGrp="1"/>
          </p:cNvSpPr>
          <p:nvPr>
            <p:ph type="title"/>
          </p:nvPr>
        </p:nvSpPr>
        <p:spPr/>
        <p:txBody>
          <a:bodyPr/>
          <a:lstStyle/>
          <a:p>
            <a:r>
              <a:rPr lang="en-US"/>
              <a:t>The Beloved Disciple</a:t>
            </a:r>
          </a:p>
        </p:txBody>
      </p:sp>
      <p:sp>
        <p:nvSpPr>
          <p:cNvPr id="4" name="Content Placeholder 3">
            <a:extLst>
              <a:ext uri="{FF2B5EF4-FFF2-40B4-BE49-F238E27FC236}">
                <a16:creationId xmlns:a16="http://schemas.microsoft.com/office/drawing/2014/main" id="{1864FEA7-4855-80BB-F948-4317C0679D07}"/>
              </a:ext>
            </a:extLst>
          </p:cNvPr>
          <p:cNvSpPr>
            <a:spLocks noGrp="1"/>
          </p:cNvSpPr>
          <p:nvPr>
            <p:ph idx="1"/>
          </p:nvPr>
        </p:nvSpPr>
        <p:spPr>
          <a:xfrm>
            <a:off x="457200" y="1498294"/>
            <a:ext cx="8229600" cy="4632631"/>
          </a:xfrm>
        </p:spPr>
        <p:txBody>
          <a:bodyPr>
            <a:noAutofit/>
          </a:bodyPr>
          <a:lstStyle/>
          <a:p>
            <a:pPr marL="457200" indent="-457200">
              <a:lnSpc>
                <a:spcPct val="120000"/>
              </a:lnSpc>
              <a:spcBef>
                <a:spcPts val="0"/>
              </a:spcBef>
              <a:spcAft>
                <a:spcPts val="2400"/>
              </a:spcAft>
            </a:pPr>
            <a:r>
              <a:rPr lang="en-US" sz="2800" dirty="0"/>
              <a:t>Acts as an </a:t>
            </a:r>
            <a:r>
              <a:rPr lang="en-US" sz="2800" b="1" kern="1200" dirty="0">
                <a:solidFill>
                  <a:srgbClr val="FFFF00"/>
                </a:solidFill>
                <a:effectLst>
                  <a:outerShdw blurRad="38100" dist="38100" dir="2700000" algn="tl">
                    <a:srgbClr val="000000">
                      <a:alpha val="43137"/>
                    </a:srgbClr>
                  </a:outerShdw>
                </a:effectLst>
                <a:latin typeface="Arial" panose="020B0604020202020204"/>
              </a:rPr>
              <a:t>intermediary</a:t>
            </a:r>
            <a:r>
              <a:rPr lang="en-US" sz="2800" dirty="0"/>
              <a:t> between Peter and Jesus  (Jn. 13:24-25)</a:t>
            </a:r>
          </a:p>
          <a:p>
            <a:pPr marL="457200" indent="-457200">
              <a:lnSpc>
                <a:spcPct val="120000"/>
              </a:lnSpc>
              <a:spcBef>
                <a:spcPts val="0"/>
              </a:spcBef>
              <a:spcAft>
                <a:spcPts val="2400"/>
              </a:spcAft>
            </a:pPr>
            <a:r>
              <a:rPr lang="en-US" sz="2800" dirty="0"/>
              <a:t>Learns the identity of </a:t>
            </a:r>
            <a:r>
              <a:rPr lang="en-US" sz="2800" b="1" kern="1200" dirty="0">
                <a:solidFill>
                  <a:srgbClr val="FFFF00"/>
                </a:solidFill>
                <a:effectLst>
                  <a:outerShdw blurRad="38100" dist="38100" dir="2700000" algn="tl">
                    <a:srgbClr val="000000">
                      <a:alpha val="43137"/>
                    </a:srgbClr>
                  </a:outerShdw>
                </a:effectLst>
              </a:rPr>
              <a:t>Jesus’ betrayer  </a:t>
            </a:r>
            <a:r>
              <a:rPr lang="en-US" sz="2800" dirty="0"/>
              <a:t>(Jn. 13:21-26)</a:t>
            </a:r>
          </a:p>
          <a:p>
            <a:pPr marL="457200" indent="-457200">
              <a:lnSpc>
                <a:spcPct val="120000"/>
              </a:lnSpc>
              <a:spcBef>
                <a:spcPts val="0"/>
              </a:spcBef>
              <a:spcAft>
                <a:spcPts val="2400"/>
              </a:spcAft>
            </a:pPr>
            <a:r>
              <a:rPr lang="en-US" sz="2800" dirty="0"/>
              <a:t>Known to the </a:t>
            </a:r>
            <a:r>
              <a:rPr lang="en-US" sz="2800" b="1" kern="1200" dirty="0">
                <a:solidFill>
                  <a:srgbClr val="FFFF00"/>
                </a:solidFill>
                <a:effectLst>
                  <a:outerShdw blurRad="38100" dist="38100" dir="2700000" algn="tl">
                    <a:srgbClr val="000000">
                      <a:alpha val="43137"/>
                    </a:srgbClr>
                  </a:outerShdw>
                </a:effectLst>
              </a:rPr>
              <a:t>high priest  </a:t>
            </a:r>
            <a:r>
              <a:rPr lang="en-US" sz="2800" dirty="0"/>
              <a:t>(Jn. 18:15)</a:t>
            </a:r>
          </a:p>
          <a:p>
            <a:pPr marL="457200" indent="-457200">
              <a:lnSpc>
                <a:spcPct val="120000"/>
              </a:lnSpc>
              <a:spcBef>
                <a:spcPts val="0"/>
              </a:spcBef>
              <a:spcAft>
                <a:spcPts val="2400"/>
              </a:spcAft>
            </a:pPr>
            <a:r>
              <a:rPr lang="en-US" sz="2800" dirty="0"/>
              <a:t>Entrusted with </a:t>
            </a:r>
            <a:r>
              <a:rPr lang="en-US" sz="2800" b="1" dirty="0">
                <a:solidFill>
                  <a:srgbClr val="FFFF00"/>
                </a:solidFill>
              </a:rPr>
              <a:t>Mary’s care  </a:t>
            </a:r>
            <a:r>
              <a:rPr lang="en-US" sz="2800" dirty="0"/>
              <a:t>(Jn. 19:26-27)</a:t>
            </a:r>
          </a:p>
        </p:txBody>
      </p:sp>
      <p:sp>
        <p:nvSpPr>
          <p:cNvPr id="5" name="Footer Placeholder 4">
            <a:extLst>
              <a:ext uri="{FF2B5EF4-FFF2-40B4-BE49-F238E27FC236}">
                <a16:creationId xmlns:a16="http://schemas.microsoft.com/office/drawing/2014/main" id="{4BC05701-501D-CCEE-53A7-143FD119B32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F9FB4F28-D1FE-9F98-A456-3B3E0529BFC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440</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DCC5C8A7-D8FE-FD18-18CF-D21D59DDCEE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58</a:t>
            </a:r>
          </a:p>
        </p:txBody>
      </p:sp>
    </p:spTree>
    <p:extLst>
      <p:ext uri="{BB962C8B-B14F-4D97-AF65-F5344CB8AC3E}">
        <p14:creationId xmlns:p14="http://schemas.microsoft.com/office/powerpoint/2010/main" val="125196879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4">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 calcmode="lin" valueType="num">
                                      <p:cBhvr>
                                        <p:cTn id="28"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4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6363F0B-8C81-4A87-9A4C-E3780C5518F6}"/>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A078FAEB-E357-4934-46B4-4B2DED931775}"/>
              </a:ext>
            </a:extLst>
          </p:cNvPr>
          <p:cNvSpPr>
            <a:spLocks noGrp="1"/>
          </p:cNvSpPr>
          <p:nvPr>
            <p:ph type="title"/>
          </p:nvPr>
        </p:nvSpPr>
        <p:spPr/>
        <p:txBody>
          <a:bodyPr/>
          <a:lstStyle/>
          <a:p>
            <a:r>
              <a:rPr lang="en-US"/>
              <a:t>The Beloved Disciple</a:t>
            </a:r>
          </a:p>
        </p:txBody>
      </p:sp>
      <p:sp>
        <p:nvSpPr>
          <p:cNvPr id="4" name="Content Placeholder 3">
            <a:extLst>
              <a:ext uri="{FF2B5EF4-FFF2-40B4-BE49-F238E27FC236}">
                <a16:creationId xmlns:a16="http://schemas.microsoft.com/office/drawing/2014/main" id="{361B1B5F-604D-588F-D61E-5CE500009352}"/>
              </a:ext>
            </a:extLst>
          </p:cNvPr>
          <p:cNvSpPr>
            <a:spLocks noGrp="1"/>
          </p:cNvSpPr>
          <p:nvPr>
            <p:ph idx="1"/>
          </p:nvPr>
        </p:nvSpPr>
        <p:spPr>
          <a:xfrm>
            <a:off x="457200" y="1498294"/>
            <a:ext cx="8229600" cy="4632631"/>
          </a:xfrm>
        </p:spPr>
        <p:txBody>
          <a:bodyPr>
            <a:noAutofit/>
          </a:bodyPr>
          <a:lstStyle/>
          <a:p>
            <a:pPr marL="457200" indent="-457200">
              <a:lnSpc>
                <a:spcPct val="120000"/>
              </a:lnSpc>
              <a:spcBef>
                <a:spcPts val="0"/>
              </a:spcBef>
              <a:spcAft>
                <a:spcPts val="2400"/>
              </a:spcAft>
            </a:pPr>
            <a:r>
              <a:rPr lang="en-US" sz="2800" dirty="0"/>
              <a:t>Witnessed </a:t>
            </a:r>
            <a:r>
              <a:rPr lang="en-US" sz="2800" b="1" dirty="0">
                <a:solidFill>
                  <a:srgbClr val="FFFF00"/>
                </a:solidFill>
              </a:rPr>
              <a:t>spear thrust </a:t>
            </a:r>
            <a:r>
              <a:rPr lang="en-US" sz="2800" dirty="0"/>
              <a:t>in Jesus’ side  (Jn. 19:32-37)</a:t>
            </a:r>
          </a:p>
          <a:p>
            <a:pPr marL="457200" indent="-457200">
              <a:lnSpc>
                <a:spcPct val="120000"/>
              </a:lnSpc>
              <a:spcBef>
                <a:spcPts val="0"/>
              </a:spcBef>
              <a:spcAft>
                <a:spcPts val="2400"/>
              </a:spcAft>
            </a:pPr>
            <a:r>
              <a:rPr lang="en-US" sz="2800" dirty="0"/>
              <a:t>Informed by Mary that Jesus’ tomb was </a:t>
            </a:r>
            <a:r>
              <a:rPr lang="en-US" sz="2800" b="1" kern="1200" dirty="0">
                <a:solidFill>
                  <a:srgbClr val="FFFF00"/>
                </a:solidFill>
                <a:effectLst>
                  <a:outerShdw blurRad="38100" dist="38100" dir="2700000" algn="tl">
                    <a:srgbClr val="000000">
                      <a:alpha val="43137"/>
                    </a:srgbClr>
                  </a:outerShdw>
                </a:effectLst>
              </a:rPr>
              <a:t>empty</a:t>
            </a:r>
            <a:r>
              <a:rPr lang="en-US" sz="2800" dirty="0"/>
              <a:t>  (Jn. 20:1-2)</a:t>
            </a:r>
          </a:p>
          <a:p>
            <a:pPr marL="457200" indent="-457200">
              <a:lnSpc>
                <a:spcPct val="120000"/>
              </a:lnSpc>
              <a:spcBef>
                <a:spcPts val="0"/>
              </a:spcBef>
              <a:spcAft>
                <a:spcPts val="2400"/>
              </a:spcAft>
            </a:pPr>
            <a:r>
              <a:rPr lang="en-US" sz="2800" dirty="0"/>
              <a:t>Ran with Peter to investigate </a:t>
            </a:r>
            <a:r>
              <a:rPr lang="en-US" sz="2800" b="1" dirty="0">
                <a:solidFill>
                  <a:srgbClr val="FFFF00"/>
                </a:solidFill>
              </a:rPr>
              <a:t>Jesus’ tomb  </a:t>
            </a:r>
            <a:r>
              <a:rPr lang="en-US" sz="2800" dirty="0"/>
              <a:t>(Jn. 20:2-8)</a:t>
            </a:r>
          </a:p>
        </p:txBody>
      </p:sp>
      <p:sp>
        <p:nvSpPr>
          <p:cNvPr id="5" name="Footer Placeholder 4">
            <a:extLst>
              <a:ext uri="{FF2B5EF4-FFF2-40B4-BE49-F238E27FC236}">
                <a16:creationId xmlns:a16="http://schemas.microsoft.com/office/drawing/2014/main" id="{C7DED75D-5315-17D1-5CBD-CCB1A03508C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266E99F3-8B38-B5A7-02ED-23DC1A7E23D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441</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333DD81C-AF4D-F92F-E18A-D597FFBB6EC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58</a:t>
            </a:r>
          </a:p>
        </p:txBody>
      </p:sp>
    </p:spTree>
    <p:extLst>
      <p:ext uri="{BB962C8B-B14F-4D97-AF65-F5344CB8AC3E}">
        <p14:creationId xmlns:p14="http://schemas.microsoft.com/office/powerpoint/2010/main" val="205801903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4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744841B9-FC08-AFAD-FB81-B47E8436F998}"/>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4BED1DA1-FFB1-DBE4-C7A2-1D01A0811EE0}"/>
              </a:ext>
            </a:extLst>
          </p:cNvPr>
          <p:cNvSpPr>
            <a:spLocks noGrp="1"/>
          </p:cNvSpPr>
          <p:nvPr>
            <p:ph type="title"/>
          </p:nvPr>
        </p:nvSpPr>
        <p:spPr/>
        <p:txBody>
          <a:bodyPr/>
          <a:lstStyle/>
          <a:p>
            <a:r>
              <a:rPr lang="en-US" dirty="0"/>
              <a:t>The Beloved Disciple</a:t>
            </a:r>
          </a:p>
        </p:txBody>
      </p:sp>
      <p:sp>
        <p:nvSpPr>
          <p:cNvPr id="4" name="Content Placeholder 3">
            <a:extLst>
              <a:ext uri="{FF2B5EF4-FFF2-40B4-BE49-F238E27FC236}">
                <a16:creationId xmlns:a16="http://schemas.microsoft.com/office/drawing/2014/main" id="{06B60C84-ACBF-2D74-0F22-5190D2045CA0}"/>
              </a:ext>
            </a:extLst>
          </p:cNvPr>
          <p:cNvSpPr>
            <a:spLocks noGrp="1"/>
          </p:cNvSpPr>
          <p:nvPr>
            <p:ph idx="1"/>
          </p:nvPr>
        </p:nvSpPr>
        <p:spPr>
          <a:xfrm>
            <a:off x="457200" y="1420813"/>
            <a:ext cx="8229600" cy="4857749"/>
          </a:xfrm>
        </p:spPr>
        <p:txBody>
          <a:bodyPr>
            <a:noAutofit/>
          </a:bodyPr>
          <a:lstStyle/>
          <a:p>
            <a:pPr marL="457200" indent="-457200">
              <a:lnSpc>
                <a:spcPct val="120000"/>
              </a:lnSpc>
              <a:spcBef>
                <a:spcPts val="0"/>
              </a:spcBef>
              <a:spcAft>
                <a:spcPts val="2400"/>
              </a:spcAft>
            </a:pPr>
            <a:r>
              <a:rPr lang="en-US" sz="2800" dirty="0"/>
              <a:t>Found the tomb </a:t>
            </a:r>
            <a:r>
              <a:rPr lang="en-US" sz="2800" b="1" kern="1200" dirty="0">
                <a:solidFill>
                  <a:srgbClr val="FFFF00"/>
                </a:solidFill>
                <a:effectLst>
                  <a:outerShdw blurRad="38100" dist="38100" dir="2700000" algn="tl">
                    <a:srgbClr val="000000">
                      <a:alpha val="43137"/>
                    </a:srgbClr>
                  </a:outerShdw>
                </a:effectLst>
              </a:rPr>
              <a:t>empty</a:t>
            </a:r>
            <a:r>
              <a:rPr lang="en-US" sz="2800" dirty="0"/>
              <a:t> and believed in the </a:t>
            </a:r>
            <a:r>
              <a:rPr lang="en-US" sz="2800" b="1" kern="1200" dirty="0">
                <a:solidFill>
                  <a:srgbClr val="FFFF00"/>
                </a:solidFill>
                <a:effectLst>
                  <a:outerShdw blurRad="38100" dist="38100" dir="2700000" algn="tl">
                    <a:srgbClr val="000000">
                      <a:alpha val="43137"/>
                    </a:srgbClr>
                  </a:outerShdw>
                </a:effectLst>
              </a:rPr>
              <a:t>resurrection</a:t>
            </a:r>
            <a:r>
              <a:rPr lang="en-US" sz="2800" dirty="0"/>
              <a:t>  (Jn. 20:5-8)</a:t>
            </a:r>
          </a:p>
          <a:p>
            <a:pPr marL="457200" indent="-457200">
              <a:lnSpc>
                <a:spcPct val="120000"/>
              </a:lnSpc>
              <a:spcBef>
                <a:spcPts val="0"/>
              </a:spcBef>
              <a:spcAft>
                <a:spcPts val="2400"/>
              </a:spcAft>
            </a:pPr>
            <a:r>
              <a:rPr lang="en-US" sz="2800" dirty="0"/>
              <a:t>Among the </a:t>
            </a:r>
            <a:r>
              <a:rPr lang="en-US" sz="2800" b="1" dirty="0">
                <a:solidFill>
                  <a:srgbClr val="FFFF00"/>
                </a:solidFill>
              </a:rPr>
              <a:t>fishing party </a:t>
            </a:r>
            <a:r>
              <a:rPr lang="en-US" sz="2800" dirty="0"/>
              <a:t>on the Sea of Galilee  (Jn. 21:1-3, 7, 20)</a:t>
            </a:r>
          </a:p>
          <a:p>
            <a:pPr marL="457200" indent="-457200">
              <a:lnSpc>
                <a:spcPct val="120000"/>
              </a:lnSpc>
              <a:spcBef>
                <a:spcPts val="0"/>
              </a:spcBef>
              <a:spcAft>
                <a:spcPts val="2400"/>
              </a:spcAft>
            </a:pPr>
            <a:r>
              <a:rPr lang="en-US" sz="2800" dirty="0"/>
              <a:t>Identified </a:t>
            </a:r>
            <a:r>
              <a:rPr lang="en-US" sz="2800" b="1" kern="1200" dirty="0">
                <a:solidFill>
                  <a:srgbClr val="FFFF00"/>
                </a:solidFill>
                <a:effectLst>
                  <a:outerShdw blurRad="38100" dist="38100" dir="2700000" algn="tl">
                    <a:srgbClr val="000000">
                      <a:alpha val="43137"/>
                    </a:srgbClr>
                  </a:outerShdw>
                </a:effectLst>
              </a:rPr>
              <a:t>Jesus</a:t>
            </a:r>
            <a:r>
              <a:rPr lang="en-US" sz="2800" dirty="0"/>
              <a:t> for Peter  (Jn. 21:7)</a:t>
            </a:r>
          </a:p>
          <a:p>
            <a:pPr marL="457200" indent="-457200">
              <a:lnSpc>
                <a:spcPct val="120000"/>
              </a:lnSpc>
              <a:spcBef>
                <a:spcPts val="0"/>
              </a:spcBef>
              <a:spcAft>
                <a:spcPts val="2400"/>
              </a:spcAft>
            </a:pPr>
            <a:r>
              <a:rPr lang="en-US" sz="2800" dirty="0"/>
              <a:t>Wrote the </a:t>
            </a:r>
            <a:r>
              <a:rPr lang="en-US" sz="2800" b="1" dirty="0">
                <a:solidFill>
                  <a:srgbClr val="FFFF00"/>
                </a:solidFill>
              </a:rPr>
              <a:t>fourth Gospel  </a:t>
            </a:r>
            <a:r>
              <a:rPr lang="en-US" sz="2800" dirty="0"/>
              <a:t>(Jn. 21:20-24)</a:t>
            </a:r>
          </a:p>
          <a:p>
            <a:pPr marL="457200" indent="-457200">
              <a:lnSpc>
                <a:spcPct val="120000"/>
              </a:lnSpc>
              <a:spcBef>
                <a:spcPts val="0"/>
              </a:spcBef>
              <a:spcAft>
                <a:spcPts val="2400"/>
              </a:spcAft>
            </a:pPr>
            <a:r>
              <a:rPr lang="en-US" sz="2800" b="1" kern="1200" dirty="0">
                <a:solidFill>
                  <a:srgbClr val="FFFF00"/>
                </a:solidFill>
                <a:effectLst>
                  <a:outerShdw blurRad="38100" dist="38100" dir="2700000" algn="tl">
                    <a:srgbClr val="000000">
                      <a:alpha val="43137"/>
                    </a:srgbClr>
                  </a:outerShdw>
                </a:effectLst>
              </a:rPr>
              <a:t>Well-known</a:t>
            </a:r>
            <a:r>
              <a:rPr lang="en-US" sz="2800" dirty="0"/>
              <a:t>  (Jn. 21:23)</a:t>
            </a:r>
          </a:p>
          <a:p>
            <a:pPr marL="457200" indent="-457200">
              <a:lnSpc>
                <a:spcPct val="120000"/>
              </a:lnSpc>
              <a:spcBef>
                <a:spcPts val="0"/>
              </a:spcBef>
              <a:spcAft>
                <a:spcPts val="2400"/>
              </a:spcAft>
            </a:pPr>
            <a:endParaRPr lang="en-US" sz="2800" dirty="0"/>
          </a:p>
        </p:txBody>
      </p:sp>
      <p:sp>
        <p:nvSpPr>
          <p:cNvPr id="5" name="Footer Placeholder 4">
            <a:extLst>
              <a:ext uri="{FF2B5EF4-FFF2-40B4-BE49-F238E27FC236}">
                <a16:creationId xmlns:a16="http://schemas.microsoft.com/office/drawing/2014/main" id="{AE034FDD-7017-ECE7-4920-38445A8F368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293D2136-405E-FB79-2EE0-5124B6A86C8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442</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BD8BC74A-94FC-ABC1-C1A9-55B9C0D2AD6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58 </a:t>
            </a:r>
          </a:p>
        </p:txBody>
      </p:sp>
    </p:spTree>
    <p:extLst>
      <p:ext uri="{BB962C8B-B14F-4D97-AF65-F5344CB8AC3E}">
        <p14:creationId xmlns:p14="http://schemas.microsoft.com/office/powerpoint/2010/main" val="205665564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4">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 calcmode="lin" valueType="num">
                                      <p:cBhvr>
                                        <p:cTn id="28"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4">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p:cTn id="35"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4">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4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409540C-C105-6822-9C89-1123CE7F987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288D258-E56E-22BB-B709-4848B61E01D1}"/>
              </a:ext>
            </a:extLst>
          </p:cNvPr>
          <p:cNvSpPr>
            <a:spLocks noGrp="1"/>
          </p:cNvSpPr>
          <p:nvPr>
            <p:ph type="title"/>
          </p:nvPr>
        </p:nvSpPr>
        <p:spPr/>
        <p:txBody>
          <a:bodyPr/>
          <a:lstStyle/>
          <a:p>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The Beloved Disciple</a:t>
            </a:r>
            <a:endParaRPr lang="en-US" dirty="0"/>
          </a:p>
        </p:txBody>
      </p:sp>
      <p:sp>
        <p:nvSpPr>
          <p:cNvPr id="3" name="Content Placeholder 2">
            <a:extLst>
              <a:ext uri="{FF2B5EF4-FFF2-40B4-BE49-F238E27FC236}">
                <a16:creationId xmlns:a16="http://schemas.microsoft.com/office/drawing/2014/main" id="{F3FC8C0A-C69C-89C7-232A-93DA54AFEBB4}"/>
              </a:ext>
            </a:extLst>
          </p:cNvPr>
          <p:cNvSpPr>
            <a:spLocks noGrp="1"/>
          </p:cNvSpPr>
          <p:nvPr>
            <p:ph idx="1"/>
          </p:nvPr>
        </p:nvSpPr>
        <p:spPr/>
        <p:txBody>
          <a:bodyPr>
            <a:normAutofit/>
          </a:bodyPr>
          <a:lstStyle/>
          <a:p>
            <a:pPr marL="457200" indent="-457200">
              <a:spcBef>
                <a:spcPts val="0"/>
              </a:spcBef>
              <a:spcAft>
                <a:spcPts val="2400"/>
              </a:spcAft>
            </a:pPr>
            <a:r>
              <a:rPr lang="en-US" sz="2800" dirty="0"/>
              <a:t>1 of the </a:t>
            </a:r>
            <a:r>
              <a:rPr lang="en-US" sz="2800" b="1" dirty="0">
                <a:solidFill>
                  <a:srgbClr val="FFFF00"/>
                </a:solidFill>
              </a:rPr>
              <a:t>12 apostles  </a:t>
            </a:r>
            <a:r>
              <a:rPr lang="en-US" sz="2400" dirty="0"/>
              <a:t>(Jn. 13:23 &amp; Mt. 26:20; Mk. 14:17, 20; Lk. 22:14)</a:t>
            </a:r>
          </a:p>
          <a:p>
            <a:pPr marL="457200" indent="-457200">
              <a:spcBef>
                <a:spcPts val="0"/>
              </a:spcBef>
              <a:spcAft>
                <a:spcPts val="2400"/>
              </a:spcAft>
            </a:pPr>
            <a:r>
              <a:rPr lang="en-US" sz="2800" dirty="0"/>
              <a:t>1 of the </a:t>
            </a:r>
            <a:r>
              <a:rPr lang="en-US" sz="2800" b="1" dirty="0">
                <a:solidFill>
                  <a:srgbClr val="FFFF00"/>
                </a:solidFill>
              </a:rPr>
              <a:t>7 disciples  </a:t>
            </a:r>
            <a:r>
              <a:rPr lang="en-US" sz="2400" dirty="0"/>
              <a:t>(Jn. 21:1-3, 7)</a:t>
            </a:r>
          </a:p>
          <a:p>
            <a:pPr marL="457200" indent="-457200">
              <a:spcBef>
                <a:spcPts val="0"/>
              </a:spcBef>
              <a:spcAft>
                <a:spcPts val="2400"/>
              </a:spcAft>
            </a:pPr>
            <a:r>
              <a:rPr lang="en-US" sz="2800" dirty="0"/>
              <a:t>Close </a:t>
            </a:r>
            <a:r>
              <a:rPr lang="en-US" sz="2800" b="1" dirty="0">
                <a:solidFill>
                  <a:srgbClr val="FFFF00"/>
                </a:solidFill>
              </a:rPr>
              <a:t>Companion</a:t>
            </a:r>
            <a:r>
              <a:rPr lang="en-US" sz="2800" dirty="0"/>
              <a:t> of Peter  </a:t>
            </a:r>
            <a:r>
              <a:rPr lang="en-US" sz="2400" dirty="0"/>
              <a:t>(Jn. 13:23-24; </a:t>
            </a:r>
            <a:r>
              <a:rPr lang="en-US" sz="2400" dirty="0">
                <a:solidFill>
                  <a:schemeClr val="tx1">
                    <a:lumMod val="85000"/>
                  </a:schemeClr>
                </a:solidFill>
              </a:rPr>
              <a:t>18:15-16</a:t>
            </a:r>
            <a:r>
              <a:rPr lang="en-US" sz="2400" dirty="0"/>
              <a:t>; 20:2; 21:7, 20-23)</a:t>
            </a:r>
          </a:p>
          <a:p>
            <a:pPr marL="457200" indent="-457200">
              <a:spcBef>
                <a:spcPts val="0"/>
              </a:spcBef>
              <a:spcAft>
                <a:spcPts val="2400"/>
              </a:spcAft>
            </a:pPr>
            <a:r>
              <a:rPr lang="en-US" sz="2800" dirty="0"/>
              <a:t>Likely from </a:t>
            </a:r>
            <a:r>
              <a:rPr lang="en-US" sz="2800" b="1" dirty="0">
                <a:solidFill>
                  <a:srgbClr val="FFFF00"/>
                </a:solidFill>
              </a:rPr>
              <a:t>inner circle</a:t>
            </a:r>
          </a:p>
        </p:txBody>
      </p:sp>
      <p:sp>
        <p:nvSpPr>
          <p:cNvPr id="5" name="Footer Placeholder 4">
            <a:extLst>
              <a:ext uri="{FF2B5EF4-FFF2-40B4-BE49-F238E27FC236}">
                <a16:creationId xmlns:a16="http://schemas.microsoft.com/office/drawing/2014/main" id="{CE5321C4-D5FA-F8ED-66E9-7A1B3E356A9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7D00E903-ACE2-C6DC-8468-4968573354A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443</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F8E89D4A-37F8-BF6F-530E-05A0FD9BCED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58-59</a:t>
            </a:r>
          </a:p>
        </p:txBody>
      </p:sp>
    </p:spTree>
    <p:extLst>
      <p:ext uri="{BB962C8B-B14F-4D97-AF65-F5344CB8AC3E}">
        <p14:creationId xmlns:p14="http://schemas.microsoft.com/office/powerpoint/2010/main" val="25105278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EA232C1-7125-7DB6-89BB-C5FD042F44F5}"/>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532E3730-F0EE-2A82-735C-99D768561CD8}"/>
              </a:ext>
            </a:extLst>
          </p:cNvPr>
          <p:cNvSpPr>
            <a:spLocks noGrp="1"/>
          </p:cNvSpPr>
          <p:nvPr>
            <p:ph type="title"/>
          </p:nvPr>
        </p:nvSpPr>
        <p:spPr/>
        <p:txBody>
          <a:bodyPr/>
          <a:lstStyle/>
          <a:p>
            <a:r>
              <a:rPr lang="en-US"/>
              <a:t>The Beloved Disciple???</a:t>
            </a:r>
          </a:p>
        </p:txBody>
      </p:sp>
      <p:sp>
        <p:nvSpPr>
          <p:cNvPr id="4" name="Content Placeholder 3">
            <a:extLst>
              <a:ext uri="{FF2B5EF4-FFF2-40B4-BE49-F238E27FC236}">
                <a16:creationId xmlns:a16="http://schemas.microsoft.com/office/drawing/2014/main" id="{84DD1D42-C548-B9EE-8D50-C4CAE6DCBE0C}"/>
              </a:ext>
            </a:extLst>
          </p:cNvPr>
          <p:cNvSpPr>
            <a:spLocks noGrp="1"/>
          </p:cNvSpPr>
          <p:nvPr>
            <p:ph idx="1"/>
          </p:nvPr>
        </p:nvSpPr>
        <p:spPr/>
        <p:txBody>
          <a:bodyPr/>
          <a:lstStyle/>
          <a:p>
            <a:pPr marL="461963" indent="-461963">
              <a:spcBef>
                <a:spcPts val="0"/>
              </a:spcBef>
              <a:spcAft>
                <a:spcPts val="1200"/>
              </a:spcAft>
            </a:pPr>
            <a:r>
              <a:rPr lang="en-US" sz="2800" b="1">
                <a:solidFill>
                  <a:srgbClr val="FFFF00"/>
                </a:solidFill>
              </a:rPr>
              <a:t>Lazarus</a:t>
            </a:r>
            <a:r>
              <a:rPr lang="en-US" sz="2800"/>
              <a:t>  (Jn. 11:3, 5, 35-36)</a:t>
            </a:r>
          </a:p>
          <a:p>
            <a:pPr marL="461963" indent="-461963">
              <a:spcBef>
                <a:spcPts val="0"/>
              </a:spcBef>
              <a:spcAft>
                <a:spcPts val="1200"/>
              </a:spcAft>
            </a:pPr>
            <a:r>
              <a:rPr lang="en-US" sz="2800" b="1">
                <a:solidFill>
                  <a:srgbClr val="FFFF00"/>
                </a:solidFill>
              </a:rPr>
              <a:t>Thomas</a:t>
            </a:r>
            <a:r>
              <a:rPr lang="en-US" sz="2800"/>
              <a:t> </a:t>
            </a:r>
          </a:p>
          <a:p>
            <a:pPr marL="461963" indent="-461963">
              <a:spcBef>
                <a:spcPts val="0"/>
              </a:spcBef>
              <a:spcAft>
                <a:spcPts val="1200"/>
              </a:spcAft>
            </a:pPr>
            <a:r>
              <a:rPr lang="en-US" sz="2800" b="1">
                <a:solidFill>
                  <a:srgbClr val="FFFF00"/>
                </a:solidFill>
              </a:rPr>
              <a:t>Rich Young Ruler  </a:t>
            </a:r>
            <a:r>
              <a:rPr lang="en-US" sz="2800"/>
              <a:t>(Mk. 10:21)</a:t>
            </a:r>
          </a:p>
          <a:p>
            <a:pPr marL="461963" indent="-461963">
              <a:spcBef>
                <a:spcPts val="0"/>
              </a:spcBef>
              <a:spcAft>
                <a:spcPts val="1200"/>
              </a:spcAft>
            </a:pPr>
            <a:r>
              <a:rPr lang="en-US" sz="2800" b="1">
                <a:solidFill>
                  <a:srgbClr val="FFFF00"/>
                </a:solidFill>
              </a:rPr>
              <a:t>Unknown disciple</a:t>
            </a:r>
          </a:p>
          <a:p>
            <a:pPr marL="461963" indent="-461963">
              <a:spcBef>
                <a:spcPts val="0"/>
              </a:spcBef>
              <a:spcAft>
                <a:spcPts val="1200"/>
              </a:spcAft>
            </a:pPr>
            <a:r>
              <a:rPr lang="en-US" sz="2800" b="1">
                <a:solidFill>
                  <a:srgbClr val="FFFF00"/>
                </a:solidFill>
              </a:rPr>
              <a:t>“Ideal perfect disciple”</a:t>
            </a:r>
          </a:p>
          <a:p>
            <a:pPr marL="461963" indent="-461963">
              <a:spcBef>
                <a:spcPts val="0"/>
              </a:spcBef>
              <a:spcAft>
                <a:spcPts val="1200"/>
              </a:spcAft>
            </a:pPr>
            <a:r>
              <a:rPr lang="en-US" sz="2800" b="1">
                <a:solidFill>
                  <a:srgbClr val="FFFF00"/>
                </a:solidFill>
              </a:rPr>
              <a:t>John the elder</a:t>
            </a:r>
          </a:p>
          <a:p>
            <a:pPr marL="461963" indent="-461963">
              <a:spcBef>
                <a:spcPts val="0"/>
              </a:spcBef>
              <a:spcAft>
                <a:spcPts val="1200"/>
              </a:spcAft>
            </a:pPr>
            <a:r>
              <a:rPr lang="en-US" sz="2800" b="1">
                <a:solidFill>
                  <a:srgbClr val="FFFF00"/>
                </a:solidFill>
              </a:rPr>
              <a:t>John Mark</a:t>
            </a:r>
          </a:p>
          <a:p>
            <a:pPr marL="461963" indent="-461963">
              <a:spcBef>
                <a:spcPts val="0"/>
              </a:spcBef>
              <a:spcAft>
                <a:spcPts val="1200"/>
              </a:spcAft>
            </a:pPr>
            <a:r>
              <a:rPr lang="en-US" sz="2800" b="1">
                <a:solidFill>
                  <a:srgbClr val="FFFF00"/>
                </a:solidFill>
              </a:rPr>
              <a:t>Apostle John</a:t>
            </a:r>
          </a:p>
        </p:txBody>
      </p:sp>
      <p:sp>
        <p:nvSpPr>
          <p:cNvPr id="5" name="Footer Placeholder 4">
            <a:extLst>
              <a:ext uri="{FF2B5EF4-FFF2-40B4-BE49-F238E27FC236}">
                <a16:creationId xmlns:a16="http://schemas.microsoft.com/office/drawing/2014/main" id="{4CA12C46-6E24-13F3-8DCC-7E2643F2C38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1DB8BB99-9217-6A11-F0AD-BF484FD31C6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444</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7DE9EF7F-A8F8-9012-1B71-43A111B4959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58</a:t>
            </a:r>
          </a:p>
        </p:txBody>
      </p:sp>
    </p:spTree>
    <p:extLst>
      <p:ext uri="{BB962C8B-B14F-4D97-AF65-F5344CB8AC3E}">
        <p14:creationId xmlns:p14="http://schemas.microsoft.com/office/powerpoint/2010/main" val="29465860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4">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 calcmode="lin" valueType="num">
                                      <p:cBhvr>
                                        <p:cTn id="28"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4">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p:cTn id="35"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4">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4">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4">
                                            <p:txEl>
                                              <p:pRg st="5" end="5"/>
                                            </p:txEl>
                                          </p:spTgt>
                                        </p:tgtEl>
                                        <p:attrNameLst>
                                          <p:attrName>style.visibility</p:attrName>
                                        </p:attrNameLst>
                                      </p:cBhvr>
                                      <p:to>
                                        <p:strVal val="visible"/>
                                      </p:to>
                                    </p:set>
                                    <p:anim calcmode="lin" valueType="num">
                                      <p:cBhvr>
                                        <p:cTn id="42"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4">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4">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4">
                                            <p:txEl>
                                              <p:pRg st="6" end="6"/>
                                            </p:txEl>
                                          </p:spTgt>
                                        </p:tgtEl>
                                        <p:attrNameLst>
                                          <p:attrName>style.visibility</p:attrName>
                                        </p:attrNameLst>
                                      </p:cBhvr>
                                      <p:to>
                                        <p:strVal val="visible"/>
                                      </p:to>
                                    </p:set>
                                    <p:anim calcmode="lin" valueType="num">
                                      <p:cBhvr>
                                        <p:cTn id="49"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4">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4">
                                            <p:txEl>
                                              <p:pRg st="6" end="6"/>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4">
                                            <p:txEl>
                                              <p:pRg st="7" end="7"/>
                                            </p:txEl>
                                          </p:spTgt>
                                        </p:tgtEl>
                                        <p:attrNameLst>
                                          <p:attrName>style.visibility</p:attrName>
                                        </p:attrNameLst>
                                      </p:cBhvr>
                                      <p:to>
                                        <p:strVal val="visible"/>
                                      </p:to>
                                    </p:set>
                                    <p:anim calcmode="lin" valueType="num">
                                      <p:cBhvr>
                                        <p:cTn id="56" dur="500" fill="hold"/>
                                        <p:tgtEl>
                                          <p:spTgt spid="4">
                                            <p:txEl>
                                              <p:pRg st="7" end="7"/>
                                            </p:txEl>
                                          </p:spTgt>
                                        </p:tgtEl>
                                        <p:attrNameLst>
                                          <p:attrName>ppt_w</p:attrName>
                                        </p:attrNameLst>
                                      </p:cBhvr>
                                      <p:tavLst>
                                        <p:tav tm="0">
                                          <p:val>
                                            <p:fltVal val="0"/>
                                          </p:val>
                                        </p:tav>
                                        <p:tav tm="100000">
                                          <p:val>
                                            <p:strVal val="#ppt_w"/>
                                          </p:val>
                                        </p:tav>
                                      </p:tavLst>
                                    </p:anim>
                                    <p:anim calcmode="lin" valueType="num">
                                      <p:cBhvr>
                                        <p:cTn id="57" dur="500" fill="hold"/>
                                        <p:tgtEl>
                                          <p:spTgt spid="4">
                                            <p:txEl>
                                              <p:pRg st="7" end="7"/>
                                            </p:txEl>
                                          </p:spTgt>
                                        </p:tgtEl>
                                        <p:attrNameLst>
                                          <p:attrName>ppt_h</p:attrName>
                                        </p:attrNameLst>
                                      </p:cBhvr>
                                      <p:tavLst>
                                        <p:tav tm="0">
                                          <p:val>
                                            <p:fltVal val="0"/>
                                          </p:val>
                                        </p:tav>
                                        <p:tav tm="100000">
                                          <p:val>
                                            <p:strVal val="#ppt_h"/>
                                          </p:val>
                                        </p:tav>
                                      </p:tavLst>
                                    </p:anim>
                                    <p:animEffect transition="in" filter="fade">
                                      <p:cBhvr>
                                        <p:cTn id="58" dur="500"/>
                                        <p:tgtEl>
                                          <p:spTgt spid="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4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63C8E21-D923-F29E-1A4B-1084D6BDF283}"/>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873ADD1D-D4D8-603D-8BFF-F760665C3476}"/>
              </a:ext>
            </a:extLst>
          </p:cNvPr>
          <p:cNvSpPr>
            <a:spLocks noGrp="1"/>
          </p:cNvSpPr>
          <p:nvPr>
            <p:ph type="title"/>
          </p:nvPr>
        </p:nvSpPr>
        <p:spPr/>
        <p:txBody>
          <a:bodyPr/>
          <a:lstStyle/>
          <a:p>
            <a:r>
              <a:rPr lang="en-US"/>
              <a:t>The Beloved Disciple</a:t>
            </a:r>
          </a:p>
        </p:txBody>
      </p:sp>
      <p:sp>
        <p:nvSpPr>
          <p:cNvPr id="4" name="Content Placeholder 3">
            <a:extLst>
              <a:ext uri="{FF2B5EF4-FFF2-40B4-BE49-F238E27FC236}">
                <a16:creationId xmlns:a16="http://schemas.microsoft.com/office/drawing/2014/main" id="{8850E993-42A6-2A08-643E-B53386963754}"/>
              </a:ext>
            </a:extLst>
          </p:cNvPr>
          <p:cNvSpPr>
            <a:spLocks noGrp="1"/>
          </p:cNvSpPr>
          <p:nvPr>
            <p:ph idx="1"/>
          </p:nvPr>
        </p:nvSpPr>
        <p:spPr/>
        <p:txBody>
          <a:bodyPr>
            <a:noAutofit/>
          </a:bodyPr>
          <a:lstStyle/>
          <a:p>
            <a:pPr marL="457200" indent="-457200">
              <a:lnSpc>
                <a:spcPct val="120000"/>
              </a:lnSpc>
              <a:spcBef>
                <a:spcPts val="0"/>
              </a:spcBef>
              <a:spcAft>
                <a:spcPts val="2400"/>
              </a:spcAft>
            </a:pPr>
            <a:r>
              <a:rPr lang="en-US" sz="2800" dirty="0"/>
              <a:t>Leaned on </a:t>
            </a:r>
            <a:r>
              <a:rPr lang="en-US" sz="2800" b="1" dirty="0">
                <a:solidFill>
                  <a:srgbClr val="FFFF00"/>
                </a:solidFill>
              </a:rPr>
              <a:t>Jesus’ breast</a:t>
            </a:r>
            <a:r>
              <a:rPr lang="en-US" sz="2800" dirty="0">
                <a:solidFill>
                  <a:srgbClr val="FFFF00"/>
                </a:solidFill>
              </a:rPr>
              <a:t> </a:t>
            </a:r>
            <a:r>
              <a:rPr lang="en-US" sz="2800" dirty="0"/>
              <a:t>at Last Supper  </a:t>
            </a:r>
            <a:r>
              <a:rPr lang="en-US" sz="2400" dirty="0"/>
              <a:t>(Jn. 13:23-25)</a:t>
            </a:r>
          </a:p>
          <a:p>
            <a:pPr marL="914400" lvl="1" indent="-457200">
              <a:lnSpc>
                <a:spcPct val="120000"/>
              </a:lnSpc>
              <a:spcBef>
                <a:spcPts val="0"/>
              </a:spcBef>
              <a:spcAft>
                <a:spcPts val="1200"/>
              </a:spcAft>
            </a:pPr>
            <a:r>
              <a:rPr lang="en-US" sz="2400" dirty="0"/>
              <a:t>12 apostles were present  (Mt. 26:20; Mk. 14:17-18; Lk. 22:14, 28-30)</a:t>
            </a:r>
          </a:p>
          <a:p>
            <a:pPr marL="914400" lvl="1" indent="-457200">
              <a:lnSpc>
                <a:spcPct val="120000"/>
              </a:lnSpc>
              <a:spcBef>
                <a:spcPts val="0"/>
              </a:spcBef>
              <a:spcAft>
                <a:spcPts val="1200"/>
              </a:spcAft>
            </a:pPr>
            <a:r>
              <a:rPr lang="en-US" sz="2400" dirty="0"/>
              <a:t>There is no clear indication that any other disciples were present</a:t>
            </a:r>
          </a:p>
          <a:p>
            <a:pPr marL="914400" lvl="1" indent="-457200">
              <a:lnSpc>
                <a:spcPct val="120000"/>
              </a:lnSpc>
              <a:spcBef>
                <a:spcPts val="0"/>
              </a:spcBef>
              <a:spcAft>
                <a:spcPts val="1200"/>
              </a:spcAft>
            </a:pPr>
            <a:r>
              <a:rPr lang="en-US" sz="2400" dirty="0"/>
              <a:t>Only certain apostles are named</a:t>
            </a:r>
          </a:p>
          <a:p>
            <a:pPr marL="914400" lvl="1" indent="-457200">
              <a:lnSpc>
                <a:spcPct val="120000"/>
              </a:lnSpc>
              <a:spcBef>
                <a:spcPts val="0"/>
              </a:spcBef>
              <a:spcAft>
                <a:spcPts val="1200"/>
              </a:spcAft>
            </a:pPr>
            <a:r>
              <a:rPr lang="en-US" sz="2400" dirty="0"/>
              <a:t>Beloved disciple = an apostle</a:t>
            </a:r>
          </a:p>
        </p:txBody>
      </p:sp>
      <p:sp>
        <p:nvSpPr>
          <p:cNvPr id="5" name="Footer Placeholder 4">
            <a:extLst>
              <a:ext uri="{FF2B5EF4-FFF2-40B4-BE49-F238E27FC236}">
                <a16:creationId xmlns:a16="http://schemas.microsoft.com/office/drawing/2014/main" id="{E6860386-F9DF-404D-55FC-28F296F843C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78A58448-E670-998B-2A6B-662B18117EE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445</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C6076ACC-1E0A-93D3-170C-D10DC33DC57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58-59</a:t>
            </a:r>
          </a:p>
        </p:txBody>
      </p:sp>
      <p:sp>
        <p:nvSpPr>
          <p:cNvPr id="7" name="Rectangle 3">
            <a:extLst>
              <a:ext uri="{FF2B5EF4-FFF2-40B4-BE49-F238E27FC236}">
                <a16:creationId xmlns:a16="http://schemas.microsoft.com/office/drawing/2014/main" id="{DFCDB651-CD08-44CC-A73E-F1D249362FA0}"/>
              </a:ext>
            </a:extLst>
          </p:cNvPr>
          <p:cNvSpPr txBox="1">
            <a:spLocks noChangeArrowheads="1"/>
          </p:cNvSpPr>
          <p:nvPr/>
        </p:nvSpPr>
        <p:spPr bwMode="auto">
          <a:xfrm>
            <a:off x="818707" y="1452562"/>
            <a:ext cx="7772400" cy="45720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noAutofit/>
          </a:bodyPr>
          <a:lst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465138" indent="-465138">
              <a:spcBef>
                <a:spcPct val="0"/>
              </a:spcBef>
              <a:spcAft>
                <a:spcPts val="2400"/>
              </a:spcAft>
              <a:defRPr/>
            </a:pPr>
            <a:r>
              <a:rPr lang="en-US" sz="2800" b="1" kern="0">
                <a:solidFill>
                  <a:srgbClr val="FFFF00"/>
                </a:solidFill>
              </a:rPr>
              <a:t>Judas Iscariot  </a:t>
            </a:r>
            <a:r>
              <a:rPr lang="en-US" sz="2400" kern="0"/>
              <a:t>(Jn. 13:2, 26, 30; cf. Mt. 26:25)</a:t>
            </a:r>
          </a:p>
          <a:p>
            <a:pPr marL="465138" indent="-465138">
              <a:spcBef>
                <a:spcPct val="0"/>
              </a:spcBef>
              <a:spcAft>
                <a:spcPts val="2400"/>
              </a:spcAft>
              <a:defRPr/>
            </a:pPr>
            <a:r>
              <a:rPr lang="en-US" sz="2800" b="1" kern="0">
                <a:solidFill>
                  <a:srgbClr val="FFFF00"/>
                </a:solidFill>
              </a:rPr>
              <a:t>Simon Peter  </a:t>
            </a:r>
            <a:r>
              <a:rPr lang="en-US" sz="2400" kern="0"/>
              <a:t>(Jn. 13:6, 8-9, 24, 36-37; cf. Mt. 26:33-35; Mk. 14:29-31; Lk. 22:31-34)</a:t>
            </a:r>
          </a:p>
          <a:p>
            <a:pPr marL="465138" indent="-465138">
              <a:spcBef>
                <a:spcPct val="0"/>
              </a:spcBef>
              <a:spcAft>
                <a:spcPts val="2400"/>
              </a:spcAft>
              <a:defRPr/>
            </a:pPr>
            <a:r>
              <a:rPr lang="en-US" sz="2800" b="1" kern="0">
                <a:solidFill>
                  <a:srgbClr val="FFFF00"/>
                </a:solidFill>
              </a:rPr>
              <a:t>Beloved disciple  </a:t>
            </a:r>
            <a:r>
              <a:rPr lang="en-US" sz="2800" kern="0"/>
              <a:t>[?] </a:t>
            </a:r>
            <a:r>
              <a:rPr lang="en-US" sz="2800" b="1" kern="0">
                <a:solidFill>
                  <a:srgbClr val="FFFF00"/>
                </a:solidFill>
              </a:rPr>
              <a:t> </a:t>
            </a:r>
            <a:r>
              <a:rPr lang="en-US" sz="2400" kern="0"/>
              <a:t>(Jn. 13:23)</a:t>
            </a:r>
          </a:p>
          <a:p>
            <a:pPr marL="465138" indent="-465138">
              <a:spcBef>
                <a:spcPct val="0"/>
              </a:spcBef>
              <a:spcAft>
                <a:spcPts val="2400"/>
              </a:spcAft>
              <a:defRPr/>
            </a:pPr>
            <a:r>
              <a:rPr lang="en-US" sz="2800" b="1" kern="0">
                <a:solidFill>
                  <a:srgbClr val="FFFF00"/>
                </a:solidFill>
              </a:rPr>
              <a:t>Thomas</a:t>
            </a:r>
            <a:r>
              <a:rPr lang="en-US" sz="2800" kern="0"/>
              <a:t>  </a:t>
            </a:r>
            <a:r>
              <a:rPr lang="en-US" sz="2400" kern="0"/>
              <a:t>(Jn. 14:5)</a:t>
            </a:r>
          </a:p>
          <a:p>
            <a:pPr marL="465138" indent="-465138">
              <a:spcBef>
                <a:spcPct val="0"/>
              </a:spcBef>
              <a:spcAft>
                <a:spcPts val="2400"/>
              </a:spcAft>
              <a:defRPr/>
            </a:pPr>
            <a:r>
              <a:rPr lang="en-US" sz="2800" b="1" kern="0">
                <a:solidFill>
                  <a:srgbClr val="FFFF00"/>
                </a:solidFill>
              </a:rPr>
              <a:t>Philip</a:t>
            </a:r>
            <a:r>
              <a:rPr lang="en-US" sz="2800" kern="0"/>
              <a:t>  </a:t>
            </a:r>
            <a:r>
              <a:rPr lang="en-US" sz="2400" kern="0"/>
              <a:t>(Jn. 14:8)</a:t>
            </a:r>
          </a:p>
          <a:p>
            <a:pPr marL="465138" indent="-465138">
              <a:spcBef>
                <a:spcPct val="0"/>
              </a:spcBef>
              <a:spcAft>
                <a:spcPts val="2400"/>
              </a:spcAft>
              <a:defRPr/>
            </a:pPr>
            <a:r>
              <a:rPr lang="en-US" sz="2800" b="1" kern="0">
                <a:solidFill>
                  <a:srgbClr val="FFFF00"/>
                </a:solidFill>
              </a:rPr>
              <a:t>Judas (not Iscariot)</a:t>
            </a:r>
            <a:r>
              <a:rPr lang="en-US" sz="2800" kern="0"/>
              <a:t>  </a:t>
            </a:r>
            <a:r>
              <a:rPr lang="en-US" sz="2400" kern="0"/>
              <a:t>(Jn. 14:22)</a:t>
            </a:r>
            <a:endParaRPr lang="en-US" sz="2400" kern="0" dirty="0"/>
          </a:p>
        </p:txBody>
      </p:sp>
    </p:spTree>
    <p:extLst>
      <p:ext uri="{BB962C8B-B14F-4D97-AF65-F5344CB8AC3E}">
        <p14:creationId xmlns:p14="http://schemas.microsoft.com/office/powerpoint/2010/main" val="9721526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4">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 calcmode="lin" valueType="num">
                                      <p:cBhvr>
                                        <p:cTn id="28"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4">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ppt_w</p:attrName>
                                        </p:attrNameLst>
                                      </p:cBhvr>
                                      <p:tavLst>
                                        <p:tav tm="0">
                                          <p:val>
                                            <p:fltVal val="0"/>
                                          </p:val>
                                        </p:tav>
                                        <p:tav tm="100000">
                                          <p:val>
                                            <p:strVal val="#ppt_w"/>
                                          </p:val>
                                        </p:tav>
                                      </p:tavLst>
                                    </p:anim>
                                    <p:anim calcmode="lin" valueType="num">
                                      <p:cBhvr>
                                        <p:cTn id="36" dur="500" fill="hold"/>
                                        <p:tgtEl>
                                          <p:spTgt spid="7"/>
                                        </p:tgtEl>
                                        <p:attrNameLst>
                                          <p:attrName>ppt_h</p:attrName>
                                        </p:attrNameLst>
                                      </p:cBhvr>
                                      <p:tavLst>
                                        <p:tav tm="0">
                                          <p:val>
                                            <p:fltVal val="0"/>
                                          </p:val>
                                        </p:tav>
                                        <p:tav tm="100000">
                                          <p:val>
                                            <p:strVal val="#ppt_h"/>
                                          </p:val>
                                        </p:tav>
                                      </p:tavLst>
                                    </p:anim>
                                    <p:animEffect transition="in" filter="fade">
                                      <p:cBhvr>
                                        <p:cTn id="37" dur="500"/>
                                        <p:tgtEl>
                                          <p:spTgt spid="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grpId="1" nodeType="clickEffect">
                                  <p:stCondLst>
                                    <p:cond delay="0"/>
                                  </p:stCondLst>
                                  <p:childTnLst>
                                    <p:animEffect transition="out" filter="fade">
                                      <p:cBhvr>
                                        <p:cTn id="41" dur="500"/>
                                        <p:tgtEl>
                                          <p:spTgt spid="7"/>
                                        </p:tgtEl>
                                      </p:cBhvr>
                                    </p:animEffect>
                                    <p:set>
                                      <p:cBhvr>
                                        <p:cTn id="42" dur="1" fill="hold">
                                          <p:stCondLst>
                                            <p:cond delay="499"/>
                                          </p:stCondLst>
                                        </p:cTn>
                                        <p:tgtEl>
                                          <p:spTgt spid="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4">
                                            <p:txEl>
                                              <p:pRg st="4" end="4"/>
                                            </p:txEl>
                                          </p:spTgt>
                                        </p:tgtEl>
                                        <p:attrNameLst>
                                          <p:attrName>style.visibility</p:attrName>
                                        </p:attrNameLst>
                                      </p:cBhvr>
                                      <p:to>
                                        <p:strVal val="visible"/>
                                      </p:to>
                                    </p:set>
                                    <p:anim calcmode="lin" valueType="num">
                                      <p:cBhvr>
                                        <p:cTn id="47"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48" dur="500" fill="hold"/>
                                        <p:tgtEl>
                                          <p:spTgt spid="4">
                                            <p:txEl>
                                              <p:pRg st="4" end="4"/>
                                            </p:txEl>
                                          </p:spTgt>
                                        </p:tgtEl>
                                        <p:attrNameLst>
                                          <p:attrName>ppt_h</p:attrName>
                                        </p:attrNameLst>
                                      </p:cBhvr>
                                      <p:tavLst>
                                        <p:tav tm="0">
                                          <p:val>
                                            <p:fltVal val="0"/>
                                          </p:val>
                                        </p:tav>
                                        <p:tav tm="100000">
                                          <p:val>
                                            <p:strVal val="#ppt_h"/>
                                          </p:val>
                                        </p:tav>
                                      </p:tavLst>
                                    </p:anim>
                                    <p:animEffect transition="in" filter="fade">
                                      <p:cBhvr>
                                        <p:cTn id="49"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7" grpId="0" animBg="1"/>
      <p:bldP spid="7" grpId="1" animBg="1"/>
    </p:bldLst>
  </p:timing>
</p:sld>
</file>

<file path=ppt/slides/slide44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7628A30C-0727-0B43-3078-633AC88459F6}"/>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54FB7A68-4500-503F-2756-C1F87E8C069B}"/>
              </a:ext>
            </a:extLst>
          </p:cNvPr>
          <p:cNvSpPr>
            <a:spLocks noGrp="1"/>
          </p:cNvSpPr>
          <p:nvPr>
            <p:ph type="title"/>
          </p:nvPr>
        </p:nvSpPr>
        <p:spPr/>
        <p:txBody>
          <a:bodyPr/>
          <a:lstStyle/>
          <a:p>
            <a:r>
              <a:rPr lang="en-US"/>
              <a:t>The Other Disciple</a:t>
            </a:r>
          </a:p>
        </p:txBody>
      </p:sp>
      <p:sp>
        <p:nvSpPr>
          <p:cNvPr id="4" name="Content Placeholder 3">
            <a:extLst>
              <a:ext uri="{FF2B5EF4-FFF2-40B4-BE49-F238E27FC236}">
                <a16:creationId xmlns:a16="http://schemas.microsoft.com/office/drawing/2014/main" id="{F6107C2C-6F77-7371-4A6F-0403E577FDFC}"/>
              </a:ext>
            </a:extLst>
          </p:cNvPr>
          <p:cNvSpPr>
            <a:spLocks noGrp="1"/>
          </p:cNvSpPr>
          <p:nvPr>
            <p:ph idx="1"/>
          </p:nvPr>
        </p:nvSpPr>
        <p:spPr>
          <a:xfrm>
            <a:off x="457200" y="1420813"/>
            <a:ext cx="8229600" cy="3608386"/>
          </a:xfrm>
        </p:spPr>
        <p:txBody>
          <a:bodyPr>
            <a:normAutofit/>
          </a:bodyPr>
          <a:lstStyle/>
          <a:p>
            <a:pPr marL="457200" indent="-457200">
              <a:lnSpc>
                <a:spcPct val="110000"/>
              </a:lnSpc>
              <a:spcBef>
                <a:spcPts val="0"/>
              </a:spcBef>
              <a:spcAft>
                <a:spcPts val="1200"/>
              </a:spcAft>
            </a:pPr>
            <a:r>
              <a:rPr lang="en-US" sz="2800"/>
              <a:t>Went with Peter to </a:t>
            </a:r>
            <a:r>
              <a:rPr lang="en-US" sz="2800" b="1">
                <a:solidFill>
                  <a:srgbClr val="FFFF00"/>
                </a:solidFill>
              </a:rPr>
              <a:t>high priest’s courtyard  </a:t>
            </a:r>
            <a:r>
              <a:rPr lang="en-US" sz="2400"/>
              <a:t>(Jn. 18:15)</a:t>
            </a:r>
          </a:p>
          <a:p>
            <a:pPr marL="457200" indent="-457200">
              <a:lnSpc>
                <a:spcPct val="110000"/>
              </a:lnSpc>
              <a:spcBef>
                <a:spcPts val="0"/>
              </a:spcBef>
              <a:spcAft>
                <a:spcPts val="1200"/>
              </a:spcAft>
            </a:pPr>
            <a:r>
              <a:rPr lang="en-US" sz="2800"/>
              <a:t>Known by the </a:t>
            </a:r>
            <a:r>
              <a:rPr lang="en-US" sz="2800" b="1">
                <a:solidFill>
                  <a:srgbClr val="FFFF00"/>
                </a:solidFill>
              </a:rPr>
              <a:t>high priest  </a:t>
            </a:r>
            <a:r>
              <a:rPr lang="en-US" sz="2400"/>
              <a:t>(Jn. 18:16)</a:t>
            </a:r>
          </a:p>
          <a:p>
            <a:pPr marL="457200" indent="-457200">
              <a:lnSpc>
                <a:spcPct val="110000"/>
              </a:lnSpc>
              <a:spcBef>
                <a:spcPts val="0"/>
              </a:spcBef>
              <a:spcAft>
                <a:spcPts val="1200"/>
              </a:spcAft>
            </a:pPr>
            <a:r>
              <a:rPr lang="en-US" sz="2800" b="1">
                <a:solidFill>
                  <a:srgbClr val="FFFF00"/>
                </a:solidFill>
              </a:rPr>
              <a:t>Loved</a:t>
            </a:r>
            <a:r>
              <a:rPr lang="en-US" sz="2800"/>
              <a:t> by Jesus  </a:t>
            </a:r>
            <a:r>
              <a:rPr lang="en-US" sz="2400"/>
              <a:t>(Jn. 20:2)</a:t>
            </a:r>
          </a:p>
          <a:p>
            <a:pPr marL="457200" indent="-457200">
              <a:lnSpc>
                <a:spcPct val="110000"/>
              </a:lnSpc>
              <a:spcBef>
                <a:spcPts val="0"/>
              </a:spcBef>
              <a:spcAft>
                <a:spcPts val="1200"/>
              </a:spcAft>
            </a:pPr>
            <a:r>
              <a:rPr lang="en-US" sz="2800"/>
              <a:t>Ran with Peter to the </a:t>
            </a:r>
            <a:r>
              <a:rPr lang="en-US" sz="2800" b="1">
                <a:solidFill>
                  <a:srgbClr val="FFFF00"/>
                </a:solidFill>
              </a:rPr>
              <a:t>tomb</a:t>
            </a:r>
            <a:r>
              <a:rPr lang="en-US" sz="2800"/>
              <a:t>  </a:t>
            </a:r>
            <a:r>
              <a:rPr lang="en-US" sz="2400"/>
              <a:t>(Jn. 20:3-4)</a:t>
            </a:r>
          </a:p>
          <a:p>
            <a:pPr marL="457200" indent="-457200">
              <a:lnSpc>
                <a:spcPct val="110000"/>
              </a:lnSpc>
              <a:spcBef>
                <a:spcPts val="0"/>
              </a:spcBef>
              <a:spcAft>
                <a:spcPts val="1200"/>
              </a:spcAft>
            </a:pPr>
            <a:r>
              <a:rPr lang="en-US" sz="2800"/>
              <a:t>Saw the empty tomb and </a:t>
            </a:r>
            <a:r>
              <a:rPr lang="en-US" sz="2800" b="1">
                <a:solidFill>
                  <a:srgbClr val="FFFF00"/>
                </a:solidFill>
              </a:rPr>
              <a:t>believed</a:t>
            </a:r>
            <a:r>
              <a:rPr lang="en-US" sz="2800"/>
              <a:t>  </a:t>
            </a:r>
            <a:r>
              <a:rPr lang="en-US" sz="2400"/>
              <a:t>(Jn. 20:8)</a:t>
            </a:r>
          </a:p>
        </p:txBody>
      </p:sp>
      <p:sp>
        <p:nvSpPr>
          <p:cNvPr id="5" name="Footer Placeholder 4">
            <a:extLst>
              <a:ext uri="{FF2B5EF4-FFF2-40B4-BE49-F238E27FC236}">
                <a16:creationId xmlns:a16="http://schemas.microsoft.com/office/drawing/2014/main" id="{CEB238EB-57AD-A9C5-63AA-3A78447D9FD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370CB458-678F-B1E0-D094-83C13EEE8F2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446</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Rectangle: Rounded Corners 5">
            <a:extLst>
              <a:ext uri="{FF2B5EF4-FFF2-40B4-BE49-F238E27FC236}">
                <a16:creationId xmlns:a16="http://schemas.microsoft.com/office/drawing/2014/main" id="{FF86A0C6-BA70-7C99-F092-01005F1F4AA5}"/>
              </a:ext>
            </a:extLst>
          </p:cNvPr>
          <p:cNvSpPr/>
          <p:nvPr/>
        </p:nvSpPr>
        <p:spPr bwMode="auto">
          <a:xfrm>
            <a:off x="914400" y="5196681"/>
            <a:ext cx="7543800" cy="914400"/>
          </a:xfrm>
          <a:prstGeom prst="roundRect">
            <a:avLst/>
          </a:prstGeom>
          <a:solidFill>
            <a:schemeClr val="bg1">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Other Disciple = Beloved Disciple</a:t>
            </a:r>
          </a:p>
        </p:txBody>
      </p:sp>
      <p:sp>
        <p:nvSpPr>
          <p:cNvPr id="7" name="Date Placeholder 6">
            <a:extLst>
              <a:ext uri="{FF2B5EF4-FFF2-40B4-BE49-F238E27FC236}">
                <a16:creationId xmlns:a16="http://schemas.microsoft.com/office/drawing/2014/main" id="{827F5AC0-A6D3-EEBA-3BB2-F736C19A707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17418016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4">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 calcmode="lin" valueType="num">
                                      <p:cBhvr>
                                        <p:cTn id="28"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4">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p:cTn id="35"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4">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4">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p:cTn id="42" dur="500" fill="hold"/>
                                        <p:tgtEl>
                                          <p:spTgt spid="6"/>
                                        </p:tgtEl>
                                        <p:attrNameLst>
                                          <p:attrName>ppt_w</p:attrName>
                                        </p:attrNameLst>
                                      </p:cBhvr>
                                      <p:tavLst>
                                        <p:tav tm="0">
                                          <p:val>
                                            <p:fltVal val="0"/>
                                          </p:val>
                                        </p:tav>
                                        <p:tav tm="100000">
                                          <p:val>
                                            <p:strVal val="#ppt_w"/>
                                          </p:val>
                                        </p:tav>
                                      </p:tavLst>
                                    </p:anim>
                                    <p:anim calcmode="lin" valueType="num">
                                      <p:cBhvr>
                                        <p:cTn id="43" dur="500" fill="hold"/>
                                        <p:tgtEl>
                                          <p:spTgt spid="6"/>
                                        </p:tgtEl>
                                        <p:attrNameLst>
                                          <p:attrName>ppt_h</p:attrName>
                                        </p:attrNameLst>
                                      </p:cBhvr>
                                      <p:tavLst>
                                        <p:tav tm="0">
                                          <p:val>
                                            <p:fltVal val="0"/>
                                          </p:val>
                                        </p:tav>
                                        <p:tav tm="100000">
                                          <p:val>
                                            <p:strVal val="#ppt_h"/>
                                          </p:val>
                                        </p:tav>
                                      </p:tavLst>
                                    </p:anim>
                                    <p:animEffect transition="in" filter="fade">
                                      <p:cBhvr>
                                        <p:cTn id="4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6" grpId="0" animBg="1"/>
    </p:bldLst>
  </p:timing>
</p:sld>
</file>

<file path=ppt/slides/slide4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F5EF7F-81B1-A79F-BFD2-362643BECAA8}"/>
              </a:ext>
            </a:extLst>
          </p:cNvPr>
          <p:cNvSpPr>
            <a:spLocks noGrp="1"/>
          </p:cNvSpPr>
          <p:nvPr>
            <p:ph type="title"/>
          </p:nvPr>
        </p:nvSpPr>
        <p:spPr/>
        <p:txBody>
          <a:bodyPr/>
          <a:lstStyle/>
          <a:p>
            <a:pPr algn="l"/>
            <a:r>
              <a:rPr lang="en-US" sz="3000" dirty="0">
                <a:latin typeface="+mn-lt"/>
              </a:rPr>
              <a:t>Beloved Disciple:</a:t>
            </a:r>
            <a:br>
              <a:rPr lang="en-US" dirty="0"/>
            </a:br>
            <a:r>
              <a:rPr lang="en-US" dirty="0"/>
              <a:t>One Of The Apostles</a:t>
            </a:r>
          </a:p>
        </p:txBody>
      </p:sp>
      <p:sp>
        <p:nvSpPr>
          <p:cNvPr id="7" name="Content Placeholder 6">
            <a:extLst>
              <a:ext uri="{FF2B5EF4-FFF2-40B4-BE49-F238E27FC236}">
                <a16:creationId xmlns:a16="http://schemas.microsoft.com/office/drawing/2014/main" id="{8B7BDD77-EF49-3F21-586E-FE59B5470FA9}"/>
              </a:ext>
            </a:extLst>
          </p:cNvPr>
          <p:cNvSpPr>
            <a:spLocks noGrp="1"/>
          </p:cNvSpPr>
          <p:nvPr>
            <p:ph sz="half" idx="1"/>
          </p:nvPr>
        </p:nvSpPr>
        <p:spPr>
          <a:xfrm>
            <a:off x="457200" y="1911202"/>
            <a:ext cx="1988288" cy="3035595"/>
          </a:xfrm>
        </p:spPr>
        <p:txBody>
          <a:bodyPr/>
          <a:lstStyle/>
          <a:p>
            <a:pPr marL="457200" indent="-457200">
              <a:spcBef>
                <a:spcPts val="0"/>
              </a:spcBef>
              <a:spcAft>
                <a:spcPts val="2400"/>
              </a:spcAft>
            </a:pPr>
            <a:r>
              <a:rPr lang="en-US" dirty="0">
                <a:solidFill>
                  <a:srgbClr val="FFFF00"/>
                </a:solidFill>
              </a:rPr>
              <a:t>Peter</a:t>
            </a:r>
          </a:p>
          <a:p>
            <a:pPr marL="457200" indent="-457200">
              <a:spcBef>
                <a:spcPts val="0"/>
              </a:spcBef>
              <a:spcAft>
                <a:spcPts val="2400"/>
              </a:spcAft>
            </a:pPr>
            <a:r>
              <a:rPr lang="en-US" dirty="0"/>
              <a:t>Andrew</a:t>
            </a:r>
          </a:p>
          <a:p>
            <a:pPr marL="457200" indent="-457200">
              <a:spcBef>
                <a:spcPts val="0"/>
              </a:spcBef>
              <a:spcAft>
                <a:spcPts val="2400"/>
              </a:spcAft>
            </a:pPr>
            <a:r>
              <a:rPr lang="en-US" dirty="0"/>
              <a:t>James</a:t>
            </a:r>
          </a:p>
          <a:p>
            <a:pPr marL="457200" indent="-457200">
              <a:spcBef>
                <a:spcPts val="0"/>
              </a:spcBef>
              <a:spcAft>
                <a:spcPts val="2400"/>
              </a:spcAft>
            </a:pPr>
            <a:r>
              <a:rPr lang="en-US" dirty="0"/>
              <a:t>John</a:t>
            </a:r>
          </a:p>
          <a:p>
            <a:endParaRPr lang="en-US" dirty="0"/>
          </a:p>
        </p:txBody>
      </p:sp>
      <p:sp>
        <p:nvSpPr>
          <p:cNvPr id="8" name="Content Placeholder 7">
            <a:extLst>
              <a:ext uri="{FF2B5EF4-FFF2-40B4-BE49-F238E27FC236}">
                <a16:creationId xmlns:a16="http://schemas.microsoft.com/office/drawing/2014/main" id="{6DBED9DA-F33D-5FB4-BA8D-030ABF8F0219}"/>
              </a:ext>
            </a:extLst>
          </p:cNvPr>
          <p:cNvSpPr>
            <a:spLocks noGrp="1"/>
          </p:cNvSpPr>
          <p:nvPr>
            <p:ph sz="half" idx="2"/>
          </p:nvPr>
        </p:nvSpPr>
        <p:spPr>
          <a:xfrm>
            <a:off x="2445488" y="1911202"/>
            <a:ext cx="2791047" cy="3035595"/>
          </a:xfrm>
        </p:spPr>
        <p:txBody>
          <a:bodyPr/>
          <a:lstStyle/>
          <a:p>
            <a:pPr marL="457200" indent="-457200">
              <a:spcBef>
                <a:spcPts val="0"/>
              </a:spcBef>
              <a:spcAft>
                <a:spcPts val="2400"/>
              </a:spcAft>
            </a:pPr>
            <a:r>
              <a:rPr lang="en-US" dirty="0">
                <a:solidFill>
                  <a:srgbClr val="FFFF00"/>
                </a:solidFill>
              </a:rPr>
              <a:t>Philip</a:t>
            </a:r>
          </a:p>
          <a:p>
            <a:pPr marL="457200" indent="-457200">
              <a:spcBef>
                <a:spcPts val="0"/>
              </a:spcBef>
              <a:spcAft>
                <a:spcPts val="2400"/>
              </a:spcAft>
            </a:pPr>
            <a:r>
              <a:rPr lang="en-US" dirty="0"/>
              <a:t>Bartholomew</a:t>
            </a:r>
          </a:p>
          <a:p>
            <a:pPr marL="457200" indent="-457200">
              <a:spcBef>
                <a:spcPts val="0"/>
              </a:spcBef>
              <a:spcAft>
                <a:spcPts val="2400"/>
              </a:spcAft>
            </a:pPr>
            <a:r>
              <a:rPr lang="en-US" dirty="0"/>
              <a:t>Thomas</a:t>
            </a:r>
          </a:p>
          <a:p>
            <a:pPr marL="457200" indent="-457200">
              <a:spcBef>
                <a:spcPts val="0"/>
              </a:spcBef>
              <a:spcAft>
                <a:spcPts val="2400"/>
              </a:spcAft>
            </a:pPr>
            <a:r>
              <a:rPr lang="en-US" dirty="0"/>
              <a:t>Matthew</a:t>
            </a:r>
          </a:p>
        </p:txBody>
      </p:sp>
      <p:sp>
        <p:nvSpPr>
          <p:cNvPr id="4" name="Date Placeholder 3">
            <a:extLst>
              <a:ext uri="{FF2B5EF4-FFF2-40B4-BE49-F238E27FC236}">
                <a16:creationId xmlns:a16="http://schemas.microsoft.com/office/drawing/2014/main" id="{17CD0E2A-1D90-DC5F-CF5B-E31265E8A6F7}"/>
              </a:ext>
            </a:extLst>
          </p:cNvPr>
          <p:cNvSpPr>
            <a:spLocks noGrp="1"/>
          </p:cNvSpPr>
          <p:nvPr>
            <p:ph type="dt" sz="half" idx="10"/>
          </p:nvPr>
        </p:nvSpPr>
        <p:spPr/>
        <p:txBody>
          <a:bodyPr/>
          <a:lstStyle/>
          <a:p>
            <a:r>
              <a:rPr lang="en-US" dirty="0"/>
              <a:t>Outline, 59-60</a:t>
            </a:r>
          </a:p>
        </p:txBody>
      </p:sp>
      <p:sp>
        <p:nvSpPr>
          <p:cNvPr id="5" name="Footer Placeholder 4">
            <a:extLst>
              <a:ext uri="{FF2B5EF4-FFF2-40B4-BE49-F238E27FC236}">
                <a16:creationId xmlns:a16="http://schemas.microsoft.com/office/drawing/2014/main" id="{E007BC04-B0E0-A5A6-1AB4-A5F1A52FCC4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B8727FFF-412D-E5C7-19AF-4CC85472BDFB}"/>
              </a:ext>
            </a:extLst>
          </p:cNvPr>
          <p:cNvSpPr>
            <a:spLocks noGrp="1"/>
          </p:cNvSpPr>
          <p:nvPr>
            <p:ph type="sldNum" sz="quarter" idx="12"/>
          </p:nvPr>
        </p:nvSpPr>
        <p:spPr/>
        <p:txBody>
          <a:bodyPr/>
          <a:lstStyle/>
          <a:p>
            <a:fld id="{27F658CE-3C2C-4608-AB25-6B872F7423A4}" type="slidenum">
              <a:rPr lang="en-US" smtClean="0"/>
              <a:t>447</a:t>
            </a:fld>
            <a:endParaRPr lang="en-US"/>
          </a:p>
        </p:txBody>
      </p:sp>
      <p:sp>
        <p:nvSpPr>
          <p:cNvPr id="9" name="Content Placeholder 7">
            <a:extLst>
              <a:ext uri="{FF2B5EF4-FFF2-40B4-BE49-F238E27FC236}">
                <a16:creationId xmlns:a16="http://schemas.microsoft.com/office/drawing/2014/main" id="{1EC71BBB-EAA0-5B97-1E22-7DE0E916C41C}"/>
              </a:ext>
            </a:extLst>
          </p:cNvPr>
          <p:cNvSpPr txBox="1">
            <a:spLocks/>
          </p:cNvSpPr>
          <p:nvPr/>
        </p:nvSpPr>
        <p:spPr bwMode="auto">
          <a:xfrm>
            <a:off x="5539563" y="1911202"/>
            <a:ext cx="2987749" cy="30355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hlink"/>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0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18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18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18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18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18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1800">
                <a:solidFill>
                  <a:schemeClr val="tx1"/>
                </a:solidFill>
                <a:effectLst>
                  <a:outerShdw blurRad="38100" dist="38100" dir="2700000" algn="tl">
                    <a:srgbClr val="000000"/>
                  </a:outerShdw>
                </a:effectLst>
                <a:latin typeface="+mn-lt"/>
              </a:defRPr>
            </a:lvl9pPr>
          </a:lstStyle>
          <a:p>
            <a:pPr marL="457200" indent="-457200">
              <a:spcBef>
                <a:spcPts val="0"/>
              </a:spcBef>
              <a:spcAft>
                <a:spcPts val="2400"/>
              </a:spcAft>
            </a:pPr>
            <a:r>
              <a:rPr lang="en-US" kern="0" dirty="0">
                <a:solidFill>
                  <a:srgbClr val="FFFF00"/>
                </a:solidFill>
              </a:rPr>
              <a:t>James</a:t>
            </a:r>
            <a:r>
              <a:rPr lang="en-US" kern="0" dirty="0"/>
              <a:t> </a:t>
            </a:r>
          </a:p>
          <a:p>
            <a:pPr marL="457200" indent="-457200">
              <a:spcBef>
                <a:spcPts val="0"/>
              </a:spcBef>
              <a:spcAft>
                <a:spcPts val="2400"/>
              </a:spcAft>
            </a:pPr>
            <a:r>
              <a:rPr lang="en-US" kern="0" dirty="0"/>
              <a:t>Thaddaeus</a:t>
            </a:r>
          </a:p>
          <a:p>
            <a:pPr marL="457200" indent="-457200">
              <a:spcBef>
                <a:spcPts val="0"/>
              </a:spcBef>
              <a:spcAft>
                <a:spcPts val="2400"/>
              </a:spcAft>
            </a:pPr>
            <a:r>
              <a:rPr lang="en-US" kern="0" dirty="0"/>
              <a:t>Simon</a:t>
            </a:r>
          </a:p>
          <a:p>
            <a:pPr marL="457200" indent="-457200">
              <a:spcBef>
                <a:spcPts val="0"/>
              </a:spcBef>
              <a:spcAft>
                <a:spcPts val="2400"/>
              </a:spcAft>
            </a:pPr>
            <a:r>
              <a:rPr lang="en-US" kern="0" dirty="0"/>
              <a:t>Judas Iscariot</a:t>
            </a:r>
          </a:p>
        </p:txBody>
      </p:sp>
    </p:spTree>
    <p:extLst>
      <p:ext uri="{BB962C8B-B14F-4D97-AF65-F5344CB8AC3E}">
        <p14:creationId xmlns:p14="http://schemas.microsoft.com/office/powerpoint/2010/main" val="2884910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xEl>
                                              <p:pRg st="0" end="0"/>
                                            </p:txEl>
                                          </p:spTgt>
                                        </p:tgtEl>
                                      </p:cBhvr>
                                    </p:animEffect>
                                    <p:set>
                                      <p:cBhvr>
                                        <p:cTn id="7" dur="1" fill="hold">
                                          <p:stCondLst>
                                            <p:cond delay="499"/>
                                          </p:stCondLst>
                                        </p:cTn>
                                        <p:tgtEl>
                                          <p:spTgt spid="7">
                                            <p:txEl>
                                              <p:pRg st="0" end="0"/>
                                            </p:txEl>
                                          </p:spTgt>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7">
                                            <p:txEl>
                                              <p:pRg st="1" end="1"/>
                                            </p:txEl>
                                          </p:spTgt>
                                        </p:tgtEl>
                                      </p:cBhvr>
                                    </p:animEffect>
                                    <p:set>
                                      <p:cBhvr>
                                        <p:cTn id="12" dur="1" fill="hold">
                                          <p:stCondLst>
                                            <p:cond delay="499"/>
                                          </p:stCondLst>
                                        </p:cTn>
                                        <p:tgtEl>
                                          <p:spTgt spid="7">
                                            <p:txEl>
                                              <p:pRg st="1" end="1"/>
                                            </p:txEl>
                                          </p:spTgt>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500"/>
                                        <p:tgtEl>
                                          <p:spTgt spid="8">
                                            <p:txEl>
                                              <p:pRg st="0" end="0"/>
                                            </p:txEl>
                                          </p:spTgt>
                                        </p:tgtEl>
                                      </p:cBhvr>
                                    </p:animEffect>
                                    <p:set>
                                      <p:cBhvr>
                                        <p:cTn id="17" dur="1" fill="hold">
                                          <p:stCondLst>
                                            <p:cond delay="499"/>
                                          </p:stCondLst>
                                        </p:cTn>
                                        <p:tgtEl>
                                          <p:spTgt spid="8">
                                            <p:txEl>
                                              <p:pRg st="0" end="0"/>
                                            </p:txEl>
                                          </p:spTgt>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8">
                                            <p:txEl>
                                              <p:pRg st="1" end="1"/>
                                            </p:txEl>
                                          </p:spTgt>
                                        </p:tgtEl>
                                      </p:cBhvr>
                                    </p:animEffect>
                                    <p:set>
                                      <p:cBhvr>
                                        <p:cTn id="22" dur="1" fill="hold">
                                          <p:stCondLst>
                                            <p:cond delay="499"/>
                                          </p:stCondLst>
                                        </p:cTn>
                                        <p:tgtEl>
                                          <p:spTgt spid="8">
                                            <p:txEl>
                                              <p:pRg st="1" end="1"/>
                                            </p:txEl>
                                          </p:spTgt>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8">
                                            <p:txEl>
                                              <p:pRg st="2" end="2"/>
                                            </p:txEl>
                                          </p:spTgt>
                                        </p:tgtEl>
                                      </p:cBhvr>
                                    </p:animEffect>
                                    <p:set>
                                      <p:cBhvr>
                                        <p:cTn id="27" dur="1" fill="hold">
                                          <p:stCondLst>
                                            <p:cond delay="499"/>
                                          </p:stCondLst>
                                        </p:cTn>
                                        <p:tgtEl>
                                          <p:spTgt spid="8">
                                            <p:txEl>
                                              <p:pRg st="2" end="2"/>
                                            </p:txEl>
                                          </p:spTgt>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500"/>
                                        <p:tgtEl>
                                          <p:spTgt spid="8">
                                            <p:txEl>
                                              <p:pRg st="3" end="3"/>
                                            </p:txEl>
                                          </p:spTgt>
                                        </p:tgtEl>
                                      </p:cBhvr>
                                    </p:animEffect>
                                    <p:set>
                                      <p:cBhvr>
                                        <p:cTn id="32" dur="1" fill="hold">
                                          <p:stCondLst>
                                            <p:cond delay="499"/>
                                          </p:stCondLst>
                                        </p:cTn>
                                        <p:tgtEl>
                                          <p:spTgt spid="8">
                                            <p:txEl>
                                              <p:pRg st="3" end="3"/>
                                            </p:txEl>
                                          </p:spTgt>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9">
                                            <p:txEl>
                                              <p:pRg st="1" end="1"/>
                                            </p:txEl>
                                          </p:spTgt>
                                        </p:tgtEl>
                                      </p:cBhvr>
                                    </p:animEffect>
                                    <p:set>
                                      <p:cBhvr>
                                        <p:cTn id="37" dur="1" fill="hold">
                                          <p:stCondLst>
                                            <p:cond delay="499"/>
                                          </p:stCondLst>
                                        </p:cTn>
                                        <p:tgtEl>
                                          <p:spTgt spid="9">
                                            <p:txEl>
                                              <p:pRg st="1" end="1"/>
                                            </p:txEl>
                                          </p:spTgt>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500"/>
                                        <p:tgtEl>
                                          <p:spTgt spid="9">
                                            <p:txEl>
                                              <p:pRg st="3" end="3"/>
                                            </p:txEl>
                                          </p:spTgt>
                                        </p:tgtEl>
                                      </p:cBhvr>
                                    </p:animEffect>
                                    <p:set>
                                      <p:cBhvr>
                                        <p:cTn id="42" dur="1" fill="hold">
                                          <p:stCondLst>
                                            <p:cond delay="499"/>
                                          </p:stCondLst>
                                        </p:cTn>
                                        <p:tgtEl>
                                          <p:spTgt spid="9">
                                            <p:txEl>
                                              <p:pRg st="3" end="3"/>
                                            </p:txEl>
                                          </p:spTgt>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nodeType="clickEffect">
                                  <p:stCondLst>
                                    <p:cond delay="0"/>
                                  </p:stCondLst>
                                  <p:childTnLst>
                                    <p:animEffect transition="out" filter="fade">
                                      <p:cBhvr>
                                        <p:cTn id="46" dur="500"/>
                                        <p:tgtEl>
                                          <p:spTgt spid="9">
                                            <p:txEl>
                                              <p:pRg st="0" end="0"/>
                                            </p:txEl>
                                          </p:spTgt>
                                        </p:tgtEl>
                                      </p:cBhvr>
                                    </p:animEffect>
                                    <p:set>
                                      <p:cBhvr>
                                        <p:cTn id="47" dur="1" fill="hold">
                                          <p:stCondLst>
                                            <p:cond delay="499"/>
                                          </p:stCondLst>
                                        </p:cTn>
                                        <p:tgtEl>
                                          <p:spTgt spid="9">
                                            <p:txEl>
                                              <p:pRg st="0" end="0"/>
                                            </p:txEl>
                                          </p:spTgt>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500"/>
                                        <p:tgtEl>
                                          <p:spTgt spid="9">
                                            <p:txEl>
                                              <p:pRg st="2" end="2"/>
                                            </p:txEl>
                                          </p:spTgt>
                                        </p:tgtEl>
                                      </p:cBhvr>
                                    </p:animEffect>
                                    <p:set>
                                      <p:cBhvr>
                                        <p:cTn id="52" dur="1" fill="hold">
                                          <p:stCondLst>
                                            <p:cond delay="499"/>
                                          </p:stCondLst>
                                        </p:cTn>
                                        <p:tgtEl>
                                          <p:spTgt spid="9">
                                            <p:txEl>
                                              <p:pRg st="2" end="2"/>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88E495-BF44-44FE-A046-A00DC652749D}"/>
              </a:ext>
            </a:extLst>
          </p:cNvPr>
          <p:cNvSpPr>
            <a:spLocks noGrp="1"/>
          </p:cNvSpPr>
          <p:nvPr>
            <p:ph type="title"/>
          </p:nvPr>
        </p:nvSpPr>
        <p:spPr/>
        <p:txBody>
          <a:bodyPr/>
          <a:lstStyle/>
          <a:p>
            <a:r>
              <a:rPr lang="en-US"/>
              <a:t>Jesus’ Inner Circle</a:t>
            </a:r>
          </a:p>
        </p:txBody>
      </p:sp>
      <p:graphicFrame>
        <p:nvGraphicFramePr>
          <p:cNvPr id="4" name="Content Placeholder 3">
            <a:extLst>
              <a:ext uri="{FF2B5EF4-FFF2-40B4-BE49-F238E27FC236}">
                <a16:creationId xmlns:a16="http://schemas.microsoft.com/office/drawing/2014/main" id="{E02323EA-FE1F-4403-8953-B2CB4697A81D}"/>
              </a:ext>
            </a:extLst>
          </p:cNvPr>
          <p:cNvGraphicFramePr>
            <a:graphicFrameLocks noGrp="1"/>
          </p:cNvGraphicFramePr>
          <p:nvPr>
            <p:ph idx="1"/>
            <p:extLst>
              <p:ext uri="{D42A27DB-BD31-4B8C-83A1-F6EECF244321}">
                <p14:modId xmlns:p14="http://schemas.microsoft.com/office/powerpoint/2010/main" val="2689296540"/>
              </p:ext>
            </p:extLst>
          </p:nvPr>
        </p:nvGraphicFramePr>
        <p:xfrm>
          <a:off x="457200" y="1773716"/>
          <a:ext cx="8135957" cy="42525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Date Placeholder 2">
            <a:extLst>
              <a:ext uri="{FF2B5EF4-FFF2-40B4-BE49-F238E27FC236}">
                <a16:creationId xmlns:a16="http://schemas.microsoft.com/office/drawing/2014/main" id="{642F26BF-68E6-1219-BC42-E6543801072C}"/>
              </a:ext>
            </a:extLst>
          </p:cNvPr>
          <p:cNvSpPr>
            <a:spLocks noGrp="1"/>
          </p:cNvSpPr>
          <p:nvPr>
            <p:ph type="dt" sz="half" idx="10"/>
          </p:nvPr>
        </p:nvSpPr>
        <p:spPr/>
        <p:txBody>
          <a:bodyPr/>
          <a:lstStyle/>
          <a:p>
            <a:r>
              <a:rPr lang="en-US" dirty="0"/>
              <a:t>Outline, 60</a:t>
            </a:r>
          </a:p>
        </p:txBody>
      </p:sp>
      <p:sp>
        <p:nvSpPr>
          <p:cNvPr id="5" name="Footer Placeholder 4">
            <a:extLst>
              <a:ext uri="{FF2B5EF4-FFF2-40B4-BE49-F238E27FC236}">
                <a16:creationId xmlns:a16="http://schemas.microsoft.com/office/drawing/2014/main" id="{DA9B7BAA-CD0A-DC37-66FB-2EF583CDD041}"/>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2660259A-6948-F46D-FE13-781DFDFA5279}"/>
              </a:ext>
            </a:extLst>
          </p:cNvPr>
          <p:cNvSpPr>
            <a:spLocks noGrp="1"/>
          </p:cNvSpPr>
          <p:nvPr>
            <p:ph type="sldNum" sz="quarter" idx="12"/>
          </p:nvPr>
        </p:nvSpPr>
        <p:spPr/>
        <p:txBody>
          <a:bodyPr/>
          <a:lstStyle/>
          <a:p>
            <a:fld id="{27F658CE-3C2C-4608-AB25-6B872F7423A4}" type="slidenum">
              <a:rPr lang="en-US" smtClean="0"/>
              <a:t>448</a:t>
            </a:fld>
            <a:endParaRPr lang="en-US"/>
          </a:p>
        </p:txBody>
      </p:sp>
    </p:spTree>
    <p:extLst>
      <p:ext uri="{BB962C8B-B14F-4D97-AF65-F5344CB8AC3E}">
        <p14:creationId xmlns:p14="http://schemas.microsoft.com/office/powerpoint/2010/main" val="547771865"/>
      </p:ext>
    </p:extLst>
  </p:cSld>
  <p:clrMapOvr>
    <a:masterClrMapping/>
  </p:clrMapOvr>
  <p:transition spd="med">
    <p:pull/>
  </p:transition>
</p:sld>
</file>

<file path=ppt/slides/slide4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80E744-5695-0081-65C4-996E9A1B5550}"/>
              </a:ext>
            </a:extLst>
          </p:cNvPr>
          <p:cNvSpPr>
            <a:spLocks noGrp="1"/>
          </p:cNvSpPr>
          <p:nvPr>
            <p:ph type="title"/>
          </p:nvPr>
        </p:nvSpPr>
        <p:spPr/>
        <p:txBody>
          <a:bodyPr/>
          <a:lstStyle/>
          <a:p>
            <a:pPr algn="l"/>
            <a:r>
              <a:rPr lang="en-US" sz="3000">
                <a:latin typeface="+mn-lt"/>
              </a:rPr>
              <a:t>The Beloved Disciple &amp;</a:t>
            </a:r>
            <a:br>
              <a:rPr lang="en-US" sz="3000">
                <a:latin typeface="+mn-lt"/>
              </a:rPr>
            </a:br>
            <a:r>
              <a:rPr lang="en-US"/>
              <a:t>Jesus’ Inner Circle</a:t>
            </a:r>
          </a:p>
        </p:txBody>
      </p:sp>
      <p:graphicFrame>
        <p:nvGraphicFramePr>
          <p:cNvPr id="7" name="Content Placeholder 6">
            <a:extLst>
              <a:ext uri="{FF2B5EF4-FFF2-40B4-BE49-F238E27FC236}">
                <a16:creationId xmlns:a16="http://schemas.microsoft.com/office/drawing/2014/main" id="{BD3F6E25-BD2B-B3F1-4143-1FB3E0EFE912}"/>
              </a:ext>
            </a:extLst>
          </p:cNvPr>
          <p:cNvGraphicFramePr>
            <a:graphicFrameLocks noGrp="1"/>
          </p:cNvGraphicFramePr>
          <p:nvPr>
            <p:ph idx="1"/>
            <p:extLst>
              <p:ext uri="{D42A27DB-BD31-4B8C-83A1-F6EECF244321}">
                <p14:modId xmlns:p14="http://schemas.microsoft.com/office/powerpoint/2010/main" val="2543958882"/>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16481CDD-3C1B-D7B2-5916-D5F8FEE82EAC}"/>
              </a:ext>
            </a:extLst>
          </p:cNvPr>
          <p:cNvSpPr>
            <a:spLocks noGrp="1"/>
          </p:cNvSpPr>
          <p:nvPr>
            <p:ph type="dt" sz="half" idx="10"/>
          </p:nvPr>
        </p:nvSpPr>
        <p:spPr/>
        <p:txBody>
          <a:bodyPr/>
          <a:lstStyle/>
          <a:p>
            <a:r>
              <a:rPr lang="en-US" dirty="0"/>
              <a:t>Outline, 61</a:t>
            </a:r>
          </a:p>
        </p:txBody>
      </p:sp>
      <p:sp>
        <p:nvSpPr>
          <p:cNvPr id="5" name="Footer Placeholder 4">
            <a:extLst>
              <a:ext uri="{FF2B5EF4-FFF2-40B4-BE49-F238E27FC236}">
                <a16:creationId xmlns:a16="http://schemas.microsoft.com/office/drawing/2014/main" id="{52260EDE-9857-BDB0-85AE-D403F77742D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7B5109FA-4EA1-57E9-1003-A0AC7A55D553}"/>
              </a:ext>
            </a:extLst>
          </p:cNvPr>
          <p:cNvSpPr>
            <a:spLocks noGrp="1"/>
          </p:cNvSpPr>
          <p:nvPr>
            <p:ph type="sldNum" sz="quarter" idx="12"/>
          </p:nvPr>
        </p:nvSpPr>
        <p:spPr/>
        <p:txBody>
          <a:bodyPr/>
          <a:lstStyle/>
          <a:p>
            <a:fld id="{27F658CE-3C2C-4608-AB25-6B872F7423A4}" type="slidenum">
              <a:rPr lang="en-US" smtClean="0"/>
              <a:t>449</a:t>
            </a:fld>
            <a:endParaRPr lang="en-US"/>
          </a:p>
        </p:txBody>
      </p:sp>
    </p:spTree>
    <p:extLst>
      <p:ext uri="{BB962C8B-B14F-4D97-AF65-F5344CB8AC3E}">
        <p14:creationId xmlns:p14="http://schemas.microsoft.com/office/powerpoint/2010/main" val="18717287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graphicEl>
                                              <a:dgm id="{62D0994C-5386-46F8-A260-CA432652B2AB}"/>
                                            </p:graphicEl>
                                          </p:spTgt>
                                        </p:tgtEl>
                                        <p:attrNameLst>
                                          <p:attrName>style.visibility</p:attrName>
                                        </p:attrNameLst>
                                      </p:cBhvr>
                                      <p:to>
                                        <p:strVal val="visible"/>
                                      </p:to>
                                    </p:set>
                                    <p:anim calcmode="lin" valueType="num">
                                      <p:cBhvr>
                                        <p:cTn id="7" dur="500" fill="hold"/>
                                        <p:tgtEl>
                                          <p:spTgt spid="7">
                                            <p:graphicEl>
                                              <a:dgm id="{62D0994C-5386-46F8-A260-CA432652B2AB}"/>
                                            </p:graphicEl>
                                          </p:spTgt>
                                        </p:tgtEl>
                                        <p:attrNameLst>
                                          <p:attrName>ppt_w</p:attrName>
                                        </p:attrNameLst>
                                      </p:cBhvr>
                                      <p:tavLst>
                                        <p:tav tm="0">
                                          <p:val>
                                            <p:fltVal val="0"/>
                                          </p:val>
                                        </p:tav>
                                        <p:tav tm="100000">
                                          <p:val>
                                            <p:strVal val="#ppt_w"/>
                                          </p:val>
                                        </p:tav>
                                      </p:tavLst>
                                    </p:anim>
                                    <p:anim calcmode="lin" valueType="num">
                                      <p:cBhvr>
                                        <p:cTn id="8" dur="500" fill="hold"/>
                                        <p:tgtEl>
                                          <p:spTgt spid="7">
                                            <p:graphicEl>
                                              <a:dgm id="{62D0994C-5386-46F8-A260-CA432652B2AB}"/>
                                            </p:graphicEl>
                                          </p:spTgt>
                                        </p:tgtEl>
                                        <p:attrNameLst>
                                          <p:attrName>ppt_h</p:attrName>
                                        </p:attrNameLst>
                                      </p:cBhvr>
                                      <p:tavLst>
                                        <p:tav tm="0">
                                          <p:val>
                                            <p:fltVal val="0"/>
                                          </p:val>
                                        </p:tav>
                                        <p:tav tm="100000">
                                          <p:val>
                                            <p:strVal val="#ppt_h"/>
                                          </p:val>
                                        </p:tav>
                                      </p:tavLst>
                                    </p:anim>
                                    <p:animEffect transition="in" filter="fade">
                                      <p:cBhvr>
                                        <p:cTn id="9" dur="500"/>
                                        <p:tgtEl>
                                          <p:spTgt spid="7">
                                            <p:graphicEl>
                                              <a:dgm id="{62D0994C-5386-46F8-A260-CA432652B2AB}"/>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graphicEl>
                                              <a:dgm id="{278A6526-8FB0-47C4-AA1B-8DCD4E5255DB}"/>
                                            </p:graphicEl>
                                          </p:spTgt>
                                        </p:tgtEl>
                                        <p:attrNameLst>
                                          <p:attrName>style.visibility</p:attrName>
                                        </p:attrNameLst>
                                      </p:cBhvr>
                                      <p:to>
                                        <p:strVal val="visible"/>
                                      </p:to>
                                    </p:set>
                                    <p:anim calcmode="lin" valueType="num">
                                      <p:cBhvr>
                                        <p:cTn id="14" dur="500" fill="hold"/>
                                        <p:tgtEl>
                                          <p:spTgt spid="7">
                                            <p:graphicEl>
                                              <a:dgm id="{278A6526-8FB0-47C4-AA1B-8DCD4E5255DB}"/>
                                            </p:graphicEl>
                                          </p:spTgt>
                                        </p:tgtEl>
                                        <p:attrNameLst>
                                          <p:attrName>ppt_w</p:attrName>
                                        </p:attrNameLst>
                                      </p:cBhvr>
                                      <p:tavLst>
                                        <p:tav tm="0">
                                          <p:val>
                                            <p:fltVal val="0"/>
                                          </p:val>
                                        </p:tav>
                                        <p:tav tm="100000">
                                          <p:val>
                                            <p:strVal val="#ppt_w"/>
                                          </p:val>
                                        </p:tav>
                                      </p:tavLst>
                                    </p:anim>
                                    <p:anim calcmode="lin" valueType="num">
                                      <p:cBhvr>
                                        <p:cTn id="15" dur="500" fill="hold"/>
                                        <p:tgtEl>
                                          <p:spTgt spid="7">
                                            <p:graphicEl>
                                              <a:dgm id="{278A6526-8FB0-47C4-AA1B-8DCD4E5255DB}"/>
                                            </p:graphicEl>
                                          </p:spTgt>
                                        </p:tgtEl>
                                        <p:attrNameLst>
                                          <p:attrName>ppt_h</p:attrName>
                                        </p:attrNameLst>
                                      </p:cBhvr>
                                      <p:tavLst>
                                        <p:tav tm="0">
                                          <p:val>
                                            <p:fltVal val="0"/>
                                          </p:val>
                                        </p:tav>
                                        <p:tav tm="100000">
                                          <p:val>
                                            <p:strVal val="#ppt_h"/>
                                          </p:val>
                                        </p:tav>
                                      </p:tavLst>
                                    </p:anim>
                                    <p:animEffect transition="in" filter="fade">
                                      <p:cBhvr>
                                        <p:cTn id="16" dur="500"/>
                                        <p:tgtEl>
                                          <p:spTgt spid="7">
                                            <p:graphicEl>
                                              <a:dgm id="{278A6526-8FB0-47C4-AA1B-8DCD4E5255DB}"/>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graphicEl>
                                              <a:dgm id="{2BE8E8B7-EF0E-4CC7-B1DF-41DF1845F340}"/>
                                            </p:graphicEl>
                                          </p:spTgt>
                                        </p:tgtEl>
                                        <p:attrNameLst>
                                          <p:attrName>style.visibility</p:attrName>
                                        </p:attrNameLst>
                                      </p:cBhvr>
                                      <p:to>
                                        <p:strVal val="visible"/>
                                      </p:to>
                                    </p:set>
                                    <p:anim calcmode="lin" valueType="num">
                                      <p:cBhvr>
                                        <p:cTn id="21" dur="500" fill="hold"/>
                                        <p:tgtEl>
                                          <p:spTgt spid="7">
                                            <p:graphicEl>
                                              <a:dgm id="{2BE8E8B7-EF0E-4CC7-B1DF-41DF1845F340}"/>
                                            </p:graphicEl>
                                          </p:spTgt>
                                        </p:tgtEl>
                                        <p:attrNameLst>
                                          <p:attrName>ppt_w</p:attrName>
                                        </p:attrNameLst>
                                      </p:cBhvr>
                                      <p:tavLst>
                                        <p:tav tm="0">
                                          <p:val>
                                            <p:fltVal val="0"/>
                                          </p:val>
                                        </p:tav>
                                        <p:tav tm="100000">
                                          <p:val>
                                            <p:strVal val="#ppt_w"/>
                                          </p:val>
                                        </p:tav>
                                      </p:tavLst>
                                    </p:anim>
                                    <p:anim calcmode="lin" valueType="num">
                                      <p:cBhvr>
                                        <p:cTn id="22" dur="500" fill="hold"/>
                                        <p:tgtEl>
                                          <p:spTgt spid="7">
                                            <p:graphicEl>
                                              <a:dgm id="{2BE8E8B7-EF0E-4CC7-B1DF-41DF1845F340}"/>
                                            </p:graphicEl>
                                          </p:spTgt>
                                        </p:tgtEl>
                                        <p:attrNameLst>
                                          <p:attrName>ppt_h</p:attrName>
                                        </p:attrNameLst>
                                      </p:cBhvr>
                                      <p:tavLst>
                                        <p:tav tm="0">
                                          <p:val>
                                            <p:fltVal val="0"/>
                                          </p:val>
                                        </p:tav>
                                        <p:tav tm="100000">
                                          <p:val>
                                            <p:strVal val="#ppt_h"/>
                                          </p:val>
                                        </p:tav>
                                      </p:tavLst>
                                    </p:anim>
                                    <p:animEffect transition="in" filter="fade">
                                      <p:cBhvr>
                                        <p:cTn id="23" dur="500"/>
                                        <p:tgtEl>
                                          <p:spTgt spid="7">
                                            <p:graphicEl>
                                              <a:dgm id="{2BE8E8B7-EF0E-4CC7-B1DF-41DF1845F340}"/>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graphicEl>
                                              <a:dgm id="{8114B9F3-894F-4B65-AC5F-FDA51F7731F7}"/>
                                            </p:graphicEl>
                                          </p:spTgt>
                                        </p:tgtEl>
                                        <p:attrNameLst>
                                          <p:attrName>style.visibility</p:attrName>
                                        </p:attrNameLst>
                                      </p:cBhvr>
                                      <p:to>
                                        <p:strVal val="visible"/>
                                      </p:to>
                                    </p:set>
                                    <p:anim calcmode="lin" valueType="num">
                                      <p:cBhvr>
                                        <p:cTn id="28" dur="500" fill="hold"/>
                                        <p:tgtEl>
                                          <p:spTgt spid="7">
                                            <p:graphicEl>
                                              <a:dgm id="{8114B9F3-894F-4B65-AC5F-FDA51F7731F7}"/>
                                            </p:graphicEl>
                                          </p:spTgt>
                                        </p:tgtEl>
                                        <p:attrNameLst>
                                          <p:attrName>ppt_w</p:attrName>
                                        </p:attrNameLst>
                                      </p:cBhvr>
                                      <p:tavLst>
                                        <p:tav tm="0">
                                          <p:val>
                                            <p:fltVal val="0"/>
                                          </p:val>
                                        </p:tav>
                                        <p:tav tm="100000">
                                          <p:val>
                                            <p:strVal val="#ppt_w"/>
                                          </p:val>
                                        </p:tav>
                                      </p:tavLst>
                                    </p:anim>
                                    <p:anim calcmode="lin" valueType="num">
                                      <p:cBhvr>
                                        <p:cTn id="29" dur="500" fill="hold"/>
                                        <p:tgtEl>
                                          <p:spTgt spid="7">
                                            <p:graphicEl>
                                              <a:dgm id="{8114B9F3-894F-4B65-AC5F-FDA51F7731F7}"/>
                                            </p:graphicEl>
                                          </p:spTgt>
                                        </p:tgtEl>
                                        <p:attrNameLst>
                                          <p:attrName>ppt_h</p:attrName>
                                        </p:attrNameLst>
                                      </p:cBhvr>
                                      <p:tavLst>
                                        <p:tav tm="0">
                                          <p:val>
                                            <p:fltVal val="0"/>
                                          </p:val>
                                        </p:tav>
                                        <p:tav tm="100000">
                                          <p:val>
                                            <p:strVal val="#ppt_h"/>
                                          </p:val>
                                        </p:tav>
                                      </p:tavLst>
                                    </p:anim>
                                    <p:animEffect transition="in" filter="fade">
                                      <p:cBhvr>
                                        <p:cTn id="30" dur="500"/>
                                        <p:tgtEl>
                                          <p:spTgt spid="7">
                                            <p:graphicEl>
                                              <a:dgm id="{8114B9F3-894F-4B65-AC5F-FDA51F7731F7}"/>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7">
                                            <p:graphicEl>
                                              <a:dgm id="{10D4C826-3854-436D-87A8-83BC2D7D15D8}"/>
                                            </p:graphicEl>
                                          </p:spTgt>
                                        </p:tgtEl>
                                        <p:attrNameLst>
                                          <p:attrName>style.visibility</p:attrName>
                                        </p:attrNameLst>
                                      </p:cBhvr>
                                      <p:to>
                                        <p:strVal val="visible"/>
                                      </p:to>
                                    </p:set>
                                    <p:anim calcmode="lin" valueType="num">
                                      <p:cBhvr>
                                        <p:cTn id="35" dur="500" fill="hold"/>
                                        <p:tgtEl>
                                          <p:spTgt spid="7">
                                            <p:graphicEl>
                                              <a:dgm id="{10D4C826-3854-436D-87A8-83BC2D7D15D8}"/>
                                            </p:graphicEl>
                                          </p:spTgt>
                                        </p:tgtEl>
                                        <p:attrNameLst>
                                          <p:attrName>ppt_w</p:attrName>
                                        </p:attrNameLst>
                                      </p:cBhvr>
                                      <p:tavLst>
                                        <p:tav tm="0">
                                          <p:val>
                                            <p:fltVal val="0"/>
                                          </p:val>
                                        </p:tav>
                                        <p:tav tm="100000">
                                          <p:val>
                                            <p:strVal val="#ppt_w"/>
                                          </p:val>
                                        </p:tav>
                                      </p:tavLst>
                                    </p:anim>
                                    <p:anim calcmode="lin" valueType="num">
                                      <p:cBhvr>
                                        <p:cTn id="36" dur="500" fill="hold"/>
                                        <p:tgtEl>
                                          <p:spTgt spid="7">
                                            <p:graphicEl>
                                              <a:dgm id="{10D4C826-3854-436D-87A8-83BC2D7D15D8}"/>
                                            </p:graphicEl>
                                          </p:spTgt>
                                        </p:tgtEl>
                                        <p:attrNameLst>
                                          <p:attrName>ppt_h</p:attrName>
                                        </p:attrNameLst>
                                      </p:cBhvr>
                                      <p:tavLst>
                                        <p:tav tm="0">
                                          <p:val>
                                            <p:fltVal val="0"/>
                                          </p:val>
                                        </p:tav>
                                        <p:tav tm="100000">
                                          <p:val>
                                            <p:strVal val="#ppt_h"/>
                                          </p:val>
                                        </p:tav>
                                      </p:tavLst>
                                    </p:anim>
                                    <p:animEffect transition="in" filter="fade">
                                      <p:cBhvr>
                                        <p:cTn id="37" dur="500"/>
                                        <p:tgtEl>
                                          <p:spTgt spid="7">
                                            <p:graphicEl>
                                              <a:dgm id="{10D4C826-3854-436D-87A8-83BC2D7D15D8}"/>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7">
                                            <p:graphicEl>
                                              <a:dgm id="{4E989ED1-A978-4FAD-BB13-56147A384FEB}"/>
                                            </p:graphicEl>
                                          </p:spTgt>
                                        </p:tgtEl>
                                        <p:attrNameLst>
                                          <p:attrName>style.visibility</p:attrName>
                                        </p:attrNameLst>
                                      </p:cBhvr>
                                      <p:to>
                                        <p:strVal val="visible"/>
                                      </p:to>
                                    </p:set>
                                    <p:anim calcmode="lin" valueType="num">
                                      <p:cBhvr>
                                        <p:cTn id="42" dur="500" fill="hold"/>
                                        <p:tgtEl>
                                          <p:spTgt spid="7">
                                            <p:graphicEl>
                                              <a:dgm id="{4E989ED1-A978-4FAD-BB13-56147A384FEB}"/>
                                            </p:graphicEl>
                                          </p:spTgt>
                                        </p:tgtEl>
                                        <p:attrNameLst>
                                          <p:attrName>ppt_w</p:attrName>
                                        </p:attrNameLst>
                                      </p:cBhvr>
                                      <p:tavLst>
                                        <p:tav tm="0">
                                          <p:val>
                                            <p:fltVal val="0"/>
                                          </p:val>
                                        </p:tav>
                                        <p:tav tm="100000">
                                          <p:val>
                                            <p:strVal val="#ppt_w"/>
                                          </p:val>
                                        </p:tav>
                                      </p:tavLst>
                                    </p:anim>
                                    <p:anim calcmode="lin" valueType="num">
                                      <p:cBhvr>
                                        <p:cTn id="43" dur="500" fill="hold"/>
                                        <p:tgtEl>
                                          <p:spTgt spid="7">
                                            <p:graphicEl>
                                              <a:dgm id="{4E989ED1-A978-4FAD-BB13-56147A384FEB}"/>
                                            </p:graphicEl>
                                          </p:spTgt>
                                        </p:tgtEl>
                                        <p:attrNameLst>
                                          <p:attrName>ppt_h</p:attrName>
                                        </p:attrNameLst>
                                      </p:cBhvr>
                                      <p:tavLst>
                                        <p:tav tm="0">
                                          <p:val>
                                            <p:fltVal val="0"/>
                                          </p:val>
                                        </p:tav>
                                        <p:tav tm="100000">
                                          <p:val>
                                            <p:strVal val="#ppt_h"/>
                                          </p:val>
                                        </p:tav>
                                      </p:tavLst>
                                    </p:anim>
                                    <p:animEffect transition="in" filter="fade">
                                      <p:cBhvr>
                                        <p:cTn id="44" dur="500"/>
                                        <p:tgtEl>
                                          <p:spTgt spid="7">
                                            <p:graphicEl>
                                              <a:dgm id="{4E989ED1-A978-4FAD-BB13-56147A384FE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2ACEE87-785E-E72D-E2CA-542FF64774E7}"/>
              </a:ext>
            </a:extLst>
          </p:cNvPr>
          <p:cNvPicPr>
            <a:picLocks noChangeAspect="1"/>
          </p:cNvPicPr>
          <p:nvPr/>
        </p:nvPicPr>
        <p:blipFill>
          <a:blip r:embed="rId2"/>
          <a:stretch>
            <a:fillRect/>
          </a:stretch>
        </p:blipFill>
        <p:spPr>
          <a:xfrm>
            <a:off x="2478794" y="1557349"/>
            <a:ext cx="4437043" cy="4437043"/>
          </a:xfrm>
          <a:prstGeom prst="rect">
            <a:avLst/>
          </a:prstGeom>
        </p:spPr>
      </p:pic>
      <p:sp>
        <p:nvSpPr>
          <p:cNvPr id="2" name="Title 1"/>
          <p:cNvSpPr>
            <a:spLocks noGrp="1"/>
          </p:cNvSpPr>
          <p:nvPr>
            <p:ph type="title"/>
          </p:nvPr>
        </p:nvSpPr>
        <p:spPr/>
        <p:txBody>
          <a:bodyPr/>
          <a:lstStyle/>
          <a:p>
            <a:r>
              <a:rPr lang="en-US"/>
              <a:t>Uniform Titles</a:t>
            </a:r>
          </a:p>
        </p:txBody>
      </p:sp>
      <p:sp>
        <p:nvSpPr>
          <p:cNvPr id="3" name="Content Placeholder 2"/>
          <p:cNvSpPr>
            <a:spLocks noGrp="1"/>
          </p:cNvSpPr>
          <p:nvPr>
            <p:ph idx="1"/>
          </p:nvPr>
        </p:nvSpPr>
        <p:spPr>
          <a:xfrm>
            <a:off x="582515" y="1494631"/>
            <a:ext cx="8229600" cy="4710114"/>
          </a:xfrm>
        </p:spPr>
        <p:txBody>
          <a:bodyPr/>
          <a:lstStyle/>
          <a:p>
            <a:pPr marL="0" indent="457200">
              <a:buNone/>
            </a:pPr>
            <a:r>
              <a:rPr lang="en-US" sz="2800" b="1" i="1" dirty="0">
                <a:effectLst>
                  <a:outerShdw blurRad="38100" dist="38100" dir="2700000" algn="tl">
                    <a:srgbClr val="000000">
                      <a:alpha val="43137"/>
                    </a:srgbClr>
                  </a:outerShdw>
                </a:effectLst>
              </a:rPr>
              <a:t>James Patrick Holding</a:t>
            </a:r>
            <a:r>
              <a:rPr lang="en-US" sz="2800" dirty="0">
                <a:effectLst>
                  <a:outerShdw blurRad="38100" dist="38100" dir="2700000" algn="tl">
                    <a:srgbClr val="000000">
                      <a:alpha val="43137"/>
                    </a:srgbClr>
                  </a:outerShdw>
                </a:effectLst>
              </a:rPr>
              <a:t>:  “</a:t>
            </a:r>
            <a:r>
              <a:rPr lang="en-US" dirty="0">
                <a:effectLst>
                  <a:outerShdw blurRad="38100" dist="38100" dir="2700000" algn="tl">
                    <a:srgbClr val="000000">
                      <a:alpha val="43137"/>
                    </a:srgbClr>
                  </a:outerShdw>
                </a:effectLst>
              </a:rPr>
              <a:t>Skeptics and critics might have a better case if they could find a copy of </a:t>
            </a:r>
            <a:r>
              <a:rPr lang="en-US" b="1" dirty="0">
                <a:solidFill>
                  <a:srgbClr val="FFFF00"/>
                </a:solidFill>
                <a:effectLst>
                  <a:outerShdw blurRad="38100" dist="38100" dir="2700000" algn="tl">
                    <a:srgbClr val="000000">
                      <a:alpha val="43137"/>
                    </a:srgbClr>
                  </a:outerShdw>
                </a:effectLst>
              </a:rPr>
              <a:t>Matthew</a:t>
            </a:r>
            <a:r>
              <a:rPr lang="en-US" dirty="0">
                <a:effectLst>
                  <a:outerShdw blurRad="38100" dist="38100" dir="2700000" algn="tl">
                    <a:srgbClr val="000000">
                      <a:alpha val="43137"/>
                    </a:srgbClr>
                  </a:outerShdw>
                </a:effectLst>
              </a:rPr>
              <a:t> that is instead attributed to, say, </a:t>
            </a:r>
            <a:r>
              <a:rPr lang="en-US" b="1" dirty="0">
                <a:solidFill>
                  <a:srgbClr val="FFFF00"/>
                </a:solidFill>
                <a:effectLst>
                  <a:outerShdw blurRad="38100" dist="38100" dir="2700000" algn="tl">
                    <a:srgbClr val="000000">
                      <a:alpha val="43137"/>
                    </a:srgbClr>
                  </a:outerShdw>
                </a:effectLst>
              </a:rPr>
              <a:t>Andrew</a:t>
            </a:r>
            <a:r>
              <a:rPr lang="en-US" dirty="0">
                <a:effectLst>
                  <a:outerShdw blurRad="38100" dist="38100" dir="2700000" algn="tl">
                    <a:srgbClr val="000000">
                      <a:alpha val="43137"/>
                    </a:srgbClr>
                  </a:outerShdw>
                </a:effectLst>
              </a:rPr>
              <a:t>, or to </a:t>
            </a:r>
            <a:r>
              <a:rPr lang="en-US" b="1" dirty="0">
                <a:solidFill>
                  <a:srgbClr val="FFFF00"/>
                </a:solidFill>
                <a:effectLst>
                  <a:outerShdw blurRad="38100" dist="38100" dir="2700000" algn="tl">
                    <a:srgbClr val="000000">
                      <a:alpha val="43137"/>
                    </a:srgbClr>
                  </a:outerShdw>
                </a:effectLst>
              </a:rPr>
              <a:t>no one at all</a:t>
            </a:r>
            <a:r>
              <a:rPr lang="en-US" dirty="0">
                <a:effectLst>
                  <a:outerShdw blurRad="38100" dist="38100" dir="2700000" algn="tl">
                    <a:srgbClr val="000000">
                      <a:alpha val="43137"/>
                    </a:srgbClr>
                  </a:outerShdw>
                </a:effectLst>
              </a:rPr>
              <a:t>; or a copy of what is obviously </a:t>
            </a:r>
            <a:r>
              <a:rPr lang="en-US" b="1" dirty="0">
                <a:solidFill>
                  <a:srgbClr val="FFFF00"/>
                </a:solidFill>
                <a:effectLst>
                  <a:outerShdw blurRad="38100" dist="38100" dir="2700000" algn="tl">
                    <a:srgbClr val="000000">
                      <a:alpha val="43137"/>
                    </a:srgbClr>
                  </a:outerShdw>
                </a:effectLst>
              </a:rPr>
              <a:t>Mark</a:t>
            </a:r>
            <a:r>
              <a:rPr lang="en-US" dirty="0">
                <a:effectLst>
                  <a:outerShdw blurRad="38100" dist="38100" dir="2700000" algn="tl">
                    <a:srgbClr val="000000">
                      <a:alpha val="43137"/>
                    </a:srgbClr>
                  </a:outerShdw>
                </a:effectLst>
              </a:rPr>
              <a:t> that is attributed to </a:t>
            </a:r>
            <a:r>
              <a:rPr lang="en-US" b="1" dirty="0">
                <a:solidFill>
                  <a:srgbClr val="FFFF00"/>
                </a:solidFill>
                <a:effectLst>
                  <a:outerShdw blurRad="38100" dist="38100" dir="2700000" algn="tl">
                    <a:srgbClr val="000000">
                      <a:alpha val="43137"/>
                    </a:srgbClr>
                  </a:outerShdw>
                </a:effectLst>
              </a:rPr>
              <a:t>Barnabas</a:t>
            </a:r>
            <a:r>
              <a:rPr lang="en-US" dirty="0">
                <a:effectLst>
                  <a:outerShdw blurRad="38100" dist="38100" dir="2700000" algn="tl">
                    <a:srgbClr val="000000">
                      <a:alpha val="43137"/>
                    </a:srgbClr>
                  </a:outerShdw>
                </a:effectLst>
              </a:rPr>
              <a:t>. But the titles are </a:t>
            </a:r>
            <a:r>
              <a:rPr lang="en-US" b="1" dirty="0">
                <a:solidFill>
                  <a:srgbClr val="FFFF00"/>
                </a:solidFill>
                <a:effectLst>
                  <a:outerShdw blurRad="38100" dist="38100" dir="2700000" algn="tl">
                    <a:srgbClr val="000000">
                      <a:alpha val="43137"/>
                    </a:srgbClr>
                  </a:outerShdw>
                </a:effectLst>
              </a:rPr>
              <a:t>unanimous</a:t>
            </a:r>
            <a:r>
              <a:rPr lang="en-US" dirty="0">
                <a:effectLst>
                  <a:outerShdw blurRad="38100" dist="38100" dir="2700000" algn="tl">
                    <a:srgbClr val="000000">
                      <a:alpha val="43137"/>
                    </a:srgbClr>
                  </a:outerShdw>
                </a:effectLst>
              </a:rPr>
              <a:t> and </a:t>
            </a:r>
            <a:r>
              <a:rPr lang="en-US" b="1" dirty="0">
                <a:solidFill>
                  <a:srgbClr val="FFFF00"/>
                </a:solidFill>
                <a:effectLst>
                  <a:outerShdw blurRad="38100" dist="38100" dir="2700000" algn="tl">
                    <a:srgbClr val="000000">
                      <a:alpha val="43137"/>
                    </a:srgbClr>
                  </a:outerShdw>
                </a:effectLst>
              </a:rPr>
              <a:t>unequivocal</a:t>
            </a:r>
            <a:r>
              <a:rPr lang="en-US" dirty="0">
                <a:effectLst>
                  <a:outerShdw blurRad="38100" dist="38100" dir="2700000" algn="tl">
                    <a:srgbClr val="000000">
                      <a:alpha val="43137"/>
                    </a:srgbClr>
                  </a:outerShdw>
                </a:effectLst>
              </a:rPr>
              <a:t> -- there is </a:t>
            </a:r>
            <a:r>
              <a:rPr lang="en-US" b="1" dirty="0">
                <a:solidFill>
                  <a:srgbClr val="FFFF00"/>
                </a:solidFill>
                <a:effectLst>
                  <a:outerShdw blurRad="38100" dist="38100" dir="2700000" algn="tl">
                    <a:srgbClr val="000000">
                      <a:alpha val="43137"/>
                    </a:srgbClr>
                  </a:outerShdw>
                </a:effectLst>
              </a:rPr>
              <a:t>no variation </a:t>
            </a:r>
            <a:r>
              <a:rPr lang="en-US" dirty="0">
                <a:effectLst>
                  <a:outerShdw blurRad="38100" dist="38100" dir="2700000" algn="tl">
                    <a:srgbClr val="000000">
                      <a:alpha val="43137"/>
                    </a:srgbClr>
                  </a:outerShdw>
                </a:effectLst>
              </a:rPr>
              <a:t>in them at all, and critics have also not provided any examples of Gospel texts with </a:t>
            </a:r>
            <a:r>
              <a:rPr lang="en-US" b="1" dirty="0">
                <a:solidFill>
                  <a:srgbClr val="FFFF00"/>
                </a:solidFill>
                <a:effectLst>
                  <a:outerShdw blurRad="38100" dist="38100" dir="2700000" algn="tl">
                    <a:srgbClr val="000000">
                      <a:alpha val="43137"/>
                    </a:srgbClr>
                  </a:outerShdw>
                </a:effectLst>
              </a:rPr>
              <a:t>no title</a:t>
            </a:r>
            <a:r>
              <a:rPr lang="en-US" dirty="0">
                <a:effectLst>
                  <a:outerShdw blurRad="38100" dist="38100" dir="2700000" algn="tl">
                    <a:srgbClr val="000000">
                      <a:alpha val="43137"/>
                    </a:srgbClr>
                  </a:outerShdw>
                </a:effectLst>
              </a:rPr>
              <a:t>, and (with one exception) cannot: ‘There is </a:t>
            </a:r>
            <a:r>
              <a:rPr lang="en-US" b="1" dirty="0">
                <a:solidFill>
                  <a:srgbClr val="FFFF00"/>
                </a:solidFill>
                <a:effectLst>
                  <a:outerShdw blurRad="38100" dist="38100" dir="2700000" algn="tl">
                    <a:srgbClr val="000000">
                      <a:alpha val="43137"/>
                    </a:srgbClr>
                  </a:outerShdw>
                </a:effectLst>
              </a:rPr>
              <a:t>no trace of such anonymity </a:t>
            </a:r>
            <a:r>
              <a:rPr lang="en-US" dirty="0">
                <a:effectLst>
                  <a:outerShdw blurRad="38100" dist="38100" dir="2700000" algn="tl">
                    <a:srgbClr val="000000">
                      <a:alpha val="43137"/>
                    </a:srgbClr>
                  </a:outerShdw>
                </a:effectLst>
              </a:rPr>
              <a:t>[concerning the Gospels],’ and the testimony to</a:t>
            </a:r>
            <a:endParaRPr lang="en-US" sz="2000" dirty="0">
              <a:effectLst>
                <a:outerShdw blurRad="38100" dist="38100" dir="2700000" algn="tl">
                  <a:srgbClr val="000000">
                    <a:alpha val="43137"/>
                  </a:srgbClr>
                </a:outerShdw>
              </a:effectLst>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290413B-9D0A-E410-6565-15A833805A41}"/>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6-7</a:t>
            </a:r>
          </a:p>
        </p:txBody>
      </p:sp>
    </p:spTree>
    <p:extLst>
      <p:ext uri="{BB962C8B-B14F-4D97-AF65-F5344CB8AC3E}">
        <p14:creationId xmlns:p14="http://schemas.microsoft.com/office/powerpoint/2010/main" val="15625238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Internal Evidence</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Writer Of “John”</a:t>
            </a:r>
            <a:endParaRPr lang="en-US"/>
          </a:p>
        </p:txBody>
      </p:sp>
      <p:sp>
        <p:nvSpPr>
          <p:cNvPr id="3" name="Content Placeholder 2"/>
          <p:cNvSpPr>
            <a:spLocks noGrp="1"/>
          </p:cNvSpPr>
          <p:nvPr>
            <p:ph idx="1"/>
          </p:nvPr>
        </p:nvSpPr>
        <p:spPr/>
        <p:txBody>
          <a:bodyPr>
            <a:normAutofit/>
          </a:bodyPr>
          <a:lstStyle/>
          <a:p>
            <a:pPr marL="457200" indent="-457200">
              <a:spcBef>
                <a:spcPts val="0"/>
              </a:spcBef>
              <a:spcAft>
                <a:spcPts val="2400"/>
              </a:spcAft>
            </a:pPr>
            <a:r>
              <a:rPr lang="en-US" sz="2800"/>
              <a:t>Never mentions </a:t>
            </a:r>
            <a:r>
              <a:rPr lang="en-US" sz="2800" b="1" kern="1200">
                <a:solidFill>
                  <a:srgbClr val="FFFF00"/>
                </a:solidFill>
                <a:effectLst>
                  <a:outerShdw blurRad="38100" dist="38100" dir="2700000" algn="tl">
                    <a:srgbClr val="000000">
                      <a:alpha val="43137"/>
                    </a:srgbClr>
                  </a:outerShdw>
                </a:effectLst>
                <a:latin typeface="Arial" panose="020B0604020202020204"/>
              </a:rPr>
              <a:t>John</a:t>
            </a:r>
            <a:r>
              <a:rPr lang="en-US" sz="2800"/>
              <a:t> or </a:t>
            </a:r>
            <a:r>
              <a:rPr lang="en-US" sz="2800" b="1" kern="1200">
                <a:solidFill>
                  <a:srgbClr val="FFFF00"/>
                </a:solidFill>
                <a:effectLst>
                  <a:outerShdw blurRad="38100" dist="38100" dir="2700000" algn="tl">
                    <a:srgbClr val="000000">
                      <a:alpha val="43137"/>
                    </a:srgbClr>
                  </a:outerShdw>
                </a:effectLst>
                <a:latin typeface="Arial" panose="020B0604020202020204"/>
              </a:rPr>
              <a:t>James</a:t>
            </a:r>
            <a:r>
              <a:rPr lang="en-US" sz="2800"/>
              <a:t>, the sons of Zebedee by name</a:t>
            </a:r>
          </a:p>
          <a:p>
            <a:pPr marL="457200" indent="-457200">
              <a:spcBef>
                <a:spcPts val="0"/>
              </a:spcBef>
              <a:spcAft>
                <a:spcPts val="2400"/>
              </a:spcAft>
            </a:pPr>
            <a:r>
              <a:rPr lang="en-US" sz="2800"/>
              <a:t>Refers to John the Baptist as </a:t>
            </a:r>
            <a:r>
              <a:rPr lang="en-US" sz="2800" b="1">
                <a:solidFill>
                  <a:srgbClr val="FFFF00"/>
                </a:solidFill>
              </a:rPr>
              <a:t>“John”  </a:t>
            </a:r>
            <a:r>
              <a:rPr lang="en-US" sz="2400"/>
              <a:t>(Jn. 1:6, 15, 19, 26, 28-29, 32, 35, 40; 3:23-24, 26-27; 4:1; 5:33; 10:40-41)</a:t>
            </a:r>
          </a:p>
          <a:p>
            <a:pPr marL="457200" indent="-457200">
              <a:spcBef>
                <a:spcPts val="0"/>
              </a:spcBef>
              <a:spcAft>
                <a:spcPts val="2400"/>
              </a:spcAft>
            </a:pPr>
            <a:endParaRPr lang="en-US" sz="2800"/>
          </a:p>
          <a:p>
            <a:pPr marL="457200" indent="-457200">
              <a:spcBef>
                <a:spcPts val="0"/>
              </a:spcBef>
              <a:spcAft>
                <a:spcPts val="2400"/>
              </a:spcAft>
            </a:pPr>
            <a:endParaRPr lang="en-US" sz="2800"/>
          </a:p>
        </p:txBody>
      </p:sp>
      <p:sp>
        <p:nvSpPr>
          <p:cNvPr id="5" name="Footer Placeholder 4">
            <a:extLst>
              <a:ext uri="{FF2B5EF4-FFF2-40B4-BE49-F238E27FC236}">
                <a16:creationId xmlns:a16="http://schemas.microsoft.com/office/drawing/2014/main" id="{58BA128C-9806-4108-9E7F-4CBE8A989FF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450</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DC7C3B64-4A88-1412-7AE4-5B6E018F78A4}"/>
              </a:ext>
            </a:extLst>
          </p:cNvPr>
          <p:cNvSpPr>
            <a:spLocks noGrp="1"/>
          </p:cNvSpPr>
          <p:nvPr>
            <p:ph type="dt" sz="half" idx="10"/>
          </p:nvPr>
        </p:nvSpPr>
        <p:spPr/>
        <p:txBody>
          <a:bodyPr/>
          <a:lstStyle/>
          <a:p>
            <a:r>
              <a:rPr lang="en-US" dirty="0"/>
              <a:t>Outline, 61</a:t>
            </a:r>
          </a:p>
        </p:txBody>
      </p:sp>
      <p:pic>
        <p:nvPicPr>
          <p:cNvPr id="7" name="Picture 7" descr="bs00979_">
            <a:extLst>
              <a:ext uri="{FF2B5EF4-FFF2-40B4-BE49-F238E27FC236}">
                <a16:creationId xmlns:a16="http://schemas.microsoft.com/office/drawing/2014/main" id="{68406A56-CABC-CE19-D325-E9B57ECA41A4}"/>
              </a:ext>
            </a:extLst>
          </p:cNvPr>
          <p:cNvPicPr>
            <a:picLocks noChangeAspect="1" noChangeArrowheads="1"/>
          </p:cNvPicPr>
          <p:nvPr/>
        </p:nvPicPr>
        <p:blipFill>
          <a:blip r:embed="rId2" cstate="print"/>
          <a:srcRect/>
          <a:stretch>
            <a:fillRect/>
          </a:stretch>
        </p:blipFill>
        <p:spPr bwMode="auto">
          <a:xfrm>
            <a:off x="7168988" y="122237"/>
            <a:ext cx="1761473" cy="1955260"/>
          </a:xfrm>
          <a:prstGeom prst="rect">
            <a:avLst/>
          </a:prstGeom>
          <a:noFill/>
          <a:ln w="9525">
            <a:noFill/>
            <a:miter lim="800000"/>
            <a:headEnd/>
            <a:tailEnd/>
          </a:ln>
          <a:effectLst/>
        </p:spPr>
      </p:pic>
    </p:spTree>
    <p:extLst>
      <p:ext uri="{BB962C8B-B14F-4D97-AF65-F5344CB8AC3E}">
        <p14:creationId xmlns:p14="http://schemas.microsoft.com/office/powerpoint/2010/main" val="13920251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BD05F59-B836-C64F-0A14-764889C09A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A74AE0A-2256-76F7-6E50-45FAC5AB6FAE}"/>
              </a:ext>
            </a:extLst>
          </p:cNvPr>
          <p:cNvSpPr>
            <a:spLocks noGrp="1"/>
          </p:cNvSpPr>
          <p:nvPr>
            <p:ph type="title"/>
          </p:nvPr>
        </p:nvSpPr>
        <p:spPr/>
        <p:txBody>
          <a:bodyPr/>
          <a:lstStyle/>
          <a:p>
            <a:r>
              <a:rPr lang="en-US"/>
              <a:t>“John” In The 4</a:t>
            </a:r>
            <a:r>
              <a:rPr lang="en-US" baseline="30000"/>
              <a:t>th</a:t>
            </a:r>
            <a:r>
              <a:rPr lang="en-US"/>
              <a:t> Gospel</a:t>
            </a:r>
          </a:p>
        </p:txBody>
      </p:sp>
      <p:sp>
        <p:nvSpPr>
          <p:cNvPr id="3" name="Content Placeholder 2">
            <a:extLst>
              <a:ext uri="{FF2B5EF4-FFF2-40B4-BE49-F238E27FC236}">
                <a16:creationId xmlns:a16="http://schemas.microsoft.com/office/drawing/2014/main" id="{234A06A2-98A3-0E95-9344-FD10C228E35D}"/>
              </a:ext>
            </a:extLst>
          </p:cNvPr>
          <p:cNvSpPr>
            <a:spLocks noGrp="1"/>
          </p:cNvSpPr>
          <p:nvPr>
            <p:ph idx="1"/>
          </p:nvPr>
        </p:nvSpPr>
        <p:spPr/>
        <p:txBody>
          <a:bodyPr>
            <a:noAutofit/>
          </a:bodyPr>
          <a:lstStyle/>
          <a:p>
            <a:pPr marL="0" indent="461963">
              <a:spcBef>
                <a:spcPts val="0"/>
              </a:spcBef>
              <a:spcAft>
                <a:spcPts val="2400"/>
              </a:spcAft>
              <a:buNone/>
            </a:pPr>
            <a:r>
              <a:rPr lang="en-US" sz="2800" b="1" i="1"/>
              <a:t>Martin Pickup</a:t>
            </a:r>
            <a:r>
              <a:rPr lang="en-US" sz="2800"/>
              <a:t>:  “First, if ‘the beloved disciple’ is </a:t>
            </a:r>
            <a:r>
              <a:rPr lang="en-US" sz="2800" b="1">
                <a:solidFill>
                  <a:srgbClr val="FFFF00"/>
                </a:solidFill>
              </a:rPr>
              <a:t>not John the apostle</a:t>
            </a:r>
            <a:r>
              <a:rPr lang="en-US" sz="2800"/>
              <a:t>, it becomes very difficult to explain why it is that this Gospel, while mentioning by name other apostles of Jesus, </a:t>
            </a:r>
            <a:r>
              <a:rPr lang="en-US" sz="2800" b="1">
                <a:solidFill>
                  <a:srgbClr val="FFFF00"/>
                </a:solidFill>
              </a:rPr>
              <a:t>fails to mention by name </a:t>
            </a:r>
            <a:r>
              <a:rPr lang="en-US" sz="2800"/>
              <a:t>so prominent an apostle as </a:t>
            </a:r>
            <a:r>
              <a:rPr lang="en-US" sz="2800" b="1">
                <a:solidFill>
                  <a:srgbClr val="FFFF00"/>
                </a:solidFill>
              </a:rPr>
              <a:t>John</a:t>
            </a:r>
            <a:r>
              <a:rPr lang="en-US" sz="2800"/>
              <a:t> (as well as his apostolic brother </a:t>
            </a:r>
            <a:r>
              <a:rPr lang="en-US" sz="2800" b="1">
                <a:solidFill>
                  <a:srgbClr val="FFFF00"/>
                </a:solidFill>
              </a:rPr>
              <a:t>James</a:t>
            </a:r>
            <a:r>
              <a:rPr lang="en-US" sz="2800"/>
              <a:t>), save for the oblique reference to </a:t>
            </a:r>
            <a:r>
              <a:rPr lang="en-US" sz="2800" b="1">
                <a:solidFill>
                  <a:srgbClr val="FFFF00"/>
                </a:solidFill>
              </a:rPr>
              <a:t>‘the sons of Zebedee’ </a:t>
            </a:r>
            <a:r>
              <a:rPr lang="en-US" sz="2800"/>
              <a:t>in the Gospel’s appendix (21:2). Secondly, among the four Gospels it is striking that </a:t>
            </a:r>
            <a:r>
              <a:rPr lang="en-US" sz="2800" b="1">
                <a:solidFill>
                  <a:srgbClr val="FFFF00"/>
                </a:solidFill>
              </a:rPr>
              <a:t>John the Baptist </a:t>
            </a:r>
            <a:r>
              <a:rPr lang="en-US" sz="2800"/>
              <a:t>is identified simply as </a:t>
            </a:r>
            <a:r>
              <a:rPr lang="en-US" sz="2800" b="1">
                <a:solidFill>
                  <a:srgbClr val="FFFF00"/>
                </a:solidFill>
              </a:rPr>
              <a:t>‘John’ </a:t>
            </a:r>
            <a:r>
              <a:rPr lang="en-US" sz="2800"/>
              <a:t>only in the fourth</a:t>
            </a:r>
          </a:p>
        </p:txBody>
      </p:sp>
      <p:sp>
        <p:nvSpPr>
          <p:cNvPr id="5" name="Footer Placeholder 4">
            <a:extLst>
              <a:ext uri="{FF2B5EF4-FFF2-40B4-BE49-F238E27FC236}">
                <a16:creationId xmlns:a16="http://schemas.microsoft.com/office/drawing/2014/main" id="{3B206F79-6714-7D87-BEFD-90AFFDCC76E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C4AF84D2-60F9-9D92-4633-957340DBD49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451</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1A0FE4E4-F053-EBA0-993B-981342B2BE08}"/>
              </a:ext>
            </a:extLst>
          </p:cNvPr>
          <p:cNvSpPr>
            <a:spLocks noGrp="1"/>
          </p:cNvSpPr>
          <p:nvPr>
            <p:ph type="dt" sz="half" idx="10"/>
          </p:nvPr>
        </p:nvSpPr>
        <p:spPr/>
        <p:txBody>
          <a:bodyPr/>
          <a:lstStyle/>
          <a:p>
            <a:r>
              <a:rPr lang="en-US" dirty="0"/>
              <a:t>Outline, 61</a:t>
            </a:r>
          </a:p>
        </p:txBody>
      </p:sp>
    </p:spTree>
    <p:extLst>
      <p:ext uri="{BB962C8B-B14F-4D97-AF65-F5344CB8AC3E}">
        <p14:creationId xmlns:p14="http://schemas.microsoft.com/office/powerpoint/2010/main" val="238430678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414D988-2CF8-B2CD-1583-918EA953CF7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EBE1965-E3D5-C3D2-C2D9-D83417A6C4C7}"/>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“John” In The 4</a:t>
            </a:r>
            <a:r>
              <a:rPr kumimoji="0" lang="en-US" sz="4400" b="0" i="0" u="none" strike="noStrike" kern="0" cap="none" spc="0" normalizeH="0" baseline="3000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th</a:t>
            </a: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 Gospel</a:t>
            </a:r>
            <a:endParaRPr lang="en-US"/>
          </a:p>
        </p:txBody>
      </p:sp>
      <p:sp>
        <p:nvSpPr>
          <p:cNvPr id="3" name="Content Placeholder 2">
            <a:extLst>
              <a:ext uri="{FF2B5EF4-FFF2-40B4-BE49-F238E27FC236}">
                <a16:creationId xmlns:a16="http://schemas.microsoft.com/office/drawing/2014/main" id="{C3B038E1-4329-9573-38E3-9402CC370036}"/>
              </a:ext>
            </a:extLst>
          </p:cNvPr>
          <p:cNvSpPr>
            <a:spLocks noGrp="1"/>
          </p:cNvSpPr>
          <p:nvPr>
            <p:ph idx="1"/>
          </p:nvPr>
        </p:nvSpPr>
        <p:spPr/>
        <p:txBody>
          <a:bodyPr>
            <a:noAutofit/>
          </a:bodyPr>
          <a:lstStyle/>
          <a:p>
            <a:pPr marL="0" indent="0">
              <a:spcBef>
                <a:spcPts val="0"/>
              </a:spcBef>
              <a:spcAft>
                <a:spcPts val="2400"/>
              </a:spcAft>
              <a:buNone/>
            </a:pPr>
            <a:r>
              <a:rPr lang="en-US" sz="2800"/>
              <a:t>Gospel; the Synoptic Gospels refer to him as </a:t>
            </a:r>
            <a:r>
              <a:rPr lang="en-US" sz="2800" b="1" kern="1200">
                <a:solidFill>
                  <a:srgbClr val="FFFF00"/>
                </a:solidFill>
                <a:effectLst>
                  <a:outerShdw blurRad="38100" dist="38100" dir="2700000" algn="tl">
                    <a:srgbClr val="000000">
                      <a:alpha val="43137"/>
                    </a:srgbClr>
                  </a:outerShdw>
                </a:effectLst>
                <a:latin typeface="Arial" panose="020B0604020202020204"/>
              </a:rPr>
              <a:t>‘John the Baptist’ </a:t>
            </a:r>
            <a:r>
              <a:rPr lang="en-US" sz="2800"/>
              <a:t>in order to </a:t>
            </a:r>
            <a:r>
              <a:rPr lang="en-US" sz="2800" b="1" kern="1200">
                <a:solidFill>
                  <a:srgbClr val="FFFF00"/>
                </a:solidFill>
                <a:effectLst>
                  <a:outerShdw blurRad="38100" dist="38100" dir="2700000" algn="tl">
                    <a:srgbClr val="000000">
                      <a:alpha val="43137"/>
                    </a:srgbClr>
                  </a:outerShdw>
                </a:effectLst>
                <a:latin typeface="Arial" panose="020B0604020202020204"/>
              </a:rPr>
              <a:t>distinguish</a:t>
            </a:r>
            <a:r>
              <a:rPr lang="en-US" sz="2800"/>
              <a:t> him from the other prominent John connected with the life of Jesus, viz., the </a:t>
            </a:r>
            <a:r>
              <a:rPr lang="en-US" sz="2800" b="1" kern="1200">
                <a:solidFill>
                  <a:srgbClr val="FFFF00"/>
                </a:solidFill>
                <a:effectLst>
                  <a:outerShdw blurRad="38100" dist="38100" dir="2700000" algn="tl">
                    <a:srgbClr val="000000">
                      <a:alpha val="43137"/>
                    </a:srgbClr>
                  </a:outerShdw>
                </a:effectLst>
                <a:latin typeface="Arial" panose="020B0604020202020204"/>
              </a:rPr>
              <a:t>apostle John</a:t>
            </a:r>
            <a:r>
              <a:rPr lang="en-US" sz="2800"/>
              <a:t>. The fourth Gospel’s way of designating John the Baptist makes sense, however, if the </a:t>
            </a:r>
            <a:r>
              <a:rPr lang="en-US" sz="2800" b="1" kern="1200">
                <a:solidFill>
                  <a:srgbClr val="FFFF00"/>
                </a:solidFill>
                <a:effectLst>
                  <a:outerShdw blurRad="38100" dist="38100" dir="2700000" algn="tl">
                    <a:srgbClr val="000000">
                      <a:alpha val="43137"/>
                    </a:srgbClr>
                  </a:outerShdw>
                </a:effectLst>
                <a:latin typeface="Arial" panose="020B0604020202020204"/>
              </a:rPr>
              <a:t>author</a:t>
            </a:r>
            <a:r>
              <a:rPr lang="en-US" sz="2800"/>
              <a:t> was himself </a:t>
            </a:r>
            <a:r>
              <a:rPr lang="en-US" sz="2800" b="1" kern="1200">
                <a:solidFill>
                  <a:srgbClr val="FFFF00"/>
                </a:solidFill>
                <a:effectLst>
                  <a:outerShdw blurRad="38100" dist="38100" dir="2700000" algn="tl">
                    <a:srgbClr val="000000">
                      <a:alpha val="43137"/>
                    </a:srgbClr>
                  </a:outerShdw>
                </a:effectLst>
                <a:latin typeface="Arial" panose="020B0604020202020204"/>
              </a:rPr>
              <a:t>John the apostle</a:t>
            </a:r>
            <a:r>
              <a:rPr lang="en-US" sz="2800"/>
              <a:t>, for he was the one person who could call the Baptist simply </a:t>
            </a:r>
            <a:r>
              <a:rPr lang="en-US" sz="2800" b="1" kern="1200">
                <a:solidFill>
                  <a:srgbClr val="FFFF00"/>
                </a:solidFill>
                <a:effectLst>
                  <a:outerShdw blurRad="38100" dist="38100" dir="2700000" algn="tl">
                    <a:srgbClr val="000000">
                      <a:alpha val="43137"/>
                    </a:srgbClr>
                  </a:outerShdw>
                </a:effectLst>
                <a:latin typeface="Arial" panose="020B0604020202020204"/>
              </a:rPr>
              <a:t>‘John’ </a:t>
            </a:r>
            <a:r>
              <a:rPr lang="en-US" sz="2800"/>
              <a:t>without risk of confusing his readers about who was intended.”  </a:t>
            </a:r>
            <a:r>
              <a:rPr lang="en-US" sz="2000"/>
              <a:t>(“Who Wrote The Gospels,” 19)</a:t>
            </a:r>
          </a:p>
        </p:txBody>
      </p:sp>
      <p:sp>
        <p:nvSpPr>
          <p:cNvPr id="5" name="Footer Placeholder 4">
            <a:extLst>
              <a:ext uri="{FF2B5EF4-FFF2-40B4-BE49-F238E27FC236}">
                <a16:creationId xmlns:a16="http://schemas.microsoft.com/office/drawing/2014/main" id="{6586060D-2CD1-3ABC-A4CE-FFE9DE9A5A3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D25D8B38-CEE7-0350-29D5-7EA09867190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452</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212A419A-27D7-0B6A-5D0B-CFBF52F03A5B}"/>
              </a:ext>
            </a:extLst>
          </p:cNvPr>
          <p:cNvSpPr>
            <a:spLocks noGrp="1"/>
          </p:cNvSpPr>
          <p:nvPr>
            <p:ph type="dt" sz="half" idx="10"/>
          </p:nvPr>
        </p:nvSpPr>
        <p:spPr/>
        <p:txBody>
          <a:bodyPr/>
          <a:lstStyle/>
          <a:p>
            <a:r>
              <a:rPr lang="en-US" dirty="0"/>
              <a:t>Outline, 61 </a:t>
            </a:r>
          </a:p>
        </p:txBody>
      </p:sp>
    </p:spTree>
    <p:extLst>
      <p:ext uri="{BB962C8B-B14F-4D97-AF65-F5344CB8AC3E}">
        <p14:creationId xmlns:p14="http://schemas.microsoft.com/office/powerpoint/2010/main" val="50096100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799A1402-FCBD-4630-6073-163A9BCBCE2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BD939D0-EA2C-E0B7-D40E-A182D0E2B6BE}"/>
              </a:ext>
            </a:extLst>
          </p:cNvPr>
          <p:cNvSpPr>
            <a:spLocks noGrp="1"/>
          </p:cNvSpPr>
          <p:nvPr>
            <p:ph type="title"/>
          </p:nvPr>
        </p:nvSpPr>
        <p:spPr/>
        <p:txBody>
          <a:bodyPr/>
          <a:lstStyle/>
          <a:p>
            <a:pPr algn="l"/>
            <a:r>
              <a:rPr lang="en-US" sz="3000">
                <a:latin typeface="+mn-lt"/>
              </a:rPr>
              <a:t>Arguments Against</a:t>
            </a:r>
            <a:br>
              <a:rPr lang="en-US" sz="3000">
                <a:latin typeface="+mn-lt"/>
              </a:rPr>
            </a:br>
            <a:r>
              <a:rPr lang="en-US"/>
              <a:t>Lazarus</a:t>
            </a:r>
          </a:p>
        </p:txBody>
      </p:sp>
      <p:sp>
        <p:nvSpPr>
          <p:cNvPr id="3" name="Content Placeholder 2">
            <a:extLst>
              <a:ext uri="{FF2B5EF4-FFF2-40B4-BE49-F238E27FC236}">
                <a16:creationId xmlns:a16="http://schemas.microsoft.com/office/drawing/2014/main" id="{9FB919E5-1426-57C7-5CB4-BFC24A892334}"/>
              </a:ext>
            </a:extLst>
          </p:cNvPr>
          <p:cNvSpPr>
            <a:spLocks noGrp="1"/>
          </p:cNvSpPr>
          <p:nvPr>
            <p:ph idx="1"/>
          </p:nvPr>
        </p:nvSpPr>
        <p:spPr>
          <a:xfrm>
            <a:off x="457200" y="1828800"/>
            <a:ext cx="8229600" cy="4302127"/>
          </a:xfrm>
        </p:spPr>
        <p:txBody>
          <a:bodyPr/>
          <a:lstStyle/>
          <a:p>
            <a:pPr marL="457200" indent="-457200">
              <a:spcBef>
                <a:spcPts val="0"/>
              </a:spcBef>
              <a:spcAft>
                <a:spcPts val="2400"/>
              </a:spcAft>
            </a:pPr>
            <a:r>
              <a:rPr lang="en-US" sz="2800"/>
              <a:t>Unlikely that a Gospel by him would have been </a:t>
            </a:r>
            <a:r>
              <a:rPr lang="en-US" sz="2800" b="1">
                <a:solidFill>
                  <a:srgbClr val="FFFF00"/>
                </a:solidFill>
              </a:rPr>
              <a:t>accepted</a:t>
            </a:r>
            <a:r>
              <a:rPr lang="en-US" sz="2800"/>
              <a:t> in the Johannine community</a:t>
            </a:r>
          </a:p>
          <a:p>
            <a:pPr marL="457200" indent="-457200">
              <a:spcBef>
                <a:spcPts val="0"/>
              </a:spcBef>
              <a:spcAft>
                <a:spcPts val="2400"/>
              </a:spcAft>
            </a:pPr>
            <a:r>
              <a:rPr lang="en-US" sz="2800"/>
              <a:t>He was </a:t>
            </a:r>
            <a:r>
              <a:rPr lang="en-US" sz="2800" b="1">
                <a:solidFill>
                  <a:srgbClr val="FFFF00"/>
                </a:solidFill>
              </a:rPr>
              <a:t>not an apostle</a:t>
            </a:r>
          </a:p>
          <a:p>
            <a:pPr marL="457200" indent="-457200">
              <a:spcBef>
                <a:spcPts val="0"/>
              </a:spcBef>
              <a:spcAft>
                <a:spcPts val="2400"/>
              </a:spcAft>
            </a:pPr>
            <a:r>
              <a:rPr lang="en-US" sz="2800"/>
              <a:t>He was not in the </a:t>
            </a:r>
            <a:r>
              <a:rPr lang="en-US" sz="2800" b="1">
                <a:solidFill>
                  <a:srgbClr val="FFFF00"/>
                </a:solidFill>
              </a:rPr>
              <a:t>right places </a:t>
            </a:r>
            <a:r>
              <a:rPr lang="en-US" sz="2800"/>
              <a:t>at the </a:t>
            </a:r>
            <a:r>
              <a:rPr lang="en-US" sz="2800" b="1">
                <a:solidFill>
                  <a:srgbClr val="FFFF00"/>
                </a:solidFill>
              </a:rPr>
              <a:t>right time</a:t>
            </a:r>
          </a:p>
          <a:p>
            <a:pPr marL="457200" indent="-457200">
              <a:spcBef>
                <a:spcPts val="0"/>
              </a:spcBef>
              <a:spcAft>
                <a:spcPts val="2400"/>
              </a:spcAft>
            </a:pPr>
            <a:r>
              <a:rPr lang="en-US" sz="2800"/>
              <a:t>He is </a:t>
            </a:r>
            <a:r>
              <a:rPr lang="en-US" sz="2800" b="1">
                <a:solidFill>
                  <a:srgbClr val="FFFF00"/>
                </a:solidFill>
              </a:rPr>
              <a:t>not mentioned </a:t>
            </a:r>
            <a:r>
              <a:rPr lang="en-US" sz="2800"/>
              <a:t>anywhere else in the NT</a:t>
            </a:r>
          </a:p>
          <a:p>
            <a:pPr marL="457200" indent="-457200">
              <a:spcBef>
                <a:spcPts val="0"/>
              </a:spcBef>
              <a:spcAft>
                <a:spcPts val="2400"/>
              </a:spcAft>
            </a:pPr>
            <a:endParaRPr lang="en-US" sz="2800"/>
          </a:p>
        </p:txBody>
      </p:sp>
      <p:sp>
        <p:nvSpPr>
          <p:cNvPr id="5" name="Footer Placeholder 4">
            <a:extLst>
              <a:ext uri="{FF2B5EF4-FFF2-40B4-BE49-F238E27FC236}">
                <a16:creationId xmlns:a16="http://schemas.microsoft.com/office/drawing/2014/main" id="{C3FAD1A9-AA48-FE9C-C5F9-77809CBF4CC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107D5E4C-4E15-8021-9F48-B57108EDCF4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453</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63B4A06E-17E8-6A04-CC21-5443E15F8C2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4754991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4.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1295400" y="339725"/>
            <a:ext cx="4572000" cy="1143000"/>
          </a:xfrm>
        </p:spPr>
        <p:txBody>
          <a:bodyPr/>
          <a:lstStyle/>
          <a:p>
            <a:r>
              <a:rPr lang="en-US">
                <a:latin typeface="Arial Black" panose="020B0A04020102020204" pitchFamily="34" charset="0"/>
              </a:rPr>
              <a:t>The Writer</a:t>
            </a:r>
            <a:endParaRPr lang="en-US" sz="3000">
              <a:latin typeface="+mn-lt"/>
            </a:endParaRPr>
          </a:p>
        </p:txBody>
      </p:sp>
      <p:sp>
        <p:nvSpPr>
          <p:cNvPr id="343043" name="Rectangle 3"/>
          <p:cNvSpPr>
            <a:spLocks noGrp="1" noChangeArrowheads="1"/>
          </p:cNvSpPr>
          <p:nvPr>
            <p:ph type="body" sz="half" idx="2"/>
          </p:nvPr>
        </p:nvSpPr>
        <p:spPr>
          <a:xfrm>
            <a:off x="557523" y="1628053"/>
            <a:ext cx="8129277" cy="4615585"/>
          </a:xfrm>
        </p:spPr>
        <p:txBody>
          <a:bodyPr anchor="t"/>
          <a:lstStyle/>
          <a:p>
            <a:pPr marL="450850" indent="-450850">
              <a:spcBef>
                <a:spcPct val="0"/>
              </a:spcBef>
              <a:spcAft>
                <a:spcPts val="1800"/>
              </a:spcAft>
              <a:buClr>
                <a:schemeClr val="tx1"/>
              </a:buClr>
            </a:pPr>
            <a:r>
              <a:rPr lang="en-US" sz="2800" b="1">
                <a:solidFill>
                  <a:srgbClr val="FFFF00"/>
                </a:solidFill>
              </a:rPr>
              <a:t>John the Apostle</a:t>
            </a:r>
          </a:p>
          <a:p>
            <a:pPr marL="450850" indent="-450850">
              <a:spcBef>
                <a:spcPct val="0"/>
              </a:spcBef>
              <a:spcAft>
                <a:spcPts val="1800"/>
              </a:spcAft>
              <a:buClr>
                <a:schemeClr val="tx1"/>
              </a:buClr>
            </a:pPr>
            <a:r>
              <a:rPr lang="en-US" sz="2800" b="1">
                <a:solidFill>
                  <a:srgbClr val="FFFF00"/>
                </a:solidFill>
              </a:rPr>
              <a:t>John</a:t>
            </a:r>
            <a:r>
              <a:rPr lang="en-US" sz="2800"/>
              <a:t> </a:t>
            </a:r>
            <a:r>
              <a:rPr lang="en-US" sz="2800" b="1">
                <a:solidFill>
                  <a:srgbClr val="FFFF00"/>
                </a:solidFill>
              </a:rPr>
              <a:t>the Elder</a:t>
            </a:r>
          </a:p>
          <a:p>
            <a:pPr marL="450850" indent="-450850">
              <a:spcBef>
                <a:spcPct val="0"/>
              </a:spcBef>
              <a:spcAft>
                <a:spcPts val="1800"/>
              </a:spcAft>
              <a:buClr>
                <a:schemeClr val="tx1"/>
              </a:buClr>
            </a:pPr>
            <a:r>
              <a:rPr lang="en-US" sz="2800" b="1">
                <a:solidFill>
                  <a:srgbClr val="FFFF00"/>
                </a:solidFill>
              </a:rPr>
              <a:t>Another John</a:t>
            </a:r>
          </a:p>
          <a:p>
            <a:pPr marL="450850" indent="-450850">
              <a:spcBef>
                <a:spcPct val="0"/>
              </a:spcBef>
              <a:spcAft>
                <a:spcPts val="1800"/>
              </a:spcAft>
              <a:buClr>
                <a:schemeClr val="tx1"/>
              </a:buClr>
            </a:pPr>
            <a:r>
              <a:rPr lang="en-US" sz="2800" b="1">
                <a:solidFill>
                  <a:srgbClr val="FFFF00"/>
                </a:solidFill>
              </a:rPr>
              <a:t>Lazarus</a:t>
            </a:r>
          </a:p>
          <a:p>
            <a:pPr marL="450850" indent="-450850">
              <a:spcBef>
                <a:spcPct val="0"/>
              </a:spcBef>
              <a:spcAft>
                <a:spcPts val="1800"/>
              </a:spcAft>
              <a:buClr>
                <a:schemeClr val="tx1"/>
              </a:buClr>
            </a:pPr>
            <a:r>
              <a:rPr lang="en-US" sz="2800" b="1">
                <a:solidFill>
                  <a:srgbClr val="FFFF00"/>
                </a:solidFill>
              </a:rPr>
              <a:t>John Mark</a:t>
            </a:r>
          </a:p>
          <a:p>
            <a:pPr marL="450850" indent="-450850">
              <a:spcBef>
                <a:spcPct val="0"/>
              </a:spcBef>
              <a:spcAft>
                <a:spcPts val="1800"/>
              </a:spcAft>
              <a:buClr>
                <a:schemeClr val="tx1"/>
              </a:buClr>
            </a:pPr>
            <a:r>
              <a:rPr lang="en-US" sz="2800" b="1">
                <a:solidFill>
                  <a:srgbClr val="FFFF00"/>
                </a:solidFill>
              </a:rPr>
              <a:t>Unnamed disciple  </a:t>
            </a:r>
            <a:r>
              <a:rPr lang="en-US" sz="2800"/>
              <a:t>(Jn. 1:35-40)</a:t>
            </a:r>
          </a:p>
          <a:p>
            <a:pPr marL="450850" indent="-450850">
              <a:spcBef>
                <a:spcPct val="0"/>
              </a:spcBef>
              <a:spcAft>
                <a:spcPts val="1800"/>
              </a:spcAft>
              <a:buClr>
                <a:schemeClr val="tx1"/>
              </a:buClr>
            </a:pPr>
            <a:r>
              <a:rPr lang="en-US" sz="2800" b="1">
                <a:solidFill>
                  <a:srgbClr val="FFFF00"/>
                </a:solidFill>
              </a:rPr>
              <a:t>Unknown Jewish follower</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Arial" charset="0"/>
                <a:ea typeface="+mn-ea"/>
                <a:cs typeface="+mn-cs"/>
              </a:rPr>
              <a:t>Kevin Kay</a:t>
            </a: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140067E-B0B4-4ABF-B04E-FBFF4B6A226A}" type="slidenum">
              <a:rPr kumimoji="0" lang="en-US" sz="2000" b="0" i="0" u="none" strike="noStrike" kern="0" cap="none" spc="0" normalizeH="0" baseline="0" noProof="0">
                <a:ln>
                  <a:noFill/>
                </a:ln>
                <a:solidFill>
                  <a:srgbClr val="FFFFFF"/>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454</a:t>
            </a:fld>
            <a:endParaRPr kumimoji="0" lang="en-US" sz="2000" b="0" i="0" u="none" strike="noStrike" kern="0" cap="none" spc="0" normalizeH="0" baseline="0" noProof="0">
              <a:ln>
                <a:noFill/>
              </a:ln>
              <a:solidFill>
                <a:srgbClr val="FFFFFF"/>
              </a:solidFill>
              <a:effectLst/>
              <a:uLnTx/>
              <a:uFillTx/>
              <a:latin typeface="Arial" panose="020B0604020202020204" pitchFamily="34" charset="0"/>
              <a:ea typeface="+mn-ea"/>
              <a:cs typeface="+mn-cs"/>
            </a:endParaRPr>
          </a:p>
        </p:txBody>
      </p:sp>
      <p:pic>
        <p:nvPicPr>
          <p:cNvPr id="6" name="Picture 7" descr="bs00979_"/>
          <p:cNvPicPr>
            <a:picLocks noChangeAspect="1" noChangeArrowheads="1"/>
          </p:cNvPicPr>
          <p:nvPr/>
        </p:nvPicPr>
        <p:blipFill>
          <a:blip r:embed="rId3" cstate="print"/>
          <a:srcRect/>
          <a:stretch>
            <a:fillRect/>
          </a:stretch>
        </p:blipFill>
        <p:spPr bwMode="auto">
          <a:xfrm>
            <a:off x="6400800" y="194397"/>
            <a:ext cx="2608615" cy="2895600"/>
          </a:xfrm>
          <a:prstGeom prst="rect">
            <a:avLst/>
          </a:prstGeom>
          <a:noFill/>
          <a:ln w="9525">
            <a:noFill/>
            <a:miter lim="800000"/>
            <a:headEnd/>
            <a:tailEnd/>
          </a:ln>
          <a:effectLst/>
        </p:spPr>
      </p:pic>
      <p:sp>
        <p:nvSpPr>
          <p:cNvPr id="3" name="Date Placeholder 2">
            <a:extLst>
              <a:ext uri="{FF2B5EF4-FFF2-40B4-BE49-F238E27FC236}">
                <a16:creationId xmlns:a16="http://schemas.microsoft.com/office/drawing/2014/main" id="{ADD8A38A-753E-9C00-5187-3F8FD822827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a:t>
            </a:r>
          </a:p>
        </p:txBody>
      </p:sp>
    </p:spTree>
    <p:extLst>
      <p:ext uri="{BB962C8B-B14F-4D97-AF65-F5344CB8AC3E}">
        <p14:creationId xmlns:p14="http://schemas.microsoft.com/office/powerpoint/2010/main" val="252155673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43043">
                                            <p:txEl>
                                              <p:pRg st="0" end="0"/>
                                            </p:txEl>
                                          </p:spTgt>
                                        </p:tgtEl>
                                        <p:attrNameLst>
                                          <p:attrName>style.visibility</p:attrName>
                                        </p:attrNameLst>
                                      </p:cBhvr>
                                      <p:to>
                                        <p:strVal val="visible"/>
                                      </p:to>
                                    </p:set>
                                    <p:anim calcmode="lin" valueType="num">
                                      <p:cBhvr>
                                        <p:cTn id="7" dur="500" fill="hold"/>
                                        <p:tgtEl>
                                          <p:spTgt spid="34304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4304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4304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43043">
                                            <p:txEl>
                                              <p:pRg st="1" end="1"/>
                                            </p:txEl>
                                          </p:spTgt>
                                        </p:tgtEl>
                                        <p:attrNameLst>
                                          <p:attrName>style.visibility</p:attrName>
                                        </p:attrNameLst>
                                      </p:cBhvr>
                                      <p:to>
                                        <p:strVal val="visible"/>
                                      </p:to>
                                    </p:set>
                                    <p:anim calcmode="lin" valueType="num">
                                      <p:cBhvr>
                                        <p:cTn id="14" dur="500" fill="hold"/>
                                        <p:tgtEl>
                                          <p:spTgt spid="34304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4304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4304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43043">
                                            <p:txEl>
                                              <p:pRg st="2" end="2"/>
                                            </p:txEl>
                                          </p:spTgt>
                                        </p:tgtEl>
                                        <p:attrNameLst>
                                          <p:attrName>style.visibility</p:attrName>
                                        </p:attrNameLst>
                                      </p:cBhvr>
                                      <p:to>
                                        <p:strVal val="visible"/>
                                      </p:to>
                                    </p:set>
                                    <p:anim calcmode="lin" valueType="num">
                                      <p:cBhvr>
                                        <p:cTn id="21" dur="500" fill="hold"/>
                                        <p:tgtEl>
                                          <p:spTgt spid="34304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4304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4304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43043">
                                            <p:txEl>
                                              <p:pRg st="3" end="3"/>
                                            </p:txEl>
                                          </p:spTgt>
                                        </p:tgtEl>
                                        <p:attrNameLst>
                                          <p:attrName>style.visibility</p:attrName>
                                        </p:attrNameLst>
                                      </p:cBhvr>
                                      <p:to>
                                        <p:strVal val="visible"/>
                                      </p:to>
                                    </p:set>
                                    <p:anim calcmode="lin" valueType="num">
                                      <p:cBhvr>
                                        <p:cTn id="28" dur="500" fill="hold"/>
                                        <p:tgtEl>
                                          <p:spTgt spid="34304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4304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4304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43043">
                                            <p:txEl>
                                              <p:pRg st="4" end="4"/>
                                            </p:txEl>
                                          </p:spTgt>
                                        </p:tgtEl>
                                        <p:attrNameLst>
                                          <p:attrName>style.visibility</p:attrName>
                                        </p:attrNameLst>
                                      </p:cBhvr>
                                      <p:to>
                                        <p:strVal val="visible"/>
                                      </p:to>
                                    </p:set>
                                    <p:anim calcmode="lin" valueType="num">
                                      <p:cBhvr>
                                        <p:cTn id="35" dur="500" fill="hold"/>
                                        <p:tgtEl>
                                          <p:spTgt spid="34304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4304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4304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43043">
                                            <p:txEl>
                                              <p:pRg st="5" end="5"/>
                                            </p:txEl>
                                          </p:spTgt>
                                        </p:tgtEl>
                                        <p:attrNameLst>
                                          <p:attrName>style.visibility</p:attrName>
                                        </p:attrNameLst>
                                      </p:cBhvr>
                                      <p:to>
                                        <p:strVal val="visible"/>
                                      </p:to>
                                    </p:set>
                                    <p:anim calcmode="lin" valueType="num">
                                      <p:cBhvr>
                                        <p:cTn id="42" dur="500" fill="hold"/>
                                        <p:tgtEl>
                                          <p:spTgt spid="34304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4304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43043">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343043">
                                            <p:txEl>
                                              <p:pRg st="6" end="6"/>
                                            </p:txEl>
                                          </p:spTgt>
                                        </p:tgtEl>
                                        <p:attrNameLst>
                                          <p:attrName>style.visibility</p:attrName>
                                        </p:attrNameLst>
                                      </p:cBhvr>
                                      <p:to>
                                        <p:strVal val="visible"/>
                                      </p:to>
                                    </p:set>
                                    <p:anim calcmode="lin" valueType="num">
                                      <p:cBhvr>
                                        <p:cTn id="49" dur="500" fill="hold"/>
                                        <p:tgtEl>
                                          <p:spTgt spid="343043">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343043">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34304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3" grpId="0" build="p"/>
    </p:bldLst>
  </p:timing>
</p:sld>
</file>

<file path=ppt/slides/slide4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John</a:t>
            </a:r>
          </a:p>
        </p:txBody>
      </p:sp>
      <p:sp>
        <p:nvSpPr>
          <p:cNvPr id="3" name="Content Placeholder 2"/>
          <p:cNvSpPr>
            <a:spLocks noGrp="1"/>
          </p:cNvSpPr>
          <p:nvPr>
            <p:ph idx="1"/>
          </p:nvPr>
        </p:nvSpPr>
        <p:spPr/>
        <p:txBody>
          <a:bodyPr>
            <a:noAutofit/>
          </a:bodyPr>
          <a:lstStyle/>
          <a:p>
            <a:pPr marL="461963" indent="-461963">
              <a:spcBef>
                <a:spcPts val="0"/>
              </a:spcBef>
              <a:spcAft>
                <a:spcPts val="2400"/>
              </a:spcAft>
            </a:pPr>
            <a:r>
              <a:rPr lang="en-US" sz="2800"/>
              <a:t>Son of </a:t>
            </a:r>
            <a:r>
              <a:rPr lang="en-US" sz="2800" b="1">
                <a:solidFill>
                  <a:srgbClr val="FFFF00"/>
                </a:solidFill>
              </a:rPr>
              <a:t>Zebedee</a:t>
            </a:r>
            <a:r>
              <a:rPr lang="en-US" sz="2800"/>
              <a:t>  </a:t>
            </a:r>
            <a:r>
              <a:rPr lang="en-US" sz="2400"/>
              <a:t>(Mt. 4:21)</a:t>
            </a:r>
          </a:p>
          <a:p>
            <a:pPr marL="461963" indent="-461963">
              <a:spcBef>
                <a:spcPts val="0"/>
              </a:spcBef>
              <a:spcAft>
                <a:spcPts val="2400"/>
              </a:spcAft>
            </a:pPr>
            <a:r>
              <a:rPr lang="en-US" sz="2800"/>
              <a:t>Brother of </a:t>
            </a:r>
            <a:r>
              <a:rPr lang="en-US" sz="2800" b="1" kern="1200">
                <a:solidFill>
                  <a:srgbClr val="FFFF00"/>
                </a:solidFill>
                <a:effectLst>
                  <a:outerShdw blurRad="38100" dist="38100" dir="2700000" algn="tl">
                    <a:srgbClr val="000000">
                      <a:alpha val="43137"/>
                    </a:srgbClr>
                  </a:outerShdw>
                </a:effectLst>
                <a:latin typeface="Arial" panose="020B0604020202020204"/>
              </a:rPr>
              <a:t>James</a:t>
            </a:r>
            <a:r>
              <a:rPr lang="en-US" sz="2800"/>
              <a:t>  </a:t>
            </a:r>
            <a:r>
              <a:rPr lang="en-US" sz="2400"/>
              <a:t>(Mt. 4:21)</a:t>
            </a:r>
          </a:p>
          <a:p>
            <a:pPr marL="461963" indent="-461963">
              <a:spcBef>
                <a:spcPts val="0"/>
              </a:spcBef>
              <a:spcAft>
                <a:spcPts val="2400"/>
              </a:spcAft>
            </a:pPr>
            <a:r>
              <a:rPr lang="en-US" sz="2800"/>
              <a:t>His home was probably </a:t>
            </a:r>
            <a:r>
              <a:rPr lang="en-US" sz="2800" b="1" kern="1200">
                <a:solidFill>
                  <a:srgbClr val="FFFF00"/>
                </a:solidFill>
                <a:effectLst>
                  <a:outerShdw blurRad="38100" dist="38100" dir="2700000" algn="tl">
                    <a:srgbClr val="000000">
                      <a:alpha val="43137"/>
                    </a:srgbClr>
                  </a:outerShdw>
                </a:effectLst>
                <a:latin typeface="Arial" panose="020B0604020202020204"/>
              </a:rPr>
              <a:t>Bethsaida</a:t>
            </a:r>
            <a:r>
              <a:rPr lang="en-US" sz="2800"/>
              <a:t>  (Jn. 1:44; 12:21)</a:t>
            </a:r>
          </a:p>
        </p:txBody>
      </p:sp>
      <p:sp>
        <p:nvSpPr>
          <p:cNvPr id="5" name="Footer Placeholder 4">
            <a:extLst>
              <a:ext uri="{FF2B5EF4-FFF2-40B4-BE49-F238E27FC236}">
                <a16:creationId xmlns:a16="http://schemas.microsoft.com/office/drawing/2014/main" id="{8A5FBC55-2FB9-4566-9EE4-621567B3329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455</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8" name="Date Placeholder 7">
            <a:extLst>
              <a:ext uri="{FF2B5EF4-FFF2-40B4-BE49-F238E27FC236}">
                <a16:creationId xmlns:a16="http://schemas.microsoft.com/office/drawing/2014/main" id="{9CB0C658-185A-BEA5-38A1-B65D72B0FD2C}"/>
              </a:ext>
            </a:extLst>
          </p:cNvPr>
          <p:cNvSpPr>
            <a:spLocks noGrp="1"/>
          </p:cNvSpPr>
          <p:nvPr>
            <p:ph type="dt" sz="half" idx="10"/>
          </p:nvPr>
        </p:nvSpPr>
        <p:spPr/>
        <p:txBody>
          <a:bodyPr/>
          <a:lstStyle/>
          <a:p>
            <a:r>
              <a:rPr lang="en-US" dirty="0"/>
              <a:t>Outline, 61</a:t>
            </a:r>
          </a:p>
        </p:txBody>
      </p:sp>
    </p:spTree>
    <p:extLst>
      <p:ext uri="{BB962C8B-B14F-4D97-AF65-F5344CB8AC3E}">
        <p14:creationId xmlns:p14="http://schemas.microsoft.com/office/powerpoint/2010/main" val="40630675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14E6371-39B7-59E4-9573-431C665526B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2E02507-6AF4-ADED-6C1C-E16B245DE70A}"/>
              </a:ext>
            </a:extLst>
          </p:cNvPr>
          <p:cNvSpPr>
            <a:spLocks noGrp="1"/>
          </p:cNvSpPr>
          <p:nvPr>
            <p:ph type="title"/>
          </p:nvPr>
        </p:nvSpPr>
        <p:spPr/>
        <p:txBody>
          <a:bodyPr/>
          <a:lstStyle/>
          <a:p>
            <a:r>
              <a:rPr lang="en-US"/>
              <a:t>John</a:t>
            </a:r>
          </a:p>
        </p:txBody>
      </p:sp>
      <p:sp>
        <p:nvSpPr>
          <p:cNvPr id="3" name="Content Placeholder 2">
            <a:extLst>
              <a:ext uri="{FF2B5EF4-FFF2-40B4-BE49-F238E27FC236}">
                <a16:creationId xmlns:a16="http://schemas.microsoft.com/office/drawing/2014/main" id="{D3305F50-AB5D-1404-D315-B0BA67703BBE}"/>
              </a:ext>
            </a:extLst>
          </p:cNvPr>
          <p:cNvSpPr>
            <a:spLocks noGrp="1"/>
          </p:cNvSpPr>
          <p:nvPr>
            <p:ph idx="1"/>
          </p:nvPr>
        </p:nvSpPr>
        <p:spPr/>
        <p:txBody>
          <a:bodyPr>
            <a:noAutofit/>
          </a:bodyPr>
          <a:lstStyle/>
          <a:p>
            <a:pPr marL="461963" indent="-461963">
              <a:spcBef>
                <a:spcPts val="0"/>
              </a:spcBef>
              <a:spcAft>
                <a:spcPts val="2400"/>
              </a:spcAft>
            </a:pPr>
            <a:r>
              <a:rPr lang="en-US" sz="2800"/>
              <a:t>His mother was </a:t>
            </a:r>
            <a:r>
              <a:rPr lang="en-US" sz="2800" b="1">
                <a:solidFill>
                  <a:srgbClr val="FFFF00"/>
                </a:solidFill>
              </a:rPr>
              <a:t>Salome</a:t>
            </a:r>
            <a:r>
              <a:rPr lang="en-US" sz="2800"/>
              <a:t> (Mt. 27:55-56 &amp; Mk. 15:40-41)</a:t>
            </a:r>
          </a:p>
          <a:p>
            <a:pPr marL="862013" lvl="2" indent="-461963">
              <a:spcBef>
                <a:spcPts val="0"/>
              </a:spcBef>
              <a:spcAft>
                <a:spcPts val="2400"/>
              </a:spcAft>
            </a:pPr>
            <a:r>
              <a:rPr lang="en-US"/>
              <a:t>Mary’s sister  (Mt. 27:55-56 &amp; Jn. 19:25)</a:t>
            </a:r>
          </a:p>
          <a:p>
            <a:pPr marL="862013" lvl="2" indent="-461963">
              <a:spcBef>
                <a:spcPts val="0"/>
              </a:spcBef>
              <a:spcAft>
                <a:spcPts val="2400"/>
              </a:spcAft>
            </a:pPr>
            <a:r>
              <a:rPr lang="en-US"/>
              <a:t>John and Jesus were first cousins</a:t>
            </a:r>
          </a:p>
          <a:p>
            <a:pPr marL="862013" lvl="2" indent="-461963">
              <a:spcBef>
                <a:spcPts val="0"/>
              </a:spcBef>
              <a:spcAft>
                <a:spcPts val="2400"/>
              </a:spcAft>
            </a:pPr>
            <a:r>
              <a:rPr lang="en-US"/>
              <a:t>Related to John the Baptist  (Lk. 1:36)</a:t>
            </a:r>
          </a:p>
          <a:p>
            <a:pPr marL="914400" lvl="1" indent="-457200">
              <a:spcBef>
                <a:spcPts val="0"/>
              </a:spcBef>
              <a:spcAft>
                <a:spcPts val="2400"/>
              </a:spcAft>
            </a:pPr>
            <a:r>
              <a:rPr lang="en-US" sz="2400"/>
              <a:t>Salome helped support Jesus  (Mk. 15:40 &amp; Lk. 8:3)</a:t>
            </a:r>
          </a:p>
        </p:txBody>
      </p:sp>
      <p:sp>
        <p:nvSpPr>
          <p:cNvPr id="5" name="Footer Placeholder 4">
            <a:extLst>
              <a:ext uri="{FF2B5EF4-FFF2-40B4-BE49-F238E27FC236}">
                <a16:creationId xmlns:a16="http://schemas.microsoft.com/office/drawing/2014/main" id="{FCB7268D-4ECF-F717-1957-450F647F0F6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5DB0284D-AFCC-834F-01D7-809B5D5647C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456</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8" name="Date Placeholder 7">
            <a:extLst>
              <a:ext uri="{FF2B5EF4-FFF2-40B4-BE49-F238E27FC236}">
                <a16:creationId xmlns:a16="http://schemas.microsoft.com/office/drawing/2014/main" id="{B438AB58-AE55-980D-62C4-9B44F0DF560D}"/>
              </a:ext>
            </a:extLst>
          </p:cNvPr>
          <p:cNvSpPr>
            <a:spLocks noGrp="1"/>
          </p:cNvSpPr>
          <p:nvPr>
            <p:ph type="dt" sz="half" idx="10"/>
          </p:nvPr>
        </p:nvSpPr>
        <p:spPr/>
        <p:txBody>
          <a:bodyPr/>
          <a:lstStyle/>
          <a:p>
            <a:r>
              <a:rPr lang="en-US" dirty="0"/>
              <a:t>Outline, 61</a:t>
            </a:r>
          </a:p>
        </p:txBody>
      </p:sp>
      <p:graphicFrame>
        <p:nvGraphicFramePr>
          <p:cNvPr id="6" name="Table 5">
            <a:extLst>
              <a:ext uri="{FF2B5EF4-FFF2-40B4-BE49-F238E27FC236}">
                <a16:creationId xmlns:a16="http://schemas.microsoft.com/office/drawing/2014/main" id="{4F67DC0D-5B55-CB6C-CD5B-BBA4BE6F58A9}"/>
              </a:ext>
            </a:extLst>
          </p:cNvPr>
          <p:cNvGraphicFramePr>
            <a:graphicFrameLocks/>
          </p:cNvGraphicFramePr>
          <p:nvPr>
            <p:extLst>
              <p:ext uri="{D42A27DB-BD31-4B8C-83A1-F6EECF244321}">
                <p14:modId xmlns:p14="http://schemas.microsoft.com/office/powerpoint/2010/main" val="1594999010"/>
              </p:ext>
            </p:extLst>
          </p:nvPr>
        </p:nvGraphicFramePr>
        <p:xfrm>
          <a:off x="457200" y="2738609"/>
          <a:ext cx="8229600" cy="2895600"/>
        </p:xfrm>
        <a:graphic>
          <a:graphicData uri="http://schemas.openxmlformats.org/drawingml/2006/table">
            <a:tbl>
              <a:tblPr firstRow="1" bandRow="1">
                <a:tableStyleId>{5C22544A-7EE6-4342-B048-85BDC9FD1C3A}</a:tableStyleId>
              </a:tblPr>
              <a:tblGrid>
                <a:gridCol w="2743200">
                  <a:extLst>
                    <a:ext uri="{9D8B030D-6E8A-4147-A177-3AD203B41FA5}">
                      <a16:colId xmlns:a16="http://schemas.microsoft.com/office/drawing/2014/main" val="3000264025"/>
                    </a:ext>
                  </a:extLst>
                </a:gridCol>
                <a:gridCol w="2743200">
                  <a:extLst>
                    <a:ext uri="{9D8B030D-6E8A-4147-A177-3AD203B41FA5}">
                      <a16:colId xmlns:a16="http://schemas.microsoft.com/office/drawing/2014/main" val="2551920626"/>
                    </a:ext>
                  </a:extLst>
                </a:gridCol>
                <a:gridCol w="2743200">
                  <a:extLst>
                    <a:ext uri="{9D8B030D-6E8A-4147-A177-3AD203B41FA5}">
                      <a16:colId xmlns:a16="http://schemas.microsoft.com/office/drawing/2014/main" val="2997650484"/>
                    </a:ext>
                  </a:extLst>
                </a:gridCol>
              </a:tblGrid>
              <a:tr h="370840">
                <a:tc>
                  <a:txBody>
                    <a:bodyPr/>
                    <a:lstStyle/>
                    <a:p>
                      <a:pPr algn="ctr"/>
                      <a:r>
                        <a:rPr lang="en-US" sz="2000" b="0">
                          <a:effectLst>
                            <a:outerShdw blurRad="38100" dist="38100" dir="2700000" algn="tl">
                              <a:srgbClr val="000000">
                                <a:alpha val="43137"/>
                              </a:srgbClr>
                            </a:outerShdw>
                          </a:effectLst>
                          <a:latin typeface="+mj-lt"/>
                        </a:rPr>
                        <a:t>Mt. 27:55-56</a:t>
                      </a:r>
                    </a:p>
                  </a:txBody>
                  <a:tcPr anchor="ct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Mk. 15:40-41</a:t>
                      </a:r>
                    </a:p>
                  </a:txBody>
                  <a:tcPr anchor="ct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Jn. 19:25</a:t>
                      </a:r>
                    </a:p>
                  </a:txBody>
                  <a:tcPr anchor="ctr">
                    <a:solidFill>
                      <a:srgbClr val="0000FF"/>
                    </a:solidFill>
                  </a:tcPr>
                </a:tc>
                <a:extLst>
                  <a:ext uri="{0D108BD9-81ED-4DB2-BD59-A6C34878D82A}">
                    <a16:rowId xmlns:a16="http://schemas.microsoft.com/office/drawing/2014/main" val="480439504"/>
                  </a:ext>
                </a:extLst>
              </a:tr>
              <a:tr h="370840">
                <a:tc>
                  <a:txBody>
                    <a:bodyPr/>
                    <a:lstStyle/>
                    <a:p>
                      <a:pPr algn="ctr"/>
                      <a:r>
                        <a:rPr lang="en-US" sz="2000"/>
                        <a:t>Mary Magdalene</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80"/>
                          </a:solidFill>
                          <a:effectLst/>
                          <a:uLnTx/>
                          <a:uFillTx/>
                          <a:latin typeface="+mn-lt"/>
                          <a:ea typeface="+mn-ea"/>
                          <a:cs typeface="+mn-cs"/>
                        </a:rPr>
                        <a:t>Mary Magdalene</a:t>
                      </a:r>
                    </a:p>
                  </a:txBody>
                  <a:tcPr anchor="ctr"/>
                </a:tc>
                <a:tc>
                  <a:txBody>
                    <a:bodyPr/>
                    <a:lstStyle/>
                    <a:p>
                      <a:pPr algn="ctr"/>
                      <a:r>
                        <a:rPr lang="en-US" sz="2000"/>
                        <a:t>Jesus’ Mother</a:t>
                      </a:r>
                    </a:p>
                  </a:txBody>
                  <a:tcPr anchor="ctr"/>
                </a:tc>
                <a:extLst>
                  <a:ext uri="{0D108BD9-81ED-4DB2-BD59-A6C34878D82A}">
                    <a16:rowId xmlns:a16="http://schemas.microsoft.com/office/drawing/2014/main" val="127475372"/>
                  </a:ext>
                </a:extLst>
              </a:tr>
              <a:tr h="370840">
                <a:tc>
                  <a:txBody>
                    <a:bodyPr/>
                    <a:lstStyle/>
                    <a:p>
                      <a:pPr algn="ctr"/>
                      <a:r>
                        <a:rPr lang="en-US" sz="2000"/>
                        <a:t>Mary</a:t>
                      </a:r>
                      <a:br>
                        <a:rPr lang="en-US" sz="2000"/>
                      </a:br>
                      <a:r>
                        <a:rPr lang="en-US" sz="2000"/>
                        <a:t>(mother of James &amp; </a:t>
                      </a:r>
                      <a:r>
                        <a:rPr lang="en-US" sz="2000" err="1"/>
                        <a:t>Joses</a:t>
                      </a:r>
                      <a:r>
                        <a:rPr lang="en-US" sz="2000"/>
                        <a:t>)</a:t>
                      </a:r>
                    </a:p>
                  </a:txBody>
                  <a:tcPr anchor="ctr"/>
                </a:tc>
                <a:tc>
                  <a:txBody>
                    <a:bodyPr/>
                    <a:lstStyle/>
                    <a:p>
                      <a:pPr algn="ctr"/>
                      <a:r>
                        <a:rPr lang="en-US" sz="2000"/>
                        <a:t>Mary</a:t>
                      </a:r>
                    </a:p>
                    <a:p>
                      <a:pPr algn="ctr"/>
                      <a:r>
                        <a:rPr lang="en-US" sz="2000"/>
                        <a:t>(mother of James the Less &amp; </a:t>
                      </a:r>
                      <a:r>
                        <a:rPr lang="en-US" sz="2000" err="1"/>
                        <a:t>Joses</a:t>
                      </a:r>
                      <a:r>
                        <a:rPr lang="en-US" sz="2000"/>
                        <a:t>)</a:t>
                      </a:r>
                    </a:p>
                  </a:txBody>
                  <a:tcPr anchor="ctr"/>
                </a:tc>
                <a:tc>
                  <a:txBody>
                    <a:bodyPr/>
                    <a:lstStyle/>
                    <a:p>
                      <a:pPr algn="ctr"/>
                      <a:r>
                        <a:rPr lang="en-US" sz="2000">
                          <a:latin typeface="+mj-lt"/>
                        </a:rPr>
                        <a:t>Mary’s sister</a:t>
                      </a:r>
                    </a:p>
                  </a:txBody>
                  <a:tcPr anchor="ctr"/>
                </a:tc>
                <a:extLst>
                  <a:ext uri="{0D108BD9-81ED-4DB2-BD59-A6C34878D82A}">
                    <a16:rowId xmlns:a16="http://schemas.microsoft.com/office/drawing/2014/main" val="883726893"/>
                  </a:ext>
                </a:extLst>
              </a:tr>
              <a:tr h="370840">
                <a:tc>
                  <a:txBody>
                    <a:bodyPr/>
                    <a:lstStyle/>
                    <a:p>
                      <a:pPr algn="ctr"/>
                      <a:r>
                        <a:rPr lang="en-US" sz="2000">
                          <a:latin typeface="+mj-lt"/>
                        </a:rPr>
                        <a:t>Mother of Zebedee’s sons</a:t>
                      </a:r>
                    </a:p>
                  </a:txBody>
                  <a:tcPr anchor="ctr"/>
                </a:tc>
                <a:tc>
                  <a:txBody>
                    <a:bodyPr/>
                    <a:lstStyle/>
                    <a:p>
                      <a:pPr algn="ctr"/>
                      <a:r>
                        <a:rPr lang="en-US" sz="2000">
                          <a:latin typeface="+mj-lt"/>
                        </a:rPr>
                        <a:t>Salome</a:t>
                      </a:r>
                    </a:p>
                  </a:txBody>
                  <a:tcPr anchor="ctr"/>
                </a:tc>
                <a:tc>
                  <a:txBody>
                    <a:bodyPr/>
                    <a:lstStyle/>
                    <a:p>
                      <a:pPr algn="ctr"/>
                      <a:r>
                        <a:rPr lang="en-US" sz="2000"/>
                        <a:t>Mary (wife of </a:t>
                      </a:r>
                      <a:r>
                        <a:rPr lang="en-US" sz="2000" err="1"/>
                        <a:t>Clopas</a:t>
                      </a:r>
                      <a:r>
                        <a:rPr lang="en-US" sz="2000"/>
                        <a:t>)</a:t>
                      </a:r>
                    </a:p>
                  </a:txBody>
                  <a:tcPr anchor="ctr"/>
                </a:tc>
                <a:extLst>
                  <a:ext uri="{0D108BD9-81ED-4DB2-BD59-A6C34878D82A}">
                    <a16:rowId xmlns:a16="http://schemas.microsoft.com/office/drawing/2014/main" val="2049634866"/>
                  </a:ext>
                </a:extLst>
              </a:tr>
              <a:tr h="370840">
                <a:tc>
                  <a:txBody>
                    <a:bodyPr/>
                    <a:lstStyle/>
                    <a:p>
                      <a:pPr algn="ctr"/>
                      <a:endParaRPr lang="en-US" sz="2000"/>
                    </a:p>
                  </a:txBody>
                  <a:tcPr anchor="ctr"/>
                </a:tc>
                <a:tc>
                  <a:txBody>
                    <a:bodyPr/>
                    <a:lstStyle/>
                    <a:p>
                      <a:pPr algn="ctr"/>
                      <a:r>
                        <a:rPr lang="en-US" sz="2000"/>
                        <a:t>Many Other Women</a:t>
                      </a:r>
                    </a:p>
                  </a:txBody>
                  <a:tcPr anchor="ctr"/>
                </a:tc>
                <a:tc>
                  <a:txBody>
                    <a:bodyPr/>
                    <a:lstStyle/>
                    <a:p>
                      <a:pPr algn="ctr"/>
                      <a:r>
                        <a:rPr lang="en-US" sz="2000"/>
                        <a:t>Mary Magdalene</a:t>
                      </a:r>
                    </a:p>
                  </a:txBody>
                  <a:tcPr anchor="ctr"/>
                </a:tc>
                <a:extLst>
                  <a:ext uri="{0D108BD9-81ED-4DB2-BD59-A6C34878D82A}">
                    <a16:rowId xmlns:a16="http://schemas.microsoft.com/office/drawing/2014/main" val="1276805981"/>
                  </a:ext>
                </a:extLst>
              </a:tr>
            </a:tbl>
          </a:graphicData>
        </a:graphic>
      </p:graphicFrame>
    </p:spTree>
    <p:extLst>
      <p:ext uri="{BB962C8B-B14F-4D97-AF65-F5344CB8AC3E}">
        <p14:creationId xmlns:p14="http://schemas.microsoft.com/office/powerpoint/2010/main" val="202885397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p:cTn id="42" dur="500" fill="hold"/>
                                        <p:tgtEl>
                                          <p:spTgt spid="6"/>
                                        </p:tgtEl>
                                        <p:attrNameLst>
                                          <p:attrName>ppt_w</p:attrName>
                                        </p:attrNameLst>
                                      </p:cBhvr>
                                      <p:tavLst>
                                        <p:tav tm="0">
                                          <p:val>
                                            <p:fltVal val="0"/>
                                          </p:val>
                                        </p:tav>
                                        <p:tav tm="100000">
                                          <p:val>
                                            <p:strVal val="#ppt_w"/>
                                          </p:val>
                                        </p:tav>
                                      </p:tavLst>
                                    </p:anim>
                                    <p:anim calcmode="lin" valueType="num">
                                      <p:cBhvr>
                                        <p:cTn id="43" dur="500" fill="hold"/>
                                        <p:tgtEl>
                                          <p:spTgt spid="6"/>
                                        </p:tgtEl>
                                        <p:attrNameLst>
                                          <p:attrName>ppt_h</p:attrName>
                                        </p:attrNameLst>
                                      </p:cBhvr>
                                      <p:tavLst>
                                        <p:tav tm="0">
                                          <p:val>
                                            <p:fltVal val="0"/>
                                          </p:val>
                                        </p:tav>
                                        <p:tav tm="100000">
                                          <p:val>
                                            <p:strVal val="#ppt_h"/>
                                          </p:val>
                                        </p:tav>
                                      </p:tavLst>
                                    </p:anim>
                                    <p:animEffect transition="in" filter="fade">
                                      <p:cBhvr>
                                        <p:cTn id="4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John</a:t>
            </a:r>
          </a:p>
        </p:txBody>
      </p:sp>
      <p:sp>
        <p:nvSpPr>
          <p:cNvPr id="3" name="Content Placeholder 2"/>
          <p:cNvSpPr>
            <a:spLocks noGrp="1"/>
          </p:cNvSpPr>
          <p:nvPr>
            <p:ph idx="1"/>
          </p:nvPr>
        </p:nvSpPr>
        <p:spPr/>
        <p:txBody>
          <a:bodyPr>
            <a:normAutofit/>
          </a:bodyPr>
          <a:lstStyle/>
          <a:p>
            <a:pPr marL="461963" indent="-461963">
              <a:lnSpc>
                <a:spcPct val="120000"/>
              </a:lnSpc>
              <a:spcBef>
                <a:spcPts val="0"/>
              </a:spcBef>
              <a:spcAft>
                <a:spcPts val="2400"/>
              </a:spcAft>
            </a:pPr>
            <a:r>
              <a:rPr lang="en-US" sz="2800"/>
              <a:t>He was part of a </a:t>
            </a:r>
            <a:r>
              <a:rPr lang="en-US" sz="2800" b="1">
                <a:solidFill>
                  <a:srgbClr val="FFFF00"/>
                </a:solidFill>
              </a:rPr>
              <a:t>fishing business  </a:t>
            </a:r>
            <a:r>
              <a:rPr lang="en-US" sz="2400"/>
              <a:t>(Mt. 4:21-22; Mk. 1:19-20; Lk. 5:9-10)</a:t>
            </a:r>
          </a:p>
          <a:p>
            <a:pPr marL="862013" lvl="1" indent="-461963">
              <a:lnSpc>
                <a:spcPct val="120000"/>
              </a:lnSpc>
              <a:spcBef>
                <a:spcPts val="0"/>
              </a:spcBef>
              <a:spcAft>
                <a:spcPts val="2400"/>
              </a:spcAft>
            </a:pPr>
            <a:r>
              <a:rPr lang="en-US" sz="2400"/>
              <a:t>Two boats &amp; hired servants  (Mk. 1:20; Lk. 5:2)</a:t>
            </a:r>
          </a:p>
          <a:p>
            <a:pPr marL="862013" lvl="1" indent="-461963">
              <a:lnSpc>
                <a:spcPct val="120000"/>
              </a:lnSpc>
              <a:spcBef>
                <a:spcPts val="0"/>
              </a:spcBef>
              <a:spcAft>
                <a:spcPts val="2400"/>
              </a:spcAft>
            </a:pPr>
            <a:r>
              <a:rPr lang="en-US" sz="2400"/>
              <a:t>Partners with Peter  (Lk. 5:7-10)</a:t>
            </a:r>
          </a:p>
          <a:p>
            <a:pPr marL="862013" lvl="1" indent="-461963">
              <a:lnSpc>
                <a:spcPct val="120000"/>
              </a:lnSpc>
              <a:spcBef>
                <a:spcPts val="0"/>
              </a:spcBef>
              <a:spcAft>
                <a:spcPts val="2400"/>
              </a:spcAft>
            </a:pPr>
            <a:r>
              <a:rPr lang="en-US" sz="2400"/>
              <a:t>Likely financially secure, if not well off</a:t>
            </a:r>
          </a:p>
        </p:txBody>
      </p:sp>
      <p:sp>
        <p:nvSpPr>
          <p:cNvPr id="5" name="Footer Placeholder 4">
            <a:extLst>
              <a:ext uri="{FF2B5EF4-FFF2-40B4-BE49-F238E27FC236}">
                <a16:creationId xmlns:a16="http://schemas.microsoft.com/office/drawing/2014/main" id="{8A5FBC55-2FB9-4566-9EE4-621567B3329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457</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63C96976-902D-9B72-BBD6-45F408939F5D}"/>
              </a:ext>
            </a:extLst>
          </p:cNvPr>
          <p:cNvSpPr>
            <a:spLocks noGrp="1"/>
          </p:cNvSpPr>
          <p:nvPr>
            <p:ph type="dt" sz="half" idx="10"/>
          </p:nvPr>
        </p:nvSpPr>
        <p:spPr/>
        <p:txBody>
          <a:bodyPr/>
          <a:lstStyle/>
          <a:p>
            <a:r>
              <a:rPr lang="en-US" dirty="0"/>
              <a:t>Outline, 61</a:t>
            </a:r>
          </a:p>
        </p:txBody>
      </p:sp>
    </p:spTree>
    <p:extLst>
      <p:ext uri="{BB962C8B-B14F-4D97-AF65-F5344CB8AC3E}">
        <p14:creationId xmlns:p14="http://schemas.microsoft.com/office/powerpoint/2010/main" val="12480413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p:cTn id="1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p:cTn id="22"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C0DB6CB-A08D-879D-A249-CC7B6DC91A1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5DA9447-A943-F488-8224-F18213160B58}"/>
              </a:ext>
            </a:extLst>
          </p:cNvPr>
          <p:cNvSpPr>
            <a:spLocks noGrp="1"/>
          </p:cNvSpPr>
          <p:nvPr>
            <p:ph type="title"/>
          </p:nvPr>
        </p:nvSpPr>
        <p:spPr/>
        <p:txBody>
          <a:bodyPr/>
          <a:lstStyle/>
          <a:p>
            <a:r>
              <a:rPr lang="en-US"/>
              <a:t>John</a:t>
            </a:r>
          </a:p>
        </p:txBody>
      </p:sp>
      <p:sp>
        <p:nvSpPr>
          <p:cNvPr id="3" name="Content Placeholder 2">
            <a:extLst>
              <a:ext uri="{FF2B5EF4-FFF2-40B4-BE49-F238E27FC236}">
                <a16:creationId xmlns:a16="http://schemas.microsoft.com/office/drawing/2014/main" id="{A727B6EA-1643-A9A8-90A8-FC7B02BA83FD}"/>
              </a:ext>
            </a:extLst>
          </p:cNvPr>
          <p:cNvSpPr>
            <a:spLocks noGrp="1"/>
          </p:cNvSpPr>
          <p:nvPr>
            <p:ph idx="1"/>
          </p:nvPr>
        </p:nvSpPr>
        <p:spPr/>
        <p:txBody>
          <a:bodyPr>
            <a:normAutofit/>
          </a:bodyPr>
          <a:lstStyle/>
          <a:p>
            <a:pPr marL="461963" indent="-461963">
              <a:lnSpc>
                <a:spcPct val="120000"/>
              </a:lnSpc>
              <a:spcBef>
                <a:spcPts val="0"/>
              </a:spcBef>
              <a:spcAft>
                <a:spcPts val="2400"/>
              </a:spcAft>
            </a:pPr>
            <a:r>
              <a:rPr lang="en-US" sz="3000"/>
              <a:t>Called to </a:t>
            </a:r>
            <a:r>
              <a:rPr lang="en-US" sz="3000" b="1" kern="1200">
                <a:solidFill>
                  <a:srgbClr val="FFFF00"/>
                </a:solidFill>
                <a:effectLst>
                  <a:outerShdw blurRad="38100" dist="38100" dir="2700000" algn="tl">
                    <a:srgbClr val="000000">
                      <a:alpha val="43137"/>
                    </a:srgbClr>
                  </a:outerShdw>
                </a:effectLst>
                <a:latin typeface="Arial" panose="020B0604020202020204"/>
              </a:rPr>
              <a:t>discipleship</a:t>
            </a:r>
            <a:r>
              <a:rPr lang="en-US" sz="3000"/>
              <a:t> by Jesus</a:t>
            </a:r>
          </a:p>
          <a:p>
            <a:pPr marL="914400" lvl="1" indent="-457200">
              <a:spcAft>
                <a:spcPts val="2400"/>
              </a:spcAft>
            </a:pPr>
            <a:r>
              <a:rPr lang="en-US" sz="2400">
                <a:effectLst/>
              </a:rPr>
              <a:t>First Call  [?]:  Judea  (Jn. 1:35-40)</a:t>
            </a:r>
          </a:p>
          <a:p>
            <a:pPr marL="914400" lvl="1" indent="-457200">
              <a:spcAft>
                <a:spcPts val="2400"/>
              </a:spcAft>
            </a:pPr>
            <a:r>
              <a:rPr lang="en-US" sz="2400">
                <a:effectLst/>
              </a:rPr>
              <a:t>Second Call:  Sea of Galilee  (Mt. 4:21-22; Mk. 1:20)</a:t>
            </a:r>
          </a:p>
          <a:p>
            <a:pPr marL="461963" indent="-461963">
              <a:lnSpc>
                <a:spcPct val="120000"/>
              </a:lnSpc>
              <a:spcBef>
                <a:spcPts val="0"/>
              </a:spcBef>
              <a:spcAft>
                <a:spcPts val="2400"/>
              </a:spcAft>
            </a:pPr>
            <a:r>
              <a:rPr lang="en-US" sz="2800"/>
              <a:t>One of Jesus’ </a:t>
            </a:r>
            <a:r>
              <a:rPr lang="en-US" sz="2800" b="1" kern="1200">
                <a:solidFill>
                  <a:srgbClr val="FFFF00"/>
                </a:solidFill>
                <a:effectLst>
                  <a:outerShdw blurRad="38100" dist="38100" dir="2700000" algn="tl">
                    <a:srgbClr val="000000">
                      <a:alpha val="43137"/>
                    </a:srgbClr>
                  </a:outerShdw>
                </a:effectLst>
                <a:latin typeface="Arial" panose="020B0604020202020204"/>
              </a:rPr>
              <a:t>apostles</a:t>
            </a:r>
            <a:r>
              <a:rPr lang="en-US" sz="2800"/>
              <a:t>  (Mt. 10:2; Mk. 3:14-17; Lk. 6:13-14; Acts 1:13)</a:t>
            </a:r>
          </a:p>
          <a:p>
            <a:pPr marL="862013" lvl="1" indent="-461963">
              <a:lnSpc>
                <a:spcPct val="120000"/>
              </a:lnSpc>
              <a:spcBef>
                <a:spcPts val="0"/>
              </a:spcBef>
              <a:spcAft>
                <a:spcPts val="2400"/>
              </a:spcAft>
            </a:pPr>
            <a:r>
              <a:rPr lang="en-US" sz="2400"/>
              <a:t>An eyewitness</a:t>
            </a:r>
          </a:p>
        </p:txBody>
      </p:sp>
      <p:sp>
        <p:nvSpPr>
          <p:cNvPr id="5" name="Footer Placeholder 4">
            <a:extLst>
              <a:ext uri="{FF2B5EF4-FFF2-40B4-BE49-F238E27FC236}">
                <a16:creationId xmlns:a16="http://schemas.microsoft.com/office/drawing/2014/main" id="{89EB0DBC-F84D-C8D4-1758-EA5103200C8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FE1386F7-4A4C-B85F-DB2A-766DBA588E5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458</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0D71FF55-D2F6-8173-E3CC-7F281CDFB974}"/>
              </a:ext>
            </a:extLst>
          </p:cNvPr>
          <p:cNvSpPr>
            <a:spLocks noGrp="1"/>
          </p:cNvSpPr>
          <p:nvPr>
            <p:ph type="dt" sz="half" idx="10"/>
          </p:nvPr>
        </p:nvSpPr>
        <p:spPr/>
        <p:txBody>
          <a:bodyPr/>
          <a:lstStyle/>
          <a:p>
            <a:r>
              <a:rPr lang="en-US" dirty="0"/>
              <a:t>Outline, 61-62</a:t>
            </a:r>
          </a:p>
        </p:txBody>
      </p:sp>
    </p:spTree>
    <p:extLst>
      <p:ext uri="{BB962C8B-B14F-4D97-AF65-F5344CB8AC3E}">
        <p14:creationId xmlns:p14="http://schemas.microsoft.com/office/powerpoint/2010/main" val="176471968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p:cTn id="1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 calcmode="lin" valueType="num">
                                      <p:cBhvr>
                                        <p:cTn id="24"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3">
                                            <p:txEl>
                                              <p:pRg st="3" end="3"/>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anim calcmode="lin" valueType="num">
                                      <p:cBhvr>
                                        <p:cTn id="29"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1"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CB68AAF-4E0E-A191-EDA4-44F90DB75778}"/>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CC21FE6-94D5-988D-4E3A-CC730B5B6BE8}"/>
              </a:ext>
            </a:extLst>
          </p:cNvPr>
          <p:cNvPicPr>
            <a:picLocks noChangeAspect="1"/>
          </p:cNvPicPr>
          <p:nvPr/>
        </p:nvPicPr>
        <p:blipFill>
          <a:blip r:embed="rId2"/>
          <a:stretch>
            <a:fillRect/>
          </a:stretch>
        </p:blipFill>
        <p:spPr>
          <a:xfrm>
            <a:off x="4392976" y="1568450"/>
            <a:ext cx="4226421" cy="4226421"/>
          </a:xfrm>
          <a:prstGeom prst="rect">
            <a:avLst/>
          </a:prstGeom>
        </p:spPr>
      </p:pic>
      <p:sp>
        <p:nvSpPr>
          <p:cNvPr id="7" name="Title 6">
            <a:extLst>
              <a:ext uri="{FF2B5EF4-FFF2-40B4-BE49-F238E27FC236}">
                <a16:creationId xmlns:a16="http://schemas.microsoft.com/office/drawing/2014/main" id="{FB524D4E-1F17-A7A9-8DF0-C42A1CD7D786}"/>
              </a:ext>
            </a:extLst>
          </p:cNvPr>
          <p:cNvSpPr>
            <a:spLocks noGrp="1"/>
          </p:cNvSpPr>
          <p:nvPr>
            <p:ph type="title"/>
          </p:nvPr>
        </p:nvSpPr>
        <p:spPr/>
        <p:txBody>
          <a:bodyPr/>
          <a:lstStyle/>
          <a:p>
            <a:r>
              <a:rPr lang="en-US" sz="4000"/>
              <a:t>Apostles Were Eyewitnesses</a:t>
            </a:r>
          </a:p>
        </p:txBody>
      </p:sp>
      <p:sp>
        <p:nvSpPr>
          <p:cNvPr id="4" name="Content Placeholder 3">
            <a:extLst>
              <a:ext uri="{FF2B5EF4-FFF2-40B4-BE49-F238E27FC236}">
                <a16:creationId xmlns:a16="http://schemas.microsoft.com/office/drawing/2014/main" id="{3F217A08-C6B7-22E3-F162-447C354D3EB1}"/>
              </a:ext>
            </a:extLst>
          </p:cNvPr>
          <p:cNvSpPr>
            <a:spLocks noGrp="1"/>
          </p:cNvSpPr>
          <p:nvPr>
            <p:ph sz="half" idx="2"/>
          </p:nvPr>
        </p:nvSpPr>
        <p:spPr>
          <a:xfrm>
            <a:off x="738131" y="1600200"/>
            <a:ext cx="7948670" cy="4530725"/>
          </a:xfrm>
        </p:spPr>
        <p:txBody>
          <a:bodyPr/>
          <a:lstStyle/>
          <a:p>
            <a:pPr marL="457200"/>
            <a:r>
              <a:rPr lang="en-US"/>
              <a:t>Jesus’ </a:t>
            </a:r>
            <a:r>
              <a:rPr lang="en-US" b="1">
                <a:solidFill>
                  <a:srgbClr val="FFFF00"/>
                </a:solidFill>
              </a:rPr>
              <a:t>teaching</a:t>
            </a:r>
          </a:p>
          <a:p>
            <a:pPr marL="457200"/>
            <a:r>
              <a:rPr lang="en-US"/>
              <a:t>Jesus’ </a:t>
            </a:r>
            <a:r>
              <a:rPr lang="en-US" b="1">
                <a:solidFill>
                  <a:srgbClr val="FFFF00"/>
                </a:solidFill>
              </a:rPr>
              <a:t>miracles</a:t>
            </a:r>
          </a:p>
          <a:p>
            <a:pPr marL="457200"/>
            <a:r>
              <a:rPr lang="en-US"/>
              <a:t>Jesus’ </a:t>
            </a:r>
            <a:r>
              <a:rPr lang="en-US" b="1">
                <a:solidFill>
                  <a:srgbClr val="FFFF00"/>
                </a:solidFill>
              </a:rPr>
              <a:t>actions</a:t>
            </a:r>
          </a:p>
          <a:p>
            <a:pPr marL="457200"/>
            <a:r>
              <a:rPr lang="en-US"/>
              <a:t>Jesus’ </a:t>
            </a:r>
            <a:r>
              <a:rPr lang="en-US" b="1">
                <a:solidFill>
                  <a:srgbClr val="FFFF00"/>
                </a:solidFill>
              </a:rPr>
              <a:t>prophecies</a:t>
            </a:r>
          </a:p>
          <a:p>
            <a:pPr marL="457200"/>
            <a:r>
              <a:rPr lang="en-US"/>
              <a:t>Jesus’ </a:t>
            </a:r>
            <a:r>
              <a:rPr lang="en-US" b="1">
                <a:solidFill>
                  <a:srgbClr val="FFFF00"/>
                </a:solidFill>
              </a:rPr>
              <a:t>post-resurrection appearances</a:t>
            </a:r>
          </a:p>
          <a:p>
            <a:pPr marL="457200"/>
            <a:r>
              <a:rPr lang="en-US"/>
              <a:t>Jesus’ </a:t>
            </a:r>
            <a:r>
              <a:rPr lang="en-US" b="1">
                <a:solidFill>
                  <a:srgbClr val="FFFF00"/>
                </a:solidFill>
              </a:rPr>
              <a:t>ascension</a:t>
            </a:r>
          </a:p>
          <a:p>
            <a:endParaRPr lang="en-US"/>
          </a:p>
        </p:txBody>
      </p:sp>
      <p:sp>
        <p:nvSpPr>
          <p:cNvPr id="2" name="Date Placeholder 1">
            <a:extLst>
              <a:ext uri="{FF2B5EF4-FFF2-40B4-BE49-F238E27FC236}">
                <a16:creationId xmlns:a16="http://schemas.microsoft.com/office/drawing/2014/main" id="{894E119E-331D-0AF9-BAEE-AC30401136F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62</a:t>
            </a:r>
          </a:p>
        </p:txBody>
      </p:sp>
      <p:sp>
        <p:nvSpPr>
          <p:cNvPr id="5" name="Footer Placeholder 4">
            <a:extLst>
              <a:ext uri="{FF2B5EF4-FFF2-40B4-BE49-F238E27FC236}">
                <a16:creationId xmlns:a16="http://schemas.microsoft.com/office/drawing/2014/main" id="{8C841724-669B-866B-3B52-C9786B6C40D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0A078F5F-FEA3-6A52-866E-99C3F47072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3033249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4">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 calcmode="lin" valueType="num">
                                      <p:cBhvr>
                                        <p:cTn id="28"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4">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p:cTn id="35"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4">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4">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4">
                                            <p:txEl>
                                              <p:pRg st="5" end="5"/>
                                            </p:txEl>
                                          </p:spTgt>
                                        </p:tgtEl>
                                        <p:attrNameLst>
                                          <p:attrName>style.visibility</p:attrName>
                                        </p:attrNameLst>
                                      </p:cBhvr>
                                      <p:to>
                                        <p:strVal val="visible"/>
                                      </p:to>
                                    </p:set>
                                    <p:anim calcmode="lin" valueType="num">
                                      <p:cBhvr>
                                        <p:cTn id="42"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4">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2ACEE87-785E-E72D-E2CA-542FF64774E7}"/>
              </a:ext>
            </a:extLst>
          </p:cNvPr>
          <p:cNvPicPr>
            <a:picLocks noChangeAspect="1"/>
          </p:cNvPicPr>
          <p:nvPr/>
        </p:nvPicPr>
        <p:blipFill>
          <a:blip r:embed="rId2"/>
          <a:stretch>
            <a:fillRect/>
          </a:stretch>
        </p:blipFill>
        <p:spPr>
          <a:xfrm>
            <a:off x="2478794" y="1557349"/>
            <a:ext cx="4437043" cy="4437043"/>
          </a:xfrm>
          <a:prstGeom prst="rect">
            <a:avLst/>
          </a:prstGeom>
        </p:spPr>
      </p:pic>
      <p:sp>
        <p:nvSpPr>
          <p:cNvPr id="2" name="Title 1"/>
          <p:cNvSpPr>
            <a:spLocks noGrp="1"/>
          </p:cNvSpPr>
          <p:nvPr>
            <p:ph type="title"/>
          </p:nvPr>
        </p:nvSpPr>
        <p:spPr/>
        <p:txBody>
          <a:bodyPr/>
          <a:lstStyle/>
          <a:p>
            <a:r>
              <a:rPr lang="en-US"/>
              <a:t>Uniform Titles</a:t>
            </a:r>
          </a:p>
        </p:txBody>
      </p:sp>
      <p:sp>
        <p:nvSpPr>
          <p:cNvPr id="3" name="Content Placeholder 2"/>
          <p:cNvSpPr>
            <a:spLocks noGrp="1"/>
          </p:cNvSpPr>
          <p:nvPr>
            <p:ph idx="1"/>
          </p:nvPr>
        </p:nvSpPr>
        <p:spPr>
          <a:xfrm>
            <a:off x="457200" y="1420814"/>
            <a:ext cx="8229600" cy="4710114"/>
          </a:xfrm>
        </p:spPr>
        <p:txBody>
          <a:bodyPr/>
          <a:lstStyle/>
          <a:p>
            <a:pPr marL="0" indent="0">
              <a:buNone/>
            </a:pPr>
            <a:r>
              <a:rPr lang="en-US" dirty="0">
                <a:effectLst>
                  <a:outerShdw blurRad="38100" dist="38100" dir="2700000" algn="tl">
                    <a:srgbClr val="000000">
                      <a:alpha val="43137"/>
                    </a:srgbClr>
                  </a:outerShdw>
                </a:effectLst>
              </a:rPr>
              <a:t>their authorship is </a:t>
            </a:r>
            <a:r>
              <a:rPr lang="en-US" b="1" dirty="0">
                <a:solidFill>
                  <a:srgbClr val="FFFF00"/>
                </a:solidFill>
                <a:effectLst>
                  <a:outerShdw blurRad="38100" dist="38100" dir="2700000" algn="tl">
                    <a:srgbClr val="000000">
                      <a:alpha val="43137"/>
                    </a:srgbClr>
                  </a:outerShdw>
                </a:effectLst>
              </a:rPr>
              <a:t>unanimous</a:t>
            </a:r>
            <a:r>
              <a:rPr lang="en-US" dirty="0">
                <a:effectLst>
                  <a:outerShdw blurRad="38100" dist="38100" dir="2700000" algn="tl">
                    <a:srgbClr val="000000">
                      <a:alpha val="43137"/>
                    </a:srgbClr>
                  </a:outerShdw>
                </a:effectLst>
              </a:rPr>
              <a:t> across broad geographic and chronological lines [Heng.4G, 54].”  </a:t>
            </a:r>
            <a:r>
              <a:rPr lang="en-US" sz="2000" dirty="0">
                <a:effectLst>
                  <a:outerShdw blurRad="38100" dist="38100" dir="2700000" algn="tl">
                    <a:srgbClr val="000000">
                      <a:alpha val="43137"/>
                    </a:srgbClr>
                  </a:outerShdw>
                </a:effectLst>
              </a:rPr>
              <a:t>(</a:t>
            </a:r>
            <a:r>
              <a:rPr lang="en-US" sz="2000" dirty="0" err="1">
                <a:effectLst>
                  <a:outerShdw blurRad="38100" dist="38100" dir="2700000" algn="tl">
                    <a:srgbClr val="000000">
                      <a:alpha val="43137"/>
                    </a:srgbClr>
                  </a:outerShdw>
                </a:effectLst>
              </a:rPr>
              <a:t>Tektonics</a:t>
            </a:r>
            <a:r>
              <a:rPr lang="en-US" sz="2000" dirty="0">
                <a:effectLst>
                  <a:outerShdw blurRad="38100" dist="38100" dir="2700000" algn="tl">
                    <a:srgbClr val="000000">
                      <a:alpha val="43137"/>
                    </a:srgbClr>
                  </a:outerShdw>
                </a:effectLst>
              </a:rPr>
              <a:t>, 8)</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290413B-9D0A-E410-6565-15A833805A41}"/>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6-7</a:t>
            </a:r>
          </a:p>
        </p:txBody>
      </p:sp>
    </p:spTree>
    <p:extLst>
      <p:ext uri="{BB962C8B-B14F-4D97-AF65-F5344CB8AC3E}">
        <p14:creationId xmlns:p14="http://schemas.microsoft.com/office/powerpoint/2010/main" val="2839475696"/>
      </p:ext>
    </p:extLst>
  </p:cSld>
  <p:clrMapOvr>
    <a:masterClrMapping/>
  </p:clrMapOvr>
  <p:transition spd="med">
    <p:pull/>
  </p:transition>
</p:sld>
</file>

<file path=ppt/slides/slide4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John</a:t>
            </a:r>
          </a:p>
        </p:txBody>
      </p:sp>
      <p:sp>
        <p:nvSpPr>
          <p:cNvPr id="3" name="Content Placeholder 2"/>
          <p:cNvSpPr>
            <a:spLocks noGrp="1"/>
          </p:cNvSpPr>
          <p:nvPr>
            <p:ph idx="1"/>
          </p:nvPr>
        </p:nvSpPr>
        <p:spPr/>
        <p:txBody>
          <a:bodyPr>
            <a:normAutofit/>
          </a:bodyPr>
          <a:lstStyle/>
          <a:p>
            <a:pPr marL="461963" indent="-461963">
              <a:spcBef>
                <a:spcPts val="0"/>
              </a:spcBef>
              <a:spcAft>
                <a:spcPts val="2400"/>
              </a:spcAft>
            </a:pPr>
            <a:r>
              <a:rPr lang="en-US" sz="2800"/>
              <a:t>One of Jesus’ </a:t>
            </a:r>
            <a:r>
              <a:rPr lang="en-US" sz="2800" b="1" kern="1200">
                <a:solidFill>
                  <a:srgbClr val="FFFF00"/>
                </a:solidFill>
                <a:effectLst>
                  <a:outerShdw blurRad="38100" dist="38100" dir="2700000" algn="tl">
                    <a:srgbClr val="000000">
                      <a:alpha val="43137"/>
                    </a:srgbClr>
                  </a:outerShdw>
                </a:effectLst>
                <a:latin typeface="Arial" panose="020B0604020202020204"/>
              </a:rPr>
              <a:t>inner circle</a:t>
            </a:r>
          </a:p>
          <a:p>
            <a:pPr marL="461963" indent="-461963">
              <a:spcBef>
                <a:spcPts val="0"/>
              </a:spcBef>
              <a:spcAft>
                <a:spcPts val="2400"/>
              </a:spcAft>
            </a:pPr>
            <a:r>
              <a:rPr lang="en-US" sz="2800" b="1" kern="1200">
                <a:solidFill>
                  <a:srgbClr val="FFFF00"/>
                </a:solidFill>
                <a:effectLst>
                  <a:outerShdw blurRad="38100" dist="38100" dir="2700000" algn="tl">
                    <a:srgbClr val="000000">
                      <a:alpha val="43137"/>
                    </a:srgbClr>
                  </a:outerShdw>
                </a:effectLst>
                <a:latin typeface="Arial" panose="020B0604020202020204"/>
              </a:rPr>
              <a:t>Volatile</a:t>
            </a:r>
            <a:r>
              <a:rPr lang="en-US" sz="2800"/>
              <a:t> temperament  (Mk. 3:17; Lk. 9:51-55)</a:t>
            </a:r>
          </a:p>
          <a:p>
            <a:pPr marL="461963" indent="-461963">
              <a:spcBef>
                <a:spcPts val="0"/>
              </a:spcBef>
              <a:spcAft>
                <a:spcPts val="2400"/>
              </a:spcAft>
            </a:pPr>
            <a:r>
              <a:rPr lang="en-US" sz="2800" b="1" kern="1200">
                <a:solidFill>
                  <a:srgbClr val="FFFF00"/>
                </a:solidFill>
                <a:effectLst>
                  <a:outerShdw blurRad="38100" dist="38100" dir="2700000" algn="tl">
                    <a:srgbClr val="000000">
                      <a:alpha val="43137"/>
                    </a:srgbClr>
                  </a:outerShdw>
                </a:effectLst>
                <a:latin typeface="Arial" panose="020B0604020202020204"/>
              </a:rPr>
              <a:t>Intolerant</a:t>
            </a:r>
            <a:r>
              <a:rPr lang="en-US" sz="2800"/>
              <a:t>  (Mk. 9:38-41 // Lk. 9:49-50)</a:t>
            </a:r>
          </a:p>
          <a:p>
            <a:pPr marL="461963" indent="-461963">
              <a:spcBef>
                <a:spcPts val="0"/>
              </a:spcBef>
              <a:spcAft>
                <a:spcPts val="2400"/>
              </a:spcAft>
            </a:pPr>
            <a:r>
              <a:rPr lang="en-US" sz="2800" b="1" kern="1200">
                <a:solidFill>
                  <a:srgbClr val="FFFF00"/>
                </a:solidFill>
                <a:effectLst>
                  <a:outerShdw blurRad="38100" dist="38100" dir="2700000" algn="tl">
                    <a:srgbClr val="000000">
                      <a:alpha val="43137"/>
                    </a:srgbClr>
                  </a:outerShdw>
                </a:effectLst>
                <a:latin typeface="Arial" panose="020B0604020202020204"/>
              </a:rPr>
              <a:t>Ambitious</a:t>
            </a:r>
            <a:r>
              <a:rPr lang="en-US" sz="2800"/>
              <a:t>  (Mt. 20:20-28 // Mk. 10:35-45)</a:t>
            </a:r>
          </a:p>
          <a:p>
            <a:pPr marL="514350" indent="-457200">
              <a:spcBef>
                <a:spcPts val="0"/>
              </a:spcBef>
              <a:spcAft>
                <a:spcPts val="2400"/>
              </a:spcAft>
            </a:pPr>
            <a:r>
              <a:rPr lang="en-US" sz="2800"/>
              <a:t>Asked Jesus to explain Jesus’ prophecy of </a:t>
            </a:r>
            <a:r>
              <a:rPr lang="en-US" sz="2800" b="1" kern="1200">
                <a:solidFill>
                  <a:srgbClr val="FFFF00"/>
                </a:solidFill>
                <a:effectLst>
                  <a:outerShdw blurRad="38100" dist="38100" dir="2700000" algn="tl">
                    <a:srgbClr val="000000">
                      <a:alpha val="43137"/>
                    </a:srgbClr>
                  </a:outerShdw>
                </a:effectLst>
                <a:latin typeface="Arial" panose="020B0604020202020204"/>
              </a:rPr>
              <a:t>Jerusalem’s destruction  </a:t>
            </a:r>
            <a:r>
              <a:rPr lang="en-US" sz="2800"/>
              <a:t>(Mk. 13:3-4)</a:t>
            </a:r>
          </a:p>
          <a:p>
            <a:pPr marL="514350" indent="-457200">
              <a:spcBef>
                <a:spcPts val="0"/>
              </a:spcBef>
              <a:spcAft>
                <a:spcPts val="2400"/>
              </a:spcAft>
            </a:pPr>
            <a:endParaRPr lang="en-US" sz="2800"/>
          </a:p>
        </p:txBody>
      </p:sp>
      <p:sp>
        <p:nvSpPr>
          <p:cNvPr id="5" name="Footer Placeholder 4">
            <a:extLst>
              <a:ext uri="{FF2B5EF4-FFF2-40B4-BE49-F238E27FC236}">
                <a16:creationId xmlns:a16="http://schemas.microsoft.com/office/drawing/2014/main" id="{F038D37B-625C-481F-9401-B73053A1EEE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460</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BCB4056D-8CF2-A770-1530-3B6F6A0F4281}"/>
              </a:ext>
            </a:extLst>
          </p:cNvPr>
          <p:cNvSpPr>
            <a:spLocks noGrp="1"/>
          </p:cNvSpPr>
          <p:nvPr>
            <p:ph type="dt" sz="half" idx="10"/>
          </p:nvPr>
        </p:nvSpPr>
        <p:spPr/>
        <p:txBody>
          <a:bodyPr/>
          <a:lstStyle/>
          <a:p>
            <a:r>
              <a:rPr lang="en-US" dirty="0"/>
              <a:t>Outline, 62</a:t>
            </a:r>
          </a:p>
        </p:txBody>
      </p:sp>
    </p:spTree>
    <p:extLst>
      <p:ext uri="{BB962C8B-B14F-4D97-AF65-F5344CB8AC3E}">
        <p14:creationId xmlns:p14="http://schemas.microsoft.com/office/powerpoint/2010/main" val="278072095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John</a:t>
            </a:r>
          </a:p>
        </p:txBody>
      </p:sp>
      <p:sp>
        <p:nvSpPr>
          <p:cNvPr id="3" name="Content Placeholder 2"/>
          <p:cNvSpPr>
            <a:spLocks noGrp="1"/>
          </p:cNvSpPr>
          <p:nvPr>
            <p:ph idx="1"/>
          </p:nvPr>
        </p:nvSpPr>
        <p:spPr/>
        <p:txBody>
          <a:bodyPr>
            <a:normAutofit fontScale="70000" lnSpcReduction="20000"/>
          </a:bodyPr>
          <a:lstStyle/>
          <a:p>
            <a:pPr marL="461963" indent="-461963">
              <a:lnSpc>
                <a:spcPct val="110000"/>
              </a:lnSpc>
              <a:spcBef>
                <a:spcPts val="0"/>
              </a:spcBef>
              <a:spcAft>
                <a:spcPts val="2400"/>
              </a:spcAft>
            </a:pPr>
            <a:r>
              <a:rPr lang="en-US" sz="4000" dirty="0"/>
              <a:t>Helped prepare the </a:t>
            </a:r>
            <a:r>
              <a:rPr lang="en-US" sz="4000" b="1" kern="1200" dirty="0">
                <a:solidFill>
                  <a:srgbClr val="FFFF00"/>
                </a:solidFill>
                <a:effectLst>
                  <a:outerShdw blurRad="38100" dist="38100" dir="2700000" algn="tl">
                    <a:srgbClr val="000000">
                      <a:alpha val="43137"/>
                    </a:srgbClr>
                  </a:outerShdw>
                </a:effectLst>
                <a:latin typeface="Arial" panose="020B0604020202020204"/>
              </a:rPr>
              <a:t>Passover</a:t>
            </a:r>
            <a:r>
              <a:rPr lang="en-US" sz="4000" dirty="0"/>
              <a:t> for Jesus   (Lk. 22:8-13)</a:t>
            </a:r>
          </a:p>
          <a:p>
            <a:pPr marL="461963" indent="-461963">
              <a:lnSpc>
                <a:spcPct val="110000"/>
              </a:lnSpc>
              <a:spcBef>
                <a:spcPts val="0"/>
              </a:spcBef>
              <a:spcAft>
                <a:spcPts val="2400"/>
              </a:spcAft>
            </a:pPr>
            <a:r>
              <a:rPr lang="en-US" sz="4000" dirty="0"/>
              <a:t>Peter’s </a:t>
            </a:r>
            <a:r>
              <a:rPr lang="en-US" sz="4000" b="1" kern="1200" dirty="0">
                <a:solidFill>
                  <a:srgbClr val="FFFF00"/>
                </a:solidFill>
                <a:effectLst>
                  <a:outerShdw blurRad="38100" dist="38100" dir="2700000" algn="tl">
                    <a:srgbClr val="000000">
                      <a:alpha val="43137"/>
                    </a:srgbClr>
                  </a:outerShdw>
                </a:effectLst>
              </a:rPr>
              <a:t>companion</a:t>
            </a:r>
            <a:r>
              <a:rPr lang="en-US" sz="4000" dirty="0"/>
              <a:t>  (Lk. 22:8; Acts 3:1, 3, 11; 4:13, 19; 8:14)</a:t>
            </a:r>
          </a:p>
          <a:p>
            <a:pPr marL="461963" indent="-461963">
              <a:lnSpc>
                <a:spcPct val="110000"/>
              </a:lnSpc>
              <a:spcBef>
                <a:spcPts val="0"/>
              </a:spcBef>
              <a:spcAft>
                <a:spcPts val="2400"/>
              </a:spcAft>
            </a:pPr>
            <a:r>
              <a:rPr lang="en-US" sz="4000" dirty="0"/>
              <a:t>One of the </a:t>
            </a:r>
            <a:r>
              <a:rPr lang="en-US" sz="4000" b="1" kern="1200" dirty="0">
                <a:solidFill>
                  <a:srgbClr val="FFFF00"/>
                </a:solidFill>
                <a:effectLst>
                  <a:outerShdw blurRad="38100" dist="38100" dir="2700000" algn="tl">
                    <a:srgbClr val="000000">
                      <a:alpha val="43137"/>
                    </a:srgbClr>
                  </a:outerShdw>
                </a:effectLst>
              </a:rPr>
              <a:t>pillars</a:t>
            </a:r>
            <a:r>
              <a:rPr lang="en-US" sz="4000" dirty="0"/>
              <a:t> in the Jerusalem church  (Gal. 2:9)</a:t>
            </a:r>
          </a:p>
          <a:p>
            <a:pPr marL="461963" indent="-461963">
              <a:lnSpc>
                <a:spcPct val="110000"/>
              </a:lnSpc>
              <a:spcBef>
                <a:spcPts val="0"/>
              </a:spcBef>
              <a:spcAft>
                <a:spcPts val="2400"/>
              </a:spcAft>
            </a:pPr>
            <a:r>
              <a:rPr lang="en-US" sz="4000" dirty="0"/>
              <a:t>Banished to the island of </a:t>
            </a:r>
            <a:r>
              <a:rPr lang="en-US" sz="4000" b="1" kern="1200" dirty="0">
                <a:solidFill>
                  <a:srgbClr val="FFFF00"/>
                </a:solidFill>
                <a:effectLst>
                  <a:outerShdw blurRad="38100" dist="38100" dir="2700000" algn="tl">
                    <a:srgbClr val="000000">
                      <a:alpha val="43137"/>
                    </a:srgbClr>
                  </a:outerShdw>
                </a:effectLst>
              </a:rPr>
              <a:t>Patmos</a:t>
            </a:r>
            <a:r>
              <a:rPr lang="en-US" sz="4000" dirty="0"/>
              <a:t> and wrote the </a:t>
            </a:r>
            <a:r>
              <a:rPr lang="en-US" sz="4000" b="1" kern="1200" dirty="0">
                <a:solidFill>
                  <a:srgbClr val="FFFF00"/>
                </a:solidFill>
                <a:effectLst>
                  <a:outerShdw blurRad="38100" dist="38100" dir="2700000" algn="tl">
                    <a:srgbClr val="000000">
                      <a:alpha val="43137"/>
                    </a:srgbClr>
                  </a:outerShdw>
                </a:effectLst>
              </a:rPr>
              <a:t>Apocalypse</a:t>
            </a:r>
            <a:r>
              <a:rPr lang="en-US" sz="4000" dirty="0"/>
              <a:t>  (Rev. 1:1, 4, 9)</a:t>
            </a:r>
            <a:endParaRPr lang="en-US" sz="2800" dirty="0"/>
          </a:p>
          <a:p>
            <a:pPr marL="461963" indent="-461963">
              <a:lnSpc>
                <a:spcPct val="110000"/>
              </a:lnSpc>
              <a:spcBef>
                <a:spcPts val="0"/>
              </a:spcBef>
              <a:spcAft>
                <a:spcPts val="2400"/>
              </a:spcAft>
            </a:pPr>
            <a:endParaRPr lang="en-US" sz="2800" dirty="0"/>
          </a:p>
        </p:txBody>
      </p:sp>
      <p:sp>
        <p:nvSpPr>
          <p:cNvPr id="5" name="Footer Placeholder 4">
            <a:extLst>
              <a:ext uri="{FF2B5EF4-FFF2-40B4-BE49-F238E27FC236}">
                <a16:creationId xmlns:a16="http://schemas.microsoft.com/office/drawing/2014/main" id="{7BED351C-A8BC-4173-A723-AC5182BA656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461</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1B8F0E74-D7EE-3E08-56A6-3670828C06A1}"/>
              </a:ext>
            </a:extLst>
          </p:cNvPr>
          <p:cNvSpPr>
            <a:spLocks noGrp="1"/>
          </p:cNvSpPr>
          <p:nvPr>
            <p:ph type="dt" sz="half" idx="10"/>
          </p:nvPr>
        </p:nvSpPr>
        <p:spPr/>
        <p:txBody>
          <a:bodyPr/>
          <a:lstStyle/>
          <a:p>
            <a:r>
              <a:rPr lang="en-US" dirty="0"/>
              <a:t>Outline, 62</a:t>
            </a:r>
          </a:p>
        </p:txBody>
      </p:sp>
    </p:spTree>
    <p:extLst>
      <p:ext uri="{BB962C8B-B14F-4D97-AF65-F5344CB8AC3E}">
        <p14:creationId xmlns:p14="http://schemas.microsoft.com/office/powerpoint/2010/main" val="88067137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D3A038-72E8-7721-93D2-1B074DAEB38C}"/>
              </a:ext>
            </a:extLst>
          </p:cNvPr>
          <p:cNvSpPr>
            <a:spLocks noGrp="1"/>
          </p:cNvSpPr>
          <p:nvPr>
            <p:ph type="title"/>
          </p:nvPr>
        </p:nvSpPr>
        <p:spPr/>
        <p:txBody>
          <a:bodyPr/>
          <a:lstStyle/>
          <a:p>
            <a:r>
              <a:rPr lang="en-US"/>
              <a:t>Traditional Authorship</a:t>
            </a:r>
          </a:p>
        </p:txBody>
      </p:sp>
      <p:sp>
        <p:nvSpPr>
          <p:cNvPr id="4" name="Footer Placeholder 3">
            <a:extLst>
              <a:ext uri="{FF2B5EF4-FFF2-40B4-BE49-F238E27FC236}">
                <a16:creationId xmlns:a16="http://schemas.microsoft.com/office/drawing/2014/main" id="{AAD61831-1A72-5674-DD4F-C6F9CB93EA2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8BB67B97-1508-3AE7-434B-686C2547D04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BE54E3BC-311D-B67E-B922-E18566A1BE81}"/>
              </a:ext>
            </a:extLst>
          </p:cNvPr>
          <p:cNvSpPr/>
          <p:nvPr/>
        </p:nvSpPr>
        <p:spPr bwMode="auto">
          <a:xfrm>
            <a:off x="1267452" y="1939127"/>
            <a:ext cx="6411392" cy="3271893"/>
          </a:xfrm>
          <a:prstGeom prst="horizontalScroll">
            <a:avLst/>
          </a:prstGeom>
          <a:solidFill>
            <a:srgbClr val="FFFFCC"/>
          </a:solidFill>
          <a:ln w="9525" cap="flat" cmpd="sng" algn="ctr">
            <a:solidFill>
              <a:srgbClr val="7030A0"/>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4000" dirty="0">
                <a:solidFill>
                  <a:srgbClr val="002060"/>
                </a:solidFill>
                <a:latin typeface="Arial Black" panose="020B0A04020102020204"/>
              </a:rPr>
              <a:t>GENERAL</a:t>
            </a:r>
            <a:br>
              <a:rPr lang="en-US" sz="4000" dirty="0">
                <a:solidFill>
                  <a:srgbClr val="002060"/>
                </a:solidFill>
                <a:latin typeface="Arial Black" panose="020B0A04020102020204"/>
              </a:rPr>
            </a:br>
            <a:r>
              <a:rPr lang="en-US" sz="4000" dirty="0">
                <a:solidFill>
                  <a:srgbClr val="002060"/>
                </a:solidFill>
                <a:latin typeface="Arial Black" panose="020B0A04020102020204"/>
              </a:rPr>
              <a:t>OBJECTIONS!!!</a:t>
            </a:r>
            <a:endPar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endParaRPr>
          </a:p>
        </p:txBody>
      </p:sp>
      <p:sp>
        <p:nvSpPr>
          <p:cNvPr id="3" name="Date Placeholder 2">
            <a:extLst>
              <a:ext uri="{FF2B5EF4-FFF2-40B4-BE49-F238E27FC236}">
                <a16:creationId xmlns:a16="http://schemas.microsoft.com/office/drawing/2014/main" id="{EF1B1BFA-466C-0FC5-52A8-8E655EFF34A1}"/>
              </a:ext>
            </a:extLst>
          </p:cNvPr>
          <p:cNvSpPr>
            <a:spLocks noGrp="1"/>
          </p:cNvSpPr>
          <p:nvPr>
            <p:ph type="dt" sz="half" idx="10"/>
          </p:nvPr>
        </p:nvSpPr>
        <p:spPr/>
        <p:txBody>
          <a:bodyPr/>
          <a:lstStyle/>
          <a:p>
            <a:r>
              <a:rPr lang="en-US" dirty="0"/>
              <a:t>Outline, 62</a:t>
            </a:r>
          </a:p>
        </p:txBody>
      </p:sp>
    </p:spTree>
    <p:extLst>
      <p:ext uri="{BB962C8B-B14F-4D97-AF65-F5344CB8AC3E}">
        <p14:creationId xmlns:p14="http://schemas.microsoft.com/office/powerpoint/2010/main" val="1586036970"/>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Gospels Are Anonymous</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406231"/>
            <a:ext cx="8229600" cy="4759325"/>
          </a:xfrm>
          <a:noFill/>
        </p:spPr>
        <p:txBody>
          <a:bodyPr anchor="t"/>
          <a:lstStyle/>
          <a:p>
            <a:pPr>
              <a:spcAft>
                <a:spcPts val="2800"/>
              </a:spcAft>
            </a:pPr>
            <a:r>
              <a:rPr lang="en-US" b="1" dirty="0">
                <a:solidFill>
                  <a:srgbClr val="FFFF00"/>
                </a:solidFill>
              </a:rPr>
              <a:t>No internal indications of authorship </a:t>
            </a:r>
            <a:r>
              <a:rPr lang="en-US" dirty="0"/>
              <a:t>in the Gospels</a:t>
            </a:r>
          </a:p>
          <a:p>
            <a:pPr>
              <a:spcAft>
                <a:spcPts val="2800"/>
              </a:spcAft>
            </a:pPr>
            <a:r>
              <a:rPr lang="en-US" dirty="0"/>
              <a:t>Therefore, we </a:t>
            </a:r>
            <a:r>
              <a:rPr lang="en-US" b="1" dirty="0">
                <a:solidFill>
                  <a:srgbClr val="FFFF00"/>
                </a:solidFill>
              </a:rPr>
              <a:t>do not and cannot know </a:t>
            </a:r>
            <a:r>
              <a:rPr lang="en-US" dirty="0"/>
              <a:t>who wrote them</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9AC815C0-1A76-5A5D-6DD2-8532D3266DF0}"/>
              </a:ext>
            </a:extLst>
          </p:cNvPr>
          <p:cNvSpPr>
            <a:spLocks noGrp="1"/>
          </p:cNvSpPr>
          <p:nvPr>
            <p:ph type="dt" sz="half" idx="10"/>
          </p:nvPr>
        </p:nvSpPr>
        <p:spPr/>
        <p:txBody>
          <a:bodyPr/>
          <a:lstStyle/>
          <a:p>
            <a:r>
              <a:rPr lang="en-US" dirty="0"/>
              <a:t>Outline, 63</a:t>
            </a:r>
          </a:p>
        </p:txBody>
      </p:sp>
    </p:spTree>
    <p:extLst>
      <p:ext uri="{BB962C8B-B14F-4D97-AF65-F5344CB8AC3E}">
        <p14:creationId xmlns:p14="http://schemas.microsoft.com/office/powerpoint/2010/main" val="93370328"/>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F807A3E-6601-5FFE-CE64-3F3863D43DF5}"/>
              </a:ext>
            </a:extLst>
          </p:cNvPr>
          <p:cNvPicPr>
            <a:picLocks noChangeAspect="1"/>
          </p:cNvPicPr>
          <p:nvPr/>
        </p:nvPicPr>
        <p:blipFill>
          <a:blip r:embed="rId3"/>
          <a:stretch>
            <a:fillRect/>
          </a:stretch>
        </p:blipFill>
        <p:spPr>
          <a:xfrm>
            <a:off x="2779620" y="1510506"/>
            <a:ext cx="3584759" cy="4224894"/>
          </a:xfrm>
          <a:prstGeom prst="rect">
            <a:avLst/>
          </a:prstGeom>
        </p:spPr>
      </p:pic>
      <p:sp>
        <p:nvSpPr>
          <p:cNvPr id="2" name="Title 1"/>
          <p:cNvSpPr>
            <a:spLocks noGrp="1"/>
          </p:cNvSpPr>
          <p:nvPr>
            <p:ph type="title"/>
          </p:nvPr>
        </p:nvSpPr>
        <p:spPr/>
        <p:txBody>
          <a:bodyPr/>
          <a:lstStyle/>
          <a:p>
            <a:r>
              <a:rPr lang="en-US" sz="4000"/>
              <a:t>Anonymous Gospels</a:t>
            </a:r>
          </a:p>
        </p:txBody>
      </p:sp>
      <p:sp>
        <p:nvSpPr>
          <p:cNvPr id="3" name="Content Placeholder 2"/>
          <p:cNvSpPr>
            <a:spLocks noGrp="1"/>
          </p:cNvSpPr>
          <p:nvPr>
            <p:ph sz="half" idx="1"/>
          </p:nvPr>
        </p:nvSpPr>
        <p:spPr>
          <a:xfrm>
            <a:off x="649995" y="1510506"/>
            <a:ext cx="8229600" cy="4768057"/>
          </a:xfrm>
        </p:spPr>
        <p:txBody>
          <a:bodyPr/>
          <a:lstStyle/>
          <a:p>
            <a:pPr marL="0" indent="457200">
              <a:spcBef>
                <a:spcPts val="0"/>
              </a:spcBef>
              <a:spcAft>
                <a:spcPts val="2400"/>
              </a:spcAft>
              <a:buNone/>
            </a:pPr>
            <a:r>
              <a:rPr lang="en-US" b="1" i="1" dirty="0"/>
              <a:t>Bart </a:t>
            </a:r>
            <a:r>
              <a:rPr lang="en-US" b="1" i="1" dirty="0" err="1"/>
              <a:t>Ehrman</a:t>
            </a:r>
            <a:r>
              <a:rPr lang="en-US" b="1" dirty="0"/>
              <a:t>:  </a:t>
            </a:r>
            <a:r>
              <a:rPr lang="en-US" dirty="0"/>
              <a:t>“There were some books, such as the Gospels, that had been </a:t>
            </a:r>
            <a:r>
              <a:rPr lang="en-US" b="1" dirty="0">
                <a:solidFill>
                  <a:srgbClr val="FFFF00"/>
                </a:solidFill>
              </a:rPr>
              <a:t>written anonymously</a:t>
            </a:r>
            <a:r>
              <a:rPr lang="en-US" dirty="0"/>
              <a:t>, only later to be ascribed to certain authors who </a:t>
            </a:r>
            <a:r>
              <a:rPr lang="en-US" b="1" dirty="0">
                <a:solidFill>
                  <a:srgbClr val="FFFF00"/>
                </a:solidFill>
              </a:rPr>
              <a:t>probably did not write them </a:t>
            </a:r>
            <a:r>
              <a:rPr lang="en-US" dirty="0"/>
              <a:t>(apostles and friends of the apostles).  Other books were written by authors who flat out </a:t>
            </a:r>
            <a:r>
              <a:rPr lang="en-US" b="1" dirty="0">
                <a:solidFill>
                  <a:srgbClr val="FFFF00"/>
                </a:solidFill>
              </a:rPr>
              <a:t>claimed to be someone they weren’t</a:t>
            </a:r>
            <a:r>
              <a:rPr lang="en-US" dirty="0"/>
              <a:t>.”  </a:t>
            </a:r>
            <a:r>
              <a:rPr lang="en-US" sz="2000" dirty="0"/>
              <a:t>(</a:t>
            </a:r>
            <a:r>
              <a:rPr lang="en-US" sz="2000" i="1" dirty="0"/>
              <a:t>Jesus Interrupted</a:t>
            </a:r>
            <a:r>
              <a:rPr lang="en-US" sz="2000" dirty="0"/>
              <a:t>, 47)</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9E68C4D-85A8-6076-3AA8-6FC212B5C8C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63</a:t>
            </a:r>
          </a:p>
        </p:txBody>
      </p:sp>
    </p:spTree>
    <p:extLst>
      <p:ext uri="{BB962C8B-B14F-4D97-AF65-F5344CB8AC3E}">
        <p14:creationId xmlns:p14="http://schemas.microsoft.com/office/powerpoint/2010/main" val="3226639149"/>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25DA7-DEF9-9FFA-3FD5-2408891654BB}"/>
              </a:ext>
            </a:extLst>
          </p:cNvPr>
          <p:cNvSpPr>
            <a:spLocks noGrp="1"/>
          </p:cNvSpPr>
          <p:nvPr>
            <p:ph type="title"/>
          </p:nvPr>
        </p:nvSpPr>
        <p:spPr/>
        <p:txBody>
          <a:bodyPr/>
          <a:lstStyle/>
          <a:p>
            <a:r>
              <a:rPr lang="en-US" sz="4000" dirty="0"/>
              <a:t>Many “Anonymous” Writings</a:t>
            </a:r>
          </a:p>
        </p:txBody>
      </p:sp>
      <p:sp>
        <p:nvSpPr>
          <p:cNvPr id="3" name="Content Placeholder 2">
            <a:extLst>
              <a:ext uri="{FF2B5EF4-FFF2-40B4-BE49-F238E27FC236}">
                <a16:creationId xmlns:a16="http://schemas.microsoft.com/office/drawing/2014/main" id="{94EA9960-4F27-3E44-07CE-26DE097390B8}"/>
              </a:ext>
            </a:extLst>
          </p:cNvPr>
          <p:cNvSpPr>
            <a:spLocks noGrp="1"/>
          </p:cNvSpPr>
          <p:nvPr>
            <p:ph idx="1"/>
          </p:nvPr>
        </p:nvSpPr>
        <p:spPr/>
        <p:txBody>
          <a:bodyPr/>
          <a:lstStyle/>
          <a:p>
            <a:r>
              <a:rPr lang="en-US" dirty="0"/>
              <a:t>Tacitus’ Annals</a:t>
            </a:r>
          </a:p>
          <a:p>
            <a:r>
              <a:rPr lang="en-US" dirty="0"/>
              <a:t>Plutarch’s Lives</a:t>
            </a:r>
          </a:p>
          <a:p>
            <a:r>
              <a:rPr lang="en-US" dirty="0"/>
              <a:t>Plato</a:t>
            </a:r>
          </a:p>
          <a:p>
            <a:r>
              <a:rPr lang="en-US" dirty="0"/>
              <a:t>Porphyry</a:t>
            </a:r>
          </a:p>
          <a:p>
            <a:r>
              <a:rPr lang="en-US" dirty="0"/>
              <a:t>Clement of Rome</a:t>
            </a:r>
          </a:p>
        </p:txBody>
      </p:sp>
      <p:sp>
        <p:nvSpPr>
          <p:cNvPr id="4" name="Date Placeholder 3">
            <a:extLst>
              <a:ext uri="{FF2B5EF4-FFF2-40B4-BE49-F238E27FC236}">
                <a16:creationId xmlns:a16="http://schemas.microsoft.com/office/drawing/2014/main" id="{07C54098-9D63-7132-E181-B83A0F54CDA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63</a:t>
            </a:r>
          </a:p>
        </p:txBody>
      </p:sp>
      <p:sp>
        <p:nvSpPr>
          <p:cNvPr id="5" name="Footer Placeholder 4">
            <a:extLst>
              <a:ext uri="{FF2B5EF4-FFF2-40B4-BE49-F238E27FC236}">
                <a16:creationId xmlns:a16="http://schemas.microsoft.com/office/drawing/2014/main" id="{12B28B03-3C99-3142-5AA9-FA3CA53F31C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EDFFD5FA-A91A-D1DC-6D57-81AE6C0687C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59347968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p:cTn id="13"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3">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p:cTn id="25"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7" dur="500"/>
                                        <p:tgtEl>
                                          <p:spTgt spid="3">
                                            <p:txEl>
                                              <p:pRg st="3" end="3"/>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p:cTn id="31"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7960" y="277813"/>
            <a:ext cx="5244029" cy="1143000"/>
          </a:xfrm>
        </p:spPr>
        <p:txBody>
          <a:bodyPr/>
          <a:lstStyle/>
          <a:p>
            <a:r>
              <a:rPr lang="en-US" dirty="0"/>
              <a:t>Tacitus</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i="1" dirty="0">
                <a:solidFill>
                  <a:srgbClr val="FFFF00"/>
                </a:solidFill>
              </a:rPr>
              <a:t>Annals</a:t>
            </a:r>
            <a:r>
              <a:rPr lang="en-US" sz="2800" dirty="0">
                <a:effectLst>
                  <a:outerShdw blurRad="38100" dist="38100" dir="2700000" algn="tl">
                    <a:srgbClr val="000000">
                      <a:alpha val="43137"/>
                    </a:srgbClr>
                  </a:outerShdw>
                </a:effectLst>
              </a:rPr>
              <a:t> published ~AD 116</a:t>
            </a:r>
          </a:p>
          <a:p>
            <a:pPr marL="457200" indent="-457200">
              <a:spcBef>
                <a:spcPts val="0"/>
              </a:spcBef>
              <a:spcAft>
                <a:spcPts val="2400"/>
              </a:spcAft>
            </a:pPr>
            <a:r>
              <a:rPr lang="en-US" sz="2800" b="1" dirty="0">
                <a:solidFill>
                  <a:srgbClr val="FFFF00"/>
                </a:solidFill>
              </a:rPr>
              <a:t>Pliny</a:t>
            </a:r>
            <a:r>
              <a:rPr lang="en-US" sz="2800" dirty="0">
                <a:effectLst>
                  <a:outerShdw blurRad="38100" dist="38100" dir="2700000" algn="tl">
                    <a:srgbClr val="000000">
                      <a:alpha val="43137"/>
                    </a:srgbClr>
                  </a:outerShdw>
                </a:effectLst>
              </a:rPr>
              <a:t> is the only contemporary</a:t>
            </a:r>
            <a:br>
              <a:rPr lang="en-US" sz="2800" dirty="0">
                <a:effectLst>
                  <a:outerShdw blurRad="38100" dist="38100" dir="2700000" algn="tl">
                    <a:srgbClr val="000000">
                      <a:alpha val="43137"/>
                    </a:srgbClr>
                  </a:outerShdw>
                </a:effectLst>
              </a:rPr>
            </a:br>
            <a:r>
              <a:rPr lang="en-US" sz="2800" dirty="0">
                <a:effectLst>
                  <a:outerShdw blurRad="38100" dist="38100" dir="2700000" algn="tl">
                    <a:srgbClr val="000000">
                      <a:alpha val="43137"/>
                    </a:srgbClr>
                  </a:outerShdw>
                </a:effectLst>
              </a:rPr>
              <a:t>to mention Tacitus</a:t>
            </a:r>
          </a:p>
          <a:p>
            <a:pPr marL="457200" indent="-457200">
              <a:spcBef>
                <a:spcPts val="0"/>
              </a:spcBef>
              <a:spcAft>
                <a:spcPts val="2400"/>
              </a:spcAft>
            </a:pPr>
            <a:r>
              <a:rPr lang="en-US" sz="2800" dirty="0">
                <a:effectLst>
                  <a:outerShdw blurRad="38100" dist="38100" dir="2700000" algn="tl">
                    <a:srgbClr val="000000">
                      <a:alpha val="43137"/>
                    </a:srgbClr>
                  </a:outerShdw>
                </a:effectLst>
              </a:rPr>
              <a:t>Tacitus is mentioned or quoted in </a:t>
            </a:r>
            <a:r>
              <a:rPr lang="en-US" sz="2800" b="1" dirty="0">
                <a:solidFill>
                  <a:srgbClr val="FFFF00"/>
                </a:solidFill>
              </a:rPr>
              <a:t>each century </a:t>
            </a:r>
            <a:r>
              <a:rPr lang="en-US" sz="2800" dirty="0">
                <a:effectLst>
                  <a:outerShdw blurRad="38100" dist="38100" dir="2700000" algn="tl">
                    <a:srgbClr val="000000">
                      <a:alpha val="43137"/>
                    </a:srgbClr>
                  </a:outerShdw>
                </a:effectLst>
              </a:rPr>
              <a:t>down to and including </a:t>
            </a:r>
            <a:r>
              <a:rPr lang="en-US" sz="2800" b="1" dirty="0">
                <a:solidFill>
                  <a:srgbClr val="FFFF00"/>
                </a:solidFill>
              </a:rPr>
              <a:t>the sixth</a:t>
            </a:r>
          </a:p>
          <a:p>
            <a:pPr marL="457200" indent="-457200">
              <a:spcBef>
                <a:spcPts val="0"/>
              </a:spcBef>
              <a:spcAft>
                <a:spcPts val="2400"/>
              </a:spcAft>
            </a:pPr>
            <a:r>
              <a:rPr lang="en-US" sz="2800" dirty="0">
                <a:effectLst>
                  <a:outerShdw blurRad="38100" dist="38100" dir="2700000" algn="tl">
                    <a:srgbClr val="000000">
                      <a:alpha val="43137"/>
                    </a:srgbClr>
                  </a:outerShdw>
                </a:effectLst>
              </a:rPr>
              <a:t>The </a:t>
            </a:r>
            <a:r>
              <a:rPr lang="en-US" sz="2800" b="1" dirty="0">
                <a:solidFill>
                  <a:srgbClr val="FFFF00"/>
                </a:solidFill>
              </a:rPr>
              <a:t>seventh and eighth </a:t>
            </a:r>
            <a:r>
              <a:rPr lang="en-US" sz="2800" dirty="0">
                <a:effectLst>
                  <a:outerShdw blurRad="38100" dist="38100" dir="2700000" algn="tl">
                    <a:srgbClr val="000000">
                      <a:alpha val="43137"/>
                    </a:srgbClr>
                  </a:outerShdw>
                </a:effectLst>
              </a:rPr>
              <a:t>are the only centuries that have as yet furnished no evidence of knowing him</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53201" y="0"/>
            <a:ext cx="2590800" cy="3341310"/>
          </a:xfrm>
          <a:prstGeom prst="rect">
            <a:avLst/>
          </a:prstGeom>
        </p:spPr>
      </p:pic>
      <p:sp>
        <p:nvSpPr>
          <p:cNvPr id="7" name="Date Placeholder 6">
            <a:extLst>
              <a:ext uri="{FF2B5EF4-FFF2-40B4-BE49-F238E27FC236}">
                <a16:creationId xmlns:a16="http://schemas.microsoft.com/office/drawing/2014/main" id="{86FF0638-0F3A-7101-872A-4C135EA3772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63</a:t>
            </a:r>
          </a:p>
        </p:txBody>
      </p:sp>
    </p:spTree>
    <p:extLst>
      <p:ext uri="{BB962C8B-B14F-4D97-AF65-F5344CB8AC3E}">
        <p14:creationId xmlns:p14="http://schemas.microsoft.com/office/powerpoint/2010/main" val="235944147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2ACEE87-785E-E72D-E2CA-542FF64774E7}"/>
              </a:ext>
            </a:extLst>
          </p:cNvPr>
          <p:cNvPicPr>
            <a:picLocks noChangeAspect="1"/>
          </p:cNvPicPr>
          <p:nvPr/>
        </p:nvPicPr>
        <p:blipFill>
          <a:blip r:embed="rId2"/>
          <a:stretch>
            <a:fillRect/>
          </a:stretch>
        </p:blipFill>
        <p:spPr>
          <a:xfrm>
            <a:off x="2445743" y="1626290"/>
            <a:ext cx="4437043" cy="4437043"/>
          </a:xfrm>
          <a:prstGeom prst="rect">
            <a:avLst/>
          </a:prstGeom>
        </p:spPr>
      </p:pic>
      <p:sp>
        <p:nvSpPr>
          <p:cNvPr id="2" name="Title 1"/>
          <p:cNvSpPr>
            <a:spLocks noGrp="1"/>
          </p:cNvSpPr>
          <p:nvPr>
            <p:ph type="title"/>
          </p:nvPr>
        </p:nvSpPr>
        <p:spPr/>
        <p:txBody>
          <a:bodyPr/>
          <a:lstStyle/>
          <a:p>
            <a:r>
              <a:rPr lang="en-US" dirty="0"/>
              <a:t>Attribution By Others</a:t>
            </a:r>
          </a:p>
        </p:txBody>
      </p:sp>
      <p:sp>
        <p:nvSpPr>
          <p:cNvPr id="3" name="Content Placeholder 2"/>
          <p:cNvSpPr>
            <a:spLocks noGrp="1"/>
          </p:cNvSpPr>
          <p:nvPr>
            <p:ph idx="1"/>
          </p:nvPr>
        </p:nvSpPr>
        <p:spPr>
          <a:xfrm>
            <a:off x="457200" y="1529161"/>
            <a:ext cx="8229600" cy="4641053"/>
          </a:xfrm>
        </p:spPr>
        <p:txBody>
          <a:bodyPr/>
          <a:lstStyle/>
          <a:p>
            <a:pPr marL="0" indent="457200">
              <a:buNone/>
            </a:pPr>
            <a:r>
              <a:rPr lang="en-US" sz="2800" b="1" i="1" dirty="0">
                <a:effectLst>
                  <a:outerShdw blurRad="38100" dist="38100" dir="2700000" algn="tl">
                    <a:srgbClr val="000000">
                      <a:alpha val="43137"/>
                    </a:srgbClr>
                  </a:outerShdw>
                </a:effectLst>
              </a:rPr>
              <a:t>James Patrick Holding:  </a:t>
            </a:r>
            <a:r>
              <a:rPr lang="en-US" sz="2800" dirty="0">
                <a:effectLst>
                  <a:outerShdw blurRad="38100" dist="38100" dir="2700000" algn="tl">
                    <a:srgbClr val="000000">
                      <a:alpha val="43137"/>
                    </a:srgbClr>
                  </a:outerShdw>
                </a:effectLst>
              </a:rPr>
              <a:t>“If Tacitus is </a:t>
            </a:r>
            <a:r>
              <a:rPr lang="en-US" sz="2800" b="1" dirty="0">
                <a:solidFill>
                  <a:srgbClr val="FFFF00"/>
                </a:solidFill>
                <a:effectLst>
                  <a:outerShdw blurRad="38100" dist="38100" dir="2700000" algn="tl">
                    <a:srgbClr val="000000">
                      <a:alpha val="43137"/>
                    </a:srgbClr>
                  </a:outerShdw>
                </a:effectLst>
              </a:rPr>
              <a:t>referred</a:t>
            </a:r>
            <a:r>
              <a:rPr lang="en-US" sz="2800" dirty="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to</a:t>
            </a:r>
            <a:r>
              <a:rPr lang="en-US" sz="2800" dirty="0">
                <a:effectLst>
                  <a:outerShdw blurRad="38100" dist="38100" dir="2700000" algn="tl">
                    <a:srgbClr val="000000">
                      <a:alpha val="43137"/>
                    </a:srgbClr>
                  </a:outerShdw>
                </a:effectLst>
              </a:rPr>
              <a:t> by other people, or if he is found in </a:t>
            </a:r>
            <a:r>
              <a:rPr lang="en-US" b="1" dirty="0">
                <a:solidFill>
                  <a:srgbClr val="FFFF00"/>
                </a:solidFill>
                <a:effectLst>
                  <a:outerShdw blurRad="38100" dist="38100" dir="2700000" algn="tl">
                    <a:srgbClr val="000000">
                      <a:alpha val="43137"/>
                    </a:srgbClr>
                  </a:outerShdw>
                </a:effectLst>
              </a:rPr>
              <a:t>other records</a:t>
            </a:r>
            <a:r>
              <a:rPr lang="en-US" sz="2800" dirty="0">
                <a:effectLst>
                  <a:outerShdw blurRad="38100" dist="38100" dir="2700000" algn="tl">
                    <a:srgbClr val="000000">
                      <a:alpha val="43137"/>
                    </a:srgbClr>
                  </a:outerShdw>
                </a:effectLst>
              </a:rPr>
              <a:t>, and if others </a:t>
            </a:r>
            <a:r>
              <a:rPr lang="en-US" b="1" dirty="0">
                <a:solidFill>
                  <a:srgbClr val="FFFF00"/>
                </a:solidFill>
                <a:effectLst>
                  <a:outerShdw blurRad="38100" dist="38100" dir="2700000" algn="tl">
                    <a:srgbClr val="000000">
                      <a:alpha val="43137"/>
                    </a:srgbClr>
                  </a:outerShdw>
                </a:effectLst>
              </a:rPr>
              <a:t>attribute</a:t>
            </a:r>
            <a:r>
              <a:rPr lang="en-US" sz="2800" dirty="0">
                <a:effectLst>
                  <a:outerShdw blurRad="38100" dist="38100" dir="2700000" algn="tl">
                    <a:srgbClr val="000000">
                      <a:alpha val="43137"/>
                    </a:srgbClr>
                  </a:outerShdw>
                </a:effectLst>
              </a:rPr>
              <a:t> a work to him, then this is clear testimony that </a:t>
            </a:r>
            <a:r>
              <a:rPr lang="en-US" b="1" dirty="0">
                <a:solidFill>
                  <a:srgbClr val="FFFF00"/>
                </a:solidFill>
                <a:effectLst>
                  <a:outerShdw blurRad="38100" dist="38100" dir="2700000" algn="tl">
                    <a:srgbClr val="000000">
                      <a:alpha val="43137"/>
                    </a:srgbClr>
                  </a:outerShdw>
                </a:effectLst>
              </a:rPr>
              <a:t>he wrote the document</a:t>
            </a:r>
            <a:r>
              <a:rPr lang="en-US" sz="2800" dirty="0">
                <a:effectLst>
                  <a:outerShdw blurRad="38100" dist="38100" dir="2700000" algn="tl">
                    <a:srgbClr val="000000">
                      <a:alpha val="43137"/>
                    </a:srgbClr>
                  </a:outerShdw>
                </a:effectLst>
              </a:rPr>
              <a:t> in question…. On the other hand, if some writer at some point (the closer to the time of Tacitus, the ‘better’) either </a:t>
            </a:r>
            <a:r>
              <a:rPr lang="en-US" b="1" dirty="0">
                <a:solidFill>
                  <a:srgbClr val="FFFF00"/>
                </a:solidFill>
                <a:effectLst>
                  <a:outerShdw blurRad="38100" dist="38100" dir="2700000" algn="tl">
                    <a:srgbClr val="000000">
                      <a:alpha val="43137"/>
                    </a:srgbClr>
                  </a:outerShdw>
                </a:effectLst>
              </a:rPr>
              <a:t>denies</a:t>
            </a:r>
            <a:r>
              <a:rPr lang="en-US" sz="2800" dirty="0">
                <a:effectLst>
                  <a:outerShdw blurRad="38100" dist="38100" dir="2700000" algn="tl">
                    <a:srgbClr val="000000">
                      <a:alpha val="43137"/>
                    </a:srgbClr>
                  </a:outerShdw>
                </a:effectLst>
              </a:rPr>
              <a:t> that Tacitus wrote a given work attributed to him, or else </a:t>
            </a:r>
            <a:r>
              <a:rPr lang="en-US" b="1" dirty="0">
                <a:solidFill>
                  <a:srgbClr val="FFFF00"/>
                </a:solidFill>
                <a:effectLst>
                  <a:outerShdw blurRad="38100" dist="38100" dir="2700000" algn="tl">
                    <a:srgbClr val="000000">
                      <a:alpha val="43137"/>
                    </a:srgbClr>
                  </a:outerShdw>
                </a:effectLst>
              </a:rPr>
              <a:t>attributes</a:t>
            </a:r>
            <a:r>
              <a:rPr lang="en-US" sz="2800" dirty="0">
                <a:effectLst>
                  <a:outerShdw blurRad="38100" dist="38100" dir="2700000" algn="tl">
                    <a:srgbClr val="000000">
                      <a:alpha val="43137"/>
                    </a:srgbClr>
                  </a:outerShdw>
                </a:effectLst>
              </a:rPr>
              <a:t> (without reference to Tacitus) </a:t>
            </a:r>
            <a:r>
              <a:rPr lang="en-US" b="1" dirty="0">
                <a:solidFill>
                  <a:srgbClr val="FFFF00"/>
                </a:solidFill>
                <a:effectLst>
                  <a:outerShdw blurRad="38100" dist="38100" dir="2700000" algn="tl">
                    <a:srgbClr val="000000">
                      <a:alpha val="43137"/>
                    </a:srgbClr>
                  </a:outerShdw>
                </a:effectLst>
              </a:rPr>
              <a:t>the work to another, </a:t>
            </a:r>
            <a:r>
              <a:rPr lang="en-US" sz="2800" dirty="0">
                <a:effectLst>
                  <a:outerShdw blurRad="38100" dist="38100" dir="2700000" algn="tl">
                    <a:srgbClr val="000000">
                      <a:alpha val="43137"/>
                    </a:srgbClr>
                  </a:outerShdw>
                </a:effectLst>
              </a:rPr>
              <a:t>we may have reason to </a:t>
            </a:r>
            <a:r>
              <a:rPr lang="en-US" b="1" dirty="0">
                <a:solidFill>
                  <a:srgbClr val="FFFF00"/>
                </a:solidFill>
                <a:effectLst>
                  <a:outerShdw blurRad="38100" dist="38100" dir="2700000" algn="tl">
                    <a:srgbClr val="000000">
                      <a:alpha val="43137"/>
                    </a:srgbClr>
                  </a:outerShdw>
                </a:effectLst>
              </a:rPr>
              <a:t>suspect Tacitus' authorship</a:t>
            </a:r>
            <a:r>
              <a:rPr lang="en-US" sz="2800"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a:t>
            </a:r>
            <a:r>
              <a:rPr lang="en-US" sz="2000" dirty="0" err="1">
                <a:effectLst>
                  <a:outerShdw blurRad="38100" dist="38100" dir="2700000" algn="tl">
                    <a:srgbClr val="000000">
                      <a:alpha val="43137"/>
                    </a:srgbClr>
                  </a:outerShdw>
                </a:effectLst>
              </a:rPr>
              <a:t>Tektonics</a:t>
            </a:r>
            <a:r>
              <a:rPr lang="en-US" sz="2000" dirty="0">
                <a:effectLst>
                  <a:outerShdw blurRad="38100" dist="38100" dir="2700000" algn="tl">
                    <a:srgbClr val="000000">
                      <a:alpha val="43137"/>
                    </a:srgbClr>
                  </a:outerShdw>
                </a:effectLst>
              </a:rPr>
              <a:t>, 7)</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C430AC2-E0C0-6098-7B11-B900C1791D5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63</a:t>
            </a:r>
          </a:p>
        </p:txBody>
      </p:sp>
    </p:spTree>
    <p:extLst>
      <p:ext uri="{BB962C8B-B14F-4D97-AF65-F5344CB8AC3E}">
        <p14:creationId xmlns:p14="http://schemas.microsoft.com/office/powerpoint/2010/main" val="26467798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Plutarch’s Biographies</a:t>
            </a:r>
            <a:br>
              <a:rPr lang="en-US" dirty="0"/>
            </a:br>
            <a:r>
              <a:rPr lang="en-US" sz="3000" dirty="0">
                <a:latin typeface="+mn-lt"/>
              </a:rPr>
              <a:t>(~AD 70-120)</a:t>
            </a:r>
          </a:p>
        </p:txBody>
      </p:sp>
      <p:sp>
        <p:nvSpPr>
          <p:cNvPr id="3" name="Content Placeholder 2"/>
          <p:cNvSpPr>
            <a:spLocks noGrp="1"/>
          </p:cNvSpPr>
          <p:nvPr>
            <p:ph idx="1"/>
          </p:nvPr>
        </p:nvSpPr>
        <p:spPr/>
        <p:txBody>
          <a:bodyPr/>
          <a:lstStyle/>
          <a:p>
            <a:pPr marL="457200" indent="-457200">
              <a:spcAft>
                <a:spcPts val="2400"/>
              </a:spcAft>
            </a:pPr>
            <a:r>
              <a:rPr lang="en-US" sz="2800" dirty="0"/>
              <a:t>Wrote </a:t>
            </a:r>
            <a:r>
              <a:rPr lang="en-US" sz="2800" b="1" dirty="0">
                <a:solidFill>
                  <a:srgbClr val="FFFF00"/>
                </a:solidFill>
              </a:rPr>
              <a:t>more biographies </a:t>
            </a:r>
            <a:r>
              <a:rPr lang="en-US" sz="2800" dirty="0"/>
              <a:t>that have survived than anyone </a:t>
            </a:r>
            <a:r>
              <a:rPr lang="en-US" sz="2800" b="1" dirty="0">
                <a:solidFill>
                  <a:srgbClr val="FFFF00"/>
                </a:solidFill>
              </a:rPr>
              <a:t>else  (50:60+)</a:t>
            </a:r>
          </a:p>
          <a:p>
            <a:pPr marL="457200" indent="-457200">
              <a:spcBef>
                <a:spcPts val="0"/>
              </a:spcBef>
              <a:spcAft>
                <a:spcPts val="2400"/>
              </a:spcAft>
            </a:pPr>
            <a:r>
              <a:rPr lang="en-US" sz="2800" b="1" dirty="0">
                <a:solidFill>
                  <a:srgbClr val="FFFF00"/>
                </a:solidFill>
              </a:rPr>
              <a:t>His name never appears </a:t>
            </a:r>
            <a:r>
              <a:rPr lang="en-US" sz="2800" dirty="0"/>
              <a:t>in his biographies</a:t>
            </a:r>
          </a:p>
          <a:p>
            <a:pPr marL="457200" indent="-457200">
              <a:spcBef>
                <a:spcPts val="0"/>
              </a:spcBef>
              <a:spcAft>
                <a:spcPts val="2400"/>
              </a:spcAft>
            </a:pPr>
            <a:r>
              <a:rPr lang="en-US" sz="2800" b="1" dirty="0">
                <a:solidFill>
                  <a:srgbClr val="FFFF00"/>
                </a:solidFill>
              </a:rPr>
              <a:t>Most classical authors </a:t>
            </a:r>
            <a:r>
              <a:rPr lang="en-US" sz="2800" dirty="0"/>
              <a:t>did</a:t>
            </a:r>
            <a:br>
              <a:rPr lang="en-US" sz="2800" dirty="0"/>
            </a:br>
            <a:r>
              <a:rPr lang="en-US" sz="2800" dirty="0"/>
              <a:t>not include their names</a:t>
            </a:r>
          </a:p>
          <a:p>
            <a:pPr marL="457200" indent="-457200">
              <a:spcBef>
                <a:spcPts val="0"/>
              </a:spcBef>
              <a:spcAft>
                <a:spcPts val="2400"/>
              </a:spcAft>
            </a:pPr>
            <a:r>
              <a:rPr lang="en-US" sz="2800" dirty="0"/>
              <a:t>But </a:t>
            </a:r>
            <a:r>
              <a:rPr lang="en-US" sz="2800" b="1" dirty="0">
                <a:solidFill>
                  <a:srgbClr val="FFFF00"/>
                </a:solidFill>
              </a:rPr>
              <a:t>no one questions</a:t>
            </a:r>
            <a:br>
              <a:rPr lang="en-US" sz="2800" b="1" dirty="0">
                <a:solidFill>
                  <a:srgbClr val="FFFF00"/>
                </a:solidFill>
              </a:rPr>
            </a:br>
            <a:r>
              <a:rPr lang="en-US" sz="2800" dirty="0"/>
              <a:t>whether Plutarch wrote</a:t>
            </a:r>
            <a:br>
              <a:rPr lang="en-US" sz="2800" dirty="0"/>
            </a:br>
            <a:r>
              <a:rPr lang="en-US" sz="2800" dirty="0"/>
              <a:t>these biographies</a:t>
            </a:r>
          </a:p>
          <a:p>
            <a:pPr marL="457200" indent="-457200">
              <a:spcBef>
                <a:spcPts val="0"/>
              </a:spcBef>
              <a:spcAft>
                <a:spcPts val="2400"/>
              </a:spcAft>
            </a:pPr>
            <a:endParaRPr lang="en-US" sz="2800" dirty="0"/>
          </a:p>
          <a:p>
            <a:endParaRPr lang="en-US" dirty="0"/>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1026" name="Picture 2">
            <a:extLst>
              <a:ext uri="{FF2B5EF4-FFF2-40B4-BE49-F238E27FC236}">
                <a16:creationId xmlns:a16="http://schemas.microsoft.com/office/drawing/2014/main" id="{1430F992-3FB3-B1B4-ACDA-4C737315F5C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19800" y="3429000"/>
            <a:ext cx="2310330" cy="2755557"/>
          </a:xfrm>
          <a:prstGeom prst="rect">
            <a:avLst/>
          </a:prstGeom>
          <a:noFill/>
          <a:extLst>
            <a:ext uri="{909E8E84-426E-40DD-AFC4-6F175D3DCCD1}">
              <a14:hiddenFill xmlns:a14="http://schemas.microsoft.com/office/drawing/2010/main">
                <a:solidFill>
                  <a:srgbClr val="FFFFFF"/>
                </a:solidFill>
              </a14:hiddenFill>
            </a:ext>
          </a:extLst>
        </p:spPr>
      </p:pic>
      <p:sp>
        <p:nvSpPr>
          <p:cNvPr id="6" name="Date Placeholder 5">
            <a:extLst>
              <a:ext uri="{FF2B5EF4-FFF2-40B4-BE49-F238E27FC236}">
                <a16:creationId xmlns:a16="http://schemas.microsoft.com/office/drawing/2014/main" id="{61A4185A-8353-49A9-9A2D-1631DD7363C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63</a:t>
            </a:r>
          </a:p>
        </p:txBody>
      </p:sp>
    </p:spTree>
    <p:extLst>
      <p:ext uri="{BB962C8B-B14F-4D97-AF65-F5344CB8AC3E}">
        <p14:creationId xmlns:p14="http://schemas.microsoft.com/office/powerpoint/2010/main" val="251732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t>How Do We Know Plutarch Was The Author?</a:t>
            </a:r>
            <a:endParaRPr lang="en-US" sz="3000" dirty="0">
              <a:latin typeface="+mn-lt"/>
            </a:endParaRPr>
          </a:p>
        </p:txBody>
      </p:sp>
      <p:sp>
        <p:nvSpPr>
          <p:cNvPr id="3" name="Content Placeholder 2"/>
          <p:cNvSpPr>
            <a:spLocks noGrp="1"/>
          </p:cNvSpPr>
          <p:nvPr>
            <p:ph idx="1"/>
          </p:nvPr>
        </p:nvSpPr>
        <p:spPr>
          <a:xfrm>
            <a:off x="3470312" y="2180976"/>
            <a:ext cx="5216487" cy="3228306"/>
          </a:xfrm>
        </p:spPr>
        <p:txBody>
          <a:bodyPr anchor="ctr"/>
          <a:lstStyle/>
          <a:p>
            <a:pPr marL="457200" indent="-457200">
              <a:spcBef>
                <a:spcPts val="0"/>
              </a:spcBef>
              <a:spcAft>
                <a:spcPts val="2400"/>
              </a:spcAft>
            </a:pPr>
            <a:r>
              <a:rPr lang="en-US" sz="2800" b="1" dirty="0">
                <a:solidFill>
                  <a:srgbClr val="FFFF00"/>
                </a:solidFill>
              </a:rPr>
              <a:t>Manuscript tradition </a:t>
            </a:r>
            <a:r>
              <a:rPr lang="en-US" sz="2800" dirty="0"/>
              <a:t>clearly attributes the </a:t>
            </a:r>
            <a:r>
              <a:rPr lang="en-US" sz="2800" i="1" dirty="0"/>
              <a:t>Lives</a:t>
            </a:r>
            <a:r>
              <a:rPr lang="en-US" sz="2800" dirty="0"/>
              <a:t> to Plutarch</a:t>
            </a:r>
          </a:p>
          <a:p>
            <a:pPr marL="457200" indent="-457200">
              <a:spcBef>
                <a:spcPts val="0"/>
              </a:spcBef>
              <a:spcAft>
                <a:spcPts val="2400"/>
              </a:spcAft>
            </a:pPr>
            <a:r>
              <a:rPr lang="en-US" sz="2800" b="1" dirty="0" err="1">
                <a:solidFill>
                  <a:srgbClr val="FFFF00"/>
                </a:solidFill>
              </a:rPr>
              <a:t>Lamprias</a:t>
            </a:r>
            <a:r>
              <a:rPr lang="en-US" sz="2800" b="1" dirty="0">
                <a:solidFill>
                  <a:srgbClr val="FFFF00"/>
                </a:solidFill>
              </a:rPr>
              <a:t> Catalogue </a:t>
            </a:r>
            <a:r>
              <a:rPr lang="en-US" sz="2800" dirty="0"/>
              <a:t>(3-4</a:t>
            </a:r>
            <a:r>
              <a:rPr lang="en-US" sz="2800" baseline="30000" dirty="0"/>
              <a:t>th</a:t>
            </a:r>
            <a:r>
              <a:rPr lang="en-US" sz="2800" dirty="0"/>
              <a:t> century) lists Plutarch’s writings</a:t>
            </a:r>
            <a:endParaRPr lang="en-US" dirty="0"/>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6407876-5EDA-4A1F-8337-25690EB13B69}"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6" name="Picture 2">
            <a:extLst>
              <a:ext uri="{FF2B5EF4-FFF2-40B4-BE49-F238E27FC236}">
                <a16:creationId xmlns:a16="http://schemas.microsoft.com/office/drawing/2014/main" id="{F25EB103-2AE5-8840-A09B-C1B794D9FF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5654" y="2180976"/>
            <a:ext cx="2706694" cy="3228305"/>
          </a:xfrm>
          <a:prstGeom prst="rect">
            <a:avLst/>
          </a:prstGeom>
          <a:noFill/>
          <a:extLst>
            <a:ext uri="{909E8E84-426E-40DD-AFC4-6F175D3DCCD1}">
              <a14:hiddenFill xmlns:a14="http://schemas.microsoft.com/office/drawing/2010/main">
                <a:solidFill>
                  <a:srgbClr val="FFFFFF"/>
                </a:solidFill>
              </a14:hiddenFill>
            </a:ext>
          </a:extLst>
        </p:spPr>
      </p:pic>
      <p:sp>
        <p:nvSpPr>
          <p:cNvPr id="7" name="Date Placeholder 6">
            <a:extLst>
              <a:ext uri="{FF2B5EF4-FFF2-40B4-BE49-F238E27FC236}">
                <a16:creationId xmlns:a16="http://schemas.microsoft.com/office/drawing/2014/main" id="{BB799EDF-F7DA-AD06-73C8-259E08E4C46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63-64</a:t>
            </a:r>
          </a:p>
        </p:txBody>
      </p:sp>
    </p:spTree>
    <p:extLst>
      <p:ext uri="{BB962C8B-B14F-4D97-AF65-F5344CB8AC3E}">
        <p14:creationId xmlns:p14="http://schemas.microsoft.com/office/powerpoint/2010/main" val="322424953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B7D674-C311-0C8B-73C1-55E5760470FA}"/>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44617491-0BB4-FBFC-6506-54C22571DCBD}"/>
              </a:ext>
            </a:extLst>
          </p:cNvPr>
          <p:cNvPicPr>
            <a:picLocks noChangeAspect="1"/>
          </p:cNvPicPr>
          <p:nvPr/>
        </p:nvPicPr>
        <p:blipFill>
          <a:blip r:embed="rId2"/>
          <a:stretch>
            <a:fillRect/>
          </a:stretch>
        </p:blipFill>
        <p:spPr>
          <a:xfrm>
            <a:off x="2781931" y="1748182"/>
            <a:ext cx="4167875" cy="4167875"/>
          </a:xfrm>
          <a:prstGeom prst="rect">
            <a:avLst/>
          </a:prstGeom>
        </p:spPr>
      </p:pic>
      <p:sp>
        <p:nvSpPr>
          <p:cNvPr id="2" name="Title 1">
            <a:extLst>
              <a:ext uri="{FF2B5EF4-FFF2-40B4-BE49-F238E27FC236}">
                <a16:creationId xmlns:a16="http://schemas.microsoft.com/office/drawing/2014/main" id="{AAC5EFA2-D719-89B3-39F9-CE5F0F8B3F89}"/>
              </a:ext>
            </a:extLst>
          </p:cNvPr>
          <p:cNvSpPr>
            <a:spLocks noGrp="1"/>
          </p:cNvSpPr>
          <p:nvPr>
            <p:ph type="title"/>
          </p:nvPr>
        </p:nvSpPr>
        <p:spPr/>
        <p:txBody>
          <a:bodyPr/>
          <a:lstStyle/>
          <a:p>
            <a:r>
              <a:rPr lang="en-US"/>
              <a:t>Uniform Titles</a:t>
            </a:r>
          </a:p>
        </p:txBody>
      </p:sp>
      <p:sp>
        <p:nvSpPr>
          <p:cNvPr id="10" name="Content Placeholder 9">
            <a:extLst>
              <a:ext uri="{FF2B5EF4-FFF2-40B4-BE49-F238E27FC236}">
                <a16:creationId xmlns:a16="http://schemas.microsoft.com/office/drawing/2014/main" id="{82DD19EB-1D4F-5F24-0835-4DFC6E26B274}"/>
              </a:ext>
            </a:extLst>
          </p:cNvPr>
          <p:cNvSpPr>
            <a:spLocks noGrp="1"/>
          </p:cNvSpPr>
          <p:nvPr>
            <p:ph idx="1"/>
          </p:nvPr>
        </p:nvSpPr>
        <p:spPr>
          <a:xfrm>
            <a:off x="457200" y="1521312"/>
            <a:ext cx="8229600" cy="4621614"/>
          </a:xfrm>
        </p:spPr>
        <p:txBody>
          <a:bodyPr/>
          <a:lstStyle/>
          <a:p>
            <a:pPr marL="0" indent="461963">
              <a:buNone/>
            </a:pPr>
            <a:r>
              <a:rPr lang="en-US" b="1" i="1" dirty="0"/>
              <a:t>Craig Evans</a:t>
            </a:r>
            <a:r>
              <a:rPr lang="en-US" dirty="0"/>
              <a:t>:  “In my view, the </a:t>
            </a:r>
            <a:r>
              <a:rPr lang="en-US" b="1" dirty="0">
                <a:solidFill>
                  <a:srgbClr val="FFFF00"/>
                </a:solidFill>
              </a:rPr>
              <a:t>strongest argument </a:t>
            </a:r>
            <a:r>
              <a:rPr lang="en-US" dirty="0"/>
              <a:t>against the assumption that the Gospels originally circulated anonymously is that </a:t>
            </a:r>
            <a:r>
              <a:rPr lang="en-US" b="1" dirty="0">
                <a:solidFill>
                  <a:srgbClr val="FFFF00"/>
                </a:solidFill>
              </a:rPr>
              <a:t>anonymous works </a:t>
            </a:r>
            <a:r>
              <a:rPr lang="en-US" dirty="0"/>
              <a:t>acquired </a:t>
            </a:r>
            <a:r>
              <a:rPr lang="en-US" b="1" dirty="0">
                <a:solidFill>
                  <a:srgbClr val="FFFF00"/>
                </a:solidFill>
              </a:rPr>
              <a:t>diverse</a:t>
            </a:r>
            <a:r>
              <a:rPr lang="en-US" dirty="0"/>
              <a:t> and </a:t>
            </a:r>
            <a:r>
              <a:rPr lang="en-US" b="1" dirty="0">
                <a:solidFill>
                  <a:srgbClr val="FFFF00"/>
                </a:solidFill>
              </a:rPr>
              <a:t>conflicting titles </a:t>
            </a:r>
            <a:r>
              <a:rPr lang="en-US" dirty="0"/>
              <a:t>and </a:t>
            </a:r>
            <a:r>
              <a:rPr lang="en-US" b="1" dirty="0">
                <a:solidFill>
                  <a:srgbClr val="FFFF00"/>
                </a:solidFill>
              </a:rPr>
              <a:t>claims of authorship</a:t>
            </a:r>
            <a:r>
              <a:rPr lang="en-US" dirty="0"/>
              <a:t>. We see this in the New Testament in the case of the </a:t>
            </a:r>
            <a:r>
              <a:rPr lang="en-US" b="1" dirty="0">
                <a:solidFill>
                  <a:srgbClr val="FFFF00"/>
                </a:solidFill>
              </a:rPr>
              <a:t>Epistle to the Hebrews</a:t>
            </a:r>
            <a:r>
              <a:rPr lang="en-US" dirty="0"/>
              <a:t>. The work is anonymous, so it is not surprising that three or four names are suggested as its author. But this is not the case with respect to any of the four Gospels.”  </a:t>
            </a:r>
            <a:r>
              <a:rPr lang="en-US" sz="2000" dirty="0"/>
              <a:t>(</a:t>
            </a:r>
            <a:r>
              <a:rPr lang="en-US" sz="2000" i="1" dirty="0"/>
              <a:t>Jesus and the Manuscripts</a:t>
            </a:r>
            <a:r>
              <a:rPr lang="en-US" sz="2000" dirty="0"/>
              <a:t>, 52)</a:t>
            </a:r>
          </a:p>
        </p:txBody>
      </p:sp>
      <p:sp>
        <p:nvSpPr>
          <p:cNvPr id="4" name="Date Placeholder 3">
            <a:extLst>
              <a:ext uri="{FF2B5EF4-FFF2-40B4-BE49-F238E27FC236}">
                <a16:creationId xmlns:a16="http://schemas.microsoft.com/office/drawing/2014/main" id="{8F448F8F-A11B-8CD2-DAE1-18CE0673E286}"/>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7</a:t>
            </a:r>
          </a:p>
        </p:txBody>
      </p:sp>
      <p:sp>
        <p:nvSpPr>
          <p:cNvPr id="5" name="Footer Placeholder 4">
            <a:extLst>
              <a:ext uri="{FF2B5EF4-FFF2-40B4-BE49-F238E27FC236}">
                <a16:creationId xmlns:a16="http://schemas.microsoft.com/office/drawing/2014/main" id="{FBD02FBE-BF80-8A8F-D6AF-23EA1FBDB3F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E029B8EF-A143-17AC-012F-24625B5B085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9024581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p:cTn id="11"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p:sld>
</file>

<file path=ppt/slides/slide4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F5AC0F-9EE5-A571-D63E-B1317527FD0D}"/>
              </a:ext>
            </a:extLst>
          </p:cNvPr>
          <p:cNvPicPr>
            <a:picLocks noChangeAspect="1"/>
          </p:cNvPicPr>
          <p:nvPr/>
        </p:nvPicPr>
        <p:blipFill>
          <a:blip r:embed="rId2"/>
          <a:stretch>
            <a:fillRect/>
          </a:stretch>
        </p:blipFill>
        <p:spPr>
          <a:xfrm>
            <a:off x="3152387" y="1758190"/>
            <a:ext cx="2867413" cy="4317986"/>
          </a:xfrm>
          <a:prstGeom prst="rect">
            <a:avLst/>
          </a:prstGeom>
        </p:spPr>
      </p:pic>
      <p:sp>
        <p:nvSpPr>
          <p:cNvPr id="2" name="Title 1"/>
          <p:cNvSpPr>
            <a:spLocks noGrp="1"/>
          </p:cNvSpPr>
          <p:nvPr>
            <p:ph type="title"/>
          </p:nvPr>
        </p:nvSpPr>
        <p:spPr/>
        <p:txBody>
          <a:bodyPr/>
          <a:lstStyle/>
          <a:p>
            <a:r>
              <a:rPr lang="en-US" dirty="0"/>
              <a:t>Plutarch’s Biographies</a:t>
            </a:r>
            <a:br>
              <a:rPr lang="en-US" dirty="0"/>
            </a:br>
            <a:r>
              <a:rPr lang="en-US" sz="3000" dirty="0">
                <a:latin typeface="+mn-lt"/>
              </a:rPr>
              <a:t>(~AD 70-120)</a:t>
            </a:r>
          </a:p>
        </p:txBody>
      </p:sp>
      <p:sp>
        <p:nvSpPr>
          <p:cNvPr id="3" name="Content Placeholder 2"/>
          <p:cNvSpPr>
            <a:spLocks noGrp="1"/>
          </p:cNvSpPr>
          <p:nvPr>
            <p:ph idx="1"/>
          </p:nvPr>
        </p:nvSpPr>
        <p:spPr>
          <a:xfrm>
            <a:off x="471293" y="1730815"/>
            <a:ext cx="8229600" cy="4372735"/>
          </a:xfrm>
        </p:spPr>
        <p:txBody>
          <a:bodyPr/>
          <a:lstStyle/>
          <a:p>
            <a:pPr marL="0" indent="457200" eaLnBrk="0">
              <a:buNone/>
            </a:pPr>
            <a:r>
              <a:rPr lang="en-US" sz="2800" b="1" i="1" dirty="0">
                <a:effectLst>
                  <a:outerShdw blurRad="38100" dist="38100" dir="2700000" algn="tl">
                    <a:srgbClr val="000000">
                      <a:alpha val="43137"/>
                    </a:srgbClr>
                  </a:outerShdw>
                </a:effectLst>
              </a:rPr>
              <a:t>Mike </a:t>
            </a:r>
            <a:r>
              <a:rPr lang="en-US" sz="2800" b="1" i="1" dirty="0" err="1">
                <a:effectLst>
                  <a:outerShdw blurRad="38100" dist="38100" dir="2700000" algn="tl">
                    <a:srgbClr val="000000">
                      <a:alpha val="43137"/>
                    </a:srgbClr>
                  </a:outerShdw>
                </a:effectLst>
              </a:rPr>
              <a:t>Licona</a:t>
            </a:r>
            <a:r>
              <a:rPr lang="en-US" sz="2800" b="1" dirty="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“There were many biographies written in antiquity. </a:t>
            </a:r>
            <a:r>
              <a:rPr lang="en-US" sz="2800" b="1" dirty="0">
                <a:solidFill>
                  <a:srgbClr val="FFFF00"/>
                </a:solidFill>
                <a:effectLst>
                  <a:outerShdw blurRad="38100" dist="38100" dir="2700000" algn="tl">
                    <a:srgbClr val="000000">
                      <a:alpha val="43137"/>
                    </a:srgbClr>
                  </a:outerShdw>
                </a:effectLst>
              </a:rPr>
              <a:t>Plutarch</a:t>
            </a:r>
            <a:r>
              <a:rPr lang="en-US" sz="2800" dirty="0">
                <a:effectLst>
                  <a:outerShdw blurRad="38100" dist="38100" dir="2700000" algn="tl">
                    <a:srgbClr val="000000">
                      <a:alpha val="43137"/>
                    </a:srgbClr>
                  </a:outerShdw>
                </a:effectLst>
              </a:rPr>
              <a:t> was one of the most prolific biographers of that time, writing </a:t>
            </a:r>
            <a:r>
              <a:rPr lang="en-US" sz="2800" b="1" dirty="0">
                <a:solidFill>
                  <a:srgbClr val="FFFF00"/>
                </a:solidFill>
                <a:effectLst>
                  <a:outerShdw blurRad="38100" dist="38100" dir="2700000" algn="tl">
                    <a:srgbClr val="000000">
                      <a:alpha val="43137"/>
                    </a:srgbClr>
                  </a:outerShdw>
                </a:effectLst>
              </a:rPr>
              <a:t>more than 60 biographies</a:t>
            </a:r>
            <a:r>
              <a:rPr lang="en-US" sz="2800" dirty="0">
                <a:effectLst>
                  <a:outerShdw blurRad="38100" dist="38100" dir="2700000" algn="tl">
                    <a:srgbClr val="000000">
                      <a:alpha val="43137"/>
                    </a:srgbClr>
                  </a:outerShdw>
                </a:effectLst>
              </a:rPr>
              <a:t> of which we still have </a:t>
            </a:r>
            <a:r>
              <a:rPr lang="en-US" sz="2800" b="1" dirty="0">
                <a:solidFill>
                  <a:srgbClr val="FFFF00"/>
                </a:solidFill>
                <a:effectLst>
                  <a:outerShdw blurRad="38100" dist="38100" dir="2700000" algn="tl">
                    <a:srgbClr val="000000">
                      <a:alpha val="43137"/>
                    </a:srgbClr>
                  </a:outerShdw>
                </a:effectLst>
              </a:rPr>
              <a:t>50</a:t>
            </a:r>
            <a:r>
              <a:rPr lang="en-US" sz="2800" dirty="0">
                <a:effectLst>
                  <a:outerShdw blurRad="38100" dist="38100" dir="2700000" algn="tl">
                    <a:srgbClr val="000000">
                      <a:alpha val="43137"/>
                    </a:srgbClr>
                  </a:outerShdw>
                </a:effectLst>
              </a:rPr>
              <a:t>. It is of importance to observe that </a:t>
            </a:r>
            <a:r>
              <a:rPr lang="en-US" sz="2800" b="1" dirty="0">
                <a:solidFill>
                  <a:srgbClr val="FFFF00"/>
                </a:solidFill>
                <a:effectLst>
                  <a:outerShdw blurRad="38100" dist="38100" dir="2700000" algn="tl">
                    <a:srgbClr val="000000">
                      <a:alpha val="43137"/>
                    </a:srgbClr>
                  </a:outerShdw>
                </a:effectLst>
              </a:rPr>
              <a:t>Plutarch’s name is absent from all of his extant biographies</a:t>
            </a:r>
            <a:r>
              <a:rPr lang="en-US" sz="2800" dirty="0">
                <a:effectLst>
                  <a:outerShdw blurRad="38100" dist="38100" dir="2700000" algn="tl">
                    <a:srgbClr val="000000">
                      <a:alpha val="43137"/>
                    </a:srgbClr>
                  </a:outerShdw>
                </a:effectLst>
              </a:rPr>
              <a:t>, which are therefore anonymous like the four Gospels in the New Testament. Yet, </a:t>
            </a:r>
            <a:r>
              <a:rPr lang="en-US" sz="2800" b="1" dirty="0">
                <a:solidFill>
                  <a:srgbClr val="FFFF00"/>
                </a:solidFill>
                <a:effectLst>
                  <a:outerShdw blurRad="38100" dist="38100" dir="2700000" algn="tl">
                    <a:srgbClr val="000000">
                      <a:alpha val="43137"/>
                    </a:srgbClr>
                  </a:outerShdw>
                </a:effectLst>
              </a:rPr>
              <a:t>modern historians are quite certain Plutarch wrote them</a:t>
            </a:r>
            <a:r>
              <a:rPr lang="en-US" sz="2800" dirty="0">
                <a:effectLst>
                  <a:outerShdw blurRad="38100" dist="38100" dir="2700000" algn="tl">
                    <a:srgbClr val="000000">
                      <a:alpha val="43137"/>
                    </a:srgbClr>
                  </a:outerShdw>
                </a:effectLst>
              </a:rPr>
              <a:t>. Most classical authors did not include their name. But</a:t>
            </a:r>
            <a:endParaRPr lang="en-US" sz="2800" dirty="0">
              <a:solidFill>
                <a:srgbClr val="FFFF00"/>
              </a:solidFill>
              <a:effectLst>
                <a:outerShdw blurRad="38100" dist="38100" dir="2700000" algn="tl">
                  <a:srgbClr val="000000">
                    <a:alpha val="43137"/>
                  </a:srgbClr>
                </a:outerShdw>
              </a:effectLst>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022392A-0CDC-BF47-AEBF-DCE4F0D82E2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64, n. 9</a:t>
            </a:r>
          </a:p>
        </p:txBody>
      </p:sp>
    </p:spTree>
    <p:extLst>
      <p:ext uri="{BB962C8B-B14F-4D97-AF65-F5344CB8AC3E}">
        <p14:creationId xmlns:p14="http://schemas.microsoft.com/office/powerpoint/2010/main" val="21479319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Plutarch’s Biographies</a:t>
            </a:r>
            <a:br>
              <a:rPr lang="en-US" dirty="0"/>
            </a:br>
            <a:r>
              <a:rPr lang="en-US" sz="3000" dirty="0">
                <a:latin typeface="+mn-lt"/>
              </a:rPr>
              <a:t>(~AD 70-120)</a:t>
            </a:r>
          </a:p>
        </p:txBody>
      </p:sp>
      <p:sp>
        <p:nvSpPr>
          <p:cNvPr id="3" name="Content Placeholder 2"/>
          <p:cNvSpPr>
            <a:spLocks noGrp="1"/>
          </p:cNvSpPr>
          <p:nvPr>
            <p:ph idx="1"/>
          </p:nvPr>
        </p:nvSpPr>
        <p:spPr/>
        <p:txBody>
          <a:bodyPr/>
          <a:lstStyle/>
          <a:p>
            <a:pPr marL="0" indent="0" eaLnBrk="0">
              <a:buNone/>
            </a:pPr>
            <a:r>
              <a:rPr lang="en-US" sz="2800" dirty="0">
                <a:effectLst>
                  <a:outerShdw blurRad="38100" dist="38100" dir="2700000" algn="tl">
                    <a:srgbClr val="000000">
                      <a:alpha val="43137"/>
                    </a:srgbClr>
                  </a:outerShdw>
                </a:effectLst>
              </a:rPr>
              <a:t>the manuscript traditions pertaining to the authorship of Plutarch’s biographies are clear. Moreover</a:t>
            </a:r>
            <a:r>
              <a:rPr lang="en-US" sz="2800" dirty="0">
                <a:solidFill>
                  <a:srgbClr val="FFFF00"/>
                </a:solidFill>
                <a:effectLst>
                  <a:outerShdw blurRad="38100" dist="38100" dir="2700000" algn="tl">
                    <a:srgbClr val="000000">
                      <a:alpha val="43137"/>
                    </a:srgbClr>
                  </a:outerShdw>
                </a:effectLst>
              </a:rPr>
              <a:t>, </a:t>
            </a:r>
            <a:r>
              <a:rPr lang="en-US" b="1" dirty="0">
                <a:solidFill>
                  <a:srgbClr val="FFFF00"/>
                </a:solidFill>
                <a:effectLst>
                  <a:outerShdw blurRad="38100" dist="38100" dir="2700000" algn="tl">
                    <a:srgbClr val="000000">
                      <a:alpha val="43137"/>
                    </a:srgbClr>
                  </a:outerShdw>
                </a:effectLst>
              </a:rPr>
              <a:t>the </a:t>
            </a:r>
            <a:r>
              <a:rPr lang="en-US" b="1" dirty="0" err="1">
                <a:solidFill>
                  <a:srgbClr val="FFFF00"/>
                </a:solidFill>
                <a:effectLst>
                  <a:outerShdw blurRad="38100" dist="38100" dir="2700000" algn="tl">
                    <a:srgbClr val="000000">
                      <a:alpha val="43137"/>
                    </a:srgbClr>
                  </a:outerShdw>
                </a:effectLst>
              </a:rPr>
              <a:t>Lamprias</a:t>
            </a:r>
            <a:r>
              <a:rPr lang="en-US" b="1" dirty="0">
                <a:solidFill>
                  <a:srgbClr val="FFFF00"/>
                </a:solidFill>
                <a:effectLst>
                  <a:outerShdw blurRad="38100" dist="38100" dir="2700000" algn="tl">
                    <a:srgbClr val="000000">
                      <a:alpha val="43137"/>
                    </a:srgbClr>
                  </a:outerShdw>
                </a:effectLst>
              </a:rPr>
              <a:t> catalogue </a:t>
            </a:r>
            <a:r>
              <a:rPr lang="en-US" sz="2800" dirty="0">
                <a:effectLst>
                  <a:outerShdw blurRad="38100" dist="38100" dir="2700000" algn="tl">
                    <a:srgbClr val="000000">
                      <a:alpha val="43137"/>
                    </a:srgbClr>
                  </a:outerShdw>
                </a:effectLst>
              </a:rPr>
              <a:t>from the fourth century attributes them to Plutarch. Does this provide us with unimpeachable evidence that Plutarch wrote the biographies attributed to him? No. Is it reasonable to believe that Plutarch wrote them? You bet. The same may be said concerning the four Gospels in the New Testament. The traditions concerning the traditional authorship of</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86B6574-912C-1CC7-26E6-EE89942F555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64, n. 9</a:t>
            </a:r>
          </a:p>
        </p:txBody>
      </p:sp>
    </p:spTree>
    <p:extLst>
      <p:ext uri="{BB962C8B-B14F-4D97-AF65-F5344CB8AC3E}">
        <p14:creationId xmlns:p14="http://schemas.microsoft.com/office/powerpoint/2010/main" val="1012296428"/>
      </p:ext>
    </p:extLst>
  </p:cSld>
  <p:clrMapOvr>
    <a:masterClrMapping/>
  </p:clrMapOvr>
  <p:transition spd="med">
    <p:pull/>
  </p:transition>
</p:sld>
</file>

<file path=ppt/slides/slide4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Plutarch’s Biographies</a:t>
            </a:r>
            <a:br>
              <a:rPr lang="en-US" dirty="0"/>
            </a:br>
            <a:r>
              <a:rPr lang="en-US" sz="3000" dirty="0">
                <a:latin typeface="+mn-lt"/>
              </a:rPr>
              <a:t>(~AD 70-120)</a:t>
            </a:r>
          </a:p>
        </p:txBody>
      </p:sp>
      <p:sp>
        <p:nvSpPr>
          <p:cNvPr id="3" name="Content Placeholder 2"/>
          <p:cNvSpPr>
            <a:spLocks noGrp="1"/>
          </p:cNvSpPr>
          <p:nvPr>
            <p:ph idx="1"/>
          </p:nvPr>
        </p:nvSpPr>
        <p:spPr/>
        <p:txBody>
          <a:bodyPr/>
          <a:lstStyle/>
          <a:p>
            <a:pPr marL="0" indent="0" eaLnBrk="0">
              <a:buNone/>
            </a:pPr>
            <a:r>
              <a:rPr lang="en-US" sz="2800" dirty="0">
                <a:effectLst>
                  <a:outerShdw blurRad="38100" dist="38100" dir="2700000" algn="tl">
                    <a:srgbClr val="000000">
                      <a:alpha val="43137"/>
                    </a:srgbClr>
                  </a:outerShdw>
                </a:effectLst>
              </a:rPr>
              <a:t>the Gospels begin </a:t>
            </a:r>
            <a:r>
              <a:rPr lang="en-US" b="1" dirty="0">
                <a:solidFill>
                  <a:srgbClr val="FFFF00"/>
                </a:solidFill>
                <a:effectLst>
                  <a:outerShdw blurRad="38100" dist="38100" dir="2700000" algn="tl">
                    <a:srgbClr val="000000">
                      <a:alpha val="43137"/>
                    </a:srgbClr>
                  </a:outerShdw>
                </a:effectLst>
              </a:rPr>
              <a:t>within 30 years </a:t>
            </a:r>
            <a:r>
              <a:rPr lang="en-US" sz="2800" dirty="0">
                <a:effectLst>
                  <a:outerShdw blurRad="38100" dist="38100" dir="2700000" algn="tl">
                    <a:srgbClr val="000000">
                      <a:alpha val="43137"/>
                    </a:srgbClr>
                  </a:outerShdw>
                </a:effectLst>
              </a:rPr>
              <a:t>of the final of the four to be written and continues </a:t>
            </a:r>
            <a:r>
              <a:rPr lang="en-US" b="1" dirty="0">
                <a:solidFill>
                  <a:srgbClr val="FFFF00"/>
                </a:solidFill>
                <a:effectLst>
                  <a:outerShdw blurRad="38100" dist="38100" dir="2700000" algn="tl">
                    <a:srgbClr val="000000">
                      <a:alpha val="43137"/>
                    </a:srgbClr>
                  </a:outerShdw>
                </a:effectLst>
              </a:rPr>
              <a:t>without debate </a:t>
            </a:r>
            <a:r>
              <a:rPr lang="en-US" sz="2800" dirty="0">
                <a:effectLst>
                  <a:outerShdw blurRad="38100" dist="38100" dir="2700000" algn="tl">
                    <a:srgbClr val="000000">
                      <a:alpha val="43137"/>
                    </a:srgbClr>
                  </a:outerShdw>
                </a:effectLst>
              </a:rPr>
              <a:t>for centuries. Thus, </a:t>
            </a:r>
            <a:r>
              <a:rPr lang="en-US" sz="2800" dirty="0" err="1">
                <a:effectLst>
                  <a:outerShdw blurRad="38100" dist="38100" dir="2700000" algn="tl">
                    <a:srgbClr val="000000">
                      <a:alpha val="43137"/>
                    </a:srgbClr>
                  </a:outerShdw>
                </a:effectLst>
              </a:rPr>
              <a:t>Ehrman’s</a:t>
            </a:r>
            <a:r>
              <a:rPr lang="en-US" sz="2800" dirty="0">
                <a:effectLst>
                  <a:outerShdw blurRad="38100" dist="38100" dir="2700000" algn="tl">
                    <a:srgbClr val="000000">
                      <a:alpha val="43137"/>
                    </a:srgbClr>
                  </a:outerShdw>
                </a:effectLst>
              </a:rPr>
              <a:t> argument from the anonymity of the autographs of the four Gospels carries </a:t>
            </a:r>
            <a:r>
              <a:rPr lang="en-US" b="1" dirty="0">
                <a:solidFill>
                  <a:srgbClr val="FFFF00"/>
                </a:solidFill>
                <a:effectLst>
                  <a:outerShdw blurRad="38100" dist="38100" dir="2700000" algn="tl">
                    <a:srgbClr val="000000">
                      <a:alpha val="43137"/>
                    </a:srgbClr>
                  </a:outerShdw>
                </a:effectLst>
              </a:rPr>
              <a:t>little if any weight</a:t>
            </a:r>
            <a:r>
              <a:rPr lang="en-US" sz="2800"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(“Review,” 11)</a:t>
            </a:r>
          </a:p>
          <a:p>
            <a:pPr marL="0" indent="0" eaLnBrk="0">
              <a:buNone/>
            </a:pPr>
            <a:endParaRPr lang="en-US" sz="2800" dirty="0"/>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442D51D-3040-1BFD-469C-8720EBF76F1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64, n. 9</a:t>
            </a:r>
          </a:p>
        </p:txBody>
      </p:sp>
    </p:spTree>
    <p:extLst>
      <p:ext uri="{BB962C8B-B14F-4D97-AF65-F5344CB8AC3E}">
        <p14:creationId xmlns:p14="http://schemas.microsoft.com/office/powerpoint/2010/main" val="3552953375"/>
      </p:ext>
    </p:extLst>
  </p:cSld>
  <p:clrMapOvr>
    <a:masterClrMapping/>
  </p:clrMapOvr>
  <p:transition spd="med">
    <p:pull/>
  </p:transition>
</p:sld>
</file>

<file path=ppt/slides/slide4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50C367E-DF92-841A-03CD-C8B9BB06057A}"/>
              </a:ext>
            </a:extLst>
          </p:cNvPr>
          <p:cNvPicPr>
            <a:picLocks noChangeAspect="1"/>
          </p:cNvPicPr>
          <p:nvPr/>
        </p:nvPicPr>
        <p:blipFill>
          <a:blip r:embed="rId3"/>
          <a:stretch>
            <a:fillRect/>
          </a:stretch>
        </p:blipFill>
        <p:spPr>
          <a:xfrm>
            <a:off x="2556920" y="1699308"/>
            <a:ext cx="4030159" cy="4030159"/>
          </a:xfrm>
          <a:prstGeom prst="rect">
            <a:avLst/>
          </a:prstGeom>
        </p:spPr>
      </p:pic>
      <p:sp>
        <p:nvSpPr>
          <p:cNvPr id="2" name="Title 1">
            <a:extLst>
              <a:ext uri="{FF2B5EF4-FFF2-40B4-BE49-F238E27FC236}">
                <a16:creationId xmlns:a16="http://schemas.microsoft.com/office/drawing/2014/main" id="{47AEF90D-6722-3E95-93AF-4241C6024D5E}"/>
              </a:ext>
            </a:extLst>
          </p:cNvPr>
          <p:cNvSpPr>
            <a:spLocks noGrp="1"/>
          </p:cNvSpPr>
          <p:nvPr>
            <p:ph type="title"/>
          </p:nvPr>
        </p:nvSpPr>
        <p:spPr/>
        <p:txBody>
          <a:bodyPr/>
          <a:lstStyle/>
          <a:p>
            <a:r>
              <a:rPr lang="en-US" dirty="0"/>
              <a:t>No Sense Of Anonymity</a:t>
            </a:r>
          </a:p>
        </p:txBody>
      </p:sp>
      <p:sp>
        <p:nvSpPr>
          <p:cNvPr id="3" name="Content Placeholder 2">
            <a:extLst>
              <a:ext uri="{FF2B5EF4-FFF2-40B4-BE49-F238E27FC236}">
                <a16:creationId xmlns:a16="http://schemas.microsoft.com/office/drawing/2014/main" id="{B3075DD5-EC3F-5E48-C94B-10A7CBA4AC33}"/>
              </a:ext>
            </a:extLst>
          </p:cNvPr>
          <p:cNvSpPr>
            <a:spLocks noGrp="1"/>
          </p:cNvSpPr>
          <p:nvPr>
            <p:ph idx="1"/>
          </p:nvPr>
        </p:nvSpPr>
        <p:spPr>
          <a:xfrm>
            <a:off x="457200" y="1828800"/>
            <a:ext cx="8229600" cy="4302125"/>
          </a:xfrm>
        </p:spPr>
        <p:txBody>
          <a:bodyPr/>
          <a:lstStyle/>
          <a:p>
            <a:r>
              <a:rPr lang="en-US" b="1" i="1" dirty="0"/>
              <a:t>Simon  Gathercole</a:t>
            </a:r>
            <a:r>
              <a:rPr lang="en-US" dirty="0"/>
              <a:t>:  “There is </a:t>
            </a:r>
            <a:r>
              <a:rPr lang="en-US" b="1" dirty="0">
                <a:solidFill>
                  <a:srgbClr val="FFFF00"/>
                </a:solidFill>
              </a:rPr>
              <a:t>never any sense </a:t>
            </a:r>
            <a:r>
              <a:rPr lang="en-US" dirty="0"/>
              <a:t>among second-century authors that the </a:t>
            </a:r>
            <a:r>
              <a:rPr lang="en-US" b="1" dirty="0">
                <a:solidFill>
                  <a:srgbClr val="FFFF00"/>
                </a:solidFill>
              </a:rPr>
              <a:t>Gospels are anonymous</a:t>
            </a:r>
            <a:r>
              <a:rPr lang="en-US" dirty="0"/>
              <a:t>.  Mention by second-century authors of ‘the Gospel’ </a:t>
            </a:r>
            <a:r>
              <a:rPr lang="en-US" i="1" dirty="0"/>
              <a:t>tout simple</a:t>
            </a:r>
            <a:r>
              <a:rPr lang="en-US" dirty="0"/>
              <a:t> does not imply </a:t>
            </a:r>
            <a:r>
              <a:rPr lang="en-US" b="1" dirty="0">
                <a:solidFill>
                  <a:srgbClr val="FFFF00"/>
                </a:solidFill>
              </a:rPr>
              <a:t>anonymity</a:t>
            </a:r>
            <a:r>
              <a:rPr lang="en-US" dirty="0"/>
              <a:t> </a:t>
            </a:r>
            <a:r>
              <a:rPr lang="en-US" b="1" dirty="0">
                <a:solidFill>
                  <a:srgbClr val="FFFF00"/>
                </a:solidFill>
              </a:rPr>
              <a:t>or lack of knowledge of author</a:t>
            </a:r>
            <a:r>
              <a:rPr lang="en-US" dirty="0"/>
              <a:t>.”  </a:t>
            </a:r>
            <a:r>
              <a:rPr lang="en-US" sz="2000" dirty="0"/>
              <a:t>(“The Alleged Anonymity of the Canonical Gospels,” JTS, 69, Issue 2, pp. 447-446)</a:t>
            </a:r>
          </a:p>
        </p:txBody>
      </p:sp>
      <p:sp>
        <p:nvSpPr>
          <p:cNvPr id="4" name="Footer Placeholder 3">
            <a:extLst>
              <a:ext uri="{FF2B5EF4-FFF2-40B4-BE49-F238E27FC236}">
                <a16:creationId xmlns:a16="http://schemas.microsoft.com/office/drawing/2014/main" id="{5B1AD96E-8B7F-67F2-0A54-EBD8D88700F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0AA69B50-A7DB-EBAE-E520-7343357C12B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29F7B2F-3524-38D7-A366-04F12B700BF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3136064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D68CCE-6D1E-9C78-8995-AACDABD9EA7A}"/>
              </a:ext>
            </a:extLst>
          </p:cNvPr>
          <p:cNvSpPr>
            <a:spLocks noGrp="1"/>
          </p:cNvSpPr>
          <p:nvPr>
            <p:ph type="title"/>
          </p:nvPr>
        </p:nvSpPr>
        <p:spPr/>
        <p:txBody>
          <a:bodyPr/>
          <a:lstStyle/>
          <a:p>
            <a:r>
              <a:rPr lang="en-US" dirty="0"/>
              <a:t>Other Anonymous Books</a:t>
            </a:r>
          </a:p>
        </p:txBody>
      </p:sp>
      <p:sp>
        <p:nvSpPr>
          <p:cNvPr id="3" name="Content Placeholder 2">
            <a:extLst>
              <a:ext uri="{FF2B5EF4-FFF2-40B4-BE49-F238E27FC236}">
                <a16:creationId xmlns:a16="http://schemas.microsoft.com/office/drawing/2014/main" id="{0866B63E-3466-9C94-9988-F290CFDF2AA7}"/>
              </a:ext>
            </a:extLst>
          </p:cNvPr>
          <p:cNvSpPr>
            <a:spLocks noGrp="1"/>
          </p:cNvSpPr>
          <p:nvPr>
            <p:ph idx="1"/>
          </p:nvPr>
        </p:nvSpPr>
        <p:spPr/>
        <p:txBody>
          <a:bodyPr/>
          <a:lstStyle/>
          <a:p>
            <a:r>
              <a:rPr lang="en-US" dirty="0"/>
              <a:t>Some OT books (e.g. 1-2 Kings; 1-2 Chronicles) are </a:t>
            </a:r>
            <a:r>
              <a:rPr lang="en-US" b="1" kern="1200" dirty="0">
                <a:solidFill>
                  <a:srgbClr val="FFFF00"/>
                </a:solidFill>
                <a:effectLst>
                  <a:outerShdw blurRad="38100" dist="38100" dir="2700000" algn="tl">
                    <a:srgbClr val="000000">
                      <a:alpha val="43137"/>
                    </a:srgbClr>
                  </a:outerShdw>
                </a:effectLst>
              </a:rPr>
              <a:t>“formally anonymous”</a:t>
            </a:r>
            <a:r>
              <a:rPr lang="en-US" kern="1200" dirty="0">
                <a:effectLst>
                  <a:outerShdw blurRad="38100" dist="38100" dir="2700000" algn="tl">
                    <a:srgbClr val="000000">
                      <a:alpha val="43137"/>
                    </a:srgbClr>
                  </a:outerShdw>
                </a:effectLst>
              </a:rPr>
              <a:t>; </a:t>
            </a:r>
            <a:r>
              <a:rPr lang="en-US" dirty="0"/>
              <a:t>yet they are recognized as canonical</a:t>
            </a:r>
          </a:p>
          <a:p>
            <a:r>
              <a:rPr lang="en-US" dirty="0"/>
              <a:t>Hebrews in the NT is </a:t>
            </a:r>
            <a:r>
              <a:rPr lang="en-US" b="1" kern="1200" dirty="0">
                <a:solidFill>
                  <a:srgbClr val="FFFF00"/>
                </a:solidFill>
                <a:effectLst>
                  <a:outerShdw blurRad="38100" dist="38100" dir="2700000" algn="tl">
                    <a:srgbClr val="000000">
                      <a:alpha val="43137"/>
                    </a:srgbClr>
                  </a:outerShdw>
                </a:effectLst>
              </a:rPr>
              <a:t>“formally anonymous”</a:t>
            </a:r>
            <a:r>
              <a:rPr lang="en-US" kern="1200" dirty="0">
                <a:effectLst>
                  <a:outerShdw blurRad="38100" dist="38100" dir="2700000" algn="tl">
                    <a:srgbClr val="000000">
                      <a:alpha val="43137"/>
                    </a:srgbClr>
                  </a:outerShdw>
                </a:effectLst>
              </a:rPr>
              <a:t>; </a:t>
            </a:r>
            <a:r>
              <a:rPr lang="en-US" dirty="0"/>
              <a:t>yet it is accepted as canonical</a:t>
            </a:r>
          </a:p>
          <a:p>
            <a:endParaRPr lang="en-US" dirty="0"/>
          </a:p>
        </p:txBody>
      </p:sp>
      <p:sp>
        <p:nvSpPr>
          <p:cNvPr id="4" name="Date Placeholder 3">
            <a:extLst>
              <a:ext uri="{FF2B5EF4-FFF2-40B4-BE49-F238E27FC236}">
                <a16:creationId xmlns:a16="http://schemas.microsoft.com/office/drawing/2014/main" id="{666E4F1D-D749-A478-DE53-6A88A3B48CE4}"/>
              </a:ext>
            </a:extLst>
          </p:cNvPr>
          <p:cNvSpPr>
            <a:spLocks noGrp="1"/>
          </p:cNvSpPr>
          <p:nvPr>
            <p:ph type="dt" sz="half" idx="10"/>
          </p:nvPr>
        </p:nvSpPr>
        <p:spPr/>
        <p:txBody>
          <a:bodyPr/>
          <a:lstStyle/>
          <a:p>
            <a:r>
              <a:rPr lang="en-US" dirty="0"/>
              <a:t>Outline, 64</a:t>
            </a:r>
          </a:p>
        </p:txBody>
      </p:sp>
      <p:sp>
        <p:nvSpPr>
          <p:cNvPr id="5" name="Footer Placeholder 4">
            <a:extLst>
              <a:ext uri="{FF2B5EF4-FFF2-40B4-BE49-F238E27FC236}">
                <a16:creationId xmlns:a16="http://schemas.microsoft.com/office/drawing/2014/main" id="{4643FCC0-7105-F510-E786-4678208D5A2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914627BD-3D1D-E48B-3834-EA35A16BDDA0}"/>
              </a:ext>
            </a:extLst>
          </p:cNvPr>
          <p:cNvSpPr>
            <a:spLocks noGrp="1"/>
          </p:cNvSpPr>
          <p:nvPr>
            <p:ph type="sldNum" sz="quarter" idx="12"/>
          </p:nvPr>
        </p:nvSpPr>
        <p:spPr/>
        <p:txBody>
          <a:bodyPr/>
          <a:lstStyle/>
          <a:p>
            <a:fld id="{3C8CA7C4-6BCF-4B83-8858-85B1748A2A5F}" type="slidenum">
              <a:rPr lang="en-US" smtClean="0"/>
              <a:t>474</a:t>
            </a:fld>
            <a:endParaRPr lang="en-US"/>
          </a:p>
        </p:txBody>
      </p:sp>
    </p:spTree>
    <p:extLst>
      <p:ext uri="{BB962C8B-B14F-4D97-AF65-F5344CB8AC3E}">
        <p14:creationId xmlns:p14="http://schemas.microsoft.com/office/powerpoint/2010/main" val="751123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Bart D. Ehrman - Wikipedia">
            <a:extLst>
              <a:ext uri="{FF2B5EF4-FFF2-40B4-BE49-F238E27FC236}">
                <a16:creationId xmlns:a16="http://schemas.microsoft.com/office/drawing/2014/main" id="{69D8BEE7-8ACD-D405-2FF4-5550B81876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80383" y="1600202"/>
            <a:ext cx="3583234" cy="4230547"/>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a:t>Late Attribution</a:t>
            </a:r>
          </a:p>
        </p:txBody>
      </p:sp>
      <p:sp>
        <p:nvSpPr>
          <p:cNvPr id="6" name="Content Placeholder 5"/>
          <p:cNvSpPr>
            <a:spLocks noGrp="1"/>
          </p:cNvSpPr>
          <p:nvPr>
            <p:ph sz="half" idx="1"/>
          </p:nvPr>
        </p:nvSpPr>
        <p:spPr>
          <a:xfrm>
            <a:off x="457199" y="1600202"/>
            <a:ext cx="8091378" cy="4773704"/>
          </a:xfrm>
        </p:spPr>
        <p:txBody>
          <a:bodyPr/>
          <a:lstStyle/>
          <a:p>
            <a:pPr marL="0" indent="457200">
              <a:buNone/>
            </a:pPr>
            <a:r>
              <a:rPr lang="en-US" sz="2800" b="1" i="1" dirty="0">
                <a:effectLst>
                  <a:outerShdw blurRad="38100" dist="38100" dir="2700000" algn="tl">
                    <a:srgbClr val="000000">
                      <a:alpha val="43137"/>
                    </a:srgbClr>
                  </a:outerShdw>
                </a:effectLst>
              </a:rPr>
              <a:t>Bart </a:t>
            </a:r>
            <a:r>
              <a:rPr lang="en-US" sz="2800" b="1" i="1" dirty="0" err="1">
                <a:effectLst>
                  <a:outerShdw blurRad="38100" dist="38100" dir="2700000" algn="tl">
                    <a:srgbClr val="000000">
                      <a:alpha val="43137"/>
                    </a:srgbClr>
                  </a:outerShdw>
                </a:effectLst>
              </a:rPr>
              <a:t>Ehrman</a:t>
            </a:r>
            <a:r>
              <a:rPr lang="en-US" sz="2800" b="1" dirty="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“It was </a:t>
            </a:r>
            <a:r>
              <a:rPr lang="en-US" sz="2800" b="1" dirty="0">
                <a:solidFill>
                  <a:srgbClr val="FFFF00"/>
                </a:solidFill>
                <a:effectLst>
                  <a:outerShdw blurRad="38100" dist="38100" dir="2700000" algn="tl">
                    <a:srgbClr val="000000">
                      <a:alpha val="43137"/>
                    </a:srgbClr>
                  </a:outerShdw>
                </a:effectLst>
              </a:rPr>
              <a:t>about a century after </a:t>
            </a:r>
            <a:r>
              <a:rPr lang="en-US" sz="2800" dirty="0">
                <a:effectLst>
                  <a:outerShdw blurRad="38100" dist="38100" dir="2700000" algn="tl">
                    <a:srgbClr val="000000">
                      <a:alpha val="43137"/>
                    </a:srgbClr>
                  </a:outerShdw>
                </a:effectLst>
              </a:rPr>
              <a:t>the Gospels had been originally put in circulation that they were </a:t>
            </a:r>
            <a:r>
              <a:rPr lang="en-US" sz="2800" b="1" dirty="0">
                <a:solidFill>
                  <a:srgbClr val="FFFF00"/>
                </a:solidFill>
                <a:effectLst>
                  <a:outerShdw blurRad="38100" dist="38100" dir="2700000" algn="tl">
                    <a:srgbClr val="000000">
                      <a:alpha val="43137"/>
                    </a:srgbClr>
                  </a:outerShdw>
                </a:effectLst>
              </a:rPr>
              <a:t>definitely named </a:t>
            </a:r>
            <a:r>
              <a:rPr lang="en-US" sz="2800" dirty="0">
                <a:effectLst>
                  <a:outerShdw blurRad="38100" dist="38100" dir="2700000" algn="tl">
                    <a:srgbClr val="000000">
                      <a:alpha val="43137"/>
                    </a:srgbClr>
                  </a:outerShdw>
                </a:effectLst>
              </a:rPr>
              <a:t>Matthew, Mark, Luke, and John. This comes, for the first time, in the writings of the church father and </a:t>
            </a:r>
            <a:r>
              <a:rPr lang="en-US" sz="2800" dirty="0" err="1">
                <a:effectLst>
                  <a:outerShdw blurRad="38100" dist="38100" dir="2700000" algn="tl">
                    <a:srgbClr val="000000">
                      <a:alpha val="43137"/>
                    </a:srgbClr>
                  </a:outerShdw>
                </a:effectLst>
              </a:rPr>
              <a:t>heresiologist</a:t>
            </a:r>
            <a:r>
              <a:rPr lang="en-US" sz="2800" dirty="0">
                <a:effectLst>
                  <a:outerShdw blurRad="38100" dist="38100" dir="2700000" algn="tl">
                    <a:srgbClr val="000000">
                      <a:alpha val="43137"/>
                    </a:srgbClr>
                  </a:outerShdw>
                </a:effectLst>
              </a:rPr>
              <a:t> </a:t>
            </a:r>
            <a:r>
              <a:rPr lang="en-US" sz="2800" b="1" dirty="0" err="1">
                <a:solidFill>
                  <a:srgbClr val="FFFF00"/>
                </a:solidFill>
                <a:effectLst>
                  <a:outerShdw blurRad="38100" dist="38100" dir="2700000" algn="tl">
                    <a:srgbClr val="000000">
                      <a:alpha val="43137"/>
                    </a:srgbClr>
                  </a:outerShdw>
                </a:effectLst>
              </a:rPr>
              <a:t>Irenaeus</a:t>
            </a:r>
            <a:r>
              <a:rPr lang="en-US" sz="2800" dirty="0">
                <a:effectLst>
                  <a:outerShdw blurRad="38100" dist="38100" dir="2700000" algn="tl">
                    <a:srgbClr val="000000">
                      <a:alpha val="43137"/>
                    </a:srgbClr>
                  </a:outerShdw>
                </a:effectLst>
              </a:rPr>
              <a:t>, around 180-85 CE.”  </a:t>
            </a:r>
            <a:r>
              <a:rPr lang="en-US" sz="2000" dirty="0">
                <a:effectLst>
                  <a:outerShdw blurRad="38100" dist="38100" dir="2700000" algn="tl">
                    <a:srgbClr val="000000">
                      <a:alpha val="43137"/>
                    </a:srgbClr>
                  </a:outerShdw>
                </a:effectLst>
              </a:rPr>
              <a:t>(Forged, 225, via </a:t>
            </a:r>
            <a:r>
              <a:rPr lang="en-US" sz="2000" dirty="0" err="1">
                <a:effectLst>
                  <a:outerShdw blurRad="38100" dist="38100" dir="2700000" algn="tl">
                    <a:srgbClr val="000000">
                      <a:alpha val="43137"/>
                    </a:srgbClr>
                  </a:outerShdw>
                </a:effectLst>
              </a:rPr>
              <a:t>Licona</a:t>
            </a:r>
            <a:r>
              <a:rPr lang="en-US" sz="2000" dirty="0">
                <a:effectLst>
                  <a:outerShdw blurRad="38100" dist="38100" dir="2700000" algn="tl">
                    <a:srgbClr val="000000">
                      <a:alpha val="43137"/>
                    </a:srgbClr>
                  </a:outerShdw>
                </a:effectLst>
              </a:rPr>
              <a:t>, “Review,” 10)</a:t>
            </a:r>
          </a:p>
          <a:p>
            <a:endParaRPr lang="en-US"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CE847303-E246-882E-9DFB-F2E39ED707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64</a:t>
            </a:r>
          </a:p>
        </p:txBody>
      </p:sp>
      <p:sp>
        <p:nvSpPr>
          <p:cNvPr id="4" name="Footer Placeholder 3">
            <a:extLst>
              <a:ext uri="{FF2B5EF4-FFF2-40B4-BE49-F238E27FC236}">
                <a16:creationId xmlns:a16="http://schemas.microsoft.com/office/drawing/2014/main" id="{D86651A6-BA2B-2CAB-FD30-907FBC61B7D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83358890"/>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 calcmode="lin" valueType="num">
                                      <p:cBhvr>
                                        <p:cTn id="1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47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1608B94-84A1-C052-D996-5A5FDA2A1067}"/>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C8FF289D-6815-F064-DD19-63934AFC5A94}"/>
              </a:ext>
            </a:extLst>
          </p:cNvPr>
          <p:cNvPicPr>
            <a:picLocks noChangeAspect="1"/>
          </p:cNvPicPr>
          <p:nvPr/>
        </p:nvPicPr>
        <p:blipFill>
          <a:blip r:embed="rId2"/>
          <a:stretch>
            <a:fillRect/>
          </a:stretch>
        </p:blipFill>
        <p:spPr>
          <a:xfrm>
            <a:off x="2413275" y="1519847"/>
            <a:ext cx="4317450" cy="4317450"/>
          </a:xfrm>
          <a:prstGeom prst="rect">
            <a:avLst/>
          </a:prstGeom>
        </p:spPr>
      </p:pic>
      <p:sp>
        <p:nvSpPr>
          <p:cNvPr id="2" name="Title 1">
            <a:extLst>
              <a:ext uri="{FF2B5EF4-FFF2-40B4-BE49-F238E27FC236}">
                <a16:creationId xmlns:a16="http://schemas.microsoft.com/office/drawing/2014/main" id="{DD57CC1C-D2CC-27ED-8D6C-D7E54F6296AF}"/>
              </a:ext>
            </a:extLst>
          </p:cNvPr>
          <p:cNvSpPr>
            <a:spLocks noGrp="1"/>
          </p:cNvSpPr>
          <p:nvPr>
            <p:ph type="title"/>
          </p:nvPr>
        </p:nvSpPr>
        <p:spPr/>
        <p:txBody>
          <a:bodyPr/>
          <a:lstStyle/>
          <a:p>
            <a:r>
              <a:rPr lang="en-US" dirty="0"/>
              <a:t>Earlier Mention</a:t>
            </a:r>
          </a:p>
        </p:txBody>
      </p:sp>
      <p:sp>
        <p:nvSpPr>
          <p:cNvPr id="3" name="Content Placeholder 2">
            <a:extLst>
              <a:ext uri="{FF2B5EF4-FFF2-40B4-BE49-F238E27FC236}">
                <a16:creationId xmlns:a16="http://schemas.microsoft.com/office/drawing/2014/main" id="{DA1CB2AC-A2E2-C92E-CD60-40A134FCAD00}"/>
              </a:ext>
            </a:extLst>
          </p:cNvPr>
          <p:cNvSpPr>
            <a:spLocks noGrp="1"/>
          </p:cNvSpPr>
          <p:nvPr>
            <p:ph idx="1"/>
          </p:nvPr>
        </p:nvSpPr>
        <p:spPr/>
        <p:txBody>
          <a:bodyPr/>
          <a:lstStyle/>
          <a:p>
            <a:pPr marL="0" indent="457200">
              <a:buNone/>
            </a:pPr>
            <a:r>
              <a:rPr lang="en-US" sz="2800" b="1" i="1" dirty="0">
                <a:effectLst>
                  <a:outerShdw blurRad="38100" dist="38100" dir="2700000" algn="tl">
                    <a:srgbClr val="000000">
                      <a:alpha val="43137"/>
                    </a:srgbClr>
                  </a:outerShdw>
                </a:effectLst>
              </a:rPr>
              <a:t>Mike </a:t>
            </a:r>
            <a:r>
              <a:rPr lang="en-US" sz="2800" b="1" i="1" dirty="0" err="1">
                <a:effectLst>
                  <a:outerShdw blurRad="38100" dist="38100" dir="2700000" algn="tl">
                    <a:srgbClr val="000000">
                      <a:alpha val="43137"/>
                    </a:srgbClr>
                  </a:outerShdw>
                </a:effectLst>
              </a:rPr>
              <a:t>Licona</a:t>
            </a:r>
            <a:r>
              <a:rPr lang="en-US" sz="2800" b="1" dirty="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“The actual </a:t>
            </a:r>
            <a:r>
              <a:rPr lang="en-US" sz="2800" b="1" dirty="0">
                <a:solidFill>
                  <a:srgbClr val="FFFF00"/>
                </a:solidFill>
                <a:effectLst>
                  <a:outerShdw blurRad="38100" dist="38100" dir="2700000" algn="tl">
                    <a:srgbClr val="000000">
                      <a:alpha val="43137"/>
                    </a:srgbClr>
                  </a:outerShdw>
                </a:effectLst>
              </a:rPr>
              <a:t>first mention is quite a bit earlier</a:t>
            </a:r>
            <a:r>
              <a:rPr lang="en-US" sz="2800" dirty="0">
                <a:effectLst>
                  <a:outerShdw blurRad="38100" dist="38100" dir="2700000" algn="tl">
                    <a:srgbClr val="000000">
                      <a:alpha val="43137"/>
                    </a:srgbClr>
                  </a:outerShdw>
                </a:effectLst>
              </a:rPr>
              <a:t>. </a:t>
            </a:r>
            <a:r>
              <a:rPr lang="en-US" sz="2800" b="1" dirty="0" err="1">
                <a:solidFill>
                  <a:srgbClr val="FFFF00"/>
                </a:solidFill>
                <a:effectLst>
                  <a:outerShdw blurRad="38100" dist="38100" dir="2700000" algn="tl">
                    <a:srgbClr val="000000">
                      <a:alpha val="43137"/>
                    </a:srgbClr>
                  </a:outerShdw>
                </a:effectLst>
              </a:rPr>
              <a:t>Papias</a:t>
            </a:r>
            <a:r>
              <a:rPr lang="en-US" sz="2800" dirty="0">
                <a:effectLst>
                  <a:outerShdw blurRad="38100" dist="38100" dir="2700000" algn="tl">
                    <a:srgbClr val="000000">
                      <a:alpha val="43137"/>
                    </a:srgbClr>
                  </a:outerShdw>
                </a:effectLst>
              </a:rPr>
              <a:t> was an early leader in the Christian Church who wrote five volumes titled the </a:t>
            </a:r>
            <a:r>
              <a:rPr lang="en-US" sz="2800" i="1" dirty="0">
                <a:effectLst>
                  <a:outerShdw blurRad="38100" dist="38100" dir="2700000" algn="tl">
                    <a:srgbClr val="000000">
                      <a:alpha val="43137"/>
                    </a:srgbClr>
                  </a:outerShdw>
                </a:effectLst>
              </a:rPr>
              <a:t>Expositions of the Saying of the Lord</a:t>
            </a:r>
            <a:r>
              <a:rPr lang="en-US" sz="2800" dirty="0">
                <a:effectLst>
                  <a:outerShdw blurRad="38100" dist="38100" dir="2700000" algn="tl">
                    <a:srgbClr val="000000">
                      <a:alpha val="43137"/>
                    </a:srgbClr>
                  </a:outerShdw>
                </a:effectLst>
              </a:rPr>
              <a:t>. These volumes have perished. But bits of texts from them have been preserved in the writings of other early Christians. Scholars debate when </a:t>
            </a:r>
            <a:r>
              <a:rPr lang="en-US" sz="2800" dirty="0" err="1">
                <a:effectLst>
                  <a:outerShdw blurRad="38100" dist="38100" dir="2700000" algn="tl">
                    <a:srgbClr val="000000">
                      <a:alpha val="43137"/>
                    </a:srgbClr>
                  </a:outerShdw>
                </a:effectLst>
              </a:rPr>
              <a:t>Papias</a:t>
            </a:r>
            <a:r>
              <a:rPr lang="en-US" sz="2800" dirty="0">
                <a:effectLst>
                  <a:outerShdw blurRad="38100" dist="38100" dir="2700000" algn="tl">
                    <a:srgbClr val="000000">
                      <a:alpha val="43137"/>
                    </a:srgbClr>
                  </a:outerShdw>
                </a:effectLst>
              </a:rPr>
              <a:t> wrote. Most place his </a:t>
            </a:r>
            <a:r>
              <a:rPr lang="en-US" sz="2800" i="1" dirty="0">
                <a:effectLst>
                  <a:outerShdw blurRad="38100" dist="38100" dir="2700000" algn="tl">
                    <a:srgbClr val="000000">
                      <a:alpha val="43137"/>
                    </a:srgbClr>
                  </a:outerShdw>
                </a:effectLst>
              </a:rPr>
              <a:t>Expositions </a:t>
            </a:r>
            <a:r>
              <a:rPr lang="en-US" sz="2800" dirty="0">
                <a:effectLst>
                  <a:outerShdw blurRad="38100" dist="38100" dir="2700000" algn="tl">
                    <a:srgbClr val="000000">
                      <a:alpha val="43137"/>
                    </a:srgbClr>
                  </a:outerShdw>
                </a:effectLst>
              </a:rPr>
              <a:t>around </a:t>
            </a:r>
            <a:r>
              <a:rPr lang="en-US" sz="2800" b="1" dirty="0">
                <a:solidFill>
                  <a:srgbClr val="FFFF00"/>
                </a:solidFill>
                <a:effectLst>
                  <a:outerShdw blurRad="38100" dist="38100" dir="2700000" algn="tl">
                    <a:srgbClr val="000000">
                      <a:alpha val="43137"/>
                    </a:srgbClr>
                  </a:outerShdw>
                </a:effectLst>
              </a:rPr>
              <a:t>AD 120</a:t>
            </a:r>
            <a:r>
              <a:rPr lang="en-US" sz="2800" dirty="0">
                <a:effectLst>
                  <a:outerShdw blurRad="38100" dist="38100" dir="2700000" algn="tl">
                    <a:srgbClr val="000000">
                      <a:alpha val="43137"/>
                    </a:srgbClr>
                  </a:outerShdw>
                </a:effectLst>
              </a:rPr>
              <a:t>. But some scholars opt for a date a few decades earlier (c. </a:t>
            </a:r>
            <a:r>
              <a:rPr lang="en-US" sz="2800" b="1" dirty="0">
                <a:solidFill>
                  <a:srgbClr val="FFFF00"/>
                </a:solidFill>
                <a:effectLst>
                  <a:outerShdw blurRad="38100" dist="38100" dir="2700000" algn="tl">
                    <a:srgbClr val="000000">
                      <a:alpha val="43137"/>
                    </a:srgbClr>
                  </a:outerShdw>
                </a:effectLst>
              </a:rPr>
              <a:t>AD 95-110</a:t>
            </a:r>
            <a:r>
              <a:rPr lang="en-US" sz="2800" dirty="0">
                <a:effectLst>
                  <a:outerShdw blurRad="38100" dist="38100" dir="2700000" algn="tl">
                    <a:srgbClr val="000000">
                      <a:alpha val="43137"/>
                    </a:srgbClr>
                  </a:outerShdw>
                </a:effectLst>
              </a:rPr>
              <a:t>). There is also debate concerning</a:t>
            </a:r>
          </a:p>
          <a:p>
            <a:endParaRPr lang="en-US" sz="2800" dirty="0"/>
          </a:p>
        </p:txBody>
      </p:sp>
      <p:sp>
        <p:nvSpPr>
          <p:cNvPr id="5" name="Slide Number Placeholder 4">
            <a:extLst>
              <a:ext uri="{FF2B5EF4-FFF2-40B4-BE49-F238E27FC236}">
                <a16:creationId xmlns:a16="http://schemas.microsoft.com/office/drawing/2014/main" id="{E6675DF3-F2DA-AB50-9593-445139ADFF5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C09BDA80-8FBB-5F89-75A3-8620FDEC306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64, n. 9</a:t>
            </a:r>
          </a:p>
        </p:txBody>
      </p:sp>
      <p:sp>
        <p:nvSpPr>
          <p:cNvPr id="6" name="Footer Placeholder 5">
            <a:extLst>
              <a:ext uri="{FF2B5EF4-FFF2-40B4-BE49-F238E27FC236}">
                <a16:creationId xmlns:a16="http://schemas.microsoft.com/office/drawing/2014/main" id="{5561F966-7E1C-F168-8D07-FC86273FDF5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1709784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9AB1837-709B-9BDB-A5CB-8DC69A46BDE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43E170-A210-5861-17D2-03AA3575EB19}"/>
              </a:ext>
            </a:extLst>
          </p:cNvPr>
          <p:cNvSpPr>
            <a:spLocks noGrp="1"/>
          </p:cNvSpPr>
          <p:nvPr>
            <p:ph type="title"/>
          </p:nvPr>
        </p:nvSpPr>
        <p:spPr/>
        <p:txBody>
          <a:bodyPr/>
          <a:lstStyle/>
          <a:p>
            <a:r>
              <a:rPr lang="en-US" dirty="0"/>
              <a:t>Earlier Mention</a:t>
            </a:r>
          </a:p>
        </p:txBody>
      </p:sp>
      <p:sp>
        <p:nvSpPr>
          <p:cNvPr id="3" name="Content Placeholder 2">
            <a:extLst>
              <a:ext uri="{FF2B5EF4-FFF2-40B4-BE49-F238E27FC236}">
                <a16:creationId xmlns:a16="http://schemas.microsoft.com/office/drawing/2014/main" id="{7AB03CE8-766F-7E7E-F194-5EF0C01A6734}"/>
              </a:ext>
            </a:extLst>
          </p:cNvPr>
          <p:cNvSpPr>
            <a:spLocks noGrp="1"/>
          </p:cNvSpPr>
          <p:nvPr>
            <p:ph idx="1"/>
          </p:nvPr>
        </p:nvSpPr>
        <p:spPr/>
        <p:txBody>
          <a:bodyPr/>
          <a:lstStyle/>
          <a:p>
            <a:pPr marL="0" indent="0" eaLnBrk="0">
              <a:buNone/>
            </a:pPr>
            <a:r>
              <a:rPr lang="en-US" sz="2800" b="1" dirty="0">
                <a:solidFill>
                  <a:srgbClr val="FFFF00"/>
                </a:solidFill>
                <a:effectLst>
                  <a:outerShdw blurRad="38100" dist="38100" dir="2700000" algn="tl">
                    <a:srgbClr val="000000">
                      <a:alpha val="43137"/>
                    </a:srgbClr>
                  </a:outerShdw>
                </a:effectLst>
              </a:rPr>
              <a:t>how closely </a:t>
            </a:r>
            <a:r>
              <a:rPr lang="en-US" sz="2800" b="1" dirty="0" err="1">
                <a:solidFill>
                  <a:srgbClr val="FFFF00"/>
                </a:solidFill>
                <a:effectLst>
                  <a:outerShdw blurRad="38100" dist="38100" dir="2700000" algn="tl">
                    <a:srgbClr val="000000">
                      <a:alpha val="43137"/>
                    </a:srgbClr>
                  </a:outerShdw>
                </a:effectLst>
              </a:rPr>
              <a:t>Papias</a:t>
            </a:r>
            <a:r>
              <a:rPr lang="en-US" sz="2800" b="1" dirty="0">
                <a:solidFill>
                  <a:srgbClr val="FFFF00"/>
                </a:solidFill>
                <a:effectLst>
                  <a:outerShdw blurRad="38100" dist="38100" dir="2700000" algn="tl">
                    <a:srgbClr val="000000">
                      <a:alpha val="43137"/>
                    </a:srgbClr>
                  </a:outerShdw>
                </a:effectLst>
              </a:rPr>
              <a:t> was related to the apostles</a:t>
            </a:r>
            <a:r>
              <a:rPr lang="en-US" sz="2800" dirty="0">
                <a:effectLst>
                  <a:outerShdw blurRad="38100" dist="38100" dir="2700000" algn="tl">
                    <a:srgbClr val="000000">
                      <a:alpha val="43137"/>
                    </a:srgbClr>
                  </a:outerShdw>
                </a:effectLst>
              </a:rPr>
              <a:t>. </a:t>
            </a:r>
            <a:r>
              <a:rPr lang="en-US" sz="2800" dirty="0" err="1">
                <a:effectLst>
                  <a:outerShdw blurRad="38100" dist="38100" dir="2700000" algn="tl">
                    <a:srgbClr val="000000">
                      <a:alpha val="43137"/>
                    </a:srgbClr>
                  </a:outerShdw>
                </a:effectLst>
              </a:rPr>
              <a:t>Irenaeus</a:t>
            </a:r>
            <a:r>
              <a:rPr lang="en-US" sz="2800" dirty="0">
                <a:effectLst>
                  <a:outerShdw blurRad="38100" dist="38100" dir="2700000" algn="tl">
                    <a:srgbClr val="000000">
                      <a:alpha val="43137"/>
                    </a:srgbClr>
                  </a:outerShdw>
                </a:effectLst>
              </a:rPr>
              <a:t> (c. AD 180) says </a:t>
            </a:r>
            <a:r>
              <a:rPr lang="en-US" sz="2800" b="1" dirty="0">
                <a:solidFill>
                  <a:srgbClr val="FFFF00"/>
                </a:solidFill>
                <a:effectLst>
                  <a:outerShdw blurRad="38100" dist="38100" dir="2700000" algn="tl">
                    <a:srgbClr val="000000">
                      <a:alpha val="43137"/>
                    </a:srgbClr>
                  </a:outerShdw>
                </a:effectLst>
              </a:rPr>
              <a:t>he knew the apostle John</a:t>
            </a:r>
            <a:r>
              <a:rPr lang="en-US" sz="2800" dirty="0">
                <a:effectLst>
                  <a:outerShdw blurRad="38100" dist="38100" dir="2700000" algn="tl">
                    <a:srgbClr val="000000">
                      <a:alpha val="43137"/>
                    </a:srgbClr>
                  </a:outerShdw>
                </a:effectLst>
              </a:rPr>
              <a:t> and Eusebius (c. AD 325) </a:t>
            </a:r>
            <a:r>
              <a:rPr lang="en-US" sz="2800" b="1" dirty="0">
                <a:solidFill>
                  <a:srgbClr val="FFFF00"/>
                </a:solidFill>
                <a:effectLst>
                  <a:outerShdw blurRad="38100" dist="38100" dir="2700000" algn="tl">
                    <a:srgbClr val="000000">
                      <a:alpha val="43137"/>
                    </a:srgbClr>
                  </a:outerShdw>
                </a:effectLst>
              </a:rPr>
              <a:t>says he knew someone who knew the apostle John</a:t>
            </a:r>
            <a:r>
              <a:rPr lang="en-US" sz="2800" dirty="0">
                <a:effectLst>
                  <a:outerShdw blurRad="38100" dist="38100" dir="2700000" algn="tl">
                    <a:srgbClr val="000000">
                      <a:alpha val="43137"/>
                    </a:srgbClr>
                  </a:outerShdw>
                </a:effectLst>
              </a:rPr>
              <a:t>. In either case, </a:t>
            </a:r>
            <a:r>
              <a:rPr lang="en-US" sz="2800" b="1" dirty="0" err="1">
                <a:solidFill>
                  <a:srgbClr val="FFFF00"/>
                </a:solidFill>
                <a:effectLst>
                  <a:outerShdw blurRad="38100" dist="38100" dir="2700000" algn="tl">
                    <a:srgbClr val="000000">
                      <a:alpha val="43137"/>
                    </a:srgbClr>
                  </a:outerShdw>
                </a:effectLst>
              </a:rPr>
              <a:t>Papias</a:t>
            </a:r>
            <a:r>
              <a:rPr lang="en-US" sz="2800" b="1" dirty="0">
                <a:solidFill>
                  <a:srgbClr val="FFFF00"/>
                </a:solidFill>
                <a:effectLst>
                  <a:outerShdw blurRad="38100" dist="38100" dir="2700000" algn="tl">
                    <a:srgbClr val="000000">
                      <a:alpha val="43137"/>
                    </a:srgbClr>
                  </a:outerShdw>
                </a:effectLst>
              </a:rPr>
              <a:t> is very close to the time of the apostles</a:t>
            </a:r>
            <a:r>
              <a:rPr lang="en-US" sz="2800" dirty="0">
                <a:effectLst>
                  <a:outerShdw blurRad="38100" dist="38100" dir="2700000" algn="tl">
                    <a:srgbClr val="000000">
                      <a:alpha val="43137"/>
                    </a:srgbClr>
                  </a:outerShdw>
                </a:effectLst>
              </a:rPr>
              <a:t>. He is the first to inform us that </a:t>
            </a:r>
            <a:r>
              <a:rPr lang="en-US" sz="2800" b="1" dirty="0">
                <a:solidFill>
                  <a:srgbClr val="FFFF00"/>
                </a:solidFill>
                <a:effectLst>
                  <a:outerShdw blurRad="38100" dist="38100" dir="2700000" algn="tl">
                    <a:srgbClr val="000000">
                      <a:alpha val="43137"/>
                    </a:srgbClr>
                  </a:outerShdw>
                </a:effectLst>
              </a:rPr>
              <a:t>Matthew</a:t>
            </a:r>
            <a:r>
              <a:rPr lang="en-US" sz="2800" dirty="0">
                <a:effectLst>
                  <a:outerShdw blurRad="38100" dist="38100" dir="2700000" algn="tl">
                    <a:srgbClr val="000000">
                      <a:alpha val="43137"/>
                    </a:srgbClr>
                  </a:outerShdw>
                </a:effectLst>
              </a:rPr>
              <a:t> was one of the twelve disciples, the tax-collector. </a:t>
            </a:r>
            <a:r>
              <a:rPr lang="en-US" sz="2800" b="1" dirty="0">
                <a:solidFill>
                  <a:srgbClr val="FFFF00"/>
                </a:solidFill>
                <a:effectLst>
                  <a:outerShdw blurRad="38100" dist="38100" dir="2700000" algn="tl">
                    <a:srgbClr val="000000">
                      <a:alpha val="43137"/>
                    </a:srgbClr>
                  </a:outerShdw>
                </a:effectLst>
              </a:rPr>
              <a:t>Mark</a:t>
            </a:r>
            <a:r>
              <a:rPr lang="en-US" sz="2800" dirty="0">
                <a:effectLst>
                  <a:outerShdw blurRad="38100" dist="38100" dir="2700000" algn="tl">
                    <a:srgbClr val="000000">
                      <a:alpha val="43137"/>
                    </a:srgbClr>
                  </a:outerShdw>
                </a:effectLst>
              </a:rPr>
              <a:t> wrote his Gospel based on what he had received from the apostle Peter. And John’s Gospel was penned by </a:t>
            </a:r>
            <a:r>
              <a:rPr lang="en-US" sz="2800" b="1" dirty="0">
                <a:solidFill>
                  <a:srgbClr val="FFFF00"/>
                </a:solidFill>
                <a:effectLst>
                  <a:outerShdw blurRad="38100" dist="38100" dir="2700000" algn="tl">
                    <a:srgbClr val="000000">
                      <a:alpha val="43137"/>
                    </a:srgbClr>
                  </a:outerShdw>
                </a:effectLst>
              </a:rPr>
              <a:t>John</a:t>
            </a:r>
            <a:r>
              <a:rPr lang="en-US" sz="2800" b="1" dirty="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the apostle </a:t>
            </a:r>
            <a:r>
              <a:rPr lang="en-US" sz="2800" dirty="0">
                <a:effectLst>
                  <a:outerShdw blurRad="38100" dist="38100" dir="2700000" algn="tl">
                    <a:srgbClr val="000000">
                      <a:alpha val="43137"/>
                    </a:srgbClr>
                  </a:outerShdw>
                </a:effectLst>
              </a:rPr>
              <a:t>who had</a:t>
            </a:r>
          </a:p>
        </p:txBody>
      </p:sp>
      <p:sp>
        <p:nvSpPr>
          <p:cNvPr id="5" name="Slide Number Placeholder 4">
            <a:extLst>
              <a:ext uri="{FF2B5EF4-FFF2-40B4-BE49-F238E27FC236}">
                <a16:creationId xmlns:a16="http://schemas.microsoft.com/office/drawing/2014/main" id="{75161B62-F500-0168-7DAA-8DA361AAFE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44B5849A-3C95-86FC-99FE-8B51C21E931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64, n. 9</a:t>
            </a:r>
          </a:p>
        </p:txBody>
      </p:sp>
      <p:sp>
        <p:nvSpPr>
          <p:cNvPr id="6" name="Footer Placeholder 5">
            <a:extLst>
              <a:ext uri="{FF2B5EF4-FFF2-40B4-BE49-F238E27FC236}">
                <a16:creationId xmlns:a16="http://schemas.microsoft.com/office/drawing/2014/main" id="{35E4E9B2-F179-E0AF-5B6F-4C96C3FD5A6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568326852"/>
      </p:ext>
    </p:extLst>
  </p:cSld>
  <p:clrMapOvr>
    <a:masterClrMapping/>
  </p:clrMapOvr>
  <p:transition spd="med">
    <p:pull/>
  </p:transition>
</p:sld>
</file>

<file path=ppt/slides/slide47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9E07BE1-1CD7-96D8-737A-3C697CB51D9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A2C912C-BA01-63B5-FD8C-A21BE3F9F989}"/>
              </a:ext>
            </a:extLst>
          </p:cNvPr>
          <p:cNvSpPr>
            <a:spLocks noGrp="1"/>
          </p:cNvSpPr>
          <p:nvPr>
            <p:ph type="title"/>
          </p:nvPr>
        </p:nvSpPr>
        <p:spPr/>
        <p:txBody>
          <a:bodyPr/>
          <a:lstStyle/>
          <a:p>
            <a:r>
              <a:rPr lang="en-US" dirty="0"/>
              <a:t>Earlier Mention</a:t>
            </a:r>
          </a:p>
        </p:txBody>
      </p:sp>
      <p:sp>
        <p:nvSpPr>
          <p:cNvPr id="3" name="Content Placeholder 2">
            <a:extLst>
              <a:ext uri="{FF2B5EF4-FFF2-40B4-BE49-F238E27FC236}">
                <a16:creationId xmlns:a16="http://schemas.microsoft.com/office/drawing/2014/main" id="{9C0FDF7A-A125-B20D-F1F2-C333F6923641}"/>
              </a:ext>
            </a:extLst>
          </p:cNvPr>
          <p:cNvSpPr>
            <a:spLocks noGrp="1"/>
          </p:cNvSpPr>
          <p:nvPr>
            <p:ph idx="1"/>
          </p:nvPr>
        </p:nvSpPr>
        <p:spPr/>
        <p:txBody>
          <a:bodyPr/>
          <a:lstStyle/>
          <a:p>
            <a:pPr marL="0" indent="0" eaLnBrk="0">
              <a:buNone/>
            </a:pPr>
            <a:r>
              <a:rPr lang="en-US" sz="2800" dirty="0">
                <a:effectLst>
                  <a:outerShdw blurRad="38100" dist="38100" dir="2700000" algn="tl">
                    <a:srgbClr val="000000">
                      <a:alpha val="43137"/>
                    </a:srgbClr>
                  </a:outerShdw>
                </a:effectLst>
              </a:rPr>
              <a:t>leaned on Jesus during the Last Supper. The traditional authorship of </a:t>
            </a:r>
            <a:r>
              <a:rPr lang="en-US" sz="2800" b="1" dirty="0">
                <a:solidFill>
                  <a:srgbClr val="FFFF00"/>
                </a:solidFill>
                <a:effectLst>
                  <a:outerShdw blurRad="38100" dist="38100" dir="2700000" algn="tl">
                    <a:srgbClr val="000000">
                      <a:alpha val="43137"/>
                    </a:srgbClr>
                  </a:outerShdw>
                </a:effectLst>
              </a:rPr>
              <a:t>Luke</a:t>
            </a:r>
            <a:r>
              <a:rPr lang="en-US" sz="2800" dirty="0">
                <a:effectLst>
                  <a:outerShdw blurRad="38100" dist="38100" dir="2700000" algn="tl">
                    <a:srgbClr val="000000">
                      <a:alpha val="43137"/>
                    </a:srgbClr>
                  </a:outerShdw>
                </a:effectLst>
              </a:rPr>
              <a:t> is first mentioned by </a:t>
            </a:r>
            <a:r>
              <a:rPr lang="en-US" sz="2800" b="1" dirty="0">
                <a:solidFill>
                  <a:srgbClr val="FFFF00"/>
                </a:solidFill>
                <a:effectLst>
                  <a:outerShdw blurRad="38100" dist="38100" dir="2700000" algn="tl">
                    <a:srgbClr val="000000">
                      <a:alpha val="43137"/>
                    </a:srgbClr>
                  </a:outerShdw>
                </a:effectLst>
              </a:rPr>
              <a:t>Justin Martyr </a:t>
            </a:r>
            <a:r>
              <a:rPr lang="en-US" sz="2800" dirty="0">
                <a:effectLst>
                  <a:outerShdw blurRad="38100" dist="38100" dir="2700000" algn="tl">
                    <a:srgbClr val="000000">
                      <a:alpha val="43137"/>
                    </a:srgbClr>
                  </a:outerShdw>
                </a:effectLst>
              </a:rPr>
              <a:t>(</a:t>
            </a:r>
            <a:r>
              <a:rPr lang="en-US" sz="2800" i="1" dirty="0">
                <a:effectLst>
                  <a:outerShdw blurRad="38100" dist="38100" dir="2700000" algn="tl">
                    <a:srgbClr val="000000">
                      <a:alpha val="43137"/>
                    </a:srgbClr>
                  </a:outerShdw>
                </a:effectLst>
              </a:rPr>
              <a:t>Dialogues </a:t>
            </a:r>
            <a:r>
              <a:rPr lang="en-US" sz="2800" dirty="0">
                <a:effectLst>
                  <a:outerShdw blurRad="38100" dist="38100" dir="2700000" algn="tl">
                    <a:srgbClr val="000000">
                      <a:alpha val="43137"/>
                    </a:srgbClr>
                  </a:outerShdw>
                </a:effectLst>
              </a:rPr>
              <a:t>103:19; c. AD 150).”  </a:t>
            </a:r>
            <a:r>
              <a:rPr lang="en-US" sz="2000" dirty="0">
                <a:effectLst>
                  <a:outerShdw blurRad="38100" dist="38100" dir="2700000" algn="tl">
                    <a:srgbClr val="000000">
                      <a:alpha val="43137"/>
                    </a:srgbClr>
                  </a:outerShdw>
                </a:effectLst>
              </a:rPr>
              <a:t>(“Review,” 10-11)</a:t>
            </a:r>
            <a:br>
              <a:rPr lang="en-US" sz="2800" dirty="0">
                <a:effectLst>
                  <a:outerShdw blurRad="38100" dist="38100" dir="2700000" algn="tl">
                    <a:srgbClr val="000000">
                      <a:alpha val="43137"/>
                    </a:srgbClr>
                  </a:outerShdw>
                </a:effectLst>
              </a:rPr>
            </a:br>
            <a:endParaRPr lang="en-US" sz="2800" dirty="0">
              <a:effectLst>
                <a:outerShdw blurRad="38100" dist="38100" dir="2700000" algn="tl">
                  <a:srgbClr val="000000">
                    <a:alpha val="43137"/>
                  </a:srgbClr>
                </a:outerShdw>
              </a:effectLst>
            </a:endParaRPr>
          </a:p>
        </p:txBody>
      </p:sp>
      <p:sp>
        <p:nvSpPr>
          <p:cNvPr id="5" name="Slide Number Placeholder 4">
            <a:extLst>
              <a:ext uri="{FF2B5EF4-FFF2-40B4-BE49-F238E27FC236}">
                <a16:creationId xmlns:a16="http://schemas.microsoft.com/office/drawing/2014/main" id="{45094320-839D-688A-075C-67FEF0DAA6E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8CBFE46E-35C7-A6A8-CE34-1B663315CF5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64, n. 9</a:t>
            </a:r>
          </a:p>
        </p:txBody>
      </p:sp>
      <p:sp>
        <p:nvSpPr>
          <p:cNvPr id="6" name="Footer Placeholder 5">
            <a:extLst>
              <a:ext uri="{FF2B5EF4-FFF2-40B4-BE49-F238E27FC236}">
                <a16:creationId xmlns:a16="http://schemas.microsoft.com/office/drawing/2014/main" id="{3D0776D1-16C1-1155-B305-334051EC979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675574814"/>
      </p:ext>
    </p:extLst>
  </p:cSld>
  <p:clrMapOvr>
    <a:masterClrMapping/>
  </p:clrMapOvr>
  <p:transition spd="med">
    <p:pull/>
  </p:transition>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Picture of Saint Augustine">
            <a:extLst>
              <a:ext uri="{FF2B5EF4-FFF2-40B4-BE49-F238E27FC236}">
                <a16:creationId xmlns:a16="http://schemas.microsoft.com/office/drawing/2014/main" id="{EC43A158-377D-0B70-5D17-1066F34C14E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94272" y="1420813"/>
            <a:ext cx="3433587" cy="4370388"/>
          </a:xfrm>
          <a:prstGeom prst="rect">
            <a:avLst/>
          </a:prstGeom>
          <a:noFill/>
          <a:extLst>
            <a:ext uri="{909E8E84-426E-40DD-AFC4-6F175D3DCCD1}">
              <a14:hiddenFill xmlns:a14="http://schemas.microsoft.com/office/drawing/2010/main">
                <a:solidFill>
                  <a:srgbClr val="FFFFFF"/>
                </a:solidFill>
              </a14:hiddenFill>
            </a:ext>
          </a:extLst>
        </p:spPr>
      </p:pic>
      <p:sp>
        <p:nvSpPr>
          <p:cNvPr id="4" name="Title 3"/>
          <p:cNvSpPr>
            <a:spLocks noGrp="1"/>
          </p:cNvSpPr>
          <p:nvPr>
            <p:ph type="title"/>
          </p:nvPr>
        </p:nvSpPr>
        <p:spPr/>
        <p:txBody>
          <a:bodyPr/>
          <a:lstStyle/>
          <a:p>
            <a:r>
              <a:rPr lang="en-US" dirty="0"/>
              <a:t>Faustus’ Objection</a:t>
            </a:r>
          </a:p>
        </p:txBody>
      </p:sp>
      <p:sp>
        <p:nvSpPr>
          <p:cNvPr id="5" name="Content Placeholder 4"/>
          <p:cNvSpPr>
            <a:spLocks noGrp="1"/>
          </p:cNvSpPr>
          <p:nvPr>
            <p:ph idx="1"/>
          </p:nvPr>
        </p:nvSpPr>
        <p:spPr>
          <a:xfrm>
            <a:off x="457200" y="1584325"/>
            <a:ext cx="8229600" cy="4530725"/>
          </a:xfrm>
        </p:spPr>
        <p:txBody>
          <a:bodyPr/>
          <a:lstStyle/>
          <a:p>
            <a:pPr marL="0" indent="457200">
              <a:buNone/>
            </a:pPr>
            <a:r>
              <a:rPr lang="en-US" sz="2800" b="1" i="1" dirty="0"/>
              <a:t>Augustine</a:t>
            </a:r>
            <a:r>
              <a:rPr lang="en-US" sz="2800" dirty="0"/>
              <a:t> (~AD 400):  “[W]hen I begin to quote the Gospel of His apostle Matthew, where we have the whole narrative of Christ’s birth, you forthwith </a:t>
            </a:r>
            <a:r>
              <a:rPr lang="en-US" sz="2800" b="1" dirty="0">
                <a:solidFill>
                  <a:srgbClr val="FFFF00"/>
                </a:solidFill>
              </a:rPr>
              <a:t>deny that Matthew wrote the narrative</a:t>
            </a:r>
            <a:r>
              <a:rPr lang="en-US" sz="2800" dirty="0"/>
              <a:t>, though this is affirmed by the </a:t>
            </a:r>
            <a:r>
              <a:rPr lang="en-US" b="1" kern="1200" dirty="0">
                <a:solidFill>
                  <a:srgbClr val="FFFF00"/>
                </a:solidFill>
                <a:effectLst>
                  <a:outerShdw blurRad="38100" dist="38100" dir="2700000" algn="tl">
                    <a:srgbClr val="000000">
                      <a:alpha val="43137"/>
                    </a:srgbClr>
                  </a:outerShdw>
                </a:effectLst>
              </a:rPr>
              <a:t>continuous testimony </a:t>
            </a:r>
            <a:r>
              <a:rPr lang="en-US" sz="2800" dirty="0"/>
              <a:t>of the </a:t>
            </a:r>
            <a:r>
              <a:rPr lang="en-US" b="1" kern="1200" dirty="0">
                <a:solidFill>
                  <a:srgbClr val="FFFF00"/>
                </a:solidFill>
                <a:effectLst>
                  <a:outerShdw blurRad="38100" dist="38100" dir="2700000" algn="tl">
                    <a:srgbClr val="000000">
                      <a:alpha val="43137"/>
                    </a:srgbClr>
                  </a:outerShdw>
                </a:effectLst>
              </a:rPr>
              <a:t>whole Church</a:t>
            </a:r>
            <a:r>
              <a:rPr lang="en-US" sz="2800" dirty="0"/>
              <a:t>, from the days of </a:t>
            </a:r>
            <a:r>
              <a:rPr lang="en-US" b="1" kern="1200" dirty="0">
                <a:solidFill>
                  <a:srgbClr val="FFFF00"/>
                </a:solidFill>
                <a:effectLst>
                  <a:outerShdw blurRad="38100" dist="38100" dir="2700000" algn="tl">
                    <a:srgbClr val="000000">
                      <a:alpha val="43137"/>
                    </a:srgbClr>
                  </a:outerShdw>
                </a:effectLst>
              </a:rPr>
              <a:t>apostolic presidency </a:t>
            </a:r>
            <a:r>
              <a:rPr lang="en-US" sz="2800" dirty="0"/>
              <a:t>to the </a:t>
            </a:r>
            <a:r>
              <a:rPr lang="en-US" b="1" kern="1200" dirty="0">
                <a:solidFill>
                  <a:srgbClr val="FFFF00"/>
                </a:solidFill>
                <a:effectLst>
                  <a:outerShdw blurRad="38100" dist="38100" dir="2700000" algn="tl">
                    <a:srgbClr val="000000">
                      <a:alpha val="43137"/>
                    </a:srgbClr>
                  </a:outerShdw>
                </a:effectLst>
              </a:rPr>
              <a:t>bishops</a:t>
            </a:r>
            <a:r>
              <a:rPr lang="en-US" sz="2800" dirty="0"/>
              <a:t> of our own time. What authority will you quote against this?”  </a:t>
            </a:r>
            <a:r>
              <a:rPr lang="en-US" sz="2000" dirty="0"/>
              <a:t>(“Reply to Faustus the </a:t>
            </a:r>
            <a:r>
              <a:rPr lang="en-US" sz="2000" dirty="0" err="1"/>
              <a:t>Manichæan</a:t>
            </a:r>
            <a:r>
              <a:rPr lang="en-US" sz="2000" dirty="0"/>
              <a:t>,” Book XXVIII, </a:t>
            </a:r>
            <a:r>
              <a:rPr lang="en-US" sz="2000" dirty="0" err="1"/>
              <a:t>NPNF</a:t>
            </a:r>
            <a:r>
              <a:rPr lang="en-US" sz="2000" dirty="0"/>
              <a:t>, 1887, 1.4:325)</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Date Placeholder 6">
            <a:extLst>
              <a:ext uri="{FF2B5EF4-FFF2-40B4-BE49-F238E27FC236}">
                <a16:creationId xmlns:a16="http://schemas.microsoft.com/office/drawing/2014/main" id="{D86F13E3-7112-E79A-2D14-ED268907535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64</a:t>
            </a:r>
          </a:p>
        </p:txBody>
      </p:sp>
    </p:spTree>
    <p:extLst>
      <p:ext uri="{BB962C8B-B14F-4D97-AF65-F5344CB8AC3E}">
        <p14:creationId xmlns:p14="http://schemas.microsoft.com/office/powerpoint/2010/main" val="377500863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6146"/>
                                        </p:tgtEl>
                                      </p:cBhvr>
                                    </p:animEffect>
                                    <p:set>
                                      <p:cBhvr>
                                        <p:cTn id="7" dur="1" fill="hold">
                                          <p:stCondLst>
                                            <p:cond delay="499"/>
                                          </p:stCondLst>
                                        </p:cTn>
                                        <p:tgtEl>
                                          <p:spTgt spid="6146"/>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p:cTn id="1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Uniform Titles</a:t>
            </a:r>
          </a:p>
        </p:txBody>
      </p:sp>
      <p:sp>
        <p:nvSpPr>
          <p:cNvPr id="3" name="Content Placeholder 2"/>
          <p:cNvSpPr>
            <a:spLocks noGrp="1"/>
          </p:cNvSpPr>
          <p:nvPr>
            <p:ph idx="1"/>
          </p:nvPr>
        </p:nvSpPr>
        <p:spPr/>
        <p:txBody>
          <a:bodyPr/>
          <a:lstStyle/>
          <a:p>
            <a:pPr marL="0" indent="511175">
              <a:buNone/>
            </a:pPr>
            <a:r>
              <a:rPr lang="en-US" sz="2800" b="1" i="1" dirty="0">
                <a:effectLst>
                  <a:outerShdw blurRad="38100" dist="38100" dir="2700000" algn="tl">
                    <a:srgbClr val="000000">
                      <a:alpha val="43137"/>
                    </a:srgbClr>
                  </a:outerShdw>
                </a:effectLst>
              </a:rPr>
              <a:t>Dewayne Bryant</a:t>
            </a:r>
            <a:r>
              <a:rPr lang="en-US" sz="2800" b="1" dirty="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“[T]he early church was </a:t>
            </a:r>
            <a:r>
              <a:rPr lang="en-US" sz="2800" b="1" dirty="0">
                <a:solidFill>
                  <a:srgbClr val="FFFF00"/>
                </a:solidFill>
                <a:effectLst>
                  <a:outerShdw blurRad="38100" dist="38100" dir="2700000" algn="tl">
                    <a:srgbClr val="000000">
                      <a:alpha val="43137"/>
                    </a:srgbClr>
                  </a:outerShdw>
                </a:effectLst>
              </a:rPr>
              <a:t>virtually unanimous </a:t>
            </a:r>
            <a:r>
              <a:rPr lang="en-US" sz="2800" dirty="0">
                <a:effectLst>
                  <a:outerShdw blurRad="38100" dist="38100" dir="2700000" algn="tl">
                    <a:srgbClr val="000000">
                      <a:alpha val="43137"/>
                    </a:srgbClr>
                  </a:outerShdw>
                </a:effectLst>
              </a:rPr>
              <a:t>on their authorship. If they were truly anonymous, there would have been a </a:t>
            </a:r>
            <a:r>
              <a:rPr lang="en-US" sz="2800" b="1" dirty="0">
                <a:solidFill>
                  <a:srgbClr val="FFFF00"/>
                </a:solidFill>
                <a:effectLst>
                  <a:outerShdw blurRad="38100" dist="38100" dir="2700000" algn="tl">
                    <a:srgbClr val="000000">
                      <a:alpha val="43137"/>
                    </a:srgbClr>
                  </a:outerShdw>
                </a:effectLst>
              </a:rPr>
              <a:t>great deal of dispute </a:t>
            </a:r>
            <a:r>
              <a:rPr lang="en-US" sz="2800" dirty="0">
                <a:effectLst>
                  <a:outerShdw blurRad="38100" dist="38100" dir="2700000" algn="tl">
                    <a:srgbClr val="000000">
                      <a:alpha val="43137"/>
                    </a:srgbClr>
                  </a:outerShdw>
                </a:effectLst>
              </a:rPr>
              <a:t>concerning their authorship. Since scholars disagree as to who wrote the book of Hebrews, why is there such a </a:t>
            </a:r>
            <a:r>
              <a:rPr lang="en-US" sz="2800" b="1" dirty="0">
                <a:solidFill>
                  <a:srgbClr val="FFFF00"/>
                </a:solidFill>
                <a:effectLst>
                  <a:outerShdw blurRad="38100" dist="38100" dir="2700000" algn="tl">
                    <a:srgbClr val="000000">
                      <a:alpha val="43137"/>
                    </a:srgbClr>
                  </a:outerShdw>
                </a:effectLst>
              </a:rPr>
              <a:t>far-reaching consensus </a:t>
            </a:r>
            <a:r>
              <a:rPr lang="en-US" sz="2800" dirty="0">
                <a:effectLst>
                  <a:outerShdw blurRad="38100" dist="38100" dir="2700000" algn="tl">
                    <a:srgbClr val="000000">
                      <a:alpha val="43137"/>
                    </a:srgbClr>
                  </a:outerShdw>
                </a:effectLst>
              </a:rPr>
              <a:t>concerning the four gospel records?”  </a:t>
            </a:r>
            <a:r>
              <a:rPr lang="en-US" sz="2000" dirty="0">
                <a:effectLst>
                  <a:outerShdw blurRad="38100" dist="38100" dir="2700000" algn="tl">
                    <a:srgbClr val="000000">
                      <a:alpha val="43137"/>
                    </a:srgbClr>
                  </a:outerShdw>
                </a:effectLst>
              </a:rPr>
              <a:t>(“Answering Professor </a:t>
            </a:r>
            <a:r>
              <a:rPr lang="en-US" sz="2000" dirty="0" err="1">
                <a:effectLst>
                  <a:outerShdw blurRad="38100" dist="38100" dir="2700000" algn="tl">
                    <a:srgbClr val="000000">
                      <a:alpha val="43137"/>
                    </a:srgbClr>
                  </a:outerShdw>
                </a:effectLst>
              </a:rPr>
              <a:t>Ehrman’s</a:t>
            </a:r>
            <a:r>
              <a:rPr lang="en-US" sz="2000" dirty="0">
                <a:effectLst>
                  <a:outerShdw blurRad="38100" dist="38100" dir="2700000" algn="tl">
                    <a:srgbClr val="000000">
                      <a:alpha val="43137"/>
                    </a:srgbClr>
                  </a:outerShdw>
                </a:effectLst>
              </a:rPr>
              <a:t> Essay,” 2)</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B8BC13B-2A1F-2762-3E82-FC29D954BB04}"/>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7</a:t>
            </a:r>
          </a:p>
        </p:txBody>
      </p:sp>
    </p:spTree>
    <p:extLst>
      <p:ext uri="{BB962C8B-B14F-4D97-AF65-F5344CB8AC3E}">
        <p14:creationId xmlns:p14="http://schemas.microsoft.com/office/powerpoint/2010/main" val="34247425"/>
      </p:ext>
    </p:extLst>
  </p:cSld>
  <p:clrMapOvr>
    <a:masterClrMapping/>
  </p:clrMapOvr>
  <p:transition spd="med">
    <p:pull/>
  </p:transition>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46D3DC-9FC1-30F2-ED96-87317FCA8CC8}"/>
            </a:ext>
          </a:extLst>
        </p:cNvPr>
        <p:cNvGrpSpPr/>
        <p:nvPr/>
      </p:nvGrpSpPr>
      <p:grpSpPr>
        <a:xfrm>
          <a:off x="0" y="0"/>
          <a:ext cx="0" cy="0"/>
          <a:chOff x="0" y="0"/>
          <a:chExt cx="0" cy="0"/>
        </a:xfrm>
      </p:grpSpPr>
      <p:pic>
        <p:nvPicPr>
          <p:cNvPr id="8" name="Picture 2" descr="Picture of Saint Augustine">
            <a:extLst>
              <a:ext uri="{FF2B5EF4-FFF2-40B4-BE49-F238E27FC236}">
                <a16:creationId xmlns:a16="http://schemas.microsoft.com/office/drawing/2014/main" id="{2E656C65-9377-8452-10C2-09D963DC93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94272" y="1420813"/>
            <a:ext cx="3433587" cy="4370388"/>
          </a:xfrm>
          <a:prstGeom prst="rect">
            <a:avLst/>
          </a:prstGeom>
          <a:noFill/>
          <a:extLst>
            <a:ext uri="{909E8E84-426E-40DD-AFC4-6F175D3DCCD1}">
              <a14:hiddenFill xmlns:a14="http://schemas.microsoft.com/office/drawing/2010/main">
                <a:solidFill>
                  <a:srgbClr val="FFFFFF"/>
                </a:solidFill>
              </a14:hiddenFill>
            </a:ext>
          </a:extLst>
        </p:spPr>
      </p:pic>
      <p:sp>
        <p:nvSpPr>
          <p:cNvPr id="4" name="Title 3">
            <a:extLst>
              <a:ext uri="{FF2B5EF4-FFF2-40B4-BE49-F238E27FC236}">
                <a16:creationId xmlns:a16="http://schemas.microsoft.com/office/drawing/2014/main" id="{27E0637A-0714-6258-893E-0784EB786FE2}"/>
              </a:ext>
            </a:extLst>
          </p:cNvPr>
          <p:cNvSpPr>
            <a:spLocks noGrp="1"/>
          </p:cNvSpPr>
          <p:nvPr>
            <p:ph type="title"/>
          </p:nvPr>
        </p:nvSpPr>
        <p:spPr/>
        <p:txBody>
          <a:bodyPr/>
          <a:lstStyle/>
          <a:p>
            <a:r>
              <a:rPr lang="en-US" dirty="0"/>
              <a:t>Faustus’ Objection</a:t>
            </a:r>
          </a:p>
        </p:txBody>
      </p:sp>
      <p:sp>
        <p:nvSpPr>
          <p:cNvPr id="5" name="Content Placeholder 4">
            <a:extLst>
              <a:ext uri="{FF2B5EF4-FFF2-40B4-BE49-F238E27FC236}">
                <a16:creationId xmlns:a16="http://schemas.microsoft.com/office/drawing/2014/main" id="{032CF8D5-BF89-3CBF-C8E0-A0F6F8F8885B}"/>
              </a:ext>
            </a:extLst>
          </p:cNvPr>
          <p:cNvSpPr>
            <a:spLocks noGrp="1"/>
          </p:cNvSpPr>
          <p:nvPr>
            <p:ph idx="1"/>
          </p:nvPr>
        </p:nvSpPr>
        <p:spPr>
          <a:xfrm>
            <a:off x="457200" y="1584325"/>
            <a:ext cx="8229600" cy="4530725"/>
          </a:xfrm>
        </p:spPr>
        <p:txBody>
          <a:bodyPr/>
          <a:lstStyle/>
          <a:p>
            <a:r>
              <a:rPr lang="en-US" sz="2800" b="1" i="1" dirty="0"/>
              <a:t>Augustine</a:t>
            </a:r>
            <a:r>
              <a:rPr lang="en-US" sz="2800" dirty="0"/>
              <a:t> (~AD 400):  “6. You [Faustus] are so hardened in your errors against the testimonies of Scripture, that nothing can be made of you; for whenever anything is quoted against you, you have the boldness to say that </a:t>
            </a:r>
            <a:r>
              <a:rPr lang="en-US" sz="2800" b="1" dirty="0">
                <a:solidFill>
                  <a:srgbClr val="FFFF00"/>
                </a:solidFill>
              </a:rPr>
              <a:t>it is written not by the apostle, but by some pretender under his name</a:t>
            </a:r>
            <a:r>
              <a:rPr lang="en-US" sz="2800" dirty="0"/>
              <a:t>.”  </a:t>
            </a:r>
            <a:r>
              <a:rPr lang="en-US" sz="2000" dirty="0"/>
              <a:t>(“Contra </a:t>
            </a:r>
            <a:r>
              <a:rPr lang="en-US" sz="2000" dirty="0" err="1"/>
              <a:t>Faustum</a:t>
            </a:r>
            <a:r>
              <a:rPr lang="en-US" sz="2000" dirty="0"/>
              <a:t>,” 33:6, </a:t>
            </a:r>
            <a:r>
              <a:rPr lang="en-US" sz="2000" dirty="0" err="1"/>
              <a:t>NPNF</a:t>
            </a:r>
            <a:r>
              <a:rPr lang="en-US" sz="2000" dirty="0"/>
              <a:t>, 1.4, 343)</a:t>
            </a:r>
          </a:p>
        </p:txBody>
      </p:sp>
      <p:sp>
        <p:nvSpPr>
          <p:cNvPr id="2" name="Footer Placeholder 1">
            <a:extLst>
              <a:ext uri="{FF2B5EF4-FFF2-40B4-BE49-F238E27FC236}">
                <a16:creationId xmlns:a16="http://schemas.microsoft.com/office/drawing/2014/main" id="{F87DDA37-E4D1-34BE-9854-9C1F7AD1EC8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Slide Number Placeholder 2">
            <a:extLst>
              <a:ext uri="{FF2B5EF4-FFF2-40B4-BE49-F238E27FC236}">
                <a16:creationId xmlns:a16="http://schemas.microsoft.com/office/drawing/2014/main" id="{B3B1A673-FA1F-2060-98BD-B18D0164761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Callout: Up Arrow 5">
            <a:extLst>
              <a:ext uri="{FF2B5EF4-FFF2-40B4-BE49-F238E27FC236}">
                <a16:creationId xmlns:a16="http://schemas.microsoft.com/office/drawing/2014/main" id="{1C3548FD-0A3D-8A18-80E9-A595A452E0D8}"/>
              </a:ext>
            </a:extLst>
          </p:cNvPr>
          <p:cNvSpPr/>
          <p:nvPr/>
        </p:nvSpPr>
        <p:spPr bwMode="auto">
          <a:xfrm>
            <a:off x="1927654" y="4992130"/>
            <a:ext cx="5525236" cy="1004636"/>
          </a:xfrm>
          <a:prstGeom prst="upArrowCallout">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An Old Objection</a:t>
            </a:r>
          </a:p>
        </p:txBody>
      </p:sp>
      <p:sp>
        <p:nvSpPr>
          <p:cNvPr id="7" name="Date Placeholder 6">
            <a:extLst>
              <a:ext uri="{FF2B5EF4-FFF2-40B4-BE49-F238E27FC236}">
                <a16:creationId xmlns:a16="http://schemas.microsoft.com/office/drawing/2014/main" id="{4391F37D-E77D-EC1B-9D1A-8B96346563E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64-65</a:t>
            </a:r>
          </a:p>
        </p:txBody>
      </p:sp>
    </p:spTree>
    <p:extLst>
      <p:ext uri="{BB962C8B-B14F-4D97-AF65-F5344CB8AC3E}">
        <p14:creationId xmlns:p14="http://schemas.microsoft.com/office/powerpoint/2010/main" val="2219703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grpId="0" nodeType="clickEffect">
                                  <p:stCondLst>
                                    <p:cond delay="0"/>
                                  </p:stCondLst>
                                  <p:childTnLst>
                                    <p:set>
                                      <p:cBhvr>
                                        <p:cTn id="15" dur="1" fill="hold">
                                          <p:stCondLst>
                                            <p:cond delay="0"/>
                                          </p:stCondLst>
                                        </p:cTn>
                                        <p:tgtEl>
                                          <p:spTgt spid="5">
                                            <p:txEl>
                                              <p:pRg st="0" end="0"/>
                                            </p:txEl>
                                          </p:spTgt>
                                        </p:tgtEl>
                                        <p:attrNameLst>
                                          <p:attrName>style.visibility</p:attrName>
                                        </p:attrNameLst>
                                      </p:cBhvr>
                                      <p:to>
                                        <p:strVal val="visible"/>
                                      </p:to>
                                    </p:set>
                                    <p:anim calcmode="lin" valueType="num">
                                      <p:cBhvr>
                                        <p:cTn id="16"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8"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animBg="1"/>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Picture of Saint Augustine">
            <a:extLst>
              <a:ext uri="{FF2B5EF4-FFF2-40B4-BE49-F238E27FC236}">
                <a16:creationId xmlns:a16="http://schemas.microsoft.com/office/drawing/2014/main" id="{527E443C-B639-E369-7B2A-F9F82631A2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5206" y="1421852"/>
            <a:ext cx="3699676" cy="4709075"/>
          </a:xfrm>
          <a:prstGeom prst="rect">
            <a:avLst/>
          </a:prstGeom>
          <a:noFill/>
          <a:extLst>
            <a:ext uri="{909E8E84-426E-40DD-AFC4-6F175D3DCCD1}">
              <a14:hiddenFill xmlns:a14="http://schemas.microsoft.com/office/drawing/2010/main">
                <a:solidFill>
                  <a:srgbClr val="FFFFFF"/>
                </a:solidFill>
              </a14:hiddenFill>
            </a:ext>
          </a:extLst>
        </p:spPr>
      </p:pic>
      <p:sp>
        <p:nvSpPr>
          <p:cNvPr id="4" name="Title 3"/>
          <p:cNvSpPr>
            <a:spLocks noGrp="1"/>
          </p:cNvSpPr>
          <p:nvPr>
            <p:ph type="title"/>
          </p:nvPr>
        </p:nvSpPr>
        <p:spPr/>
        <p:txBody>
          <a:bodyPr/>
          <a:lstStyle/>
          <a:p>
            <a:r>
              <a:rPr lang="en-US" dirty="0"/>
              <a:t>Augustine’s Reply</a:t>
            </a:r>
          </a:p>
        </p:txBody>
      </p:sp>
      <p:sp>
        <p:nvSpPr>
          <p:cNvPr id="5" name="Content Placeholder 4"/>
          <p:cNvSpPr>
            <a:spLocks noGrp="1"/>
          </p:cNvSpPr>
          <p:nvPr>
            <p:ph idx="1"/>
          </p:nvPr>
        </p:nvSpPr>
        <p:spPr>
          <a:xfrm>
            <a:off x="457200" y="1420814"/>
            <a:ext cx="8229600" cy="4710114"/>
          </a:xfrm>
        </p:spPr>
        <p:txBody>
          <a:bodyPr/>
          <a:lstStyle/>
          <a:p>
            <a:pPr marL="0" indent="457200">
              <a:buNone/>
            </a:pPr>
            <a:r>
              <a:rPr lang="en-US" sz="2800" b="1" i="1" dirty="0"/>
              <a:t>Augustine</a:t>
            </a:r>
            <a:r>
              <a:rPr lang="en-US" sz="2800" dirty="0"/>
              <a:t> (~AD 400):  “</a:t>
            </a:r>
            <a:r>
              <a:rPr lang="en-US" sz="2800" dirty="0">
                <a:solidFill>
                  <a:srgbClr val="FFFF00"/>
                </a:solidFill>
              </a:rPr>
              <a:t>How can we be sure of the authorship of any book, if we doubt the apostolic origin of those books which are attributed to the apostles</a:t>
            </a:r>
            <a:r>
              <a:rPr lang="en-US" sz="2800" dirty="0"/>
              <a:t> by the Church which the apostles themselves founded, and which occupies so conspicuous a place in all lands, and if at the same time we acknowledge as the undoubted production of the apostles what is </a:t>
            </a:r>
            <a:r>
              <a:rPr lang="en-US" sz="2800" dirty="0">
                <a:solidFill>
                  <a:srgbClr val="FFFF00"/>
                </a:solidFill>
              </a:rPr>
              <a:t>brought forward by heretics </a:t>
            </a:r>
            <a:r>
              <a:rPr lang="en-US" sz="2800" dirty="0"/>
              <a:t>in opposition to the Church, whose authors, from whom they derive their name, </a:t>
            </a:r>
            <a:r>
              <a:rPr lang="en-US" sz="2800" dirty="0">
                <a:solidFill>
                  <a:srgbClr val="FFFF00"/>
                </a:solidFill>
              </a:rPr>
              <a:t>lived long after the apostles</a:t>
            </a:r>
            <a:r>
              <a:rPr lang="en-US" sz="2800" dirty="0"/>
              <a:t>?”  </a:t>
            </a:r>
            <a:r>
              <a:rPr lang="en-US" sz="2000" dirty="0"/>
              <a:t>(“Contra </a:t>
            </a:r>
            <a:r>
              <a:rPr lang="en-US" sz="2000" dirty="0" err="1"/>
              <a:t>Faustum</a:t>
            </a:r>
            <a:r>
              <a:rPr lang="en-US" sz="2000" dirty="0"/>
              <a:t>,” 33:6, </a:t>
            </a:r>
            <a:r>
              <a:rPr lang="en-US" sz="2000" dirty="0" err="1"/>
              <a:t>NPNF</a:t>
            </a:r>
            <a:r>
              <a:rPr lang="en-US" sz="2000" dirty="0"/>
              <a:t>, 1.4, 343)</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04AEC5E-F779-B7DB-E99E-01331E1490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65</a:t>
            </a:r>
          </a:p>
        </p:txBody>
      </p:sp>
    </p:spTree>
    <p:extLst>
      <p:ext uri="{BB962C8B-B14F-4D97-AF65-F5344CB8AC3E}">
        <p14:creationId xmlns:p14="http://schemas.microsoft.com/office/powerpoint/2010/main" val="25260113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p:cTn id="1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Picture of Saint Augustine">
            <a:extLst>
              <a:ext uri="{FF2B5EF4-FFF2-40B4-BE49-F238E27FC236}">
                <a16:creationId xmlns:a16="http://schemas.microsoft.com/office/drawing/2014/main" id="{CE7468A9-6BA4-0994-8EC4-A885F2CA65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70826" y="1600200"/>
            <a:ext cx="3433587" cy="4370388"/>
          </a:xfrm>
          <a:prstGeom prst="rect">
            <a:avLst/>
          </a:prstGeom>
          <a:noFill/>
          <a:extLst>
            <a:ext uri="{909E8E84-426E-40DD-AFC4-6F175D3DCCD1}">
              <a14:hiddenFill xmlns:a14="http://schemas.microsoft.com/office/drawing/2010/main">
                <a:solidFill>
                  <a:srgbClr val="FFFFFF"/>
                </a:solidFill>
              </a14:hiddenFill>
            </a:ext>
          </a:extLst>
        </p:spPr>
      </p:pic>
      <p:sp>
        <p:nvSpPr>
          <p:cNvPr id="4" name="Title 3"/>
          <p:cNvSpPr>
            <a:spLocks noGrp="1"/>
          </p:cNvSpPr>
          <p:nvPr>
            <p:ph type="title"/>
          </p:nvPr>
        </p:nvSpPr>
        <p:spPr/>
        <p:txBody>
          <a:bodyPr/>
          <a:lstStyle/>
          <a:p>
            <a:r>
              <a:rPr lang="en-US" dirty="0"/>
              <a:t>Augustine’s Reply</a:t>
            </a:r>
          </a:p>
        </p:txBody>
      </p:sp>
      <p:sp>
        <p:nvSpPr>
          <p:cNvPr id="5" name="Content Placeholder 4"/>
          <p:cNvSpPr>
            <a:spLocks noGrp="1"/>
          </p:cNvSpPr>
          <p:nvPr>
            <p:ph idx="1"/>
          </p:nvPr>
        </p:nvSpPr>
        <p:spPr/>
        <p:txBody>
          <a:bodyPr/>
          <a:lstStyle/>
          <a:p>
            <a:pPr marL="0" indent="457200">
              <a:buNone/>
            </a:pPr>
            <a:r>
              <a:rPr lang="en-US" sz="2800" b="1" i="1" dirty="0"/>
              <a:t>Augustine</a:t>
            </a:r>
            <a:r>
              <a:rPr lang="en-US" sz="2800" dirty="0"/>
              <a:t> (~AD 400):  “To give a single example, were not some books published lately under the name of the distinguished physician </a:t>
            </a:r>
            <a:r>
              <a:rPr lang="en-US" sz="2800" dirty="0">
                <a:solidFill>
                  <a:srgbClr val="FFFF00"/>
                </a:solidFill>
              </a:rPr>
              <a:t>Hippocrates</a:t>
            </a:r>
            <a:r>
              <a:rPr lang="en-US" sz="2800" dirty="0"/>
              <a:t>, which were </a:t>
            </a:r>
            <a:r>
              <a:rPr lang="en-US" sz="2800" dirty="0">
                <a:solidFill>
                  <a:srgbClr val="FFFF00"/>
                </a:solidFill>
              </a:rPr>
              <a:t>not received as authoritative</a:t>
            </a:r>
            <a:r>
              <a:rPr lang="en-US" sz="2800" dirty="0"/>
              <a:t> by physicians? And this decision remained unaltered in spite of </a:t>
            </a:r>
            <a:r>
              <a:rPr lang="en-US" sz="2800" dirty="0">
                <a:solidFill>
                  <a:srgbClr val="FFFF00"/>
                </a:solidFill>
              </a:rPr>
              <a:t>some similarity in style and matter</a:t>
            </a:r>
            <a:r>
              <a:rPr lang="en-US" sz="2800" dirty="0"/>
              <a:t>: for, when compared to the genuine writings of Hippocrates, these books were found to be </a:t>
            </a:r>
            <a:r>
              <a:rPr lang="en-US" sz="2800" dirty="0">
                <a:solidFill>
                  <a:srgbClr val="FFFF00"/>
                </a:solidFill>
              </a:rPr>
              <a:t>inferior</a:t>
            </a:r>
            <a:r>
              <a:rPr lang="en-US" sz="2800" dirty="0"/>
              <a:t>; besides that they were </a:t>
            </a:r>
            <a:r>
              <a:rPr lang="en-US" sz="2800" dirty="0">
                <a:solidFill>
                  <a:srgbClr val="FFFF00"/>
                </a:solidFill>
              </a:rPr>
              <a:t>not recognized as his</a:t>
            </a:r>
            <a:r>
              <a:rPr lang="en-US" sz="2800" dirty="0"/>
              <a:t> at the time when his authorship</a:t>
            </a:r>
            <a:endParaRPr lang="en-US" sz="2000" dirty="0"/>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3C9A9F57-DAAE-80E7-E921-FCA06C08B2E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65</a:t>
            </a:r>
          </a:p>
        </p:txBody>
      </p:sp>
    </p:spTree>
    <p:extLst>
      <p:ext uri="{BB962C8B-B14F-4D97-AF65-F5344CB8AC3E}">
        <p14:creationId xmlns:p14="http://schemas.microsoft.com/office/powerpoint/2010/main" val="17852194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p:cTn id="1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Picture of Saint Augustine">
            <a:extLst>
              <a:ext uri="{FF2B5EF4-FFF2-40B4-BE49-F238E27FC236}">
                <a16:creationId xmlns:a16="http://schemas.microsoft.com/office/drawing/2014/main" id="{6763540C-245B-C69A-C146-7253265F6C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94272" y="1568451"/>
            <a:ext cx="3433587" cy="4370388"/>
          </a:xfrm>
          <a:prstGeom prst="rect">
            <a:avLst/>
          </a:prstGeom>
          <a:noFill/>
          <a:extLst>
            <a:ext uri="{909E8E84-426E-40DD-AFC4-6F175D3DCCD1}">
              <a14:hiddenFill xmlns:a14="http://schemas.microsoft.com/office/drawing/2010/main">
                <a:solidFill>
                  <a:srgbClr val="FFFFFF"/>
                </a:solidFill>
              </a14:hiddenFill>
            </a:ext>
          </a:extLst>
        </p:spPr>
      </p:pic>
      <p:sp>
        <p:nvSpPr>
          <p:cNvPr id="4" name="Title 3"/>
          <p:cNvSpPr>
            <a:spLocks noGrp="1"/>
          </p:cNvSpPr>
          <p:nvPr>
            <p:ph type="title"/>
          </p:nvPr>
        </p:nvSpPr>
        <p:spPr/>
        <p:txBody>
          <a:bodyPr/>
          <a:lstStyle/>
          <a:p>
            <a:r>
              <a:rPr lang="en-US" dirty="0"/>
              <a:t>Augustine’s Reply</a:t>
            </a:r>
          </a:p>
        </p:txBody>
      </p:sp>
      <p:sp>
        <p:nvSpPr>
          <p:cNvPr id="5" name="Content Placeholder 4"/>
          <p:cNvSpPr>
            <a:spLocks noGrp="1"/>
          </p:cNvSpPr>
          <p:nvPr>
            <p:ph idx="1"/>
          </p:nvPr>
        </p:nvSpPr>
        <p:spPr/>
        <p:txBody>
          <a:bodyPr/>
          <a:lstStyle/>
          <a:p>
            <a:pPr marL="0" indent="0">
              <a:buNone/>
            </a:pPr>
            <a:r>
              <a:rPr lang="en-US" sz="2800" dirty="0"/>
              <a:t>of his genuine productions was ascertained. Those books, again, from a comparison with which the productions of questionable origin were rejected, are </a:t>
            </a:r>
            <a:r>
              <a:rPr lang="en-US" sz="2800" dirty="0">
                <a:solidFill>
                  <a:srgbClr val="FFFF00"/>
                </a:solidFill>
              </a:rPr>
              <a:t>with certainty attributed to Hippocrates</a:t>
            </a:r>
            <a:r>
              <a:rPr lang="en-US" sz="2800" dirty="0"/>
              <a:t>; and any one who </a:t>
            </a:r>
            <a:r>
              <a:rPr lang="en-US" sz="2800" dirty="0">
                <a:solidFill>
                  <a:srgbClr val="FFFF00"/>
                </a:solidFill>
              </a:rPr>
              <a:t>denies their authorship </a:t>
            </a:r>
            <a:r>
              <a:rPr lang="en-US" sz="2800" dirty="0"/>
              <a:t>is answered only by ridicule, simply because there is </a:t>
            </a:r>
            <a:r>
              <a:rPr lang="en-US" sz="2800" dirty="0">
                <a:solidFill>
                  <a:srgbClr val="FFFF00"/>
                </a:solidFill>
              </a:rPr>
              <a:t>a succession of testimonies </a:t>
            </a:r>
            <a:r>
              <a:rPr lang="en-US" sz="2800" dirty="0"/>
              <a:t>to the books from the time of Hippocrates to the present day, which makes it unreasonable either now or hereafter to have any doubt on the subject.”  </a:t>
            </a:r>
            <a:r>
              <a:rPr lang="en-US" sz="2000" dirty="0"/>
              <a:t>(“Contra </a:t>
            </a:r>
            <a:r>
              <a:rPr lang="en-US" sz="2000" dirty="0" err="1"/>
              <a:t>Faustum</a:t>
            </a:r>
            <a:r>
              <a:rPr lang="en-US" sz="2000" dirty="0"/>
              <a:t>,” 33:6, </a:t>
            </a:r>
            <a:r>
              <a:rPr lang="en-US" sz="2000" dirty="0" err="1"/>
              <a:t>NPNF</a:t>
            </a:r>
            <a:r>
              <a:rPr lang="en-US" sz="2000" dirty="0"/>
              <a:t>, 1.4, 343)</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7472173-0B25-FD0F-C25B-1B9CF9730BC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65</a:t>
            </a:r>
          </a:p>
        </p:txBody>
      </p:sp>
    </p:spTree>
    <p:extLst>
      <p:ext uri="{BB962C8B-B14F-4D97-AF65-F5344CB8AC3E}">
        <p14:creationId xmlns:p14="http://schemas.microsoft.com/office/powerpoint/2010/main" val="2471389866"/>
      </p:ext>
    </p:extLst>
  </p:cSld>
  <p:clrMapOvr>
    <a:masterClrMapping/>
  </p:clrMapOvr>
  <p:transition spd="med">
    <p:pull/>
  </p:transition>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Augustine’s Reply</a:t>
            </a:r>
          </a:p>
        </p:txBody>
      </p:sp>
      <p:sp>
        <p:nvSpPr>
          <p:cNvPr id="5" name="Content Placeholder 4"/>
          <p:cNvSpPr>
            <a:spLocks noGrp="1"/>
          </p:cNvSpPr>
          <p:nvPr>
            <p:ph idx="1"/>
          </p:nvPr>
        </p:nvSpPr>
        <p:spPr>
          <a:xfrm>
            <a:off x="4255478" y="1600200"/>
            <a:ext cx="4431322" cy="4530725"/>
          </a:xfrm>
        </p:spPr>
        <p:txBody>
          <a:bodyPr/>
          <a:lstStyle/>
          <a:p>
            <a:pPr marL="0" indent="457200">
              <a:buNone/>
            </a:pPr>
            <a:r>
              <a:rPr lang="en-US" sz="2800" b="1" i="1" dirty="0"/>
              <a:t>Augustine</a:t>
            </a:r>
            <a:r>
              <a:rPr lang="en-US" sz="2800" dirty="0"/>
              <a:t> (~AD 400):  “How do we know the authorship of the works of Plato, Aristotle, Cicero, Varro, and other similar writers, but by the </a:t>
            </a:r>
            <a:r>
              <a:rPr lang="en-US" sz="2800" b="1" dirty="0">
                <a:solidFill>
                  <a:srgbClr val="FFFF00"/>
                </a:solidFill>
              </a:rPr>
              <a:t>unbroken chain of evidence</a:t>
            </a:r>
            <a:r>
              <a:rPr lang="en-US" sz="2800" dirty="0"/>
              <a:t>?”  </a:t>
            </a:r>
            <a:r>
              <a:rPr lang="en-US" sz="2000" dirty="0"/>
              <a:t>(“Contra </a:t>
            </a:r>
            <a:r>
              <a:rPr lang="en-US" sz="2000" dirty="0" err="1"/>
              <a:t>Faustum</a:t>
            </a:r>
            <a:r>
              <a:rPr lang="en-US" sz="2000" dirty="0"/>
              <a:t>,” </a:t>
            </a:r>
            <a:r>
              <a:rPr lang="en-US" sz="2000" dirty="0" err="1"/>
              <a:t>NPNF</a:t>
            </a:r>
            <a:r>
              <a:rPr lang="en-US" sz="2000" dirty="0"/>
              <a:t>, 1.4, 343)</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00DAFC6-745F-7BF5-7E97-8AFC3EA29EE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65</a:t>
            </a:r>
          </a:p>
        </p:txBody>
      </p:sp>
      <p:pic>
        <p:nvPicPr>
          <p:cNvPr id="7" name="Picture 2" descr="Picture of Saint Augustine">
            <a:extLst>
              <a:ext uri="{FF2B5EF4-FFF2-40B4-BE49-F238E27FC236}">
                <a16:creationId xmlns:a16="http://schemas.microsoft.com/office/drawing/2014/main" id="{C7728A0E-CFFF-58BD-3D1D-0C26D3A0EA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2938" y="1568451"/>
            <a:ext cx="3433587" cy="43703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02242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C9C6BB-E1E3-78EF-0FE7-9C8CC963561A}"/>
              </a:ext>
            </a:extLst>
          </p:cNvPr>
          <p:cNvSpPr>
            <a:spLocks noGrp="1"/>
          </p:cNvSpPr>
          <p:nvPr>
            <p:ph type="title"/>
          </p:nvPr>
        </p:nvSpPr>
        <p:spPr/>
        <p:txBody>
          <a:bodyPr/>
          <a:lstStyle/>
          <a:p>
            <a:r>
              <a:rPr lang="en-US" dirty="0"/>
              <a:t>Names For Prestige</a:t>
            </a:r>
          </a:p>
        </p:txBody>
      </p:sp>
      <p:sp>
        <p:nvSpPr>
          <p:cNvPr id="3" name="Content Placeholder 2">
            <a:extLst>
              <a:ext uri="{FF2B5EF4-FFF2-40B4-BE49-F238E27FC236}">
                <a16:creationId xmlns:a16="http://schemas.microsoft.com/office/drawing/2014/main" id="{E7B0899E-5078-27AC-B0CB-93C487423493}"/>
              </a:ext>
            </a:extLst>
          </p:cNvPr>
          <p:cNvSpPr>
            <a:spLocks noGrp="1"/>
          </p:cNvSpPr>
          <p:nvPr>
            <p:ph idx="1"/>
          </p:nvPr>
        </p:nvSpPr>
        <p:spPr/>
        <p:txBody>
          <a:bodyPr/>
          <a:lstStyle/>
          <a:p>
            <a:r>
              <a:rPr lang="en-US" dirty="0"/>
              <a:t>Why pick </a:t>
            </a:r>
            <a:r>
              <a:rPr lang="en-US" b="1" kern="1200" dirty="0">
                <a:solidFill>
                  <a:srgbClr val="FFFF00"/>
                </a:solidFill>
                <a:effectLst>
                  <a:outerShdw blurRad="38100" dist="38100" dir="2700000" algn="tl">
                    <a:srgbClr val="000000">
                      <a:alpha val="43137"/>
                    </a:srgbClr>
                  </a:outerShdw>
                </a:effectLst>
              </a:rPr>
              <a:t>Matthew</a:t>
            </a:r>
            <a:r>
              <a:rPr lang="en-US" dirty="0"/>
              <a:t>?</a:t>
            </a:r>
          </a:p>
          <a:p>
            <a:r>
              <a:rPr lang="en-US" dirty="0"/>
              <a:t>Why pick </a:t>
            </a:r>
            <a:r>
              <a:rPr lang="en-US" b="1" kern="1200" dirty="0">
                <a:solidFill>
                  <a:srgbClr val="FFFF00"/>
                </a:solidFill>
                <a:effectLst>
                  <a:outerShdw blurRad="38100" dist="38100" dir="2700000" algn="tl">
                    <a:srgbClr val="000000">
                      <a:alpha val="43137"/>
                    </a:srgbClr>
                  </a:outerShdw>
                </a:effectLst>
              </a:rPr>
              <a:t>Mark</a:t>
            </a:r>
            <a:r>
              <a:rPr lang="en-US" dirty="0"/>
              <a:t>?</a:t>
            </a:r>
          </a:p>
          <a:p>
            <a:r>
              <a:rPr lang="en-US" dirty="0"/>
              <a:t>Why pick </a:t>
            </a:r>
            <a:r>
              <a:rPr lang="en-US" b="1" kern="1200" dirty="0">
                <a:solidFill>
                  <a:srgbClr val="FFFF00"/>
                </a:solidFill>
                <a:effectLst>
                  <a:outerShdw blurRad="38100" dist="38100" dir="2700000" algn="tl">
                    <a:srgbClr val="000000">
                      <a:alpha val="43137"/>
                    </a:srgbClr>
                  </a:outerShdw>
                </a:effectLst>
              </a:rPr>
              <a:t>Luke</a:t>
            </a:r>
            <a:r>
              <a:rPr lang="en-US" dirty="0"/>
              <a:t>?</a:t>
            </a:r>
          </a:p>
          <a:p>
            <a:r>
              <a:rPr lang="en-US" dirty="0"/>
              <a:t>Only John would add </a:t>
            </a:r>
            <a:r>
              <a:rPr lang="en-US" b="1" kern="1200" dirty="0">
                <a:solidFill>
                  <a:srgbClr val="FFFF00"/>
                </a:solidFill>
                <a:effectLst>
                  <a:outerShdw blurRad="38100" dist="38100" dir="2700000" algn="tl">
                    <a:srgbClr val="000000">
                      <a:alpha val="43137"/>
                    </a:srgbClr>
                  </a:outerShdw>
                </a:effectLst>
              </a:rPr>
              <a:t>prestige</a:t>
            </a:r>
          </a:p>
        </p:txBody>
      </p:sp>
      <p:sp>
        <p:nvSpPr>
          <p:cNvPr id="4" name="Date Placeholder 3">
            <a:extLst>
              <a:ext uri="{FF2B5EF4-FFF2-40B4-BE49-F238E27FC236}">
                <a16:creationId xmlns:a16="http://schemas.microsoft.com/office/drawing/2014/main" id="{0D10154F-529E-1060-872C-B654D8A82A6A}"/>
              </a:ext>
            </a:extLst>
          </p:cNvPr>
          <p:cNvSpPr>
            <a:spLocks noGrp="1"/>
          </p:cNvSpPr>
          <p:nvPr>
            <p:ph type="dt" sz="half" idx="10"/>
          </p:nvPr>
        </p:nvSpPr>
        <p:spPr/>
        <p:txBody>
          <a:bodyPr/>
          <a:lstStyle/>
          <a:p>
            <a:r>
              <a:rPr lang="en-US" dirty="0"/>
              <a:t>Outline, 65</a:t>
            </a:r>
          </a:p>
        </p:txBody>
      </p:sp>
      <p:sp>
        <p:nvSpPr>
          <p:cNvPr id="5" name="Footer Placeholder 4">
            <a:extLst>
              <a:ext uri="{FF2B5EF4-FFF2-40B4-BE49-F238E27FC236}">
                <a16:creationId xmlns:a16="http://schemas.microsoft.com/office/drawing/2014/main" id="{F8A39C08-0EC1-8658-5396-B3470D18C84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981217B7-16CC-FD6E-70FD-F2BF3810B1ED}"/>
              </a:ext>
            </a:extLst>
          </p:cNvPr>
          <p:cNvSpPr>
            <a:spLocks noGrp="1"/>
          </p:cNvSpPr>
          <p:nvPr>
            <p:ph type="sldNum" sz="quarter" idx="12"/>
          </p:nvPr>
        </p:nvSpPr>
        <p:spPr/>
        <p:txBody>
          <a:bodyPr/>
          <a:lstStyle/>
          <a:p>
            <a:fld id="{3C8CA7C4-6BCF-4B83-8858-85B1748A2A5F}" type="slidenum">
              <a:rPr lang="en-US" smtClean="0"/>
              <a:t>485</a:t>
            </a:fld>
            <a:endParaRPr lang="en-US"/>
          </a:p>
        </p:txBody>
      </p:sp>
    </p:spTree>
    <p:extLst>
      <p:ext uri="{BB962C8B-B14F-4D97-AF65-F5344CB8AC3E}">
        <p14:creationId xmlns:p14="http://schemas.microsoft.com/office/powerpoint/2010/main" val="420223167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Matthew?</a:t>
            </a:r>
          </a:p>
        </p:txBody>
      </p:sp>
      <p:sp>
        <p:nvSpPr>
          <p:cNvPr id="3" name="Content Placeholder 2"/>
          <p:cNvSpPr>
            <a:spLocks noGrp="1"/>
          </p:cNvSpPr>
          <p:nvPr>
            <p:ph sz="half" idx="1"/>
          </p:nvPr>
        </p:nvSpPr>
        <p:spPr>
          <a:xfrm>
            <a:off x="4533900" y="1420813"/>
            <a:ext cx="4038600" cy="4530725"/>
          </a:xfrm>
        </p:spPr>
        <p:txBody>
          <a:bodyPr/>
          <a:lstStyle/>
          <a:p>
            <a:pPr marL="457200" indent="-457200">
              <a:spcBef>
                <a:spcPts val="0"/>
              </a:spcBef>
              <a:spcAft>
                <a:spcPts val="2400"/>
              </a:spcAft>
            </a:pPr>
            <a:r>
              <a:rPr lang="en-US" b="1" dirty="0">
                <a:solidFill>
                  <a:srgbClr val="FFFF00"/>
                </a:solidFill>
              </a:rPr>
              <a:t>Minor character</a:t>
            </a:r>
          </a:p>
          <a:p>
            <a:pPr marL="909637" lvl="1"/>
            <a:r>
              <a:rPr lang="en-US" dirty="0"/>
              <a:t>His call</a:t>
            </a:r>
          </a:p>
          <a:p>
            <a:pPr marL="909637" lvl="1"/>
            <a:r>
              <a:rPr lang="en-US" dirty="0"/>
              <a:t>Feast</a:t>
            </a:r>
          </a:p>
          <a:p>
            <a:pPr marL="909637" lvl="1"/>
            <a:r>
              <a:rPr lang="en-US" dirty="0"/>
              <a:t>Apostle</a:t>
            </a:r>
          </a:p>
          <a:p>
            <a:pPr marL="457200" indent="-457200"/>
            <a:r>
              <a:rPr lang="en-US" b="1" dirty="0">
                <a:solidFill>
                  <a:srgbClr val="FFFF00"/>
                </a:solidFill>
              </a:rPr>
              <a:t>Tax collector</a:t>
            </a:r>
          </a:p>
          <a:p>
            <a:pPr marL="909637" lvl="1"/>
            <a:r>
              <a:rPr lang="en-US" dirty="0"/>
              <a:t>Thieves</a:t>
            </a:r>
          </a:p>
          <a:p>
            <a:pPr marL="909637" lvl="1"/>
            <a:r>
              <a:rPr lang="en-US" dirty="0"/>
              <a:t>Traitors</a:t>
            </a:r>
          </a:p>
        </p:txBody>
      </p:sp>
      <p:pic>
        <p:nvPicPr>
          <p:cNvPr id="8" name="Content Placeholder 7">
            <a:extLst>
              <a:ext uri="{FF2B5EF4-FFF2-40B4-BE49-F238E27FC236}">
                <a16:creationId xmlns:a16="http://schemas.microsoft.com/office/drawing/2014/main" id="{5FCF89D3-4C15-8FD5-AA05-AF860CF1BDAD}"/>
              </a:ext>
            </a:extLst>
          </p:cNvPr>
          <p:cNvPicPr>
            <a:picLocks noGrp="1" noChangeAspect="1"/>
          </p:cNvPicPr>
          <p:nvPr>
            <p:ph sz="half" idx="2"/>
          </p:nvPr>
        </p:nvPicPr>
        <p:blipFill>
          <a:blip r:embed="rId2"/>
          <a:stretch>
            <a:fillRect/>
          </a:stretch>
        </p:blipFill>
        <p:spPr>
          <a:xfrm>
            <a:off x="879830" y="1420812"/>
            <a:ext cx="2898956" cy="4530725"/>
          </a:xfrm>
          <a:prstGeom prst="rect">
            <a:avLst/>
          </a:prstGeom>
        </p:spPr>
      </p:pic>
      <p:sp>
        <p:nvSpPr>
          <p:cNvPr id="6" name="Date Placeholder 5">
            <a:extLst>
              <a:ext uri="{FF2B5EF4-FFF2-40B4-BE49-F238E27FC236}">
                <a16:creationId xmlns:a16="http://schemas.microsoft.com/office/drawing/2014/main" id="{A8D18C72-08ED-CA31-5099-F81DE756706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65</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1152922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p:cTn id="13"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3">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p:cTn id="25"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7" dur="500"/>
                                        <p:tgtEl>
                                          <p:spTgt spid="3">
                                            <p:txEl>
                                              <p:pRg st="3" end="3"/>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p:cTn id="31"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3">
                                            <p:txEl>
                                              <p:pRg st="4" end="4"/>
                                            </p:txEl>
                                          </p:spTgt>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p:cTn id="37"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39" dur="500"/>
                                        <p:tgtEl>
                                          <p:spTgt spid="3">
                                            <p:txEl>
                                              <p:pRg st="5" end="5"/>
                                            </p:txEl>
                                          </p:spTgt>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p:cTn id="43"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44" dur="500" fill="hold"/>
                                        <p:tgtEl>
                                          <p:spTgt spid="3">
                                            <p:txEl>
                                              <p:pRg st="6" end="6"/>
                                            </p:txEl>
                                          </p:spTgt>
                                        </p:tgtEl>
                                        <p:attrNameLst>
                                          <p:attrName>ppt_h</p:attrName>
                                        </p:attrNameLst>
                                      </p:cBhvr>
                                      <p:tavLst>
                                        <p:tav tm="0">
                                          <p:val>
                                            <p:fltVal val="0"/>
                                          </p:val>
                                        </p:tav>
                                        <p:tav tm="100000">
                                          <p:val>
                                            <p:strVal val="#ppt_h"/>
                                          </p:val>
                                        </p:tav>
                                      </p:tavLst>
                                    </p:anim>
                                    <p:animEffect transition="in" filter="fade">
                                      <p:cBhvr>
                                        <p:cTn id="45"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Apocryphal Gospels</a:t>
            </a:r>
          </a:p>
        </p:txBody>
      </p:sp>
      <p:sp>
        <p:nvSpPr>
          <p:cNvPr id="7" name="Content Placeholder 6">
            <a:extLst>
              <a:ext uri="{FF2B5EF4-FFF2-40B4-BE49-F238E27FC236}">
                <a16:creationId xmlns:a16="http://schemas.microsoft.com/office/drawing/2014/main" id="{BFB7FB15-0FD8-9271-5DA9-4801DF84C18B}"/>
              </a:ext>
            </a:extLst>
          </p:cNvPr>
          <p:cNvSpPr>
            <a:spLocks noGrp="1"/>
          </p:cNvSpPr>
          <p:nvPr>
            <p:ph sz="half" idx="1"/>
          </p:nvPr>
        </p:nvSpPr>
        <p:spPr/>
        <p:txBody>
          <a:bodyPr/>
          <a:lstStyle/>
          <a:p>
            <a:r>
              <a:rPr lang="en-US" dirty="0"/>
              <a:t>Gospel of </a:t>
            </a:r>
            <a:r>
              <a:rPr lang="en-US" b="1" dirty="0">
                <a:solidFill>
                  <a:srgbClr val="FFFF00"/>
                </a:solidFill>
              </a:rPr>
              <a:t>Thomas</a:t>
            </a:r>
          </a:p>
          <a:p>
            <a:r>
              <a:rPr lang="en-US" dirty="0"/>
              <a:t>Gospel of </a:t>
            </a:r>
            <a:r>
              <a:rPr lang="en-US" b="1" dirty="0">
                <a:solidFill>
                  <a:srgbClr val="FFFF00"/>
                </a:solidFill>
              </a:rPr>
              <a:t>Peter</a:t>
            </a:r>
          </a:p>
          <a:p>
            <a:r>
              <a:rPr lang="en-US" dirty="0"/>
              <a:t>Gospel of </a:t>
            </a:r>
            <a:r>
              <a:rPr lang="en-US" b="1" dirty="0">
                <a:solidFill>
                  <a:srgbClr val="FFFF00"/>
                </a:solidFill>
              </a:rPr>
              <a:t>Phillip</a:t>
            </a:r>
          </a:p>
          <a:p>
            <a:r>
              <a:rPr lang="en-US" dirty="0"/>
              <a:t>Gospel of </a:t>
            </a:r>
            <a:r>
              <a:rPr lang="en-US" b="1" dirty="0">
                <a:solidFill>
                  <a:srgbClr val="FFFF00"/>
                </a:solidFill>
              </a:rPr>
              <a:t>Mary Magdalene</a:t>
            </a:r>
          </a:p>
        </p:txBody>
      </p:sp>
      <p:sp>
        <p:nvSpPr>
          <p:cNvPr id="8" name="Content Placeholder 7">
            <a:extLst>
              <a:ext uri="{FF2B5EF4-FFF2-40B4-BE49-F238E27FC236}">
                <a16:creationId xmlns:a16="http://schemas.microsoft.com/office/drawing/2014/main" id="{07F32116-8598-9E45-9563-72CAA270F92F}"/>
              </a:ext>
            </a:extLst>
          </p:cNvPr>
          <p:cNvSpPr>
            <a:spLocks noGrp="1"/>
          </p:cNvSpPr>
          <p:nvPr>
            <p:ph sz="half" idx="2"/>
          </p:nvPr>
        </p:nvSpPr>
        <p:spPr>
          <a:xfrm>
            <a:off x="4648200" y="1600201"/>
            <a:ext cx="4038600" cy="1828800"/>
          </a:xfrm>
        </p:spPr>
        <p:txBody>
          <a:bodyPr/>
          <a:lstStyle/>
          <a:p>
            <a:r>
              <a:rPr lang="en-US" dirty="0"/>
              <a:t>Gospel of </a:t>
            </a:r>
            <a:r>
              <a:rPr lang="en-US" b="1" dirty="0">
                <a:solidFill>
                  <a:srgbClr val="FFFF00"/>
                </a:solidFill>
              </a:rPr>
              <a:t>Judas</a:t>
            </a:r>
          </a:p>
          <a:p>
            <a:r>
              <a:rPr lang="en-US" dirty="0"/>
              <a:t>Gospel of </a:t>
            </a:r>
            <a:r>
              <a:rPr lang="en-US" b="1" dirty="0">
                <a:solidFill>
                  <a:srgbClr val="FFFF00"/>
                </a:solidFill>
              </a:rPr>
              <a:t>Nicodemus</a:t>
            </a: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65</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9" name="Rectangle: Rounded Corners 8">
            <a:extLst>
              <a:ext uri="{FF2B5EF4-FFF2-40B4-BE49-F238E27FC236}">
                <a16:creationId xmlns:a16="http://schemas.microsoft.com/office/drawing/2014/main" id="{8385724D-38B8-BBA3-300F-086A805641C4}"/>
              </a:ext>
            </a:extLst>
          </p:cNvPr>
          <p:cNvSpPr/>
          <p:nvPr/>
        </p:nvSpPr>
        <p:spPr bwMode="auto">
          <a:xfrm>
            <a:off x="3690651" y="3522279"/>
            <a:ext cx="4843749" cy="2756283"/>
          </a:xfrm>
          <a:prstGeom prst="round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461963" algn="l"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Each of these figures has a far greater presence in the Gospels than Matthew, and makes a lot more sense for someone wanting to invent a connection</a:t>
            </a:r>
          </a:p>
        </p:txBody>
      </p:sp>
    </p:spTree>
    <p:extLst>
      <p:ext uri="{BB962C8B-B14F-4D97-AF65-F5344CB8AC3E}">
        <p14:creationId xmlns:p14="http://schemas.microsoft.com/office/powerpoint/2010/main" val="98841500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5745296" cy="1143000"/>
          </a:xfrm>
        </p:spPr>
        <p:txBody>
          <a:bodyPr/>
          <a:lstStyle/>
          <a:p>
            <a:r>
              <a:rPr lang="en-US" dirty="0"/>
              <a:t>Why Mark?</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t>Not an </a:t>
            </a:r>
            <a:r>
              <a:rPr lang="en-US" sz="2800" b="1" dirty="0">
                <a:solidFill>
                  <a:srgbClr val="FFFF00"/>
                </a:solidFill>
              </a:rPr>
              <a:t>apostle</a:t>
            </a:r>
          </a:p>
          <a:p>
            <a:pPr marL="457200" indent="-457200"/>
            <a:r>
              <a:rPr lang="en-US" sz="2800" dirty="0"/>
              <a:t>Not an </a:t>
            </a:r>
            <a:r>
              <a:rPr lang="en-US" sz="2800" b="1" dirty="0">
                <a:solidFill>
                  <a:srgbClr val="FFFF00"/>
                </a:solidFill>
              </a:rPr>
              <a:t>eyewitness</a:t>
            </a:r>
          </a:p>
          <a:p>
            <a:pPr marL="457200" indent="-457200">
              <a:spcBef>
                <a:spcPts val="0"/>
              </a:spcBef>
              <a:spcAft>
                <a:spcPts val="2400"/>
              </a:spcAft>
            </a:pPr>
            <a:r>
              <a:rPr lang="en-US" sz="2800" b="1" dirty="0">
                <a:solidFill>
                  <a:srgbClr val="FFFF00"/>
                </a:solidFill>
              </a:rPr>
              <a:t>Abandoned</a:t>
            </a:r>
            <a:r>
              <a:rPr lang="en-US" sz="2800" dirty="0"/>
              <a:t> Paul &amp; Barnabas on 1</a:t>
            </a:r>
            <a:r>
              <a:rPr lang="en-US" sz="2800" baseline="30000" dirty="0"/>
              <a:t>st</a:t>
            </a:r>
            <a:r>
              <a:rPr lang="en-US" sz="2800" dirty="0"/>
              <a:t> Journey  (Acts 13; 15)</a:t>
            </a:r>
          </a:p>
          <a:p>
            <a:pPr marL="457200" indent="-457200">
              <a:spcBef>
                <a:spcPts val="0"/>
              </a:spcBef>
              <a:spcAft>
                <a:spcPts val="2400"/>
              </a:spcAft>
            </a:pPr>
            <a:r>
              <a:rPr lang="en-US" sz="2800" dirty="0"/>
              <a:t>Relatively </a:t>
            </a:r>
            <a:r>
              <a:rPr lang="en-US" sz="2800" b="1" dirty="0">
                <a:solidFill>
                  <a:srgbClr val="FFFF00"/>
                </a:solidFill>
              </a:rPr>
              <a:t>unknown</a:t>
            </a:r>
            <a:r>
              <a:rPr lang="en-US" dirty="0"/>
              <a:t>  (minor figure)</a:t>
            </a:r>
          </a:p>
          <a:p>
            <a:pPr marL="457200" indent="-457200">
              <a:spcBef>
                <a:spcPts val="0"/>
              </a:spcBef>
              <a:spcAft>
                <a:spcPts val="2400"/>
              </a:spcAft>
            </a:pPr>
            <a:r>
              <a:rPr lang="en-US" sz="2800" b="1" dirty="0">
                <a:solidFill>
                  <a:srgbClr val="FFFF00"/>
                </a:solidFill>
              </a:rPr>
              <a:t>Much better candidates </a:t>
            </a:r>
            <a:r>
              <a:rPr lang="en-US" sz="2800" dirty="0"/>
              <a:t>to pick from</a:t>
            </a:r>
          </a:p>
          <a:p>
            <a:pPr marL="857250" lvl="1" indent="-457200"/>
            <a:endParaRPr lang="en-US" sz="2400" dirty="0"/>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8D18C72-08ED-CA31-5099-F81DE756706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66</a:t>
            </a:r>
          </a:p>
        </p:txBody>
      </p:sp>
      <p:pic>
        <p:nvPicPr>
          <p:cNvPr id="1026" name="Picture 2">
            <a:extLst>
              <a:ext uri="{FF2B5EF4-FFF2-40B4-BE49-F238E27FC236}">
                <a16:creationId xmlns:a16="http://schemas.microsoft.com/office/drawing/2014/main" id="{82FDF851-609A-C671-4C11-5B89E0D94E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07138" y="44048"/>
            <a:ext cx="2425723" cy="31123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85020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p:cTn id="13"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3">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p:cTn id="25"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7" dur="500"/>
                                        <p:tgtEl>
                                          <p:spTgt spid="3">
                                            <p:txEl>
                                              <p:pRg st="3" end="3"/>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p:cTn id="31"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2" descr="Amazon.com: Darrell L. Bock: books, biography, latest update">
            <a:extLst>
              <a:ext uri="{FF2B5EF4-FFF2-40B4-BE49-F238E27FC236}">
                <a16:creationId xmlns:a16="http://schemas.microsoft.com/office/drawing/2014/main" id="{4DB75B82-F631-248B-A94F-9C4C07039F8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64932" y="1673458"/>
            <a:ext cx="2886816" cy="404154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457200" y="277813"/>
            <a:ext cx="8229600" cy="1255152"/>
          </a:xfrm>
        </p:spPr>
        <p:txBody>
          <a:bodyPr/>
          <a:lstStyle/>
          <a:p>
            <a:r>
              <a:rPr lang="en-US" dirty="0"/>
              <a:t>Why Mark?</a:t>
            </a:r>
          </a:p>
        </p:txBody>
      </p:sp>
      <p:sp>
        <p:nvSpPr>
          <p:cNvPr id="3" name="Content Placeholder 2"/>
          <p:cNvSpPr>
            <a:spLocks noGrp="1"/>
          </p:cNvSpPr>
          <p:nvPr>
            <p:ph idx="1"/>
          </p:nvPr>
        </p:nvSpPr>
        <p:spPr>
          <a:xfrm>
            <a:off x="457200" y="1673458"/>
            <a:ext cx="8229600" cy="4457469"/>
          </a:xfrm>
        </p:spPr>
        <p:txBody>
          <a:bodyPr/>
          <a:lstStyle/>
          <a:p>
            <a:pPr marL="0" indent="457200">
              <a:spcBef>
                <a:spcPts val="0"/>
              </a:spcBef>
              <a:spcAft>
                <a:spcPts val="2400"/>
              </a:spcAft>
              <a:buNone/>
            </a:pPr>
            <a:r>
              <a:rPr lang="en-US" sz="2800" b="1" i="1" dirty="0"/>
              <a:t>Dr. Darrell Bock</a:t>
            </a:r>
            <a:r>
              <a:rPr lang="en-US" sz="2800" b="1" dirty="0"/>
              <a:t>:  </a:t>
            </a:r>
            <a:r>
              <a:rPr lang="en-US" sz="2800" dirty="0"/>
              <a:t>“</a:t>
            </a:r>
            <a:r>
              <a:rPr lang="en-US" sz="2800" b="1" dirty="0">
                <a:solidFill>
                  <a:srgbClr val="FFFF00"/>
                </a:solidFill>
              </a:rPr>
              <a:t>What commends Mark </a:t>
            </a:r>
            <a:r>
              <a:rPr lang="en-US" sz="2800" dirty="0"/>
              <a:t>as the author, if we are going to simply pick someone to enhance the reputation of a gospel when no one supposedly knows who the author is…?  What is </a:t>
            </a:r>
            <a:r>
              <a:rPr lang="en-US" sz="2800" b="1" dirty="0">
                <a:solidFill>
                  <a:srgbClr val="FFFF00"/>
                </a:solidFill>
              </a:rPr>
              <a:t>Mark’s reputation</a:t>
            </a:r>
            <a:r>
              <a:rPr lang="en-US" sz="2800" dirty="0"/>
              <a:t>?  He failed to survive the first missionary journey and caused a split between Paul and Barnabas according to Acts.  So how does randomly attaching his name to the book enhance that gospel’s credibility?”  </a:t>
            </a:r>
            <a:r>
              <a:rPr lang="en-US" sz="2000" dirty="0"/>
              <a:t>(2010)</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E1E4E310-1E18-E967-35BD-59CFB4F191C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66</a:t>
            </a:r>
          </a:p>
        </p:txBody>
      </p:sp>
    </p:spTree>
    <p:extLst>
      <p:ext uri="{BB962C8B-B14F-4D97-AF65-F5344CB8AC3E}">
        <p14:creationId xmlns:p14="http://schemas.microsoft.com/office/powerpoint/2010/main" val="10724829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F46297-8321-619D-3E6B-AA9B3D46448A}"/>
              </a:ext>
            </a:extLst>
          </p:cNvPr>
          <p:cNvSpPr>
            <a:spLocks noGrp="1"/>
          </p:cNvSpPr>
          <p:nvPr>
            <p:ph type="title"/>
          </p:nvPr>
        </p:nvSpPr>
        <p:spPr/>
        <p:txBody>
          <a:bodyPr/>
          <a:lstStyle/>
          <a:p>
            <a:r>
              <a:rPr lang="en-US" sz="4000" dirty="0"/>
              <a:t>Different Titles For Hebrews</a:t>
            </a:r>
          </a:p>
        </p:txBody>
      </p:sp>
      <p:graphicFrame>
        <p:nvGraphicFramePr>
          <p:cNvPr id="6" name="Table 6">
            <a:extLst>
              <a:ext uri="{FF2B5EF4-FFF2-40B4-BE49-F238E27FC236}">
                <a16:creationId xmlns:a16="http://schemas.microsoft.com/office/drawing/2014/main" id="{97D5F2F2-CAFB-0BB4-5CFD-BB0EAFD7D944}"/>
              </a:ext>
            </a:extLst>
          </p:cNvPr>
          <p:cNvGraphicFramePr>
            <a:graphicFrameLocks noGrp="1"/>
          </p:cNvGraphicFramePr>
          <p:nvPr>
            <p:ph idx="1"/>
            <p:extLst>
              <p:ext uri="{D42A27DB-BD31-4B8C-83A1-F6EECF244321}">
                <p14:modId xmlns:p14="http://schemas.microsoft.com/office/powerpoint/2010/main" val="1113567456"/>
              </p:ext>
            </p:extLst>
          </p:nvPr>
        </p:nvGraphicFramePr>
        <p:xfrm>
          <a:off x="393539" y="1420813"/>
          <a:ext cx="8293261" cy="4668520"/>
        </p:xfrm>
        <a:graphic>
          <a:graphicData uri="http://schemas.openxmlformats.org/drawingml/2006/table">
            <a:tbl>
              <a:tblPr firstRow="1" bandRow="1">
                <a:tableStyleId>{5C22544A-7EE6-4342-B048-85BDC9FD1C3A}</a:tableStyleId>
              </a:tblPr>
              <a:tblGrid>
                <a:gridCol w="3989408">
                  <a:extLst>
                    <a:ext uri="{9D8B030D-6E8A-4147-A177-3AD203B41FA5}">
                      <a16:colId xmlns:a16="http://schemas.microsoft.com/office/drawing/2014/main" val="1534318204"/>
                    </a:ext>
                  </a:extLst>
                </a:gridCol>
                <a:gridCol w="2673752">
                  <a:extLst>
                    <a:ext uri="{9D8B030D-6E8A-4147-A177-3AD203B41FA5}">
                      <a16:colId xmlns:a16="http://schemas.microsoft.com/office/drawing/2014/main" val="659366100"/>
                    </a:ext>
                  </a:extLst>
                </a:gridCol>
                <a:gridCol w="1630101">
                  <a:extLst>
                    <a:ext uri="{9D8B030D-6E8A-4147-A177-3AD203B41FA5}">
                      <a16:colId xmlns:a16="http://schemas.microsoft.com/office/drawing/2014/main" val="868989163"/>
                    </a:ext>
                  </a:extLst>
                </a:gridCol>
              </a:tblGrid>
              <a:tr h="370840">
                <a:tc>
                  <a:txBody>
                    <a:bodyPr/>
                    <a:lstStyle/>
                    <a:p>
                      <a:pPr algn="ctr"/>
                      <a:r>
                        <a:rPr lang="en-US" sz="2000" b="0">
                          <a:effectLst>
                            <a:outerShdw blurRad="38100" dist="38100" dir="2700000" algn="tl">
                              <a:srgbClr val="000000">
                                <a:alpha val="43137"/>
                              </a:srgbClr>
                            </a:outerShdw>
                          </a:effectLst>
                          <a:latin typeface="+mj-lt"/>
                        </a:rPr>
                        <a:t>Title</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Manuscript</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Date</a:t>
                      </a:r>
                    </a:p>
                  </a:txBody>
                  <a:tcPr>
                    <a:solidFill>
                      <a:srgbClr val="0000FF"/>
                    </a:solidFill>
                  </a:tcPr>
                </a:tc>
                <a:extLst>
                  <a:ext uri="{0D108BD9-81ED-4DB2-BD59-A6C34878D82A}">
                    <a16:rowId xmlns:a16="http://schemas.microsoft.com/office/drawing/2014/main" val="212257468"/>
                  </a:ext>
                </a:extLst>
              </a:tr>
              <a:tr h="370840">
                <a:tc>
                  <a:txBody>
                    <a:bodyPr/>
                    <a:lstStyle/>
                    <a:p>
                      <a:r>
                        <a:rPr lang="en-US" sz="1800"/>
                        <a:t>To the Hebrews</a:t>
                      </a:r>
                    </a:p>
                  </a:txBody>
                  <a:tcPr/>
                </a:tc>
                <a:tc>
                  <a:txBody>
                    <a:bodyPr/>
                    <a:lstStyle/>
                    <a:p>
                      <a:pPr algn="ctr"/>
                      <a:r>
                        <a:rPr lang="en-US" sz="2000"/>
                        <a:t>Papyrus 64</a:t>
                      </a:r>
                    </a:p>
                  </a:txBody>
                  <a:tcPr anchor="ctr"/>
                </a:tc>
                <a:tc>
                  <a:txBody>
                    <a:bodyPr/>
                    <a:lstStyle/>
                    <a:p>
                      <a:pPr algn="ctr"/>
                      <a:r>
                        <a:rPr lang="en-US" sz="2000"/>
                        <a:t>2</a:t>
                      </a:r>
                      <a:r>
                        <a:rPr lang="en-US" sz="2000" baseline="30000"/>
                        <a:t>nd</a:t>
                      </a:r>
                      <a:r>
                        <a:rPr lang="en-US" sz="2000"/>
                        <a:t> century</a:t>
                      </a:r>
                    </a:p>
                  </a:txBody>
                  <a:tcPr anchor="ctr"/>
                </a:tc>
                <a:extLst>
                  <a:ext uri="{0D108BD9-81ED-4DB2-BD59-A6C34878D82A}">
                    <a16:rowId xmlns:a16="http://schemas.microsoft.com/office/drawing/2014/main" val="2418473584"/>
                  </a:ext>
                </a:extLst>
              </a:tr>
              <a:tr h="370840">
                <a:tc>
                  <a:txBody>
                    <a:bodyPr/>
                    <a:lstStyle/>
                    <a:p>
                      <a:r>
                        <a:rPr lang="en-US" sz="1800"/>
                        <a:t>To the Hebrews</a:t>
                      </a:r>
                    </a:p>
                  </a:txBody>
                  <a:tcPr/>
                </a:tc>
                <a:tc>
                  <a:txBody>
                    <a:bodyPr/>
                    <a:lstStyle/>
                    <a:p>
                      <a:pPr algn="ctr"/>
                      <a:r>
                        <a:rPr lang="en-US" sz="2000"/>
                        <a:t>Codex Sinaiticus</a:t>
                      </a:r>
                    </a:p>
                  </a:txBody>
                  <a:tcPr anchor="ctr"/>
                </a:tc>
                <a:tc>
                  <a:txBody>
                    <a:bodyPr/>
                    <a:lstStyle/>
                    <a:p>
                      <a:pPr algn="ctr"/>
                      <a:r>
                        <a:rPr lang="en-US" sz="2000"/>
                        <a:t>4</a:t>
                      </a:r>
                      <a:r>
                        <a:rPr lang="en-US" sz="2000" baseline="30000"/>
                        <a:t>th</a:t>
                      </a:r>
                      <a:r>
                        <a:rPr lang="en-US" sz="2000"/>
                        <a:t> century</a:t>
                      </a:r>
                    </a:p>
                  </a:txBody>
                  <a:tcPr anchor="ctr"/>
                </a:tc>
                <a:extLst>
                  <a:ext uri="{0D108BD9-81ED-4DB2-BD59-A6C34878D82A}">
                    <a16:rowId xmlns:a16="http://schemas.microsoft.com/office/drawing/2014/main" val="2418351847"/>
                  </a:ext>
                </a:extLst>
              </a:tr>
              <a:tr h="370840">
                <a:tc>
                  <a:txBody>
                    <a:bodyPr/>
                    <a:lstStyle/>
                    <a:p>
                      <a:r>
                        <a:rPr lang="en-US" sz="1800"/>
                        <a:t>To the Hebrews</a:t>
                      </a:r>
                    </a:p>
                  </a:txBody>
                  <a:tcPr/>
                </a:tc>
                <a:tc>
                  <a:txBody>
                    <a:bodyPr/>
                    <a:lstStyle/>
                    <a:p>
                      <a:pPr algn="ctr"/>
                      <a:r>
                        <a:rPr lang="en-US" sz="2000"/>
                        <a:t>Codex Vaticanus</a:t>
                      </a:r>
                    </a:p>
                  </a:txBody>
                  <a:tcPr anchor="ctr"/>
                </a:tc>
                <a:tc>
                  <a:txBody>
                    <a:bodyPr/>
                    <a:lstStyle/>
                    <a:p>
                      <a:pPr algn="ctr"/>
                      <a:r>
                        <a:rPr lang="en-US" sz="2000"/>
                        <a:t>4</a:t>
                      </a:r>
                      <a:r>
                        <a:rPr lang="en-US" sz="2000" baseline="30000"/>
                        <a:t>th</a:t>
                      </a:r>
                      <a:r>
                        <a:rPr lang="en-US" sz="2000"/>
                        <a:t> century</a:t>
                      </a:r>
                    </a:p>
                  </a:txBody>
                  <a:tcPr anchor="ctr"/>
                </a:tc>
                <a:extLst>
                  <a:ext uri="{0D108BD9-81ED-4DB2-BD59-A6C34878D82A}">
                    <a16:rowId xmlns:a16="http://schemas.microsoft.com/office/drawing/2014/main" val="782312317"/>
                  </a:ext>
                </a:extLst>
              </a:tr>
              <a:tr h="370840">
                <a:tc>
                  <a:txBody>
                    <a:bodyPr/>
                    <a:lstStyle/>
                    <a:p>
                      <a:r>
                        <a:rPr lang="en-US" sz="1800"/>
                        <a:t>To the Hebrews written from </a:t>
                      </a:r>
                      <a:r>
                        <a:rPr lang="en-US" sz="1800" b="1">
                          <a:solidFill>
                            <a:srgbClr val="0000FF"/>
                          </a:solidFill>
                        </a:rPr>
                        <a:t>Rome</a:t>
                      </a:r>
                    </a:p>
                  </a:txBody>
                  <a:tcPr/>
                </a:tc>
                <a:tc>
                  <a:txBody>
                    <a:bodyPr/>
                    <a:lstStyle/>
                    <a:p>
                      <a:pPr algn="ctr"/>
                      <a:r>
                        <a:rPr lang="en-US" sz="2000"/>
                        <a:t>Codex </a:t>
                      </a:r>
                      <a:r>
                        <a:rPr lang="en-US" sz="2000" err="1"/>
                        <a:t>Alexandrinus</a:t>
                      </a:r>
                      <a:endParaRPr lang="en-US" sz="2000"/>
                    </a:p>
                  </a:txBody>
                  <a:tcPr anchor="ctr"/>
                </a:tc>
                <a:tc>
                  <a:txBody>
                    <a:bodyPr/>
                    <a:lstStyle/>
                    <a:p>
                      <a:pPr algn="ctr"/>
                      <a:r>
                        <a:rPr lang="en-US" sz="2000"/>
                        <a:t>5</a:t>
                      </a:r>
                      <a:r>
                        <a:rPr lang="en-US" sz="2000" baseline="30000"/>
                        <a:t>th</a:t>
                      </a:r>
                      <a:r>
                        <a:rPr lang="en-US" sz="2000"/>
                        <a:t> century</a:t>
                      </a:r>
                    </a:p>
                  </a:txBody>
                  <a:tcPr anchor="ctr"/>
                </a:tc>
                <a:extLst>
                  <a:ext uri="{0D108BD9-81ED-4DB2-BD59-A6C34878D82A}">
                    <a16:rowId xmlns:a16="http://schemas.microsoft.com/office/drawing/2014/main" val="2334961954"/>
                  </a:ext>
                </a:extLst>
              </a:tr>
              <a:tr h="370840">
                <a:tc>
                  <a:txBody>
                    <a:bodyPr/>
                    <a:lstStyle/>
                    <a:p>
                      <a:r>
                        <a:rPr lang="en-US" sz="1800"/>
                        <a:t>To the Hebrews written from </a:t>
                      </a:r>
                      <a:r>
                        <a:rPr lang="en-US" sz="1800" b="1">
                          <a:solidFill>
                            <a:srgbClr val="0000FF"/>
                          </a:solidFill>
                        </a:rPr>
                        <a:t>Italy</a:t>
                      </a:r>
                    </a:p>
                  </a:txBody>
                  <a:tcPr/>
                </a:tc>
                <a:tc>
                  <a:txBody>
                    <a:bodyPr/>
                    <a:lstStyle/>
                    <a:p>
                      <a:pPr algn="ctr"/>
                      <a:r>
                        <a:rPr lang="en-US" sz="2000"/>
                        <a:t>Codex </a:t>
                      </a:r>
                      <a:r>
                        <a:rPr lang="en-US" sz="2000" err="1"/>
                        <a:t>Porphyrianus</a:t>
                      </a:r>
                      <a:endParaRPr lang="en-US" sz="2000"/>
                    </a:p>
                  </a:txBody>
                  <a:tcPr anchor="ctr"/>
                </a:tc>
                <a:tc>
                  <a:txBody>
                    <a:bodyPr/>
                    <a:lstStyle/>
                    <a:p>
                      <a:pPr algn="ctr"/>
                      <a:r>
                        <a:rPr lang="en-US" sz="2000"/>
                        <a:t>9</a:t>
                      </a:r>
                      <a:r>
                        <a:rPr lang="en-US" sz="2000" baseline="30000"/>
                        <a:t>th</a:t>
                      </a:r>
                      <a:r>
                        <a:rPr lang="en-US" sz="2000"/>
                        <a:t> century</a:t>
                      </a:r>
                    </a:p>
                  </a:txBody>
                  <a:tcPr anchor="ctr"/>
                </a:tc>
                <a:extLst>
                  <a:ext uri="{0D108BD9-81ED-4DB2-BD59-A6C34878D82A}">
                    <a16:rowId xmlns:a16="http://schemas.microsoft.com/office/drawing/2014/main" val="3611613602"/>
                  </a:ext>
                </a:extLst>
              </a:tr>
              <a:tr h="370840">
                <a:tc>
                  <a:txBody>
                    <a:bodyPr/>
                    <a:lstStyle/>
                    <a:p>
                      <a:r>
                        <a:rPr lang="en-US" sz="1800"/>
                        <a:t>To the Hebrews written from </a:t>
                      </a:r>
                      <a:r>
                        <a:rPr lang="en-US" sz="1800" b="1">
                          <a:solidFill>
                            <a:srgbClr val="0000FF"/>
                          </a:solidFill>
                        </a:rPr>
                        <a:t>Italy</a:t>
                      </a:r>
                      <a:r>
                        <a:rPr lang="en-US" sz="1800"/>
                        <a:t> by </a:t>
                      </a:r>
                      <a:r>
                        <a:rPr lang="en-US" sz="1800" b="1">
                          <a:solidFill>
                            <a:srgbClr val="0000FF"/>
                          </a:solidFill>
                        </a:rPr>
                        <a:t>Timothy</a:t>
                      </a:r>
                    </a:p>
                  </a:txBody>
                  <a:tcPr/>
                </a:tc>
                <a:tc>
                  <a:txBody>
                    <a:bodyPr/>
                    <a:lstStyle/>
                    <a:p>
                      <a:pPr algn="ctr"/>
                      <a:r>
                        <a:rPr lang="en-US" sz="2000"/>
                        <a:t>Minuscule 1739</a:t>
                      </a:r>
                    </a:p>
                  </a:txBody>
                  <a:tcPr anchor="ctr"/>
                </a:tc>
                <a:tc>
                  <a:txBody>
                    <a:bodyPr/>
                    <a:lstStyle/>
                    <a:p>
                      <a:pPr algn="ctr"/>
                      <a:r>
                        <a:rPr lang="en-US" sz="2000"/>
                        <a:t>10</a:t>
                      </a:r>
                      <a:r>
                        <a:rPr lang="en-US" sz="2000" baseline="30000"/>
                        <a:t>th</a:t>
                      </a:r>
                      <a:r>
                        <a:rPr lang="en-US" sz="2000"/>
                        <a:t> century</a:t>
                      </a:r>
                    </a:p>
                  </a:txBody>
                  <a:tcPr anchor="ctr"/>
                </a:tc>
                <a:extLst>
                  <a:ext uri="{0D108BD9-81ED-4DB2-BD59-A6C34878D82A}">
                    <a16:rowId xmlns:a16="http://schemas.microsoft.com/office/drawing/2014/main" val="2060016594"/>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t>To the Hebrews written from </a:t>
                      </a:r>
                      <a:r>
                        <a:rPr lang="en-US" sz="1800" b="1">
                          <a:solidFill>
                            <a:srgbClr val="0000FF"/>
                          </a:solidFill>
                        </a:rPr>
                        <a:t>Rome</a:t>
                      </a:r>
                      <a:r>
                        <a:rPr lang="en-US" sz="1800"/>
                        <a:t> by </a:t>
                      </a:r>
                      <a:r>
                        <a:rPr lang="en-US" sz="1800" b="1">
                          <a:solidFill>
                            <a:srgbClr val="0000FF"/>
                          </a:solidFill>
                        </a:rPr>
                        <a:t>Paul</a:t>
                      </a:r>
                      <a:r>
                        <a:rPr lang="en-US" sz="1800"/>
                        <a:t> to those in </a:t>
                      </a:r>
                      <a:r>
                        <a:rPr lang="en-US" sz="1800" b="1">
                          <a:solidFill>
                            <a:srgbClr val="0000FF"/>
                          </a:solidFill>
                        </a:rPr>
                        <a:t>Jerusalem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a:t>Minuscule 104</a:t>
                      </a:r>
                    </a:p>
                  </a:txBody>
                  <a:tcPr anchor="ctr"/>
                </a:tc>
                <a:tc>
                  <a:txBody>
                    <a:bodyPr/>
                    <a:lstStyle/>
                    <a:p>
                      <a:pPr algn="ctr"/>
                      <a:r>
                        <a:rPr lang="en-US" sz="2000"/>
                        <a:t>11</a:t>
                      </a:r>
                      <a:r>
                        <a:rPr lang="en-US" sz="2000" baseline="30000"/>
                        <a:t>th</a:t>
                      </a:r>
                      <a:r>
                        <a:rPr lang="en-US" sz="2000"/>
                        <a:t> century</a:t>
                      </a:r>
                    </a:p>
                  </a:txBody>
                  <a:tcPr anchor="ctr"/>
                </a:tc>
                <a:extLst>
                  <a:ext uri="{0D108BD9-81ED-4DB2-BD59-A6C34878D82A}">
                    <a16:rowId xmlns:a16="http://schemas.microsoft.com/office/drawing/2014/main" val="1671596744"/>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t>To the Hebrews written in </a:t>
                      </a:r>
                      <a:r>
                        <a:rPr lang="en-US" sz="1800" b="1">
                          <a:solidFill>
                            <a:srgbClr val="0000FF"/>
                          </a:solidFill>
                        </a:rPr>
                        <a:t>Hebrew</a:t>
                      </a:r>
                      <a:r>
                        <a:rPr lang="en-US" sz="1800"/>
                        <a:t>  from </a:t>
                      </a:r>
                      <a:r>
                        <a:rPr lang="en-US" sz="1800" b="1">
                          <a:solidFill>
                            <a:srgbClr val="0000FF"/>
                          </a:solidFill>
                        </a:rPr>
                        <a:t>Italy</a:t>
                      </a:r>
                      <a:r>
                        <a:rPr lang="en-US" sz="1800"/>
                        <a:t> anonymously by </a:t>
                      </a:r>
                      <a:r>
                        <a:rPr lang="en-US" sz="1800" b="1">
                          <a:solidFill>
                            <a:srgbClr val="0000FF"/>
                          </a:solidFill>
                        </a:rPr>
                        <a:t>Timothy</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a:t>Minuscule 104</a:t>
                      </a:r>
                    </a:p>
                  </a:txBody>
                  <a:tcPr anchor="ctr"/>
                </a:tc>
                <a:tc>
                  <a:txBody>
                    <a:bodyPr/>
                    <a:lstStyle/>
                    <a:p>
                      <a:pPr algn="ctr"/>
                      <a:r>
                        <a:rPr lang="en-US" sz="2000"/>
                        <a:t>11</a:t>
                      </a:r>
                      <a:r>
                        <a:rPr lang="en-US" sz="2000" baseline="30000"/>
                        <a:t>th</a:t>
                      </a:r>
                      <a:r>
                        <a:rPr lang="en-US" sz="2000"/>
                        <a:t> century</a:t>
                      </a:r>
                    </a:p>
                  </a:txBody>
                  <a:tcPr anchor="ctr"/>
                </a:tc>
                <a:extLst>
                  <a:ext uri="{0D108BD9-81ED-4DB2-BD59-A6C34878D82A}">
                    <a16:rowId xmlns:a16="http://schemas.microsoft.com/office/drawing/2014/main" val="899863169"/>
                  </a:ext>
                </a:extLst>
              </a:tr>
              <a:tr h="370840">
                <a:tc gridSpan="3">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800" b="0"/>
                        <a:t>Harold </a:t>
                      </a:r>
                      <a:r>
                        <a:rPr lang="en-US" sz="1800" b="0" err="1"/>
                        <a:t>Attridge</a:t>
                      </a:r>
                      <a:r>
                        <a:rPr lang="en-US" sz="1800" b="0"/>
                        <a:t>, </a:t>
                      </a:r>
                      <a:r>
                        <a:rPr lang="en-US" sz="1800" b="0" i="1"/>
                        <a:t>The Epistle to the Hebrews:  </a:t>
                      </a:r>
                      <a:r>
                        <a:rPr lang="en-US" sz="1800" b="0" i="1" err="1"/>
                        <a:t>Hermeneia</a:t>
                      </a:r>
                      <a:r>
                        <a:rPr lang="en-US" sz="1800" b="0"/>
                        <a:t>, 1989, 31-35</a:t>
                      </a:r>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a:p>
                  </a:txBody>
                  <a:tcPr anchor="ctr"/>
                </a:tc>
                <a:tc hMerge="1">
                  <a:txBody>
                    <a:bodyPr/>
                    <a:lstStyle/>
                    <a:p>
                      <a:pPr algn="ctr"/>
                      <a:endParaRPr lang="en-US" sz="2000"/>
                    </a:p>
                  </a:txBody>
                  <a:tcPr anchor="ctr"/>
                </a:tc>
                <a:extLst>
                  <a:ext uri="{0D108BD9-81ED-4DB2-BD59-A6C34878D82A}">
                    <a16:rowId xmlns:a16="http://schemas.microsoft.com/office/drawing/2014/main" val="547096782"/>
                  </a:ext>
                </a:extLst>
              </a:tr>
            </a:tbl>
          </a:graphicData>
        </a:graphic>
      </p:graphicFrame>
      <p:sp>
        <p:nvSpPr>
          <p:cNvPr id="4" name="Footer Placeholder 3">
            <a:extLst>
              <a:ext uri="{FF2B5EF4-FFF2-40B4-BE49-F238E27FC236}">
                <a16:creationId xmlns:a16="http://schemas.microsoft.com/office/drawing/2014/main" id="{429B879A-EA3B-B4C7-C9AD-17445D20D775}"/>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2D0DB2EC-70E9-F788-FBA4-760F85D762B6}"/>
              </a:ext>
            </a:extLst>
          </p:cNvPr>
          <p:cNvSpPr>
            <a:spLocks noGrp="1"/>
          </p:cNvSpPr>
          <p:nvPr>
            <p:ph type="sldNum" sz="quarter" idx="12"/>
          </p:nvPr>
        </p:nvSpPr>
        <p:spPr/>
        <p:txBody>
          <a:bodyPr/>
          <a:lstStyle/>
          <a:p>
            <a:fld id="{3C8CA7C4-6BCF-4B83-8858-85B1748A2A5F}" type="slidenum">
              <a:rPr lang="en-US" smtClean="0"/>
              <a:t>49</a:t>
            </a:fld>
            <a:endParaRPr lang="en-US"/>
          </a:p>
        </p:txBody>
      </p:sp>
      <p:sp>
        <p:nvSpPr>
          <p:cNvPr id="3" name="Date Placeholder 2">
            <a:extLst>
              <a:ext uri="{FF2B5EF4-FFF2-40B4-BE49-F238E27FC236}">
                <a16:creationId xmlns:a16="http://schemas.microsoft.com/office/drawing/2014/main" id="{28DA8336-43C3-45F7-584A-E3644CABBE9A}"/>
              </a:ext>
            </a:extLst>
          </p:cNvPr>
          <p:cNvSpPr>
            <a:spLocks noGrp="1"/>
          </p:cNvSpPr>
          <p:nvPr>
            <p:ph type="dt" sz="half" idx="10"/>
          </p:nvPr>
        </p:nvSpPr>
        <p:spPr/>
        <p:txBody>
          <a:bodyPr/>
          <a:lstStyle/>
          <a:p>
            <a:r>
              <a:rPr lang="en-US"/>
              <a:t>Outline, 7</a:t>
            </a:r>
          </a:p>
        </p:txBody>
      </p:sp>
    </p:spTree>
    <p:extLst>
      <p:ext uri="{BB962C8B-B14F-4D97-AF65-F5344CB8AC3E}">
        <p14:creationId xmlns:p14="http://schemas.microsoft.com/office/powerpoint/2010/main" val="139465672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Mark?</a:t>
            </a:r>
          </a:p>
        </p:txBody>
      </p:sp>
      <p:sp>
        <p:nvSpPr>
          <p:cNvPr id="3" name="Content Placeholder 2"/>
          <p:cNvSpPr>
            <a:spLocks noGrp="1"/>
          </p:cNvSpPr>
          <p:nvPr>
            <p:ph idx="1"/>
          </p:nvPr>
        </p:nvSpPr>
        <p:spPr/>
        <p:txBody>
          <a:bodyPr/>
          <a:lstStyle/>
          <a:p>
            <a:pPr marL="0" indent="457200">
              <a:buNone/>
            </a:pPr>
            <a:r>
              <a:rPr lang="en-US" sz="2800" b="1" i="1" dirty="0"/>
              <a:t>J. R. Edwards:  </a:t>
            </a:r>
            <a:r>
              <a:rPr lang="en-US" sz="2800" dirty="0"/>
              <a:t>“</a:t>
            </a:r>
            <a:r>
              <a:rPr lang="en-US" sz="2800" dirty="0">
                <a:solidFill>
                  <a:srgbClr val="FFFF00"/>
                </a:solidFill>
              </a:rPr>
              <a:t>No early church tradition and no church father ascribes the Gospel to anyone other than Mark</a:t>
            </a:r>
            <a:r>
              <a:rPr lang="en-US" sz="2800" dirty="0"/>
              <a:t>. Since books of the NT normally required authorship by an apostle to qualify for acceptance into the canon, </a:t>
            </a:r>
            <a:r>
              <a:rPr lang="en-US" sz="2800" dirty="0">
                <a:solidFill>
                  <a:srgbClr val="FFFF00"/>
                </a:solidFill>
              </a:rPr>
              <a:t>it is unlikely that the early church would have assigned a gospel to a minor figure like John Mark</a:t>
            </a:r>
            <a:r>
              <a:rPr lang="en-US" sz="2800" dirty="0"/>
              <a:t>, whose name appears in no apostolic list, </a:t>
            </a:r>
            <a:r>
              <a:rPr lang="en-US" sz="2800" dirty="0">
                <a:solidFill>
                  <a:srgbClr val="FFFF00"/>
                </a:solidFill>
              </a:rPr>
              <a:t>unless he were its author</a:t>
            </a:r>
            <a:r>
              <a:rPr lang="en-US" sz="2800" dirty="0"/>
              <a:t>.”  </a:t>
            </a:r>
            <a:r>
              <a:rPr lang="en-US" sz="2000" dirty="0"/>
              <a:t>(“The Gospel According to Mark,” The Pillar New Testament Commentary,  6)</a:t>
            </a:r>
            <a:endParaRPr lang="en-US" sz="2800" dirty="0"/>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5A5E8D8-B827-ED6B-37B2-962B53E2711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66</a:t>
            </a:r>
          </a:p>
        </p:txBody>
      </p:sp>
    </p:spTree>
    <p:extLst>
      <p:ext uri="{BB962C8B-B14F-4D97-AF65-F5344CB8AC3E}">
        <p14:creationId xmlns:p14="http://schemas.microsoft.com/office/powerpoint/2010/main" val="3541485463"/>
      </p:ext>
    </p:extLst>
  </p:cSld>
  <p:clrMapOvr>
    <a:masterClrMapping/>
  </p:clrMapOvr>
  <p:transition spd="med">
    <p:pull/>
  </p:transition>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Luke?</a:t>
            </a:r>
          </a:p>
        </p:txBody>
      </p:sp>
      <p:sp>
        <p:nvSpPr>
          <p:cNvPr id="3" name="Content Placeholder 2"/>
          <p:cNvSpPr>
            <a:spLocks noGrp="1"/>
          </p:cNvSpPr>
          <p:nvPr>
            <p:ph sz="half" idx="1"/>
          </p:nvPr>
        </p:nvSpPr>
        <p:spPr>
          <a:xfrm>
            <a:off x="4533900" y="1539081"/>
            <a:ext cx="4038600" cy="4294187"/>
          </a:xfrm>
        </p:spPr>
        <p:txBody>
          <a:bodyPr/>
          <a:lstStyle/>
          <a:p>
            <a:pPr marL="457200" indent="-457200">
              <a:spcBef>
                <a:spcPts val="0"/>
              </a:spcBef>
              <a:spcAft>
                <a:spcPts val="2400"/>
              </a:spcAft>
            </a:pPr>
            <a:r>
              <a:rPr lang="en-US" b="1" dirty="0">
                <a:solidFill>
                  <a:srgbClr val="FFFF00"/>
                </a:solidFill>
              </a:rPr>
              <a:t>Minor character</a:t>
            </a:r>
          </a:p>
          <a:p>
            <a:pPr marL="457200" indent="-457200">
              <a:spcAft>
                <a:spcPts val="2400"/>
              </a:spcAft>
            </a:pPr>
            <a:r>
              <a:rPr lang="en-US" b="1" dirty="0">
                <a:solidFill>
                  <a:srgbClr val="FFFF00"/>
                </a:solidFill>
              </a:rPr>
              <a:t>Companion of Paul</a:t>
            </a:r>
          </a:p>
          <a:p>
            <a:pPr marL="457200" indent="-457200">
              <a:spcAft>
                <a:spcPts val="2400"/>
              </a:spcAft>
            </a:pPr>
            <a:r>
              <a:rPr lang="en-US" b="1" dirty="0">
                <a:solidFill>
                  <a:srgbClr val="FFFF00"/>
                </a:solidFill>
              </a:rPr>
              <a:t>Gentile</a:t>
            </a:r>
          </a:p>
        </p:txBody>
      </p:sp>
      <p:sp>
        <p:nvSpPr>
          <p:cNvPr id="6" name="Date Placeholder 5">
            <a:extLst>
              <a:ext uri="{FF2B5EF4-FFF2-40B4-BE49-F238E27FC236}">
                <a16:creationId xmlns:a16="http://schemas.microsoft.com/office/drawing/2014/main" id="{A8D18C72-08ED-CA31-5099-F81DE756706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66</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9" name="Picture 8">
            <a:extLst>
              <a:ext uri="{FF2B5EF4-FFF2-40B4-BE49-F238E27FC236}">
                <a16:creationId xmlns:a16="http://schemas.microsoft.com/office/drawing/2014/main" id="{78242C9F-1F70-782B-861E-4CC439E1F211}"/>
              </a:ext>
            </a:extLst>
          </p:cNvPr>
          <p:cNvPicPr>
            <a:picLocks noChangeAspect="1"/>
          </p:cNvPicPr>
          <p:nvPr/>
        </p:nvPicPr>
        <p:blipFill>
          <a:blip r:embed="rId2"/>
          <a:stretch>
            <a:fillRect/>
          </a:stretch>
        </p:blipFill>
        <p:spPr>
          <a:xfrm>
            <a:off x="802030" y="1539081"/>
            <a:ext cx="3387040" cy="4294187"/>
          </a:xfrm>
          <a:prstGeom prst="rect">
            <a:avLst/>
          </a:prstGeom>
        </p:spPr>
      </p:pic>
    </p:spTree>
    <p:extLst>
      <p:ext uri="{BB962C8B-B14F-4D97-AF65-F5344CB8AC3E}">
        <p14:creationId xmlns:p14="http://schemas.microsoft.com/office/powerpoint/2010/main" val="287417564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p:cTn id="13"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3">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2" descr="D. A. Carson - Trinity Evangelical Divinity School (TEDS)">
            <a:extLst>
              <a:ext uri="{FF2B5EF4-FFF2-40B4-BE49-F238E27FC236}">
                <a16:creationId xmlns:a16="http://schemas.microsoft.com/office/drawing/2014/main" id="{992E26ED-B4F8-74CF-957E-EF48F2725CE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133" y="1656933"/>
            <a:ext cx="3600867" cy="360086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B68F66C5-CD55-A25A-C12F-9FB9AA7FCB34}"/>
              </a:ext>
            </a:extLst>
          </p:cNvPr>
          <p:cNvPicPr>
            <a:picLocks noChangeAspect="1"/>
          </p:cNvPicPr>
          <p:nvPr/>
        </p:nvPicPr>
        <p:blipFill rotWithShape="1">
          <a:blip r:embed="rId3"/>
          <a:srcRect r="28728"/>
          <a:stretch/>
        </p:blipFill>
        <p:spPr>
          <a:xfrm>
            <a:off x="4572000" y="1649664"/>
            <a:ext cx="4093128" cy="3230423"/>
          </a:xfrm>
          <a:prstGeom prst="rect">
            <a:avLst/>
          </a:prstGeom>
        </p:spPr>
      </p:pic>
      <p:sp>
        <p:nvSpPr>
          <p:cNvPr id="2" name="Title 1"/>
          <p:cNvSpPr>
            <a:spLocks noGrp="1"/>
          </p:cNvSpPr>
          <p:nvPr>
            <p:ph type="title"/>
          </p:nvPr>
        </p:nvSpPr>
        <p:spPr>
          <a:xfrm>
            <a:off x="457200" y="277813"/>
            <a:ext cx="8229600" cy="1255152"/>
          </a:xfrm>
        </p:spPr>
        <p:txBody>
          <a:bodyPr/>
          <a:lstStyle/>
          <a:p>
            <a:r>
              <a:rPr lang="en-US" dirty="0"/>
              <a:t>Why Luke?</a:t>
            </a:r>
          </a:p>
        </p:txBody>
      </p:sp>
      <p:sp>
        <p:nvSpPr>
          <p:cNvPr id="3" name="Content Placeholder 2"/>
          <p:cNvSpPr>
            <a:spLocks noGrp="1"/>
          </p:cNvSpPr>
          <p:nvPr>
            <p:ph idx="1"/>
          </p:nvPr>
        </p:nvSpPr>
        <p:spPr>
          <a:xfrm>
            <a:off x="457200" y="1673458"/>
            <a:ext cx="8229600" cy="4457469"/>
          </a:xfrm>
        </p:spPr>
        <p:txBody>
          <a:bodyPr/>
          <a:lstStyle/>
          <a:p>
            <a:pPr marL="0" indent="457200">
              <a:spcBef>
                <a:spcPts val="0"/>
              </a:spcBef>
              <a:spcAft>
                <a:spcPts val="2400"/>
              </a:spcAft>
              <a:buNone/>
            </a:pPr>
            <a:r>
              <a:rPr kumimoji="0" lang="en-US" sz="2800" b="1" i="1" u="none" strike="noStrike" kern="1200" cap="none" spc="0" normalizeH="0" baseline="0" noProof="0" dirty="0">
                <a:ln>
                  <a:noFill/>
                </a:ln>
                <a:solidFill>
                  <a:srgbClr val="FFFFFF"/>
                </a:solidFill>
                <a:effectLst/>
                <a:uLnTx/>
                <a:uFillTx/>
                <a:latin typeface="Arial"/>
                <a:ea typeface="+mn-ea"/>
                <a:cs typeface="+mn-cs"/>
              </a:rPr>
              <a:t>D. A. Carson &amp; Douglas Moo</a:t>
            </a:r>
            <a:r>
              <a:rPr kumimoji="0" lang="en-US" sz="2800" b="0" i="0" u="none" strike="noStrike" kern="1200" cap="none" spc="0" normalizeH="0" baseline="0" noProof="0" dirty="0">
                <a:ln>
                  <a:noFill/>
                </a:ln>
                <a:solidFill>
                  <a:srgbClr val="FFFFFF"/>
                </a:solidFill>
                <a:effectLst/>
                <a:uLnTx/>
                <a:uFillTx/>
                <a:latin typeface="Arial"/>
                <a:ea typeface="+mn-ea"/>
                <a:cs typeface="+mn-cs"/>
              </a:rPr>
              <a:t>:  “[I]t is hard to understand why </a:t>
            </a:r>
            <a:r>
              <a:rPr lang="en-US" b="1" dirty="0">
                <a:solidFill>
                  <a:srgbClr val="FFFF00"/>
                </a:solidFill>
              </a:rPr>
              <a:t>Luke’s name </a:t>
            </a:r>
            <a:r>
              <a:rPr kumimoji="0" lang="en-US" sz="2800" b="0" i="0" u="none" strike="noStrike" kern="1200" cap="none" spc="0" normalizeH="0" baseline="0" noProof="0" dirty="0">
                <a:ln>
                  <a:noFill/>
                </a:ln>
                <a:solidFill>
                  <a:srgbClr val="FFFFFF"/>
                </a:solidFill>
                <a:effectLst/>
                <a:uLnTx/>
                <a:uFillTx/>
                <a:latin typeface="Arial"/>
                <a:ea typeface="+mn-ea"/>
                <a:cs typeface="+mn-cs"/>
              </a:rPr>
              <a:t>would have been attached to the gospel if it had not been there from the beginning. The manifest tendency in the early church was to </a:t>
            </a:r>
            <a:r>
              <a:rPr lang="en-US" b="1" dirty="0">
                <a:solidFill>
                  <a:srgbClr val="FFFF00"/>
                </a:solidFill>
              </a:rPr>
              <a:t>associate apostles with the books of the New Testament</a:t>
            </a:r>
            <a:r>
              <a:rPr kumimoji="0" lang="en-US" sz="2800" b="0" i="0" u="none" strike="noStrike" kern="1200" cap="none" spc="0" normalizeH="0" baseline="0" noProof="0" dirty="0">
                <a:ln>
                  <a:noFill/>
                </a:ln>
                <a:solidFill>
                  <a:srgbClr val="FFFFFF"/>
                </a:solidFill>
                <a:effectLst/>
                <a:uLnTx/>
                <a:uFillTx/>
                <a:latin typeface="Arial"/>
                <a:ea typeface="+mn-ea"/>
                <a:cs typeface="+mn-cs"/>
              </a:rPr>
              <a:t>. The </a:t>
            </a:r>
            <a:r>
              <a:rPr lang="en-US" b="1" dirty="0">
                <a:solidFill>
                  <a:srgbClr val="FFFF00"/>
                </a:solidFill>
              </a:rPr>
              <a:t>universal identification of a non-apostle</a:t>
            </a:r>
            <a:r>
              <a:rPr kumimoji="0" lang="en-US" sz="2800" b="0" i="0" u="none" strike="noStrike" kern="1200" cap="none" spc="0" normalizeH="0" baseline="0" noProof="0" dirty="0">
                <a:ln>
                  <a:noFill/>
                </a:ln>
                <a:solidFill>
                  <a:srgbClr val="FFFFFF"/>
                </a:solidFill>
                <a:effectLst/>
                <a:uLnTx/>
                <a:uFillTx/>
                <a:latin typeface="Arial"/>
                <a:ea typeface="+mn-ea"/>
                <a:cs typeface="+mn-cs"/>
              </a:rPr>
              <a:t> as the author of almost one-quarter of the New Testament speaks strongly for the authenticity of the tradition.” </a:t>
            </a:r>
            <a:r>
              <a:rPr lang="en-US" sz="2000" dirty="0"/>
              <a:t>(</a:t>
            </a:r>
            <a:r>
              <a:rPr lang="en-US" sz="2000" i="1" dirty="0"/>
              <a:t>An Introduction to the New Testament</a:t>
            </a:r>
            <a:r>
              <a:rPr lang="en-US" sz="2000" dirty="0"/>
              <a:t>, 206)</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1AC1C21-B2C6-192C-E807-52BE6AF48CD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66-67</a:t>
            </a:r>
          </a:p>
        </p:txBody>
      </p:sp>
    </p:spTree>
    <p:extLst>
      <p:ext uri="{BB962C8B-B14F-4D97-AF65-F5344CB8AC3E}">
        <p14:creationId xmlns:p14="http://schemas.microsoft.com/office/powerpoint/2010/main" val="127297695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C2519A0-A566-2E1B-F63B-750DD7EBC22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6C9FBFB-DE35-857C-735B-09FB59EF0D60}"/>
              </a:ext>
            </a:extLst>
          </p:cNvPr>
          <p:cNvSpPr>
            <a:spLocks noGrp="1"/>
          </p:cNvSpPr>
          <p:nvPr>
            <p:ph type="title"/>
          </p:nvPr>
        </p:nvSpPr>
        <p:spPr/>
        <p:txBody>
          <a:bodyPr/>
          <a:lstStyle/>
          <a:p>
            <a:r>
              <a:rPr lang="en-US" dirty="0"/>
              <a:t>Why Luke?</a:t>
            </a:r>
          </a:p>
        </p:txBody>
      </p:sp>
      <p:sp>
        <p:nvSpPr>
          <p:cNvPr id="3" name="Content Placeholder 2">
            <a:extLst>
              <a:ext uri="{FF2B5EF4-FFF2-40B4-BE49-F238E27FC236}">
                <a16:creationId xmlns:a16="http://schemas.microsoft.com/office/drawing/2014/main" id="{92B19592-AC1A-7BEE-7216-328613915001}"/>
              </a:ext>
            </a:extLst>
          </p:cNvPr>
          <p:cNvSpPr>
            <a:spLocks noGrp="1"/>
          </p:cNvSpPr>
          <p:nvPr>
            <p:ph idx="1"/>
          </p:nvPr>
        </p:nvSpPr>
        <p:spPr>
          <a:xfrm>
            <a:off x="3771900" y="1584325"/>
            <a:ext cx="5086350" cy="4530725"/>
          </a:xfrm>
        </p:spPr>
        <p:txBody>
          <a:bodyPr/>
          <a:lstStyle/>
          <a:p>
            <a:r>
              <a:rPr lang="en-US" b="1" i="1" dirty="0"/>
              <a:t>Peter Williams:  </a:t>
            </a:r>
            <a:r>
              <a:rPr lang="en-US" dirty="0"/>
              <a:t>“Since neither Mark nor Luke was an eyewitness, it is hard to see a motive for anyone to attach their names to the Gospels unless they were the real authors.”  </a:t>
            </a:r>
            <a:r>
              <a:rPr lang="en-US" sz="2000" dirty="0"/>
              <a:t>(</a:t>
            </a:r>
            <a:r>
              <a:rPr lang="en-US" sz="2000" i="1" dirty="0"/>
              <a:t>Can We Trust the Gospels</a:t>
            </a:r>
            <a:r>
              <a:rPr lang="en-US" sz="2000" dirty="0"/>
              <a:t>, 43)</a:t>
            </a:r>
          </a:p>
        </p:txBody>
      </p:sp>
      <p:sp>
        <p:nvSpPr>
          <p:cNvPr id="4" name="Date Placeholder 3">
            <a:extLst>
              <a:ext uri="{FF2B5EF4-FFF2-40B4-BE49-F238E27FC236}">
                <a16:creationId xmlns:a16="http://schemas.microsoft.com/office/drawing/2014/main" id="{1DAF93FB-276C-45D7-5BF6-8AA514582D7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a:t>
            </a:r>
          </a:p>
        </p:txBody>
      </p:sp>
      <p:sp>
        <p:nvSpPr>
          <p:cNvPr id="5" name="Footer Placeholder 4">
            <a:extLst>
              <a:ext uri="{FF2B5EF4-FFF2-40B4-BE49-F238E27FC236}">
                <a16:creationId xmlns:a16="http://schemas.microsoft.com/office/drawing/2014/main" id="{3503D703-36C4-351D-4A01-C1C55A99D5C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3E3535CE-B7FE-EC7A-B849-02F22A738C6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1026" name="Picture 2" descr="Peter J. Williams">
            <a:extLst>
              <a:ext uri="{FF2B5EF4-FFF2-40B4-BE49-F238E27FC236}">
                <a16:creationId xmlns:a16="http://schemas.microsoft.com/office/drawing/2014/main" id="{A262AC65-3E43-8E87-16F5-1FCCFC56781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584325"/>
            <a:ext cx="2674620" cy="40423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7485818"/>
      </p:ext>
    </p:extLst>
  </p:cSld>
  <p:clrMapOvr>
    <a:masterClrMapping/>
  </p:clrMapOvr>
  <p:transition spd="med">
    <p:pull/>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4586713-532B-9404-80F5-CCA5085EC13B}"/>
              </a:ext>
            </a:extLst>
          </p:cNvPr>
          <p:cNvSpPr>
            <a:spLocks noGrp="1"/>
          </p:cNvSpPr>
          <p:nvPr>
            <p:ph type="dt" sz="half" idx="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a:t>
            </a:r>
          </a:p>
        </p:txBody>
      </p:sp>
      <p:sp>
        <p:nvSpPr>
          <p:cNvPr id="5" name="Footer Placeholder 4">
            <a:extLst>
              <a:ext uri="{FF2B5EF4-FFF2-40B4-BE49-F238E27FC236}">
                <a16:creationId xmlns:a16="http://schemas.microsoft.com/office/drawing/2014/main" id="{96BD8AA6-2003-653B-FE23-0968088F188D}"/>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Title 6">
            <a:extLst>
              <a:ext uri="{FF2B5EF4-FFF2-40B4-BE49-F238E27FC236}">
                <a16:creationId xmlns:a16="http://schemas.microsoft.com/office/drawing/2014/main" id="{31E5EFBB-948B-AEE1-1BA2-DA75BED06C32}"/>
              </a:ext>
            </a:extLst>
          </p:cNvPr>
          <p:cNvSpPr>
            <a:spLocks noGrp="1"/>
          </p:cNvSpPr>
          <p:nvPr>
            <p:ph type="ctrTitle"/>
          </p:nvPr>
        </p:nvSpPr>
        <p:spPr>
          <a:xfrm>
            <a:off x="685800" y="1996166"/>
            <a:ext cx="7772400" cy="2478785"/>
          </a:xfrm>
        </p:spPr>
        <p:txBody>
          <a:bodyPr anchor="ctr"/>
          <a:lstStyle/>
          <a:p>
            <a:r>
              <a:rPr lang="en-US" sz="4000" dirty="0"/>
              <a:t>Why Not Give All Four Gospels Prominent Names?</a:t>
            </a:r>
          </a:p>
        </p:txBody>
      </p:sp>
      <p:sp>
        <p:nvSpPr>
          <p:cNvPr id="6" name="Slide Number Placeholder 5">
            <a:extLst>
              <a:ext uri="{FF2B5EF4-FFF2-40B4-BE49-F238E27FC236}">
                <a16:creationId xmlns:a16="http://schemas.microsoft.com/office/drawing/2014/main" id="{2F288F98-3C95-24E2-04B7-E9512F01608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11" name="Subtitle 7">
            <a:extLst>
              <a:ext uri="{FF2B5EF4-FFF2-40B4-BE49-F238E27FC236}">
                <a16:creationId xmlns:a16="http://schemas.microsoft.com/office/drawing/2014/main" id="{D8614470-A2E2-954B-479D-DC2211A832F1}"/>
              </a:ext>
            </a:extLst>
          </p:cNvPr>
          <p:cNvSpPr txBox="1">
            <a:spLocks/>
          </p:cNvSpPr>
          <p:nvPr/>
        </p:nvSpPr>
        <p:spPr bwMode="auto">
          <a:xfrm>
            <a:off x="1443210" y="4438620"/>
            <a:ext cx="2014250" cy="1578818"/>
          </a:xfrm>
          <a:prstGeom prst="horizontalScroll">
            <a:avLst/>
          </a:prstGeom>
          <a:solidFill>
            <a:srgbClr val="FFFFCC"/>
          </a:solidFill>
          <a:ln>
            <a:solidFill>
              <a:schemeClr val="accent1"/>
            </a:solidFill>
          </a:ln>
          <a:effectLst/>
        </p:spPr>
        <p:txBody>
          <a:bodyPr vert="horz" wrap="square" lIns="91440" tIns="45720" rIns="91440" bIns="45720" numCol="1" anchor="ctr"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a:ln>
                  <a:noFill/>
                </a:ln>
                <a:solidFill>
                  <a:srgbClr val="002060"/>
                </a:solidFill>
                <a:effectLst/>
                <a:uLnTx/>
                <a:uFillTx/>
                <a:latin typeface="Arial Black" panose="020B0A04020102020204"/>
                <a:ea typeface="+mn-ea"/>
                <a:cs typeface="+mn-cs"/>
              </a:rPr>
              <a:t>Luke</a:t>
            </a:r>
            <a:endParaRPr kumimoji="0" lang="en-US" sz="2800" b="0" i="1" u="none" strike="noStrike" kern="0" cap="none" spc="0" normalizeH="0" baseline="0" noProof="0">
              <a:ln>
                <a:noFill/>
              </a:ln>
              <a:solidFill>
                <a:srgbClr val="002060"/>
              </a:solidFill>
              <a:effectLst/>
              <a:uLnTx/>
              <a:uFillTx/>
              <a:latin typeface="Arial" panose="020B0604020202020204"/>
              <a:ea typeface="+mn-ea"/>
              <a:cs typeface="+mn-cs"/>
            </a:endParaRPr>
          </a:p>
        </p:txBody>
      </p:sp>
      <p:sp>
        <p:nvSpPr>
          <p:cNvPr id="12" name="Subtitle 7">
            <a:extLst>
              <a:ext uri="{FF2B5EF4-FFF2-40B4-BE49-F238E27FC236}">
                <a16:creationId xmlns:a16="http://schemas.microsoft.com/office/drawing/2014/main" id="{6FB02646-8A16-57FB-9CDB-224F5C44875A}"/>
              </a:ext>
            </a:extLst>
          </p:cNvPr>
          <p:cNvSpPr txBox="1">
            <a:spLocks/>
          </p:cNvSpPr>
          <p:nvPr/>
        </p:nvSpPr>
        <p:spPr bwMode="auto">
          <a:xfrm>
            <a:off x="6332862" y="4474951"/>
            <a:ext cx="2133601" cy="1281361"/>
          </a:xfrm>
          <a:prstGeom prst="horizontalScroll">
            <a:avLst/>
          </a:prstGeom>
          <a:solidFill>
            <a:srgbClr val="FFFFCC"/>
          </a:solidFill>
          <a:ln>
            <a:solidFill>
              <a:schemeClr val="accent1"/>
            </a:solidFill>
          </a:ln>
          <a:effectLst/>
        </p:spPr>
        <p:txBody>
          <a:bodyPr vert="horz" wrap="square" lIns="91440" tIns="45720" rIns="91440" bIns="45720" numCol="1" anchor="ctr"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dirty="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dirty="0">
                <a:ln>
                  <a:noFill/>
                </a:ln>
                <a:solidFill>
                  <a:srgbClr val="0000FF"/>
                </a:solidFill>
                <a:effectLst/>
                <a:uLnTx/>
                <a:uFillTx/>
                <a:latin typeface="Arial Black" panose="020B0A04020102020204"/>
                <a:ea typeface="+mn-ea"/>
                <a:cs typeface="+mn-cs"/>
              </a:rPr>
              <a:t>John</a:t>
            </a:r>
            <a:endParaRPr kumimoji="0" lang="en-US" sz="2800" b="0" i="1" u="none" strike="noStrike" kern="0" cap="none" spc="0" normalizeH="0" baseline="0" noProof="0" dirty="0">
              <a:ln>
                <a:noFill/>
              </a:ln>
              <a:solidFill>
                <a:srgbClr val="0000FF"/>
              </a:solidFill>
              <a:effectLst/>
              <a:uLnTx/>
              <a:uFillTx/>
              <a:latin typeface="Arial" panose="020B0604020202020204"/>
              <a:ea typeface="+mn-ea"/>
              <a:cs typeface="+mn-cs"/>
            </a:endParaRPr>
          </a:p>
        </p:txBody>
      </p:sp>
      <p:sp>
        <p:nvSpPr>
          <p:cNvPr id="14" name="Subtitle 7">
            <a:extLst>
              <a:ext uri="{FF2B5EF4-FFF2-40B4-BE49-F238E27FC236}">
                <a16:creationId xmlns:a16="http://schemas.microsoft.com/office/drawing/2014/main" id="{DB8D2A7D-153F-B24F-37E6-26760AD34CDC}"/>
              </a:ext>
            </a:extLst>
          </p:cNvPr>
          <p:cNvSpPr txBox="1">
            <a:spLocks/>
          </p:cNvSpPr>
          <p:nvPr/>
        </p:nvSpPr>
        <p:spPr bwMode="auto">
          <a:xfrm>
            <a:off x="1233888" y="461008"/>
            <a:ext cx="2223571" cy="1281361"/>
          </a:xfrm>
          <a:prstGeom prst="horizontalScroll">
            <a:avLst/>
          </a:prstGeom>
          <a:solidFill>
            <a:srgbClr val="FFFFCC"/>
          </a:solidFill>
          <a:ln>
            <a:solidFill>
              <a:schemeClr val="accent1"/>
            </a:solidFill>
          </a:ln>
          <a:effectLst/>
        </p:spPr>
        <p:txBody>
          <a:bodyPr vert="horz" wrap="square" lIns="91440" tIns="45720" rIns="91440" bIns="45720" numCol="1" anchor="ctr"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a:ln>
                  <a:noFill/>
                </a:ln>
                <a:solidFill>
                  <a:srgbClr val="002060"/>
                </a:solidFill>
                <a:effectLst/>
                <a:uLnTx/>
                <a:uFillTx/>
                <a:latin typeface="Arial Black" panose="020B0A04020102020204"/>
                <a:ea typeface="+mn-ea"/>
                <a:cs typeface="+mn-cs"/>
              </a:rPr>
              <a:t>Matthew</a:t>
            </a:r>
            <a:endParaRPr kumimoji="0" lang="en-US" sz="2800" b="0" i="1" u="none" strike="noStrike" kern="0" cap="none" spc="0" normalizeH="0" baseline="0" noProof="0">
              <a:ln>
                <a:noFill/>
              </a:ln>
              <a:solidFill>
                <a:srgbClr val="002060"/>
              </a:solidFill>
              <a:effectLst/>
              <a:uLnTx/>
              <a:uFillTx/>
              <a:latin typeface="Arial Black" panose="020B0A04020102020204"/>
              <a:ea typeface="+mn-ea"/>
              <a:cs typeface="+mn-cs"/>
            </a:endParaRPr>
          </a:p>
        </p:txBody>
      </p:sp>
      <p:sp>
        <p:nvSpPr>
          <p:cNvPr id="15" name="Subtitle 7">
            <a:extLst>
              <a:ext uri="{FF2B5EF4-FFF2-40B4-BE49-F238E27FC236}">
                <a16:creationId xmlns:a16="http://schemas.microsoft.com/office/drawing/2014/main" id="{EB037DE6-1626-D525-FF39-647029CF226C}"/>
              </a:ext>
            </a:extLst>
          </p:cNvPr>
          <p:cNvSpPr txBox="1">
            <a:spLocks/>
          </p:cNvSpPr>
          <p:nvPr/>
        </p:nvSpPr>
        <p:spPr bwMode="auto">
          <a:xfrm>
            <a:off x="6553200" y="312279"/>
            <a:ext cx="2024349" cy="1578818"/>
          </a:xfrm>
          <a:prstGeom prst="horizontalScroll">
            <a:avLst/>
          </a:prstGeom>
          <a:solidFill>
            <a:srgbClr val="FFFFCC"/>
          </a:solidFill>
          <a:ln>
            <a:solidFill>
              <a:schemeClr val="accent1"/>
            </a:solidFill>
          </a:ln>
          <a:effectLst/>
        </p:spPr>
        <p:txBody>
          <a:bodyPr vert="horz" wrap="square" lIns="91440" tIns="45720" rIns="91440" bIns="45720" numCol="1" anchor="ctr"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a:ln>
                  <a:noFill/>
                </a:ln>
                <a:solidFill>
                  <a:srgbClr val="002060"/>
                </a:solidFill>
                <a:effectLst/>
                <a:uLnTx/>
                <a:uFillTx/>
                <a:latin typeface="Arial Black" panose="020B0A04020102020204"/>
                <a:ea typeface="+mn-ea"/>
                <a:cs typeface="+mn-cs"/>
              </a:rPr>
              <a:t>Mark</a:t>
            </a:r>
            <a:endParaRPr kumimoji="0" lang="en-US" sz="2800" b="0" i="1" u="none" strike="noStrike" kern="0" cap="none" spc="0" normalizeH="0" baseline="0" noProof="0">
              <a:ln>
                <a:noFill/>
              </a:ln>
              <a:solidFill>
                <a:srgbClr val="002060"/>
              </a:solidFill>
              <a:effectLst/>
              <a:uLnTx/>
              <a:uFillTx/>
              <a:latin typeface="Arial Black" panose="020B0A04020102020204"/>
              <a:ea typeface="+mn-ea"/>
              <a:cs typeface="+mn-cs"/>
            </a:endParaRPr>
          </a:p>
        </p:txBody>
      </p:sp>
    </p:spTree>
    <p:extLst>
      <p:ext uri="{BB962C8B-B14F-4D97-AF65-F5344CB8AC3E}">
        <p14:creationId xmlns:p14="http://schemas.microsoft.com/office/powerpoint/2010/main" val="40133854"/>
      </p:ext>
    </p:extLst>
  </p:cSld>
  <p:clrMapOvr>
    <a:masterClrMapping/>
  </p:clrMapOvr>
  <p:transition spd="med">
    <p:pull/>
  </p:transition>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4586713-532B-9404-80F5-CCA5085EC13B}"/>
              </a:ext>
            </a:extLst>
          </p:cNvPr>
          <p:cNvSpPr>
            <a:spLocks noGrp="1"/>
          </p:cNvSpPr>
          <p:nvPr>
            <p:ph type="dt" sz="half" idx="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 </a:t>
            </a:r>
          </a:p>
        </p:txBody>
      </p:sp>
      <p:sp>
        <p:nvSpPr>
          <p:cNvPr id="5" name="Footer Placeholder 4">
            <a:extLst>
              <a:ext uri="{FF2B5EF4-FFF2-40B4-BE49-F238E27FC236}">
                <a16:creationId xmlns:a16="http://schemas.microsoft.com/office/drawing/2014/main" id="{96BD8AA6-2003-653B-FE23-0968088F188D}"/>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Title 6">
            <a:extLst>
              <a:ext uri="{FF2B5EF4-FFF2-40B4-BE49-F238E27FC236}">
                <a16:creationId xmlns:a16="http://schemas.microsoft.com/office/drawing/2014/main" id="{31E5EFBB-948B-AEE1-1BA2-DA75BED06C32}"/>
              </a:ext>
            </a:extLst>
          </p:cNvPr>
          <p:cNvSpPr>
            <a:spLocks noGrp="1"/>
          </p:cNvSpPr>
          <p:nvPr>
            <p:ph type="ctrTitle"/>
          </p:nvPr>
        </p:nvSpPr>
        <p:spPr>
          <a:xfrm>
            <a:off x="685800" y="1996166"/>
            <a:ext cx="7772400" cy="1736725"/>
          </a:xfrm>
        </p:spPr>
        <p:txBody>
          <a:bodyPr/>
          <a:lstStyle/>
          <a:p>
            <a:r>
              <a:rPr lang="en-US" sz="4000" dirty="0"/>
              <a:t>Why Not Pick Two Of The Other Disciples?</a:t>
            </a:r>
          </a:p>
        </p:txBody>
      </p:sp>
      <p:sp>
        <p:nvSpPr>
          <p:cNvPr id="6" name="Slide Number Placeholder 5">
            <a:extLst>
              <a:ext uri="{FF2B5EF4-FFF2-40B4-BE49-F238E27FC236}">
                <a16:creationId xmlns:a16="http://schemas.microsoft.com/office/drawing/2014/main" id="{2F288F98-3C95-24E2-04B7-E9512F01608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11" name="Subtitle 7">
            <a:extLst>
              <a:ext uri="{FF2B5EF4-FFF2-40B4-BE49-F238E27FC236}">
                <a16:creationId xmlns:a16="http://schemas.microsoft.com/office/drawing/2014/main" id="{D8614470-A2E2-954B-479D-DC2211A832F1}"/>
              </a:ext>
            </a:extLst>
          </p:cNvPr>
          <p:cNvSpPr txBox="1">
            <a:spLocks/>
          </p:cNvSpPr>
          <p:nvPr/>
        </p:nvSpPr>
        <p:spPr bwMode="auto">
          <a:xfrm>
            <a:off x="762000" y="4326223"/>
            <a:ext cx="2895600" cy="1578818"/>
          </a:xfrm>
          <a:prstGeom prst="horizontalScroll">
            <a:avLst/>
          </a:prstGeom>
          <a:solidFill>
            <a:srgbClr val="FFFFCC"/>
          </a:solidFill>
          <a:ln>
            <a:solidFill>
              <a:schemeClr val="accent1"/>
            </a:solidFill>
          </a:ln>
          <a:effectLst/>
        </p:spPr>
        <p:txBody>
          <a:bodyPr vert="horz" wrap="square" lIns="91440" tIns="45720" rIns="91440" bIns="45720" numCol="1" anchor="t"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dirty="0">
                <a:ln>
                  <a:noFill/>
                </a:ln>
                <a:solidFill>
                  <a:srgbClr val="002060"/>
                </a:solidFill>
                <a:effectLst/>
                <a:uLnTx/>
                <a:uFillTx/>
                <a:latin typeface="Arial" panose="020B0604020202020204"/>
                <a:ea typeface="+mn-ea"/>
                <a:cs typeface="+mn-cs"/>
              </a:rPr>
              <a:t>Gospel of </a:t>
            </a:r>
            <a:r>
              <a:rPr kumimoji="0" lang="en-US" sz="2800" b="0" i="0" u="none" strike="sngStrike" kern="0" cap="none" spc="0" normalizeH="0" baseline="0" noProof="0" dirty="0">
                <a:ln>
                  <a:noFill/>
                </a:ln>
                <a:solidFill>
                  <a:srgbClr val="002060"/>
                </a:solidFill>
                <a:effectLst/>
                <a:uLnTx/>
                <a:uFillTx/>
                <a:latin typeface="Arial" panose="020B0604020202020204"/>
                <a:ea typeface="+mn-ea"/>
                <a:cs typeface="+mn-cs"/>
              </a:rPr>
              <a:t>Luke</a:t>
            </a:r>
            <a:br>
              <a:rPr kumimoji="0" lang="en-US" sz="2800" b="0" i="0" u="none" strike="sngStrike" kern="0" cap="none" spc="0" normalizeH="0" baseline="0" noProof="0" dirty="0">
                <a:ln>
                  <a:noFill/>
                </a:ln>
                <a:solidFill>
                  <a:srgbClr val="002060"/>
                </a:solidFill>
                <a:effectLst/>
                <a:uLnTx/>
                <a:uFillTx/>
                <a:latin typeface="Arial" panose="020B0604020202020204"/>
                <a:ea typeface="+mn-ea"/>
                <a:cs typeface="+mn-cs"/>
              </a:rPr>
            </a:br>
            <a:r>
              <a:rPr kumimoji="0" lang="en-US" sz="2800" b="0" i="1" u="none" strike="noStrike" kern="0" cap="none" spc="0" normalizeH="0" baseline="0" noProof="0" dirty="0">
                <a:ln>
                  <a:noFill/>
                </a:ln>
                <a:solidFill>
                  <a:srgbClr val="0000FF"/>
                </a:solidFill>
                <a:effectLst/>
                <a:uLnTx/>
                <a:uFillTx/>
                <a:latin typeface="+mj-lt"/>
                <a:ea typeface="+mn-ea"/>
                <a:cs typeface="+mn-cs"/>
              </a:rPr>
              <a:t>Philip</a:t>
            </a:r>
          </a:p>
        </p:txBody>
      </p:sp>
      <p:sp>
        <p:nvSpPr>
          <p:cNvPr id="12" name="Subtitle 7">
            <a:extLst>
              <a:ext uri="{FF2B5EF4-FFF2-40B4-BE49-F238E27FC236}">
                <a16:creationId xmlns:a16="http://schemas.microsoft.com/office/drawing/2014/main" id="{6FB02646-8A16-57FB-9CDB-224F5C44875A}"/>
              </a:ext>
            </a:extLst>
          </p:cNvPr>
          <p:cNvSpPr txBox="1">
            <a:spLocks/>
          </p:cNvSpPr>
          <p:nvPr/>
        </p:nvSpPr>
        <p:spPr bwMode="auto">
          <a:xfrm>
            <a:off x="5486400" y="4180777"/>
            <a:ext cx="2895600" cy="1281361"/>
          </a:xfrm>
          <a:prstGeom prst="horizontalScroll">
            <a:avLst/>
          </a:prstGeom>
          <a:solidFill>
            <a:srgbClr val="FFFFCC"/>
          </a:solidFill>
          <a:ln>
            <a:solidFill>
              <a:schemeClr val="accent1"/>
            </a:solidFill>
          </a:ln>
          <a:effectLst/>
        </p:spPr>
        <p:txBody>
          <a:bodyPr vert="horz" wrap="square" lIns="91440" tIns="45720" rIns="91440" bIns="45720" numCol="1" anchor="t"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dirty="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dirty="0">
                <a:ln>
                  <a:noFill/>
                </a:ln>
                <a:solidFill>
                  <a:srgbClr val="002060"/>
                </a:solidFill>
                <a:effectLst/>
                <a:uLnTx/>
                <a:uFillTx/>
                <a:latin typeface="Arial Black" panose="020B0A04020102020204"/>
                <a:ea typeface="+mn-ea"/>
                <a:cs typeface="+mn-cs"/>
              </a:rPr>
              <a:t>John</a:t>
            </a:r>
            <a:br>
              <a:rPr kumimoji="0" lang="en-US" sz="2800" b="0" i="0" u="none" strike="sngStrike" kern="0" cap="none" spc="0" normalizeH="0" baseline="0" noProof="0" dirty="0">
                <a:ln>
                  <a:noFill/>
                </a:ln>
                <a:solidFill>
                  <a:srgbClr val="002060"/>
                </a:solidFill>
                <a:effectLst/>
                <a:uLnTx/>
                <a:uFillTx/>
                <a:latin typeface="Arial" panose="020B0604020202020204"/>
                <a:ea typeface="+mn-ea"/>
                <a:cs typeface="+mn-cs"/>
              </a:rPr>
            </a:br>
            <a:endParaRPr kumimoji="0" lang="en-US" sz="2800" b="0" i="1" u="none" strike="noStrike" kern="0" cap="none" spc="0" normalizeH="0" baseline="0" noProof="0" dirty="0">
              <a:ln>
                <a:noFill/>
              </a:ln>
              <a:solidFill>
                <a:srgbClr val="002060"/>
              </a:solidFill>
              <a:effectLst/>
              <a:uLnTx/>
              <a:uFillTx/>
              <a:latin typeface="Arial" panose="020B0604020202020204"/>
              <a:ea typeface="+mn-ea"/>
              <a:cs typeface="+mn-cs"/>
            </a:endParaRPr>
          </a:p>
        </p:txBody>
      </p:sp>
      <p:sp>
        <p:nvSpPr>
          <p:cNvPr id="14" name="Subtitle 7">
            <a:extLst>
              <a:ext uri="{FF2B5EF4-FFF2-40B4-BE49-F238E27FC236}">
                <a16:creationId xmlns:a16="http://schemas.microsoft.com/office/drawing/2014/main" id="{DB8D2A7D-153F-B24F-37E6-26760AD34CDC}"/>
              </a:ext>
            </a:extLst>
          </p:cNvPr>
          <p:cNvSpPr txBox="1">
            <a:spLocks/>
          </p:cNvSpPr>
          <p:nvPr/>
        </p:nvSpPr>
        <p:spPr bwMode="auto">
          <a:xfrm>
            <a:off x="561860" y="222441"/>
            <a:ext cx="2895600" cy="1281361"/>
          </a:xfrm>
          <a:prstGeom prst="horizontalScroll">
            <a:avLst/>
          </a:prstGeom>
          <a:solidFill>
            <a:srgbClr val="FFFFCC"/>
          </a:solidFill>
          <a:ln>
            <a:solidFill>
              <a:schemeClr val="accent1"/>
            </a:solidFill>
          </a:ln>
          <a:effectLst/>
        </p:spPr>
        <p:txBody>
          <a:bodyPr vert="horz" wrap="square" lIns="91440" tIns="45720" rIns="91440" bIns="45720" numCol="1" anchor="t"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dirty="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dirty="0">
                <a:ln>
                  <a:noFill/>
                </a:ln>
                <a:solidFill>
                  <a:srgbClr val="002060"/>
                </a:solidFill>
                <a:effectLst/>
                <a:uLnTx/>
                <a:uFillTx/>
                <a:latin typeface="Arial Black" panose="020B0A04020102020204" pitchFamily="34" charset="0"/>
                <a:ea typeface="+mn-ea"/>
                <a:cs typeface="+mn-cs"/>
              </a:rPr>
              <a:t>Matthew</a:t>
            </a:r>
            <a:endParaRPr kumimoji="0" lang="en-US" sz="2800" b="0" i="1" u="none" strike="noStrike" kern="0" cap="none" spc="0" normalizeH="0" baseline="0" noProof="0" dirty="0">
              <a:ln>
                <a:noFill/>
              </a:ln>
              <a:solidFill>
                <a:srgbClr val="002060"/>
              </a:solidFill>
              <a:effectLst/>
              <a:uLnTx/>
              <a:uFillTx/>
              <a:latin typeface="Arial Black" panose="020B0A04020102020204" pitchFamily="34" charset="0"/>
              <a:ea typeface="+mn-ea"/>
              <a:cs typeface="+mn-cs"/>
            </a:endParaRPr>
          </a:p>
        </p:txBody>
      </p:sp>
      <p:sp>
        <p:nvSpPr>
          <p:cNvPr id="15" name="Subtitle 7">
            <a:extLst>
              <a:ext uri="{FF2B5EF4-FFF2-40B4-BE49-F238E27FC236}">
                <a16:creationId xmlns:a16="http://schemas.microsoft.com/office/drawing/2014/main" id="{EB037DE6-1626-D525-FF39-647029CF226C}"/>
              </a:ext>
            </a:extLst>
          </p:cNvPr>
          <p:cNvSpPr txBox="1">
            <a:spLocks/>
          </p:cNvSpPr>
          <p:nvPr/>
        </p:nvSpPr>
        <p:spPr bwMode="auto">
          <a:xfrm>
            <a:off x="5681950" y="73712"/>
            <a:ext cx="2895600" cy="1578818"/>
          </a:xfrm>
          <a:prstGeom prst="horizontalScroll">
            <a:avLst/>
          </a:prstGeom>
          <a:solidFill>
            <a:srgbClr val="FFFFCC"/>
          </a:solidFill>
          <a:ln>
            <a:solidFill>
              <a:schemeClr val="accent1"/>
            </a:solidFill>
          </a:ln>
          <a:effectLst/>
        </p:spPr>
        <p:txBody>
          <a:bodyPr vert="horz" wrap="square" lIns="91440" tIns="45720" rIns="91440" bIns="45720" numCol="1" anchor="t"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dirty="0">
                <a:ln>
                  <a:noFill/>
                </a:ln>
                <a:solidFill>
                  <a:srgbClr val="002060"/>
                </a:solidFill>
                <a:effectLst/>
                <a:uLnTx/>
                <a:uFillTx/>
                <a:latin typeface="Arial" panose="020B0604020202020204"/>
                <a:ea typeface="+mn-ea"/>
                <a:cs typeface="+mn-cs"/>
              </a:rPr>
              <a:t>Gospel of </a:t>
            </a:r>
            <a:r>
              <a:rPr kumimoji="0" lang="en-US" sz="2800" b="0" i="0" u="none" strike="sngStrike" kern="0" cap="none" spc="0" normalizeH="0" baseline="0" noProof="0" dirty="0">
                <a:ln>
                  <a:noFill/>
                </a:ln>
                <a:solidFill>
                  <a:srgbClr val="002060"/>
                </a:solidFill>
                <a:effectLst/>
                <a:uLnTx/>
                <a:uFillTx/>
                <a:latin typeface="Arial" panose="020B0604020202020204"/>
                <a:ea typeface="+mn-ea"/>
                <a:cs typeface="+mn-cs"/>
              </a:rPr>
              <a:t>Mark</a:t>
            </a:r>
            <a:br>
              <a:rPr kumimoji="0" lang="en-US" sz="2800" b="0" i="0" u="none" strike="sngStrike" kern="0" cap="none" spc="0" normalizeH="0" baseline="0" noProof="0" dirty="0">
                <a:ln>
                  <a:noFill/>
                </a:ln>
                <a:solidFill>
                  <a:srgbClr val="002060"/>
                </a:solidFill>
                <a:effectLst/>
                <a:uLnTx/>
                <a:uFillTx/>
                <a:latin typeface="Arial" panose="020B0604020202020204"/>
                <a:ea typeface="+mn-ea"/>
                <a:cs typeface="+mn-cs"/>
              </a:rPr>
            </a:br>
            <a:r>
              <a:rPr kumimoji="0" lang="en-US" sz="2800" i="1" u="none" strike="noStrike" kern="0" cap="none" spc="0" normalizeH="0" baseline="0" noProof="0" dirty="0">
                <a:ln>
                  <a:noFill/>
                </a:ln>
                <a:solidFill>
                  <a:srgbClr val="0000FF"/>
                </a:solidFill>
                <a:effectLst/>
                <a:uLnTx/>
                <a:uFillTx/>
                <a:latin typeface="+mj-lt"/>
                <a:ea typeface="+mn-ea"/>
                <a:cs typeface="+mn-cs"/>
              </a:rPr>
              <a:t>Thomas</a:t>
            </a:r>
          </a:p>
        </p:txBody>
      </p:sp>
    </p:spTree>
    <p:extLst>
      <p:ext uri="{BB962C8B-B14F-4D97-AF65-F5344CB8AC3E}">
        <p14:creationId xmlns:p14="http://schemas.microsoft.com/office/powerpoint/2010/main" val="1399666605"/>
      </p:ext>
    </p:extLst>
  </p:cSld>
  <p:clrMapOvr>
    <a:masterClrMapping/>
  </p:clrMapOvr>
  <p:transition spd="med">
    <p:pull/>
  </p:transition>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5388"/>
            <a:ext cx="8229600" cy="1295493"/>
          </a:xfrm>
        </p:spPr>
        <p:txBody>
          <a:bodyPr/>
          <a:lstStyle/>
          <a:p>
            <a:r>
              <a:rPr lang="en-US" dirty="0"/>
              <a:t>Forging A Gospel</a:t>
            </a:r>
          </a:p>
        </p:txBody>
      </p:sp>
      <p:sp>
        <p:nvSpPr>
          <p:cNvPr id="3" name="Content Placeholder 2"/>
          <p:cNvSpPr>
            <a:spLocks noGrp="1"/>
          </p:cNvSpPr>
          <p:nvPr>
            <p:ph idx="1"/>
          </p:nvPr>
        </p:nvSpPr>
        <p:spPr>
          <a:xfrm>
            <a:off x="457200" y="1949824"/>
            <a:ext cx="8229600" cy="4181103"/>
          </a:xfrm>
        </p:spPr>
        <p:txBody>
          <a:bodyPr/>
          <a:lstStyle/>
          <a:p>
            <a:pPr>
              <a:spcBef>
                <a:spcPts val="0"/>
              </a:spcBef>
              <a:spcAft>
                <a:spcPts val="2400"/>
              </a:spcAft>
            </a:pPr>
            <a:r>
              <a:rPr lang="en-US" sz="2800" dirty="0"/>
              <a:t>If someone were trying to </a:t>
            </a:r>
            <a:r>
              <a:rPr lang="en-US" sz="2800" b="1" dirty="0">
                <a:solidFill>
                  <a:srgbClr val="FFFF00"/>
                </a:solidFill>
              </a:rPr>
              <a:t>forge a Gospel</a:t>
            </a:r>
            <a:r>
              <a:rPr lang="en-US" sz="2800" dirty="0"/>
              <a:t>, the first names likely to be picked would be </a:t>
            </a:r>
            <a:r>
              <a:rPr lang="en-US" sz="2800" b="1" dirty="0">
                <a:solidFill>
                  <a:srgbClr val="FFFF00"/>
                </a:solidFill>
              </a:rPr>
              <a:t>Peter</a:t>
            </a:r>
            <a:r>
              <a:rPr lang="en-US" sz="2800" dirty="0"/>
              <a:t>, </a:t>
            </a:r>
            <a:r>
              <a:rPr lang="en-US" sz="2800" b="1" dirty="0">
                <a:solidFill>
                  <a:srgbClr val="FFFF00"/>
                </a:solidFill>
              </a:rPr>
              <a:t>James</a:t>
            </a:r>
            <a:r>
              <a:rPr lang="en-US" sz="2800" dirty="0"/>
              <a:t>, and </a:t>
            </a:r>
            <a:r>
              <a:rPr lang="en-US" sz="2800" b="1" dirty="0">
                <a:solidFill>
                  <a:srgbClr val="FFFF00"/>
                </a:solidFill>
              </a:rPr>
              <a:t>John</a:t>
            </a:r>
            <a:r>
              <a:rPr lang="en-US" sz="2800" dirty="0"/>
              <a:t>.</a:t>
            </a:r>
          </a:p>
          <a:p>
            <a:pPr>
              <a:spcBef>
                <a:spcPts val="0"/>
              </a:spcBef>
              <a:spcAft>
                <a:spcPts val="2400"/>
              </a:spcAft>
            </a:pPr>
            <a:r>
              <a:rPr lang="en-US" sz="2800" dirty="0"/>
              <a:t>But we have to wait until the </a:t>
            </a:r>
            <a:r>
              <a:rPr lang="en-US" sz="2800" b="1" dirty="0">
                <a:solidFill>
                  <a:srgbClr val="FFFF00"/>
                </a:solidFill>
              </a:rPr>
              <a:t>second century </a:t>
            </a:r>
            <a:r>
              <a:rPr lang="en-US" sz="2800" dirty="0"/>
              <a:t>(when the original witnesses had died out) before we get “gospels” of Peter and James.</a:t>
            </a:r>
            <a:endParaRPr lang="en-US" sz="2000" dirty="0"/>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a:t>
            </a:r>
          </a:p>
        </p:txBody>
      </p:sp>
    </p:spTree>
    <p:extLst>
      <p:ext uri="{BB962C8B-B14F-4D97-AF65-F5344CB8AC3E}">
        <p14:creationId xmlns:p14="http://schemas.microsoft.com/office/powerpoint/2010/main" val="34292122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2D931E3-AE31-6302-9EB7-6D228B910F7D}"/>
              </a:ext>
            </a:extLst>
          </p:cNvPr>
          <p:cNvPicPr>
            <a:picLocks noChangeAspect="1"/>
          </p:cNvPicPr>
          <p:nvPr/>
        </p:nvPicPr>
        <p:blipFill>
          <a:blip r:embed="rId2"/>
          <a:stretch>
            <a:fillRect/>
          </a:stretch>
        </p:blipFill>
        <p:spPr>
          <a:xfrm>
            <a:off x="2444941" y="1680881"/>
            <a:ext cx="4254117" cy="4254117"/>
          </a:xfrm>
          <a:prstGeom prst="rect">
            <a:avLst/>
          </a:prstGeom>
        </p:spPr>
      </p:pic>
      <p:sp>
        <p:nvSpPr>
          <p:cNvPr id="2" name="Title 1"/>
          <p:cNvSpPr>
            <a:spLocks noGrp="1"/>
          </p:cNvSpPr>
          <p:nvPr>
            <p:ph type="title"/>
          </p:nvPr>
        </p:nvSpPr>
        <p:spPr>
          <a:xfrm>
            <a:off x="457200" y="385388"/>
            <a:ext cx="8229600" cy="1295493"/>
          </a:xfrm>
        </p:spPr>
        <p:txBody>
          <a:bodyPr/>
          <a:lstStyle/>
          <a:p>
            <a:r>
              <a:rPr lang="en-US" sz="4200" dirty="0"/>
              <a:t>Forged Apocryphal Gospels</a:t>
            </a:r>
          </a:p>
        </p:txBody>
      </p:sp>
      <p:sp>
        <p:nvSpPr>
          <p:cNvPr id="3" name="Content Placeholder 2"/>
          <p:cNvSpPr>
            <a:spLocks noGrp="1"/>
          </p:cNvSpPr>
          <p:nvPr>
            <p:ph idx="1"/>
          </p:nvPr>
        </p:nvSpPr>
        <p:spPr>
          <a:xfrm>
            <a:off x="457200" y="1597446"/>
            <a:ext cx="8229600" cy="4555515"/>
          </a:xfrm>
        </p:spPr>
        <p:txBody>
          <a:bodyPr/>
          <a:lstStyle/>
          <a:p>
            <a:pPr marL="0" indent="461963">
              <a:buNone/>
            </a:pPr>
            <a:r>
              <a:rPr lang="en-US" b="1" i="1" dirty="0"/>
              <a:t>Brant </a:t>
            </a:r>
            <a:r>
              <a:rPr lang="en-US" b="1" i="1" dirty="0" err="1"/>
              <a:t>Pitre</a:t>
            </a:r>
            <a:r>
              <a:rPr lang="en-US" dirty="0"/>
              <a:t>:  “Virtually all scholars agree that the </a:t>
            </a:r>
            <a:r>
              <a:rPr lang="en-US" b="1" dirty="0">
                <a:solidFill>
                  <a:srgbClr val="FFFF00"/>
                </a:solidFill>
              </a:rPr>
              <a:t>apocryphal gospels</a:t>
            </a:r>
            <a:r>
              <a:rPr lang="en-US" dirty="0"/>
              <a:t>—such as the Gospel of Peter, the Gospel of Thomas, and the Gospel of Judas—are </a:t>
            </a:r>
            <a:r>
              <a:rPr lang="en-US" b="1" dirty="0">
                <a:solidFill>
                  <a:srgbClr val="FFFF00"/>
                </a:solidFill>
              </a:rPr>
              <a:t>forgeries</a:t>
            </a:r>
            <a:r>
              <a:rPr lang="en-US" dirty="0"/>
              <a:t> that were </a:t>
            </a:r>
            <a:r>
              <a:rPr lang="en-US" b="1" dirty="0">
                <a:solidFill>
                  <a:srgbClr val="FFFF00"/>
                </a:solidFill>
              </a:rPr>
              <a:t>falsely attributed </a:t>
            </a:r>
            <a:r>
              <a:rPr lang="en-US" dirty="0"/>
              <a:t>to disciples of Jesus long after the apostles were all dead. Note that none of the later apocryphal gospels are </a:t>
            </a:r>
            <a:r>
              <a:rPr lang="en-US" b="1" dirty="0">
                <a:solidFill>
                  <a:srgbClr val="FFFF00"/>
                </a:solidFill>
              </a:rPr>
              <a:t>attributed to non-eyewitnesses </a:t>
            </a:r>
            <a:r>
              <a:rPr lang="en-US" dirty="0"/>
              <a:t>like Mark and Luke. The later false gospels are </a:t>
            </a:r>
            <a:r>
              <a:rPr lang="en-US" b="1" dirty="0">
                <a:solidFill>
                  <a:srgbClr val="FFFF00"/>
                </a:solidFill>
              </a:rPr>
              <a:t>attributed to people with firsthand access to Jesus</a:t>
            </a:r>
            <a:r>
              <a:rPr lang="en-US" dirty="0"/>
              <a:t>: people like Peter, or the apostle Thomas, </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a:t>
            </a:r>
          </a:p>
        </p:txBody>
      </p:sp>
    </p:spTree>
    <p:extLst>
      <p:ext uri="{BB962C8B-B14F-4D97-AF65-F5344CB8AC3E}">
        <p14:creationId xmlns:p14="http://schemas.microsoft.com/office/powerpoint/2010/main" val="344289606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2D931E3-AE31-6302-9EB7-6D228B910F7D}"/>
              </a:ext>
            </a:extLst>
          </p:cNvPr>
          <p:cNvPicPr>
            <a:picLocks noChangeAspect="1"/>
          </p:cNvPicPr>
          <p:nvPr/>
        </p:nvPicPr>
        <p:blipFill>
          <a:blip r:embed="rId2"/>
          <a:stretch>
            <a:fillRect/>
          </a:stretch>
        </p:blipFill>
        <p:spPr>
          <a:xfrm>
            <a:off x="2444941" y="1680881"/>
            <a:ext cx="4254117" cy="4254117"/>
          </a:xfrm>
          <a:prstGeom prst="rect">
            <a:avLst/>
          </a:prstGeom>
        </p:spPr>
      </p:pic>
      <p:sp>
        <p:nvSpPr>
          <p:cNvPr id="2" name="Title 1"/>
          <p:cNvSpPr>
            <a:spLocks noGrp="1"/>
          </p:cNvSpPr>
          <p:nvPr>
            <p:ph type="title"/>
          </p:nvPr>
        </p:nvSpPr>
        <p:spPr>
          <a:xfrm>
            <a:off x="457200" y="385388"/>
            <a:ext cx="8229600" cy="1295493"/>
          </a:xfrm>
        </p:spPr>
        <p:txBody>
          <a:bodyPr/>
          <a:lstStyle/>
          <a:p>
            <a:r>
              <a:rPr lang="en-US" sz="4200" dirty="0"/>
              <a:t>Forged Apocryphal Gospels</a:t>
            </a:r>
          </a:p>
        </p:txBody>
      </p:sp>
      <p:sp>
        <p:nvSpPr>
          <p:cNvPr id="3" name="Content Placeholder 2"/>
          <p:cNvSpPr>
            <a:spLocks noGrp="1"/>
          </p:cNvSpPr>
          <p:nvPr>
            <p:ph idx="1"/>
          </p:nvPr>
        </p:nvSpPr>
        <p:spPr>
          <a:xfrm>
            <a:off x="457200" y="1575412"/>
            <a:ext cx="8229600" cy="4555515"/>
          </a:xfrm>
        </p:spPr>
        <p:txBody>
          <a:bodyPr/>
          <a:lstStyle/>
          <a:p>
            <a:pPr marL="0" indent="0">
              <a:buNone/>
            </a:pPr>
            <a:r>
              <a:rPr lang="en-US" dirty="0"/>
              <a:t>or Mary Magdalene, or Judas, or even Jesus himself. They are </a:t>
            </a:r>
            <a:r>
              <a:rPr lang="en-US" b="1" dirty="0">
                <a:solidFill>
                  <a:srgbClr val="FFFF00"/>
                </a:solidFill>
              </a:rPr>
              <a:t>never attributed to mere followers or companions of the apostles</a:t>
            </a:r>
            <a:r>
              <a:rPr lang="en-US" dirty="0"/>
              <a:t>. Why? Because it is the </a:t>
            </a:r>
            <a:r>
              <a:rPr lang="en-US" b="1" dirty="0">
                <a:solidFill>
                  <a:srgbClr val="FFFF00"/>
                </a:solidFill>
              </a:rPr>
              <a:t>authors of the apocryphal gospels</a:t>
            </a:r>
            <a:r>
              <a:rPr lang="en-US" dirty="0"/>
              <a:t> who wanted to give </a:t>
            </a:r>
            <a:r>
              <a:rPr lang="en-US" b="1" dirty="0">
                <a:solidFill>
                  <a:srgbClr val="FFFF00"/>
                </a:solidFill>
              </a:rPr>
              <a:t>much-needed authority </a:t>
            </a:r>
            <a:r>
              <a:rPr lang="en-US" dirty="0"/>
              <a:t>to their writings by </a:t>
            </a:r>
            <a:r>
              <a:rPr lang="en-US" b="1" dirty="0">
                <a:solidFill>
                  <a:srgbClr val="FFFF00"/>
                </a:solidFill>
              </a:rPr>
              <a:t>falsely ascribing </a:t>
            </a:r>
            <a:r>
              <a:rPr lang="en-US" dirty="0"/>
              <a:t>them to people with the closest possible connections to Jesus.”  </a:t>
            </a:r>
            <a:r>
              <a:rPr lang="en-US" sz="2000" dirty="0"/>
              <a:t>(</a:t>
            </a:r>
            <a:r>
              <a:rPr lang="en-US" sz="2000" i="1" dirty="0"/>
              <a:t>The Case for Jesus</a:t>
            </a:r>
            <a:r>
              <a:rPr lang="en-US" sz="2000" dirty="0"/>
              <a:t>, 23)</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a:t>
            </a:r>
          </a:p>
        </p:txBody>
      </p:sp>
    </p:spTree>
    <p:extLst>
      <p:ext uri="{BB962C8B-B14F-4D97-AF65-F5344CB8AC3E}">
        <p14:creationId xmlns:p14="http://schemas.microsoft.com/office/powerpoint/2010/main" val="4249658537"/>
      </p:ext>
    </p:extLst>
  </p:cSld>
  <p:clrMapOvr>
    <a:masterClrMapping/>
  </p:clrMapOvr>
  <p:transition spd="med">
    <p:pull/>
  </p:transition>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9487196-CFFC-75C6-FAF9-71F7A65C9E98}"/>
              </a:ext>
            </a:extLst>
          </p:cNvPr>
          <p:cNvPicPr>
            <a:picLocks noChangeAspect="1"/>
          </p:cNvPicPr>
          <p:nvPr/>
        </p:nvPicPr>
        <p:blipFill>
          <a:blip r:embed="rId2"/>
          <a:stretch>
            <a:fillRect/>
          </a:stretch>
        </p:blipFill>
        <p:spPr>
          <a:xfrm>
            <a:off x="3124200" y="1610339"/>
            <a:ext cx="2968750" cy="4470588"/>
          </a:xfrm>
          <a:prstGeom prst="rect">
            <a:avLst/>
          </a:prstGeom>
        </p:spPr>
      </p:pic>
      <p:sp>
        <p:nvSpPr>
          <p:cNvPr id="3" name="Content Placeholder 2"/>
          <p:cNvSpPr>
            <a:spLocks noGrp="1"/>
          </p:cNvSpPr>
          <p:nvPr>
            <p:ph idx="1"/>
          </p:nvPr>
        </p:nvSpPr>
        <p:spPr>
          <a:xfrm>
            <a:off x="457200" y="1575412"/>
            <a:ext cx="8229600" cy="4555515"/>
          </a:xfrm>
        </p:spPr>
        <p:txBody>
          <a:bodyPr/>
          <a:lstStyle/>
          <a:p>
            <a:pPr marL="0" indent="461963">
              <a:buNone/>
            </a:pPr>
            <a:r>
              <a:rPr lang="en-US" b="1" i="1" dirty="0"/>
              <a:t>Craig Blomberg</a:t>
            </a:r>
            <a:r>
              <a:rPr lang="en-US" dirty="0"/>
              <a:t>:  “The </a:t>
            </a:r>
            <a:r>
              <a:rPr lang="en-US" b="1" dirty="0">
                <a:solidFill>
                  <a:srgbClr val="FFFF00"/>
                </a:solidFill>
              </a:rPr>
              <a:t>apocryphal</a:t>
            </a:r>
            <a:r>
              <a:rPr lang="en-US" dirty="0"/>
              <a:t> and </a:t>
            </a:r>
            <a:r>
              <a:rPr lang="en-US" b="1" dirty="0">
                <a:solidFill>
                  <a:srgbClr val="FFFF00"/>
                </a:solidFill>
              </a:rPr>
              <a:t>Gnostic Gospels </a:t>
            </a:r>
            <a:r>
              <a:rPr lang="en-US" dirty="0"/>
              <a:t>by comparison, not written until the </a:t>
            </a:r>
            <a:r>
              <a:rPr lang="en-US" b="1" dirty="0">
                <a:solidFill>
                  <a:srgbClr val="FFFF00"/>
                </a:solidFill>
              </a:rPr>
              <a:t>mid-second century </a:t>
            </a:r>
            <a:r>
              <a:rPr lang="en-US" dirty="0"/>
              <a:t>at the earliest, </a:t>
            </a:r>
            <a:r>
              <a:rPr lang="en-US" b="1" dirty="0">
                <a:solidFill>
                  <a:srgbClr val="FFFF00"/>
                </a:solidFill>
              </a:rPr>
              <a:t>choose much better known figures </a:t>
            </a:r>
            <a:r>
              <a:rPr lang="en-US" dirty="0"/>
              <a:t>from the first generation of Christianity as </a:t>
            </a:r>
            <a:r>
              <a:rPr lang="en-US" b="1" dirty="0">
                <a:solidFill>
                  <a:srgbClr val="FFFF00"/>
                </a:solidFill>
              </a:rPr>
              <a:t>pseudo-authors</a:t>
            </a:r>
            <a:r>
              <a:rPr lang="en-US" dirty="0"/>
              <a:t> of their more fictitious documents to try to gain them a hearing—</a:t>
            </a:r>
            <a:r>
              <a:rPr lang="en-US" b="1" dirty="0">
                <a:solidFill>
                  <a:srgbClr val="FFFF00"/>
                </a:solidFill>
              </a:rPr>
              <a:t>Mary</a:t>
            </a:r>
            <a:r>
              <a:rPr lang="en-US" dirty="0"/>
              <a:t> (probably Magdalene but maybe the mother of Jesus), the apostles </a:t>
            </a:r>
            <a:r>
              <a:rPr lang="en-US" b="1" dirty="0">
                <a:solidFill>
                  <a:srgbClr val="FFFF00"/>
                </a:solidFill>
              </a:rPr>
              <a:t>Philip</a:t>
            </a:r>
            <a:r>
              <a:rPr lang="en-US" dirty="0"/>
              <a:t>, </a:t>
            </a:r>
            <a:r>
              <a:rPr lang="en-US" b="1" dirty="0">
                <a:solidFill>
                  <a:srgbClr val="FFFF00"/>
                </a:solidFill>
              </a:rPr>
              <a:t>Thomas</a:t>
            </a:r>
            <a:r>
              <a:rPr lang="en-US" dirty="0"/>
              <a:t>, </a:t>
            </a:r>
            <a:r>
              <a:rPr lang="en-US" b="1" dirty="0">
                <a:solidFill>
                  <a:srgbClr val="FFFF00"/>
                </a:solidFill>
              </a:rPr>
              <a:t>Bartholomew</a:t>
            </a:r>
            <a:r>
              <a:rPr lang="en-US" dirty="0"/>
              <a:t>, </a:t>
            </a:r>
            <a:r>
              <a:rPr lang="en-US" b="1" dirty="0">
                <a:solidFill>
                  <a:srgbClr val="FFFF00"/>
                </a:solidFill>
              </a:rPr>
              <a:t>Peter</a:t>
            </a:r>
            <a:r>
              <a:rPr lang="en-US" dirty="0"/>
              <a:t>, </a:t>
            </a:r>
            <a:r>
              <a:rPr lang="en-US" b="1" dirty="0">
                <a:solidFill>
                  <a:srgbClr val="FFFF00"/>
                </a:solidFill>
              </a:rPr>
              <a:t>James</a:t>
            </a:r>
            <a:r>
              <a:rPr lang="en-US" dirty="0"/>
              <a:t>, and even </a:t>
            </a:r>
            <a:r>
              <a:rPr lang="en-US" b="1" dirty="0">
                <a:solidFill>
                  <a:srgbClr val="FFFF00"/>
                </a:solidFill>
              </a:rPr>
              <a:t>Nicodemus</a:t>
            </a:r>
            <a:r>
              <a:rPr lang="en-US" dirty="0"/>
              <a:t>. Since we know of apocryphal works</a:t>
            </a:r>
          </a:p>
        </p:txBody>
      </p:sp>
      <p:sp>
        <p:nvSpPr>
          <p:cNvPr id="2" name="Title 1"/>
          <p:cNvSpPr>
            <a:spLocks noGrp="1"/>
          </p:cNvSpPr>
          <p:nvPr>
            <p:ph type="title"/>
          </p:nvPr>
        </p:nvSpPr>
        <p:spPr>
          <a:xfrm>
            <a:off x="457200" y="385388"/>
            <a:ext cx="8229600" cy="1295493"/>
          </a:xfrm>
        </p:spPr>
        <p:txBody>
          <a:bodyPr/>
          <a:lstStyle/>
          <a:p>
            <a:r>
              <a:rPr lang="en-US" sz="4200" dirty="0"/>
              <a:t>Forged Apocryphal Gospels</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a:t>
            </a:r>
          </a:p>
        </p:txBody>
      </p:sp>
    </p:spTree>
    <p:extLst>
      <p:ext uri="{BB962C8B-B14F-4D97-AF65-F5344CB8AC3E}">
        <p14:creationId xmlns:p14="http://schemas.microsoft.com/office/powerpoint/2010/main" val="6750281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Gospels Can’t Be Trusted</a:t>
            </a:r>
          </a:p>
        </p:txBody>
      </p:sp>
      <p:sp>
        <p:nvSpPr>
          <p:cNvPr id="7" name="Content Placeholder 6"/>
          <p:cNvSpPr>
            <a:spLocks noGrp="1"/>
          </p:cNvSpPr>
          <p:nvPr>
            <p:ph idx="1"/>
          </p:nvPr>
        </p:nvSpPr>
        <p:spPr/>
        <p:txBody>
          <a:bodyPr/>
          <a:lstStyle/>
          <a:p>
            <a:pPr marL="457200" indent="-457200">
              <a:spcBef>
                <a:spcPts val="0"/>
              </a:spcBef>
            </a:pPr>
            <a:r>
              <a:rPr lang="en-US" b="1" dirty="0">
                <a:solidFill>
                  <a:srgbClr val="FFFF00"/>
                </a:solidFill>
              </a:rPr>
              <a:t>Forgery</a:t>
            </a:r>
            <a:r>
              <a:rPr lang="en-US" dirty="0"/>
              <a:t> Was Prevalent In The First Century</a:t>
            </a:r>
          </a:p>
          <a:p>
            <a:pPr marL="457200" indent="-457200">
              <a:spcBef>
                <a:spcPts val="0"/>
              </a:spcBef>
            </a:pPr>
            <a:r>
              <a:rPr lang="en-US" dirty="0"/>
              <a:t>The Gospel Accounts Of The Resurrection Are </a:t>
            </a:r>
            <a:r>
              <a:rPr lang="en-US" b="1" dirty="0">
                <a:solidFill>
                  <a:srgbClr val="FFFF00"/>
                </a:solidFill>
              </a:rPr>
              <a:t>Contradictory</a:t>
            </a:r>
          </a:p>
          <a:p>
            <a:pPr marL="457200" indent="-457200">
              <a:spcBef>
                <a:spcPts val="0"/>
              </a:spcBef>
            </a:pPr>
            <a:endParaRPr lang="en-US" sz="2800" dirty="0"/>
          </a:p>
          <a:p>
            <a:pPr marL="457200" indent="-457200">
              <a:spcBef>
                <a:spcPts val="0"/>
              </a:spcBef>
            </a:pPr>
            <a:endParaRPr lang="en-US" dirty="0"/>
          </a:p>
        </p:txBody>
      </p:sp>
      <p:sp>
        <p:nvSpPr>
          <p:cNvPr id="2" name="Footer Placeholder 1"/>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3C8CA7C4-6BCF-4B83-8858-85B1748A2A5F}" type="slidenum">
              <a:rPr lang="en-US" smtClean="0"/>
              <a:t>5</a:t>
            </a:fld>
            <a:endParaRPr lang="en-US"/>
          </a:p>
        </p:txBody>
      </p:sp>
      <p:sp>
        <p:nvSpPr>
          <p:cNvPr id="3" name="Date Placeholder 2">
            <a:extLst>
              <a:ext uri="{FF2B5EF4-FFF2-40B4-BE49-F238E27FC236}">
                <a16:creationId xmlns:a16="http://schemas.microsoft.com/office/drawing/2014/main" id="{05DCDFDF-DD2C-7296-7EC7-86550C5CABBC}"/>
              </a:ext>
            </a:extLst>
          </p:cNvPr>
          <p:cNvSpPr>
            <a:spLocks noGrp="1"/>
          </p:cNvSpPr>
          <p:nvPr>
            <p:ph type="dt" sz="half" idx="10"/>
          </p:nvPr>
        </p:nvSpPr>
        <p:spPr/>
        <p:txBody>
          <a:bodyPr/>
          <a:lstStyle/>
          <a:p>
            <a:r>
              <a:rPr lang="en-US" dirty="0"/>
              <a:t>Outline, 2</a:t>
            </a:r>
          </a:p>
        </p:txBody>
      </p:sp>
    </p:spTree>
    <p:extLst>
      <p:ext uri="{BB962C8B-B14F-4D97-AF65-F5344CB8AC3E}">
        <p14:creationId xmlns:p14="http://schemas.microsoft.com/office/powerpoint/2010/main" val="1122405609"/>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C2AF5A6-2745-1251-DD67-AF7AA3A550D2}"/>
              </a:ext>
            </a:extLst>
          </p:cNvPr>
          <p:cNvPicPr>
            <a:picLocks noChangeAspect="1"/>
          </p:cNvPicPr>
          <p:nvPr/>
        </p:nvPicPr>
        <p:blipFill>
          <a:blip r:embed="rId2"/>
          <a:stretch>
            <a:fillRect/>
          </a:stretch>
        </p:blipFill>
        <p:spPr>
          <a:xfrm>
            <a:off x="2590800" y="1600203"/>
            <a:ext cx="4254117" cy="4254117"/>
          </a:xfrm>
          <a:prstGeom prst="rect">
            <a:avLst/>
          </a:prstGeom>
        </p:spPr>
      </p:pic>
      <p:sp>
        <p:nvSpPr>
          <p:cNvPr id="2" name="Title 1">
            <a:extLst>
              <a:ext uri="{FF2B5EF4-FFF2-40B4-BE49-F238E27FC236}">
                <a16:creationId xmlns:a16="http://schemas.microsoft.com/office/drawing/2014/main" id="{4BB18156-1EEE-E019-1FC3-0EB86D5DEA94}"/>
              </a:ext>
            </a:extLst>
          </p:cNvPr>
          <p:cNvSpPr>
            <a:spLocks noGrp="1"/>
          </p:cNvSpPr>
          <p:nvPr>
            <p:ph type="title"/>
          </p:nvPr>
        </p:nvSpPr>
        <p:spPr/>
        <p:txBody>
          <a:bodyPr/>
          <a:lstStyle/>
          <a:p>
            <a:r>
              <a:rPr lang="en-US" sz="4000"/>
              <a:t>Different Titles For Hebrews</a:t>
            </a:r>
          </a:p>
        </p:txBody>
      </p:sp>
      <p:sp>
        <p:nvSpPr>
          <p:cNvPr id="3" name="Content Placeholder 2">
            <a:extLst>
              <a:ext uri="{FF2B5EF4-FFF2-40B4-BE49-F238E27FC236}">
                <a16:creationId xmlns:a16="http://schemas.microsoft.com/office/drawing/2014/main" id="{56B4CD49-7FCA-0757-A778-3E528E20EAA3}"/>
              </a:ext>
            </a:extLst>
          </p:cNvPr>
          <p:cNvSpPr>
            <a:spLocks noGrp="1"/>
          </p:cNvSpPr>
          <p:nvPr>
            <p:ph idx="1"/>
          </p:nvPr>
        </p:nvSpPr>
        <p:spPr>
          <a:xfrm>
            <a:off x="457200" y="1600203"/>
            <a:ext cx="8229600" cy="4710112"/>
          </a:xfrm>
        </p:spPr>
        <p:txBody>
          <a:bodyPr/>
          <a:lstStyle/>
          <a:p>
            <a:pPr marL="0" indent="461963">
              <a:buNone/>
            </a:pPr>
            <a:r>
              <a:rPr lang="en-US" sz="2700" b="1" i="1" dirty="0"/>
              <a:t>Brant </a:t>
            </a:r>
            <a:r>
              <a:rPr lang="en-US" sz="2700" b="1" i="1" dirty="0" err="1"/>
              <a:t>Pitre</a:t>
            </a:r>
            <a:r>
              <a:rPr lang="en-US" sz="2700" dirty="0"/>
              <a:t>:  “[S]</a:t>
            </a:r>
            <a:r>
              <a:rPr lang="en-US" sz="2700" dirty="0" err="1"/>
              <a:t>ome</a:t>
            </a:r>
            <a:r>
              <a:rPr lang="en-US" sz="2700" dirty="0"/>
              <a:t> early Church writers say </a:t>
            </a:r>
            <a:r>
              <a:rPr lang="en-US" sz="2700" b="1" dirty="0">
                <a:solidFill>
                  <a:srgbClr val="FFFF00"/>
                </a:solidFill>
                <a:effectLst>
                  <a:outerShdw blurRad="38100" dist="38100" dir="2700000" algn="tl">
                    <a:srgbClr val="000000">
                      <a:alpha val="43137"/>
                    </a:srgbClr>
                  </a:outerShdw>
                </a:effectLst>
              </a:rPr>
              <a:t>Paul</a:t>
            </a:r>
            <a:r>
              <a:rPr lang="en-US" sz="2700" dirty="0"/>
              <a:t> wrote Hebrews but didn’t identify himself; others say </a:t>
            </a:r>
            <a:r>
              <a:rPr lang="en-US" sz="2700" b="1" dirty="0">
                <a:solidFill>
                  <a:srgbClr val="FFFF00"/>
                </a:solidFill>
                <a:effectLst>
                  <a:outerShdw blurRad="38100" dist="38100" dir="2700000" algn="tl">
                    <a:srgbClr val="000000">
                      <a:alpha val="43137"/>
                    </a:srgbClr>
                  </a:outerShdw>
                </a:effectLst>
              </a:rPr>
              <a:t>Luke</a:t>
            </a:r>
            <a:r>
              <a:rPr lang="en-US" sz="2700" dirty="0"/>
              <a:t> translated Paul’s letter from Hebrew into Greek; others say Hebrews was written by </a:t>
            </a:r>
            <a:r>
              <a:rPr lang="en-US" sz="2700" b="1" dirty="0">
                <a:solidFill>
                  <a:srgbClr val="FFFF00"/>
                </a:solidFill>
                <a:effectLst>
                  <a:outerShdw blurRad="38100" dist="38100" dir="2700000" algn="tl">
                    <a:srgbClr val="000000">
                      <a:alpha val="43137"/>
                    </a:srgbClr>
                  </a:outerShdw>
                </a:effectLst>
              </a:rPr>
              <a:t>Barnabas</a:t>
            </a:r>
            <a:r>
              <a:rPr lang="en-US" sz="2700" dirty="0"/>
              <a:t>, the companion of Paul; and still others say it was written by </a:t>
            </a:r>
            <a:r>
              <a:rPr lang="en-US" sz="2700" b="1" dirty="0">
                <a:solidFill>
                  <a:srgbClr val="FFFF00"/>
                </a:solidFill>
                <a:effectLst>
                  <a:outerShdw blurRad="38100" dist="38100" dir="2700000" algn="tl">
                    <a:srgbClr val="000000">
                      <a:alpha val="43137"/>
                    </a:srgbClr>
                  </a:outerShdw>
                </a:effectLst>
              </a:rPr>
              <a:t>Clement</a:t>
            </a:r>
            <a:r>
              <a:rPr lang="en-US" sz="2700" dirty="0"/>
              <a:t>, the bishop of Rome. In the late second century AD, Origen of Alexandria simply threw up his hands and declared: ‘As to who wrote the epistle [to the Hebrews],’ </a:t>
            </a:r>
            <a:r>
              <a:rPr lang="en-US" sz="2700" b="1" dirty="0">
                <a:solidFill>
                  <a:srgbClr val="FFFF00"/>
                </a:solidFill>
                <a:effectLst>
                  <a:outerShdw blurRad="38100" dist="38100" dir="2700000" algn="tl">
                    <a:srgbClr val="000000">
                      <a:alpha val="43137"/>
                    </a:srgbClr>
                  </a:outerShdw>
                </a:effectLst>
              </a:rPr>
              <a:t>only ‘God knows</a:t>
            </a:r>
            <a:r>
              <a:rPr lang="en-US" sz="2700" dirty="0"/>
              <a:t>’ (Eusebius, </a:t>
            </a:r>
            <a:r>
              <a:rPr lang="en-US" sz="2700" i="1" dirty="0"/>
              <a:t>Church History</a:t>
            </a:r>
            <a:r>
              <a:rPr lang="en-US" sz="2700" dirty="0"/>
              <a:t>, 6.25.14).”  </a:t>
            </a:r>
            <a:r>
              <a:rPr lang="en-US" sz="2000" dirty="0"/>
              <a:t>(</a:t>
            </a:r>
            <a:r>
              <a:rPr lang="en-US" sz="2000" i="1" dirty="0"/>
              <a:t>The Case for Jesus</a:t>
            </a:r>
            <a:r>
              <a:rPr lang="en-US" sz="2000" dirty="0"/>
              <a:t>, 21)</a:t>
            </a:r>
          </a:p>
        </p:txBody>
      </p:sp>
      <p:sp>
        <p:nvSpPr>
          <p:cNvPr id="4" name="Date Placeholder 3">
            <a:extLst>
              <a:ext uri="{FF2B5EF4-FFF2-40B4-BE49-F238E27FC236}">
                <a16:creationId xmlns:a16="http://schemas.microsoft.com/office/drawing/2014/main" id="{4A23BB01-B788-4C2D-B302-3B70C90039A6}"/>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7-8</a:t>
            </a:r>
          </a:p>
        </p:txBody>
      </p:sp>
      <p:sp>
        <p:nvSpPr>
          <p:cNvPr id="5" name="Footer Placeholder 4">
            <a:extLst>
              <a:ext uri="{FF2B5EF4-FFF2-40B4-BE49-F238E27FC236}">
                <a16:creationId xmlns:a16="http://schemas.microsoft.com/office/drawing/2014/main" id="{C89023DE-AB32-C17A-6843-4FABC1A2ACB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C6A39360-B10C-F635-9B5E-4DE0D6941F1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17518558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9487196-CFFC-75C6-FAF9-71F7A65C9E98}"/>
              </a:ext>
            </a:extLst>
          </p:cNvPr>
          <p:cNvPicPr>
            <a:picLocks noChangeAspect="1"/>
          </p:cNvPicPr>
          <p:nvPr/>
        </p:nvPicPr>
        <p:blipFill>
          <a:blip r:embed="rId2"/>
          <a:stretch>
            <a:fillRect/>
          </a:stretch>
        </p:blipFill>
        <p:spPr>
          <a:xfrm>
            <a:off x="3124200" y="1660339"/>
            <a:ext cx="2968750" cy="4470588"/>
          </a:xfrm>
          <a:prstGeom prst="rect">
            <a:avLst/>
          </a:prstGeom>
        </p:spPr>
      </p:pic>
      <p:sp>
        <p:nvSpPr>
          <p:cNvPr id="3" name="Content Placeholder 2"/>
          <p:cNvSpPr>
            <a:spLocks noGrp="1"/>
          </p:cNvSpPr>
          <p:nvPr>
            <p:ph idx="1"/>
          </p:nvPr>
        </p:nvSpPr>
        <p:spPr>
          <a:xfrm>
            <a:off x="457200" y="1575412"/>
            <a:ext cx="8229600" cy="4555515"/>
          </a:xfrm>
        </p:spPr>
        <p:txBody>
          <a:bodyPr/>
          <a:lstStyle/>
          <a:p>
            <a:pPr marL="0" indent="0">
              <a:buNone/>
            </a:pPr>
            <a:r>
              <a:rPr lang="en-US" dirty="0"/>
              <a:t>falsely ascribed to Peter, if the </a:t>
            </a:r>
            <a:r>
              <a:rPr lang="en-US" b="1" dirty="0">
                <a:solidFill>
                  <a:srgbClr val="FFFF00"/>
                </a:solidFill>
              </a:rPr>
              <a:t>Gospel of Mark </a:t>
            </a:r>
            <a:r>
              <a:rPr lang="en-US" dirty="0"/>
              <a:t>were just </a:t>
            </a:r>
            <a:r>
              <a:rPr lang="en-US" b="1" dirty="0">
                <a:solidFill>
                  <a:srgbClr val="FFFF00"/>
                </a:solidFill>
              </a:rPr>
              <a:t>another such document</a:t>
            </a:r>
            <a:r>
              <a:rPr lang="en-US" dirty="0"/>
              <a:t>, granted that the church fathers attributed much of its contents to Peter already, why not just simplify things and </a:t>
            </a:r>
            <a:r>
              <a:rPr lang="en-US" b="1" dirty="0">
                <a:solidFill>
                  <a:srgbClr val="FFFF00"/>
                </a:solidFill>
              </a:rPr>
              <a:t>say Peter wrote it himself</a:t>
            </a:r>
            <a:r>
              <a:rPr lang="en-US" dirty="0"/>
              <a:t>?”  </a:t>
            </a:r>
            <a:r>
              <a:rPr lang="en-US" sz="2000" dirty="0"/>
              <a:t>(The Historical Reliability of the New Testament, 10)</a:t>
            </a:r>
          </a:p>
        </p:txBody>
      </p:sp>
      <p:sp>
        <p:nvSpPr>
          <p:cNvPr id="2" name="Title 1"/>
          <p:cNvSpPr>
            <a:spLocks noGrp="1"/>
          </p:cNvSpPr>
          <p:nvPr>
            <p:ph type="title"/>
          </p:nvPr>
        </p:nvSpPr>
        <p:spPr>
          <a:xfrm>
            <a:off x="457200" y="385388"/>
            <a:ext cx="8229600" cy="1295493"/>
          </a:xfrm>
        </p:spPr>
        <p:txBody>
          <a:bodyPr/>
          <a:lstStyle/>
          <a:p>
            <a:r>
              <a:rPr lang="en-US" sz="4200" dirty="0"/>
              <a:t>Forged Apocryphal Gospels</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796636C-35B2-2B77-2E45-B169C043F4B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a:t>
            </a:r>
          </a:p>
        </p:txBody>
      </p:sp>
    </p:spTree>
    <p:extLst>
      <p:ext uri="{BB962C8B-B14F-4D97-AF65-F5344CB8AC3E}">
        <p14:creationId xmlns:p14="http://schemas.microsoft.com/office/powerpoint/2010/main" val="3994136536"/>
      </p:ext>
    </p:extLst>
  </p:cSld>
  <p:clrMapOvr>
    <a:masterClrMapping/>
  </p:clrMapOvr>
  <p:transition spd="med">
    <p:pull/>
  </p:transition>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4586713-532B-9404-80F5-CCA5085EC13B}"/>
              </a:ext>
            </a:extLst>
          </p:cNvPr>
          <p:cNvSpPr>
            <a:spLocks noGrp="1"/>
          </p:cNvSpPr>
          <p:nvPr>
            <p:ph type="dt" sz="half" idx="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a:t>
            </a:r>
          </a:p>
        </p:txBody>
      </p:sp>
      <p:sp>
        <p:nvSpPr>
          <p:cNvPr id="5" name="Footer Placeholder 4">
            <a:extLst>
              <a:ext uri="{FF2B5EF4-FFF2-40B4-BE49-F238E27FC236}">
                <a16:creationId xmlns:a16="http://schemas.microsoft.com/office/drawing/2014/main" id="{96BD8AA6-2003-653B-FE23-0968088F188D}"/>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Title 6">
            <a:extLst>
              <a:ext uri="{FF2B5EF4-FFF2-40B4-BE49-F238E27FC236}">
                <a16:creationId xmlns:a16="http://schemas.microsoft.com/office/drawing/2014/main" id="{31E5EFBB-948B-AEE1-1BA2-DA75BED06C32}"/>
              </a:ext>
            </a:extLst>
          </p:cNvPr>
          <p:cNvSpPr>
            <a:spLocks noGrp="1"/>
          </p:cNvSpPr>
          <p:nvPr>
            <p:ph type="ctrTitle"/>
          </p:nvPr>
        </p:nvSpPr>
        <p:spPr>
          <a:xfrm>
            <a:off x="685800" y="1996166"/>
            <a:ext cx="7772400" cy="2478785"/>
          </a:xfrm>
        </p:spPr>
        <p:txBody>
          <a:bodyPr anchor="ctr"/>
          <a:lstStyle/>
          <a:p>
            <a:r>
              <a:rPr lang="en-US" sz="4000" dirty="0"/>
              <a:t>We Have No Other Tradition Or Testimony, Which Attributes Authorship To Anyone Else</a:t>
            </a:r>
          </a:p>
        </p:txBody>
      </p:sp>
      <p:sp>
        <p:nvSpPr>
          <p:cNvPr id="6" name="Slide Number Placeholder 5">
            <a:extLst>
              <a:ext uri="{FF2B5EF4-FFF2-40B4-BE49-F238E27FC236}">
                <a16:creationId xmlns:a16="http://schemas.microsoft.com/office/drawing/2014/main" id="{2F288F98-3C95-24E2-04B7-E9512F01608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11" name="Subtitle 7">
            <a:extLst>
              <a:ext uri="{FF2B5EF4-FFF2-40B4-BE49-F238E27FC236}">
                <a16:creationId xmlns:a16="http://schemas.microsoft.com/office/drawing/2014/main" id="{D8614470-A2E2-954B-479D-DC2211A832F1}"/>
              </a:ext>
            </a:extLst>
          </p:cNvPr>
          <p:cNvSpPr txBox="1">
            <a:spLocks/>
          </p:cNvSpPr>
          <p:nvPr/>
        </p:nvSpPr>
        <p:spPr bwMode="auto">
          <a:xfrm>
            <a:off x="762000" y="4587348"/>
            <a:ext cx="2695460" cy="1578818"/>
          </a:xfrm>
          <a:prstGeom prst="horizontalScroll">
            <a:avLst/>
          </a:prstGeom>
          <a:solidFill>
            <a:srgbClr val="FFFFCC"/>
          </a:solidFill>
          <a:ln>
            <a:solidFill>
              <a:schemeClr val="accent1"/>
            </a:solidFill>
          </a:ln>
          <a:effectLst/>
        </p:spPr>
        <p:txBody>
          <a:bodyPr vert="horz" wrap="square" lIns="91440" tIns="45720" rIns="91440" bIns="45720" numCol="1" anchor="t"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dirty="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dirty="0">
                <a:ln>
                  <a:noFill/>
                </a:ln>
                <a:solidFill>
                  <a:srgbClr val="002060"/>
                </a:solidFill>
                <a:effectLst/>
                <a:uLnTx/>
                <a:uFillTx/>
                <a:latin typeface="Arial Black" panose="020B0A04020102020204"/>
                <a:ea typeface="+mn-ea"/>
                <a:cs typeface="+mn-cs"/>
              </a:rPr>
              <a:t>Luke</a:t>
            </a:r>
            <a:br>
              <a:rPr kumimoji="0" lang="en-US" sz="2800" b="0" i="0" u="none" strike="sngStrike" kern="0" cap="none" spc="0" normalizeH="0" baseline="0" noProof="0" dirty="0">
                <a:ln>
                  <a:noFill/>
                </a:ln>
                <a:solidFill>
                  <a:srgbClr val="002060"/>
                </a:solidFill>
                <a:effectLst/>
                <a:uLnTx/>
                <a:uFillTx/>
                <a:latin typeface="Arial" panose="020B0604020202020204"/>
                <a:ea typeface="+mn-ea"/>
                <a:cs typeface="+mn-cs"/>
              </a:rPr>
            </a:br>
            <a:endParaRPr kumimoji="0" lang="en-US" sz="2800" b="0" i="1" u="none" strike="noStrike" kern="0" cap="none" spc="0" normalizeH="0" baseline="0" noProof="0" dirty="0">
              <a:ln>
                <a:noFill/>
              </a:ln>
              <a:solidFill>
                <a:srgbClr val="002060"/>
              </a:solidFill>
              <a:effectLst/>
              <a:uLnTx/>
              <a:uFillTx/>
              <a:latin typeface="Arial" panose="020B0604020202020204"/>
              <a:ea typeface="+mn-ea"/>
              <a:cs typeface="+mn-cs"/>
            </a:endParaRPr>
          </a:p>
        </p:txBody>
      </p:sp>
      <p:sp>
        <p:nvSpPr>
          <p:cNvPr id="12" name="Subtitle 7">
            <a:extLst>
              <a:ext uri="{FF2B5EF4-FFF2-40B4-BE49-F238E27FC236}">
                <a16:creationId xmlns:a16="http://schemas.microsoft.com/office/drawing/2014/main" id="{6FB02646-8A16-57FB-9CDB-224F5C44875A}"/>
              </a:ext>
            </a:extLst>
          </p:cNvPr>
          <p:cNvSpPr txBox="1">
            <a:spLocks/>
          </p:cNvSpPr>
          <p:nvPr/>
        </p:nvSpPr>
        <p:spPr bwMode="auto">
          <a:xfrm>
            <a:off x="5882089" y="4623679"/>
            <a:ext cx="2695460" cy="1281361"/>
          </a:xfrm>
          <a:prstGeom prst="horizontalScroll">
            <a:avLst/>
          </a:prstGeom>
          <a:solidFill>
            <a:srgbClr val="FFFFCC"/>
          </a:solidFill>
          <a:ln>
            <a:solidFill>
              <a:schemeClr val="accent1"/>
            </a:solidFill>
          </a:ln>
          <a:effectLst/>
        </p:spPr>
        <p:txBody>
          <a:bodyPr vert="horz" wrap="square" lIns="91440" tIns="45720" rIns="91440" bIns="45720" numCol="1" anchor="t"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dirty="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dirty="0">
                <a:ln>
                  <a:noFill/>
                </a:ln>
                <a:solidFill>
                  <a:srgbClr val="002060"/>
                </a:solidFill>
                <a:effectLst/>
                <a:uLnTx/>
                <a:uFillTx/>
                <a:latin typeface="Arial Black" panose="020B0A04020102020204"/>
                <a:ea typeface="+mn-ea"/>
                <a:cs typeface="+mn-cs"/>
              </a:rPr>
              <a:t>John</a:t>
            </a:r>
            <a:br>
              <a:rPr kumimoji="0" lang="en-US" sz="2800" b="0" i="0" u="none" strike="sngStrike" kern="0" cap="none" spc="0" normalizeH="0" baseline="0" noProof="0" dirty="0">
                <a:ln>
                  <a:noFill/>
                </a:ln>
                <a:solidFill>
                  <a:srgbClr val="002060"/>
                </a:solidFill>
                <a:effectLst/>
                <a:uLnTx/>
                <a:uFillTx/>
                <a:latin typeface="Arial" panose="020B0604020202020204"/>
                <a:ea typeface="+mn-ea"/>
                <a:cs typeface="+mn-cs"/>
              </a:rPr>
            </a:br>
            <a:endParaRPr kumimoji="0" lang="en-US" sz="2800" b="0" i="1" u="none" strike="noStrike" kern="0" cap="none" spc="0" normalizeH="0" baseline="0" noProof="0" dirty="0">
              <a:ln>
                <a:noFill/>
              </a:ln>
              <a:solidFill>
                <a:srgbClr val="002060"/>
              </a:solidFill>
              <a:effectLst/>
              <a:uLnTx/>
              <a:uFillTx/>
              <a:latin typeface="Arial" panose="020B0604020202020204"/>
              <a:ea typeface="+mn-ea"/>
              <a:cs typeface="+mn-cs"/>
            </a:endParaRPr>
          </a:p>
        </p:txBody>
      </p:sp>
      <p:sp>
        <p:nvSpPr>
          <p:cNvPr id="14" name="Subtitle 7">
            <a:extLst>
              <a:ext uri="{FF2B5EF4-FFF2-40B4-BE49-F238E27FC236}">
                <a16:creationId xmlns:a16="http://schemas.microsoft.com/office/drawing/2014/main" id="{DB8D2A7D-153F-B24F-37E6-26760AD34CDC}"/>
              </a:ext>
            </a:extLst>
          </p:cNvPr>
          <p:cNvSpPr txBox="1">
            <a:spLocks/>
          </p:cNvSpPr>
          <p:nvPr/>
        </p:nvSpPr>
        <p:spPr bwMode="auto">
          <a:xfrm>
            <a:off x="566451" y="312279"/>
            <a:ext cx="2895600" cy="1281361"/>
          </a:xfrm>
          <a:prstGeom prst="horizontalScroll">
            <a:avLst/>
          </a:prstGeom>
          <a:solidFill>
            <a:srgbClr val="FFFFCC"/>
          </a:solidFill>
          <a:ln>
            <a:solidFill>
              <a:schemeClr val="accent1"/>
            </a:solidFill>
          </a:ln>
          <a:effectLst/>
        </p:spPr>
        <p:txBody>
          <a:bodyPr vert="horz" wrap="square" lIns="91440" tIns="45720" rIns="91440" bIns="45720" numCol="1" anchor="t"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dirty="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dirty="0">
                <a:ln>
                  <a:noFill/>
                </a:ln>
                <a:solidFill>
                  <a:srgbClr val="002060"/>
                </a:solidFill>
                <a:effectLst/>
                <a:uLnTx/>
                <a:uFillTx/>
                <a:latin typeface="Arial Black" panose="020B0A04020102020204"/>
                <a:ea typeface="+mn-ea"/>
                <a:cs typeface="+mn-cs"/>
              </a:rPr>
              <a:t>Matthew</a:t>
            </a:r>
            <a:endParaRPr kumimoji="0" lang="en-US" sz="2800" b="0" i="1" u="none" strike="noStrike" kern="0" cap="none" spc="0" normalizeH="0" baseline="0" noProof="0" dirty="0">
              <a:ln>
                <a:noFill/>
              </a:ln>
              <a:solidFill>
                <a:srgbClr val="002060"/>
              </a:solidFill>
              <a:effectLst/>
              <a:uLnTx/>
              <a:uFillTx/>
              <a:latin typeface="Arial Black" panose="020B0A04020102020204"/>
              <a:ea typeface="+mn-ea"/>
              <a:cs typeface="+mn-cs"/>
            </a:endParaRPr>
          </a:p>
        </p:txBody>
      </p:sp>
      <p:sp>
        <p:nvSpPr>
          <p:cNvPr id="15" name="Subtitle 7">
            <a:extLst>
              <a:ext uri="{FF2B5EF4-FFF2-40B4-BE49-F238E27FC236}">
                <a16:creationId xmlns:a16="http://schemas.microsoft.com/office/drawing/2014/main" id="{EB037DE6-1626-D525-FF39-647029CF226C}"/>
              </a:ext>
            </a:extLst>
          </p:cNvPr>
          <p:cNvSpPr txBox="1">
            <a:spLocks/>
          </p:cNvSpPr>
          <p:nvPr/>
        </p:nvSpPr>
        <p:spPr bwMode="auto">
          <a:xfrm>
            <a:off x="5827922" y="235918"/>
            <a:ext cx="2749627" cy="1578818"/>
          </a:xfrm>
          <a:prstGeom prst="horizontalScroll">
            <a:avLst/>
          </a:prstGeom>
          <a:solidFill>
            <a:srgbClr val="FFFFCC"/>
          </a:solidFill>
          <a:ln>
            <a:solidFill>
              <a:schemeClr val="accent1"/>
            </a:solidFill>
          </a:ln>
          <a:effectLst/>
        </p:spPr>
        <p:txBody>
          <a:bodyPr vert="horz" wrap="square" lIns="91440" tIns="45720" rIns="91440" bIns="45720" numCol="1" anchor="t" anchorCtr="0" compatLnSpc="1">
            <a:prstTxWarp prst="textNoShape">
              <a:avLst/>
            </a:prstTxWarp>
          </a:bodyPr>
          <a:lstStyle>
            <a:lvl1pPr marL="0" indent="0" algn="ctr" rtl="0" eaLnBrk="1" fontAlgn="base" hangingPunct="1">
              <a:spcBef>
                <a:spcPts val="0"/>
              </a:spcBef>
              <a:spcAft>
                <a:spcPts val="2400"/>
              </a:spcAft>
              <a:buClr>
                <a:schemeClr val="hlink"/>
              </a:buClr>
              <a:buSzPct val="65000"/>
              <a:buFont typeface="Wingdings" pitchFamily="2" charset="2"/>
              <a:buNone/>
              <a:defRPr sz="2800">
                <a:solidFill>
                  <a:schemeClr val="tx1"/>
                </a:solidFill>
                <a:effectLst>
                  <a:outerShdw blurRad="38100" dist="38100" dir="2700000" algn="tl">
                    <a:srgbClr val="000000"/>
                  </a:outerShdw>
                </a:effectLst>
                <a:latin typeface="+mn-lt"/>
                <a:ea typeface="+mn-ea"/>
                <a:cs typeface="+mn-cs"/>
              </a:defRPr>
            </a:lvl1pPr>
            <a:lvl2pPr marL="9144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2pPr>
            <a:lvl3pPr marL="1376363" indent="-461963" algn="l" rtl="0" eaLnBrk="1" fontAlgn="base" hangingPunct="1">
              <a:spcBef>
                <a:spcPts val="0"/>
              </a:spcBef>
              <a:spcAft>
                <a:spcPts val="2400"/>
              </a:spcAft>
              <a:buClr>
                <a:schemeClr val="accent2"/>
              </a:buClr>
              <a:buSzPct val="65000"/>
              <a:buFont typeface="Wingdings" pitchFamily="2" charset="2"/>
              <a:buChar char="n"/>
              <a:tabLst/>
              <a:defRPr sz="2400">
                <a:solidFill>
                  <a:schemeClr val="tx1"/>
                </a:solidFill>
                <a:effectLst>
                  <a:outerShdw blurRad="38100" dist="38100" dir="2700000" algn="tl">
                    <a:srgbClr val="000000"/>
                  </a:outerShdw>
                </a:effectLst>
                <a:latin typeface="+mn-lt"/>
              </a:defRPr>
            </a:lvl3pPr>
            <a:lvl4pPr marL="1828800" indent="-457200" algn="l" rtl="0" eaLnBrk="1" fontAlgn="base" hangingPunct="1">
              <a:spcBef>
                <a:spcPts val="0"/>
              </a:spcBef>
              <a:spcAft>
                <a:spcPts val="2400"/>
              </a:spcAft>
              <a:buClr>
                <a:schemeClr val="tx1"/>
              </a:buClr>
              <a:buSzPct val="65000"/>
              <a:buFont typeface="Wingdings" pitchFamily="2" charset="2"/>
              <a:buChar char="n"/>
              <a:defRPr sz="2400">
                <a:solidFill>
                  <a:schemeClr val="tx1"/>
                </a:solidFill>
                <a:effectLst>
                  <a:outerShdw blurRad="38100" dist="38100" dir="2700000" algn="tl">
                    <a:srgbClr val="000000"/>
                  </a:outerShdw>
                </a:effectLst>
                <a:latin typeface="+mn-lt"/>
              </a:defRPr>
            </a:lvl4pPr>
            <a:lvl5pPr marL="2290763" indent="-461963" algn="l" rtl="0" eaLnBrk="1" fontAlgn="base" hangingPunct="1">
              <a:spcBef>
                <a:spcPts val="0"/>
              </a:spcBef>
              <a:spcAft>
                <a:spcPts val="2400"/>
              </a:spcAft>
              <a:buClr>
                <a:schemeClr val="folHlink"/>
              </a:buClr>
              <a:buSzPct val="65000"/>
              <a:buFont typeface="Wingdings" pitchFamily="2" charset="2"/>
              <a:buChar char="n"/>
              <a:defRPr sz="24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0" marR="0" lvl="0" indent="0" algn="ctr" defTabSz="914400" rtl="0" eaLnBrk="1" fontAlgn="base" latinLnBrk="0" hangingPunct="1">
              <a:lnSpc>
                <a:spcPct val="100000"/>
              </a:lnSpc>
              <a:spcBef>
                <a:spcPts val="0"/>
              </a:spcBef>
              <a:spcAft>
                <a:spcPts val="2400"/>
              </a:spcAft>
              <a:buClr>
                <a:srgbClr val="00CCFF"/>
              </a:buClr>
              <a:buSzPct val="65000"/>
              <a:buFont typeface="Wingdings" pitchFamily="2" charset="2"/>
              <a:buNone/>
              <a:tabLst/>
              <a:defRPr/>
            </a:pPr>
            <a:r>
              <a:rPr kumimoji="0" lang="en-US" sz="2800" b="0" i="0" u="none" strike="noStrike" kern="0" cap="none" spc="0" normalizeH="0" baseline="0" noProof="0" dirty="0">
                <a:ln>
                  <a:noFill/>
                </a:ln>
                <a:solidFill>
                  <a:srgbClr val="002060"/>
                </a:solidFill>
                <a:effectLst/>
                <a:uLnTx/>
                <a:uFillTx/>
                <a:latin typeface="Arial" panose="020B0604020202020204"/>
                <a:ea typeface="+mn-ea"/>
                <a:cs typeface="+mn-cs"/>
              </a:rPr>
              <a:t>Gospel of </a:t>
            </a:r>
            <a:r>
              <a:rPr kumimoji="0" lang="en-US" sz="2800" b="0" i="0" u="none" strike="noStrike" kern="0" cap="none" spc="0" normalizeH="0" baseline="0" noProof="0" dirty="0">
                <a:ln>
                  <a:noFill/>
                </a:ln>
                <a:solidFill>
                  <a:srgbClr val="002060"/>
                </a:solidFill>
                <a:effectLst/>
                <a:uLnTx/>
                <a:uFillTx/>
                <a:latin typeface="Arial Black" panose="020B0A04020102020204"/>
                <a:ea typeface="+mn-ea"/>
                <a:cs typeface="+mn-cs"/>
              </a:rPr>
              <a:t>Mark</a:t>
            </a:r>
            <a:endParaRPr kumimoji="0" lang="en-US" sz="2800" b="0" i="1" u="none" strike="noStrike" kern="0" cap="none" spc="0" normalizeH="0" baseline="0" noProof="0" dirty="0">
              <a:ln>
                <a:noFill/>
              </a:ln>
              <a:solidFill>
                <a:srgbClr val="002060"/>
              </a:solidFill>
              <a:effectLst/>
              <a:uLnTx/>
              <a:uFillTx/>
              <a:latin typeface="Arial Black" panose="020B0A04020102020204"/>
              <a:ea typeface="+mn-ea"/>
              <a:cs typeface="+mn-cs"/>
            </a:endParaRPr>
          </a:p>
        </p:txBody>
      </p:sp>
    </p:spTree>
    <p:extLst>
      <p:ext uri="{BB962C8B-B14F-4D97-AF65-F5344CB8AC3E}">
        <p14:creationId xmlns:p14="http://schemas.microsoft.com/office/powerpoint/2010/main" val="3118882895"/>
      </p:ext>
    </p:extLst>
  </p:cSld>
  <p:clrMapOvr>
    <a:masterClrMapping/>
  </p:clrMapOvr>
  <p:transition spd="med">
    <p:pull/>
  </p:transition>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Bart D. Ehrman - Wikipedia">
            <a:extLst>
              <a:ext uri="{FF2B5EF4-FFF2-40B4-BE49-F238E27FC236}">
                <a16:creationId xmlns:a16="http://schemas.microsoft.com/office/drawing/2014/main" id="{1415D643-25AD-135B-0BBC-41694DE62B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1825" y="1547037"/>
            <a:ext cx="3583234" cy="4230547"/>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a:t>Titles Added Much Later</a:t>
            </a:r>
          </a:p>
        </p:txBody>
      </p:sp>
      <p:sp>
        <p:nvSpPr>
          <p:cNvPr id="3" name="Content Placeholder 2"/>
          <p:cNvSpPr>
            <a:spLocks noGrp="1"/>
          </p:cNvSpPr>
          <p:nvPr>
            <p:ph sz="half" idx="1"/>
          </p:nvPr>
        </p:nvSpPr>
        <p:spPr>
          <a:xfrm>
            <a:off x="661013" y="1848040"/>
            <a:ext cx="7744858" cy="3929544"/>
          </a:xfrm>
        </p:spPr>
        <p:txBody>
          <a:bodyPr anchor="ctr"/>
          <a:lstStyle/>
          <a:p>
            <a:pPr marL="0" indent="457200">
              <a:spcBef>
                <a:spcPts val="0"/>
              </a:spcBef>
              <a:spcAft>
                <a:spcPts val="2400"/>
              </a:spcAft>
              <a:buNone/>
            </a:pPr>
            <a:r>
              <a:rPr lang="en-US" b="1" i="1" dirty="0"/>
              <a:t>Bart </a:t>
            </a:r>
            <a:r>
              <a:rPr lang="en-US" b="1" i="1" dirty="0" err="1"/>
              <a:t>Ehrman</a:t>
            </a:r>
            <a:r>
              <a:rPr lang="en-US" b="1" i="1" dirty="0"/>
              <a:t>:  </a:t>
            </a:r>
            <a:r>
              <a:rPr lang="en-US" dirty="0"/>
              <a:t>“Because our surviving Greek manuscripts provide such </a:t>
            </a:r>
            <a:r>
              <a:rPr lang="en-US" b="1" dirty="0">
                <a:solidFill>
                  <a:srgbClr val="FFFF00"/>
                </a:solidFill>
              </a:rPr>
              <a:t>a wide variety of (different) titles </a:t>
            </a:r>
            <a:r>
              <a:rPr lang="en-US" dirty="0"/>
              <a:t>for the Gospels, textual scholars have long realized that their familiar names (e.g., ‘The Gospel according to Matthew’) do not go back to a </a:t>
            </a:r>
            <a:r>
              <a:rPr lang="en-US" b="1" dirty="0">
                <a:solidFill>
                  <a:srgbClr val="FFFF00"/>
                </a:solidFill>
              </a:rPr>
              <a:t>single “original” title</a:t>
            </a:r>
            <a:r>
              <a:rPr lang="en-US" dirty="0"/>
              <a:t>, but were </a:t>
            </a:r>
            <a:r>
              <a:rPr lang="en-US" b="1" dirty="0">
                <a:solidFill>
                  <a:srgbClr val="FFFF00"/>
                </a:solidFill>
              </a:rPr>
              <a:t>added later by scribes</a:t>
            </a:r>
            <a:r>
              <a:rPr lang="en-US" dirty="0"/>
              <a:t>.”  </a:t>
            </a:r>
            <a:r>
              <a:rPr lang="en-US" sz="2000" dirty="0"/>
              <a:t>(</a:t>
            </a:r>
            <a:r>
              <a:rPr lang="en-US" sz="2000" i="1" dirty="0"/>
              <a:t>Jesus:  </a:t>
            </a:r>
            <a:r>
              <a:rPr lang="en-US" sz="2000" i="1" dirty="0" err="1"/>
              <a:t>Apoclyptic</a:t>
            </a:r>
            <a:r>
              <a:rPr lang="en-US" sz="2000" i="1" dirty="0"/>
              <a:t> Prophet</a:t>
            </a:r>
            <a:r>
              <a:rPr lang="en-US" sz="2000" dirty="0"/>
              <a:t>, 248-249, n. 1, quoted in Petrie, 17)</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9E68C4D-85A8-6076-3AA8-6FC212B5C8C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67-68</a:t>
            </a:r>
          </a:p>
        </p:txBody>
      </p:sp>
    </p:spTree>
    <p:extLst>
      <p:ext uri="{BB962C8B-B14F-4D97-AF65-F5344CB8AC3E}">
        <p14:creationId xmlns:p14="http://schemas.microsoft.com/office/powerpoint/2010/main" val="1460213574"/>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2"/>
            <a:ext cx="8229600" cy="1418785"/>
          </a:xfrm>
        </p:spPr>
        <p:txBody>
          <a:bodyPr/>
          <a:lstStyle/>
          <a:p>
            <a:r>
              <a:rPr lang="en-US"/>
              <a:t>Gospel Authors Not Eyewitnesses</a:t>
            </a:r>
          </a:p>
        </p:txBody>
      </p:sp>
      <p:sp>
        <p:nvSpPr>
          <p:cNvPr id="3" name="Content Placeholder 2"/>
          <p:cNvSpPr>
            <a:spLocks noGrp="1"/>
          </p:cNvSpPr>
          <p:nvPr>
            <p:ph sz="half" idx="1"/>
          </p:nvPr>
        </p:nvSpPr>
        <p:spPr>
          <a:xfrm>
            <a:off x="3481330" y="2124339"/>
            <a:ext cx="4935557" cy="3453681"/>
          </a:xfrm>
        </p:spPr>
        <p:txBody>
          <a:bodyPr anchor="ctr"/>
          <a:lstStyle/>
          <a:p>
            <a:pPr marL="0" indent="457200">
              <a:spcBef>
                <a:spcPts val="0"/>
              </a:spcBef>
              <a:spcAft>
                <a:spcPts val="2400"/>
              </a:spcAft>
              <a:buNone/>
            </a:pPr>
            <a:r>
              <a:rPr lang="en-US" sz="2800" b="1" i="1" dirty="0"/>
              <a:t>Richard Dawkins:  </a:t>
            </a:r>
            <a:r>
              <a:rPr lang="en-US" sz="2800" dirty="0"/>
              <a:t>“</a:t>
            </a:r>
            <a:r>
              <a:rPr lang="en-US" sz="2800" b="1" dirty="0">
                <a:solidFill>
                  <a:srgbClr val="FFFF00"/>
                </a:solidFill>
              </a:rPr>
              <a:t>Nobody knows </a:t>
            </a:r>
            <a:r>
              <a:rPr lang="en-US" sz="2800" dirty="0"/>
              <a:t>who the four evangelists were, but they almost certainly </a:t>
            </a:r>
            <a:r>
              <a:rPr lang="en-US" sz="2800" b="1" dirty="0">
                <a:solidFill>
                  <a:srgbClr val="FFFF00"/>
                </a:solidFill>
              </a:rPr>
              <a:t>never met Jesus personally</a:t>
            </a:r>
            <a:r>
              <a:rPr lang="en-US" sz="2800" dirty="0"/>
              <a:t>.”  </a:t>
            </a:r>
            <a:r>
              <a:rPr lang="en-US" sz="2000" dirty="0"/>
              <a:t>(</a:t>
            </a:r>
            <a:r>
              <a:rPr lang="en-US" sz="2000" i="1" dirty="0"/>
              <a:t>The God Delusion</a:t>
            </a:r>
            <a:r>
              <a:rPr lang="en-US" sz="2000" dirty="0"/>
              <a:t>, Kindle location 1596)</a:t>
            </a:r>
          </a:p>
        </p:txBody>
      </p:sp>
      <p:pic>
        <p:nvPicPr>
          <p:cNvPr id="8" name="Content Placeholder 7"/>
          <p:cNvPicPr>
            <a:picLocks noGrp="1" noChangeAspect="1"/>
          </p:cNvPicPr>
          <p:nvPr>
            <p:ph sz="half" idx="2"/>
          </p:nvPr>
        </p:nvPicPr>
        <p:blipFill>
          <a:blip r:embed="rId3" cstate="print">
            <a:extLst>
              <a:ext uri="{28A0092B-C50C-407E-A947-70E740481C1C}">
                <a14:useLocalDpi xmlns:a14="http://schemas.microsoft.com/office/drawing/2010/main" val="0"/>
              </a:ext>
            </a:extLst>
          </a:blip>
          <a:stretch>
            <a:fillRect/>
          </a:stretch>
        </p:blipFill>
        <p:spPr>
          <a:xfrm>
            <a:off x="882053" y="2124339"/>
            <a:ext cx="2344701" cy="3453681"/>
          </a:xfrm>
        </p:spPr>
      </p:pic>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939B3ED-664A-A16A-0482-F4FB925BD67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68</a:t>
            </a:r>
          </a:p>
        </p:txBody>
      </p:sp>
    </p:spTree>
    <p:extLst>
      <p:ext uri="{BB962C8B-B14F-4D97-AF65-F5344CB8AC3E}">
        <p14:creationId xmlns:p14="http://schemas.microsoft.com/office/powerpoint/2010/main" val="3969274770"/>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C392971E-5081-2CF7-166F-C1BB09222F04}"/>
              </a:ext>
            </a:extLst>
          </p:cNvPr>
          <p:cNvSpPr>
            <a:spLocks noGrp="1"/>
          </p:cNvSpPr>
          <p:nvPr>
            <p:ph type="title"/>
          </p:nvPr>
        </p:nvSpPr>
        <p:spPr/>
        <p:txBody>
          <a:bodyPr/>
          <a:lstStyle/>
          <a:p>
            <a:r>
              <a:rPr lang="en-US" dirty="0"/>
              <a:t>Eyewitnesses</a:t>
            </a:r>
          </a:p>
        </p:txBody>
      </p:sp>
      <p:sp>
        <p:nvSpPr>
          <p:cNvPr id="9" name="Content Placeholder 8">
            <a:extLst>
              <a:ext uri="{FF2B5EF4-FFF2-40B4-BE49-F238E27FC236}">
                <a16:creationId xmlns:a16="http://schemas.microsoft.com/office/drawing/2014/main" id="{12B36DC5-39D6-C0D0-0B12-5665B1CB5BB3}"/>
              </a:ext>
            </a:extLst>
          </p:cNvPr>
          <p:cNvSpPr>
            <a:spLocks noGrp="1"/>
          </p:cNvSpPr>
          <p:nvPr>
            <p:ph idx="1"/>
          </p:nvPr>
        </p:nvSpPr>
        <p:spPr/>
        <p:txBody>
          <a:bodyPr/>
          <a:lstStyle/>
          <a:p>
            <a:r>
              <a:rPr lang="en-US" dirty="0"/>
              <a:t>If Matthew and John wrote the Gospels attributed to them, they would have been </a:t>
            </a:r>
            <a:r>
              <a:rPr lang="en-US" b="1" kern="1200" dirty="0">
                <a:solidFill>
                  <a:srgbClr val="FFFF00"/>
                </a:solidFill>
                <a:effectLst>
                  <a:outerShdw blurRad="38100" dist="38100" dir="2700000" algn="tl">
                    <a:srgbClr val="000000">
                      <a:alpha val="43137"/>
                    </a:srgbClr>
                  </a:outerShdw>
                </a:effectLst>
              </a:rPr>
              <a:t>eyewitnesses</a:t>
            </a:r>
          </a:p>
          <a:p>
            <a:r>
              <a:rPr lang="en-US" dirty="0"/>
              <a:t>If Mark and Luke wrote the Gospels attributed to them, they would </a:t>
            </a:r>
            <a:r>
              <a:rPr lang="en-US" b="1" kern="1200" dirty="0">
                <a:solidFill>
                  <a:srgbClr val="FFFF00"/>
                </a:solidFill>
                <a:effectLst>
                  <a:outerShdw blurRad="38100" dist="38100" dir="2700000" algn="tl">
                    <a:srgbClr val="000000">
                      <a:alpha val="43137"/>
                    </a:srgbClr>
                  </a:outerShdw>
                </a:effectLst>
              </a:rPr>
              <a:t>not have been eyewitnesses</a:t>
            </a:r>
            <a:r>
              <a:rPr lang="en-US" dirty="0"/>
              <a:t>, but no one makes that claim for these Gospels</a:t>
            </a:r>
          </a:p>
          <a:p>
            <a:r>
              <a:rPr lang="en-US" dirty="0"/>
              <a:t>However, this does not mean that these Gospels are </a:t>
            </a:r>
            <a:r>
              <a:rPr lang="en-US" b="1" kern="1200" dirty="0">
                <a:solidFill>
                  <a:srgbClr val="FFFF00"/>
                </a:solidFill>
                <a:effectLst>
                  <a:outerShdw blurRad="38100" dist="38100" dir="2700000" algn="tl">
                    <a:srgbClr val="000000">
                      <a:alpha val="43137"/>
                    </a:srgbClr>
                  </a:outerShdw>
                </a:effectLst>
              </a:rPr>
              <a:t>unreliable</a:t>
            </a:r>
          </a:p>
          <a:p>
            <a:endParaRPr lang="en-US" dirty="0"/>
          </a:p>
        </p:txBody>
      </p:sp>
      <p:sp>
        <p:nvSpPr>
          <p:cNvPr id="5" name="Date Placeholder 4">
            <a:extLst>
              <a:ext uri="{FF2B5EF4-FFF2-40B4-BE49-F238E27FC236}">
                <a16:creationId xmlns:a16="http://schemas.microsoft.com/office/drawing/2014/main" id="{BEAB259B-3C16-96F8-C645-D2F82B08EFC3}"/>
              </a:ext>
            </a:extLst>
          </p:cNvPr>
          <p:cNvSpPr>
            <a:spLocks noGrp="1"/>
          </p:cNvSpPr>
          <p:nvPr>
            <p:ph type="dt" sz="half" idx="10"/>
          </p:nvPr>
        </p:nvSpPr>
        <p:spPr/>
        <p:txBody>
          <a:bodyPr/>
          <a:lstStyle/>
          <a:p>
            <a:r>
              <a:rPr lang="en-US" dirty="0"/>
              <a:t>Outline, 68</a:t>
            </a:r>
          </a:p>
        </p:txBody>
      </p:sp>
      <p:sp>
        <p:nvSpPr>
          <p:cNvPr id="6" name="Footer Placeholder 5">
            <a:extLst>
              <a:ext uri="{FF2B5EF4-FFF2-40B4-BE49-F238E27FC236}">
                <a16:creationId xmlns:a16="http://schemas.microsoft.com/office/drawing/2014/main" id="{EEF45C1C-C93D-9670-235A-8186753CFC08}"/>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8DC477CC-A5B5-1543-0889-B7EBFB0BEB8C}"/>
              </a:ext>
            </a:extLst>
          </p:cNvPr>
          <p:cNvSpPr>
            <a:spLocks noGrp="1"/>
          </p:cNvSpPr>
          <p:nvPr>
            <p:ph type="sldNum" sz="quarter" idx="12"/>
          </p:nvPr>
        </p:nvSpPr>
        <p:spPr/>
        <p:txBody>
          <a:bodyPr/>
          <a:lstStyle/>
          <a:p>
            <a:fld id="{3C8CA7C4-6BCF-4B83-8858-85B1748A2A5F}" type="slidenum">
              <a:rPr lang="en-US" smtClean="0"/>
              <a:t>504</a:t>
            </a:fld>
            <a:endParaRPr lang="en-US"/>
          </a:p>
        </p:txBody>
      </p:sp>
    </p:spTree>
    <p:extLst>
      <p:ext uri="{BB962C8B-B14F-4D97-AF65-F5344CB8AC3E}">
        <p14:creationId xmlns:p14="http://schemas.microsoft.com/office/powerpoint/2010/main" val="119950371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 calcmode="lin" valueType="num">
                                      <p:cBhvr>
                                        <p:cTn id="21"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8E2B91-8C5F-00CF-2CBB-27B56EBA3EBD}"/>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60CBB201-0051-E11F-BADB-E722396FD15F}"/>
              </a:ext>
            </a:extLst>
          </p:cNvPr>
          <p:cNvSpPr>
            <a:spLocks noGrp="1"/>
          </p:cNvSpPr>
          <p:nvPr>
            <p:ph type="title"/>
          </p:nvPr>
        </p:nvSpPr>
        <p:spPr/>
        <p:txBody>
          <a:bodyPr/>
          <a:lstStyle/>
          <a:p>
            <a:r>
              <a:rPr lang="en-US" dirty="0"/>
              <a:t>Eyewitnesses</a:t>
            </a:r>
          </a:p>
        </p:txBody>
      </p:sp>
      <p:sp>
        <p:nvSpPr>
          <p:cNvPr id="9" name="Content Placeholder 8">
            <a:extLst>
              <a:ext uri="{FF2B5EF4-FFF2-40B4-BE49-F238E27FC236}">
                <a16:creationId xmlns:a16="http://schemas.microsoft.com/office/drawing/2014/main" id="{AD8BC16C-7515-CFD9-11F8-9A4B5D4830F9}"/>
              </a:ext>
            </a:extLst>
          </p:cNvPr>
          <p:cNvSpPr>
            <a:spLocks noGrp="1"/>
          </p:cNvSpPr>
          <p:nvPr>
            <p:ph idx="1"/>
          </p:nvPr>
        </p:nvSpPr>
        <p:spPr/>
        <p:txBody>
          <a:bodyPr/>
          <a:lstStyle/>
          <a:p>
            <a:r>
              <a:rPr lang="en-US" dirty="0"/>
              <a:t>Accurate history does not have to be written by eyewitnesses if it is based on </a:t>
            </a:r>
            <a:r>
              <a:rPr lang="en-US" b="1" kern="1200" dirty="0">
                <a:solidFill>
                  <a:srgbClr val="FFFF00"/>
                </a:solidFill>
                <a:effectLst>
                  <a:outerShdw blurRad="38100" dist="38100" dir="2700000" algn="tl">
                    <a:srgbClr val="000000">
                      <a:alpha val="43137"/>
                    </a:srgbClr>
                  </a:outerShdw>
                </a:effectLst>
              </a:rPr>
              <a:t>eyewitness testimony</a:t>
            </a:r>
          </a:p>
          <a:p>
            <a:r>
              <a:rPr lang="en-US" dirty="0"/>
              <a:t>The four canonical Gospels and Acts repeatedly </a:t>
            </a:r>
            <a:r>
              <a:rPr lang="en-US" b="1" kern="1200" dirty="0">
                <a:solidFill>
                  <a:srgbClr val="FFFF00"/>
                </a:solidFill>
                <a:effectLst>
                  <a:outerShdw blurRad="38100" dist="38100" dir="2700000" algn="tl">
                    <a:srgbClr val="000000">
                      <a:alpha val="43137"/>
                    </a:srgbClr>
                  </a:outerShdw>
                </a:effectLst>
              </a:rPr>
              <a:t>refer</a:t>
            </a:r>
            <a:r>
              <a:rPr lang="en-US" dirty="0"/>
              <a:t> to </a:t>
            </a:r>
            <a:r>
              <a:rPr lang="en-US" b="1" kern="1200" dirty="0">
                <a:solidFill>
                  <a:srgbClr val="FFFF00"/>
                </a:solidFill>
                <a:effectLst>
                  <a:outerShdw blurRad="38100" dist="38100" dir="2700000" algn="tl">
                    <a:srgbClr val="000000">
                      <a:alpha val="43137"/>
                    </a:srgbClr>
                  </a:outerShdw>
                </a:effectLst>
              </a:rPr>
              <a:t>eyewitness testimony</a:t>
            </a:r>
          </a:p>
        </p:txBody>
      </p:sp>
      <p:sp>
        <p:nvSpPr>
          <p:cNvPr id="5" name="Date Placeholder 4">
            <a:extLst>
              <a:ext uri="{FF2B5EF4-FFF2-40B4-BE49-F238E27FC236}">
                <a16:creationId xmlns:a16="http://schemas.microsoft.com/office/drawing/2014/main" id="{46F84063-A3DB-244C-0511-04E57F605A76}"/>
              </a:ext>
            </a:extLst>
          </p:cNvPr>
          <p:cNvSpPr>
            <a:spLocks noGrp="1"/>
          </p:cNvSpPr>
          <p:nvPr>
            <p:ph type="dt" sz="half" idx="10"/>
          </p:nvPr>
        </p:nvSpPr>
        <p:spPr/>
        <p:txBody>
          <a:bodyPr/>
          <a:lstStyle/>
          <a:p>
            <a:r>
              <a:rPr lang="en-US" dirty="0"/>
              <a:t>Outline, 68-69</a:t>
            </a:r>
          </a:p>
        </p:txBody>
      </p:sp>
      <p:sp>
        <p:nvSpPr>
          <p:cNvPr id="6" name="Footer Placeholder 5">
            <a:extLst>
              <a:ext uri="{FF2B5EF4-FFF2-40B4-BE49-F238E27FC236}">
                <a16:creationId xmlns:a16="http://schemas.microsoft.com/office/drawing/2014/main" id="{8E372AAC-A998-C6E6-1C4B-7F354AE663E2}"/>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D08AD2DF-9388-919F-563F-2664C3376B57}"/>
              </a:ext>
            </a:extLst>
          </p:cNvPr>
          <p:cNvSpPr>
            <a:spLocks noGrp="1"/>
          </p:cNvSpPr>
          <p:nvPr>
            <p:ph type="sldNum" sz="quarter" idx="12"/>
          </p:nvPr>
        </p:nvSpPr>
        <p:spPr/>
        <p:txBody>
          <a:bodyPr/>
          <a:lstStyle/>
          <a:p>
            <a:fld id="{3C8CA7C4-6BCF-4B83-8858-85B1748A2A5F}" type="slidenum">
              <a:rPr lang="en-US" smtClean="0"/>
              <a:t>505</a:t>
            </a:fld>
            <a:endParaRPr lang="en-US"/>
          </a:p>
        </p:txBody>
      </p:sp>
    </p:spTree>
    <p:extLst>
      <p:ext uri="{BB962C8B-B14F-4D97-AF65-F5344CB8AC3E}">
        <p14:creationId xmlns:p14="http://schemas.microsoft.com/office/powerpoint/2010/main" val="301281709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D56E5D-3B4F-9790-B374-0D29DFF4DA5C}"/>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7DC37DEA-4AB6-8E9C-629D-F43F06C33664}"/>
              </a:ext>
            </a:extLst>
          </p:cNvPr>
          <p:cNvSpPr>
            <a:spLocks noGrp="1"/>
          </p:cNvSpPr>
          <p:nvPr>
            <p:ph type="title"/>
          </p:nvPr>
        </p:nvSpPr>
        <p:spPr/>
        <p:txBody>
          <a:bodyPr/>
          <a:lstStyle/>
          <a:p>
            <a:r>
              <a:rPr lang="en-US" dirty="0"/>
              <a:t>Eyewitnesses</a:t>
            </a:r>
          </a:p>
        </p:txBody>
      </p:sp>
      <p:sp>
        <p:nvSpPr>
          <p:cNvPr id="9" name="Content Placeholder 8">
            <a:extLst>
              <a:ext uri="{FF2B5EF4-FFF2-40B4-BE49-F238E27FC236}">
                <a16:creationId xmlns:a16="http://schemas.microsoft.com/office/drawing/2014/main" id="{7EE949CE-BFDA-326C-3192-F02C2F526273}"/>
              </a:ext>
            </a:extLst>
          </p:cNvPr>
          <p:cNvSpPr>
            <a:spLocks noGrp="1"/>
          </p:cNvSpPr>
          <p:nvPr>
            <p:ph idx="1"/>
          </p:nvPr>
        </p:nvSpPr>
        <p:spPr/>
        <p:txBody>
          <a:bodyPr/>
          <a:lstStyle/>
          <a:p>
            <a:r>
              <a:rPr lang="en-US" dirty="0"/>
              <a:t>Two Gospels claim to be </a:t>
            </a:r>
            <a:r>
              <a:rPr lang="en-US" b="1" kern="1200" dirty="0">
                <a:solidFill>
                  <a:srgbClr val="FFFF00"/>
                </a:solidFill>
                <a:effectLst>
                  <a:outerShdw blurRad="38100" dist="38100" dir="2700000" algn="tl">
                    <a:srgbClr val="000000">
                      <a:alpha val="43137"/>
                    </a:srgbClr>
                  </a:outerShdw>
                </a:effectLst>
              </a:rPr>
              <a:t>based on eyewitness testimony</a:t>
            </a:r>
          </a:p>
          <a:p>
            <a:pPr lvl="1"/>
            <a:r>
              <a:rPr lang="en-US" kern="1200" dirty="0">
                <a:effectLst>
                  <a:outerShdw blurRad="38100" dist="38100" dir="2700000" algn="tl">
                    <a:srgbClr val="000000">
                      <a:alpha val="43137"/>
                    </a:srgbClr>
                  </a:outerShdw>
                </a:effectLst>
              </a:rPr>
              <a:t>Luke  (Lk. 1:1-4)</a:t>
            </a:r>
          </a:p>
          <a:p>
            <a:pPr lvl="1"/>
            <a:r>
              <a:rPr lang="en-US" kern="1200" dirty="0">
                <a:effectLst>
                  <a:outerShdw blurRad="38100" dist="38100" dir="2700000" algn="tl">
                    <a:srgbClr val="000000">
                      <a:alpha val="43137"/>
                    </a:srgbClr>
                  </a:outerShdw>
                </a:effectLst>
              </a:rPr>
              <a:t>John  (Jn. 1:14; 21:20-21)</a:t>
            </a:r>
          </a:p>
          <a:p>
            <a:r>
              <a:rPr lang="en-US" kern="1200" dirty="0">
                <a:effectLst>
                  <a:outerShdw blurRad="38100" dist="38100" dir="2700000" algn="tl">
                    <a:srgbClr val="000000">
                      <a:alpha val="43137"/>
                    </a:srgbClr>
                  </a:outerShdw>
                </a:effectLst>
              </a:rPr>
              <a:t>An </a:t>
            </a:r>
            <a:r>
              <a:rPr lang="en-US" b="1" kern="1200" dirty="0">
                <a:solidFill>
                  <a:srgbClr val="FFFF00"/>
                </a:solidFill>
                <a:effectLst>
                  <a:outerShdw blurRad="38100" dist="38100" dir="2700000" algn="tl">
                    <a:srgbClr val="000000">
                      <a:alpha val="43137"/>
                    </a:srgbClr>
                  </a:outerShdw>
                </a:effectLst>
              </a:rPr>
              <a:t>exactness of detail </a:t>
            </a:r>
            <a:r>
              <a:rPr lang="en-US" kern="1200" dirty="0">
                <a:effectLst>
                  <a:outerShdw blurRad="38100" dist="38100" dir="2700000" algn="tl">
                    <a:srgbClr val="000000">
                      <a:alpha val="43137"/>
                    </a:srgbClr>
                  </a:outerShdw>
                </a:effectLst>
              </a:rPr>
              <a:t>in John</a:t>
            </a:r>
          </a:p>
          <a:p>
            <a:r>
              <a:rPr lang="en-US" kern="1200" dirty="0">
                <a:effectLst>
                  <a:outerShdw blurRad="38100" dist="38100" dir="2700000" algn="tl">
                    <a:srgbClr val="000000">
                      <a:alpha val="43137"/>
                    </a:srgbClr>
                  </a:outerShdw>
                </a:effectLst>
              </a:rPr>
              <a:t>Eyewitness sources explain their </a:t>
            </a:r>
            <a:r>
              <a:rPr lang="en-US" b="1" kern="1200" dirty="0">
                <a:solidFill>
                  <a:srgbClr val="FFFF00"/>
                </a:solidFill>
                <a:effectLst>
                  <a:outerShdw blurRad="38100" dist="38100" dir="2700000" algn="tl">
                    <a:srgbClr val="000000">
                      <a:alpha val="43137"/>
                    </a:srgbClr>
                  </a:outerShdw>
                </a:effectLst>
              </a:rPr>
              <a:t>accuracy</a:t>
            </a:r>
          </a:p>
          <a:p>
            <a:endParaRPr lang="en-US" dirty="0"/>
          </a:p>
        </p:txBody>
      </p:sp>
      <p:sp>
        <p:nvSpPr>
          <p:cNvPr id="5" name="Date Placeholder 4">
            <a:extLst>
              <a:ext uri="{FF2B5EF4-FFF2-40B4-BE49-F238E27FC236}">
                <a16:creationId xmlns:a16="http://schemas.microsoft.com/office/drawing/2014/main" id="{E361DA1E-D231-6EE0-46ED-A8EA16F70C74}"/>
              </a:ext>
            </a:extLst>
          </p:cNvPr>
          <p:cNvSpPr>
            <a:spLocks noGrp="1"/>
          </p:cNvSpPr>
          <p:nvPr>
            <p:ph type="dt" sz="half" idx="10"/>
          </p:nvPr>
        </p:nvSpPr>
        <p:spPr/>
        <p:txBody>
          <a:bodyPr/>
          <a:lstStyle/>
          <a:p>
            <a:r>
              <a:rPr lang="en-US" dirty="0"/>
              <a:t>Outline, 69</a:t>
            </a:r>
          </a:p>
        </p:txBody>
      </p:sp>
      <p:sp>
        <p:nvSpPr>
          <p:cNvPr id="6" name="Footer Placeholder 5">
            <a:extLst>
              <a:ext uri="{FF2B5EF4-FFF2-40B4-BE49-F238E27FC236}">
                <a16:creationId xmlns:a16="http://schemas.microsoft.com/office/drawing/2014/main" id="{CDC97433-64FE-5899-77A8-626F36D20F73}"/>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3662113E-6AD0-C879-8EED-F9881581EFFA}"/>
              </a:ext>
            </a:extLst>
          </p:cNvPr>
          <p:cNvSpPr>
            <a:spLocks noGrp="1"/>
          </p:cNvSpPr>
          <p:nvPr>
            <p:ph type="sldNum" sz="quarter" idx="12"/>
          </p:nvPr>
        </p:nvSpPr>
        <p:spPr/>
        <p:txBody>
          <a:bodyPr/>
          <a:lstStyle/>
          <a:p>
            <a:fld id="{3C8CA7C4-6BCF-4B83-8858-85B1748A2A5F}" type="slidenum">
              <a:rPr lang="en-US" smtClean="0"/>
              <a:t>506</a:t>
            </a:fld>
            <a:endParaRPr lang="en-US"/>
          </a:p>
        </p:txBody>
      </p:sp>
    </p:spTree>
    <p:extLst>
      <p:ext uri="{BB962C8B-B14F-4D97-AF65-F5344CB8AC3E}">
        <p14:creationId xmlns:p14="http://schemas.microsoft.com/office/powerpoint/2010/main" val="314523544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 calcmode="lin" valueType="num">
                                      <p:cBhvr>
                                        <p:cTn id="21"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9">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
                                            <p:txEl>
                                              <p:pRg st="3" end="3"/>
                                            </p:txEl>
                                          </p:spTgt>
                                        </p:tgtEl>
                                        <p:attrNameLst>
                                          <p:attrName>style.visibility</p:attrName>
                                        </p:attrNameLst>
                                      </p:cBhvr>
                                      <p:to>
                                        <p:strVal val="visible"/>
                                      </p:to>
                                    </p:set>
                                    <p:anim calcmode="lin" valueType="num">
                                      <p:cBhvr>
                                        <p:cTn id="28" dur="500" fill="hold"/>
                                        <p:tgtEl>
                                          <p:spTgt spid="9">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9">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9">
                                            <p:txEl>
                                              <p:pRg st="4" end="4"/>
                                            </p:txEl>
                                          </p:spTgt>
                                        </p:tgtEl>
                                        <p:attrNameLst>
                                          <p:attrName>style.visibility</p:attrName>
                                        </p:attrNameLst>
                                      </p:cBhvr>
                                      <p:to>
                                        <p:strVal val="visible"/>
                                      </p:to>
                                    </p:set>
                                    <p:anim calcmode="lin" valueType="num">
                                      <p:cBhvr>
                                        <p:cTn id="35" dur="500" fill="hold"/>
                                        <p:tgtEl>
                                          <p:spTgt spid="9">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9">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5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1E224C-D49B-2641-3B47-6D46FEE6F19F}"/>
              </a:ext>
            </a:extLst>
          </p:cNvPr>
          <p:cNvSpPr>
            <a:spLocks noGrp="1"/>
          </p:cNvSpPr>
          <p:nvPr>
            <p:ph type="title"/>
          </p:nvPr>
        </p:nvSpPr>
        <p:spPr/>
        <p:txBody>
          <a:bodyPr/>
          <a:lstStyle/>
          <a:p>
            <a:r>
              <a:rPr lang="en-US" dirty="0"/>
              <a:t>Exactness In Detail</a:t>
            </a:r>
          </a:p>
        </p:txBody>
      </p:sp>
      <p:sp>
        <p:nvSpPr>
          <p:cNvPr id="3" name="Content Placeholder 2">
            <a:extLst>
              <a:ext uri="{FF2B5EF4-FFF2-40B4-BE49-F238E27FC236}">
                <a16:creationId xmlns:a16="http://schemas.microsoft.com/office/drawing/2014/main" id="{248945D2-C787-EC46-E801-6B6684E19B2A}"/>
              </a:ext>
            </a:extLst>
          </p:cNvPr>
          <p:cNvSpPr>
            <a:spLocks noGrp="1"/>
          </p:cNvSpPr>
          <p:nvPr>
            <p:ph idx="1"/>
          </p:nvPr>
        </p:nvSpPr>
        <p:spPr/>
        <p:txBody>
          <a:bodyPr/>
          <a:lstStyle/>
          <a:p>
            <a:r>
              <a:rPr lang="en-US" dirty="0"/>
              <a:t>The </a:t>
            </a:r>
            <a:r>
              <a:rPr lang="en-US" b="1" kern="1200" dirty="0">
                <a:solidFill>
                  <a:srgbClr val="FFFF00"/>
                </a:solidFill>
                <a:effectLst>
                  <a:outerShdw blurRad="38100" dist="38100" dir="2700000" algn="tl">
                    <a:srgbClr val="000000">
                      <a:alpha val="43137"/>
                    </a:srgbClr>
                  </a:outerShdw>
                </a:effectLst>
              </a:rPr>
              <a:t>next</a:t>
            </a:r>
            <a:r>
              <a:rPr lang="en-US" dirty="0"/>
              <a:t> day  (Jn. 1:29, 35)</a:t>
            </a:r>
          </a:p>
          <a:p>
            <a:r>
              <a:rPr lang="en-US" dirty="0"/>
              <a:t>The </a:t>
            </a:r>
            <a:r>
              <a:rPr lang="en-US" b="1" kern="1200" dirty="0">
                <a:solidFill>
                  <a:srgbClr val="FFFF00"/>
                </a:solidFill>
                <a:effectLst>
                  <a:outerShdw blurRad="38100" dist="38100" dir="2700000" algn="tl">
                    <a:srgbClr val="000000">
                      <a:alpha val="43137"/>
                    </a:srgbClr>
                  </a:outerShdw>
                </a:effectLst>
              </a:rPr>
              <a:t>following</a:t>
            </a:r>
            <a:r>
              <a:rPr lang="en-US" dirty="0"/>
              <a:t> day  (Jn. 1:43)</a:t>
            </a:r>
          </a:p>
          <a:p>
            <a:r>
              <a:rPr lang="en-US" b="1" kern="1200" dirty="0">
                <a:solidFill>
                  <a:srgbClr val="FFFF00"/>
                </a:solidFill>
                <a:effectLst>
                  <a:outerShdw blurRad="38100" dist="38100" dir="2700000" algn="tl">
                    <a:srgbClr val="000000">
                      <a:alpha val="43137"/>
                    </a:srgbClr>
                  </a:outerShdw>
                </a:effectLst>
              </a:rPr>
              <a:t>Six</a:t>
            </a:r>
            <a:r>
              <a:rPr lang="en-US" dirty="0"/>
              <a:t> waterpots of stone  (Jn. 2:6)</a:t>
            </a:r>
          </a:p>
          <a:p>
            <a:r>
              <a:rPr lang="en-US" dirty="0"/>
              <a:t>He stayed there [Sychar (Jn. 4:5)] </a:t>
            </a:r>
            <a:r>
              <a:rPr lang="en-US" b="1" kern="1200" dirty="0">
                <a:solidFill>
                  <a:srgbClr val="FFFF00"/>
                </a:solidFill>
                <a:effectLst>
                  <a:outerShdw blurRad="38100" dist="38100" dir="2700000" algn="tl">
                    <a:srgbClr val="000000">
                      <a:alpha val="43137"/>
                    </a:srgbClr>
                  </a:outerShdw>
                </a:effectLst>
              </a:rPr>
              <a:t>two days  </a:t>
            </a:r>
            <a:r>
              <a:rPr lang="en-US" dirty="0"/>
              <a:t>(Jn. 4:40)</a:t>
            </a:r>
          </a:p>
          <a:p>
            <a:r>
              <a:rPr lang="en-US" dirty="0"/>
              <a:t>Now after the </a:t>
            </a:r>
            <a:r>
              <a:rPr lang="en-US" b="1" kern="1200" dirty="0">
                <a:solidFill>
                  <a:srgbClr val="FFFF00"/>
                </a:solidFill>
                <a:effectLst>
                  <a:outerShdw blurRad="38100" dist="38100" dir="2700000" algn="tl">
                    <a:srgbClr val="000000">
                      <a:alpha val="43137"/>
                    </a:srgbClr>
                  </a:outerShdw>
                </a:effectLst>
              </a:rPr>
              <a:t>two days  </a:t>
            </a:r>
            <a:r>
              <a:rPr lang="en-US" dirty="0"/>
              <a:t>(Jn. 4:43)</a:t>
            </a:r>
          </a:p>
          <a:p>
            <a:r>
              <a:rPr lang="en-US" dirty="0"/>
              <a:t>An infirmity </a:t>
            </a:r>
            <a:r>
              <a:rPr lang="en-US" b="1" kern="1200" dirty="0">
                <a:solidFill>
                  <a:srgbClr val="FFFF00"/>
                </a:solidFill>
                <a:effectLst>
                  <a:outerShdw blurRad="38100" dist="38100" dir="2700000" algn="tl">
                    <a:srgbClr val="000000">
                      <a:alpha val="43137"/>
                    </a:srgbClr>
                  </a:outerShdw>
                </a:effectLst>
              </a:rPr>
              <a:t>thirty-eight years  </a:t>
            </a:r>
            <a:r>
              <a:rPr lang="en-US" dirty="0"/>
              <a:t>(Jn. 5:5)</a:t>
            </a:r>
          </a:p>
        </p:txBody>
      </p:sp>
      <p:sp>
        <p:nvSpPr>
          <p:cNvPr id="4" name="Date Placeholder 3">
            <a:extLst>
              <a:ext uri="{FF2B5EF4-FFF2-40B4-BE49-F238E27FC236}">
                <a16:creationId xmlns:a16="http://schemas.microsoft.com/office/drawing/2014/main" id="{3B21295F-8881-768F-E335-74F4F4AF6F95}"/>
              </a:ext>
            </a:extLst>
          </p:cNvPr>
          <p:cNvSpPr>
            <a:spLocks noGrp="1"/>
          </p:cNvSpPr>
          <p:nvPr>
            <p:ph type="dt" sz="half" idx="10"/>
          </p:nvPr>
        </p:nvSpPr>
        <p:spPr/>
        <p:txBody>
          <a:bodyPr/>
          <a:lstStyle/>
          <a:p>
            <a:r>
              <a:rPr lang="en-US"/>
              <a:t>Outline, </a:t>
            </a:r>
          </a:p>
        </p:txBody>
      </p:sp>
      <p:sp>
        <p:nvSpPr>
          <p:cNvPr id="5" name="Footer Placeholder 4">
            <a:extLst>
              <a:ext uri="{FF2B5EF4-FFF2-40B4-BE49-F238E27FC236}">
                <a16:creationId xmlns:a16="http://schemas.microsoft.com/office/drawing/2014/main" id="{A71EE2AB-3BF4-10A5-78DF-0B9CA093109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6BC70CE-EB02-72D7-CADD-0FFC4F4CC732}"/>
              </a:ext>
            </a:extLst>
          </p:cNvPr>
          <p:cNvSpPr>
            <a:spLocks noGrp="1"/>
          </p:cNvSpPr>
          <p:nvPr>
            <p:ph type="sldNum" sz="quarter" idx="12"/>
          </p:nvPr>
        </p:nvSpPr>
        <p:spPr/>
        <p:txBody>
          <a:bodyPr/>
          <a:lstStyle/>
          <a:p>
            <a:fld id="{3C8CA7C4-6BCF-4B83-8858-85B1748A2A5F}" type="slidenum">
              <a:rPr lang="en-US" smtClean="0"/>
              <a:t>507</a:t>
            </a:fld>
            <a:endParaRPr lang="en-US"/>
          </a:p>
        </p:txBody>
      </p:sp>
    </p:spTree>
    <p:extLst>
      <p:ext uri="{BB962C8B-B14F-4D97-AF65-F5344CB8AC3E}">
        <p14:creationId xmlns:p14="http://schemas.microsoft.com/office/powerpoint/2010/main" val="658240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7641BC68-004C-ACB1-EB18-2E6811C1CAE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1DDE10B-19E4-D30C-78B3-D026C9DC0A80}"/>
              </a:ext>
            </a:extLst>
          </p:cNvPr>
          <p:cNvSpPr>
            <a:spLocks noGrp="1"/>
          </p:cNvSpPr>
          <p:nvPr>
            <p:ph type="title"/>
          </p:nvPr>
        </p:nvSpPr>
        <p:spPr/>
        <p:txBody>
          <a:bodyPr/>
          <a:lstStyle/>
          <a:p>
            <a:r>
              <a:rPr lang="en-US" dirty="0"/>
              <a:t>Exactness In Detail</a:t>
            </a:r>
          </a:p>
        </p:txBody>
      </p:sp>
      <p:sp>
        <p:nvSpPr>
          <p:cNvPr id="3" name="Content Placeholder 2">
            <a:extLst>
              <a:ext uri="{FF2B5EF4-FFF2-40B4-BE49-F238E27FC236}">
                <a16:creationId xmlns:a16="http://schemas.microsoft.com/office/drawing/2014/main" id="{13FE0D23-1826-8AA1-D875-884BF040BF6A}"/>
              </a:ext>
            </a:extLst>
          </p:cNvPr>
          <p:cNvSpPr>
            <a:spLocks noGrp="1"/>
          </p:cNvSpPr>
          <p:nvPr>
            <p:ph idx="1"/>
          </p:nvPr>
        </p:nvSpPr>
        <p:spPr>
          <a:xfrm>
            <a:off x="457200" y="1420814"/>
            <a:ext cx="8229600" cy="4710112"/>
          </a:xfrm>
        </p:spPr>
        <p:txBody>
          <a:bodyPr/>
          <a:lstStyle/>
          <a:p>
            <a:r>
              <a:rPr lang="en-US" b="1" kern="1200" dirty="0">
                <a:solidFill>
                  <a:srgbClr val="FFFF00"/>
                </a:solidFill>
                <a:effectLst>
                  <a:outerShdw blurRad="38100" dist="38100" dir="2700000" algn="tl">
                    <a:srgbClr val="000000">
                      <a:alpha val="43137"/>
                    </a:srgbClr>
                  </a:outerShdw>
                </a:effectLst>
              </a:rPr>
              <a:t>Six days </a:t>
            </a:r>
            <a:r>
              <a:rPr lang="en-US" dirty="0"/>
              <a:t>before the Passover  (Jn. 12:1)</a:t>
            </a:r>
          </a:p>
          <a:p>
            <a:r>
              <a:rPr lang="en-US" dirty="0"/>
              <a:t>He was a thief and had the </a:t>
            </a:r>
            <a:r>
              <a:rPr lang="en-US" b="1" kern="1200" dirty="0">
                <a:solidFill>
                  <a:srgbClr val="FFFF00"/>
                </a:solidFill>
                <a:effectLst>
                  <a:outerShdw blurRad="38100" dist="38100" dir="2700000" algn="tl">
                    <a:srgbClr val="000000">
                      <a:alpha val="43137"/>
                    </a:srgbClr>
                  </a:outerShdw>
                </a:effectLst>
              </a:rPr>
              <a:t>money box  </a:t>
            </a:r>
            <a:r>
              <a:rPr lang="en-US" dirty="0"/>
              <a:t>(Jn. 12:6)</a:t>
            </a:r>
          </a:p>
          <a:p>
            <a:r>
              <a:rPr lang="en-US" dirty="0"/>
              <a:t>The </a:t>
            </a:r>
            <a:r>
              <a:rPr lang="en-US" b="1" kern="1200" dirty="0">
                <a:solidFill>
                  <a:srgbClr val="FFFF00"/>
                </a:solidFill>
                <a:effectLst>
                  <a:outerShdw blurRad="38100" dist="38100" dir="2700000" algn="tl">
                    <a:srgbClr val="000000">
                      <a:alpha val="43137"/>
                    </a:srgbClr>
                  </a:outerShdw>
                </a:effectLst>
              </a:rPr>
              <a:t>next</a:t>
            </a:r>
            <a:r>
              <a:rPr lang="en-US" dirty="0"/>
              <a:t> day  (Jn. 12:12)</a:t>
            </a:r>
          </a:p>
          <a:p>
            <a:r>
              <a:rPr lang="en-US" dirty="0"/>
              <a:t>“It is he to whom I shall give a </a:t>
            </a:r>
            <a:r>
              <a:rPr lang="en-US" b="1" kern="1200" dirty="0">
                <a:solidFill>
                  <a:srgbClr val="FFFF00"/>
                </a:solidFill>
                <a:effectLst>
                  <a:outerShdw blurRad="38100" dist="38100" dir="2700000" algn="tl">
                    <a:srgbClr val="000000">
                      <a:alpha val="43137"/>
                    </a:srgbClr>
                  </a:outerShdw>
                </a:effectLst>
              </a:rPr>
              <a:t>piece of bread</a:t>
            </a:r>
            <a:r>
              <a:rPr lang="en-US" dirty="0"/>
              <a:t>…”  (Jn. 13:26)</a:t>
            </a:r>
          </a:p>
          <a:p>
            <a:r>
              <a:rPr lang="en-US" dirty="0"/>
              <a:t>It was the </a:t>
            </a:r>
            <a:r>
              <a:rPr lang="en-US" b="1" kern="1200" dirty="0">
                <a:solidFill>
                  <a:srgbClr val="FFFF00"/>
                </a:solidFill>
                <a:effectLst>
                  <a:outerShdw blurRad="38100" dist="38100" dir="2700000" algn="tl">
                    <a:srgbClr val="000000">
                      <a:alpha val="43137"/>
                    </a:srgbClr>
                  </a:outerShdw>
                </a:effectLst>
              </a:rPr>
              <a:t>Preparation Day </a:t>
            </a:r>
            <a:r>
              <a:rPr lang="en-US" dirty="0"/>
              <a:t>of the Passover  (Jn. 19:14)</a:t>
            </a:r>
          </a:p>
        </p:txBody>
      </p:sp>
      <p:sp>
        <p:nvSpPr>
          <p:cNvPr id="4" name="Date Placeholder 3">
            <a:extLst>
              <a:ext uri="{FF2B5EF4-FFF2-40B4-BE49-F238E27FC236}">
                <a16:creationId xmlns:a16="http://schemas.microsoft.com/office/drawing/2014/main" id="{4F0D7B71-E217-41D6-6BB8-6A6E4B3A8828}"/>
              </a:ext>
            </a:extLst>
          </p:cNvPr>
          <p:cNvSpPr>
            <a:spLocks noGrp="1"/>
          </p:cNvSpPr>
          <p:nvPr>
            <p:ph type="dt" sz="half" idx="10"/>
          </p:nvPr>
        </p:nvSpPr>
        <p:spPr/>
        <p:txBody>
          <a:bodyPr/>
          <a:lstStyle/>
          <a:p>
            <a:r>
              <a:rPr lang="en-US"/>
              <a:t>Outline, 69</a:t>
            </a:r>
          </a:p>
        </p:txBody>
      </p:sp>
      <p:sp>
        <p:nvSpPr>
          <p:cNvPr id="5" name="Footer Placeholder 4">
            <a:extLst>
              <a:ext uri="{FF2B5EF4-FFF2-40B4-BE49-F238E27FC236}">
                <a16:creationId xmlns:a16="http://schemas.microsoft.com/office/drawing/2014/main" id="{E1B5843F-D1C2-480A-4ABF-0D28D532C78B}"/>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F68943A7-8E36-EACF-3C39-28F4DE2F5EF7}"/>
              </a:ext>
            </a:extLst>
          </p:cNvPr>
          <p:cNvSpPr>
            <a:spLocks noGrp="1"/>
          </p:cNvSpPr>
          <p:nvPr>
            <p:ph type="sldNum" sz="quarter" idx="12"/>
          </p:nvPr>
        </p:nvSpPr>
        <p:spPr/>
        <p:txBody>
          <a:bodyPr/>
          <a:lstStyle/>
          <a:p>
            <a:fld id="{3C8CA7C4-6BCF-4B83-8858-85B1748A2A5F}" type="slidenum">
              <a:rPr lang="en-US" smtClean="0"/>
              <a:t>508</a:t>
            </a:fld>
            <a:endParaRPr lang="en-US"/>
          </a:p>
        </p:txBody>
      </p:sp>
    </p:spTree>
    <p:extLst>
      <p:ext uri="{BB962C8B-B14F-4D97-AF65-F5344CB8AC3E}">
        <p14:creationId xmlns:p14="http://schemas.microsoft.com/office/powerpoint/2010/main" val="49015311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58C4B9F-7304-6B87-E02F-F846179E31E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8748E83-676C-73B5-ED5D-23B3850BCF61}"/>
              </a:ext>
            </a:extLst>
          </p:cNvPr>
          <p:cNvSpPr>
            <a:spLocks noGrp="1"/>
          </p:cNvSpPr>
          <p:nvPr>
            <p:ph type="title"/>
          </p:nvPr>
        </p:nvSpPr>
        <p:spPr/>
        <p:txBody>
          <a:bodyPr/>
          <a:lstStyle/>
          <a:p>
            <a:r>
              <a:rPr lang="en-US" dirty="0"/>
              <a:t>Exactness In Detail</a:t>
            </a:r>
          </a:p>
        </p:txBody>
      </p:sp>
      <p:sp>
        <p:nvSpPr>
          <p:cNvPr id="3" name="Content Placeholder 2">
            <a:extLst>
              <a:ext uri="{FF2B5EF4-FFF2-40B4-BE49-F238E27FC236}">
                <a16:creationId xmlns:a16="http://schemas.microsoft.com/office/drawing/2014/main" id="{98EE0665-8B90-115C-4527-A27142CB17CA}"/>
              </a:ext>
            </a:extLst>
          </p:cNvPr>
          <p:cNvSpPr>
            <a:spLocks noGrp="1"/>
          </p:cNvSpPr>
          <p:nvPr>
            <p:ph idx="1"/>
          </p:nvPr>
        </p:nvSpPr>
        <p:spPr/>
        <p:txBody>
          <a:bodyPr/>
          <a:lstStyle/>
          <a:p>
            <a:r>
              <a:rPr lang="en-US" dirty="0"/>
              <a:t>It was written in </a:t>
            </a:r>
            <a:r>
              <a:rPr lang="en-US" b="1" kern="1200" dirty="0">
                <a:solidFill>
                  <a:srgbClr val="FFFF00"/>
                </a:solidFill>
                <a:effectLst>
                  <a:outerShdw blurRad="38100" dist="38100" dir="2700000" algn="tl">
                    <a:srgbClr val="000000">
                      <a:alpha val="43137"/>
                    </a:srgbClr>
                  </a:outerShdw>
                </a:effectLst>
              </a:rPr>
              <a:t>Hebrew</a:t>
            </a:r>
            <a:r>
              <a:rPr lang="en-US" dirty="0"/>
              <a:t>, </a:t>
            </a:r>
            <a:r>
              <a:rPr lang="en-US" b="1" kern="1200" dirty="0">
                <a:solidFill>
                  <a:srgbClr val="FFFF00"/>
                </a:solidFill>
                <a:effectLst>
                  <a:outerShdw blurRad="38100" dist="38100" dir="2700000" algn="tl">
                    <a:srgbClr val="000000">
                      <a:alpha val="43137"/>
                    </a:srgbClr>
                  </a:outerShdw>
                </a:effectLst>
              </a:rPr>
              <a:t>Greek</a:t>
            </a:r>
            <a:r>
              <a:rPr lang="en-US" dirty="0"/>
              <a:t>, and </a:t>
            </a:r>
            <a:r>
              <a:rPr lang="en-US" b="1" kern="1200" dirty="0">
                <a:solidFill>
                  <a:srgbClr val="FFFF00"/>
                </a:solidFill>
                <a:effectLst>
                  <a:outerShdw blurRad="38100" dist="38100" dir="2700000" algn="tl">
                    <a:srgbClr val="000000">
                      <a:alpha val="43137"/>
                    </a:srgbClr>
                  </a:outerShdw>
                </a:effectLst>
              </a:rPr>
              <a:t>Latin</a:t>
            </a:r>
            <a:r>
              <a:rPr lang="en-US" dirty="0"/>
              <a:t>  (Jn. 19:20)</a:t>
            </a:r>
          </a:p>
          <a:p>
            <a:r>
              <a:rPr lang="en-US" dirty="0"/>
              <a:t>They “took His garments and made </a:t>
            </a:r>
            <a:r>
              <a:rPr lang="en-US" b="1" kern="1200" dirty="0">
                <a:solidFill>
                  <a:srgbClr val="FFFF00"/>
                </a:solidFill>
                <a:effectLst>
                  <a:outerShdw blurRad="38100" dist="38100" dir="2700000" algn="tl">
                    <a:srgbClr val="000000">
                      <a:alpha val="43137"/>
                    </a:srgbClr>
                  </a:outerShdw>
                </a:effectLst>
              </a:rPr>
              <a:t>four parts</a:t>
            </a:r>
            <a:r>
              <a:rPr lang="en-US" dirty="0"/>
              <a:t>”  (Jn. 19:23)</a:t>
            </a:r>
          </a:p>
          <a:p>
            <a:r>
              <a:rPr lang="en-US" dirty="0"/>
              <a:t>Immediately </a:t>
            </a:r>
            <a:r>
              <a:rPr lang="en-US" b="1" kern="1200" dirty="0">
                <a:solidFill>
                  <a:srgbClr val="FFFF00"/>
                </a:solidFill>
                <a:effectLst>
                  <a:outerShdw blurRad="38100" dist="38100" dir="2700000" algn="tl">
                    <a:srgbClr val="000000">
                      <a:alpha val="43137"/>
                    </a:srgbClr>
                  </a:outerShdw>
                </a:effectLst>
              </a:rPr>
              <a:t>blood</a:t>
            </a:r>
            <a:r>
              <a:rPr lang="en-US" dirty="0"/>
              <a:t> and </a:t>
            </a:r>
            <a:r>
              <a:rPr lang="en-US" b="1" kern="1200" dirty="0">
                <a:solidFill>
                  <a:srgbClr val="FFFF00"/>
                </a:solidFill>
                <a:effectLst>
                  <a:outerShdw blurRad="38100" dist="38100" dir="2700000" algn="tl">
                    <a:srgbClr val="000000">
                      <a:alpha val="43137"/>
                    </a:srgbClr>
                  </a:outerShdw>
                </a:effectLst>
              </a:rPr>
              <a:t>water</a:t>
            </a:r>
            <a:r>
              <a:rPr lang="en-US" dirty="0"/>
              <a:t> came out  (Jn. 19:34)</a:t>
            </a:r>
          </a:p>
          <a:p>
            <a:r>
              <a:rPr lang="en-US" dirty="0"/>
              <a:t>About a </a:t>
            </a:r>
            <a:r>
              <a:rPr lang="en-US" b="1" kern="1200" dirty="0">
                <a:solidFill>
                  <a:srgbClr val="FFFF00"/>
                </a:solidFill>
                <a:effectLst>
                  <a:outerShdw blurRad="38100" dist="38100" dir="2700000" algn="tl">
                    <a:srgbClr val="000000">
                      <a:alpha val="43137"/>
                    </a:srgbClr>
                  </a:outerShdw>
                </a:effectLst>
              </a:rPr>
              <a:t>hundred pounds  </a:t>
            </a:r>
            <a:r>
              <a:rPr lang="en-US" dirty="0"/>
              <a:t>(Jn. 19:39)</a:t>
            </a:r>
          </a:p>
        </p:txBody>
      </p:sp>
      <p:sp>
        <p:nvSpPr>
          <p:cNvPr id="4" name="Date Placeholder 3">
            <a:extLst>
              <a:ext uri="{FF2B5EF4-FFF2-40B4-BE49-F238E27FC236}">
                <a16:creationId xmlns:a16="http://schemas.microsoft.com/office/drawing/2014/main" id="{0D64FECB-FCDF-E0D2-6587-79D2ABA68F37}"/>
              </a:ext>
            </a:extLst>
          </p:cNvPr>
          <p:cNvSpPr>
            <a:spLocks noGrp="1"/>
          </p:cNvSpPr>
          <p:nvPr>
            <p:ph type="dt" sz="half" idx="10"/>
          </p:nvPr>
        </p:nvSpPr>
        <p:spPr/>
        <p:txBody>
          <a:bodyPr/>
          <a:lstStyle/>
          <a:p>
            <a:r>
              <a:rPr lang="en-US"/>
              <a:t>Outline, 69</a:t>
            </a:r>
          </a:p>
        </p:txBody>
      </p:sp>
      <p:sp>
        <p:nvSpPr>
          <p:cNvPr id="5" name="Footer Placeholder 4">
            <a:extLst>
              <a:ext uri="{FF2B5EF4-FFF2-40B4-BE49-F238E27FC236}">
                <a16:creationId xmlns:a16="http://schemas.microsoft.com/office/drawing/2014/main" id="{3D4D1A50-0D07-E742-21A2-C48D08BAD6C8}"/>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B7C42391-4897-419F-3E27-D851DAA14C90}"/>
              </a:ext>
            </a:extLst>
          </p:cNvPr>
          <p:cNvSpPr>
            <a:spLocks noGrp="1"/>
          </p:cNvSpPr>
          <p:nvPr>
            <p:ph type="sldNum" sz="quarter" idx="12"/>
          </p:nvPr>
        </p:nvSpPr>
        <p:spPr/>
        <p:txBody>
          <a:bodyPr/>
          <a:lstStyle/>
          <a:p>
            <a:fld id="{3C8CA7C4-6BCF-4B83-8858-85B1748A2A5F}" type="slidenum">
              <a:rPr lang="en-US" smtClean="0"/>
              <a:t>509</a:t>
            </a:fld>
            <a:endParaRPr lang="en-US"/>
          </a:p>
        </p:txBody>
      </p:sp>
    </p:spTree>
    <p:extLst>
      <p:ext uri="{BB962C8B-B14F-4D97-AF65-F5344CB8AC3E}">
        <p14:creationId xmlns:p14="http://schemas.microsoft.com/office/powerpoint/2010/main" val="409876643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823725-721A-1931-E7D1-A18CA31CC44D}"/>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08C4BB15-99ED-189E-D079-CB8484C2F380}"/>
              </a:ext>
            </a:extLst>
          </p:cNvPr>
          <p:cNvPicPr>
            <a:picLocks noChangeAspect="1"/>
          </p:cNvPicPr>
          <p:nvPr/>
        </p:nvPicPr>
        <p:blipFill>
          <a:blip r:embed="rId2"/>
          <a:stretch>
            <a:fillRect/>
          </a:stretch>
        </p:blipFill>
        <p:spPr>
          <a:xfrm>
            <a:off x="2590800" y="1600203"/>
            <a:ext cx="4254117" cy="4254117"/>
          </a:xfrm>
          <a:prstGeom prst="rect">
            <a:avLst/>
          </a:prstGeom>
        </p:spPr>
      </p:pic>
      <p:sp>
        <p:nvSpPr>
          <p:cNvPr id="2" name="Title 1">
            <a:extLst>
              <a:ext uri="{FF2B5EF4-FFF2-40B4-BE49-F238E27FC236}">
                <a16:creationId xmlns:a16="http://schemas.microsoft.com/office/drawing/2014/main" id="{3F5222ED-E144-2E2C-55CC-FC5562437EF7}"/>
              </a:ext>
            </a:extLst>
          </p:cNvPr>
          <p:cNvSpPr>
            <a:spLocks noGrp="1"/>
          </p:cNvSpPr>
          <p:nvPr>
            <p:ph type="title"/>
          </p:nvPr>
        </p:nvSpPr>
        <p:spPr/>
        <p:txBody>
          <a:bodyPr/>
          <a:lstStyle/>
          <a:p>
            <a:r>
              <a:rPr lang="en-US"/>
              <a:t>Anonymous Books</a:t>
            </a:r>
          </a:p>
        </p:txBody>
      </p:sp>
      <p:sp>
        <p:nvSpPr>
          <p:cNvPr id="3" name="Content Placeholder 2">
            <a:extLst>
              <a:ext uri="{FF2B5EF4-FFF2-40B4-BE49-F238E27FC236}">
                <a16:creationId xmlns:a16="http://schemas.microsoft.com/office/drawing/2014/main" id="{7BDD028D-AC78-98EA-004F-5D419E2F6A29}"/>
              </a:ext>
            </a:extLst>
          </p:cNvPr>
          <p:cNvSpPr>
            <a:spLocks noGrp="1"/>
          </p:cNvSpPr>
          <p:nvPr>
            <p:ph idx="1"/>
          </p:nvPr>
        </p:nvSpPr>
        <p:spPr>
          <a:xfrm>
            <a:off x="457200" y="1420814"/>
            <a:ext cx="8229600" cy="4710112"/>
          </a:xfrm>
        </p:spPr>
        <p:txBody>
          <a:bodyPr/>
          <a:lstStyle/>
          <a:p>
            <a:pPr marL="0" indent="461963">
              <a:buNone/>
            </a:pPr>
            <a:r>
              <a:rPr lang="en-US" b="1" i="1" dirty="0"/>
              <a:t>Brant </a:t>
            </a:r>
            <a:r>
              <a:rPr lang="en-US" b="1" i="1" dirty="0" err="1"/>
              <a:t>Pitre</a:t>
            </a:r>
            <a:r>
              <a:rPr lang="en-US" dirty="0"/>
              <a:t>:  “That’s what you get with a truly anonymous book of the New Testament: actual </a:t>
            </a:r>
            <a:r>
              <a:rPr lang="en-US" b="1" dirty="0">
                <a:solidFill>
                  <a:srgbClr val="FFFF00"/>
                </a:solidFill>
              </a:rPr>
              <a:t>anonymous manuscripts</a:t>
            </a:r>
            <a:r>
              <a:rPr lang="en-US" dirty="0"/>
              <a:t>, and actual </a:t>
            </a:r>
            <a:r>
              <a:rPr lang="en-US" b="1" dirty="0">
                <a:solidFill>
                  <a:srgbClr val="FFFF00"/>
                </a:solidFill>
              </a:rPr>
              <a:t>ancient debates </a:t>
            </a:r>
            <a:r>
              <a:rPr lang="en-US" dirty="0"/>
              <a:t>over who wrote it. But that’s precisely what you don’t find when it comes to the Gospels of Matthew, Mark, Luke, and John. </a:t>
            </a:r>
            <a:r>
              <a:rPr lang="en-US" b="1" dirty="0">
                <a:solidFill>
                  <a:srgbClr val="FFFF00"/>
                </a:solidFill>
              </a:rPr>
              <a:t>No anonymous copies</a:t>
            </a:r>
            <a:r>
              <a:rPr lang="en-US" dirty="0"/>
              <a:t>…</a:t>
            </a:r>
            <a:r>
              <a:rPr lang="en-US" b="1" dirty="0">
                <a:solidFill>
                  <a:srgbClr val="FFFF00"/>
                </a:solidFill>
              </a:rPr>
              <a:t>no debate </a:t>
            </a:r>
            <a:r>
              <a:rPr lang="en-US" dirty="0"/>
              <a:t>among ancient Christians over who wrote the Gospels.”  </a:t>
            </a:r>
            <a:r>
              <a:rPr lang="en-US" sz="2000" dirty="0"/>
              <a:t>(</a:t>
            </a:r>
            <a:r>
              <a:rPr lang="en-US" sz="2000" i="1" dirty="0"/>
              <a:t>The Case for Jesus</a:t>
            </a:r>
            <a:r>
              <a:rPr lang="en-US" sz="2000" dirty="0"/>
              <a:t>, 22)</a:t>
            </a:r>
          </a:p>
        </p:txBody>
      </p:sp>
      <p:sp>
        <p:nvSpPr>
          <p:cNvPr id="4" name="Date Placeholder 3">
            <a:extLst>
              <a:ext uri="{FF2B5EF4-FFF2-40B4-BE49-F238E27FC236}">
                <a16:creationId xmlns:a16="http://schemas.microsoft.com/office/drawing/2014/main" id="{C4CD6C08-E1DB-89BC-F32C-76952BBF60E8}"/>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8</a:t>
            </a:r>
          </a:p>
        </p:txBody>
      </p:sp>
      <p:sp>
        <p:nvSpPr>
          <p:cNvPr id="5" name="Footer Placeholder 4">
            <a:extLst>
              <a:ext uri="{FF2B5EF4-FFF2-40B4-BE49-F238E27FC236}">
                <a16:creationId xmlns:a16="http://schemas.microsoft.com/office/drawing/2014/main" id="{F0AE76EE-BA07-F93C-0069-D86A4FDA04F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4F8FF83E-6A16-6506-0855-E22B57FD262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4242174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424AC65-3435-79CC-E401-3844B10327A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E4769D4-C398-42F1-EE3F-9D2477CBF775}"/>
              </a:ext>
            </a:extLst>
          </p:cNvPr>
          <p:cNvSpPr>
            <a:spLocks noGrp="1"/>
          </p:cNvSpPr>
          <p:nvPr>
            <p:ph type="title"/>
          </p:nvPr>
        </p:nvSpPr>
        <p:spPr/>
        <p:txBody>
          <a:bodyPr/>
          <a:lstStyle/>
          <a:p>
            <a:r>
              <a:rPr lang="en-US" dirty="0"/>
              <a:t>Exactness In Detail</a:t>
            </a:r>
          </a:p>
        </p:txBody>
      </p:sp>
      <p:sp>
        <p:nvSpPr>
          <p:cNvPr id="3" name="Content Placeholder 2">
            <a:extLst>
              <a:ext uri="{FF2B5EF4-FFF2-40B4-BE49-F238E27FC236}">
                <a16:creationId xmlns:a16="http://schemas.microsoft.com/office/drawing/2014/main" id="{748DF6E1-629E-7E13-CE46-CBB299A524A7}"/>
              </a:ext>
            </a:extLst>
          </p:cNvPr>
          <p:cNvSpPr>
            <a:spLocks noGrp="1"/>
          </p:cNvSpPr>
          <p:nvPr>
            <p:ph idx="1"/>
          </p:nvPr>
        </p:nvSpPr>
        <p:spPr/>
        <p:txBody>
          <a:bodyPr/>
          <a:lstStyle/>
          <a:p>
            <a:r>
              <a:rPr lang="en-US" dirty="0"/>
              <a:t>The handkerchief was </a:t>
            </a:r>
            <a:r>
              <a:rPr lang="en-US" b="1" kern="1200" dirty="0">
                <a:solidFill>
                  <a:srgbClr val="FFFF00"/>
                </a:solidFill>
                <a:effectLst>
                  <a:outerShdw blurRad="38100" dist="38100" dir="2700000" algn="tl">
                    <a:srgbClr val="000000">
                      <a:alpha val="43137"/>
                    </a:srgbClr>
                  </a:outerShdw>
                </a:effectLst>
              </a:rPr>
              <a:t>folded</a:t>
            </a:r>
            <a:r>
              <a:rPr lang="en-US" dirty="0"/>
              <a:t> in a place </a:t>
            </a:r>
            <a:r>
              <a:rPr lang="en-US" b="1" kern="1200" dirty="0">
                <a:solidFill>
                  <a:srgbClr val="FFFF00"/>
                </a:solidFill>
                <a:effectLst>
                  <a:outerShdw blurRad="38100" dist="38100" dir="2700000" algn="tl">
                    <a:srgbClr val="000000">
                      <a:alpha val="43137"/>
                    </a:srgbClr>
                  </a:outerShdw>
                </a:effectLst>
              </a:rPr>
              <a:t>by itself  </a:t>
            </a:r>
            <a:r>
              <a:rPr lang="en-US" dirty="0"/>
              <a:t>(Jn. 20:7)</a:t>
            </a:r>
          </a:p>
          <a:p>
            <a:r>
              <a:rPr lang="en-US" dirty="0"/>
              <a:t>Cast the net on </a:t>
            </a:r>
            <a:r>
              <a:rPr lang="en-US" b="1" kern="1200" dirty="0">
                <a:solidFill>
                  <a:srgbClr val="FFFF00"/>
                </a:solidFill>
                <a:effectLst>
                  <a:outerShdw blurRad="38100" dist="38100" dir="2700000" algn="tl">
                    <a:srgbClr val="000000">
                      <a:alpha val="43137"/>
                    </a:srgbClr>
                  </a:outerShdw>
                </a:effectLst>
              </a:rPr>
              <a:t>the right  </a:t>
            </a:r>
            <a:r>
              <a:rPr lang="en-US" dirty="0"/>
              <a:t>(Jn. 21:6)</a:t>
            </a:r>
          </a:p>
          <a:p>
            <a:r>
              <a:rPr lang="en-US" b="1" kern="1200" dirty="0">
                <a:solidFill>
                  <a:srgbClr val="FFFF00"/>
                </a:solidFill>
                <a:effectLst>
                  <a:outerShdw blurRad="38100" dist="38100" dir="2700000" algn="tl">
                    <a:srgbClr val="000000">
                      <a:alpha val="43137"/>
                    </a:srgbClr>
                  </a:outerShdw>
                </a:effectLst>
              </a:rPr>
              <a:t>153</a:t>
            </a:r>
            <a:r>
              <a:rPr lang="en-US" dirty="0"/>
              <a:t> fish  (Jn. 21:11)</a:t>
            </a:r>
          </a:p>
          <a:p>
            <a:r>
              <a:rPr lang="en-US" dirty="0"/>
              <a:t>Etc.</a:t>
            </a:r>
          </a:p>
          <a:p>
            <a:endParaRPr lang="en-US" dirty="0"/>
          </a:p>
        </p:txBody>
      </p:sp>
      <p:sp>
        <p:nvSpPr>
          <p:cNvPr id="4" name="Date Placeholder 3">
            <a:extLst>
              <a:ext uri="{FF2B5EF4-FFF2-40B4-BE49-F238E27FC236}">
                <a16:creationId xmlns:a16="http://schemas.microsoft.com/office/drawing/2014/main" id="{F288D03D-083C-DCE0-B5A5-94797CC50677}"/>
              </a:ext>
            </a:extLst>
          </p:cNvPr>
          <p:cNvSpPr>
            <a:spLocks noGrp="1"/>
          </p:cNvSpPr>
          <p:nvPr>
            <p:ph type="dt" sz="half" idx="10"/>
          </p:nvPr>
        </p:nvSpPr>
        <p:spPr/>
        <p:txBody>
          <a:bodyPr/>
          <a:lstStyle/>
          <a:p>
            <a:r>
              <a:rPr lang="en-US"/>
              <a:t>Outline, 69</a:t>
            </a:r>
          </a:p>
        </p:txBody>
      </p:sp>
      <p:sp>
        <p:nvSpPr>
          <p:cNvPr id="5" name="Footer Placeholder 4">
            <a:extLst>
              <a:ext uri="{FF2B5EF4-FFF2-40B4-BE49-F238E27FC236}">
                <a16:creationId xmlns:a16="http://schemas.microsoft.com/office/drawing/2014/main" id="{BCC7A241-2CFA-08DD-BC61-B6667E3F981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332B3B66-9853-E3A6-05DC-E79D92060B53}"/>
              </a:ext>
            </a:extLst>
          </p:cNvPr>
          <p:cNvSpPr>
            <a:spLocks noGrp="1"/>
          </p:cNvSpPr>
          <p:nvPr>
            <p:ph type="sldNum" sz="quarter" idx="12"/>
          </p:nvPr>
        </p:nvSpPr>
        <p:spPr/>
        <p:txBody>
          <a:bodyPr/>
          <a:lstStyle/>
          <a:p>
            <a:fld id="{3C8CA7C4-6BCF-4B83-8858-85B1748A2A5F}" type="slidenum">
              <a:rPr lang="en-US" smtClean="0"/>
              <a:t>510</a:t>
            </a:fld>
            <a:endParaRPr lang="en-US"/>
          </a:p>
        </p:txBody>
      </p:sp>
    </p:spTree>
    <p:extLst>
      <p:ext uri="{BB962C8B-B14F-4D97-AF65-F5344CB8AC3E}">
        <p14:creationId xmlns:p14="http://schemas.microsoft.com/office/powerpoint/2010/main" val="303271332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529E68-D7E9-47C2-500A-72BB4CB1FC92}"/>
              </a:ext>
            </a:extLst>
          </p:cNvPr>
          <p:cNvSpPr>
            <a:spLocks noGrp="1"/>
          </p:cNvSpPr>
          <p:nvPr>
            <p:ph type="title"/>
          </p:nvPr>
        </p:nvSpPr>
        <p:spPr/>
        <p:txBody>
          <a:bodyPr/>
          <a:lstStyle/>
          <a:p>
            <a:r>
              <a:rPr lang="en-US" dirty="0"/>
              <a:t>Gospel Accuracy</a:t>
            </a:r>
          </a:p>
        </p:txBody>
      </p:sp>
      <p:sp>
        <p:nvSpPr>
          <p:cNvPr id="3" name="Content Placeholder 2">
            <a:extLst>
              <a:ext uri="{FF2B5EF4-FFF2-40B4-BE49-F238E27FC236}">
                <a16:creationId xmlns:a16="http://schemas.microsoft.com/office/drawing/2014/main" id="{1580C37D-AA9A-01B9-7711-239CD722C57A}"/>
              </a:ext>
            </a:extLst>
          </p:cNvPr>
          <p:cNvSpPr>
            <a:spLocks noGrp="1"/>
          </p:cNvSpPr>
          <p:nvPr>
            <p:ph idx="1"/>
          </p:nvPr>
        </p:nvSpPr>
        <p:spPr/>
        <p:txBody>
          <a:bodyPr/>
          <a:lstStyle/>
          <a:p>
            <a:pPr>
              <a:spcAft>
                <a:spcPts val="1800"/>
              </a:spcAft>
            </a:pPr>
            <a:r>
              <a:rPr lang="en-US" b="1" kern="1200" dirty="0">
                <a:solidFill>
                  <a:srgbClr val="FFFF00"/>
                </a:solidFill>
                <a:effectLst>
                  <a:outerShdw blurRad="38100" dist="38100" dir="2700000" algn="tl">
                    <a:srgbClr val="000000">
                      <a:alpha val="43137"/>
                    </a:srgbClr>
                  </a:outerShdw>
                </a:effectLst>
              </a:rPr>
              <a:t>Archaeological</a:t>
            </a:r>
            <a:r>
              <a:rPr lang="en-US" dirty="0"/>
              <a:t> details</a:t>
            </a:r>
          </a:p>
          <a:p>
            <a:pPr>
              <a:spcAft>
                <a:spcPts val="1800"/>
              </a:spcAft>
            </a:pPr>
            <a:r>
              <a:rPr lang="en-US" b="1" kern="1200" dirty="0">
                <a:solidFill>
                  <a:srgbClr val="FFFF00"/>
                </a:solidFill>
                <a:effectLst>
                  <a:outerShdw blurRad="38100" dist="38100" dir="2700000" algn="tl">
                    <a:srgbClr val="000000">
                      <a:alpha val="43137"/>
                    </a:srgbClr>
                  </a:outerShdw>
                </a:effectLst>
              </a:rPr>
              <a:t>Historical</a:t>
            </a:r>
            <a:r>
              <a:rPr lang="en-US" dirty="0"/>
              <a:t> details</a:t>
            </a:r>
          </a:p>
          <a:p>
            <a:pPr>
              <a:spcAft>
                <a:spcPts val="1800"/>
              </a:spcAft>
            </a:pPr>
            <a:r>
              <a:rPr lang="en-US" b="1" kern="1200" dirty="0">
                <a:solidFill>
                  <a:srgbClr val="FFFF00"/>
                </a:solidFill>
                <a:effectLst>
                  <a:outerShdw blurRad="38100" dist="38100" dir="2700000" algn="tl">
                    <a:srgbClr val="000000">
                      <a:alpha val="43137"/>
                    </a:srgbClr>
                  </a:outerShdw>
                </a:effectLst>
              </a:rPr>
              <a:t>Cultural</a:t>
            </a:r>
            <a:r>
              <a:rPr lang="en-US" dirty="0"/>
              <a:t> details</a:t>
            </a:r>
          </a:p>
          <a:p>
            <a:pPr>
              <a:spcAft>
                <a:spcPts val="1800"/>
              </a:spcAft>
            </a:pPr>
            <a:r>
              <a:rPr lang="en-US" b="1" kern="1200" dirty="0">
                <a:solidFill>
                  <a:srgbClr val="FFFF00"/>
                </a:solidFill>
                <a:effectLst>
                  <a:outerShdw blurRad="38100" dist="38100" dir="2700000" algn="tl">
                    <a:srgbClr val="000000">
                      <a:alpha val="43137"/>
                    </a:srgbClr>
                  </a:outerShdw>
                </a:effectLst>
              </a:rPr>
              <a:t>Geographical</a:t>
            </a:r>
            <a:r>
              <a:rPr lang="en-US" dirty="0"/>
              <a:t> details</a:t>
            </a:r>
          </a:p>
          <a:p>
            <a:pPr>
              <a:spcAft>
                <a:spcPts val="1800"/>
              </a:spcAft>
            </a:pPr>
            <a:r>
              <a:rPr lang="en-US" b="1" kern="1200" dirty="0">
                <a:solidFill>
                  <a:srgbClr val="FFFF00"/>
                </a:solidFill>
                <a:effectLst>
                  <a:outerShdw blurRad="38100" dist="38100" dir="2700000" algn="tl">
                    <a:srgbClr val="000000">
                      <a:alpha val="43137"/>
                    </a:srgbClr>
                  </a:outerShdw>
                </a:effectLst>
              </a:rPr>
              <a:t>Topographical</a:t>
            </a:r>
            <a:r>
              <a:rPr lang="en-US" dirty="0"/>
              <a:t> details</a:t>
            </a:r>
          </a:p>
          <a:p>
            <a:pPr>
              <a:spcAft>
                <a:spcPts val="1800"/>
              </a:spcAft>
            </a:pPr>
            <a:r>
              <a:rPr lang="en-US" b="1" kern="1200" dirty="0">
                <a:solidFill>
                  <a:srgbClr val="FFFF00"/>
                </a:solidFill>
                <a:effectLst>
                  <a:outerShdw blurRad="38100" dist="38100" dir="2700000" algn="tl">
                    <a:srgbClr val="000000">
                      <a:alpha val="43137"/>
                    </a:srgbClr>
                  </a:outerShdw>
                </a:effectLst>
              </a:rPr>
              <a:t>Name frequencies</a:t>
            </a:r>
          </a:p>
          <a:p>
            <a:pPr>
              <a:spcAft>
                <a:spcPts val="1800"/>
              </a:spcAft>
            </a:pPr>
            <a:r>
              <a:rPr lang="en-US" b="1" kern="1200" dirty="0">
                <a:solidFill>
                  <a:srgbClr val="FFFF00"/>
                </a:solidFill>
                <a:effectLst>
                  <a:outerShdw blurRad="38100" dist="38100" dir="2700000" algn="tl">
                    <a:srgbClr val="000000">
                      <a:alpha val="43137"/>
                    </a:srgbClr>
                  </a:outerShdw>
                </a:effectLst>
              </a:rPr>
              <a:t>Embarrassing</a:t>
            </a:r>
            <a:r>
              <a:rPr lang="en-US" dirty="0"/>
              <a:t> details  </a:t>
            </a:r>
            <a:r>
              <a:rPr lang="en-US" sz="2000" dirty="0"/>
              <a:t>(Jones)</a:t>
            </a:r>
          </a:p>
          <a:p>
            <a:pPr>
              <a:spcAft>
                <a:spcPts val="1800"/>
              </a:spcAft>
            </a:pPr>
            <a:endParaRPr lang="en-US" dirty="0"/>
          </a:p>
          <a:p>
            <a:pPr>
              <a:spcAft>
                <a:spcPts val="1800"/>
              </a:spcAft>
            </a:pPr>
            <a:endParaRPr lang="en-US" dirty="0"/>
          </a:p>
        </p:txBody>
      </p:sp>
      <p:sp>
        <p:nvSpPr>
          <p:cNvPr id="4" name="Date Placeholder 3">
            <a:extLst>
              <a:ext uri="{FF2B5EF4-FFF2-40B4-BE49-F238E27FC236}">
                <a16:creationId xmlns:a16="http://schemas.microsoft.com/office/drawing/2014/main" id="{36C573E1-23B7-0256-A17F-1F0BC964C493}"/>
              </a:ext>
            </a:extLst>
          </p:cNvPr>
          <p:cNvSpPr>
            <a:spLocks noGrp="1"/>
          </p:cNvSpPr>
          <p:nvPr>
            <p:ph type="dt" sz="half" idx="10"/>
          </p:nvPr>
        </p:nvSpPr>
        <p:spPr/>
        <p:txBody>
          <a:bodyPr/>
          <a:lstStyle/>
          <a:p>
            <a:r>
              <a:rPr lang="en-US" dirty="0"/>
              <a:t>Outline, 69-70</a:t>
            </a:r>
          </a:p>
        </p:txBody>
      </p:sp>
      <p:sp>
        <p:nvSpPr>
          <p:cNvPr id="5" name="Footer Placeholder 4">
            <a:extLst>
              <a:ext uri="{FF2B5EF4-FFF2-40B4-BE49-F238E27FC236}">
                <a16:creationId xmlns:a16="http://schemas.microsoft.com/office/drawing/2014/main" id="{B074EA73-9432-BB32-350F-80530D651FDB}"/>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A8E279A6-7D9B-2C25-E614-12F9256BCCF2}"/>
              </a:ext>
            </a:extLst>
          </p:cNvPr>
          <p:cNvSpPr>
            <a:spLocks noGrp="1"/>
          </p:cNvSpPr>
          <p:nvPr>
            <p:ph type="sldNum" sz="quarter" idx="12"/>
          </p:nvPr>
        </p:nvSpPr>
        <p:spPr/>
        <p:txBody>
          <a:bodyPr/>
          <a:lstStyle/>
          <a:p>
            <a:fld id="{3C8CA7C4-6BCF-4B83-8858-85B1748A2A5F}" type="slidenum">
              <a:rPr lang="en-US" smtClean="0"/>
              <a:t>511</a:t>
            </a:fld>
            <a:endParaRPr lang="en-US"/>
          </a:p>
        </p:txBody>
      </p:sp>
    </p:spTree>
    <p:extLst>
      <p:ext uri="{BB962C8B-B14F-4D97-AF65-F5344CB8AC3E}">
        <p14:creationId xmlns:p14="http://schemas.microsoft.com/office/powerpoint/2010/main" val="21225681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 calcmode="lin" valueType="num">
                                      <p:cBhvr>
                                        <p:cTn id="49"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3">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8481"/>
            <a:ext cx="8229600" cy="1323088"/>
          </a:xfrm>
        </p:spPr>
        <p:txBody>
          <a:bodyPr/>
          <a:lstStyle/>
          <a:p>
            <a:r>
              <a:rPr lang="en-US" dirty="0"/>
              <a:t>Gospels Written Long After The Events</a:t>
            </a:r>
          </a:p>
        </p:txBody>
      </p:sp>
      <p:sp>
        <p:nvSpPr>
          <p:cNvPr id="6" name="Content Placeholder 5"/>
          <p:cNvSpPr>
            <a:spLocks noGrp="1"/>
          </p:cNvSpPr>
          <p:nvPr>
            <p:ph sz="half" idx="1"/>
          </p:nvPr>
        </p:nvSpPr>
        <p:spPr>
          <a:xfrm>
            <a:off x="3367030" y="2038122"/>
            <a:ext cx="5305540" cy="3733800"/>
          </a:xfrm>
        </p:spPr>
        <p:txBody>
          <a:bodyPr anchor="ctr"/>
          <a:lstStyle/>
          <a:p>
            <a:pPr marL="0" indent="457200">
              <a:buNone/>
            </a:pPr>
            <a:r>
              <a:rPr lang="en-US" b="1" i="1" dirty="0">
                <a:effectLst>
                  <a:outerShdw blurRad="38100" dist="38100" dir="2700000" algn="tl">
                    <a:srgbClr val="000000">
                      <a:alpha val="43137"/>
                    </a:srgbClr>
                  </a:outerShdw>
                </a:effectLst>
              </a:rPr>
              <a:t>Bart </a:t>
            </a:r>
            <a:r>
              <a:rPr lang="en-US" b="1" i="1" dirty="0" err="1">
                <a:effectLst>
                  <a:outerShdw blurRad="38100" dist="38100" dir="2700000" algn="tl">
                    <a:srgbClr val="000000">
                      <a:alpha val="43137"/>
                    </a:srgbClr>
                  </a:outerShdw>
                </a:effectLst>
              </a:rPr>
              <a:t>Ehrman</a:t>
            </a:r>
            <a:r>
              <a:rPr lang="en-US" dirty="0">
                <a:effectLst>
                  <a:outerShdw blurRad="38100" dist="38100" dir="2700000" algn="tl">
                    <a:srgbClr val="000000">
                      <a:alpha val="43137"/>
                    </a:srgbClr>
                  </a:outerShdw>
                </a:effectLst>
              </a:rPr>
              <a:t>: “The very first surviving account of Jesus’ life was written </a:t>
            </a:r>
            <a:r>
              <a:rPr lang="en-US" b="1" dirty="0">
                <a:solidFill>
                  <a:srgbClr val="FFFF00"/>
                </a:solidFill>
                <a:effectLst>
                  <a:outerShdw blurRad="38100" dist="38100" dir="2700000" algn="tl">
                    <a:srgbClr val="000000">
                      <a:alpha val="43137"/>
                    </a:srgbClr>
                  </a:outerShdw>
                </a:effectLst>
              </a:rPr>
              <a:t>thirty-five to forty years </a:t>
            </a:r>
            <a:r>
              <a:rPr lang="en-US" dirty="0">
                <a:effectLst>
                  <a:outerShdw blurRad="38100" dist="38100" dir="2700000" algn="tl">
                    <a:srgbClr val="000000">
                      <a:alpha val="43137"/>
                    </a:srgbClr>
                  </a:outerShdw>
                </a:effectLst>
              </a:rPr>
              <a:t>after his death. Our last canonical gospel was written </a:t>
            </a:r>
            <a:r>
              <a:rPr lang="en-US" b="1" dirty="0">
                <a:solidFill>
                  <a:srgbClr val="FFFF00"/>
                </a:solidFill>
                <a:effectLst>
                  <a:outerShdw blurRad="38100" dist="38100" dir="2700000" algn="tl">
                    <a:srgbClr val="000000">
                      <a:alpha val="43137"/>
                    </a:srgbClr>
                  </a:outerShdw>
                </a:effectLst>
              </a:rPr>
              <a:t>sixty to sixty-five years </a:t>
            </a:r>
            <a:r>
              <a:rPr lang="en-US" dirty="0">
                <a:effectLst>
                  <a:outerShdw blurRad="38100" dist="38100" dir="2700000" algn="tl">
                    <a:srgbClr val="000000">
                      <a:alpha val="43137"/>
                    </a:srgbClr>
                  </a:outerShdw>
                </a:effectLst>
              </a:rPr>
              <a:t>after his death. That's obviously a lot of time.”</a:t>
            </a:r>
            <a:r>
              <a:rPr lang="en-US" sz="2500"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How Jesus Became God</a:t>
            </a:r>
            <a:r>
              <a:rPr lang="en-US" sz="2000" dirty="0">
                <a:effectLst>
                  <a:outerShdw blurRad="38100" dist="38100" dir="2700000" algn="tl">
                    <a:srgbClr val="000000">
                      <a:alpha val="43137"/>
                    </a:srgbClr>
                  </a:outerShdw>
                </a:effectLst>
              </a:rPr>
              <a:t>, 26)</a:t>
            </a:r>
            <a:endParaRPr lang="en-US" sz="2000" dirty="0"/>
          </a:p>
        </p:txBody>
      </p:sp>
      <p:sp>
        <p:nvSpPr>
          <p:cNvPr id="3" name="Date Placeholder 2">
            <a:extLst>
              <a:ext uri="{FF2B5EF4-FFF2-40B4-BE49-F238E27FC236}">
                <a16:creationId xmlns:a16="http://schemas.microsoft.com/office/drawing/2014/main" id="{CE847303-E246-882E-9DFB-F2E39ED707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70</a:t>
            </a:r>
          </a:p>
        </p:txBody>
      </p:sp>
      <p:sp>
        <p:nvSpPr>
          <p:cNvPr id="4" name="Footer Placeholder 3">
            <a:extLst>
              <a:ext uri="{FF2B5EF4-FFF2-40B4-BE49-F238E27FC236}">
                <a16:creationId xmlns:a16="http://schemas.microsoft.com/office/drawing/2014/main" id="{D86651A6-BA2B-2CAB-FD30-907FBC61B7D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9" name="Picture 2" descr="Bart D. Ehrman - Wikipedia">
            <a:extLst>
              <a:ext uri="{FF2B5EF4-FFF2-40B4-BE49-F238E27FC236}">
                <a16:creationId xmlns:a16="http://schemas.microsoft.com/office/drawing/2014/main" id="{F69BCB6E-1BC8-9852-7721-1295644E0E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2210147"/>
            <a:ext cx="2777352" cy="32790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488500"/>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z="4400" b="0" i="0" u="none" strike="noStrike" kern="0" cap="none" spc="0" normalizeH="0" baseline="0" noProof="0">
                <a:ln>
                  <a:noFill/>
                </a:ln>
                <a:solidFill>
                  <a:srgbClr val="FFFFCC"/>
                </a:solidFill>
                <a:effectLst>
                  <a:outerShdw blurRad="38100" dist="38100" dir="2700000" algn="tl">
                    <a:srgbClr val="000000"/>
                  </a:outerShdw>
                </a:effectLst>
                <a:uLnTx/>
                <a:uFillTx/>
                <a:latin typeface="Arial Black" panose="020B0A04020102020204"/>
                <a:ea typeface="+mj-ea"/>
                <a:cs typeface="+mj-cs"/>
              </a:rPr>
              <a:t>Gospels Written Long After The Events</a:t>
            </a:r>
            <a:endParaRPr lang="en-US" sz="4000"/>
          </a:p>
        </p:txBody>
      </p:sp>
      <p:sp>
        <p:nvSpPr>
          <p:cNvPr id="3" name="Content Placeholder 2"/>
          <p:cNvSpPr>
            <a:spLocks noGrp="1"/>
          </p:cNvSpPr>
          <p:nvPr>
            <p:ph sz="half" idx="1"/>
          </p:nvPr>
        </p:nvSpPr>
        <p:spPr>
          <a:xfrm>
            <a:off x="457200" y="1600202"/>
            <a:ext cx="4830896" cy="4530725"/>
          </a:xfrm>
        </p:spPr>
        <p:txBody>
          <a:bodyPr anchor="ctr"/>
          <a:lstStyle/>
          <a:p>
            <a:pPr marL="0" indent="457200">
              <a:spcBef>
                <a:spcPts val="0"/>
              </a:spcBef>
              <a:spcAft>
                <a:spcPts val="2400"/>
              </a:spcAft>
              <a:buNone/>
            </a:pPr>
            <a:r>
              <a:rPr lang="en-US" sz="2600" b="1" i="1" dirty="0"/>
              <a:t>Richard Dawkins:  </a:t>
            </a:r>
            <a:r>
              <a:rPr lang="en-US" sz="2600" dirty="0"/>
              <a:t>“[T]he gospels are </a:t>
            </a:r>
            <a:r>
              <a:rPr lang="en-US" sz="2800" b="1" dirty="0">
                <a:solidFill>
                  <a:srgbClr val="FFFF00"/>
                </a:solidFill>
              </a:rPr>
              <a:t>not reliable accounts</a:t>
            </a:r>
            <a:r>
              <a:rPr lang="en-US" sz="2600" dirty="0"/>
              <a:t> of what happened in the history of the real world.  All were </a:t>
            </a:r>
            <a:r>
              <a:rPr lang="en-US" sz="2800" b="1" dirty="0">
                <a:solidFill>
                  <a:srgbClr val="FFFF00"/>
                </a:solidFill>
              </a:rPr>
              <a:t>written long after </a:t>
            </a:r>
            <a:r>
              <a:rPr lang="en-US" sz="2600" dirty="0"/>
              <a:t>the death of Jesus, and also after the epistles of Paul, which </a:t>
            </a:r>
            <a:r>
              <a:rPr lang="en-US" sz="2600" b="1" dirty="0">
                <a:solidFill>
                  <a:srgbClr val="FFFF00"/>
                </a:solidFill>
              </a:rPr>
              <a:t>mention almost none of the alleged facts of Jesus’ life</a:t>
            </a:r>
            <a:r>
              <a:rPr lang="en-US" sz="2600" dirty="0"/>
              <a:t>.”</a:t>
            </a:r>
            <a:r>
              <a:rPr lang="en-US" sz="2800" dirty="0"/>
              <a:t>  </a:t>
            </a:r>
            <a:r>
              <a:rPr lang="en-US" sz="2000" dirty="0"/>
              <a:t>(</a:t>
            </a:r>
            <a:r>
              <a:rPr lang="en-US" sz="2000" i="1" dirty="0"/>
              <a:t>The God Delusion</a:t>
            </a:r>
            <a:r>
              <a:rPr lang="en-US" sz="2000" dirty="0"/>
              <a:t>, Kindle location 1536)</a:t>
            </a:r>
          </a:p>
        </p:txBody>
      </p:sp>
      <p:pic>
        <p:nvPicPr>
          <p:cNvPr id="8" name="Content Placeholder 7"/>
          <p:cNvPicPr>
            <a:picLocks noGrp="1" noChangeAspect="1"/>
          </p:cNvPicPr>
          <p:nvPr>
            <p:ph sz="half" idx="2"/>
          </p:nvPr>
        </p:nvPicPr>
        <p:blipFill>
          <a:blip r:embed="rId3" cstate="print">
            <a:extLst>
              <a:ext uri="{28A0092B-C50C-407E-A947-70E740481C1C}">
                <a14:useLocalDpi xmlns:a14="http://schemas.microsoft.com/office/drawing/2010/main" val="0"/>
              </a:ext>
            </a:extLst>
          </a:blip>
          <a:stretch>
            <a:fillRect/>
          </a:stretch>
        </p:blipFill>
        <p:spPr>
          <a:xfrm>
            <a:off x="5609488" y="1894901"/>
            <a:ext cx="2628916" cy="3872322"/>
          </a:xfrm>
        </p:spPr>
      </p:pic>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7B0110CE-7977-1512-7F68-BA2DEC8B901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70</a:t>
            </a:r>
          </a:p>
        </p:txBody>
      </p:sp>
    </p:spTree>
    <p:extLst>
      <p:ext uri="{BB962C8B-B14F-4D97-AF65-F5344CB8AC3E}">
        <p14:creationId xmlns:p14="http://schemas.microsoft.com/office/powerpoint/2010/main" val="2734221069"/>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2" descr="Bart D. Ehrman - Wikipedia">
            <a:extLst>
              <a:ext uri="{FF2B5EF4-FFF2-40B4-BE49-F238E27FC236}">
                <a16:creationId xmlns:a16="http://schemas.microsoft.com/office/drawing/2014/main" id="{C77FCF27-DE13-218A-1CD2-76D3836523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1686159"/>
            <a:ext cx="3583234" cy="4230547"/>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a:t>The Telephone Game</a:t>
            </a:r>
          </a:p>
        </p:txBody>
      </p:sp>
      <p:sp>
        <p:nvSpPr>
          <p:cNvPr id="6" name="Content Placeholder 5"/>
          <p:cNvSpPr>
            <a:spLocks noGrp="1"/>
          </p:cNvSpPr>
          <p:nvPr>
            <p:ph sz="half" idx="1"/>
          </p:nvPr>
        </p:nvSpPr>
        <p:spPr>
          <a:xfrm>
            <a:off x="457200" y="1504859"/>
            <a:ext cx="8229600" cy="4773704"/>
          </a:xfrm>
        </p:spPr>
        <p:txBody>
          <a:bodyPr/>
          <a:lstStyle/>
          <a:p>
            <a:pPr marL="0" indent="457200">
              <a:buNone/>
            </a:pPr>
            <a:r>
              <a:rPr lang="en-US" sz="2800" b="1" i="1" dirty="0">
                <a:effectLst>
                  <a:outerShdw blurRad="38100" dist="38100" dir="2700000" algn="tl">
                    <a:srgbClr val="000000">
                      <a:alpha val="43137"/>
                    </a:srgbClr>
                  </a:outerShdw>
                </a:effectLst>
              </a:rPr>
              <a:t>Bart </a:t>
            </a:r>
            <a:r>
              <a:rPr lang="en-US" sz="2800" b="1" i="1" dirty="0" err="1">
                <a:effectLst>
                  <a:outerShdw blurRad="38100" dist="38100" dir="2700000" algn="tl">
                    <a:srgbClr val="000000">
                      <a:alpha val="43137"/>
                    </a:srgbClr>
                  </a:outerShdw>
                </a:effectLst>
              </a:rPr>
              <a:t>Ehrman</a:t>
            </a:r>
            <a:r>
              <a:rPr lang="en-US" sz="2800" b="1" dirty="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“[N]early all of these storytellers had </a:t>
            </a:r>
            <a:r>
              <a:rPr lang="en-US" sz="2800" b="1" dirty="0">
                <a:solidFill>
                  <a:srgbClr val="FFFF00"/>
                </a:solidFill>
                <a:effectLst>
                  <a:outerShdw blurRad="38100" dist="38100" dir="2700000" algn="tl">
                    <a:srgbClr val="000000">
                      <a:alpha val="43137"/>
                    </a:srgbClr>
                  </a:outerShdw>
                </a:effectLst>
              </a:rPr>
              <a:t>no independent knowledge </a:t>
            </a:r>
            <a:r>
              <a:rPr lang="en-US" sz="2800" dirty="0">
                <a:effectLst>
                  <a:outerShdw blurRad="38100" dist="38100" dir="2700000" algn="tl">
                    <a:srgbClr val="000000">
                      <a:alpha val="43137"/>
                    </a:srgbClr>
                  </a:outerShdw>
                </a:effectLst>
              </a:rPr>
              <a:t>of what really happened [to Jesus]. It takes little imagination to realize what happened to the stories. You are probably familiar with the old birthday party game </a:t>
            </a:r>
            <a:r>
              <a:rPr lang="en-US" sz="2800" b="1" dirty="0">
                <a:solidFill>
                  <a:srgbClr val="FFFF00"/>
                </a:solidFill>
                <a:effectLst>
                  <a:outerShdw blurRad="38100" dist="38100" dir="2700000" algn="tl">
                    <a:srgbClr val="000000">
                      <a:alpha val="43137"/>
                    </a:srgbClr>
                  </a:outerShdw>
                </a:effectLst>
              </a:rPr>
              <a:t>‘telephone.’ </a:t>
            </a:r>
            <a:r>
              <a:rPr lang="en-US" sz="2800" dirty="0">
                <a:effectLst>
                  <a:outerShdw blurRad="38100" dist="38100" dir="2700000" algn="tl">
                    <a:srgbClr val="000000">
                      <a:alpha val="43137"/>
                    </a:srgbClr>
                  </a:outerShdw>
                </a:effectLst>
              </a:rPr>
              <a:t>A group of kids sits in a circle, the first tells a brief story to the one sitting next to her, who tells it to the next, and to the next, and so on, until it comes back full circle to the one who started it. Invariably, </a:t>
            </a:r>
            <a:r>
              <a:rPr lang="en-US" sz="2800" b="1" dirty="0">
                <a:solidFill>
                  <a:srgbClr val="FFFF00"/>
                </a:solidFill>
                <a:effectLst>
                  <a:outerShdw blurRad="38100" dist="38100" dir="2700000" algn="tl">
                    <a:srgbClr val="000000">
                      <a:alpha val="43137"/>
                    </a:srgbClr>
                  </a:outerShdw>
                </a:effectLst>
              </a:rPr>
              <a:t>the story has changed </a:t>
            </a:r>
            <a:r>
              <a:rPr lang="en-US" sz="2800" dirty="0">
                <a:effectLst>
                  <a:outerShdw blurRad="38100" dist="38100" dir="2700000" algn="tl">
                    <a:srgbClr val="000000">
                      <a:alpha val="43137"/>
                    </a:srgbClr>
                  </a:outerShdw>
                </a:effectLst>
              </a:rPr>
              <a:t>so much in</a:t>
            </a:r>
            <a:endParaRPr lang="en-US" sz="20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CE847303-E246-882E-9DFB-F2E39ED707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70</a:t>
            </a:r>
          </a:p>
        </p:txBody>
      </p:sp>
      <p:sp>
        <p:nvSpPr>
          <p:cNvPr id="4" name="Footer Placeholder 3">
            <a:extLst>
              <a:ext uri="{FF2B5EF4-FFF2-40B4-BE49-F238E27FC236}">
                <a16:creationId xmlns:a16="http://schemas.microsoft.com/office/drawing/2014/main" id="{D86651A6-BA2B-2CAB-FD30-907FBC61B7D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731446739"/>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 calcmode="lin" valueType="num">
                                      <p:cBhvr>
                                        <p:cTn id="1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5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2" descr="Bart D. Ehrman - Wikipedia">
            <a:extLst>
              <a:ext uri="{FF2B5EF4-FFF2-40B4-BE49-F238E27FC236}">
                <a16:creationId xmlns:a16="http://schemas.microsoft.com/office/drawing/2014/main" id="{8204D148-AA3C-DA45-09F4-4D48549E996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0383" y="1600202"/>
            <a:ext cx="3583234" cy="4230547"/>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a:t>The Telephone Game</a:t>
            </a:r>
          </a:p>
        </p:txBody>
      </p:sp>
      <p:sp>
        <p:nvSpPr>
          <p:cNvPr id="6" name="Content Placeholder 5"/>
          <p:cNvSpPr>
            <a:spLocks noGrp="1"/>
          </p:cNvSpPr>
          <p:nvPr>
            <p:ph sz="half" idx="1"/>
          </p:nvPr>
        </p:nvSpPr>
        <p:spPr>
          <a:xfrm>
            <a:off x="457199" y="1600202"/>
            <a:ext cx="8229600" cy="4773704"/>
          </a:xfrm>
        </p:spPr>
        <p:txBody>
          <a:bodyPr/>
          <a:lstStyle/>
          <a:p>
            <a:pPr marL="0" indent="0">
              <a:buNone/>
            </a:pPr>
            <a:r>
              <a:rPr lang="en-US" sz="2800">
                <a:effectLst>
                  <a:outerShdw blurRad="38100" dist="38100" dir="2700000" algn="tl">
                    <a:srgbClr val="000000">
                      <a:alpha val="43137"/>
                    </a:srgbClr>
                  </a:outerShdw>
                </a:effectLst>
              </a:rPr>
              <a:t>it. Invariably, </a:t>
            </a:r>
            <a:r>
              <a:rPr lang="en-US" sz="2800" b="1">
                <a:solidFill>
                  <a:srgbClr val="FFFF00"/>
                </a:solidFill>
                <a:effectLst>
                  <a:outerShdw blurRad="38100" dist="38100" dir="2700000" algn="tl">
                    <a:srgbClr val="000000">
                      <a:alpha val="43137"/>
                    </a:srgbClr>
                  </a:outerShdw>
                </a:effectLst>
              </a:rPr>
              <a:t>the story has changed </a:t>
            </a:r>
            <a:r>
              <a:rPr lang="en-US" sz="2800">
                <a:effectLst>
                  <a:outerShdw blurRad="38100" dist="38100" dir="2700000" algn="tl">
                    <a:srgbClr val="000000">
                      <a:alpha val="43137"/>
                    </a:srgbClr>
                  </a:outerShdw>
                </a:effectLst>
              </a:rPr>
              <a:t>so much in the process of retelling that everyone gets a good laugh. Imagine this same activity taking place, not in a solitary living room with ten kids on one afternoon, but over the expanse of the </a:t>
            </a:r>
            <a:r>
              <a:rPr lang="en-US" sz="2800" b="1">
                <a:solidFill>
                  <a:srgbClr val="FFFF00"/>
                </a:solidFill>
                <a:effectLst>
                  <a:outerShdw blurRad="38100" dist="38100" dir="2700000" algn="tl">
                    <a:srgbClr val="000000">
                      <a:alpha val="43137"/>
                    </a:srgbClr>
                  </a:outerShdw>
                </a:effectLst>
              </a:rPr>
              <a:t>Roman Empire</a:t>
            </a:r>
            <a:r>
              <a:rPr lang="en-US" sz="2800">
                <a:effectLst>
                  <a:outerShdw blurRad="38100" dist="38100" dir="2700000" algn="tl">
                    <a:srgbClr val="000000">
                      <a:alpha val="43137"/>
                    </a:srgbClr>
                  </a:outerShdw>
                </a:effectLst>
              </a:rPr>
              <a:t> (some 2,500 miles across), with </a:t>
            </a:r>
            <a:r>
              <a:rPr lang="en-US" sz="2800" b="1">
                <a:solidFill>
                  <a:srgbClr val="FFFF00"/>
                </a:solidFill>
                <a:effectLst>
                  <a:outerShdw blurRad="38100" dist="38100" dir="2700000" algn="tl">
                    <a:srgbClr val="000000">
                      <a:alpha val="43137"/>
                    </a:srgbClr>
                  </a:outerShdw>
                </a:effectLst>
              </a:rPr>
              <a:t>thousands of participants</a:t>
            </a:r>
            <a:r>
              <a:rPr lang="en-US" sz="2800">
                <a:effectLst>
                  <a:outerShdw blurRad="38100" dist="38100" dir="2700000" algn="tl">
                    <a:srgbClr val="000000">
                      <a:alpha val="43137"/>
                    </a:srgbClr>
                  </a:outerShdw>
                </a:effectLst>
              </a:rPr>
              <a:t>.”  </a:t>
            </a:r>
            <a:r>
              <a:rPr lang="en-US" sz="2000">
                <a:effectLst>
                  <a:outerShdw blurRad="38100" dist="38100" dir="2700000" algn="tl">
                    <a:srgbClr val="000000">
                      <a:alpha val="43137"/>
                    </a:srgbClr>
                  </a:outerShdw>
                </a:effectLst>
              </a:rPr>
              <a:t>(The New Testament:  A Historical Introduction To The Early Christian Writings, quoted in Brant </a:t>
            </a:r>
            <a:r>
              <a:rPr lang="en-US" sz="2000" err="1">
                <a:effectLst>
                  <a:outerShdw blurRad="38100" dist="38100" dir="2700000" algn="tl">
                    <a:srgbClr val="000000">
                      <a:alpha val="43137"/>
                    </a:srgbClr>
                  </a:outerShdw>
                </a:effectLst>
              </a:rPr>
              <a:t>Pitre</a:t>
            </a:r>
            <a:r>
              <a:rPr lang="en-US" sz="2000">
                <a:effectLst>
                  <a:outerShdw blurRad="38100" dist="38100" dir="2700000" algn="tl">
                    <a:srgbClr val="000000">
                      <a:alpha val="43137"/>
                    </a:srgbClr>
                  </a:outerShdw>
                </a:effectLst>
              </a:rPr>
              <a:t>, The Case for Jesus, The Kindle Edition, 3)</a:t>
            </a:r>
            <a:endParaRPr lang="en-US" sz="200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CE847303-E246-882E-9DFB-F2E39ED707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70</a:t>
            </a:r>
          </a:p>
        </p:txBody>
      </p:sp>
      <p:sp>
        <p:nvSpPr>
          <p:cNvPr id="4" name="Footer Placeholder 3">
            <a:extLst>
              <a:ext uri="{FF2B5EF4-FFF2-40B4-BE49-F238E27FC236}">
                <a16:creationId xmlns:a16="http://schemas.microsoft.com/office/drawing/2014/main" id="{D86651A6-BA2B-2CAB-FD30-907FBC61B7D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466810354"/>
      </p:ext>
    </p:extLst>
  </p:cSld>
  <p:clrMapOvr>
    <a:overrideClrMapping bg1="dk2" tx1="lt1" bg2="dk1" tx2="lt2" accent1="accent1" accent2="accent2" accent3="accent3" accent4="accent4" accent5="accent5" accent6="accent6" hlink="hlink" folHlink="folHlink"/>
  </p:clrMapOvr>
  <p:transition spd="med">
    <p:pull/>
  </p:transition>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Bart D. Ehrman - Wikipedia">
            <a:extLst>
              <a:ext uri="{FF2B5EF4-FFF2-40B4-BE49-F238E27FC236}">
                <a16:creationId xmlns:a16="http://schemas.microsoft.com/office/drawing/2014/main" id="{CEFAF256-5A6A-4A33-8710-5D14C73F46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28260" y="1600202"/>
            <a:ext cx="3583234" cy="4230547"/>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a:t>The Telephone Game</a:t>
            </a:r>
          </a:p>
        </p:txBody>
      </p:sp>
      <p:sp>
        <p:nvSpPr>
          <p:cNvPr id="6" name="Content Placeholder 5"/>
          <p:cNvSpPr>
            <a:spLocks noGrp="1"/>
          </p:cNvSpPr>
          <p:nvPr>
            <p:ph sz="half" idx="1"/>
          </p:nvPr>
        </p:nvSpPr>
        <p:spPr>
          <a:xfrm>
            <a:off x="457199" y="1600202"/>
            <a:ext cx="8229600" cy="4425460"/>
          </a:xfrm>
        </p:spPr>
        <p:txBody>
          <a:bodyPr/>
          <a:lstStyle/>
          <a:p>
            <a:pPr marL="0" indent="457200">
              <a:buNone/>
            </a:pPr>
            <a:r>
              <a:rPr lang="en-US" sz="2800" i="1" dirty="0">
                <a:effectLst>
                  <a:outerShdw blurRad="38100" dist="38100" dir="2700000" algn="tl">
                    <a:srgbClr val="000000">
                      <a:alpha val="43137"/>
                    </a:srgbClr>
                  </a:outerShdw>
                </a:effectLst>
              </a:rPr>
              <a:t>Bart </a:t>
            </a:r>
            <a:r>
              <a:rPr lang="en-US" sz="2800" i="1" dirty="0" err="1">
                <a:effectLst>
                  <a:outerShdw blurRad="38100" dist="38100" dir="2700000" algn="tl">
                    <a:srgbClr val="000000">
                      <a:alpha val="43137"/>
                    </a:srgbClr>
                  </a:outerShdw>
                </a:effectLst>
              </a:rPr>
              <a:t>Ehrman</a:t>
            </a:r>
            <a:r>
              <a:rPr lang="en-US" sz="2800" dirty="0">
                <a:effectLst>
                  <a:outerShdw blurRad="38100" dist="38100" dir="2700000" algn="tl">
                    <a:srgbClr val="000000">
                      <a:alpha val="43137"/>
                    </a:srgbClr>
                  </a:outerShdw>
                </a:effectLst>
              </a:rPr>
              <a:t>:  “What do you suppose </a:t>
            </a:r>
            <a:r>
              <a:rPr lang="en-US" sz="2800" b="1" dirty="0">
                <a:solidFill>
                  <a:srgbClr val="FFFF00"/>
                </a:solidFill>
                <a:effectLst>
                  <a:outerShdw blurRad="38100" dist="38100" dir="2700000" algn="tl">
                    <a:srgbClr val="000000">
                      <a:alpha val="43137"/>
                    </a:srgbClr>
                  </a:outerShdw>
                </a:effectLst>
              </a:rPr>
              <a:t>happened to the stories</a:t>
            </a:r>
            <a:r>
              <a:rPr lang="en-US" sz="2800" dirty="0">
                <a:effectLst>
                  <a:outerShdw blurRad="38100" dist="38100" dir="2700000" algn="tl">
                    <a:srgbClr val="000000">
                      <a:alpha val="43137"/>
                    </a:srgbClr>
                  </a:outerShdw>
                </a:effectLst>
              </a:rPr>
              <a:t> [about Jesus] over the years, as they were </a:t>
            </a:r>
            <a:r>
              <a:rPr lang="en-US" b="1" dirty="0">
                <a:solidFill>
                  <a:srgbClr val="FFFF00"/>
                </a:solidFill>
                <a:effectLst>
                  <a:outerShdw blurRad="38100" dist="38100" dir="2700000" algn="tl">
                    <a:srgbClr val="000000">
                      <a:alpha val="43137"/>
                    </a:srgbClr>
                  </a:outerShdw>
                </a:effectLst>
              </a:rPr>
              <a:t>told</a:t>
            </a:r>
            <a:r>
              <a:rPr lang="en-US" sz="2800" dirty="0">
                <a:effectLst>
                  <a:outerShdw blurRad="38100" dist="38100" dir="2700000" algn="tl">
                    <a:srgbClr val="000000">
                      <a:alpha val="43137"/>
                    </a:srgbClr>
                  </a:outerShdw>
                </a:effectLst>
              </a:rPr>
              <a:t> and </a:t>
            </a:r>
            <a:r>
              <a:rPr lang="en-US" b="1" dirty="0">
                <a:solidFill>
                  <a:srgbClr val="FFFF00"/>
                </a:solidFill>
                <a:effectLst>
                  <a:outerShdw blurRad="38100" dist="38100" dir="2700000" algn="tl">
                    <a:srgbClr val="000000">
                      <a:alpha val="43137"/>
                    </a:srgbClr>
                  </a:outerShdw>
                </a:effectLst>
              </a:rPr>
              <a:t>retold</a:t>
            </a:r>
            <a:r>
              <a:rPr lang="en-US" sz="2800" dirty="0">
                <a:effectLst>
                  <a:outerShdw blurRad="38100" dist="38100" dir="2700000" algn="tl">
                    <a:srgbClr val="000000">
                      <a:alpha val="43137"/>
                    </a:srgbClr>
                  </a:outerShdw>
                </a:effectLst>
              </a:rPr>
              <a:t>, not as disinterested news stories reported by eyewitnesses but as </a:t>
            </a:r>
            <a:r>
              <a:rPr lang="en-US" b="1" dirty="0">
                <a:solidFill>
                  <a:srgbClr val="FFFF00"/>
                </a:solidFill>
                <a:effectLst>
                  <a:outerShdw blurRad="38100" dist="38100" dir="2700000" algn="tl">
                    <a:srgbClr val="000000">
                      <a:alpha val="43137"/>
                    </a:srgbClr>
                  </a:outerShdw>
                </a:effectLst>
              </a:rPr>
              <a:t>propaganda</a:t>
            </a:r>
            <a:r>
              <a:rPr lang="en-US" sz="2800" dirty="0">
                <a:effectLst>
                  <a:outerShdw blurRad="38100" dist="38100" dir="2700000" algn="tl">
                    <a:srgbClr val="000000">
                      <a:alpha val="43137"/>
                    </a:srgbClr>
                  </a:outerShdw>
                </a:effectLst>
              </a:rPr>
              <a:t> meant to convert people to faith, told by people who had themselves heard them </a:t>
            </a:r>
            <a:r>
              <a:rPr lang="en-US" b="1" dirty="0">
                <a:solidFill>
                  <a:srgbClr val="FFFF00"/>
                </a:solidFill>
                <a:effectLst>
                  <a:outerShdw blurRad="38100" dist="38100" dir="2700000" algn="tl">
                    <a:srgbClr val="000000">
                      <a:alpha val="43137"/>
                    </a:srgbClr>
                  </a:outerShdw>
                </a:effectLst>
              </a:rPr>
              <a:t>fifth-</a:t>
            </a:r>
            <a:r>
              <a:rPr lang="en-US" sz="2800" dirty="0">
                <a:effectLst>
                  <a:outerShdw blurRad="38100" dist="38100" dir="2700000" algn="tl">
                    <a:srgbClr val="000000">
                      <a:alpha val="43137"/>
                    </a:srgbClr>
                  </a:outerShdw>
                </a:effectLst>
              </a:rPr>
              <a:t> or </a:t>
            </a:r>
            <a:r>
              <a:rPr lang="en-US" b="1" dirty="0">
                <a:solidFill>
                  <a:srgbClr val="FFFF00"/>
                </a:solidFill>
                <a:effectLst>
                  <a:outerShdw blurRad="38100" dist="38100" dir="2700000" algn="tl">
                    <a:srgbClr val="000000">
                      <a:alpha val="43137"/>
                    </a:srgbClr>
                  </a:outerShdw>
                </a:effectLst>
              </a:rPr>
              <a:t>sixth-</a:t>
            </a:r>
            <a:r>
              <a:rPr lang="en-US" sz="2800" dirty="0">
                <a:effectLst>
                  <a:outerShdw blurRad="38100" dist="38100" dir="2700000" algn="tl">
                    <a:srgbClr val="000000">
                      <a:alpha val="43137"/>
                    </a:srgbClr>
                  </a:outerShdw>
                </a:effectLst>
              </a:rPr>
              <a:t> or </a:t>
            </a:r>
            <a:r>
              <a:rPr lang="en-US" b="1" dirty="0">
                <a:solidFill>
                  <a:srgbClr val="FFFF00"/>
                </a:solidFill>
                <a:effectLst>
                  <a:outerShdw blurRad="38100" dist="38100" dir="2700000" algn="tl">
                    <a:srgbClr val="000000">
                      <a:alpha val="43137"/>
                    </a:srgbClr>
                  </a:outerShdw>
                </a:effectLst>
              </a:rPr>
              <a:t>nineteenth-hand</a:t>
            </a:r>
            <a:r>
              <a:rPr lang="en-US" sz="2800" dirty="0">
                <a:effectLst>
                  <a:outerShdw blurRad="38100" dist="38100" dir="2700000" algn="tl">
                    <a:srgbClr val="000000">
                      <a:alpha val="43137"/>
                    </a:srgbClr>
                  </a:outerShdw>
                </a:effectLst>
              </a:rPr>
              <a:t>?  Did you or your kids ever play </a:t>
            </a:r>
            <a:r>
              <a:rPr lang="en-US" sz="2800" b="1" dirty="0">
                <a:solidFill>
                  <a:srgbClr val="FFFF00"/>
                </a:solidFill>
                <a:effectLst>
                  <a:outerShdw blurRad="38100" dist="38100" dir="2700000" algn="tl">
                    <a:srgbClr val="000000">
                      <a:alpha val="43137"/>
                    </a:srgbClr>
                  </a:outerShdw>
                </a:effectLst>
              </a:rPr>
              <a:t>the telephone game </a:t>
            </a:r>
            <a:r>
              <a:rPr lang="en-US" sz="2800" dirty="0">
                <a:effectLst>
                  <a:outerShdw blurRad="38100" dist="38100" dir="2700000" algn="tl">
                    <a:srgbClr val="000000">
                      <a:alpha val="43137"/>
                    </a:srgbClr>
                  </a:outerShdw>
                </a:effectLst>
              </a:rPr>
              <a:t>at a birthday party?”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Jesus Interrupted</a:t>
            </a:r>
            <a:r>
              <a:rPr lang="en-US" sz="2000" dirty="0">
                <a:effectLst>
                  <a:outerShdw blurRad="38100" dist="38100" dir="2700000" algn="tl">
                    <a:srgbClr val="000000">
                      <a:alpha val="43137"/>
                    </a:srgbClr>
                  </a:outerShdw>
                </a:effectLst>
              </a:rPr>
              <a:t>, 146-147)</a:t>
            </a:r>
            <a:endParaRPr lang="en-US" sz="20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CE847303-E246-882E-9DFB-F2E39ED707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70-71</a:t>
            </a:r>
          </a:p>
        </p:txBody>
      </p:sp>
      <p:sp>
        <p:nvSpPr>
          <p:cNvPr id="4" name="Footer Placeholder 3">
            <a:extLst>
              <a:ext uri="{FF2B5EF4-FFF2-40B4-BE49-F238E27FC236}">
                <a16:creationId xmlns:a16="http://schemas.microsoft.com/office/drawing/2014/main" id="{D86651A6-BA2B-2CAB-FD30-907FBC61B7D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997664940"/>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 calcmode="lin" valueType="num">
                                      <p:cBhvr>
                                        <p:cTn id="1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B0F1717F-2F7D-64EF-BCAA-D027084A09EE}"/>
              </a:ext>
            </a:extLst>
          </p:cNvPr>
          <p:cNvSpPr>
            <a:spLocks noGrp="1"/>
          </p:cNvSpPr>
          <p:nvPr>
            <p:ph type="title"/>
          </p:nvPr>
        </p:nvSpPr>
        <p:spPr/>
        <p:txBody>
          <a:bodyPr/>
          <a:lstStyle/>
          <a:p>
            <a:r>
              <a:rPr lang="en-US" dirty="0"/>
              <a:t>The Telephone Game</a:t>
            </a:r>
          </a:p>
        </p:txBody>
      </p:sp>
      <p:sp>
        <p:nvSpPr>
          <p:cNvPr id="9" name="Content Placeholder 8">
            <a:extLst>
              <a:ext uri="{FF2B5EF4-FFF2-40B4-BE49-F238E27FC236}">
                <a16:creationId xmlns:a16="http://schemas.microsoft.com/office/drawing/2014/main" id="{7BA82A35-5F4D-B346-A531-8C19BECDB9D8}"/>
              </a:ext>
            </a:extLst>
          </p:cNvPr>
          <p:cNvSpPr>
            <a:spLocks noGrp="1"/>
          </p:cNvSpPr>
          <p:nvPr>
            <p:ph idx="1"/>
          </p:nvPr>
        </p:nvSpPr>
        <p:spPr>
          <a:xfrm>
            <a:off x="4814370" y="1600200"/>
            <a:ext cx="3872429" cy="4530725"/>
          </a:xfrm>
        </p:spPr>
        <p:txBody>
          <a:bodyPr/>
          <a:lstStyle/>
          <a:p>
            <a:r>
              <a:rPr lang="en-US" dirty="0"/>
              <a:t>You must </a:t>
            </a:r>
            <a:r>
              <a:rPr lang="en-US" b="1" dirty="0">
                <a:solidFill>
                  <a:srgbClr val="FFFF00"/>
                </a:solidFill>
              </a:rPr>
              <a:t>whisper</a:t>
            </a:r>
          </a:p>
          <a:p>
            <a:r>
              <a:rPr lang="en-US" dirty="0"/>
              <a:t>You can only </a:t>
            </a:r>
            <a:r>
              <a:rPr lang="en-US" b="1" dirty="0">
                <a:solidFill>
                  <a:srgbClr val="FFFF00"/>
                </a:solidFill>
              </a:rPr>
              <a:t>say it once</a:t>
            </a:r>
          </a:p>
          <a:p>
            <a:r>
              <a:rPr lang="en-US" dirty="0"/>
              <a:t>You can only hear it from </a:t>
            </a:r>
            <a:r>
              <a:rPr lang="en-US" b="1" dirty="0">
                <a:solidFill>
                  <a:srgbClr val="FFFF00"/>
                </a:solidFill>
              </a:rPr>
              <a:t>one person</a:t>
            </a:r>
          </a:p>
          <a:p>
            <a:endParaRPr lang="en-US" dirty="0"/>
          </a:p>
        </p:txBody>
      </p:sp>
      <p:sp>
        <p:nvSpPr>
          <p:cNvPr id="5" name="Date Placeholder 4">
            <a:extLst>
              <a:ext uri="{FF2B5EF4-FFF2-40B4-BE49-F238E27FC236}">
                <a16:creationId xmlns:a16="http://schemas.microsoft.com/office/drawing/2014/main" id="{7318645B-21A2-BA76-702B-548BD67757F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70-71</a:t>
            </a:r>
          </a:p>
        </p:txBody>
      </p:sp>
      <p:sp>
        <p:nvSpPr>
          <p:cNvPr id="6" name="Footer Placeholder 5">
            <a:extLst>
              <a:ext uri="{FF2B5EF4-FFF2-40B4-BE49-F238E27FC236}">
                <a16:creationId xmlns:a16="http://schemas.microsoft.com/office/drawing/2014/main" id="{F92DA23F-2F24-0B3F-714E-E9A298788D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7" name="Slide Number Placeholder 6">
            <a:extLst>
              <a:ext uri="{FF2B5EF4-FFF2-40B4-BE49-F238E27FC236}">
                <a16:creationId xmlns:a16="http://schemas.microsoft.com/office/drawing/2014/main" id="{E71060D0-0861-973F-FFAC-F795A6CFA2E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11" name="Picture 10" descr="A black telephone on a surface&#10;&#10;Description automatically generated">
            <a:extLst>
              <a:ext uri="{FF2B5EF4-FFF2-40B4-BE49-F238E27FC236}">
                <a16:creationId xmlns:a16="http://schemas.microsoft.com/office/drawing/2014/main" id="{F4602E8B-310E-447E-CE2D-4CC1E7BED3C8}"/>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699570" y="2001655"/>
            <a:ext cx="3872430" cy="2552576"/>
          </a:xfrm>
          <a:prstGeom prst="rect">
            <a:avLst/>
          </a:prstGeom>
        </p:spPr>
      </p:pic>
      <p:sp>
        <p:nvSpPr>
          <p:cNvPr id="12" name="Callout: Up Arrow 11">
            <a:extLst>
              <a:ext uri="{FF2B5EF4-FFF2-40B4-BE49-F238E27FC236}">
                <a16:creationId xmlns:a16="http://schemas.microsoft.com/office/drawing/2014/main" id="{94200F06-5750-9CF0-3BAD-EC28CA9C5616}"/>
              </a:ext>
            </a:extLst>
          </p:cNvPr>
          <p:cNvSpPr/>
          <p:nvPr/>
        </p:nvSpPr>
        <p:spPr bwMode="auto">
          <a:xfrm>
            <a:off x="1002535" y="4809322"/>
            <a:ext cx="7546554" cy="1143000"/>
          </a:xfrm>
          <a:prstGeom prst="upArrowCallout">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Black" panose="020B0A04020102020204"/>
                <a:ea typeface="+mn-ea"/>
                <a:cs typeface="+mn-cs"/>
              </a:rPr>
              <a:t>It Is Designed For Failure!</a:t>
            </a:r>
          </a:p>
        </p:txBody>
      </p:sp>
    </p:spTree>
    <p:extLst>
      <p:ext uri="{BB962C8B-B14F-4D97-AF65-F5344CB8AC3E}">
        <p14:creationId xmlns:p14="http://schemas.microsoft.com/office/powerpoint/2010/main" val="290502342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 calcmode="lin" valueType="num">
                                      <p:cBhvr>
                                        <p:cTn id="21"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9">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wipe(down)">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2" grpId="0" animBg="1"/>
    </p:bldLst>
  </p:timing>
</p:sld>
</file>

<file path=ppt/slides/slide5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a:t>Recall</a:t>
            </a:r>
          </a:p>
        </p:txBody>
      </p:sp>
      <p:sp>
        <p:nvSpPr>
          <p:cNvPr id="3" name="Content Placeholder 2"/>
          <p:cNvSpPr>
            <a:spLocks noGrp="1"/>
          </p:cNvSpPr>
          <p:nvPr>
            <p:ph idx="1"/>
          </p:nvPr>
        </p:nvSpPr>
        <p:spPr>
          <a:xfrm>
            <a:off x="457200" y="1498294"/>
            <a:ext cx="8229600" cy="4632631"/>
          </a:xfrm>
        </p:spPr>
        <p:txBody>
          <a:bodyPr/>
          <a:lstStyle/>
          <a:p>
            <a:pPr marL="461963" indent="-461963">
              <a:spcBef>
                <a:spcPts val="0"/>
              </a:spcBef>
              <a:spcAft>
                <a:spcPts val="2400"/>
              </a:spcAft>
            </a:pPr>
            <a:r>
              <a:rPr lang="en-US" sz="3200" dirty="0">
                <a:solidFill>
                  <a:srgbClr val="FFFF00"/>
                </a:solidFill>
                <a:latin typeface="+mj-lt"/>
              </a:rPr>
              <a:t>R</a:t>
            </a:r>
            <a:r>
              <a:rPr lang="en-US" sz="2800" dirty="0"/>
              <a:t>epeated teachings</a:t>
            </a:r>
          </a:p>
          <a:p>
            <a:pPr marL="461963" indent="-461963">
              <a:spcBef>
                <a:spcPts val="0"/>
              </a:spcBef>
              <a:spcAft>
                <a:spcPts val="2400"/>
              </a:spcAft>
            </a:pPr>
            <a:r>
              <a:rPr lang="en-US" sz="3200" dirty="0">
                <a:solidFill>
                  <a:srgbClr val="FFFF00"/>
                </a:solidFill>
                <a:latin typeface="+mj-lt"/>
              </a:rPr>
              <a:t>E</a:t>
            </a:r>
            <a:r>
              <a:rPr lang="en-US" sz="2800" dirty="0"/>
              <a:t>arly eyewitnesses</a:t>
            </a:r>
          </a:p>
          <a:p>
            <a:pPr marL="461963" indent="-461963">
              <a:spcBef>
                <a:spcPts val="0"/>
              </a:spcBef>
              <a:spcAft>
                <a:spcPts val="2400"/>
              </a:spcAft>
            </a:pPr>
            <a:r>
              <a:rPr lang="en-US" sz="3200" dirty="0">
                <a:solidFill>
                  <a:srgbClr val="FFFF00"/>
                </a:solidFill>
                <a:latin typeface="+mj-lt"/>
              </a:rPr>
              <a:t>C</a:t>
            </a:r>
            <a:r>
              <a:rPr lang="en-US" sz="2800" dirty="0"/>
              <a:t>ollective communication</a:t>
            </a:r>
          </a:p>
          <a:p>
            <a:pPr marL="461963" indent="-461963">
              <a:spcBef>
                <a:spcPts val="0"/>
              </a:spcBef>
              <a:spcAft>
                <a:spcPts val="2400"/>
              </a:spcAft>
            </a:pPr>
            <a:r>
              <a:rPr lang="en-US" sz="3200" dirty="0">
                <a:solidFill>
                  <a:srgbClr val="FFFF00"/>
                </a:solidFill>
                <a:latin typeface="+mj-lt"/>
              </a:rPr>
              <a:t>A</a:t>
            </a:r>
            <a:r>
              <a:rPr lang="en-US" sz="2800" dirty="0"/>
              <a:t>postolic oversight</a:t>
            </a:r>
          </a:p>
          <a:p>
            <a:pPr marL="461963" indent="-461963">
              <a:spcBef>
                <a:spcPts val="0"/>
              </a:spcBef>
              <a:spcAft>
                <a:spcPts val="2400"/>
              </a:spcAft>
            </a:pPr>
            <a:r>
              <a:rPr lang="en-US" sz="3200" dirty="0">
                <a:solidFill>
                  <a:srgbClr val="FFFF00"/>
                </a:solidFill>
                <a:latin typeface="+mj-lt"/>
              </a:rPr>
              <a:t>L</a:t>
            </a:r>
            <a:r>
              <a:rPr lang="en-US" sz="2800" dirty="0"/>
              <a:t>ife-changing teaching</a:t>
            </a:r>
          </a:p>
          <a:p>
            <a:pPr marL="461963" indent="-461963">
              <a:spcBef>
                <a:spcPts val="0"/>
              </a:spcBef>
              <a:spcAft>
                <a:spcPts val="2400"/>
              </a:spcAft>
            </a:pPr>
            <a:r>
              <a:rPr lang="en-US" sz="3200" dirty="0">
                <a:solidFill>
                  <a:srgbClr val="FFFF00"/>
                </a:solidFill>
                <a:latin typeface="+mj-lt"/>
              </a:rPr>
              <a:t>L</a:t>
            </a:r>
            <a:r>
              <a:rPr lang="en-US" sz="2800" dirty="0"/>
              <a:t>ife and death, teaching</a:t>
            </a:r>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518</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58FAC67B-11CA-9C79-B6FD-6F3B4363590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11382507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up)">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wipe(up)">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wipe(up)">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wipe(up)">
                                      <p:cBhvr>
                                        <p:cTn id="3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a:t>Repeated Teaching</a:t>
            </a:r>
          </a:p>
        </p:txBody>
      </p:sp>
      <p:sp>
        <p:nvSpPr>
          <p:cNvPr id="3" name="Content Placeholder 2"/>
          <p:cNvSpPr>
            <a:spLocks noGrp="1"/>
          </p:cNvSpPr>
          <p:nvPr>
            <p:ph idx="1"/>
          </p:nvPr>
        </p:nvSpPr>
        <p:spPr/>
        <p:txBody>
          <a:bodyPr/>
          <a:lstStyle/>
          <a:p>
            <a:pPr marL="461963" indent="-461963">
              <a:spcBef>
                <a:spcPts val="0"/>
              </a:spcBef>
              <a:spcAft>
                <a:spcPts val="2400"/>
              </a:spcAft>
            </a:pPr>
            <a:r>
              <a:rPr lang="en-US" sz="2800" dirty="0"/>
              <a:t>Jesus was an </a:t>
            </a:r>
            <a:r>
              <a:rPr lang="en-US" sz="2800" b="1" dirty="0">
                <a:solidFill>
                  <a:srgbClr val="FFFF00"/>
                </a:solidFill>
              </a:rPr>
              <a:t>itinerant</a:t>
            </a:r>
            <a:r>
              <a:rPr lang="en-US" sz="2800" dirty="0"/>
              <a:t> teacher</a:t>
            </a:r>
          </a:p>
          <a:p>
            <a:pPr lvl="1" indent="-461963"/>
            <a:r>
              <a:rPr lang="en-US" dirty="0"/>
              <a:t>Jesus likely wouldn’t have created </a:t>
            </a:r>
            <a:r>
              <a:rPr lang="en-US" dirty="0">
                <a:solidFill>
                  <a:srgbClr val="FFFF00"/>
                </a:solidFill>
              </a:rPr>
              <a:t>brand new teachings </a:t>
            </a:r>
            <a:r>
              <a:rPr lang="en-US" dirty="0"/>
              <a:t>for each new city</a:t>
            </a:r>
          </a:p>
          <a:p>
            <a:pPr lvl="1" indent="-461963"/>
            <a:r>
              <a:rPr lang="en-US" dirty="0"/>
              <a:t>He likely </a:t>
            </a:r>
            <a:r>
              <a:rPr lang="en-US" dirty="0">
                <a:solidFill>
                  <a:srgbClr val="FFFF00"/>
                </a:solidFill>
              </a:rPr>
              <a:t>repeated the same teachings </a:t>
            </a:r>
            <a:r>
              <a:rPr lang="en-US" dirty="0"/>
              <a:t>over and over</a:t>
            </a:r>
          </a:p>
          <a:p>
            <a:pPr lvl="1" indent="-461963"/>
            <a:r>
              <a:rPr lang="en-US" dirty="0"/>
              <a:t>After 3.5 years these teachings would have been </a:t>
            </a:r>
            <a:r>
              <a:rPr lang="en-US" dirty="0">
                <a:solidFill>
                  <a:srgbClr val="FFFF00"/>
                </a:solidFill>
              </a:rPr>
              <a:t>seared</a:t>
            </a:r>
            <a:r>
              <a:rPr lang="en-US" dirty="0"/>
              <a:t> into the minds of His disciples</a:t>
            </a:r>
          </a:p>
          <a:p>
            <a:endParaRPr lang="en-US" dirty="0"/>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519</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CF6F3622-71FD-7906-4A79-F0AF7D0A945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26376430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EBF0968-6D89-0D69-577F-3BF21479DC85}"/>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9C3FB244-7272-2A0A-D3B1-6EA9CF81B917}"/>
              </a:ext>
            </a:extLst>
          </p:cNvPr>
          <p:cNvPicPr>
            <a:picLocks noChangeAspect="1"/>
          </p:cNvPicPr>
          <p:nvPr/>
        </p:nvPicPr>
        <p:blipFill>
          <a:blip r:embed="rId2"/>
          <a:stretch>
            <a:fillRect/>
          </a:stretch>
        </p:blipFill>
        <p:spPr>
          <a:xfrm>
            <a:off x="3028088" y="1678616"/>
            <a:ext cx="3087824" cy="4112420"/>
          </a:xfrm>
          <a:prstGeom prst="rect">
            <a:avLst/>
          </a:prstGeom>
        </p:spPr>
      </p:pic>
      <p:sp>
        <p:nvSpPr>
          <p:cNvPr id="2" name="Title 1">
            <a:extLst>
              <a:ext uri="{FF2B5EF4-FFF2-40B4-BE49-F238E27FC236}">
                <a16:creationId xmlns:a16="http://schemas.microsoft.com/office/drawing/2014/main" id="{0B8D3695-9098-12D1-F6EE-0AE6FB3F9861}"/>
              </a:ext>
            </a:extLst>
          </p:cNvPr>
          <p:cNvSpPr>
            <a:spLocks noGrp="1"/>
          </p:cNvSpPr>
          <p:nvPr>
            <p:ph type="title"/>
          </p:nvPr>
        </p:nvSpPr>
        <p:spPr/>
        <p:txBody>
          <a:bodyPr/>
          <a:lstStyle/>
          <a:p>
            <a:r>
              <a:rPr lang="en-US"/>
              <a:t>Uniform Titles</a:t>
            </a:r>
          </a:p>
        </p:txBody>
      </p:sp>
      <p:sp>
        <p:nvSpPr>
          <p:cNvPr id="3" name="Content Placeholder 2">
            <a:extLst>
              <a:ext uri="{FF2B5EF4-FFF2-40B4-BE49-F238E27FC236}">
                <a16:creationId xmlns:a16="http://schemas.microsoft.com/office/drawing/2014/main" id="{BA33A952-890D-F5C6-3061-A5122997F2E9}"/>
              </a:ext>
            </a:extLst>
          </p:cNvPr>
          <p:cNvSpPr>
            <a:spLocks noGrp="1"/>
          </p:cNvSpPr>
          <p:nvPr>
            <p:ph idx="1"/>
          </p:nvPr>
        </p:nvSpPr>
        <p:spPr>
          <a:xfrm>
            <a:off x="655504" y="1549897"/>
            <a:ext cx="7832992" cy="4599582"/>
          </a:xfrm>
        </p:spPr>
        <p:txBody>
          <a:bodyPr/>
          <a:lstStyle/>
          <a:p>
            <a:pPr marL="0" indent="461963">
              <a:buNone/>
            </a:pPr>
            <a:r>
              <a:rPr lang="en-US" b="1" i="1" dirty="0">
                <a:effectLst>
                  <a:outerShdw blurRad="38100" dist="38100" dir="2700000" algn="tl">
                    <a:srgbClr val="000000">
                      <a:alpha val="43137"/>
                    </a:srgbClr>
                  </a:outerShdw>
                </a:effectLst>
              </a:rPr>
              <a:t>Martin </a:t>
            </a:r>
            <a:r>
              <a:rPr lang="en-US" b="1" i="1" dirty="0" err="1">
                <a:effectLst>
                  <a:outerShdw blurRad="38100" dist="38100" dir="2700000" algn="tl">
                    <a:srgbClr val="000000">
                      <a:alpha val="43137"/>
                    </a:srgbClr>
                  </a:outerShdw>
                </a:effectLst>
              </a:rPr>
              <a:t>Hengel</a:t>
            </a:r>
            <a:r>
              <a:rPr lang="en-US" dirty="0">
                <a:effectLst>
                  <a:outerShdw blurRad="38100" dist="38100" dir="2700000" algn="tl">
                    <a:srgbClr val="000000">
                      <a:alpha val="43137"/>
                    </a:srgbClr>
                  </a:outerShdw>
                </a:effectLst>
              </a:rPr>
              <a:t>:  “[I]f [the Gospels] had first </a:t>
            </a:r>
            <a:r>
              <a:rPr lang="en-US" b="1" dirty="0">
                <a:solidFill>
                  <a:srgbClr val="FFFF00"/>
                </a:solidFill>
              </a:rPr>
              <a:t>circulated anonymously </a:t>
            </a:r>
            <a:r>
              <a:rPr lang="en-US" dirty="0">
                <a:effectLst>
                  <a:outerShdw blurRad="38100" dist="38100" dir="2700000" algn="tl">
                    <a:srgbClr val="000000">
                      <a:alpha val="43137"/>
                    </a:srgbClr>
                  </a:outerShdw>
                </a:effectLst>
              </a:rPr>
              <a:t>and had been given their </a:t>
            </a:r>
            <a:r>
              <a:rPr lang="en-US" b="1" dirty="0">
                <a:solidFill>
                  <a:srgbClr val="FFFF00"/>
                </a:solidFill>
              </a:rPr>
              <a:t>titles</a:t>
            </a:r>
            <a:r>
              <a:rPr lang="en-US" dirty="0">
                <a:effectLst>
                  <a:outerShdw blurRad="38100" dist="38100" dir="2700000" algn="tl">
                    <a:srgbClr val="000000">
                      <a:alpha val="43137"/>
                    </a:srgbClr>
                  </a:outerShdw>
                </a:effectLst>
              </a:rPr>
              <a:t> only at a </a:t>
            </a:r>
            <a:r>
              <a:rPr lang="en-US" b="1" dirty="0">
                <a:solidFill>
                  <a:srgbClr val="FFFF00"/>
                </a:solidFill>
              </a:rPr>
              <a:t>secondary stage </a:t>
            </a:r>
            <a:r>
              <a:rPr lang="en-US" dirty="0">
                <a:effectLst>
                  <a:outerShdw blurRad="38100" dist="38100" dir="2700000" algn="tl">
                    <a:srgbClr val="000000">
                      <a:alpha val="43137"/>
                    </a:srgbClr>
                  </a:outerShdw>
                </a:effectLst>
              </a:rPr>
              <a:t>and </a:t>
            </a:r>
            <a:r>
              <a:rPr lang="en-US" b="1" dirty="0">
                <a:solidFill>
                  <a:srgbClr val="FFFF00"/>
                </a:solidFill>
              </a:rPr>
              <a:t>independently</a:t>
            </a:r>
            <a:r>
              <a:rPr lang="en-US" dirty="0">
                <a:effectLst>
                  <a:outerShdw blurRad="38100" dist="38100" dir="2700000" algn="tl">
                    <a:srgbClr val="000000">
                      <a:alpha val="43137"/>
                    </a:srgbClr>
                  </a:outerShdw>
                </a:effectLst>
              </a:rPr>
              <a:t> of one another in the different communities, because a title was needed for announcing reading in worship, this must necessarily have resulted in a </a:t>
            </a:r>
            <a:r>
              <a:rPr lang="en-US" b="1" dirty="0">
                <a:solidFill>
                  <a:srgbClr val="FFFF00"/>
                </a:solidFill>
              </a:rPr>
              <a:t>diversity of titles</a:t>
            </a:r>
            <a:r>
              <a:rPr lang="en-US" dirty="0">
                <a:effectLst>
                  <a:outerShdw blurRad="38100" dist="38100" dir="2700000" algn="tl">
                    <a:srgbClr val="000000">
                      <a:alpha val="43137"/>
                    </a:srgbClr>
                  </a:outerShdw>
                </a:effectLst>
              </a:rPr>
              <a:t>, as can be illustrated by many examples from antiquity…. There is no trace of such anonymity.”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The Four Gospels</a:t>
            </a:r>
            <a:r>
              <a:rPr lang="en-US" sz="2000" dirty="0">
                <a:effectLst>
                  <a:outerShdw blurRad="38100" dist="38100" dir="2700000" algn="tl">
                    <a:srgbClr val="000000">
                      <a:alpha val="43137"/>
                    </a:srgbClr>
                  </a:outerShdw>
                </a:effectLst>
              </a:rPr>
              <a:t>, 54, quoted in </a:t>
            </a:r>
            <a:r>
              <a:rPr lang="en-US" sz="2000" dirty="0" err="1">
                <a:effectLst>
                  <a:outerShdw blurRad="38100" dist="38100" dir="2700000" algn="tl">
                    <a:srgbClr val="000000">
                      <a:alpha val="43137"/>
                    </a:srgbClr>
                  </a:outerShdw>
                </a:effectLst>
              </a:rPr>
              <a:t>Pitre</a:t>
            </a:r>
            <a:r>
              <a:rPr lang="en-US" sz="2000" dirty="0">
                <a:effectLst>
                  <a:outerShdw blurRad="38100" dist="38100" dir="2700000" algn="tl">
                    <a:srgbClr val="000000">
                      <a:alpha val="43137"/>
                    </a:srgbClr>
                  </a:outerShdw>
                </a:effectLst>
              </a:rPr>
              <a:t>, </a:t>
            </a:r>
            <a:r>
              <a:rPr lang="en-US" sz="2000" i="1" dirty="0">
                <a:effectLst>
                  <a:outerShdw blurRad="38100" dist="38100" dir="2700000" algn="tl">
                    <a:srgbClr val="000000">
                      <a:alpha val="43137"/>
                    </a:srgbClr>
                  </a:outerShdw>
                </a:effectLst>
              </a:rPr>
              <a:t>The Case for Jesus</a:t>
            </a:r>
            <a:r>
              <a:rPr lang="en-US" sz="2000" dirty="0">
                <a:effectLst>
                  <a:outerShdw blurRad="38100" dist="38100" dir="2700000" algn="tl">
                    <a:srgbClr val="000000">
                      <a:alpha val="43137"/>
                    </a:srgbClr>
                  </a:outerShdw>
                </a:effectLst>
              </a:rPr>
              <a:t>, 22)</a:t>
            </a:r>
          </a:p>
        </p:txBody>
      </p:sp>
      <p:sp>
        <p:nvSpPr>
          <p:cNvPr id="4" name="Footer Placeholder 3">
            <a:extLst>
              <a:ext uri="{FF2B5EF4-FFF2-40B4-BE49-F238E27FC236}">
                <a16:creationId xmlns:a16="http://schemas.microsoft.com/office/drawing/2014/main" id="{6586067C-F635-E887-B119-C4874F8A27E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F526C317-E37C-975F-2D27-E6E6315BD00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03E68090-65DC-0DF4-3950-88B4F410C044}"/>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8</a:t>
            </a:r>
          </a:p>
        </p:txBody>
      </p:sp>
    </p:spTree>
    <p:extLst>
      <p:ext uri="{BB962C8B-B14F-4D97-AF65-F5344CB8AC3E}">
        <p14:creationId xmlns:p14="http://schemas.microsoft.com/office/powerpoint/2010/main" val="277109738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a:t>Repeated Teaching</a:t>
            </a:r>
          </a:p>
        </p:txBody>
      </p:sp>
      <p:sp>
        <p:nvSpPr>
          <p:cNvPr id="3" name="Content Placeholder 2"/>
          <p:cNvSpPr>
            <a:spLocks noGrp="1"/>
          </p:cNvSpPr>
          <p:nvPr>
            <p:ph idx="1"/>
          </p:nvPr>
        </p:nvSpPr>
        <p:spPr/>
        <p:txBody>
          <a:bodyPr/>
          <a:lstStyle/>
          <a:p>
            <a:r>
              <a:rPr lang="en-US" b="1" dirty="0">
                <a:solidFill>
                  <a:srgbClr val="FFFF00"/>
                </a:solidFill>
              </a:rPr>
              <a:t>Evidence</a:t>
            </a:r>
            <a:r>
              <a:rPr lang="en-US" dirty="0"/>
              <a:t> of repetition</a:t>
            </a:r>
          </a:p>
          <a:p>
            <a:pPr lvl="1"/>
            <a:r>
              <a:rPr lang="en-US" dirty="0"/>
              <a:t>Mt. 10:39; 16:25; Mk. 8:35; Lk. 9:24; 17:33; Jn. 12:25</a:t>
            </a:r>
          </a:p>
          <a:p>
            <a:pPr lvl="1"/>
            <a:r>
              <a:rPr lang="en-US" dirty="0"/>
              <a:t>Galilee  (Mt. 10:39)</a:t>
            </a:r>
          </a:p>
          <a:p>
            <a:pPr lvl="1"/>
            <a:r>
              <a:rPr lang="en-US" dirty="0"/>
              <a:t>Caesarea Philippi  (Mt. 16:25; Mk. 8:35; Lk. 9:24)</a:t>
            </a:r>
          </a:p>
          <a:p>
            <a:pPr lvl="1"/>
            <a:r>
              <a:rPr lang="en-US" dirty="0"/>
              <a:t>Close to Jerusalem  (Lk. 17:33)</a:t>
            </a:r>
          </a:p>
          <a:p>
            <a:pPr lvl="1"/>
            <a:r>
              <a:rPr lang="en-US" dirty="0"/>
              <a:t>Last week of His life  (Jn. 12:25)</a:t>
            </a:r>
          </a:p>
          <a:p>
            <a:endParaRPr lang="en-US" dirty="0"/>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520</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8525D1DC-F5A6-A9CB-0357-BC79BB76ACE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2950144630"/>
      </p:ext>
    </p:extLst>
  </p:cSld>
  <p:clrMapOvr>
    <a:masterClrMapping/>
  </p:clrMapOvr>
  <p:transition spd="med">
    <p:pull/>
  </p:transition>
</p:sld>
</file>

<file path=ppt/slides/slide5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a:t>Repeated Teaching</a:t>
            </a:r>
          </a:p>
        </p:txBody>
      </p:sp>
      <p:sp>
        <p:nvSpPr>
          <p:cNvPr id="3" name="Content Placeholder 2"/>
          <p:cNvSpPr>
            <a:spLocks noGrp="1"/>
          </p:cNvSpPr>
          <p:nvPr>
            <p:ph idx="1"/>
          </p:nvPr>
        </p:nvSpPr>
        <p:spPr/>
        <p:txBody>
          <a:bodyPr/>
          <a:lstStyle/>
          <a:p>
            <a:r>
              <a:rPr lang="en-US" b="1" dirty="0">
                <a:solidFill>
                  <a:srgbClr val="FFFF00"/>
                </a:solidFill>
              </a:rPr>
              <a:t>Evidence</a:t>
            </a:r>
            <a:r>
              <a:rPr lang="en-US" dirty="0"/>
              <a:t> of repetition</a:t>
            </a:r>
          </a:p>
          <a:p>
            <a:pPr lvl="1"/>
            <a:r>
              <a:rPr lang="en-US" dirty="0"/>
              <a:t>He who has ears to hear….  (Mt. 11:15; 13:9, 43; Mk. 4:9, 23; 7:16; Lk. 8:8; 14:35)</a:t>
            </a:r>
          </a:p>
          <a:p>
            <a:pPr lvl="1"/>
            <a:r>
              <a:rPr lang="en-US" dirty="0"/>
              <a:t>Exalts himself will be humbled…  (Lk. 14:11; 18:14)</a:t>
            </a:r>
          </a:p>
          <a:p>
            <a:pPr lvl="1"/>
            <a:r>
              <a:rPr lang="en-US" dirty="0"/>
              <a:t>First will be last….  (Mt. 19:30; 20:16)</a:t>
            </a:r>
          </a:p>
          <a:p>
            <a:pPr lvl="1"/>
            <a:r>
              <a:rPr lang="en-US" dirty="0"/>
              <a:t>Predictions of death &amp; resurrection  (Mk. 5x  (Mk. 8:31; 9:9, 31-32; 10:33-34; 14:28)</a:t>
            </a:r>
          </a:p>
          <a:p>
            <a:pPr lvl="1"/>
            <a:r>
              <a:rPr lang="en-US" dirty="0"/>
              <a:t>Receiving Christ like a child  (Mt. 18:13; 19:14)</a:t>
            </a:r>
          </a:p>
          <a:p>
            <a:pPr lvl="1"/>
            <a:endParaRPr lang="en-US" dirty="0"/>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521</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3A63B73D-D0DE-9DAB-7F58-987A4B55234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7465130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a:t>Repeated Teaching</a:t>
            </a:r>
          </a:p>
        </p:txBody>
      </p:sp>
      <p:sp>
        <p:nvSpPr>
          <p:cNvPr id="3" name="Content Placeholder 2"/>
          <p:cNvSpPr>
            <a:spLocks noGrp="1"/>
          </p:cNvSpPr>
          <p:nvPr>
            <p:ph idx="1"/>
          </p:nvPr>
        </p:nvSpPr>
        <p:spPr/>
        <p:txBody>
          <a:bodyPr/>
          <a:lstStyle/>
          <a:p>
            <a:r>
              <a:rPr lang="en-US" b="1" dirty="0">
                <a:solidFill>
                  <a:srgbClr val="FFFF00"/>
                </a:solidFill>
              </a:rPr>
              <a:t>Evidence</a:t>
            </a:r>
            <a:r>
              <a:rPr lang="en-US" dirty="0"/>
              <a:t> of repetition</a:t>
            </a:r>
          </a:p>
          <a:p>
            <a:pPr lvl="1"/>
            <a:r>
              <a:rPr lang="en-US" dirty="0"/>
              <a:t>Model prayer  (Mt. 6:9-13; Lk. 11:1-4)</a:t>
            </a:r>
          </a:p>
          <a:p>
            <a:pPr lvl="1"/>
            <a:r>
              <a:rPr lang="en-US" dirty="0"/>
              <a:t>Sermon on the Mount/Plain  (Mt. 5-7; Lk. 6:17-49)</a:t>
            </a:r>
          </a:p>
          <a:p>
            <a:pPr lvl="1"/>
            <a:r>
              <a:rPr lang="en-US" dirty="0"/>
              <a:t>Jesus sent them to teach  (Mt. 10:7; Mk. 6:12; Lk. 9:2; 10:9)</a:t>
            </a:r>
          </a:p>
          <a:p>
            <a:pPr lvl="1"/>
            <a:endParaRPr lang="en-US" dirty="0"/>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522</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EED8FAC8-832D-CF7B-D9C9-93EEA90334B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666540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p:cTn id="7"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3">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 calcmode="lin" valueType="num">
                                      <p:cBhvr>
                                        <p:cTn id="14"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p:cTn id="21"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3"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a:t>Repeated Teaching</a:t>
            </a:r>
          </a:p>
        </p:txBody>
      </p:sp>
      <p:sp>
        <p:nvSpPr>
          <p:cNvPr id="3" name="Content Placeholder 2"/>
          <p:cNvSpPr>
            <a:spLocks noGrp="1"/>
          </p:cNvSpPr>
          <p:nvPr>
            <p:ph idx="1"/>
          </p:nvPr>
        </p:nvSpPr>
        <p:spPr/>
        <p:txBody>
          <a:bodyPr/>
          <a:lstStyle/>
          <a:p>
            <a:r>
              <a:rPr lang="en-US" b="1" dirty="0">
                <a:solidFill>
                  <a:srgbClr val="FFFF00"/>
                </a:solidFill>
              </a:rPr>
              <a:t>Memorization</a:t>
            </a:r>
          </a:p>
          <a:p>
            <a:r>
              <a:rPr lang="en-US" b="1" dirty="0">
                <a:solidFill>
                  <a:srgbClr val="FFFF00"/>
                </a:solidFill>
              </a:rPr>
              <a:t>Memorization today</a:t>
            </a:r>
          </a:p>
          <a:p>
            <a:pPr lvl="1"/>
            <a:r>
              <a:rPr lang="en-US" dirty="0"/>
              <a:t>Some Muslims have memorized the </a:t>
            </a:r>
            <a:r>
              <a:rPr lang="en-US" dirty="0">
                <a:solidFill>
                  <a:srgbClr val="FFFF00"/>
                </a:solidFill>
              </a:rPr>
              <a:t>entire Quran </a:t>
            </a:r>
            <a:r>
              <a:rPr lang="en-US" dirty="0"/>
              <a:t>even when they don’t know Arabic</a:t>
            </a:r>
          </a:p>
          <a:p>
            <a:pPr lvl="1"/>
            <a:r>
              <a:rPr lang="en-US" dirty="0">
                <a:solidFill>
                  <a:srgbClr val="FFFF00"/>
                </a:solidFill>
              </a:rPr>
              <a:t>Phone numbers </a:t>
            </a:r>
            <a:r>
              <a:rPr lang="en-US" dirty="0"/>
              <a:t>from childhood, theater kids, movie scripts, TV lyrics, song lyrics</a:t>
            </a:r>
          </a:p>
          <a:p>
            <a:endParaRPr lang="en-US" dirty="0"/>
          </a:p>
          <a:p>
            <a:pPr lvl="1"/>
            <a:endParaRPr lang="en-US" dirty="0"/>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523</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25160064-B340-683B-B4B6-C7052C5144C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165228130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Early Eyewitnesses</a:t>
            </a:r>
          </a:p>
        </p:txBody>
      </p:sp>
      <p:sp>
        <p:nvSpPr>
          <p:cNvPr id="3" name="Content Placeholder 2"/>
          <p:cNvSpPr>
            <a:spLocks noGrp="1"/>
          </p:cNvSpPr>
          <p:nvPr>
            <p:ph sz="half" idx="1"/>
          </p:nvPr>
        </p:nvSpPr>
        <p:spPr/>
        <p:txBody>
          <a:bodyPr/>
          <a:lstStyle/>
          <a:p>
            <a:r>
              <a:rPr lang="en-US" dirty="0"/>
              <a:t>Lk. 1:2-3</a:t>
            </a:r>
          </a:p>
          <a:p>
            <a:r>
              <a:rPr lang="en-US" dirty="0"/>
              <a:t>Acts 1:21-22</a:t>
            </a:r>
          </a:p>
          <a:p>
            <a:r>
              <a:rPr lang="en-US" dirty="0"/>
              <a:t>Jn. 15:27</a:t>
            </a:r>
          </a:p>
          <a:p>
            <a:r>
              <a:rPr lang="en-US" dirty="0"/>
              <a:t>1 Jn. 1:1-2</a:t>
            </a:r>
          </a:p>
          <a:p>
            <a:r>
              <a:rPr lang="en-US" dirty="0"/>
              <a:t>Jn. 19:35</a:t>
            </a:r>
          </a:p>
          <a:p>
            <a:endParaRPr lang="en-US" dirty="0"/>
          </a:p>
          <a:p>
            <a:endParaRPr lang="en-US" dirty="0"/>
          </a:p>
          <a:p>
            <a:endParaRPr lang="en-US" dirty="0"/>
          </a:p>
          <a:p>
            <a:pPr lvl="1"/>
            <a:endParaRPr lang="en-US" dirty="0"/>
          </a:p>
        </p:txBody>
      </p:sp>
      <p:sp>
        <p:nvSpPr>
          <p:cNvPr id="6" name="Content Placeholder 5">
            <a:extLst>
              <a:ext uri="{FF2B5EF4-FFF2-40B4-BE49-F238E27FC236}">
                <a16:creationId xmlns:a16="http://schemas.microsoft.com/office/drawing/2014/main" id="{FC738DB5-C295-0390-0D1A-916925D30E5D}"/>
              </a:ext>
            </a:extLst>
          </p:cNvPr>
          <p:cNvSpPr>
            <a:spLocks noGrp="1"/>
          </p:cNvSpPr>
          <p:nvPr>
            <p:ph sz="half" idx="2"/>
          </p:nvPr>
        </p:nvSpPr>
        <p:spPr>
          <a:xfrm>
            <a:off x="4648200" y="1600200"/>
            <a:ext cx="4038600" cy="2100431"/>
          </a:xfrm>
        </p:spPr>
        <p:txBody>
          <a:bodyPr/>
          <a:lstStyle/>
          <a:p>
            <a:r>
              <a:rPr lang="en-US" dirty="0"/>
              <a:t>2 Pet. 1:16</a:t>
            </a:r>
          </a:p>
          <a:p>
            <a:r>
              <a:rPr lang="en-US" dirty="0"/>
              <a:t>2 Cor. 9:1</a:t>
            </a:r>
          </a:p>
          <a:p>
            <a:r>
              <a:rPr lang="en-US" dirty="0"/>
              <a:t>Heb. 2:3</a:t>
            </a:r>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524</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7" name="Date Placeholder 6">
            <a:extLst>
              <a:ext uri="{FF2B5EF4-FFF2-40B4-BE49-F238E27FC236}">
                <a16:creationId xmlns:a16="http://schemas.microsoft.com/office/drawing/2014/main" id="{E210552E-C0E6-4C98-2EF2-CD183DB8379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
        <p:nvSpPr>
          <p:cNvPr id="8" name="Rectangle: Rounded Corners 7">
            <a:extLst>
              <a:ext uri="{FF2B5EF4-FFF2-40B4-BE49-F238E27FC236}">
                <a16:creationId xmlns:a16="http://schemas.microsoft.com/office/drawing/2014/main" id="{7A834A31-6A08-7CEE-3FEB-3FC2633B2C86}"/>
              </a:ext>
            </a:extLst>
          </p:cNvPr>
          <p:cNvSpPr/>
          <p:nvPr/>
        </p:nvSpPr>
        <p:spPr bwMode="auto">
          <a:xfrm>
            <a:off x="3786692" y="4023360"/>
            <a:ext cx="4900108" cy="1914861"/>
          </a:xfrm>
          <a:prstGeom prst="roundRect">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sz="2500" b="1" dirty="0">
                <a:solidFill>
                  <a:srgbClr val="FFFF00"/>
                </a:solidFill>
                <a:effectLst>
                  <a:outerShdw blurRad="38100" dist="38100" dir="2700000" algn="tl">
                    <a:srgbClr val="000000">
                      <a:alpha val="43137"/>
                    </a:srgbClr>
                  </a:outerShdw>
                </a:effectLst>
              </a:rPr>
              <a:t>“Witness” </a:t>
            </a:r>
            <a:r>
              <a:rPr lang="en-US" sz="2500" dirty="0">
                <a:effectLst>
                  <a:outerShdw blurRad="38100" dist="38100" dir="2700000" algn="tl">
                    <a:srgbClr val="000000">
                      <a:alpha val="43137"/>
                    </a:srgbClr>
                  </a:outerShdw>
                </a:effectLst>
              </a:rPr>
              <a:t>(</a:t>
            </a:r>
            <a:r>
              <a:rPr lang="en-US" sz="2500" i="1" dirty="0" err="1">
                <a:effectLst>
                  <a:outerShdw blurRad="38100" dist="38100" dir="2700000" algn="tl">
                    <a:srgbClr val="000000">
                      <a:alpha val="43137"/>
                    </a:srgbClr>
                  </a:outerShdw>
                </a:effectLst>
              </a:rPr>
              <a:t>martus</a:t>
            </a:r>
            <a:r>
              <a:rPr lang="en-US" sz="2500" dirty="0">
                <a:effectLst>
                  <a:outerShdw blurRad="38100" dist="38100" dir="2700000" algn="tl">
                    <a:srgbClr val="000000">
                      <a:alpha val="43137"/>
                    </a:srgbClr>
                  </a:outerShdw>
                </a:effectLst>
              </a:rPr>
              <a:t>) = one who testifies in legal matters  30:35x  (Lk. 24:48; Acts 1:8, 21-22; 2:32; 22:15; 1 Pet. 5:1)</a:t>
            </a:r>
          </a:p>
        </p:txBody>
      </p:sp>
    </p:spTree>
    <p:extLst>
      <p:ext uri="{BB962C8B-B14F-4D97-AF65-F5344CB8AC3E}">
        <p14:creationId xmlns:p14="http://schemas.microsoft.com/office/powerpoint/2010/main" val="34448616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sz="4200"/>
              <a:t>Collective Communication</a:t>
            </a:r>
          </a:p>
        </p:txBody>
      </p:sp>
      <p:sp>
        <p:nvSpPr>
          <p:cNvPr id="3" name="Content Placeholder 2"/>
          <p:cNvSpPr>
            <a:spLocks noGrp="1"/>
          </p:cNvSpPr>
          <p:nvPr>
            <p:ph idx="1"/>
          </p:nvPr>
        </p:nvSpPr>
        <p:spPr/>
        <p:txBody>
          <a:bodyPr/>
          <a:lstStyle/>
          <a:p>
            <a:r>
              <a:rPr lang="en-US" dirty="0"/>
              <a:t>How were the accounts of Jesus </a:t>
            </a:r>
            <a:r>
              <a:rPr lang="en-US" b="1" dirty="0">
                <a:solidFill>
                  <a:srgbClr val="FFFF00"/>
                </a:solidFill>
              </a:rPr>
              <a:t>told</a:t>
            </a:r>
            <a:r>
              <a:rPr lang="en-US" dirty="0"/>
              <a:t> from one community to another?</a:t>
            </a:r>
          </a:p>
          <a:p>
            <a:pPr lvl="1"/>
            <a:r>
              <a:rPr lang="en-US" dirty="0"/>
              <a:t>Given to </a:t>
            </a:r>
            <a:r>
              <a:rPr lang="en-US" dirty="0">
                <a:solidFill>
                  <a:srgbClr val="FFFF00"/>
                </a:solidFill>
              </a:rPr>
              <a:t>groups</a:t>
            </a:r>
            <a:r>
              <a:rPr lang="en-US" dirty="0"/>
              <a:t>, not individuals  (Acts 10; 16)</a:t>
            </a:r>
          </a:p>
          <a:p>
            <a:pPr lvl="1"/>
            <a:r>
              <a:rPr lang="en-US" dirty="0"/>
              <a:t>Given to </a:t>
            </a:r>
            <a:r>
              <a:rPr lang="en-US" dirty="0">
                <a:solidFill>
                  <a:srgbClr val="FFFF00"/>
                </a:solidFill>
              </a:rPr>
              <a:t>entire churches</a:t>
            </a:r>
          </a:p>
          <a:p>
            <a:pPr lvl="1"/>
            <a:r>
              <a:rPr lang="en-US" dirty="0"/>
              <a:t>Emphasis on </a:t>
            </a:r>
            <a:r>
              <a:rPr lang="en-US" dirty="0">
                <a:solidFill>
                  <a:srgbClr val="FFFF00"/>
                </a:solidFill>
              </a:rPr>
              <a:t>truth</a:t>
            </a:r>
            <a:r>
              <a:rPr lang="en-US" dirty="0"/>
              <a:t>  (Eph. 4:14; Heb. 13:9; 1 Tim. 1:3; Rom. 16:17-18; Tit. 1:9; Rev. 2:2, 20)</a:t>
            </a:r>
          </a:p>
          <a:p>
            <a:pPr lvl="1"/>
            <a:r>
              <a:rPr lang="en-US" dirty="0"/>
              <a:t>18:22 NT letters speak against </a:t>
            </a:r>
            <a:r>
              <a:rPr lang="en-US" dirty="0">
                <a:solidFill>
                  <a:srgbClr val="FFFF00"/>
                </a:solidFill>
              </a:rPr>
              <a:t>false teaching</a:t>
            </a:r>
          </a:p>
          <a:p>
            <a:pPr lvl="1"/>
            <a:endParaRPr lang="en-US" dirty="0"/>
          </a:p>
          <a:p>
            <a:endParaRPr lang="en-US" dirty="0"/>
          </a:p>
          <a:p>
            <a:pPr lvl="1"/>
            <a:endParaRPr lang="en-US" dirty="0"/>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525</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2AA9E1C0-8455-A437-4E0A-C58D0187F03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33062083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sz="4200"/>
              <a:t>Collective Communication</a:t>
            </a:r>
          </a:p>
        </p:txBody>
      </p:sp>
      <p:sp>
        <p:nvSpPr>
          <p:cNvPr id="3" name="Content Placeholder 2"/>
          <p:cNvSpPr>
            <a:spLocks noGrp="1"/>
          </p:cNvSpPr>
          <p:nvPr>
            <p:ph idx="1"/>
          </p:nvPr>
        </p:nvSpPr>
        <p:spPr/>
        <p:txBody>
          <a:bodyPr/>
          <a:lstStyle/>
          <a:p>
            <a:r>
              <a:rPr lang="en-US" b="1" dirty="0">
                <a:solidFill>
                  <a:srgbClr val="FFFF00"/>
                </a:solidFill>
              </a:rPr>
              <a:t>Group correction  </a:t>
            </a:r>
            <a:r>
              <a:rPr lang="en-US" dirty="0"/>
              <a:t>(Jas. 5:219-20; Col. 3:16; Eph. 4:14-15; 1 Cor. 14:29; 1 Th. 5:21; 1 Jn. 4:1)</a:t>
            </a:r>
          </a:p>
          <a:p>
            <a:endParaRPr lang="en-US" dirty="0"/>
          </a:p>
          <a:p>
            <a:endParaRPr lang="en-US" dirty="0"/>
          </a:p>
          <a:p>
            <a:endParaRPr lang="en-US" dirty="0"/>
          </a:p>
          <a:p>
            <a:pPr lvl="1"/>
            <a:endParaRPr lang="en-US" dirty="0"/>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526</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DA409666-CBF9-0CC8-FF50-4E4BF82DB20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1252304904"/>
      </p:ext>
    </p:extLst>
  </p:cSld>
  <p:clrMapOvr>
    <a:masterClrMapping/>
  </p:clrMapOvr>
  <p:transition spd="med">
    <p:pull/>
  </p:transition>
</p:sld>
</file>

<file path=ppt/slides/slide5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sz="4200"/>
              <a:t>Apostolic Oversight</a:t>
            </a:r>
          </a:p>
        </p:txBody>
      </p:sp>
      <p:sp>
        <p:nvSpPr>
          <p:cNvPr id="3" name="Content Placeholder 2"/>
          <p:cNvSpPr>
            <a:spLocks noGrp="1"/>
          </p:cNvSpPr>
          <p:nvPr>
            <p:ph idx="1"/>
          </p:nvPr>
        </p:nvSpPr>
        <p:spPr/>
        <p:txBody>
          <a:bodyPr/>
          <a:lstStyle/>
          <a:p>
            <a:r>
              <a:rPr lang="en-US" b="1" dirty="0">
                <a:solidFill>
                  <a:srgbClr val="FFFF00"/>
                </a:solidFill>
              </a:rPr>
              <a:t>Informal controlled oral tradition  </a:t>
            </a:r>
            <a:r>
              <a:rPr lang="en-US" sz="2000" dirty="0"/>
              <a:t>(Kenneth Bailey, “Informed Controlled Oral Tradition and the Synoptic Gospels,” </a:t>
            </a:r>
            <a:r>
              <a:rPr lang="en-US" sz="2000" i="1" dirty="0" err="1"/>
              <a:t>Themelios</a:t>
            </a:r>
            <a:r>
              <a:rPr lang="en-US" sz="2000" dirty="0"/>
              <a:t> 20.2 (January 1995), 4-11)</a:t>
            </a:r>
          </a:p>
          <a:p>
            <a:pPr lvl="1"/>
            <a:r>
              <a:rPr lang="en-US" dirty="0">
                <a:solidFill>
                  <a:srgbClr val="FFFF00"/>
                </a:solidFill>
              </a:rPr>
              <a:t>“Informal” </a:t>
            </a:r>
            <a:r>
              <a:rPr lang="en-US" dirty="0"/>
              <a:t>= anyone shares</a:t>
            </a:r>
          </a:p>
          <a:p>
            <a:pPr lvl="1"/>
            <a:r>
              <a:rPr lang="en-US" dirty="0">
                <a:solidFill>
                  <a:srgbClr val="FFFF00"/>
                </a:solidFill>
              </a:rPr>
              <a:t>“Controlled” </a:t>
            </a:r>
            <a:r>
              <a:rPr lang="en-US" dirty="0"/>
              <a:t>= oversight  (apostles or other eyewitnesses)</a:t>
            </a:r>
          </a:p>
          <a:p>
            <a:r>
              <a:rPr lang="en-US" dirty="0"/>
              <a:t>Apostles </a:t>
            </a:r>
            <a:r>
              <a:rPr lang="en-US" b="1" dirty="0">
                <a:solidFill>
                  <a:srgbClr val="FFFF00"/>
                </a:solidFill>
              </a:rPr>
              <a:t>corrected</a:t>
            </a:r>
            <a:r>
              <a:rPr lang="en-US" dirty="0"/>
              <a:t> the teachings about Jesus  </a:t>
            </a:r>
            <a:r>
              <a:rPr lang="en-US" sz="2400" dirty="0"/>
              <a:t>(Acts 2:42; 8:14; 2 Jn. 12; Rom. 1:11; 3 Jn. 9-10; 1 Cor. 4:21; 2 Cor. 13:2, 10)</a:t>
            </a:r>
          </a:p>
          <a:p>
            <a:endParaRPr lang="en-US" dirty="0"/>
          </a:p>
          <a:p>
            <a:endParaRPr lang="en-US" dirty="0"/>
          </a:p>
          <a:p>
            <a:endParaRPr lang="en-US" dirty="0"/>
          </a:p>
          <a:p>
            <a:pPr lvl="1"/>
            <a:endParaRPr lang="en-US" dirty="0"/>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527</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21C0D86C-999F-BD5D-799F-F5BD58E3639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303906037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a:t>Apostolic Oversight</a:t>
            </a:r>
          </a:p>
        </p:txBody>
      </p:sp>
      <p:sp>
        <p:nvSpPr>
          <p:cNvPr id="3" name="Content Placeholder 2"/>
          <p:cNvSpPr>
            <a:spLocks noGrp="1"/>
          </p:cNvSpPr>
          <p:nvPr>
            <p:ph idx="1"/>
          </p:nvPr>
        </p:nvSpPr>
        <p:spPr/>
        <p:txBody>
          <a:bodyPr/>
          <a:lstStyle/>
          <a:p>
            <a:endParaRPr lang="en-US"/>
          </a:p>
          <a:p>
            <a:endParaRPr lang="en-US"/>
          </a:p>
          <a:p>
            <a:pPr lvl="1"/>
            <a:endParaRPr lang="en-US"/>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528</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graphicFrame>
        <p:nvGraphicFramePr>
          <p:cNvPr id="6" name="Table 6">
            <a:extLst>
              <a:ext uri="{FF2B5EF4-FFF2-40B4-BE49-F238E27FC236}">
                <a16:creationId xmlns:a16="http://schemas.microsoft.com/office/drawing/2014/main" id="{B71A448F-A0A5-B898-B20B-71A0724DE484}"/>
              </a:ext>
            </a:extLst>
          </p:cNvPr>
          <p:cNvGraphicFramePr>
            <a:graphicFrameLocks noGrp="1"/>
          </p:cNvGraphicFramePr>
          <p:nvPr/>
        </p:nvGraphicFramePr>
        <p:xfrm>
          <a:off x="492980" y="1516269"/>
          <a:ext cx="8229600" cy="416052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1379124425"/>
                    </a:ext>
                  </a:extLst>
                </a:gridCol>
                <a:gridCol w="4114800">
                  <a:extLst>
                    <a:ext uri="{9D8B030D-6E8A-4147-A177-3AD203B41FA5}">
                      <a16:colId xmlns:a16="http://schemas.microsoft.com/office/drawing/2014/main" val="2194754870"/>
                    </a:ext>
                  </a:extLst>
                </a:gridCol>
              </a:tblGrid>
              <a:tr h="370840">
                <a:tc>
                  <a:txBody>
                    <a:bodyPr/>
                    <a:lstStyle/>
                    <a:p>
                      <a:pPr algn="ctr"/>
                      <a:r>
                        <a:rPr lang="en-US" sz="2500" b="0" dirty="0">
                          <a:effectLst>
                            <a:outerShdw blurRad="38100" dist="38100" dir="2700000" algn="tl">
                              <a:srgbClr val="000000">
                                <a:alpha val="43137"/>
                              </a:srgbClr>
                            </a:outerShdw>
                          </a:effectLst>
                          <a:latin typeface="+mj-lt"/>
                        </a:rPr>
                        <a:t>Game Of Telephone</a:t>
                      </a:r>
                    </a:p>
                  </a:txBody>
                  <a:tcPr anchor="ct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NT Transmission</a:t>
                      </a:r>
                    </a:p>
                  </a:txBody>
                  <a:tcPr anchor="ctr">
                    <a:solidFill>
                      <a:srgbClr val="0000FF"/>
                    </a:solidFill>
                  </a:tcPr>
                </a:tc>
                <a:extLst>
                  <a:ext uri="{0D108BD9-81ED-4DB2-BD59-A6C34878D82A}">
                    <a16:rowId xmlns:a16="http://schemas.microsoft.com/office/drawing/2014/main" val="1660677590"/>
                  </a:ext>
                </a:extLst>
              </a:tr>
              <a:tr h="370840">
                <a:tc>
                  <a:txBody>
                    <a:bodyPr/>
                    <a:lstStyle/>
                    <a:p>
                      <a:r>
                        <a:rPr lang="en-US" sz="2000" dirty="0"/>
                        <a:t>Whispered </a:t>
                      </a:r>
                      <a:r>
                        <a:rPr lang="en-US" sz="2000" dirty="0">
                          <a:latin typeface="+mj-lt"/>
                        </a:rPr>
                        <a:t>once</a:t>
                      </a:r>
                    </a:p>
                  </a:txBody>
                  <a:tcPr anchor="ctr"/>
                </a:tc>
                <a:tc>
                  <a:txBody>
                    <a:bodyPr/>
                    <a:lstStyle/>
                    <a:p>
                      <a:r>
                        <a:rPr lang="en-US" sz="2000"/>
                        <a:t>Repeated </a:t>
                      </a:r>
                      <a:r>
                        <a:rPr lang="en-US" sz="2000" kern="1200">
                          <a:solidFill>
                            <a:schemeClr val="dk1"/>
                          </a:solidFill>
                          <a:latin typeface="+mj-lt"/>
                          <a:ea typeface="+mn-ea"/>
                          <a:cs typeface="+mn-cs"/>
                        </a:rPr>
                        <a:t>over and over</a:t>
                      </a:r>
                    </a:p>
                  </a:txBody>
                  <a:tcPr anchor="ctr"/>
                </a:tc>
                <a:extLst>
                  <a:ext uri="{0D108BD9-81ED-4DB2-BD59-A6C34878D82A}">
                    <a16:rowId xmlns:a16="http://schemas.microsoft.com/office/drawing/2014/main" val="405641355"/>
                  </a:ext>
                </a:extLst>
              </a:tr>
              <a:tr h="370840">
                <a:tc>
                  <a:txBody>
                    <a:bodyPr/>
                    <a:lstStyle/>
                    <a:p>
                      <a:r>
                        <a:rPr lang="en-US" sz="2000" dirty="0"/>
                        <a:t>Receive message from the person at </a:t>
                      </a:r>
                      <a:r>
                        <a:rPr lang="en-US" sz="2000" kern="1200" dirty="0">
                          <a:solidFill>
                            <a:schemeClr val="dk1"/>
                          </a:solidFill>
                          <a:latin typeface="+mj-lt"/>
                          <a:ea typeface="+mn-ea"/>
                          <a:cs typeface="+mn-cs"/>
                        </a:rPr>
                        <a:t>the end</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a:t>Receive message from the person at </a:t>
                      </a:r>
                      <a:r>
                        <a:rPr lang="en-US" sz="2000" kern="1200">
                          <a:solidFill>
                            <a:schemeClr val="dk1"/>
                          </a:solidFill>
                          <a:latin typeface="+mj-lt"/>
                          <a:ea typeface="+mn-ea"/>
                          <a:cs typeface="+mn-cs"/>
                        </a:rPr>
                        <a:t>the beginning</a:t>
                      </a:r>
                    </a:p>
                  </a:txBody>
                  <a:tcPr anchor="ctr"/>
                </a:tc>
                <a:extLst>
                  <a:ext uri="{0D108BD9-81ED-4DB2-BD59-A6C34878D82A}">
                    <a16:rowId xmlns:a16="http://schemas.microsoft.com/office/drawing/2014/main" val="2755466862"/>
                  </a:ext>
                </a:extLst>
              </a:tr>
              <a:tr h="370840">
                <a:tc>
                  <a:txBody>
                    <a:bodyPr/>
                    <a:lstStyle/>
                    <a:p>
                      <a:r>
                        <a:rPr lang="en-US" sz="2000" dirty="0"/>
                        <a:t>Transmitted </a:t>
                      </a:r>
                      <a:r>
                        <a:rPr lang="en-US" sz="2000" kern="1200" dirty="0">
                          <a:solidFill>
                            <a:schemeClr val="dk1"/>
                          </a:solidFill>
                          <a:latin typeface="+mj-lt"/>
                          <a:ea typeface="+mn-ea"/>
                          <a:cs typeface="+mn-cs"/>
                        </a:rPr>
                        <a:t>one by one</a:t>
                      </a:r>
                    </a:p>
                  </a:txBody>
                  <a:tcPr anchor="ctr"/>
                </a:tc>
                <a:tc>
                  <a:txBody>
                    <a:bodyPr/>
                    <a:lstStyle/>
                    <a:p>
                      <a:r>
                        <a:rPr lang="en-US" sz="2000"/>
                        <a:t>Transmitted in </a:t>
                      </a:r>
                      <a:r>
                        <a:rPr lang="en-US" sz="2000" kern="1200">
                          <a:solidFill>
                            <a:schemeClr val="dk1"/>
                          </a:solidFill>
                          <a:latin typeface="+mj-lt"/>
                          <a:ea typeface="+mn-ea"/>
                          <a:cs typeface="+mn-cs"/>
                        </a:rPr>
                        <a:t>groups</a:t>
                      </a:r>
                    </a:p>
                  </a:txBody>
                  <a:tcPr anchor="ctr"/>
                </a:tc>
                <a:extLst>
                  <a:ext uri="{0D108BD9-81ED-4DB2-BD59-A6C34878D82A}">
                    <a16:rowId xmlns:a16="http://schemas.microsoft.com/office/drawing/2014/main" val="662756899"/>
                  </a:ext>
                </a:extLst>
              </a:tr>
              <a:tr h="370840">
                <a:tc>
                  <a:txBody>
                    <a:bodyPr/>
                    <a:lstStyle/>
                    <a:p>
                      <a:r>
                        <a:rPr lang="en-US" sz="2000" dirty="0"/>
                        <a:t>Goal:  </a:t>
                      </a:r>
                      <a:r>
                        <a:rPr lang="en-US" sz="2000" kern="1200" dirty="0">
                          <a:solidFill>
                            <a:schemeClr val="dk1"/>
                          </a:solidFill>
                          <a:latin typeface="+mj-lt"/>
                          <a:ea typeface="+mn-ea"/>
                          <a:cs typeface="+mn-cs"/>
                        </a:rPr>
                        <a:t>Distort</a:t>
                      </a:r>
                      <a:r>
                        <a:rPr lang="en-US" sz="2000" dirty="0"/>
                        <a:t> the message over time</a:t>
                      </a:r>
                    </a:p>
                  </a:txBody>
                  <a:tcPr anchor="ctr"/>
                </a:tc>
                <a:tc>
                  <a:txBody>
                    <a:bodyPr/>
                    <a:lstStyle/>
                    <a:p>
                      <a:r>
                        <a:rPr lang="en-US" sz="2000"/>
                        <a:t>Goal:  </a:t>
                      </a:r>
                      <a:r>
                        <a:rPr lang="en-US" sz="2000" kern="1200">
                          <a:solidFill>
                            <a:schemeClr val="dk1"/>
                          </a:solidFill>
                          <a:latin typeface="+mj-lt"/>
                          <a:ea typeface="+mn-ea"/>
                          <a:cs typeface="+mn-cs"/>
                        </a:rPr>
                        <a:t>Correct</a:t>
                      </a:r>
                      <a:r>
                        <a:rPr lang="en-US" sz="2000"/>
                        <a:t> the message over time</a:t>
                      </a:r>
                    </a:p>
                  </a:txBody>
                  <a:tcPr anchor="ctr"/>
                </a:tc>
                <a:extLst>
                  <a:ext uri="{0D108BD9-81ED-4DB2-BD59-A6C34878D82A}">
                    <a16:rowId xmlns:a16="http://schemas.microsoft.com/office/drawing/2014/main" val="8996912"/>
                  </a:ext>
                </a:extLst>
              </a:tr>
              <a:tr h="370840">
                <a:tc>
                  <a:txBody>
                    <a:bodyPr/>
                    <a:lstStyle/>
                    <a:p>
                      <a:r>
                        <a:rPr lang="en-US" sz="2000" dirty="0"/>
                        <a:t>Goal is the </a:t>
                      </a:r>
                      <a:r>
                        <a:rPr lang="en-US" sz="2000" kern="1200" dirty="0">
                          <a:solidFill>
                            <a:schemeClr val="dk1"/>
                          </a:solidFill>
                          <a:latin typeface="+mj-lt"/>
                          <a:ea typeface="+mn-ea"/>
                          <a:cs typeface="+mn-cs"/>
                        </a:rPr>
                        <a:t>pervert</a:t>
                      </a:r>
                      <a:r>
                        <a:rPr lang="en-US" sz="2000" dirty="0"/>
                        <a:t> the message</a:t>
                      </a:r>
                    </a:p>
                  </a:txBody>
                  <a:tcPr anchor="ctr"/>
                </a:tc>
                <a:tc>
                  <a:txBody>
                    <a:bodyPr/>
                    <a:lstStyle/>
                    <a:p>
                      <a:r>
                        <a:rPr lang="en-US" sz="2000"/>
                        <a:t>Goal is the </a:t>
                      </a:r>
                      <a:r>
                        <a:rPr lang="en-US" sz="2000" kern="1200">
                          <a:solidFill>
                            <a:schemeClr val="dk1"/>
                          </a:solidFill>
                          <a:latin typeface="+mj-lt"/>
                          <a:ea typeface="+mn-ea"/>
                          <a:cs typeface="+mn-cs"/>
                        </a:rPr>
                        <a:t>preserve</a:t>
                      </a:r>
                      <a:r>
                        <a:rPr lang="en-US" sz="2000"/>
                        <a:t> the message</a:t>
                      </a:r>
                    </a:p>
                  </a:txBody>
                  <a:tcPr anchor="ctr"/>
                </a:tc>
                <a:extLst>
                  <a:ext uri="{0D108BD9-81ED-4DB2-BD59-A6C34878D82A}">
                    <a16:rowId xmlns:a16="http://schemas.microsoft.com/office/drawing/2014/main" val="548503820"/>
                  </a:ext>
                </a:extLst>
              </a:tr>
              <a:tr h="370840">
                <a:tc>
                  <a:txBody>
                    <a:bodyPr/>
                    <a:lstStyle/>
                    <a:p>
                      <a:r>
                        <a:rPr lang="en-US" sz="2000" kern="1200" dirty="0">
                          <a:solidFill>
                            <a:schemeClr val="dk1"/>
                          </a:solidFill>
                          <a:latin typeface="+mj-lt"/>
                          <a:ea typeface="+mn-ea"/>
                          <a:cs typeface="+mn-cs"/>
                        </a:rPr>
                        <a:t>Meaningless</a:t>
                      </a:r>
                      <a:r>
                        <a:rPr lang="en-US" sz="2000" dirty="0"/>
                        <a:t> and comical</a:t>
                      </a:r>
                    </a:p>
                  </a:txBody>
                  <a:tcPr anchor="ctr"/>
                </a:tc>
                <a:tc>
                  <a:txBody>
                    <a:bodyPr/>
                    <a:lstStyle/>
                    <a:p>
                      <a:r>
                        <a:rPr lang="en-US" sz="2000"/>
                        <a:t>Serious and </a:t>
                      </a:r>
                      <a:r>
                        <a:rPr lang="en-US" sz="2000" kern="1200">
                          <a:solidFill>
                            <a:schemeClr val="dk1"/>
                          </a:solidFill>
                          <a:latin typeface="+mj-lt"/>
                          <a:ea typeface="+mn-ea"/>
                          <a:cs typeface="+mn-cs"/>
                        </a:rPr>
                        <a:t>meaningful</a:t>
                      </a:r>
                    </a:p>
                  </a:txBody>
                  <a:tcPr anchor="ctr"/>
                </a:tc>
                <a:extLst>
                  <a:ext uri="{0D108BD9-81ED-4DB2-BD59-A6C34878D82A}">
                    <a16:rowId xmlns:a16="http://schemas.microsoft.com/office/drawing/2014/main" val="3469286903"/>
                  </a:ext>
                </a:extLst>
              </a:tr>
              <a:tr h="370840">
                <a:tc>
                  <a:txBody>
                    <a:bodyPr/>
                    <a:lstStyle/>
                    <a:p>
                      <a:endParaRPr lang="en-US" sz="2000" dirty="0"/>
                    </a:p>
                  </a:txBody>
                  <a:tcPr anchor="ctr"/>
                </a:tc>
                <a:tc>
                  <a:txBody>
                    <a:bodyPr/>
                    <a:lstStyle/>
                    <a:p>
                      <a:endParaRPr lang="en-US" sz="2000" dirty="0"/>
                    </a:p>
                  </a:txBody>
                  <a:tcPr anchor="ctr"/>
                </a:tc>
                <a:extLst>
                  <a:ext uri="{0D108BD9-81ED-4DB2-BD59-A6C34878D82A}">
                    <a16:rowId xmlns:a16="http://schemas.microsoft.com/office/drawing/2014/main" val="2171363657"/>
                  </a:ext>
                </a:extLst>
              </a:tr>
            </a:tbl>
          </a:graphicData>
        </a:graphic>
      </p:graphicFrame>
      <p:sp>
        <p:nvSpPr>
          <p:cNvPr id="7" name="Date Placeholder 6">
            <a:extLst>
              <a:ext uri="{FF2B5EF4-FFF2-40B4-BE49-F238E27FC236}">
                <a16:creationId xmlns:a16="http://schemas.microsoft.com/office/drawing/2014/main" id="{571B52CF-CBC2-5B05-78F3-C548FC2E878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36972558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26842" cy="1143000"/>
          </a:xfrm>
        </p:spPr>
        <p:txBody>
          <a:bodyPr/>
          <a:lstStyle/>
          <a:p>
            <a:r>
              <a:rPr lang="en-US" sz="4200"/>
              <a:t>Life-Changing Teaching</a:t>
            </a:r>
          </a:p>
        </p:txBody>
      </p:sp>
      <p:sp>
        <p:nvSpPr>
          <p:cNvPr id="3" name="Content Placeholder 2"/>
          <p:cNvSpPr>
            <a:spLocks noGrp="1"/>
          </p:cNvSpPr>
          <p:nvPr>
            <p:ph idx="1"/>
          </p:nvPr>
        </p:nvSpPr>
        <p:spPr/>
        <p:txBody>
          <a:bodyPr/>
          <a:lstStyle/>
          <a:p>
            <a:r>
              <a:rPr lang="en-US" dirty="0"/>
              <a:t>Mt. 7:24</a:t>
            </a:r>
          </a:p>
          <a:p>
            <a:r>
              <a:rPr lang="en-US" dirty="0"/>
              <a:t>Mk. 13:31</a:t>
            </a:r>
          </a:p>
          <a:p>
            <a:r>
              <a:rPr lang="en-US" dirty="0"/>
              <a:t>Jn. 6:67-68</a:t>
            </a:r>
          </a:p>
          <a:p>
            <a:r>
              <a:rPr lang="en-US" dirty="0"/>
              <a:t>Jn. 12:48</a:t>
            </a:r>
          </a:p>
          <a:p>
            <a:r>
              <a:rPr lang="en-US" dirty="0"/>
              <a:t>Mt. 10:40</a:t>
            </a:r>
          </a:p>
          <a:p>
            <a:endParaRPr lang="en-US" dirty="0"/>
          </a:p>
          <a:p>
            <a:endParaRPr lang="en-US" dirty="0"/>
          </a:p>
          <a:p>
            <a:endParaRPr lang="en-US" dirty="0"/>
          </a:p>
          <a:p>
            <a:endParaRPr lang="en-US" dirty="0"/>
          </a:p>
          <a:p>
            <a:pPr lvl="1"/>
            <a:endParaRPr lang="en-US" dirty="0"/>
          </a:p>
        </p:txBody>
      </p:sp>
      <p:sp>
        <p:nvSpPr>
          <p:cNvPr id="5" name="Footer Placeholder 4">
            <a:extLst>
              <a:ext uri="{FF2B5EF4-FFF2-40B4-BE49-F238E27FC236}">
                <a16:creationId xmlns:a16="http://schemas.microsoft.com/office/drawing/2014/main" id="{4D75D149-FD7A-443F-91A0-FC4AFC564BA6}"/>
              </a:ext>
            </a:extLst>
          </p:cNvPr>
          <p:cNvSpPr>
            <a:spLocks noGrp="1"/>
          </p:cNvSpPr>
          <p:nvPr>
            <p:ph type="ftr" sz="quarter" idx="11"/>
          </p:nvPr>
        </p:nvSpPr>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529</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3CAE2CBD-7C48-16B8-372F-D4148921165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70-71</a:t>
            </a:r>
          </a:p>
        </p:txBody>
      </p:sp>
    </p:spTree>
    <p:extLst>
      <p:ext uri="{BB962C8B-B14F-4D97-AF65-F5344CB8AC3E}">
        <p14:creationId xmlns:p14="http://schemas.microsoft.com/office/powerpoint/2010/main" val="241875296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747B03-BFC1-5943-025B-4CE8E03FBDE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43B7CF0-B043-1DF0-0E7B-084C83D29FC2}"/>
              </a:ext>
            </a:extLst>
          </p:cNvPr>
          <p:cNvSpPr>
            <a:spLocks noGrp="1"/>
          </p:cNvSpPr>
          <p:nvPr>
            <p:ph type="title"/>
          </p:nvPr>
        </p:nvSpPr>
        <p:spPr>
          <a:xfrm>
            <a:off x="457200" y="277812"/>
            <a:ext cx="8229600" cy="1322387"/>
          </a:xfrm>
        </p:spPr>
        <p:txBody>
          <a:bodyPr/>
          <a:lstStyle/>
          <a:p>
            <a:r>
              <a:rPr lang="en-US"/>
              <a:t>If The Gospels Really Were Anonymous</a:t>
            </a:r>
          </a:p>
        </p:txBody>
      </p:sp>
      <p:sp>
        <p:nvSpPr>
          <p:cNvPr id="3" name="Content Placeholder 2">
            <a:extLst>
              <a:ext uri="{FF2B5EF4-FFF2-40B4-BE49-F238E27FC236}">
                <a16:creationId xmlns:a16="http://schemas.microsoft.com/office/drawing/2014/main" id="{9D3FC11F-51C5-7BFF-B1FD-8CA8A7B4F440}"/>
              </a:ext>
            </a:extLst>
          </p:cNvPr>
          <p:cNvSpPr>
            <a:spLocks noGrp="1"/>
          </p:cNvSpPr>
          <p:nvPr>
            <p:ph idx="1"/>
          </p:nvPr>
        </p:nvSpPr>
        <p:spPr>
          <a:xfrm>
            <a:off x="457200" y="1784733"/>
            <a:ext cx="8229600" cy="4346192"/>
          </a:xfrm>
        </p:spPr>
        <p:txBody>
          <a:bodyPr/>
          <a:lstStyle/>
          <a:p>
            <a:pPr marL="514350" indent="-514350">
              <a:buSzPct val="100000"/>
              <a:buFont typeface="+mj-lt"/>
              <a:buAutoNum type="arabicPeriod"/>
            </a:pPr>
            <a:r>
              <a:rPr lang="en-US"/>
              <a:t>Someone had to </a:t>
            </a:r>
            <a:r>
              <a:rPr lang="en-US" b="1">
                <a:solidFill>
                  <a:srgbClr val="FFFF00"/>
                </a:solidFill>
              </a:rPr>
              <a:t>write</a:t>
            </a:r>
            <a:r>
              <a:rPr lang="en-US"/>
              <a:t> the Gospel</a:t>
            </a:r>
          </a:p>
          <a:p>
            <a:pPr marL="514350" indent="-514350">
              <a:buSzPct val="100000"/>
              <a:buFont typeface="+mj-lt"/>
              <a:buAutoNum type="arabicPeriod"/>
            </a:pPr>
            <a:r>
              <a:rPr lang="en-US"/>
              <a:t>Someone had to </a:t>
            </a:r>
            <a:r>
              <a:rPr lang="en-US" b="1">
                <a:solidFill>
                  <a:srgbClr val="FFFF00"/>
                </a:solidFill>
              </a:rPr>
              <a:t>attribute</a:t>
            </a:r>
            <a:r>
              <a:rPr lang="en-US"/>
              <a:t> the Gospel to Matthew, Mark, Luke, or John</a:t>
            </a:r>
          </a:p>
          <a:p>
            <a:pPr marL="514350" indent="-514350">
              <a:buSzPct val="100000"/>
              <a:buFont typeface="+mj-lt"/>
              <a:buAutoNum type="arabicPeriod"/>
            </a:pPr>
            <a:r>
              <a:rPr lang="en-US"/>
              <a:t>Someone had to </a:t>
            </a:r>
            <a:r>
              <a:rPr lang="en-US" b="1">
                <a:solidFill>
                  <a:srgbClr val="FFFF00"/>
                </a:solidFill>
              </a:rPr>
              <a:t>explain</a:t>
            </a:r>
            <a:r>
              <a:rPr lang="en-US"/>
              <a:t> his peculiar possession of this Gospel – why this Gospel had previously disappeared or was unknown</a:t>
            </a:r>
          </a:p>
          <a:p>
            <a:pPr marL="514350" indent="-514350">
              <a:buSzPct val="100000"/>
              <a:buFont typeface="+mj-lt"/>
              <a:buAutoNum type="arabicPeriod"/>
            </a:pPr>
            <a:r>
              <a:rPr lang="en-US"/>
              <a:t>Someone had to </a:t>
            </a:r>
            <a:r>
              <a:rPr lang="en-US" b="1">
                <a:solidFill>
                  <a:srgbClr val="FFFF00"/>
                </a:solidFill>
              </a:rPr>
              <a:t>convince the church </a:t>
            </a:r>
            <a:r>
              <a:rPr lang="en-US"/>
              <a:t>at large to accept this Gospel as genuine</a:t>
            </a:r>
          </a:p>
        </p:txBody>
      </p:sp>
      <p:sp>
        <p:nvSpPr>
          <p:cNvPr id="4" name="Date Placeholder 3">
            <a:extLst>
              <a:ext uri="{FF2B5EF4-FFF2-40B4-BE49-F238E27FC236}">
                <a16:creationId xmlns:a16="http://schemas.microsoft.com/office/drawing/2014/main" id="{6454AE83-B6DC-14E2-792E-CC83DAD833B4}"/>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8-9</a:t>
            </a:r>
          </a:p>
        </p:txBody>
      </p:sp>
      <p:sp>
        <p:nvSpPr>
          <p:cNvPr id="5" name="Footer Placeholder 4">
            <a:extLst>
              <a:ext uri="{FF2B5EF4-FFF2-40B4-BE49-F238E27FC236}">
                <a16:creationId xmlns:a16="http://schemas.microsoft.com/office/drawing/2014/main" id="{9CCDDEAF-806A-791E-2474-E15539F4054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397E0B15-33E2-5F04-E79F-F83E330219B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Rectangle: Rounded Corners 6">
            <a:extLst>
              <a:ext uri="{FF2B5EF4-FFF2-40B4-BE49-F238E27FC236}">
                <a16:creationId xmlns:a16="http://schemas.microsoft.com/office/drawing/2014/main" id="{C44B3625-1E5A-831A-219C-ED378C6FCD10}"/>
              </a:ext>
            </a:extLst>
          </p:cNvPr>
          <p:cNvSpPr/>
          <p:nvPr/>
        </p:nvSpPr>
        <p:spPr bwMode="auto">
          <a:xfrm>
            <a:off x="572877" y="2646802"/>
            <a:ext cx="7601638" cy="1564395"/>
          </a:xfrm>
          <a:prstGeom prst="roundRect">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Black" panose="020B0A04020102020204"/>
                <a:ea typeface="+mn-ea"/>
                <a:cs typeface="+mn-cs"/>
              </a:rPr>
              <a:t>What Is The Likelihood That All This Happened Four Different Times?</a:t>
            </a:r>
          </a:p>
        </p:txBody>
      </p:sp>
    </p:spTree>
    <p:extLst>
      <p:ext uri="{BB962C8B-B14F-4D97-AF65-F5344CB8AC3E}">
        <p14:creationId xmlns:p14="http://schemas.microsoft.com/office/powerpoint/2010/main" val="66352982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ppt_w</p:attrName>
                                        </p:attrNameLst>
                                      </p:cBhvr>
                                      <p:tavLst>
                                        <p:tav tm="0">
                                          <p:val>
                                            <p:fltVal val="0"/>
                                          </p:val>
                                        </p:tav>
                                        <p:tav tm="100000">
                                          <p:val>
                                            <p:strVal val="#ppt_w"/>
                                          </p:val>
                                        </p:tav>
                                      </p:tavLst>
                                    </p:anim>
                                    <p:anim calcmode="lin" valueType="num">
                                      <p:cBhvr>
                                        <p:cTn id="36" dur="500" fill="hold"/>
                                        <p:tgtEl>
                                          <p:spTgt spid="7"/>
                                        </p:tgtEl>
                                        <p:attrNameLst>
                                          <p:attrName>ppt_h</p:attrName>
                                        </p:attrNameLst>
                                      </p:cBhvr>
                                      <p:tavLst>
                                        <p:tav tm="0">
                                          <p:val>
                                            <p:fltVal val="0"/>
                                          </p:val>
                                        </p:tav>
                                        <p:tav tm="100000">
                                          <p:val>
                                            <p:strVal val="#ppt_h"/>
                                          </p:val>
                                        </p:tav>
                                      </p:tavLst>
                                    </p:anim>
                                    <p:animEffect transition="in" filter="fade">
                                      <p:cBhvr>
                                        <p:cTn id="3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5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2210" name="Rectangle 2"/>
          <p:cNvSpPr>
            <a:spLocks noGrp="1" noChangeArrowheads="1"/>
          </p:cNvSpPr>
          <p:nvPr>
            <p:ph type="title"/>
          </p:nvPr>
        </p:nvSpPr>
        <p:spPr/>
        <p:txBody>
          <a:bodyPr/>
          <a:lstStyle/>
          <a:p>
            <a:pPr eaLnBrk="1" hangingPunct="1">
              <a:defRPr/>
            </a:pPr>
            <a:r>
              <a:rPr lang="en-US" dirty="0">
                <a:latin typeface="Arial Black" pitchFamily="34" charset="0"/>
              </a:rPr>
              <a:t>Paul’s Data On Jesus</a:t>
            </a:r>
            <a:br>
              <a:rPr lang="en-US" b="1" dirty="0"/>
            </a:br>
            <a:r>
              <a:rPr lang="en-US" sz="3000" dirty="0">
                <a:latin typeface="+mn-lt"/>
              </a:rPr>
              <a:t>(AD 51-55)</a:t>
            </a:r>
          </a:p>
        </p:txBody>
      </p:sp>
      <p:sp>
        <p:nvSpPr>
          <p:cNvPr id="222211" name="Rectangle 3"/>
          <p:cNvSpPr>
            <a:spLocks noGrp="1" noChangeArrowheads="1"/>
          </p:cNvSpPr>
          <p:nvPr>
            <p:ph idx="1"/>
          </p:nvPr>
        </p:nvSpPr>
        <p:spPr/>
        <p:txBody>
          <a:bodyPr/>
          <a:lstStyle/>
          <a:p>
            <a:pPr marL="457200" indent="-457200" eaLnBrk="1" hangingPunct="1">
              <a:spcBef>
                <a:spcPct val="0"/>
              </a:spcBef>
              <a:spcAft>
                <a:spcPts val="1800"/>
              </a:spcAft>
              <a:defRPr/>
            </a:pPr>
            <a:r>
              <a:rPr lang="en-US" sz="2500" dirty="0"/>
              <a:t>Prophesied by </a:t>
            </a:r>
            <a:r>
              <a:rPr lang="en-US" sz="2500" b="1" dirty="0">
                <a:solidFill>
                  <a:srgbClr val="FFFF00"/>
                </a:solidFill>
              </a:rPr>
              <a:t>OT</a:t>
            </a:r>
            <a:r>
              <a:rPr lang="en-US" sz="2500" dirty="0"/>
              <a:t>  (Rom. 1:1-2)</a:t>
            </a:r>
          </a:p>
          <a:p>
            <a:pPr marL="457200" indent="-457200" eaLnBrk="1" hangingPunct="1">
              <a:spcBef>
                <a:spcPct val="0"/>
              </a:spcBef>
              <a:spcAft>
                <a:spcPts val="1800"/>
              </a:spcAft>
              <a:defRPr/>
            </a:pPr>
            <a:r>
              <a:rPr lang="en-US" sz="2500" dirty="0"/>
              <a:t>Seed of </a:t>
            </a:r>
            <a:r>
              <a:rPr lang="en-US" sz="2500" b="1" dirty="0">
                <a:solidFill>
                  <a:srgbClr val="FFFF00"/>
                </a:solidFill>
              </a:rPr>
              <a:t>David</a:t>
            </a:r>
            <a:r>
              <a:rPr lang="en-US" sz="2500" dirty="0"/>
              <a:t>  (Rom. 1:3)</a:t>
            </a:r>
          </a:p>
          <a:p>
            <a:pPr marL="457200" indent="-457200" eaLnBrk="1" hangingPunct="1">
              <a:spcBef>
                <a:spcPct val="0"/>
              </a:spcBef>
              <a:spcAft>
                <a:spcPts val="1800"/>
              </a:spcAft>
              <a:defRPr/>
            </a:pPr>
            <a:r>
              <a:rPr lang="en-US" sz="2500" b="1" dirty="0">
                <a:solidFill>
                  <a:srgbClr val="FFFF00"/>
                </a:solidFill>
              </a:rPr>
              <a:t>Raised</a:t>
            </a:r>
            <a:r>
              <a:rPr lang="en-US" sz="2500" dirty="0"/>
              <a:t> from dead  (Rom. 1:4; 4:24; 6:3-4, 9; 8:11; 1 Cor. 6:14; 2 Cor. 4:14; Gal. 1:1)</a:t>
            </a:r>
          </a:p>
          <a:p>
            <a:pPr marL="457200" indent="-457200" eaLnBrk="1" hangingPunct="1">
              <a:spcBef>
                <a:spcPct val="0"/>
              </a:spcBef>
              <a:spcAft>
                <a:spcPts val="1800"/>
              </a:spcAft>
              <a:defRPr/>
            </a:pPr>
            <a:r>
              <a:rPr lang="en-US" sz="2500" dirty="0"/>
              <a:t>Rose </a:t>
            </a:r>
            <a:r>
              <a:rPr lang="en-US" sz="2500" b="1" dirty="0">
                <a:solidFill>
                  <a:srgbClr val="FFFF00"/>
                </a:solidFill>
              </a:rPr>
              <a:t>third day  </a:t>
            </a:r>
            <a:r>
              <a:rPr lang="en-US" sz="2500" dirty="0"/>
              <a:t>(1 Cor. 15:4)</a:t>
            </a:r>
          </a:p>
          <a:p>
            <a:pPr marL="457200" indent="-457200" eaLnBrk="1" hangingPunct="1">
              <a:spcBef>
                <a:spcPct val="0"/>
              </a:spcBef>
              <a:spcAft>
                <a:spcPts val="1800"/>
              </a:spcAft>
              <a:defRPr/>
            </a:pPr>
            <a:r>
              <a:rPr lang="en-US" sz="2500" b="1" dirty="0">
                <a:solidFill>
                  <a:srgbClr val="FFFF00"/>
                </a:solidFill>
              </a:rPr>
              <a:t>Judge</a:t>
            </a:r>
            <a:r>
              <a:rPr lang="en-US" sz="2500" dirty="0"/>
              <a:t> all men  (Rom. 2:16; 14:10; 2 Cor. 5:10)</a:t>
            </a:r>
          </a:p>
          <a:p>
            <a:pPr marL="457200" indent="-457200" eaLnBrk="1" hangingPunct="1">
              <a:spcBef>
                <a:spcPct val="0"/>
              </a:spcBef>
              <a:spcAft>
                <a:spcPts val="1800"/>
              </a:spcAft>
              <a:defRPr/>
            </a:pPr>
            <a:r>
              <a:rPr lang="en-US" sz="2500" dirty="0"/>
              <a:t>Died for </a:t>
            </a:r>
            <a:r>
              <a:rPr lang="en-US" sz="2500" b="1" dirty="0">
                <a:solidFill>
                  <a:srgbClr val="FFFF00"/>
                </a:solidFill>
              </a:rPr>
              <a:t>ungodly</a:t>
            </a:r>
            <a:r>
              <a:rPr lang="en-US" sz="2500" dirty="0"/>
              <a:t>  (Rom. 5:6-8)</a:t>
            </a:r>
          </a:p>
          <a:p>
            <a:pPr marL="457200" indent="-457200" eaLnBrk="1" hangingPunct="1">
              <a:spcBef>
                <a:spcPct val="0"/>
              </a:spcBef>
              <a:spcAft>
                <a:spcPts val="1800"/>
              </a:spcAft>
              <a:defRPr/>
            </a:pPr>
            <a:r>
              <a:rPr lang="en-US" sz="2500" b="1" dirty="0">
                <a:solidFill>
                  <a:srgbClr val="FFFF00"/>
                </a:solidFill>
              </a:rPr>
              <a:t>“Lord”  </a:t>
            </a:r>
            <a:r>
              <a:rPr lang="en-US" sz="2500" dirty="0"/>
              <a:t>(Rom. 7:25)</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4B9A983-4656-4B4F-BCBE-8371DB534042}"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09EEC201-6C33-A09A-6167-6F98FEC7A8F9}"/>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70, n. 12</a:t>
            </a:r>
          </a:p>
        </p:txBody>
      </p:sp>
      <p:sp>
        <p:nvSpPr>
          <p:cNvPr id="3" name="Footer Placeholder 2">
            <a:extLst>
              <a:ext uri="{FF2B5EF4-FFF2-40B4-BE49-F238E27FC236}">
                <a16:creationId xmlns:a16="http://schemas.microsoft.com/office/drawing/2014/main" id="{88B30CFD-B7D5-34B1-F18C-47C7C9D473E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7693162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2211">
                                            <p:txEl>
                                              <p:pRg st="0" end="0"/>
                                            </p:txEl>
                                          </p:spTgt>
                                        </p:tgtEl>
                                        <p:attrNameLst>
                                          <p:attrName>style.visibility</p:attrName>
                                        </p:attrNameLst>
                                      </p:cBhvr>
                                      <p:to>
                                        <p:strVal val="visible"/>
                                      </p:to>
                                    </p:set>
                                    <p:anim calcmode="lin" valueType="num">
                                      <p:cBhvr>
                                        <p:cTn id="7" dur="500" fill="hold"/>
                                        <p:tgtEl>
                                          <p:spTgt spid="2222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222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22211">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22211">
                                            <p:txEl>
                                              <p:pRg st="1" end="1"/>
                                            </p:txEl>
                                          </p:spTgt>
                                        </p:tgtEl>
                                        <p:attrNameLst>
                                          <p:attrName>style.visibility</p:attrName>
                                        </p:attrNameLst>
                                      </p:cBhvr>
                                      <p:to>
                                        <p:strVal val="visible"/>
                                      </p:to>
                                    </p:set>
                                    <p:anim calcmode="lin" valueType="num">
                                      <p:cBhvr>
                                        <p:cTn id="13" dur="500" fill="hold"/>
                                        <p:tgtEl>
                                          <p:spTgt spid="222211">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222211">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222211">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222211">
                                            <p:txEl>
                                              <p:pRg st="2" end="2"/>
                                            </p:txEl>
                                          </p:spTgt>
                                        </p:tgtEl>
                                        <p:attrNameLst>
                                          <p:attrName>style.visibility</p:attrName>
                                        </p:attrNameLst>
                                      </p:cBhvr>
                                      <p:to>
                                        <p:strVal val="visible"/>
                                      </p:to>
                                    </p:set>
                                    <p:anim calcmode="lin" valueType="num">
                                      <p:cBhvr>
                                        <p:cTn id="19" dur="500" fill="hold"/>
                                        <p:tgtEl>
                                          <p:spTgt spid="222211">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22211">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222211">
                                            <p:txEl>
                                              <p:pRg st="2" end="2"/>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222211">
                                            <p:txEl>
                                              <p:pRg st="3" end="3"/>
                                            </p:txEl>
                                          </p:spTgt>
                                        </p:tgtEl>
                                        <p:attrNameLst>
                                          <p:attrName>style.visibility</p:attrName>
                                        </p:attrNameLst>
                                      </p:cBhvr>
                                      <p:to>
                                        <p:strVal val="visible"/>
                                      </p:to>
                                    </p:set>
                                    <p:anim calcmode="lin" valueType="num">
                                      <p:cBhvr>
                                        <p:cTn id="25" dur="500" fill="hold"/>
                                        <p:tgtEl>
                                          <p:spTgt spid="222211">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222211">
                                            <p:txEl>
                                              <p:pRg st="3" end="3"/>
                                            </p:txEl>
                                          </p:spTgt>
                                        </p:tgtEl>
                                        <p:attrNameLst>
                                          <p:attrName>ppt_h</p:attrName>
                                        </p:attrNameLst>
                                      </p:cBhvr>
                                      <p:tavLst>
                                        <p:tav tm="0">
                                          <p:val>
                                            <p:fltVal val="0"/>
                                          </p:val>
                                        </p:tav>
                                        <p:tav tm="100000">
                                          <p:val>
                                            <p:strVal val="#ppt_h"/>
                                          </p:val>
                                        </p:tav>
                                      </p:tavLst>
                                    </p:anim>
                                    <p:animEffect transition="in" filter="fade">
                                      <p:cBhvr>
                                        <p:cTn id="27" dur="500"/>
                                        <p:tgtEl>
                                          <p:spTgt spid="222211">
                                            <p:txEl>
                                              <p:pRg st="3" end="3"/>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222211">
                                            <p:txEl>
                                              <p:pRg st="4" end="4"/>
                                            </p:txEl>
                                          </p:spTgt>
                                        </p:tgtEl>
                                        <p:attrNameLst>
                                          <p:attrName>style.visibility</p:attrName>
                                        </p:attrNameLst>
                                      </p:cBhvr>
                                      <p:to>
                                        <p:strVal val="visible"/>
                                      </p:to>
                                    </p:set>
                                    <p:anim calcmode="lin" valueType="num">
                                      <p:cBhvr>
                                        <p:cTn id="31" dur="500" fill="hold"/>
                                        <p:tgtEl>
                                          <p:spTgt spid="222211">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222211">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222211">
                                            <p:txEl>
                                              <p:pRg st="4" end="4"/>
                                            </p:txEl>
                                          </p:spTgt>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222211">
                                            <p:txEl>
                                              <p:pRg st="5" end="5"/>
                                            </p:txEl>
                                          </p:spTgt>
                                        </p:tgtEl>
                                        <p:attrNameLst>
                                          <p:attrName>style.visibility</p:attrName>
                                        </p:attrNameLst>
                                      </p:cBhvr>
                                      <p:to>
                                        <p:strVal val="visible"/>
                                      </p:to>
                                    </p:set>
                                    <p:anim calcmode="lin" valueType="num">
                                      <p:cBhvr>
                                        <p:cTn id="37" dur="500" fill="hold"/>
                                        <p:tgtEl>
                                          <p:spTgt spid="222211">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222211">
                                            <p:txEl>
                                              <p:pRg st="5" end="5"/>
                                            </p:txEl>
                                          </p:spTgt>
                                        </p:tgtEl>
                                        <p:attrNameLst>
                                          <p:attrName>ppt_h</p:attrName>
                                        </p:attrNameLst>
                                      </p:cBhvr>
                                      <p:tavLst>
                                        <p:tav tm="0">
                                          <p:val>
                                            <p:fltVal val="0"/>
                                          </p:val>
                                        </p:tav>
                                        <p:tav tm="100000">
                                          <p:val>
                                            <p:strVal val="#ppt_h"/>
                                          </p:val>
                                        </p:tav>
                                      </p:tavLst>
                                    </p:anim>
                                    <p:animEffect transition="in" filter="fade">
                                      <p:cBhvr>
                                        <p:cTn id="39" dur="500"/>
                                        <p:tgtEl>
                                          <p:spTgt spid="222211">
                                            <p:txEl>
                                              <p:pRg st="5" end="5"/>
                                            </p:txEl>
                                          </p:spTgt>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222211">
                                            <p:txEl>
                                              <p:pRg st="6" end="6"/>
                                            </p:txEl>
                                          </p:spTgt>
                                        </p:tgtEl>
                                        <p:attrNameLst>
                                          <p:attrName>style.visibility</p:attrName>
                                        </p:attrNameLst>
                                      </p:cBhvr>
                                      <p:to>
                                        <p:strVal val="visible"/>
                                      </p:to>
                                    </p:set>
                                    <p:anim calcmode="lin" valueType="num">
                                      <p:cBhvr>
                                        <p:cTn id="43" dur="500" fill="hold"/>
                                        <p:tgtEl>
                                          <p:spTgt spid="222211">
                                            <p:txEl>
                                              <p:pRg st="6" end="6"/>
                                            </p:txEl>
                                          </p:spTgt>
                                        </p:tgtEl>
                                        <p:attrNameLst>
                                          <p:attrName>ppt_w</p:attrName>
                                        </p:attrNameLst>
                                      </p:cBhvr>
                                      <p:tavLst>
                                        <p:tav tm="0">
                                          <p:val>
                                            <p:fltVal val="0"/>
                                          </p:val>
                                        </p:tav>
                                        <p:tav tm="100000">
                                          <p:val>
                                            <p:strVal val="#ppt_w"/>
                                          </p:val>
                                        </p:tav>
                                      </p:tavLst>
                                    </p:anim>
                                    <p:anim calcmode="lin" valueType="num">
                                      <p:cBhvr>
                                        <p:cTn id="44" dur="500" fill="hold"/>
                                        <p:tgtEl>
                                          <p:spTgt spid="222211">
                                            <p:txEl>
                                              <p:pRg st="6" end="6"/>
                                            </p:txEl>
                                          </p:spTgt>
                                        </p:tgtEl>
                                        <p:attrNameLst>
                                          <p:attrName>ppt_h</p:attrName>
                                        </p:attrNameLst>
                                      </p:cBhvr>
                                      <p:tavLst>
                                        <p:tav tm="0">
                                          <p:val>
                                            <p:fltVal val="0"/>
                                          </p:val>
                                        </p:tav>
                                        <p:tav tm="100000">
                                          <p:val>
                                            <p:strVal val="#ppt_h"/>
                                          </p:val>
                                        </p:tav>
                                      </p:tavLst>
                                    </p:anim>
                                    <p:animEffect transition="in" filter="fade">
                                      <p:cBhvr>
                                        <p:cTn id="45" dur="500"/>
                                        <p:tgtEl>
                                          <p:spTgt spid="2222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211" grpId="0" build="p"/>
    </p:bldLst>
  </p:timing>
</p:sld>
</file>

<file path=ppt/slides/slide5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p:txBody>
          <a:bodyPr/>
          <a:lstStyle/>
          <a:p>
            <a:pPr>
              <a:defRPr/>
            </a:pP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itchFamily="34" charset="0"/>
                <a:ea typeface="+mj-ea"/>
                <a:cs typeface="+mj-cs"/>
              </a:rPr>
              <a:t>Paul’s Data On Jesus</a:t>
            </a:r>
            <a:br>
              <a:rPr kumimoji="0" lang="en-US" sz="4400" b="1"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(AD 51-55)</a:t>
            </a:r>
            <a:endParaRPr lang="en-US" sz="3000" dirty="0">
              <a:latin typeface="+mn-lt"/>
            </a:endParaRPr>
          </a:p>
        </p:txBody>
      </p:sp>
      <p:sp>
        <p:nvSpPr>
          <p:cNvPr id="223235" name="Rectangle 3"/>
          <p:cNvSpPr>
            <a:spLocks noGrp="1" noChangeArrowheads="1"/>
          </p:cNvSpPr>
          <p:nvPr>
            <p:ph idx="1"/>
          </p:nvPr>
        </p:nvSpPr>
        <p:spPr/>
        <p:txBody>
          <a:bodyPr/>
          <a:lstStyle/>
          <a:p>
            <a:pPr marL="457200" indent="-457200" eaLnBrk="1" hangingPunct="1">
              <a:spcBef>
                <a:spcPct val="0"/>
              </a:spcBef>
              <a:spcAft>
                <a:spcPts val="1800"/>
              </a:spcAft>
              <a:defRPr/>
            </a:pPr>
            <a:r>
              <a:rPr lang="en-US" sz="2500" b="1" dirty="0">
                <a:solidFill>
                  <a:srgbClr val="FFFF00"/>
                </a:solidFill>
              </a:rPr>
              <a:t>Ascension</a:t>
            </a:r>
            <a:r>
              <a:rPr lang="en-US" sz="2500" dirty="0"/>
              <a:t> to heaven  (Rom. 8:34)</a:t>
            </a:r>
          </a:p>
          <a:p>
            <a:pPr marL="457200" indent="-457200" eaLnBrk="1" hangingPunct="1">
              <a:spcBef>
                <a:spcPct val="0"/>
              </a:spcBef>
              <a:spcAft>
                <a:spcPts val="1800"/>
              </a:spcAft>
              <a:defRPr/>
            </a:pPr>
            <a:r>
              <a:rPr lang="en-US" sz="2500" b="1" dirty="0">
                <a:solidFill>
                  <a:srgbClr val="FFFF00"/>
                </a:solidFill>
              </a:rPr>
              <a:t>Deity</a:t>
            </a:r>
            <a:r>
              <a:rPr lang="en-US" sz="2500" dirty="0"/>
              <a:t>  (Rom. 1:4; 9:5)</a:t>
            </a:r>
          </a:p>
          <a:p>
            <a:pPr marL="457200" indent="-457200" eaLnBrk="1" hangingPunct="1">
              <a:spcBef>
                <a:spcPct val="0"/>
              </a:spcBef>
              <a:spcAft>
                <a:spcPts val="1800"/>
              </a:spcAft>
              <a:defRPr/>
            </a:pPr>
            <a:r>
              <a:rPr lang="en-US" sz="2500" b="1" dirty="0">
                <a:solidFill>
                  <a:srgbClr val="FFFF00"/>
                </a:solidFill>
              </a:rPr>
              <a:t>Second Coming  </a:t>
            </a:r>
            <a:r>
              <a:rPr lang="en-US" sz="2500" dirty="0"/>
              <a:t>(1 Cor. 1:7-8; 4:5; 1 Th. 1:10; 3:13; 4:14-17; 5:2, 23)</a:t>
            </a:r>
          </a:p>
          <a:p>
            <a:pPr marL="457200" indent="-457200" eaLnBrk="1" hangingPunct="1">
              <a:spcBef>
                <a:spcPct val="0"/>
              </a:spcBef>
              <a:spcAft>
                <a:spcPts val="1800"/>
              </a:spcAft>
              <a:defRPr/>
            </a:pPr>
            <a:r>
              <a:rPr lang="en-US" sz="2500" b="1" dirty="0">
                <a:solidFill>
                  <a:srgbClr val="FFFF00"/>
                </a:solidFill>
              </a:rPr>
              <a:t>Crucifixion</a:t>
            </a:r>
            <a:r>
              <a:rPr lang="en-US" sz="2500" dirty="0"/>
              <a:t>  (1 Cor. 2:2, 8)</a:t>
            </a:r>
          </a:p>
          <a:p>
            <a:pPr marL="457200" indent="-457200" eaLnBrk="1" hangingPunct="1">
              <a:spcBef>
                <a:spcPct val="0"/>
              </a:spcBef>
              <a:spcAft>
                <a:spcPts val="1800"/>
              </a:spcAft>
              <a:defRPr/>
            </a:pPr>
            <a:r>
              <a:rPr lang="en-US" sz="2500" b="1" dirty="0">
                <a:solidFill>
                  <a:srgbClr val="FFFF00"/>
                </a:solidFill>
              </a:rPr>
              <a:t>Creator</a:t>
            </a:r>
            <a:r>
              <a:rPr lang="en-US" sz="2500" dirty="0"/>
              <a:t> of all things  (1 Cor. 8:6)</a:t>
            </a:r>
          </a:p>
          <a:p>
            <a:pPr marL="457200" indent="-457200" eaLnBrk="1" hangingPunct="1">
              <a:spcBef>
                <a:spcPct val="0"/>
              </a:spcBef>
              <a:spcAft>
                <a:spcPts val="1800"/>
              </a:spcAft>
              <a:defRPr/>
            </a:pPr>
            <a:r>
              <a:rPr lang="en-US" sz="2500" b="1" dirty="0">
                <a:solidFill>
                  <a:srgbClr val="FFFF00"/>
                </a:solidFill>
              </a:rPr>
              <a:t>Brothers</a:t>
            </a:r>
            <a:r>
              <a:rPr lang="en-US" sz="2500" dirty="0"/>
              <a:t> of the Lord  (1 Cor. 9:5)</a:t>
            </a:r>
          </a:p>
          <a:p>
            <a:pPr marL="457200" indent="-457200" eaLnBrk="1" hangingPunct="1">
              <a:spcBef>
                <a:spcPct val="0"/>
              </a:spcBef>
              <a:spcAft>
                <a:spcPts val="1800"/>
              </a:spcAft>
              <a:defRPr/>
            </a:pPr>
            <a:r>
              <a:rPr lang="en-US" sz="2500" b="1" dirty="0">
                <a:solidFill>
                  <a:srgbClr val="FFFF00"/>
                </a:solidFill>
              </a:rPr>
              <a:t>Lord’s Supper  </a:t>
            </a:r>
            <a:r>
              <a:rPr lang="en-US" sz="2500" dirty="0"/>
              <a:t>(1 Cor. 10:16, 21; 11:23-25)</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8DF163-253B-461C-8863-4123149319BF}"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7B4DFA71-B01B-DEAC-AA9F-4AC0B71F4A01}"/>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70, n. 12</a:t>
            </a:r>
          </a:p>
        </p:txBody>
      </p:sp>
      <p:sp>
        <p:nvSpPr>
          <p:cNvPr id="3" name="Footer Placeholder 2">
            <a:extLst>
              <a:ext uri="{FF2B5EF4-FFF2-40B4-BE49-F238E27FC236}">
                <a16:creationId xmlns:a16="http://schemas.microsoft.com/office/drawing/2014/main" id="{F1EC58C4-9FAC-839F-7931-345072A6706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19422215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3235">
                                            <p:txEl>
                                              <p:pRg st="0" end="0"/>
                                            </p:txEl>
                                          </p:spTgt>
                                        </p:tgtEl>
                                        <p:attrNameLst>
                                          <p:attrName>style.visibility</p:attrName>
                                        </p:attrNameLst>
                                      </p:cBhvr>
                                      <p:to>
                                        <p:strVal val="visible"/>
                                      </p:to>
                                    </p:set>
                                    <p:anim calcmode="lin" valueType="num">
                                      <p:cBhvr>
                                        <p:cTn id="7" dur="500" fill="hold"/>
                                        <p:tgtEl>
                                          <p:spTgt spid="22323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2323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23235">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23235">
                                            <p:txEl>
                                              <p:pRg st="1" end="1"/>
                                            </p:txEl>
                                          </p:spTgt>
                                        </p:tgtEl>
                                        <p:attrNameLst>
                                          <p:attrName>style.visibility</p:attrName>
                                        </p:attrNameLst>
                                      </p:cBhvr>
                                      <p:to>
                                        <p:strVal val="visible"/>
                                      </p:to>
                                    </p:set>
                                    <p:anim calcmode="lin" valueType="num">
                                      <p:cBhvr>
                                        <p:cTn id="13" dur="500" fill="hold"/>
                                        <p:tgtEl>
                                          <p:spTgt spid="223235">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223235">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223235">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223235">
                                            <p:txEl>
                                              <p:pRg st="2" end="2"/>
                                            </p:txEl>
                                          </p:spTgt>
                                        </p:tgtEl>
                                        <p:attrNameLst>
                                          <p:attrName>style.visibility</p:attrName>
                                        </p:attrNameLst>
                                      </p:cBhvr>
                                      <p:to>
                                        <p:strVal val="visible"/>
                                      </p:to>
                                    </p:set>
                                    <p:anim calcmode="lin" valueType="num">
                                      <p:cBhvr>
                                        <p:cTn id="19" dur="500" fill="hold"/>
                                        <p:tgtEl>
                                          <p:spTgt spid="22323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23235">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223235">
                                            <p:txEl>
                                              <p:pRg st="2" end="2"/>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223235">
                                            <p:txEl>
                                              <p:pRg st="3" end="3"/>
                                            </p:txEl>
                                          </p:spTgt>
                                        </p:tgtEl>
                                        <p:attrNameLst>
                                          <p:attrName>style.visibility</p:attrName>
                                        </p:attrNameLst>
                                      </p:cBhvr>
                                      <p:to>
                                        <p:strVal val="visible"/>
                                      </p:to>
                                    </p:set>
                                    <p:anim calcmode="lin" valueType="num">
                                      <p:cBhvr>
                                        <p:cTn id="25" dur="500" fill="hold"/>
                                        <p:tgtEl>
                                          <p:spTgt spid="223235">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223235">
                                            <p:txEl>
                                              <p:pRg st="3" end="3"/>
                                            </p:txEl>
                                          </p:spTgt>
                                        </p:tgtEl>
                                        <p:attrNameLst>
                                          <p:attrName>ppt_h</p:attrName>
                                        </p:attrNameLst>
                                      </p:cBhvr>
                                      <p:tavLst>
                                        <p:tav tm="0">
                                          <p:val>
                                            <p:fltVal val="0"/>
                                          </p:val>
                                        </p:tav>
                                        <p:tav tm="100000">
                                          <p:val>
                                            <p:strVal val="#ppt_h"/>
                                          </p:val>
                                        </p:tav>
                                      </p:tavLst>
                                    </p:anim>
                                    <p:animEffect transition="in" filter="fade">
                                      <p:cBhvr>
                                        <p:cTn id="27" dur="500"/>
                                        <p:tgtEl>
                                          <p:spTgt spid="223235">
                                            <p:txEl>
                                              <p:pRg st="3" end="3"/>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223235">
                                            <p:txEl>
                                              <p:pRg st="4" end="4"/>
                                            </p:txEl>
                                          </p:spTgt>
                                        </p:tgtEl>
                                        <p:attrNameLst>
                                          <p:attrName>style.visibility</p:attrName>
                                        </p:attrNameLst>
                                      </p:cBhvr>
                                      <p:to>
                                        <p:strVal val="visible"/>
                                      </p:to>
                                    </p:set>
                                    <p:anim calcmode="lin" valueType="num">
                                      <p:cBhvr>
                                        <p:cTn id="31" dur="500" fill="hold"/>
                                        <p:tgtEl>
                                          <p:spTgt spid="223235">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223235">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223235">
                                            <p:txEl>
                                              <p:pRg st="4" end="4"/>
                                            </p:txEl>
                                          </p:spTgt>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223235">
                                            <p:txEl>
                                              <p:pRg st="5" end="5"/>
                                            </p:txEl>
                                          </p:spTgt>
                                        </p:tgtEl>
                                        <p:attrNameLst>
                                          <p:attrName>style.visibility</p:attrName>
                                        </p:attrNameLst>
                                      </p:cBhvr>
                                      <p:to>
                                        <p:strVal val="visible"/>
                                      </p:to>
                                    </p:set>
                                    <p:anim calcmode="lin" valueType="num">
                                      <p:cBhvr>
                                        <p:cTn id="37" dur="500" fill="hold"/>
                                        <p:tgtEl>
                                          <p:spTgt spid="223235">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223235">
                                            <p:txEl>
                                              <p:pRg st="5" end="5"/>
                                            </p:txEl>
                                          </p:spTgt>
                                        </p:tgtEl>
                                        <p:attrNameLst>
                                          <p:attrName>ppt_h</p:attrName>
                                        </p:attrNameLst>
                                      </p:cBhvr>
                                      <p:tavLst>
                                        <p:tav tm="0">
                                          <p:val>
                                            <p:fltVal val="0"/>
                                          </p:val>
                                        </p:tav>
                                        <p:tav tm="100000">
                                          <p:val>
                                            <p:strVal val="#ppt_h"/>
                                          </p:val>
                                        </p:tav>
                                      </p:tavLst>
                                    </p:anim>
                                    <p:animEffect transition="in" filter="fade">
                                      <p:cBhvr>
                                        <p:cTn id="39" dur="500"/>
                                        <p:tgtEl>
                                          <p:spTgt spid="223235">
                                            <p:txEl>
                                              <p:pRg st="5" end="5"/>
                                            </p:txEl>
                                          </p:spTgt>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223235">
                                            <p:txEl>
                                              <p:pRg st="6" end="6"/>
                                            </p:txEl>
                                          </p:spTgt>
                                        </p:tgtEl>
                                        <p:attrNameLst>
                                          <p:attrName>style.visibility</p:attrName>
                                        </p:attrNameLst>
                                      </p:cBhvr>
                                      <p:to>
                                        <p:strVal val="visible"/>
                                      </p:to>
                                    </p:set>
                                    <p:anim calcmode="lin" valueType="num">
                                      <p:cBhvr>
                                        <p:cTn id="43" dur="500" fill="hold"/>
                                        <p:tgtEl>
                                          <p:spTgt spid="223235">
                                            <p:txEl>
                                              <p:pRg st="6" end="6"/>
                                            </p:txEl>
                                          </p:spTgt>
                                        </p:tgtEl>
                                        <p:attrNameLst>
                                          <p:attrName>ppt_w</p:attrName>
                                        </p:attrNameLst>
                                      </p:cBhvr>
                                      <p:tavLst>
                                        <p:tav tm="0">
                                          <p:val>
                                            <p:fltVal val="0"/>
                                          </p:val>
                                        </p:tav>
                                        <p:tav tm="100000">
                                          <p:val>
                                            <p:strVal val="#ppt_w"/>
                                          </p:val>
                                        </p:tav>
                                      </p:tavLst>
                                    </p:anim>
                                    <p:anim calcmode="lin" valueType="num">
                                      <p:cBhvr>
                                        <p:cTn id="44" dur="500" fill="hold"/>
                                        <p:tgtEl>
                                          <p:spTgt spid="223235">
                                            <p:txEl>
                                              <p:pRg st="6" end="6"/>
                                            </p:txEl>
                                          </p:spTgt>
                                        </p:tgtEl>
                                        <p:attrNameLst>
                                          <p:attrName>ppt_h</p:attrName>
                                        </p:attrNameLst>
                                      </p:cBhvr>
                                      <p:tavLst>
                                        <p:tav tm="0">
                                          <p:val>
                                            <p:fltVal val="0"/>
                                          </p:val>
                                        </p:tav>
                                        <p:tav tm="100000">
                                          <p:val>
                                            <p:strVal val="#ppt_h"/>
                                          </p:val>
                                        </p:tav>
                                      </p:tavLst>
                                    </p:anim>
                                    <p:animEffect transition="in" filter="fade">
                                      <p:cBhvr>
                                        <p:cTn id="45" dur="500"/>
                                        <p:tgtEl>
                                          <p:spTgt spid="22323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5" grpId="0" build="p"/>
    </p:bldLst>
  </p:timing>
</p:sld>
</file>

<file path=ppt/slides/slide5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4258" name="Rectangle 2"/>
          <p:cNvSpPr>
            <a:spLocks noGrp="1" noChangeArrowheads="1"/>
          </p:cNvSpPr>
          <p:nvPr>
            <p:ph type="title"/>
          </p:nvPr>
        </p:nvSpPr>
        <p:spPr/>
        <p:txBody>
          <a:bodyPr/>
          <a:lstStyle/>
          <a:p>
            <a:pPr>
              <a:defRPr/>
            </a:pP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itchFamily="34" charset="0"/>
                <a:ea typeface="+mj-ea"/>
                <a:cs typeface="+mj-cs"/>
              </a:rPr>
              <a:t>Paul’s Data On Jesus</a:t>
            </a:r>
            <a:br>
              <a:rPr kumimoji="0" lang="en-US" sz="4400" b="1"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51-55)</a:t>
            </a:r>
            <a:endParaRPr lang="en-US" sz="3000">
              <a:latin typeface="+mn-lt"/>
            </a:endParaRPr>
          </a:p>
        </p:txBody>
      </p:sp>
      <p:sp>
        <p:nvSpPr>
          <p:cNvPr id="224259" name="Rectangle 3"/>
          <p:cNvSpPr>
            <a:spLocks noGrp="1" noChangeArrowheads="1"/>
          </p:cNvSpPr>
          <p:nvPr>
            <p:ph idx="1"/>
          </p:nvPr>
        </p:nvSpPr>
        <p:spPr/>
        <p:txBody>
          <a:bodyPr/>
          <a:lstStyle/>
          <a:p>
            <a:pPr marL="404813" indent="-404813" eaLnBrk="1" hangingPunct="1">
              <a:spcBef>
                <a:spcPct val="0"/>
              </a:spcBef>
              <a:spcAft>
                <a:spcPts val="1800"/>
              </a:spcAft>
              <a:defRPr/>
            </a:pPr>
            <a:r>
              <a:rPr lang="en-US" sz="2500" b="1" dirty="0">
                <a:solidFill>
                  <a:srgbClr val="FFFF00"/>
                </a:solidFill>
              </a:rPr>
              <a:t>Betrayed</a:t>
            </a:r>
            <a:r>
              <a:rPr lang="en-US" sz="2500" dirty="0"/>
              <a:t>  (1 Cor. 11:23)</a:t>
            </a:r>
          </a:p>
          <a:p>
            <a:pPr marL="404813" indent="-404813" eaLnBrk="1" hangingPunct="1">
              <a:spcBef>
                <a:spcPct val="0"/>
              </a:spcBef>
              <a:spcAft>
                <a:spcPts val="1800"/>
              </a:spcAft>
              <a:defRPr/>
            </a:pPr>
            <a:r>
              <a:rPr lang="en-US" sz="2500" b="1" dirty="0">
                <a:solidFill>
                  <a:srgbClr val="FFFF00"/>
                </a:solidFill>
              </a:rPr>
              <a:t>Death</a:t>
            </a:r>
            <a:r>
              <a:rPr lang="en-US" sz="2500" dirty="0"/>
              <a:t>, </a:t>
            </a:r>
            <a:r>
              <a:rPr lang="en-US" sz="2500" b="1" dirty="0">
                <a:solidFill>
                  <a:srgbClr val="FFFF00"/>
                </a:solidFill>
              </a:rPr>
              <a:t>burial</a:t>
            </a:r>
            <a:r>
              <a:rPr lang="en-US" sz="2500" dirty="0"/>
              <a:t>, </a:t>
            </a:r>
            <a:r>
              <a:rPr lang="en-US" sz="2500" b="1" dirty="0">
                <a:solidFill>
                  <a:srgbClr val="FFFF00"/>
                </a:solidFill>
              </a:rPr>
              <a:t>resurrection</a:t>
            </a:r>
            <a:r>
              <a:rPr lang="en-US" sz="2500" dirty="0"/>
              <a:t>, </a:t>
            </a:r>
            <a:r>
              <a:rPr lang="en-US" sz="2500" b="1" dirty="0">
                <a:solidFill>
                  <a:srgbClr val="FFFF00"/>
                </a:solidFill>
              </a:rPr>
              <a:t>appearances</a:t>
            </a:r>
            <a:r>
              <a:rPr lang="en-US" sz="2500" dirty="0"/>
              <a:t>  (1 Cor. 15:3-8)</a:t>
            </a:r>
          </a:p>
          <a:p>
            <a:pPr marL="404813" indent="-404813" eaLnBrk="1" hangingPunct="1">
              <a:spcBef>
                <a:spcPct val="0"/>
              </a:spcBef>
              <a:spcAft>
                <a:spcPts val="1800"/>
              </a:spcAft>
              <a:defRPr/>
            </a:pPr>
            <a:r>
              <a:rPr lang="en-US" sz="2500" dirty="0"/>
              <a:t>Born of a </a:t>
            </a:r>
            <a:r>
              <a:rPr lang="en-US" sz="2500" b="1" dirty="0">
                <a:solidFill>
                  <a:srgbClr val="FFFF00"/>
                </a:solidFill>
              </a:rPr>
              <a:t>woman</a:t>
            </a:r>
            <a:r>
              <a:rPr lang="en-US" sz="2500" dirty="0"/>
              <a:t>  (Gal. 4:4)</a:t>
            </a:r>
          </a:p>
          <a:p>
            <a:pPr marL="404813" indent="-404813" eaLnBrk="1" hangingPunct="1">
              <a:spcBef>
                <a:spcPct val="0"/>
              </a:spcBef>
              <a:spcAft>
                <a:spcPts val="1800"/>
              </a:spcAft>
              <a:defRPr/>
            </a:pPr>
            <a:r>
              <a:rPr lang="en-US" sz="2500" dirty="0"/>
              <a:t>Killed by </a:t>
            </a:r>
            <a:r>
              <a:rPr lang="en-US" sz="2500" b="1" dirty="0">
                <a:solidFill>
                  <a:srgbClr val="FFFF00"/>
                </a:solidFill>
              </a:rPr>
              <a:t>Jews</a:t>
            </a:r>
            <a:r>
              <a:rPr lang="en-US" sz="2500" dirty="0"/>
              <a:t>  (1 Th. 2:14-15)</a:t>
            </a:r>
          </a:p>
          <a:p>
            <a:pPr marL="404813" indent="-404813" eaLnBrk="1" hangingPunct="1">
              <a:spcBef>
                <a:spcPct val="0"/>
              </a:spcBef>
              <a:spcAft>
                <a:spcPts val="1800"/>
              </a:spcAft>
              <a:defRPr/>
            </a:pPr>
            <a:r>
              <a:rPr lang="en-US" sz="2500" b="1" dirty="0">
                <a:solidFill>
                  <a:srgbClr val="FFFF00"/>
                </a:solidFill>
              </a:rPr>
              <a:t>Preached</a:t>
            </a:r>
            <a:r>
              <a:rPr lang="en-US" sz="2500" dirty="0"/>
              <a:t> to Jews  (1 Cor. 1:23)</a:t>
            </a:r>
          </a:p>
          <a:p>
            <a:pPr marL="404813" indent="-404813" eaLnBrk="1" hangingPunct="1">
              <a:spcBef>
                <a:spcPct val="0"/>
              </a:spcBef>
              <a:spcAft>
                <a:spcPts val="1800"/>
              </a:spcAft>
              <a:defRPr/>
            </a:pPr>
            <a:r>
              <a:rPr lang="en-US" sz="2500" dirty="0"/>
              <a:t>Taught </a:t>
            </a:r>
            <a:r>
              <a:rPr lang="en-US" sz="2500" b="1" dirty="0">
                <a:solidFill>
                  <a:srgbClr val="FFFF00"/>
                </a:solidFill>
              </a:rPr>
              <a:t>divorce</a:t>
            </a:r>
            <a:r>
              <a:rPr lang="en-US" sz="2500" dirty="0"/>
              <a:t> sinful  (1 Cor. 7:10-11)</a:t>
            </a:r>
          </a:p>
          <a:p>
            <a:pPr marL="404813" indent="-404813" eaLnBrk="1" hangingPunct="1">
              <a:spcBef>
                <a:spcPct val="0"/>
              </a:spcBef>
              <a:spcAft>
                <a:spcPts val="1800"/>
              </a:spcAft>
              <a:defRPr/>
            </a:pPr>
            <a:r>
              <a:rPr lang="en-US" sz="2500" dirty="0"/>
              <a:t>Taught preachers should </a:t>
            </a:r>
            <a:r>
              <a:rPr lang="en-US" sz="2500" b="1" dirty="0">
                <a:solidFill>
                  <a:srgbClr val="FFFF00"/>
                </a:solidFill>
              </a:rPr>
              <a:t>live of gospel  </a:t>
            </a:r>
            <a:r>
              <a:rPr lang="en-US" sz="2500" dirty="0"/>
              <a:t>(1 Cor. 9:14)</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A012400-B63B-4503-8A20-0EFE34DA7996}"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25410104-CEDD-FEB0-C0DF-2C919DC2D1AC}"/>
              </a:ext>
            </a:extLst>
          </p:cNvPr>
          <p:cNvSpPr>
            <a:spLocks noGrp="1"/>
          </p:cNvSpPr>
          <p:nvPr>
            <p:ph type="dt" sz="half" idx="10"/>
          </p:nvPr>
        </p:nvSpPr>
        <p:spPr/>
        <p:txBody>
          <a:bodyPr anchor="ctr"/>
          <a:lstStyle/>
          <a:p>
            <a:pPr>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70, n. 12</a:t>
            </a:r>
          </a:p>
        </p:txBody>
      </p:sp>
      <p:sp>
        <p:nvSpPr>
          <p:cNvPr id="3" name="Footer Placeholder 2">
            <a:extLst>
              <a:ext uri="{FF2B5EF4-FFF2-40B4-BE49-F238E27FC236}">
                <a16:creationId xmlns:a16="http://schemas.microsoft.com/office/drawing/2014/main" id="{914890B7-1FAE-2692-2801-2CFEEFECF71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15643700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4259">
                                            <p:txEl>
                                              <p:pRg st="0" end="0"/>
                                            </p:txEl>
                                          </p:spTgt>
                                        </p:tgtEl>
                                        <p:attrNameLst>
                                          <p:attrName>style.visibility</p:attrName>
                                        </p:attrNameLst>
                                      </p:cBhvr>
                                      <p:to>
                                        <p:strVal val="visible"/>
                                      </p:to>
                                    </p:set>
                                    <p:anim calcmode="lin" valueType="num">
                                      <p:cBhvr>
                                        <p:cTn id="7" dur="500" fill="hold"/>
                                        <p:tgtEl>
                                          <p:spTgt spid="22425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2425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24259">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24259">
                                            <p:txEl>
                                              <p:pRg st="1" end="1"/>
                                            </p:txEl>
                                          </p:spTgt>
                                        </p:tgtEl>
                                        <p:attrNameLst>
                                          <p:attrName>style.visibility</p:attrName>
                                        </p:attrNameLst>
                                      </p:cBhvr>
                                      <p:to>
                                        <p:strVal val="visible"/>
                                      </p:to>
                                    </p:set>
                                    <p:anim calcmode="lin" valueType="num">
                                      <p:cBhvr>
                                        <p:cTn id="13" dur="500" fill="hold"/>
                                        <p:tgtEl>
                                          <p:spTgt spid="224259">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224259">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224259">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224259">
                                            <p:txEl>
                                              <p:pRg st="2" end="2"/>
                                            </p:txEl>
                                          </p:spTgt>
                                        </p:tgtEl>
                                        <p:attrNameLst>
                                          <p:attrName>style.visibility</p:attrName>
                                        </p:attrNameLst>
                                      </p:cBhvr>
                                      <p:to>
                                        <p:strVal val="visible"/>
                                      </p:to>
                                    </p:set>
                                    <p:anim calcmode="lin" valueType="num">
                                      <p:cBhvr>
                                        <p:cTn id="19" dur="500" fill="hold"/>
                                        <p:tgtEl>
                                          <p:spTgt spid="224259">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24259">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224259">
                                            <p:txEl>
                                              <p:pRg st="2" end="2"/>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224259">
                                            <p:txEl>
                                              <p:pRg st="3" end="3"/>
                                            </p:txEl>
                                          </p:spTgt>
                                        </p:tgtEl>
                                        <p:attrNameLst>
                                          <p:attrName>style.visibility</p:attrName>
                                        </p:attrNameLst>
                                      </p:cBhvr>
                                      <p:to>
                                        <p:strVal val="visible"/>
                                      </p:to>
                                    </p:set>
                                    <p:anim calcmode="lin" valueType="num">
                                      <p:cBhvr>
                                        <p:cTn id="25" dur="500" fill="hold"/>
                                        <p:tgtEl>
                                          <p:spTgt spid="224259">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224259">
                                            <p:txEl>
                                              <p:pRg st="3" end="3"/>
                                            </p:txEl>
                                          </p:spTgt>
                                        </p:tgtEl>
                                        <p:attrNameLst>
                                          <p:attrName>ppt_h</p:attrName>
                                        </p:attrNameLst>
                                      </p:cBhvr>
                                      <p:tavLst>
                                        <p:tav tm="0">
                                          <p:val>
                                            <p:fltVal val="0"/>
                                          </p:val>
                                        </p:tav>
                                        <p:tav tm="100000">
                                          <p:val>
                                            <p:strVal val="#ppt_h"/>
                                          </p:val>
                                        </p:tav>
                                      </p:tavLst>
                                    </p:anim>
                                    <p:animEffect transition="in" filter="fade">
                                      <p:cBhvr>
                                        <p:cTn id="27" dur="500"/>
                                        <p:tgtEl>
                                          <p:spTgt spid="224259">
                                            <p:txEl>
                                              <p:pRg st="3" end="3"/>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224259">
                                            <p:txEl>
                                              <p:pRg st="4" end="4"/>
                                            </p:txEl>
                                          </p:spTgt>
                                        </p:tgtEl>
                                        <p:attrNameLst>
                                          <p:attrName>style.visibility</p:attrName>
                                        </p:attrNameLst>
                                      </p:cBhvr>
                                      <p:to>
                                        <p:strVal val="visible"/>
                                      </p:to>
                                    </p:set>
                                    <p:anim calcmode="lin" valueType="num">
                                      <p:cBhvr>
                                        <p:cTn id="31" dur="500" fill="hold"/>
                                        <p:tgtEl>
                                          <p:spTgt spid="224259">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224259">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224259">
                                            <p:txEl>
                                              <p:pRg st="4" end="4"/>
                                            </p:txEl>
                                          </p:spTgt>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224259">
                                            <p:txEl>
                                              <p:pRg st="5" end="5"/>
                                            </p:txEl>
                                          </p:spTgt>
                                        </p:tgtEl>
                                        <p:attrNameLst>
                                          <p:attrName>style.visibility</p:attrName>
                                        </p:attrNameLst>
                                      </p:cBhvr>
                                      <p:to>
                                        <p:strVal val="visible"/>
                                      </p:to>
                                    </p:set>
                                    <p:anim calcmode="lin" valueType="num">
                                      <p:cBhvr>
                                        <p:cTn id="37" dur="500" fill="hold"/>
                                        <p:tgtEl>
                                          <p:spTgt spid="224259">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224259">
                                            <p:txEl>
                                              <p:pRg st="5" end="5"/>
                                            </p:txEl>
                                          </p:spTgt>
                                        </p:tgtEl>
                                        <p:attrNameLst>
                                          <p:attrName>ppt_h</p:attrName>
                                        </p:attrNameLst>
                                      </p:cBhvr>
                                      <p:tavLst>
                                        <p:tav tm="0">
                                          <p:val>
                                            <p:fltVal val="0"/>
                                          </p:val>
                                        </p:tav>
                                        <p:tav tm="100000">
                                          <p:val>
                                            <p:strVal val="#ppt_h"/>
                                          </p:val>
                                        </p:tav>
                                      </p:tavLst>
                                    </p:anim>
                                    <p:animEffect transition="in" filter="fade">
                                      <p:cBhvr>
                                        <p:cTn id="39" dur="500"/>
                                        <p:tgtEl>
                                          <p:spTgt spid="224259">
                                            <p:txEl>
                                              <p:pRg st="5" end="5"/>
                                            </p:txEl>
                                          </p:spTgt>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224259">
                                            <p:txEl>
                                              <p:pRg st="6" end="6"/>
                                            </p:txEl>
                                          </p:spTgt>
                                        </p:tgtEl>
                                        <p:attrNameLst>
                                          <p:attrName>style.visibility</p:attrName>
                                        </p:attrNameLst>
                                      </p:cBhvr>
                                      <p:to>
                                        <p:strVal val="visible"/>
                                      </p:to>
                                    </p:set>
                                    <p:anim calcmode="lin" valueType="num">
                                      <p:cBhvr>
                                        <p:cTn id="43" dur="500" fill="hold"/>
                                        <p:tgtEl>
                                          <p:spTgt spid="224259">
                                            <p:txEl>
                                              <p:pRg st="6" end="6"/>
                                            </p:txEl>
                                          </p:spTgt>
                                        </p:tgtEl>
                                        <p:attrNameLst>
                                          <p:attrName>ppt_w</p:attrName>
                                        </p:attrNameLst>
                                      </p:cBhvr>
                                      <p:tavLst>
                                        <p:tav tm="0">
                                          <p:val>
                                            <p:fltVal val="0"/>
                                          </p:val>
                                        </p:tav>
                                        <p:tav tm="100000">
                                          <p:val>
                                            <p:strVal val="#ppt_w"/>
                                          </p:val>
                                        </p:tav>
                                      </p:tavLst>
                                    </p:anim>
                                    <p:anim calcmode="lin" valueType="num">
                                      <p:cBhvr>
                                        <p:cTn id="44" dur="500" fill="hold"/>
                                        <p:tgtEl>
                                          <p:spTgt spid="224259">
                                            <p:txEl>
                                              <p:pRg st="6" end="6"/>
                                            </p:txEl>
                                          </p:spTgt>
                                        </p:tgtEl>
                                        <p:attrNameLst>
                                          <p:attrName>ppt_h</p:attrName>
                                        </p:attrNameLst>
                                      </p:cBhvr>
                                      <p:tavLst>
                                        <p:tav tm="0">
                                          <p:val>
                                            <p:fltVal val="0"/>
                                          </p:val>
                                        </p:tav>
                                        <p:tav tm="100000">
                                          <p:val>
                                            <p:strVal val="#ppt_h"/>
                                          </p:val>
                                        </p:tav>
                                      </p:tavLst>
                                    </p:anim>
                                    <p:animEffect transition="in" filter="fade">
                                      <p:cBhvr>
                                        <p:cTn id="45" dur="500"/>
                                        <p:tgtEl>
                                          <p:spTgt spid="22425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build="p"/>
    </p:bld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BC30C277-793C-0E22-FFA9-C2FB4E145F36}"/>
              </a:ext>
            </a:extLst>
          </p:cNvPr>
          <p:cNvSpPr>
            <a:spLocks noGrp="1"/>
          </p:cNvSpPr>
          <p:nvPr>
            <p:ph type="title"/>
          </p:nvPr>
        </p:nvSpPr>
        <p:spPr/>
        <p:txBody>
          <a:bodyPr/>
          <a:lstStyle/>
          <a:p>
            <a:r>
              <a:rPr lang="en-US" dirty="0"/>
              <a:t>Accuracy Preservation</a:t>
            </a:r>
          </a:p>
        </p:txBody>
      </p:sp>
      <p:sp>
        <p:nvSpPr>
          <p:cNvPr id="9" name="Content Placeholder 8">
            <a:extLst>
              <a:ext uri="{FF2B5EF4-FFF2-40B4-BE49-F238E27FC236}">
                <a16:creationId xmlns:a16="http://schemas.microsoft.com/office/drawing/2014/main" id="{77CDBB9B-0BB7-2BE5-F369-631261C53E6E}"/>
              </a:ext>
            </a:extLst>
          </p:cNvPr>
          <p:cNvSpPr>
            <a:spLocks noGrp="1"/>
          </p:cNvSpPr>
          <p:nvPr>
            <p:ph idx="1"/>
          </p:nvPr>
        </p:nvSpPr>
        <p:spPr/>
        <p:txBody>
          <a:bodyPr/>
          <a:lstStyle/>
          <a:p>
            <a:r>
              <a:rPr lang="en-US" dirty="0"/>
              <a:t>Jesus promised His apostles </a:t>
            </a:r>
            <a:r>
              <a:rPr lang="en-US" b="1" kern="1200" dirty="0">
                <a:solidFill>
                  <a:srgbClr val="FFFF00"/>
                </a:solidFill>
                <a:effectLst>
                  <a:outerShdw blurRad="38100" dist="38100" dir="2700000" algn="tl">
                    <a:srgbClr val="000000">
                      <a:alpha val="43137"/>
                    </a:srgbClr>
                  </a:outerShdw>
                </a:effectLst>
              </a:rPr>
              <a:t>guidance</a:t>
            </a:r>
            <a:r>
              <a:rPr lang="en-US" dirty="0"/>
              <a:t> from the Holy Spirit  (Mt. 10:19-20; Mk. 13:11; Lk. 12:11-12; Jn. 14:16-17, 26; 15:26-27; 16:13-15)</a:t>
            </a:r>
          </a:p>
          <a:p>
            <a:r>
              <a:rPr lang="en-US" b="1" kern="1200" dirty="0">
                <a:solidFill>
                  <a:srgbClr val="FFFF00"/>
                </a:solidFill>
                <a:effectLst>
                  <a:outerShdw blurRad="38100" dist="38100" dir="2700000" algn="tl">
                    <a:srgbClr val="000000">
                      <a:alpha val="43137"/>
                    </a:srgbClr>
                  </a:outerShdw>
                </a:effectLst>
              </a:rPr>
              <a:t>Spiritual gifts </a:t>
            </a:r>
            <a:r>
              <a:rPr lang="en-US" dirty="0"/>
              <a:t>were given to some Christians  (1 Cor. 12:8, 10)</a:t>
            </a:r>
          </a:p>
          <a:p>
            <a:endParaRPr lang="en-US" dirty="0"/>
          </a:p>
        </p:txBody>
      </p:sp>
      <p:sp>
        <p:nvSpPr>
          <p:cNvPr id="5" name="Date Placeholder 4">
            <a:extLst>
              <a:ext uri="{FF2B5EF4-FFF2-40B4-BE49-F238E27FC236}">
                <a16:creationId xmlns:a16="http://schemas.microsoft.com/office/drawing/2014/main" id="{A8913762-B086-27C8-0BD1-DC30132DDE0D}"/>
              </a:ext>
            </a:extLst>
          </p:cNvPr>
          <p:cNvSpPr>
            <a:spLocks noGrp="1"/>
          </p:cNvSpPr>
          <p:nvPr>
            <p:ph type="dt" sz="half" idx="10"/>
          </p:nvPr>
        </p:nvSpPr>
        <p:spPr/>
        <p:txBody>
          <a:bodyPr/>
          <a:lstStyle/>
          <a:p>
            <a:r>
              <a:rPr lang="en-US" dirty="0"/>
              <a:t>Outline, 71</a:t>
            </a:r>
          </a:p>
        </p:txBody>
      </p:sp>
      <p:sp>
        <p:nvSpPr>
          <p:cNvPr id="6" name="Footer Placeholder 5">
            <a:extLst>
              <a:ext uri="{FF2B5EF4-FFF2-40B4-BE49-F238E27FC236}">
                <a16:creationId xmlns:a16="http://schemas.microsoft.com/office/drawing/2014/main" id="{75E979E2-B4B6-633C-93E1-EA1EFA751094}"/>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2F50738A-47B8-089C-9424-3B0A90B60024}"/>
              </a:ext>
            </a:extLst>
          </p:cNvPr>
          <p:cNvSpPr>
            <a:spLocks noGrp="1"/>
          </p:cNvSpPr>
          <p:nvPr>
            <p:ph type="sldNum" sz="quarter" idx="12"/>
          </p:nvPr>
        </p:nvSpPr>
        <p:spPr/>
        <p:txBody>
          <a:bodyPr/>
          <a:lstStyle/>
          <a:p>
            <a:fld id="{3C8CA7C4-6BCF-4B83-8858-85B1748A2A5F}" type="slidenum">
              <a:rPr lang="en-US" smtClean="0"/>
              <a:t>533</a:t>
            </a:fld>
            <a:endParaRPr lang="en-US"/>
          </a:p>
        </p:txBody>
      </p:sp>
    </p:spTree>
    <p:extLst>
      <p:ext uri="{BB962C8B-B14F-4D97-AF65-F5344CB8AC3E}">
        <p14:creationId xmlns:p14="http://schemas.microsoft.com/office/powerpoint/2010/main" val="383874062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Gospels Written Late</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420813"/>
            <a:ext cx="8229600" cy="4759325"/>
          </a:xfrm>
          <a:noFill/>
        </p:spPr>
        <p:txBody>
          <a:bodyPr anchor="t"/>
          <a:lstStyle/>
          <a:p>
            <a:pPr marL="457200" lvl="0" indent="-457200">
              <a:spcAft>
                <a:spcPts val="2800"/>
              </a:spcAft>
              <a:buClr>
                <a:srgbClr val="FFFF99"/>
              </a:buClr>
            </a:pPr>
            <a:r>
              <a:rPr lang="en-US" sz="2800" dirty="0">
                <a:solidFill>
                  <a:srgbClr val="FFFFFF"/>
                </a:solidFill>
              </a:rPr>
              <a:t>The timespan is </a:t>
            </a:r>
            <a:r>
              <a:rPr lang="en-US" sz="2800" b="1" dirty="0">
                <a:solidFill>
                  <a:srgbClr val="FFFF00"/>
                </a:solidFill>
                <a:effectLst>
                  <a:outerShdw blurRad="38100" dist="38100" dir="2700000" algn="tl">
                    <a:srgbClr val="000000">
                      <a:alpha val="43137"/>
                    </a:srgbClr>
                  </a:outerShdw>
                </a:effectLst>
              </a:rPr>
              <a:t>much greater </a:t>
            </a:r>
            <a:r>
              <a:rPr lang="en-US" sz="2800" dirty="0">
                <a:solidFill>
                  <a:srgbClr val="FFFFFF"/>
                </a:solidFill>
              </a:rPr>
              <a:t>for ancient histories</a:t>
            </a:r>
          </a:p>
          <a:p>
            <a:pPr marL="457200" lvl="0" indent="-457200">
              <a:spcAft>
                <a:spcPts val="2800"/>
              </a:spcAft>
              <a:buClr>
                <a:srgbClr val="FFFF99"/>
              </a:buClr>
            </a:pPr>
            <a:r>
              <a:rPr lang="en-US" sz="2800" dirty="0">
                <a:solidFill>
                  <a:srgbClr val="FFFFFF"/>
                </a:solidFill>
              </a:rPr>
              <a:t>Does 35-65 years </a:t>
            </a:r>
            <a:r>
              <a:rPr lang="en-US" sz="2800" b="1" dirty="0">
                <a:solidFill>
                  <a:srgbClr val="FFFF00"/>
                </a:solidFill>
                <a:effectLst>
                  <a:outerShdw blurRad="38100" dist="38100" dir="2700000" algn="tl">
                    <a:srgbClr val="000000">
                      <a:alpha val="43137"/>
                    </a:srgbClr>
                  </a:outerShdw>
                </a:effectLst>
              </a:rPr>
              <a:t>invalidate</a:t>
            </a:r>
            <a:r>
              <a:rPr lang="en-US" sz="2800" dirty="0">
                <a:solidFill>
                  <a:srgbClr val="FFFFFF"/>
                </a:solidFill>
              </a:rPr>
              <a:t>?</a:t>
            </a:r>
          </a:p>
          <a:p>
            <a:pPr marL="914400" lvl="1" indent="-457200">
              <a:spcAft>
                <a:spcPts val="2800"/>
              </a:spcAft>
              <a:buClr>
                <a:srgbClr val="FFFFFF"/>
              </a:buClr>
            </a:pPr>
            <a:r>
              <a:rPr lang="en-US" sz="2400" dirty="0">
                <a:solidFill>
                  <a:srgbClr val="FFFFFF"/>
                </a:solidFill>
              </a:rPr>
              <a:t>65 years:  WW II to today</a:t>
            </a:r>
          </a:p>
          <a:p>
            <a:pPr marL="914400" lvl="1" indent="-457200">
              <a:spcAft>
                <a:spcPts val="2800"/>
              </a:spcAft>
              <a:buClr>
                <a:srgbClr val="FFFFFF"/>
              </a:buClr>
            </a:pPr>
            <a:r>
              <a:rPr lang="en-US" sz="2400" dirty="0">
                <a:solidFill>
                  <a:srgbClr val="FFFFFF"/>
                </a:solidFill>
              </a:rPr>
              <a:t>35 years:  Vietnam to today</a:t>
            </a:r>
          </a:p>
          <a:p>
            <a:pPr marL="914400" lvl="1" indent="-457200">
              <a:spcAft>
                <a:spcPts val="2800"/>
              </a:spcAft>
              <a:buClr>
                <a:srgbClr val="FFFFFF"/>
              </a:buClr>
            </a:pPr>
            <a:r>
              <a:rPr lang="en-US" sz="2400" dirty="0">
                <a:solidFill>
                  <a:srgbClr val="FFFFFF"/>
                </a:solidFill>
              </a:rPr>
              <a:t>???:  Gulf War to today</a:t>
            </a:r>
          </a:p>
          <a:p>
            <a:pPr>
              <a:spcAft>
                <a:spcPts val="2800"/>
              </a:spcAft>
            </a:pPr>
            <a:endParaRPr lang="en-US" dirty="0"/>
          </a:p>
        </p:txBody>
      </p:sp>
      <p:sp>
        <p:nvSpPr>
          <p:cNvPr id="6" name="Date Placeholder 5">
            <a:extLst>
              <a:ext uri="{FF2B5EF4-FFF2-40B4-BE49-F238E27FC236}">
                <a16:creationId xmlns:a16="http://schemas.microsoft.com/office/drawing/2014/main" id="{5AC27824-8BB3-BDF8-1F07-480331BA3474}"/>
              </a:ext>
            </a:extLst>
          </p:cNvPr>
          <p:cNvSpPr>
            <a:spLocks noGrp="1"/>
          </p:cNvSpPr>
          <p:nvPr>
            <p:ph type="dt" sz="half" idx="10"/>
          </p:nvPr>
        </p:nvSpPr>
        <p:spPr/>
        <p:txBody>
          <a:bodyPr/>
          <a:lstStyle/>
          <a:p>
            <a:r>
              <a:rPr lang="en-US" dirty="0"/>
              <a:t>Outline, 71</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68324204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 calcmode="lin" valueType="num">
                                      <p:cBhvr>
                                        <p:cTn id="28"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5">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 calcmode="lin" valueType="num">
                                      <p:cBhvr>
                                        <p:cTn id="35"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Ancient Timespans</a:t>
            </a:r>
          </a:p>
        </p:txBody>
      </p:sp>
      <p:sp>
        <p:nvSpPr>
          <p:cNvPr id="7" name="Content Placeholder 6"/>
          <p:cNvSpPr>
            <a:spLocks noGrp="1"/>
          </p:cNvSpPr>
          <p:nvPr>
            <p:ph idx="1"/>
          </p:nvPr>
        </p:nvSpPr>
        <p:spPr>
          <a:xfrm>
            <a:off x="457200" y="1586754"/>
            <a:ext cx="8229600" cy="4544174"/>
          </a:xfrm>
        </p:spPr>
        <p:txBody>
          <a:bodyPr/>
          <a:lstStyle/>
          <a:p>
            <a:pPr marL="457200" indent="-457200">
              <a:spcBef>
                <a:spcPts val="0"/>
              </a:spcBef>
              <a:spcAft>
                <a:spcPts val="2400"/>
              </a:spcAft>
            </a:pPr>
            <a:r>
              <a:rPr lang="en-US" dirty="0"/>
              <a:t>Funerary Inscription for Augustus  (+0 years)</a:t>
            </a:r>
          </a:p>
          <a:p>
            <a:pPr marL="457200" indent="-457200">
              <a:spcBef>
                <a:spcPts val="0"/>
              </a:spcBef>
              <a:spcAft>
                <a:spcPts val="2400"/>
              </a:spcAft>
            </a:pPr>
            <a:r>
              <a:rPr lang="en-US" dirty="0"/>
              <a:t>Plutarch  (+90 years)</a:t>
            </a:r>
          </a:p>
          <a:p>
            <a:pPr marL="457200" indent="-457200">
              <a:spcBef>
                <a:spcPts val="0"/>
              </a:spcBef>
              <a:spcAft>
                <a:spcPts val="2400"/>
              </a:spcAft>
            </a:pPr>
            <a:r>
              <a:rPr lang="en-US" dirty="0"/>
              <a:t>Suetonius  (+100 years)</a:t>
            </a:r>
          </a:p>
          <a:p>
            <a:pPr marL="457200" indent="-457200">
              <a:spcBef>
                <a:spcPts val="0"/>
              </a:spcBef>
              <a:spcAft>
                <a:spcPts val="2400"/>
              </a:spcAft>
            </a:pPr>
            <a:r>
              <a:rPr lang="en-US" dirty="0"/>
              <a:t>Tacitus  (+100 years)</a:t>
            </a:r>
          </a:p>
          <a:p>
            <a:pPr marL="457200" indent="-457200">
              <a:spcBef>
                <a:spcPts val="0"/>
              </a:spcBef>
              <a:spcAft>
                <a:spcPts val="2400"/>
              </a:spcAft>
            </a:pPr>
            <a:r>
              <a:rPr lang="en-US" dirty="0"/>
              <a:t>Appian  (+100-150 years)</a:t>
            </a:r>
          </a:p>
          <a:p>
            <a:pPr marL="457200" indent="-457200">
              <a:spcBef>
                <a:spcPts val="0"/>
              </a:spcBef>
              <a:spcAft>
                <a:spcPts val="2400"/>
              </a:spcAft>
            </a:pPr>
            <a:r>
              <a:rPr lang="en-US" dirty="0"/>
              <a:t>Dio Cassius  (175-200 years)</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6407876-5EDA-4A1F-8337-25690EB13B69}"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66DD9187-E7C9-4EA8-3139-D34FAE3598C3}"/>
              </a:ext>
            </a:extLst>
          </p:cNvPr>
          <p:cNvSpPr>
            <a:spLocks noGrp="1"/>
          </p:cNvSpPr>
          <p:nvPr>
            <p:ph type="dt" sz="half" idx="10"/>
          </p:nvPr>
        </p:nvSpPr>
        <p:spPr/>
        <p:txBody>
          <a:bodyPr/>
          <a:lstStyle/>
          <a:p>
            <a:r>
              <a:rPr lang="en-US" dirty="0"/>
              <a:t>Outline, 71</a:t>
            </a:r>
          </a:p>
        </p:txBody>
      </p:sp>
    </p:spTree>
    <p:extLst>
      <p:ext uri="{BB962C8B-B14F-4D97-AF65-F5344CB8AC3E}">
        <p14:creationId xmlns:p14="http://schemas.microsoft.com/office/powerpoint/2010/main" val="234197273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 calcmode="lin" valueType="num">
                                      <p:cBhvr>
                                        <p:cTn id="35"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7">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7">
                                            <p:txEl>
                                              <p:pRg st="5" end="5"/>
                                            </p:txEl>
                                          </p:spTgt>
                                        </p:tgtEl>
                                        <p:attrNameLst>
                                          <p:attrName>style.visibility</p:attrName>
                                        </p:attrNameLst>
                                      </p:cBhvr>
                                      <p:to>
                                        <p:strVal val="visible"/>
                                      </p:to>
                                    </p:set>
                                    <p:anim calcmode="lin" valueType="num">
                                      <p:cBhvr>
                                        <p:cTn id="42" dur="500" fill="hold"/>
                                        <p:tgtEl>
                                          <p:spTgt spid="7">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7">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a:t>The Gospel Writers Blunder</a:t>
            </a:r>
          </a:p>
        </p:txBody>
      </p:sp>
      <p:sp>
        <p:nvSpPr>
          <p:cNvPr id="3" name="Content Placeholder 2"/>
          <p:cNvSpPr>
            <a:spLocks noGrp="1"/>
          </p:cNvSpPr>
          <p:nvPr>
            <p:ph sz="half" idx="1"/>
          </p:nvPr>
        </p:nvSpPr>
        <p:spPr>
          <a:xfrm>
            <a:off x="4210493" y="2126512"/>
            <a:ext cx="4235824" cy="3362717"/>
          </a:xfrm>
        </p:spPr>
        <p:txBody>
          <a:bodyPr anchor="ctr"/>
          <a:lstStyle/>
          <a:p>
            <a:pPr marL="0" indent="457200">
              <a:spcBef>
                <a:spcPts val="0"/>
              </a:spcBef>
              <a:spcAft>
                <a:spcPts val="2400"/>
              </a:spcAft>
              <a:buNone/>
            </a:pPr>
            <a:r>
              <a:rPr lang="en-US" sz="2800" dirty="0"/>
              <a:t>[T]heir ignorance of </a:t>
            </a:r>
            <a:r>
              <a:rPr lang="en-US" sz="2800" b="1" dirty="0">
                <a:solidFill>
                  <a:srgbClr val="FFFF00"/>
                </a:solidFill>
                <a:effectLst>
                  <a:outerShdw blurRad="38100" dist="38100" dir="2700000" algn="tl">
                    <a:srgbClr val="000000">
                      <a:alpha val="43137"/>
                    </a:srgbClr>
                  </a:outerShdw>
                </a:effectLst>
              </a:rPr>
              <a:t>Palestinian geography </a:t>
            </a:r>
            <a:r>
              <a:rPr lang="en-US" sz="2800" dirty="0"/>
              <a:t>and </a:t>
            </a:r>
            <a:r>
              <a:rPr lang="en-US" sz="2800" b="1" dirty="0">
                <a:solidFill>
                  <a:srgbClr val="FFFF00"/>
                </a:solidFill>
                <a:effectLst>
                  <a:outerShdw blurRad="38100" dist="38100" dir="2700000" algn="tl">
                    <a:srgbClr val="000000">
                      <a:alpha val="43137"/>
                    </a:srgbClr>
                  </a:outerShdw>
                </a:effectLst>
              </a:rPr>
              <a:t>Jewish customs </a:t>
            </a:r>
            <a:r>
              <a:rPr lang="en-US" sz="2800" dirty="0"/>
              <a:t>suggests they composed their works somewhere else in the empire…  </a:t>
            </a:r>
            <a:r>
              <a:rPr lang="en-US" sz="2000" dirty="0"/>
              <a:t>(</a:t>
            </a:r>
            <a:r>
              <a:rPr lang="en-US" sz="2000" i="1" dirty="0"/>
              <a:t>Jesus Interrupted</a:t>
            </a:r>
            <a:r>
              <a:rPr lang="en-US" sz="2000" dirty="0"/>
              <a:t>, 2011)</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3DCBB69-006F-D9A4-2AF6-9C99284DE39F}"/>
              </a:ext>
            </a:extLst>
          </p:cNvPr>
          <p:cNvSpPr>
            <a:spLocks noGrp="1"/>
          </p:cNvSpPr>
          <p:nvPr>
            <p:ph type="dt" sz="half" idx="10"/>
          </p:nvPr>
        </p:nvSpPr>
        <p:spPr/>
        <p:txBody>
          <a:bodyPr/>
          <a:lstStyle/>
          <a:p>
            <a:r>
              <a:rPr lang="en-US" dirty="0"/>
              <a:t>Outline, 71</a:t>
            </a:r>
          </a:p>
        </p:txBody>
      </p:sp>
      <p:pic>
        <p:nvPicPr>
          <p:cNvPr id="8" name="Picture 2" descr="Bart D. Ehrman - Wikipedia">
            <a:extLst>
              <a:ext uri="{FF2B5EF4-FFF2-40B4-BE49-F238E27FC236}">
                <a16:creationId xmlns:a16="http://schemas.microsoft.com/office/drawing/2014/main" id="{5A59A1EE-2DC2-2606-F9EB-41532C7622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8715" y="2210147"/>
            <a:ext cx="2777352" cy="32790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8260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C3C61B-CAA7-AD1A-1A11-EC0358C42FD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1CF7EC-9801-5CAC-7166-B5EFB5264386}"/>
              </a:ext>
            </a:extLst>
          </p:cNvPr>
          <p:cNvSpPr>
            <a:spLocks noGrp="1"/>
          </p:cNvSpPr>
          <p:nvPr>
            <p:ph type="title"/>
          </p:nvPr>
        </p:nvSpPr>
        <p:spPr/>
        <p:txBody>
          <a:bodyPr/>
          <a:lstStyle/>
          <a:p>
            <a:r>
              <a:rPr lang="en-US" sz="4200" dirty="0"/>
              <a:t>Jews Didn’t Wash</a:t>
            </a:r>
          </a:p>
        </p:txBody>
      </p:sp>
      <p:sp>
        <p:nvSpPr>
          <p:cNvPr id="3" name="Content Placeholder 2">
            <a:extLst>
              <a:ext uri="{FF2B5EF4-FFF2-40B4-BE49-F238E27FC236}">
                <a16:creationId xmlns:a16="http://schemas.microsoft.com/office/drawing/2014/main" id="{639784BE-2CCA-053E-9021-9F3195B352B5}"/>
              </a:ext>
            </a:extLst>
          </p:cNvPr>
          <p:cNvSpPr>
            <a:spLocks noGrp="1"/>
          </p:cNvSpPr>
          <p:nvPr>
            <p:ph sz="half" idx="1"/>
          </p:nvPr>
        </p:nvSpPr>
        <p:spPr>
          <a:xfrm>
            <a:off x="3902149" y="1837827"/>
            <a:ext cx="4805916" cy="4023722"/>
          </a:xfrm>
        </p:spPr>
        <p:txBody>
          <a:bodyPr anchor="ctr"/>
          <a:lstStyle/>
          <a:p>
            <a:pPr marL="0" indent="457200">
              <a:buNone/>
            </a:pPr>
            <a:r>
              <a:rPr lang="en-US" dirty="0"/>
              <a:t>“Mark 7:3 indicates that </a:t>
            </a:r>
            <a:r>
              <a:rPr lang="en-US" b="1" dirty="0">
                <a:solidFill>
                  <a:srgbClr val="FFFF00"/>
                </a:solidFill>
              </a:rPr>
              <a:t>the Pharisees ‘and all the Jews’ washed their hands</a:t>
            </a:r>
            <a:r>
              <a:rPr lang="en-US" dirty="0"/>
              <a:t> before eating, so as to observe ‘the tradition of the elders.’  </a:t>
            </a:r>
            <a:r>
              <a:rPr lang="en-US" b="1" dirty="0">
                <a:solidFill>
                  <a:srgbClr val="FFFF00"/>
                </a:solidFill>
                <a:effectLst>
                  <a:outerShdw blurRad="38100" dist="38100" dir="2700000" algn="tl">
                    <a:srgbClr val="000000">
                      <a:alpha val="43137"/>
                    </a:srgbClr>
                  </a:outerShdw>
                </a:effectLst>
              </a:rPr>
              <a:t>This is not true</a:t>
            </a:r>
            <a:r>
              <a:rPr lang="en-US" dirty="0"/>
              <a:t>:  most Jews did not engage in this ritual.”  </a:t>
            </a:r>
            <a:r>
              <a:rPr lang="en-US" sz="2000" dirty="0"/>
              <a:t>(</a:t>
            </a:r>
            <a:r>
              <a:rPr lang="en-US" sz="2000" i="1" dirty="0"/>
              <a:t>Jesus Interrupted</a:t>
            </a:r>
            <a:r>
              <a:rPr lang="en-US" sz="2000" dirty="0"/>
              <a:t>, 2011)</a:t>
            </a:r>
          </a:p>
        </p:txBody>
      </p:sp>
      <p:sp>
        <p:nvSpPr>
          <p:cNvPr id="4" name="Footer Placeholder 3">
            <a:extLst>
              <a:ext uri="{FF2B5EF4-FFF2-40B4-BE49-F238E27FC236}">
                <a16:creationId xmlns:a16="http://schemas.microsoft.com/office/drawing/2014/main" id="{615AD239-6896-76C9-AD44-09A99969995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D6147DEE-5083-6E7C-6239-72DE18B0064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E5AB672-B8C1-51DA-FE47-DC94998AA95F}"/>
              </a:ext>
            </a:extLst>
          </p:cNvPr>
          <p:cNvSpPr>
            <a:spLocks noGrp="1"/>
          </p:cNvSpPr>
          <p:nvPr>
            <p:ph type="dt" sz="half" idx="10"/>
          </p:nvPr>
        </p:nvSpPr>
        <p:spPr/>
        <p:txBody>
          <a:bodyPr/>
          <a:lstStyle/>
          <a:p>
            <a:r>
              <a:rPr lang="en-US" dirty="0"/>
              <a:t>Outline, 72</a:t>
            </a:r>
          </a:p>
        </p:txBody>
      </p:sp>
      <p:pic>
        <p:nvPicPr>
          <p:cNvPr id="8" name="Picture 2" descr="Bart D. Ehrman - Wikipedia">
            <a:extLst>
              <a:ext uri="{FF2B5EF4-FFF2-40B4-BE49-F238E27FC236}">
                <a16:creationId xmlns:a16="http://schemas.microsoft.com/office/drawing/2014/main" id="{60EC3954-2DB4-3AB0-0728-F0A07ABB20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8715" y="2210147"/>
            <a:ext cx="2777352" cy="32790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0524516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Outside Palestine</a:t>
            </a:r>
          </a:p>
        </p:txBody>
      </p:sp>
      <p:sp>
        <p:nvSpPr>
          <p:cNvPr id="6" name="Content Placeholder 5"/>
          <p:cNvSpPr>
            <a:spLocks noGrp="1"/>
          </p:cNvSpPr>
          <p:nvPr>
            <p:ph sz="half" idx="1"/>
          </p:nvPr>
        </p:nvSpPr>
        <p:spPr>
          <a:xfrm>
            <a:off x="3551274" y="1658679"/>
            <a:ext cx="5059326" cy="4185807"/>
          </a:xfrm>
        </p:spPr>
        <p:txBody>
          <a:bodyPr anchor="ctr"/>
          <a:lstStyle/>
          <a:p>
            <a:pPr marL="0" indent="457200">
              <a:buNone/>
            </a:pPr>
            <a:r>
              <a:rPr lang="en-US" sz="2800" b="1" i="1" dirty="0">
                <a:effectLst>
                  <a:outerShdw blurRad="38100" dist="38100" dir="2700000" algn="tl">
                    <a:srgbClr val="000000">
                      <a:alpha val="43137"/>
                    </a:srgbClr>
                  </a:outerShdw>
                </a:effectLst>
              </a:rPr>
              <a:t>Bart </a:t>
            </a:r>
            <a:r>
              <a:rPr lang="en-US" sz="2800" b="1" i="1" dirty="0" err="1">
                <a:effectLst>
                  <a:outerShdw blurRad="38100" dist="38100" dir="2700000" algn="tl">
                    <a:srgbClr val="000000">
                      <a:alpha val="43137"/>
                    </a:srgbClr>
                  </a:outerShdw>
                </a:effectLst>
              </a:rPr>
              <a:t>Ehrman</a:t>
            </a:r>
            <a:r>
              <a:rPr lang="en-US" sz="2800" b="1" dirty="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“Where, then, did these anonymous Greek-speaking authors living, probably, </a:t>
            </a:r>
            <a:r>
              <a:rPr lang="en-US" b="1" dirty="0">
                <a:solidFill>
                  <a:srgbClr val="FFFF00"/>
                </a:solidFill>
                <a:effectLst>
                  <a:outerShdw blurRad="38100" dist="38100" dir="2700000" algn="tl">
                    <a:srgbClr val="000000">
                      <a:alpha val="43137"/>
                    </a:srgbClr>
                  </a:outerShdw>
                </a:effectLst>
              </a:rPr>
              <a:t>outside of Palestine </a:t>
            </a:r>
            <a:r>
              <a:rPr lang="en-US" sz="2800" dirty="0">
                <a:effectLst>
                  <a:outerShdw blurRad="38100" dist="38100" dir="2700000" algn="tl">
                    <a:srgbClr val="000000">
                      <a:alpha val="43137"/>
                    </a:srgbClr>
                  </a:outerShdw>
                </a:effectLst>
              </a:rPr>
              <a:t>some </a:t>
            </a:r>
            <a:r>
              <a:rPr lang="en-US" b="1" dirty="0">
                <a:solidFill>
                  <a:srgbClr val="FFFF00"/>
                </a:solidFill>
                <a:effectLst>
                  <a:outerShdw blurRad="38100" dist="38100" dir="2700000" algn="tl">
                    <a:srgbClr val="000000">
                      <a:alpha val="43137"/>
                    </a:srgbClr>
                  </a:outerShdw>
                </a:effectLst>
              </a:rPr>
              <a:t>thirty-five to sixty-five years </a:t>
            </a:r>
            <a:r>
              <a:rPr lang="en-US" sz="2800" dirty="0">
                <a:effectLst>
                  <a:outerShdw blurRad="38100" dist="38100" dir="2700000" algn="tl">
                    <a:srgbClr val="000000">
                      <a:alpha val="43137"/>
                    </a:srgbClr>
                  </a:outerShdw>
                </a:effectLst>
              </a:rPr>
              <a:t>after the events that they narrate get their information.”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Jesus:  Apocalyptic Prophet of the New Millennium</a:t>
            </a:r>
            <a:r>
              <a:rPr lang="en-US" sz="2000" dirty="0">
                <a:effectLst>
                  <a:outerShdw blurRad="38100" dist="38100" dir="2700000" algn="tl">
                    <a:srgbClr val="000000">
                      <a:alpha val="43137"/>
                    </a:srgbClr>
                  </a:outerShdw>
                </a:effectLst>
              </a:rPr>
              <a:t>, 46)</a:t>
            </a:r>
            <a:endParaRPr lang="en-US" sz="2000" dirty="0"/>
          </a:p>
        </p:txBody>
      </p:sp>
      <p:sp>
        <p:nvSpPr>
          <p:cNvPr id="3" name="Date Placeholder 2">
            <a:extLst>
              <a:ext uri="{FF2B5EF4-FFF2-40B4-BE49-F238E27FC236}">
                <a16:creationId xmlns:a16="http://schemas.microsoft.com/office/drawing/2014/main" id="{CE847303-E246-882E-9DFB-F2E39ED707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72</a:t>
            </a:r>
          </a:p>
        </p:txBody>
      </p:sp>
      <p:sp>
        <p:nvSpPr>
          <p:cNvPr id="4" name="Footer Placeholder 3">
            <a:extLst>
              <a:ext uri="{FF2B5EF4-FFF2-40B4-BE49-F238E27FC236}">
                <a16:creationId xmlns:a16="http://schemas.microsoft.com/office/drawing/2014/main" id="{D86651A6-BA2B-2CAB-FD30-907FBC61B7D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9" name="Picture 8">
            <a:extLst>
              <a:ext uri="{FF2B5EF4-FFF2-40B4-BE49-F238E27FC236}">
                <a16:creationId xmlns:a16="http://schemas.microsoft.com/office/drawing/2014/main" id="{38FC87F6-EBC5-7683-AFE8-FD9634F6A82E}"/>
              </a:ext>
            </a:extLst>
          </p:cNvPr>
          <p:cNvPicPr>
            <a:picLocks noChangeAspect="1"/>
          </p:cNvPicPr>
          <p:nvPr/>
        </p:nvPicPr>
        <p:blipFill>
          <a:blip r:embed="rId4"/>
          <a:stretch>
            <a:fillRect/>
          </a:stretch>
        </p:blipFill>
        <p:spPr>
          <a:xfrm>
            <a:off x="533400" y="2027266"/>
            <a:ext cx="2773920" cy="3273836"/>
          </a:xfrm>
          <a:prstGeom prst="rect">
            <a:avLst/>
          </a:prstGeom>
        </p:spPr>
      </p:pic>
    </p:spTree>
    <p:extLst>
      <p:ext uri="{BB962C8B-B14F-4D97-AF65-F5344CB8AC3E}">
        <p14:creationId xmlns:p14="http://schemas.microsoft.com/office/powerpoint/2010/main" val="1514275218"/>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Jews &amp; Ritual Washing	</a:t>
            </a:r>
          </a:p>
        </p:txBody>
      </p:sp>
      <p:sp>
        <p:nvSpPr>
          <p:cNvPr id="8" name="Content Placeholder 7"/>
          <p:cNvSpPr>
            <a:spLocks noGrp="1"/>
          </p:cNvSpPr>
          <p:nvPr>
            <p:ph idx="1"/>
          </p:nvPr>
        </p:nvSpPr>
        <p:spPr>
          <a:xfrm>
            <a:off x="457200" y="1601165"/>
            <a:ext cx="8229600" cy="4529762"/>
          </a:xfrm>
        </p:spPr>
        <p:txBody>
          <a:bodyPr/>
          <a:lstStyle/>
          <a:p>
            <a:pPr marL="457200" indent="-457200">
              <a:spcBef>
                <a:spcPts val="0"/>
              </a:spcBef>
              <a:spcAft>
                <a:spcPts val="2400"/>
              </a:spcAft>
            </a:pPr>
            <a:r>
              <a:rPr lang="en-US" sz="2800" dirty="0"/>
              <a:t>In Exodus 30:18-21; 40:30-32 and Leviticus 20:1-16, the </a:t>
            </a:r>
            <a:r>
              <a:rPr lang="en-US" sz="2800" b="1" i="1" dirty="0">
                <a:solidFill>
                  <a:srgbClr val="FFFF00"/>
                </a:solidFill>
              </a:rPr>
              <a:t>priests</a:t>
            </a:r>
            <a:r>
              <a:rPr lang="en-US" sz="2800" dirty="0"/>
              <a:t> are called to observe hand washing practices, but </a:t>
            </a:r>
            <a:r>
              <a:rPr lang="en-US" sz="2800" b="1" i="1" dirty="0">
                <a:solidFill>
                  <a:srgbClr val="FFFF00"/>
                </a:solidFill>
              </a:rPr>
              <a:t>the people in general </a:t>
            </a:r>
            <a:r>
              <a:rPr lang="en-US" sz="2800" dirty="0"/>
              <a:t>are not</a:t>
            </a:r>
          </a:p>
          <a:p>
            <a:pPr marL="457200" indent="-457200">
              <a:spcBef>
                <a:spcPts val="0"/>
              </a:spcBef>
              <a:spcAft>
                <a:spcPts val="2400"/>
              </a:spcAft>
            </a:pPr>
            <a:r>
              <a:rPr lang="en-US" sz="2800" dirty="0"/>
              <a:t>But </a:t>
            </a:r>
            <a:r>
              <a:rPr lang="en-US" sz="2800" b="1" i="1" dirty="0">
                <a:solidFill>
                  <a:srgbClr val="FFFF00"/>
                </a:solidFill>
              </a:rPr>
              <a:t>did</a:t>
            </a:r>
            <a:r>
              <a:rPr lang="en-US" sz="2800" dirty="0"/>
              <a:t> </a:t>
            </a:r>
            <a:r>
              <a:rPr lang="en-US" sz="2800" b="1" dirty="0">
                <a:solidFill>
                  <a:srgbClr val="FFFF00"/>
                </a:solidFill>
              </a:rPr>
              <a:t>the Jews of Jesus’ time</a:t>
            </a:r>
            <a:r>
              <a:rPr lang="en-US" sz="2800" dirty="0"/>
              <a:t>, who were heavily influenced by the Pharisees, </a:t>
            </a:r>
            <a:r>
              <a:rPr lang="en-US" sz="2800" b="1" dirty="0">
                <a:solidFill>
                  <a:srgbClr val="FFFF00"/>
                </a:solidFill>
              </a:rPr>
              <a:t>engage in the practice </a:t>
            </a:r>
            <a:r>
              <a:rPr lang="en-US" sz="2800" dirty="0"/>
              <a:t>even though the written Law did not require it of them?</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5971746C-BEDF-8F76-AA93-0A123F3BCB11}"/>
              </a:ext>
            </a:extLst>
          </p:cNvPr>
          <p:cNvSpPr>
            <a:spLocks noGrp="1"/>
          </p:cNvSpPr>
          <p:nvPr>
            <p:ph type="dt" sz="half" idx="10"/>
          </p:nvPr>
        </p:nvSpPr>
        <p:spPr/>
        <p:txBody>
          <a:bodyPr/>
          <a:lstStyle/>
          <a:p>
            <a:r>
              <a:rPr lang="en-US" dirty="0"/>
              <a:t>Outline, 72</a:t>
            </a:r>
          </a:p>
        </p:txBody>
      </p:sp>
    </p:spTree>
    <p:extLst>
      <p:ext uri="{BB962C8B-B14F-4D97-AF65-F5344CB8AC3E}">
        <p14:creationId xmlns:p14="http://schemas.microsoft.com/office/powerpoint/2010/main" val="35354405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If Gospels Anonymous…</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effectLst>
                  <a:outerShdw blurRad="38100" dist="38100" dir="2700000" algn="tl">
                    <a:srgbClr val="000000">
                      <a:alpha val="43137"/>
                    </a:srgbClr>
                  </a:outerShdw>
                </a:effectLst>
              </a:rPr>
              <a:t>How could anonymous gospels have been </a:t>
            </a:r>
            <a:r>
              <a:rPr lang="en-US" sz="2800" b="1" dirty="0">
                <a:solidFill>
                  <a:srgbClr val="FFFF00"/>
                </a:solidFill>
                <a:effectLst>
                  <a:outerShdw blurRad="38100" dist="38100" dir="2700000" algn="tl">
                    <a:srgbClr val="000000">
                      <a:alpha val="43137"/>
                    </a:srgbClr>
                  </a:outerShdw>
                </a:effectLst>
              </a:rPr>
              <a:t>“palmed off on” </a:t>
            </a:r>
            <a:r>
              <a:rPr lang="en-US" sz="2800" dirty="0">
                <a:effectLst>
                  <a:outerShdw blurRad="38100" dist="38100" dir="2700000" algn="tl">
                    <a:srgbClr val="000000">
                      <a:alpha val="43137"/>
                    </a:srgbClr>
                  </a:outerShdw>
                </a:effectLst>
              </a:rPr>
              <a:t>first- and second-generation Christians who would have known better?</a:t>
            </a:r>
          </a:p>
          <a:p>
            <a:pPr marL="857250" lvl="1" indent="-457200">
              <a:spcBef>
                <a:spcPts val="0"/>
              </a:spcBef>
              <a:spcAft>
                <a:spcPts val="2400"/>
              </a:spcAft>
            </a:pPr>
            <a:r>
              <a:rPr lang="en-US" sz="2400" dirty="0">
                <a:effectLst>
                  <a:outerShdw blurRad="38100" dist="38100" dir="2700000" algn="tl">
                    <a:srgbClr val="000000">
                      <a:alpha val="43137"/>
                    </a:srgbClr>
                  </a:outerShdw>
                </a:effectLst>
              </a:rPr>
              <a:t>Believers in the 70s-90s, when critics suppose that the Gospels were authored anonymously, would have known of no works of Matthew and the others; believers after the 90s who descended from this generation and lived into the lifetime of </a:t>
            </a:r>
            <a:r>
              <a:rPr lang="en-US" sz="2400" dirty="0" err="1">
                <a:effectLst>
                  <a:outerShdw blurRad="38100" dist="38100" dir="2700000" algn="tl">
                    <a:srgbClr val="000000">
                      <a:alpha val="43137"/>
                    </a:srgbClr>
                  </a:outerShdw>
                </a:effectLst>
              </a:rPr>
              <a:t>Papias</a:t>
            </a:r>
            <a:r>
              <a:rPr lang="en-US" sz="2400" dirty="0">
                <a:effectLst>
                  <a:outerShdw blurRad="38100" dist="38100" dir="2700000" algn="tl">
                    <a:srgbClr val="000000">
                      <a:alpha val="43137"/>
                    </a:srgbClr>
                  </a:outerShdw>
                </a:effectLst>
              </a:rPr>
              <a:t> would have had no tradition of such documents  (</a:t>
            </a:r>
            <a:r>
              <a:rPr lang="en-US" sz="2400" dirty="0" err="1">
                <a:effectLst>
                  <a:outerShdw blurRad="38100" dist="38100" dir="2700000" algn="tl">
                    <a:srgbClr val="000000">
                      <a:alpha val="43137"/>
                    </a:srgbClr>
                  </a:outerShdw>
                </a:effectLst>
              </a:rPr>
              <a:t>Tektonics</a:t>
            </a:r>
            <a:r>
              <a:rPr lang="en-US" sz="2400" dirty="0">
                <a:effectLst>
                  <a:outerShdw blurRad="38100" dist="38100" dir="2700000" algn="tl">
                    <a:srgbClr val="000000">
                      <a:alpha val="43137"/>
                    </a:srgbClr>
                  </a:outerShdw>
                </a:effectLst>
              </a:rPr>
              <a:t>, 9)</a:t>
            </a:r>
          </a:p>
          <a:p>
            <a:pPr marL="857250" lvl="1" indent="-457200">
              <a:spcBef>
                <a:spcPts val="0"/>
              </a:spcBef>
              <a:spcAft>
                <a:spcPts val="2400"/>
              </a:spcAft>
            </a:pPr>
            <a:endParaRPr lang="en-US" sz="2400" dirty="0">
              <a:effectLst/>
            </a:endParaRPr>
          </a:p>
          <a:p>
            <a:pPr>
              <a:spcBef>
                <a:spcPts val="0"/>
              </a:spcBef>
              <a:spcAft>
                <a:spcPts val="2400"/>
              </a:spcAft>
            </a:pPr>
            <a:endParaRPr lang="en-US" sz="2800" dirty="0">
              <a:effectLst/>
            </a:endParaRPr>
          </a:p>
        </p:txBody>
      </p:sp>
      <p:sp>
        <p:nvSpPr>
          <p:cNvPr id="4" name="Footer Placeholder 3"/>
          <p:cNvSpPr>
            <a:spLocks noGrp="1"/>
          </p:cNvSpPr>
          <p:nvPr>
            <p:ph type="ftr" sz="quarter" idx="11"/>
          </p:nvPr>
        </p:nvSpPr>
        <p:spPr/>
        <p:txBody>
          <a:bodyPr/>
          <a:lstStyle/>
          <a:p>
            <a:r>
              <a:rPr lang="en-US">
                <a:solidFill>
                  <a:srgbClr val="FFFFFF"/>
                </a:solidFill>
              </a:rPr>
              <a:t>Kevin Kay</a:t>
            </a:r>
            <a:endParaRPr lang="en-US" dirty="0">
              <a:solidFill>
                <a:srgbClr val="FFFFFF"/>
              </a:solidFill>
            </a:endParaRPr>
          </a:p>
        </p:txBody>
      </p:sp>
      <p:sp>
        <p:nvSpPr>
          <p:cNvPr id="5" name="Slide Number Placeholder 4"/>
          <p:cNvSpPr>
            <a:spLocks noGrp="1"/>
          </p:cNvSpPr>
          <p:nvPr>
            <p:ph type="sldNum" sz="quarter" idx="12"/>
          </p:nvPr>
        </p:nvSpPr>
        <p:spPr/>
        <p:txBody>
          <a:bodyPr/>
          <a:lstStyle/>
          <a:p>
            <a:fld id="{D49F6904-C132-4C28-B1C3-AABF33984D21}" type="slidenum">
              <a:rPr lang="en-US" smtClean="0">
                <a:solidFill>
                  <a:srgbClr val="FFFFFF"/>
                </a:solidFill>
              </a:rPr>
              <a:pPr/>
              <a:t>54</a:t>
            </a:fld>
            <a:endParaRPr lang="en-US">
              <a:solidFill>
                <a:srgbClr val="FFFFFF"/>
              </a:solidFill>
            </a:endParaRPr>
          </a:p>
        </p:txBody>
      </p:sp>
      <p:sp>
        <p:nvSpPr>
          <p:cNvPr id="6" name="Date Placeholder 5">
            <a:extLst>
              <a:ext uri="{FF2B5EF4-FFF2-40B4-BE49-F238E27FC236}">
                <a16:creationId xmlns:a16="http://schemas.microsoft.com/office/drawing/2014/main" id="{A2E5EB30-4AF0-B22B-D4B4-54E28A84D899}"/>
              </a:ext>
            </a:extLst>
          </p:cNvPr>
          <p:cNvSpPr>
            <a:spLocks noGrp="1"/>
          </p:cNvSpPr>
          <p:nvPr>
            <p:ph type="dt" sz="half" idx="10"/>
          </p:nvPr>
        </p:nvSpPr>
        <p:spPr/>
        <p:txBody>
          <a:bodyPr/>
          <a:lstStyle/>
          <a:p>
            <a:r>
              <a:rPr lang="en-US" dirty="0"/>
              <a:t>Outline, 8-9</a:t>
            </a:r>
          </a:p>
        </p:txBody>
      </p:sp>
    </p:spTree>
    <p:extLst>
      <p:ext uri="{BB962C8B-B14F-4D97-AF65-F5344CB8AC3E}">
        <p14:creationId xmlns:p14="http://schemas.microsoft.com/office/powerpoint/2010/main" val="1844225404"/>
      </p:ext>
    </p:extLst>
  </p:cSld>
  <p:clrMapOvr>
    <a:masterClrMapping/>
  </p:clrMapOvr>
  <p:transition spd="med">
    <p:pull/>
  </p:transition>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E6E94A-17BC-42AB-C9A4-E914C7047245}"/>
              </a:ext>
            </a:extLst>
          </p:cNvPr>
          <p:cNvSpPr>
            <a:spLocks noGrp="1"/>
          </p:cNvSpPr>
          <p:nvPr>
            <p:ph type="title"/>
          </p:nvPr>
        </p:nvSpPr>
        <p:spPr/>
        <p:txBody>
          <a:bodyPr/>
          <a:lstStyle/>
          <a:p>
            <a:r>
              <a:rPr lang="en-US" dirty="0"/>
              <a:t>Purification</a:t>
            </a:r>
          </a:p>
        </p:txBody>
      </p:sp>
      <p:sp>
        <p:nvSpPr>
          <p:cNvPr id="3" name="Content Placeholder 2">
            <a:extLst>
              <a:ext uri="{FF2B5EF4-FFF2-40B4-BE49-F238E27FC236}">
                <a16:creationId xmlns:a16="http://schemas.microsoft.com/office/drawing/2014/main" id="{8ED9A615-E59F-848C-0FD2-8076087914E2}"/>
              </a:ext>
            </a:extLst>
          </p:cNvPr>
          <p:cNvSpPr>
            <a:spLocks noGrp="1"/>
          </p:cNvSpPr>
          <p:nvPr>
            <p:ph idx="1"/>
          </p:nvPr>
        </p:nvSpPr>
        <p:spPr/>
        <p:txBody>
          <a:bodyPr/>
          <a:lstStyle/>
          <a:p>
            <a:r>
              <a:rPr lang="en-US" dirty="0"/>
              <a:t>After healed </a:t>
            </a:r>
            <a:r>
              <a:rPr lang="en-US" b="1" kern="1200" dirty="0">
                <a:solidFill>
                  <a:srgbClr val="FFFF00"/>
                </a:solidFill>
                <a:effectLst>
                  <a:outerShdw blurRad="38100" dist="38100" dir="2700000" algn="tl">
                    <a:srgbClr val="000000">
                      <a:alpha val="43137"/>
                    </a:srgbClr>
                  </a:outerShdw>
                </a:effectLst>
              </a:rPr>
              <a:t>leprosy</a:t>
            </a:r>
            <a:r>
              <a:rPr lang="en-US" dirty="0"/>
              <a:t>  (Lev. 14:8-9)</a:t>
            </a:r>
          </a:p>
          <a:p>
            <a:r>
              <a:rPr lang="en-US" dirty="0"/>
              <a:t>After </a:t>
            </a:r>
            <a:r>
              <a:rPr lang="en-US" b="1" kern="1200" dirty="0">
                <a:solidFill>
                  <a:srgbClr val="FFFF00"/>
                </a:solidFill>
                <a:effectLst>
                  <a:outerShdw blurRad="38100" dist="38100" dir="2700000" algn="tl">
                    <a:srgbClr val="000000">
                      <a:alpha val="43137"/>
                    </a:srgbClr>
                  </a:outerShdw>
                </a:effectLst>
              </a:rPr>
              <a:t>bodily discharges  </a:t>
            </a:r>
            <a:r>
              <a:rPr lang="en-US" dirty="0"/>
              <a:t>(Lev. 15:1-33)</a:t>
            </a:r>
          </a:p>
          <a:p>
            <a:r>
              <a:rPr lang="en-US" dirty="0"/>
              <a:t>On the </a:t>
            </a:r>
            <a:r>
              <a:rPr lang="en-US" b="1" kern="1200" dirty="0">
                <a:solidFill>
                  <a:srgbClr val="FFFF00"/>
                </a:solidFill>
                <a:effectLst>
                  <a:outerShdw blurRad="38100" dist="38100" dir="2700000" algn="tl">
                    <a:srgbClr val="000000">
                      <a:alpha val="43137"/>
                    </a:srgbClr>
                  </a:outerShdw>
                </a:effectLst>
              </a:rPr>
              <a:t>Day of Atonement  </a:t>
            </a:r>
            <a:r>
              <a:rPr lang="en-US" dirty="0"/>
              <a:t>(Lev. 16:26-28)</a:t>
            </a:r>
          </a:p>
          <a:p>
            <a:r>
              <a:rPr lang="en-US" dirty="0"/>
              <a:t>After eating animals that </a:t>
            </a:r>
            <a:r>
              <a:rPr lang="en-US" b="1" kern="1200" dirty="0">
                <a:solidFill>
                  <a:srgbClr val="FFFF00"/>
                </a:solidFill>
                <a:effectLst>
                  <a:outerShdw blurRad="38100" dist="38100" dir="2700000" algn="tl">
                    <a:srgbClr val="000000">
                      <a:alpha val="43137"/>
                    </a:srgbClr>
                  </a:outerShdw>
                </a:effectLst>
              </a:rPr>
              <a:t>died naturally </a:t>
            </a:r>
            <a:r>
              <a:rPr lang="en-US" dirty="0"/>
              <a:t>or were </a:t>
            </a:r>
            <a:r>
              <a:rPr lang="en-US" b="1" kern="1200" dirty="0">
                <a:solidFill>
                  <a:srgbClr val="FFFF00"/>
                </a:solidFill>
                <a:effectLst>
                  <a:outerShdw blurRad="38100" dist="38100" dir="2700000" algn="tl">
                    <a:srgbClr val="000000">
                      <a:alpha val="43137"/>
                    </a:srgbClr>
                  </a:outerShdw>
                </a:effectLst>
              </a:rPr>
              <a:t>killed</a:t>
            </a:r>
            <a:r>
              <a:rPr lang="en-US" dirty="0"/>
              <a:t> by other animals  (Lev. 17:15-16)</a:t>
            </a:r>
          </a:p>
          <a:p>
            <a:r>
              <a:rPr lang="en-US" dirty="0"/>
              <a:t>For the </a:t>
            </a:r>
            <a:r>
              <a:rPr lang="en-US" b="1" kern="1200" dirty="0">
                <a:solidFill>
                  <a:srgbClr val="FFFF00"/>
                </a:solidFill>
                <a:effectLst>
                  <a:outerShdw blurRad="38100" dist="38100" dir="2700000" algn="tl">
                    <a:srgbClr val="000000">
                      <a:alpha val="43137"/>
                    </a:srgbClr>
                  </a:outerShdw>
                </a:effectLst>
              </a:rPr>
              <a:t>Levites</a:t>
            </a:r>
            <a:r>
              <a:rPr lang="en-US" dirty="0"/>
              <a:t>  (Num. 8:5-7)</a:t>
            </a:r>
          </a:p>
        </p:txBody>
      </p:sp>
      <p:sp>
        <p:nvSpPr>
          <p:cNvPr id="4" name="Date Placeholder 3">
            <a:extLst>
              <a:ext uri="{FF2B5EF4-FFF2-40B4-BE49-F238E27FC236}">
                <a16:creationId xmlns:a16="http://schemas.microsoft.com/office/drawing/2014/main" id="{185A3188-BDD5-4EFA-5C37-740AE57BFEAB}"/>
              </a:ext>
            </a:extLst>
          </p:cNvPr>
          <p:cNvSpPr>
            <a:spLocks noGrp="1"/>
          </p:cNvSpPr>
          <p:nvPr>
            <p:ph type="dt" sz="half" idx="10"/>
          </p:nvPr>
        </p:nvSpPr>
        <p:spPr/>
        <p:txBody>
          <a:bodyPr/>
          <a:lstStyle/>
          <a:p>
            <a:r>
              <a:rPr lang="en-US" dirty="0"/>
              <a:t>Outline, 72</a:t>
            </a:r>
          </a:p>
        </p:txBody>
      </p:sp>
      <p:sp>
        <p:nvSpPr>
          <p:cNvPr id="5" name="Footer Placeholder 4">
            <a:extLst>
              <a:ext uri="{FF2B5EF4-FFF2-40B4-BE49-F238E27FC236}">
                <a16:creationId xmlns:a16="http://schemas.microsoft.com/office/drawing/2014/main" id="{2BD2F9A7-E46F-A2B1-0936-0455C3085BA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A33A0F91-FB5E-EE2B-96C9-D333E0BA5637}"/>
              </a:ext>
            </a:extLst>
          </p:cNvPr>
          <p:cNvSpPr>
            <a:spLocks noGrp="1"/>
          </p:cNvSpPr>
          <p:nvPr>
            <p:ph type="sldNum" sz="quarter" idx="12"/>
          </p:nvPr>
        </p:nvSpPr>
        <p:spPr/>
        <p:txBody>
          <a:bodyPr/>
          <a:lstStyle/>
          <a:p>
            <a:fld id="{3C8CA7C4-6BCF-4B83-8858-85B1748A2A5F}" type="slidenum">
              <a:rPr lang="en-US" smtClean="0"/>
              <a:t>540</a:t>
            </a:fld>
            <a:endParaRPr lang="en-US"/>
          </a:p>
        </p:txBody>
      </p:sp>
    </p:spTree>
    <p:extLst>
      <p:ext uri="{BB962C8B-B14F-4D97-AF65-F5344CB8AC3E}">
        <p14:creationId xmlns:p14="http://schemas.microsoft.com/office/powerpoint/2010/main" val="3687818906"/>
      </p:ext>
    </p:extLst>
  </p:cSld>
  <p:clrMapOvr>
    <a:masterClrMapping/>
  </p:clrMapOvr>
  <p:transition spd="med">
    <p:pull/>
  </p:transition>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1314B7-1529-4C46-2819-2BB238FA7F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CC1834-A84B-CFA2-4E4E-4D4C80E3F987}"/>
              </a:ext>
            </a:extLst>
          </p:cNvPr>
          <p:cNvSpPr>
            <a:spLocks noGrp="1"/>
          </p:cNvSpPr>
          <p:nvPr>
            <p:ph type="title"/>
          </p:nvPr>
        </p:nvSpPr>
        <p:spPr/>
        <p:txBody>
          <a:bodyPr/>
          <a:lstStyle/>
          <a:p>
            <a:r>
              <a:rPr lang="en-US" dirty="0"/>
              <a:t>Purification</a:t>
            </a:r>
          </a:p>
        </p:txBody>
      </p:sp>
      <p:sp>
        <p:nvSpPr>
          <p:cNvPr id="3" name="Content Placeholder 2">
            <a:extLst>
              <a:ext uri="{FF2B5EF4-FFF2-40B4-BE49-F238E27FC236}">
                <a16:creationId xmlns:a16="http://schemas.microsoft.com/office/drawing/2014/main" id="{BA18120B-B850-DF73-6EFE-0E17CEEB4CC6}"/>
              </a:ext>
            </a:extLst>
          </p:cNvPr>
          <p:cNvSpPr>
            <a:spLocks noGrp="1"/>
          </p:cNvSpPr>
          <p:nvPr>
            <p:ph idx="1"/>
          </p:nvPr>
        </p:nvSpPr>
        <p:spPr/>
        <p:txBody>
          <a:bodyPr/>
          <a:lstStyle/>
          <a:p>
            <a:r>
              <a:rPr lang="en-US" dirty="0"/>
              <a:t>Associated with the </a:t>
            </a:r>
            <a:r>
              <a:rPr lang="en-US" b="1" kern="1200" dirty="0">
                <a:solidFill>
                  <a:srgbClr val="FFFF00"/>
                </a:solidFill>
                <a:effectLst>
                  <a:outerShdw blurRad="38100" dist="38100" dir="2700000" algn="tl">
                    <a:srgbClr val="000000">
                      <a:alpha val="43137"/>
                    </a:srgbClr>
                  </a:outerShdw>
                </a:effectLst>
              </a:rPr>
              <a:t>red heifer  </a:t>
            </a:r>
            <a:r>
              <a:rPr lang="en-US" dirty="0"/>
              <a:t>(Num. 19:7-8)</a:t>
            </a:r>
          </a:p>
          <a:p>
            <a:r>
              <a:rPr lang="en-US" dirty="0"/>
              <a:t>After contact with a </a:t>
            </a:r>
            <a:r>
              <a:rPr lang="en-US" b="1" kern="1200" dirty="0">
                <a:solidFill>
                  <a:srgbClr val="FFFF00"/>
                </a:solidFill>
                <a:effectLst>
                  <a:outerShdw blurRad="38100" dist="38100" dir="2700000" algn="tl">
                    <a:srgbClr val="000000">
                      <a:alpha val="43137"/>
                    </a:srgbClr>
                  </a:outerShdw>
                </a:effectLst>
              </a:rPr>
              <a:t>dead body  </a:t>
            </a:r>
            <a:r>
              <a:rPr lang="en-US" dirty="0"/>
              <a:t>(Num. 19:11-13, 19-21)</a:t>
            </a:r>
          </a:p>
          <a:p>
            <a:r>
              <a:rPr lang="en-US" dirty="0"/>
              <a:t>After </a:t>
            </a:r>
            <a:r>
              <a:rPr lang="en-US" b="1" kern="1200" dirty="0">
                <a:solidFill>
                  <a:srgbClr val="FFFF00"/>
                </a:solidFill>
                <a:effectLst>
                  <a:outerShdw blurRad="38100" dist="38100" dir="2700000" algn="tl">
                    <a:srgbClr val="000000">
                      <a:alpha val="43137"/>
                    </a:srgbClr>
                  </a:outerShdw>
                </a:effectLst>
              </a:rPr>
              <a:t>ceremonial uncleanness  </a:t>
            </a:r>
            <a:r>
              <a:rPr lang="en-US" dirty="0"/>
              <a:t>(Dt. 23:9-11)</a:t>
            </a:r>
          </a:p>
          <a:p>
            <a:endParaRPr lang="en-US" dirty="0"/>
          </a:p>
        </p:txBody>
      </p:sp>
      <p:sp>
        <p:nvSpPr>
          <p:cNvPr id="4" name="Date Placeholder 3">
            <a:extLst>
              <a:ext uri="{FF2B5EF4-FFF2-40B4-BE49-F238E27FC236}">
                <a16:creationId xmlns:a16="http://schemas.microsoft.com/office/drawing/2014/main" id="{2B1A3AD2-99C4-2A59-B771-B963248121B3}"/>
              </a:ext>
            </a:extLst>
          </p:cNvPr>
          <p:cNvSpPr>
            <a:spLocks noGrp="1"/>
          </p:cNvSpPr>
          <p:nvPr>
            <p:ph type="dt" sz="half" idx="10"/>
          </p:nvPr>
        </p:nvSpPr>
        <p:spPr/>
        <p:txBody>
          <a:bodyPr/>
          <a:lstStyle/>
          <a:p>
            <a:r>
              <a:rPr lang="en-US" dirty="0"/>
              <a:t>Outline, 72</a:t>
            </a:r>
          </a:p>
        </p:txBody>
      </p:sp>
      <p:sp>
        <p:nvSpPr>
          <p:cNvPr id="5" name="Footer Placeholder 4">
            <a:extLst>
              <a:ext uri="{FF2B5EF4-FFF2-40B4-BE49-F238E27FC236}">
                <a16:creationId xmlns:a16="http://schemas.microsoft.com/office/drawing/2014/main" id="{CA7F3542-436C-BC85-95F7-47DFF250795E}"/>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80634F22-2B2A-89AC-6FBB-B794130FFEBA}"/>
              </a:ext>
            </a:extLst>
          </p:cNvPr>
          <p:cNvSpPr>
            <a:spLocks noGrp="1"/>
          </p:cNvSpPr>
          <p:nvPr>
            <p:ph type="sldNum" sz="quarter" idx="12"/>
          </p:nvPr>
        </p:nvSpPr>
        <p:spPr/>
        <p:txBody>
          <a:bodyPr/>
          <a:lstStyle/>
          <a:p>
            <a:fld id="{3C8CA7C4-6BCF-4B83-8858-85B1748A2A5F}" type="slidenum">
              <a:rPr lang="en-US" smtClean="0"/>
              <a:t>541</a:t>
            </a:fld>
            <a:endParaRPr lang="en-US"/>
          </a:p>
        </p:txBody>
      </p:sp>
    </p:spTree>
    <p:extLst>
      <p:ext uri="{BB962C8B-B14F-4D97-AF65-F5344CB8AC3E}">
        <p14:creationId xmlns:p14="http://schemas.microsoft.com/office/powerpoint/2010/main" val="2166752141"/>
      </p:ext>
    </p:extLst>
  </p:cSld>
  <p:clrMapOvr>
    <a:masterClrMapping/>
  </p:clrMapOvr>
  <p:transition spd="med">
    <p:pull/>
  </p:transition>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Jews &amp; Ritual Washing 	</a:t>
            </a:r>
          </a:p>
        </p:txBody>
      </p:sp>
      <p:sp>
        <p:nvSpPr>
          <p:cNvPr id="8" name="Content Placeholder 7"/>
          <p:cNvSpPr>
            <a:spLocks noGrp="1"/>
          </p:cNvSpPr>
          <p:nvPr>
            <p:ph idx="1"/>
          </p:nvPr>
        </p:nvSpPr>
        <p:spPr>
          <a:xfrm>
            <a:off x="457200" y="1882588"/>
            <a:ext cx="8229600" cy="4248339"/>
          </a:xfrm>
        </p:spPr>
        <p:txBody>
          <a:bodyPr/>
          <a:lstStyle/>
          <a:p>
            <a:pPr marL="457200" indent="-457200">
              <a:spcAft>
                <a:spcPts val="3600"/>
              </a:spcAft>
            </a:pPr>
            <a:r>
              <a:rPr lang="en-US" b="1" i="1" dirty="0">
                <a:effectLst>
                  <a:outerShdw blurRad="38100" dist="38100" dir="2700000" algn="tl">
                    <a:srgbClr val="000000">
                      <a:alpha val="43137"/>
                    </a:srgbClr>
                  </a:outerShdw>
                </a:effectLst>
              </a:rPr>
              <a:t>Mk. 7:8:  </a:t>
            </a:r>
            <a:r>
              <a:rPr lang="en-US" baseline="30000" dirty="0">
                <a:effectLst>
                  <a:outerShdw blurRad="38100" dist="38100" dir="2700000" algn="tl">
                    <a:srgbClr val="000000">
                      <a:alpha val="43137"/>
                    </a:srgbClr>
                  </a:outerShdw>
                </a:effectLst>
              </a:rPr>
              <a:t>8</a:t>
            </a:r>
            <a:r>
              <a:rPr lang="en-US" dirty="0">
                <a:effectLst>
                  <a:outerShdw blurRad="38100" dist="38100" dir="2700000" algn="tl">
                    <a:srgbClr val="000000">
                      <a:alpha val="43137"/>
                    </a:srgbClr>
                  </a:outerShdw>
                </a:effectLst>
              </a:rPr>
              <a:t> For laying aside the commandment of God, you hold the tradition of men—the </a:t>
            </a:r>
            <a:r>
              <a:rPr lang="en-US" b="1" dirty="0">
                <a:solidFill>
                  <a:srgbClr val="FFFF00"/>
                </a:solidFill>
                <a:effectLst>
                  <a:outerShdw blurRad="38100" dist="38100" dir="2700000" algn="tl">
                    <a:srgbClr val="000000">
                      <a:alpha val="43137"/>
                    </a:srgbClr>
                  </a:outerShdw>
                </a:effectLst>
              </a:rPr>
              <a:t>washing</a:t>
            </a:r>
            <a:r>
              <a:rPr lang="en-US" dirty="0">
                <a:effectLst>
                  <a:outerShdw blurRad="38100" dist="38100" dir="2700000" algn="tl">
                    <a:srgbClr val="000000">
                      <a:alpha val="43137"/>
                    </a:srgbClr>
                  </a:outerShdw>
                </a:effectLst>
              </a:rPr>
              <a:t> of pitchers and cups, and many other such things you do.”</a:t>
            </a:r>
          </a:p>
          <a:p>
            <a:pPr marL="457200" indent="-457200">
              <a:spcBef>
                <a:spcPts val="0"/>
              </a:spcBef>
              <a:spcAft>
                <a:spcPts val="3600"/>
              </a:spcAft>
            </a:pPr>
            <a:r>
              <a:rPr lang="en-US" sz="2800" b="1" i="1" dirty="0">
                <a:effectLst>
                  <a:outerShdw blurRad="38100" dist="38100" dir="2700000" algn="tl">
                    <a:srgbClr val="000000">
                      <a:alpha val="43137"/>
                    </a:srgbClr>
                  </a:outerShdw>
                </a:effectLst>
              </a:rPr>
              <a:t>Jn. 2:6 </a:t>
            </a:r>
            <a:r>
              <a:rPr lang="en-US" sz="2800" b="1" dirty="0">
                <a:effectLst>
                  <a:outerShdw blurRad="38100" dist="38100" dir="2700000" algn="tl">
                    <a:srgbClr val="000000">
                      <a:alpha val="43137"/>
                    </a:srgbClr>
                  </a:outerShdw>
                </a:effectLst>
              </a:rPr>
              <a:t>(NIV):  </a:t>
            </a:r>
            <a:r>
              <a:rPr lang="en-US" sz="2800" baseline="30000" dirty="0">
                <a:effectLst>
                  <a:outerShdw blurRad="38100" dist="38100" dir="2700000" algn="tl">
                    <a:srgbClr val="000000">
                      <a:alpha val="43137"/>
                    </a:srgbClr>
                  </a:outerShdw>
                </a:effectLst>
              </a:rPr>
              <a:t>6</a:t>
            </a:r>
            <a:r>
              <a:rPr lang="en-US" sz="2800" dirty="0">
                <a:effectLst>
                  <a:outerShdw blurRad="38100" dist="38100" dir="2700000" algn="tl">
                    <a:srgbClr val="000000">
                      <a:alpha val="43137"/>
                    </a:srgbClr>
                  </a:outerShdw>
                </a:effectLst>
              </a:rPr>
              <a:t> Nearby stood six stone water jars, the kind used by the Jews for </a:t>
            </a:r>
            <a:r>
              <a:rPr lang="en-US" sz="2800" b="1" dirty="0">
                <a:solidFill>
                  <a:srgbClr val="FFFF00"/>
                </a:solidFill>
                <a:effectLst>
                  <a:outerShdw blurRad="38100" dist="38100" dir="2700000" algn="tl">
                    <a:srgbClr val="000000">
                      <a:alpha val="43137"/>
                    </a:srgbClr>
                  </a:outerShdw>
                </a:effectLst>
              </a:rPr>
              <a:t>ceremonial washing</a:t>
            </a:r>
            <a:r>
              <a:rPr lang="en-US" sz="2800" dirty="0">
                <a:effectLst>
                  <a:outerShdw blurRad="38100" dist="38100" dir="2700000" algn="tl">
                    <a:srgbClr val="000000">
                      <a:alpha val="43137"/>
                    </a:srgbClr>
                  </a:outerShdw>
                </a:effectLst>
              </a:rPr>
              <a:t>, each holding from twenty to thirty gallons.</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5E44AD04-6B4D-5289-52CA-FB5EB888A38C}"/>
              </a:ext>
            </a:extLst>
          </p:cNvPr>
          <p:cNvSpPr>
            <a:spLocks noGrp="1"/>
          </p:cNvSpPr>
          <p:nvPr>
            <p:ph type="dt" sz="half" idx="10"/>
          </p:nvPr>
        </p:nvSpPr>
        <p:spPr/>
        <p:txBody>
          <a:bodyPr/>
          <a:lstStyle/>
          <a:p>
            <a:r>
              <a:rPr lang="en-US" dirty="0"/>
              <a:t>Outline, 72</a:t>
            </a:r>
          </a:p>
        </p:txBody>
      </p:sp>
    </p:spTree>
    <p:extLst>
      <p:ext uri="{BB962C8B-B14F-4D97-AF65-F5344CB8AC3E}">
        <p14:creationId xmlns:p14="http://schemas.microsoft.com/office/powerpoint/2010/main" val="381366132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Jews &amp; Ritual Washing</a:t>
            </a:r>
          </a:p>
        </p:txBody>
      </p:sp>
      <p:sp>
        <p:nvSpPr>
          <p:cNvPr id="8" name="Content Placeholder 7"/>
          <p:cNvSpPr>
            <a:spLocks noGrp="1"/>
          </p:cNvSpPr>
          <p:nvPr>
            <p:ph idx="1"/>
          </p:nvPr>
        </p:nvSpPr>
        <p:spPr/>
        <p:txBody>
          <a:bodyPr/>
          <a:lstStyle/>
          <a:p>
            <a:pPr>
              <a:spcBef>
                <a:spcPts val="0"/>
              </a:spcBef>
              <a:spcAft>
                <a:spcPts val="1800"/>
              </a:spcAft>
            </a:pPr>
            <a:r>
              <a:rPr lang="en-US" sz="2500" b="1" i="1" dirty="0" err="1">
                <a:effectLst>
                  <a:outerShdw blurRad="38100" dist="38100" dir="2700000" algn="tl">
                    <a:srgbClr val="000000">
                      <a:alpha val="43137"/>
                    </a:srgbClr>
                  </a:outerShdw>
                </a:effectLst>
              </a:rPr>
              <a:t>Aristeas</a:t>
            </a:r>
            <a:r>
              <a:rPr lang="en-US" sz="2500" dirty="0">
                <a:effectLst>
                  <a:outerShdw blurRad="38100" dist="38100" dir="2700000" algn="tl">
                    <a:srgbClr val="000000">
                      <a:alpha val="43137"/>
                    </a:srgbClr>
                  </a:outerShdw>
                </a:effectLst>
              </a:rPr>
              <a:t> (~200 BC):  “And as is the custom of </a:t>
            </a:r>
            <a:r>
              <a:rPr lang="en-US" sz="2500" b="1" dirty="0">
                <a:solidFill>
                  <a:srgbClr val="FFFF00"/>
                </a:solidFill>
                <a:effectLst>
                  <a:outerShdw blurRad="38100" dist="38100" dir="2700000" algn="tl">
                    <a:srgbClr val="000000">
                      <a:alpha val="43137"/>
                    </a:srgbClr>
                  </a:outerShdw>
                </a:effectLst>
              </a:rPr>
              <a:t>all the Jews</a:t>
            </a:r>
            <a:r>
              <a:rPr lang="en-US" sz="2500" dirty="0">
                <a:effectLst>
                  <a:outerShdw blurRad="38100" dist="38100" dir="2700000" algn="tl">
                    <a:srgbClr val="000000">
                      <a:alpha val="43137"/>
                    </a:srgbClr>
                  </a:outerShdw>
                </a:effectLst>
              </a:rPr>
              <a:t>, they </a:t>
            </a:r>
            <a:r>
              <a:rPr lang="en-US" sz="2500" b="1" dirty="0">
                <a:solidFill>
                  <a:srgbClr val="FFFF00"/>
                </a:solidFill>
                <a:effectLst>
                  <a:outerShdw blurRad="38100" dist="38100" dir="2700000" algn="tl">
                    <a:srgbClr val="000000">
                      <a:alpha val="43137"/>
                    </a:srgbClr>
                  </a:outerShdw>
                </a:effectLst>
              </a:rPr>
              <a:t>washed</a:t>
            </a:r>
            <a:r>
              <a:rPr lang="en-US" sz="2500" dirty="0">
                <a:effectLst>
                  <a:outerShdw blurRad="38100" dist="38100" dir="2700000" algn="tl">
                    <a:srgbClr val="000000">
                      <a:alpha val="43137"/>
                    </a:srgbClr>
                  </a:outerShdw>
                </a:effectLst>
              </a:rPr>
              <a:t> their hands in the sea and prayed to God….”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Letter of </a:t>
            </a:r>
            <a:r>
              <a:rPr lang="en-US" sz="2000" i="1" dirty="0" err="1">
                <a:effectLst>
                  <a:outerShdw blurRad="38100" dist="38100" dir="2700000" algn="tl">
                    <a:srgbClr val="000000">
                      <a:alpha val="43137"/>
                    </a:srgbClr>
                  </a:outerShdw>
                </a:effectLst>
              </a:rPr>
              <a:t>Aristeas</a:t>
            </a:r>
            <a:r>
              <a:rPr lang="en-US" sz="2000" dirty="0">
                <a:effectLst>
                  <a:outerShdw blurRad="38100" dist="38100" dir="2700000" algn="tl">
                    <a:srgbClr val="000000">
                      <a:alpha val="43137"/>
                    </a:srgbClr>
                  </a:outerShdw>
                </a:effectLst>
              </a:rPr>
              <a:t>, sec. 305)</a:t>
            </a:r>
          </a:p>
          <a:p>
            <a:pPr>
              <a:spcBef>
                <a:spcPts val="0"/>
              </a:spcBef>
              <a:spcAft>
                <a:spcPts val="1800"/>
              </a:spcAft>
            </a:pPr>
            <a:r>
              <a:rPr lang="en-US" sz="2500" b="1" i="1" dirty="0">
                <a:effectLst>
                  <a:outerShdw blurRad="38100" dist="38100" dir="2700000" algn="tl">
                    <a:srgbClr val="000000">
                      <a:alpha val="43137"/>
                    </a:srgbClr>
                  </a:outerShdw>
                </a:effectLst>
              </a:rPr>
              <a:t>Philo</a:t>
            </a:r>
            <a:r>
              <a:rPr lang="en-US" sz="2500" dirty="0">
                <a:effectLst>
                  <a:outerShdw blurRad="38100" dist="38100" dir="2700000" algn="tl">
                    <a:srgbClr val="000000">
                      <a:alpha val="43137"/>
                    </a:srgbClr>
                  </a:outerShdw>
                </a:effectLst>
              </a:rPr>
              <a:t>  (~AD 30):  The law “does not look upon those who have even touched a dead body, which has met with a natural death, as pure and clean, until they have </a:t>
            </a:r>
            <a:r>
              <a:rPr lang="en-US" sz="2500" b="1" dirty="0">
                <a:solidFill>
                  <a:srgbClr val="FFFF00"/>
                </a:solidFill>
                <a:effectLst>
                  <a:outerShdw blurRad="38100" dist="38100" dir="2700000" algn="tl">
                    <a:srgbClr val="000000">
                      <a:alpha val="43137"/>
                    </a:srgbClr>
                  </a:outerShdw>
                </a:effectLst>
              </a:rPr>
              <a:t>washed</a:t>
            </a:r>
            <a:r>
              <a:rPr lang="en-US" sz="2500" dirty="0">
                <a:effectLst>
                  <a:outerShdw blurRad="38100" dist="38100" dir="2700000" algn="tl">
                    <a:srgbClr val="000000">
                      <a:alpha val="43137"/>
                    </a:srgbClr>
                  </a:outerShdw>
                </a:effectLst>
              </a:rPr>
              <a:t> and purified themselves with sprinklings and ablutions; ….”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The Special Laws</a:t>
            </a:r>
            <a:r>
              <a:rPr lang="en-US" sz="2000" dirty="0">
                <a:effectLst>
                  <a:outerShdw blurRad="38100" dist="38100" dir="2700000" algn="tl">
                    <a:srgbClr val="000000">
                      <a:alpha val="43137"/>
                    </a:srgbClr>
                  </a:outerShdw>
                </a:effectLst>
              </a:rPr>
              <a:t>, 3:205)</a:t>
            </a:r>
          </a:p>
          <a:p>
            <a:pPr>
              <a:spcBef>
                <a:spcPts val="0"/>
              </a:spcBef>
              <a:spcAft>
                <a:spcPts val="1800"/>
              </a:spcAft>
            </a:pPr>
            <a:r>
              <a:rPr lang="en-US" sz="2500" dirty="0">
                <a:effectLst>
                  <a:outerShdw blurRad="38100" dist="38100" dir="2700000" algn="tl">
                    <a:srgbClr val="000000">
                      <a:alpha val="43137"/>
                    </a:srgbClr>
                  </a:outerShdw>
                </a:effectLst>
              </a:rPr>
              <a:t>See also the Mishnah, tractates </a:t>
            </a:r>
            <a:r>
              <a:rPr lang="en-US" sz="2500" i="1" dirty="0">
                <a:effectLst>
                  <a:outerShdw blurRad="38100" dist="38100" dir="2700000" algn="tl">
                    <a:srgbClr val="000000">
                      <a:alpha val="43137"/>
                    </a:srgbClr>
                  </a:outerShdw>
                </a:effectLst>
              </a:rPr>
              <a:t>m. </a:t>
            </a:r>
            <a:r>
              <a:rPr lang="en-US" sz="2500" i="1" dirty="0" err="1">
                <a:effectLst>
                  <a:outerShdw blurRad="38100" dist="38100" dir="2700000" algn="tl">
                    <a:srgbClr val="000000">
                      <a:alpha val="43137"/>
                    </a:srgbClr>
                  </a:outerShdw>
                </a:effectLst>
              </a:rPr>
              <a:t>Yadayim</a:t>
            </a:r>
            <a:r>
              <a:rPr lang="en-US" sz="2500" dirty="0">
                <a:effectLst>
                  <a:outerShdw blurRad="38100" dist="38100" dir="2700000" algn="tl">
                    <a:srgbClr val="000000">
                      <a:alpha val="43137"/>
                    </a:srgbClr>
                  </a:outerShdw>
                </a:effectLst>
              </a:rPr>
              <a:t> 1:1-2.4, </a:t>
            </a:r>
            <a:r>
              <a:rPr lang="en-US" sz="2500" i="1" dirty="0">
                <a:effectLst>
                  <a:outerShdw blurRad="38100" dist="38100" dir="2700000" algn="tl">
                    <a:srgbClr val="000000">
                      <a:alpha val="43137"/>
                    </a:srgbClr>
                  </a:outerShdw>
                </a:effectLst>
              </a:rPr>
              <a:t>m. Hagigah </a:t>
            </a:r>
            <a:r>
              <a:rPr lang="en-US" sz="2500" dirty="0">
                <a:effectLst>
                  <a:outerShdw blurRad="38100" dist="38100" dir="2700000" algn="tl">
                    <a:srgbClr val="000000">
                      <a:alpha val="43137"/>
                    </a:srgbClr>
                  </a:outerShdw>
                </a:effectLst>
              </a:rPr>
              <a:t>2:5-6, etc.</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20A7C385-FBEE-A2A7-C745-EC40F8C8C67D}"/>
              </a:ext>
            </a:extLst>
          </p:cNvPr>
          <p:cNvSpPr>
            <a:spLocks noGrp="1"/>
          </p:cNvSpPr>
          <p:nvPr>
            <p:ph type="dt" sz="half" idx="10"/>
          </p:nvPr>
        </p:nvSpPr>
        <p:spPr/>
        <p:txBody>
          <a:bodyPr/>
          <a:lstStyle/>
          <a:p>
            <a:r>
              <a:rPr lang="en-US" dirty="0"/>
              <a:t>Outline, 72-73</a:t>
            </a:r>
          </a:p>
        </p:txBody>
      </p:sp>
    </p:spTree>
    <p:extLst>
      <p:ext uri="{BB962C8B-B14F-4D97-AF65-F5344CB8AC3E}">
        <p14:creationId xmlns:p14="http://schemas.microsoft.com/office/powerpoint/2010/main" val="243920445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p:txBody>
          <a:bodyPr/>
          <a:lstStyle/>
          <a:p>
            <a:r>
              <a:rPr lang="en-US"/>
              <a:t>Modern Scholarly Opinion</a:t>
            </a:r>
          </a:p>
        </p:txBody>
      </p:sp>
      <p:sp>
        <p:nvSpPr>
          <p:cNvPr id="81923" name="Rectangle 3"/>
          <p:cNvSpPr>
            <a:spLocks noGrp="1" noChangeArrowheads="1"/>
          </p:cNvSpPr>
          <p:nvPr>
            <p:ph idx="1"/>
          </p:nvPr>
        </p:nvSpPr>
        <p:spPr/>
        <p:txBody>
          <a:bodyPr/>
          <a:lstStyle/>
          <a:p>
            <a:pPr marL="0" indent="457200">
              <a:buNone/>
            </a:pPr>
            <a:r>
              <a:rPr lang="en-US" sz="2800" b="1" i="1" dirty="0"/>
              <a:t>Susan Haber</a:t>
            </a:r>
            <a:r>
              <a:rPr lang="en-US" sz="2800" dirty="0"/>
              <a:t>:  “The centrality of impurity to Jewish life in the Second Temple period is supported by archaeological evidence. The discovery of </a:t>
            </a:r>
            <a:r>
              <a:rPr lang="en-US" sz="2800" i="1" dirty="0" err="1">
                <a:solidFill>
                  <a:srgbClr val="FFFF00"/>
                </a:solidFill>
              </a:rPr>
              <a:t>mikvaot</a:t>
            </a:r>
            <a:r>
              <a:rPr lang="en-US" sz="2800" dirty="0"/>
              <a:t> in such diverse places as </a:t>
            </a:r>
            <a:r>
              <a:rPr lang="en-US" sz="2800" dirty="0" err="1"/>
              <a:t>Gamla</a:t>
            </a:r>
            <a:r>
              <a:rPr lang="en-US" sz="2800" dirty="0"/>
              <a:t>, </a:t>
            </a:r>
            <a:r>
              <a:rPr lang="en-US" sz="2800" dirty="0" err="1"/>
              <a:t>Sepphoris</a:t>
            </a:r>
            <a:r>
              <a:rPr lang="en-US" sz="2800" dirty="0"/>
              <a:t>, </a:t>
            </a:r>
            <a:r>
              <a:rPr lang="en-US" sz="2800" dirty="0" err="1"/>
              <a:t>Herodium</a:t>
            </a:r>
            <a:r>
              <a:rPr lang="en-US" sz="2800" dirty="0"/>
              <a:t> and </a:t>
            </a:r>
            <a:r>
              <a:rPr lang="en-US" sz="2800" dirty="0" err="1"/>
              <a:t>Massada</a:t>
            </a:r>
            <a:r>
              <a:rPr lang="en-US" sz="2800" dirty="0"/>
              <a:t> suggests that in Palestine </a:t>
            </a:r>
            <a:r>
              <a:rPr lang="en-US" sz="2800" i="1" dirty="0">
                <a:solidFill>
                  <a:srgbClr val="FFFF00"/>
                </a:solidFill>
              </a:rPr>
              <a:t>the removal of impurity</a:t>
            </a:r>
            <a:r>
              <a:rPr lang="en-US" sz="2800" dirty="0">
                <a:solidFill>
                  <a:srgbClr val="FFFF00"/>
                </a:solidFill>
              </a:rPr>
              <a:t> </a:t>
            </a:r>
            <a:r>
              <a:rPr lang="en-US" sz="2800" dirty="0"/>
              <a:t>was not a rite reserved only for approaching the sacred precincts of the Temple, but </a:t>
            </a:r>
            <a:r>
              <a:rPr lang="en-US" sz="2800" i="1" dirty="0">
                <a:solidFill>
                  <a:srgbClr val="FFFF00"/>
                </a:solidFill>
              </a:rPr>
              <a:t>was common practice for Jews of all walks of life</a:t>
            </a:r>
            <a:r>
              <a:rPr lang="en-US" sz="2800" dirty="0"/>
              <a:t>. </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B8CC6C-9EB2-4E03-93B0-807668304B5F}"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BA0F86CA-D6C1-EDDC-712E-EBE5A8F8E9B9}"/>
              </a:ext>
            </a:extLst>
          </p:cNvPr>
          <p:cNvSpPr>
            <a:spLocks noGrp="1"/>
          </p:cNvSpPr>
          <p:nvPr>
            <p:ph type="dt" sz="half" idx="10"/>
          </p:nvPr>
        </p:nvSpPr>
        <p:spPr/>
        <p:txBody>
          <a:bodyPr/>
          <a:lstStyle/>
          <a:p>
            <a:r>
              <a:rPr lang="en-US" dirty="0"/>
              <a:t>Outline, 73</a:t>
            </a:r>
          </a:p>
        </p:txBody>
      </p:sp>
    </p:spTree>
    <p:extLst>
      <p:ext uri="{BB962C8B-B14F-4D97-AF65-F5344CB8AC3E}">
        <p14:creationId xmlns:p14="http://schemas.microsoft.com/office/powerpoint/2010/main" val="212221707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1923">
                                            <p:txEl>
                                              <p:pRg st="0" end="0"/>
                                            </p:txEl>
                                          </p:spTgt>
                                        </p:tgtEl>
                                        <p:attrNameLst>
                                          <p:attrName>style.visibility</p:attrName>
                                        </p:attrNameLst>
                                      </p:cBhvr>
                                      <p:to>
                                        <p:strVal val="visible"/>
                                      </p:to>
                                    </p:set>
                                    <p:anim calcmode="lin" valueType="num">
                                      <p:cBhvr>
                                        <p:cTn id="7" dur="500" fill="hold"/>
                                        <p:tgtEl>
                                          <p:spTgt spid="8192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192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19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3" grpId="0" build="p"/>
    </p:bld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p:txBody>
          <a:bodyPr/>
          <a:lstStyle/>
          <a:p>
            <a:r>
              <a:rPr lang="en-US"/>
              <a:t>Modern Scholarly Opinion</a:t>
            </a:r>
          </a:p>
        </p:txBody>
      </p:sp>
      <p:sp>
        <p:nvSpPr>
          <p:cNvPr id="82947" name="Rectangle 3"/>
          <p:cNvSpPr>
            <a:spLocks noGrp="1" noChangeArrowheads="1"/>
          </p:cNvSpPr>
          <p:nvPr>
            <p:ph idx="1"/>
          </p:nvPr>
        </p:nvSpPr>
        <p:spPr/>
        <p:txBody>
          <a:bodyPr/>
          <a:lstStyle/>
          <a:p>
            <a:pPr marL="0" indent="457200">
              <a:buNone/>
            </a:pPr>
            <a:r>
              <a:rPr lang="en-US" sz="2800" dirty="0"/>
              <a:t>“… [T]he textual evidence suggests that the Jews of the Diaspora also purified themselves, if not through immersion, then by sprinkling, splashing or </a:t>
            </a:r>
            <a:r>
              <a:rPr lang="en-US" sz="2800" i="1" dirty="0">
                <a:solidFill>
                  <a:srgbClr val="FFFF00"/>
                </a:solidFill>
              </a:rPr>
              <a:t>hand washing</a:t>
            </a:r>
            <a:r>
              <a:rPr lang="en-US" sz="2800" dirty="0"/>
              <a:t>.”  </a:t>
            </a:r>
            <a:r>
              <a:rPr lang="en-US" sz="2000" dirty="0"/>
              <a:t>(Emphasis added,  </a:t>
            </a:r>
            <a:r>
              <a:rPr lang="en-US" sz="2000" i="1" dirty="0"/>
              <a:t>“They Shall Purify Themselves”: Essays on Purity in Early Judaism</a:t>
            </a:r>
            <a:r>
              <a:rPr lang="en-US" sz="2000" dirty="0"/>
              <a:t> [Society of Biblical Literature, 2008], pp. 130-31)</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F77270-CB29-4EE5-833D-30FE7EDD73A4}"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0B3505F9-8FFB-840A-C698-1C5CD4DCD90C}"/>
              </a:ext>
            </a:extLst>
          </p:cNvPr>
          <p:cNvSpPr>
            <a:spLocks noGrp="1"/>
          </p:cNvSpPr>
          <p:nvPr>
            <p:ph type="dt" sz="half" idx="10"/>
          </p:nvPr>
        </p:nvSpPr>
        <p:spPr/>
        <p:txBody>
          <a:bodyPr/>
          <a:lstStyle/>
          <a:p>
            <a:r>
              <a:rPr lang="en-US" dirty="0"/>
              <a:t>Outline, 73</a:t>
            </a:r>
          </a:p>
        </p:txBody>
      </p:sp>
    </p:spTree>
    <p:extLst>
      <p:ext uri="{BB962C8B-B14F-4D97-AF65-F5344CB8AC3E}">
        <p14:creationId xmlns:p14="http://schemas.microsoft.com/office/powerpoint/2010/main" val="32081442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2947">
                                            <p:txEl>
                                              <p:pRg st="0" end="0"/>
                                            </p:txEl>
                                          </p:spTgt>
                                        </p:tgtEl>
                                        <p:attrNameLst>
                                          <p:attrName>style.visibility</p:attrName>
                                        </p:attrNameLst>
                                      </p:cBhvr>
                                      <p:to>
                                        <p:strVal val="visible"/>
                                      </p:to>
                                    </p:set>
                                    <p:anim calcmode="lin" valueType="num">
                                      <p:cBhvr>
                                        <p:cTn id="7" dur="500" fill="hold"/>
                                        <p:tgtEl>
                                          <p:spTgt spid="8294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294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294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7" grpId="0" build="p"/>
    </p:bld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Modern Scholarly Opinion</a:t>
            </a:r>
          </a:p>
        </p:txBody>
      </p:sp>
      <p:sp>
        <p:nvSpPr>
          <p:cNvPr id="8" name="Content Placeholder 7"/>
          <p:cNvSpPr>
            <a:spLocks noGrp="1"/>
          </p:cNvSpPr>
          <p:nvPr>
            <p:ph idx="1"/>
          </p:nvPr>
        </p:nvSpPr>
        <p:spPr/>
        <p:txBody>
          <a:bodyPr/>
          <a:lstStyle/>
          <a:p>
            <a:pPr marL="457200" indent="-457200">
              <a:spcBef>
                <a:spcPts val="0"/>
              </a:spcBef>
              <a:spcAft>
                <a:spcPts val="3600"/>
              </a:spcAft>
            </a:pPr>
            <a:r>
              <a:rPr lang="en-US" sz="2800" dirty="0">
                <a:effectLst>
                  <a:outerShdw blurRad="38100" dist="38100" dir="2700000" algn="tl">
                    <a:srgbClr val="000000">
                      <a:alpha val="43137"/>
                    </a:srgbClr>
                  </a:outerShdw>
                </a:effectLst>
              </a:rPr>
              <a:t>The concepts of </a:t>
            </a:r>
            <a:r>
              <a:rPr lang="en-US" sz="2800" b="1" dirty="0">
                <a:solidFill>
                  <a:srgbClr val="FFFF00"/>
                </a:solidFill>
                <a:effectLst>
                  <a:outerShdw blurRad="38100" dist="38100" dir="2700000" algn="tl">
                    <a:srgbClr val="000000">
                      <a:alpha val="43137"/>
                    </a:srgbClr>
                  </a:outerShdw>
                </a:effectLst>
              </a:rPr>
              <a:t>purification</a:t>
            </a:r>
            <a:r>
              <a:rPr lang="en-US" sz="2800" dirty="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and impurity </a:t>
            </a:r>
            <a:r>
              <a:rPr lang="en-US" sz="2800" dirty="0">
                <a:effectLst>
                  <a:outerShdw blurRad="38100" dist="38100" dir="2700000" algn="tl">
                    <a:srgbClr val="000000">
                      <a:alpha val="43137"/>
                    </a:srgbClr>
                  </a:outerShdw>
                </a:effectLst>
              </a:rPr>
              <a:t>were </a:t>
            </a:r>
            <a:r>
              <a:rPr lang="en-US" sz="2800" b="1" dirty="0">
                <a:solidFill>
                  <a:srgbClr val="FFFF00"/>
                </a:solidFill>
                <a:effectLst>
                  <a:outerShdw blurRad="38100" dist="38100" dir="2700000" algn="tl">
                    <a:srgbClr val="000000">
                      <a:alpha val="43137"/>
                    </a:srgbClr>
                  </a:outerShdw>
                </a:effectLst>
              </a:rPr>
              <a:t>central to Jewish life </a:t>
            </a:r>
            <a:r>
              <a:rPr lang="en-US" sz="2800" dirty="0">
                <a:effectLst>
                  <a:outerShdw blurRad="38100" dist="38100" dir="2700000" algn="tl">
                    <a:srgbClr val="000000">
                      <a:alpha val="43137"/>
                    </a:srgbClr>
                  </a:outerShdw>
                </a:effectLst>
              </a:rPr>
              <a:t>in Jesus’ day</a:t>
            </a:r>
          </a:p>
          <a:p>
            <a:pPr marL="457200" indent="-457200">
              <a:spcBef>
                <a:spcPts val="0"/>
              </a:spcBef>
              <a:spcAft>
                <a:spcPts val="3600"/>
              </a:spcAft>
            </a:pPr>
            <a:r>
              <a:rPr lang="en-US" sz="2800" dirty="0">
                <a:effectLst>
                  <a:outerShdw blurRad="38100" dist="38100" dir="2700000" algn="tl">
                    <a:srgbClr val="000000">
                      <a:alpha val="43137"/>
                    </a:srgbClr>
                  </a:outerShdw>
                </a:effectLst>
              </a:rPr>
              <a:t>They applied to </a:t>
            </a:r>
            <a:r>
              <a:rPr lang="en-US" sz="2800" b="1" dirty="0">
                <a:solidFill>
                  <a:srgbClr val="FFFF00"/>
                </a:solidFill>
                <a:effectLst>
                  <a:outerShdw blurRad="38100" dist="38100" dir="2700000" algn="tl">
                    <a:srgbClr val="000000">
                      <a:alpha val="43137"/>
                    </a:srgbClr>
                  </a:outerShdw>
                </a:effectLst>
              </a:rPr>
              <a:t>everyone</a:t>
            </a:r>
            <a:r>
              <a:rPr lang="en-US" sz="2800" dirty="0">
                <a:effectLst>
                  <a:outerShdw blurRad="38100" dist="38100" dir="2700000" algn="tl">
                    <a:srgbClr val="000000">
                      <a:alpha val="43137"/>
                    </a:srgbClr>
                  </a:outerShdw>
                </a:effectLst>
              </a:rPr>
              <a:t> – priest and peasant, rich and poor, Pharisee and Sadducee and sectarian</a:t>
            </a:r>
          </a:p>
          <a:p>
            <a:pPr marL="457200" indent="-457200">
              <a:spcBef>
                <a:spcPts val="0"/>
              </a:spcBef>
              <a:spcAft>
                <a:spcPts val="3600"/>
              </a:spcAft>
            </a:pPr>
            <a:r>
              <a:rPr lang="en-US" sz="2800" dirty="0">
                <a:effectLst>
                  <a:outerShdw blurRad="38100" dist="38100" dir="2700000" algn="tl">
                    <a:srgbClr val="000000">
                      <a:alpha val="43137"/>
                    </a:srgbClr>
                  </a:outerShdw>
                </a:effectLst>
              </a:rPr>
              <a:t>Jews in </a:t>
            </a:r>
            <a:r>
              <a:rPr lang="en-US" sz="2800" b="1" dirty="0">
                <a:solidFill>
                  <a:srgbClr val="FFFF00"/>
                </a:solidFill>
                <a:effectLst>
                  <a:outerShdw blurRad="38100" dist="38100" dir="2700000" algn="tl">
                    <a:srgbClr val="000000">
                      <a:alpha val="43137"/>
                    </a:srgbClr>
                  </a:outerShdw>
                </a:effectLst>
              </a:rPr>
              <a:t>the “diaspora” </a:t>
            </a:r>
            <a:r>
              <a:rPr lang="en-US" sz="2800" dirty="0">
                <a:effectLst>
                  <a:outerShdw blurRad="38100" dist="38100" dir="2700000" algn="tl">
                    <a:srgbClr val="000000">
                      <a:alpha val="43137"/>
                    </a:srgbClr>
                  </a:outerShdw>
                </a:effectLst>
              </a:rPr>
              <a:t>observed these rituals at least as concerns hand washing</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DA557809-4EB0-CBAC-51EC-32DC019A8918}"/>
              </a:ext>
            </a:extLst>
          </p:cNvPr>
          <p:cNvSpPr>
            <a:spLocks noGrp="1"/>
          </p:cNvSpPr>
          <p:nvPr>
            <p:ph type="dt" sz="half" idx="10"/>
          </p:nvPr>
        </p:nvSpPr>
        <p:spPr/>
        <p:txBody>
          <a:bodyPr/>
          <a:lstStyle/>
          <a:p>
            <a:r>
              <a:rPr lang="en-US" dirty="0"/>
              <a:t>Outline, 73</a:t>
            </a:r>
          </a:p>
        </p:txBody>
      </p:sp>
    </p:spTree>
    <p:extLst>
      <p:ext uri="{BB962C8B-B14F-4D97-AF65-F5344CB8AC3E}">
        <p14:creationId xmlns:p14="http://schemas.microsoft.com/office/powerpoint/2010/main" val="287030601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5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2B9A21-30B0-F48F-CA42-601A59815DE0}"/>
              </a:ext>
            </a:extLst>
          </p:cNvPr>
          <p:cNvSpPr>
            <a:spLocks noGrp="1"/>
          </p:cNvSpPr>
          <p:nvPr>
            <p:ph type="title"/>
          </p:nvPr>
        </p:nvSpPr>
        <p:spPr/>
        <p:txBody>
          <a:bodyPr/>
          <a:lstStyle/>
          <a:p>
            <a:r>
              <a:rPr lang="en-US" dirty="0"/>
              <a:t>Place Of Origin</a:t>
            </a:r>
          </a:p>
        </p:txBody>
      </p:sp>
      <p:sp>
        <p:nvSpPr>
          <p:cNvPr id="7" name="Text Placeholder 6">
            <a:extLst>
              <a:ext uri="{FF2B5EF4-FFF2-40B4-BE49-F238E27FC236}">
                <a16:creationId xmlns:a16="http://schemas.microsoft.com/office/drawing/2014/main" id="{C7173FD3-A5E1-AB10-1EF4-6E4EB70349AA}"/>
              </a:ext>
            </a:extLst>
          </p:cNvPr>
          <p:cNvSpPr>
            <a:spLocks noGrp="1"/>
          </p:cNvSpPr>
          <p:nvPr>
            <p:ph type="body" idx="1"/>
          </p:nvPr>
        </p:nvSpPr>
        <p:spPr>
          <a:xfrm>
            <a:off x="457200" y="1535113"/>
            <a:ext cx="4040188" cy="963538"/>
          </a:xfrm>
          <a:prstGeom prst="downArrowCallout">
            <a:avLst/>
          </a:prstGeom>
          <a:solidFill>
            <a:srgbClr val="0000FF"/>
          </a:solidFill>
        </p:spPr>
        <p:txBody>
          <a:bodyPr anchor="ctr"/>
          <a:lstStyle/>
          <a:p>
            <a:pPr algn="ctr"/>
            <a:r>
              <a:rPr lang="en-US" sz="2800" b="0" dirty="0">
                <a:latin typeface="+mj-lt"/>
              </a:rPr>
              <a:t>Matthew</a:t>
            </a:r>
          </a:p>
        </p:txBody>
      </p:sp>
      <p:sp>
        <p:nvSpPr>
          <p:cNvPr id="8" name="Content Placeholder 7">
            <a:extLst>
              <a:ext uri="{FF2B5EF4-FFF2-40B4-BE49-F238E27FC236}">
                <a16:creationId xmlns:a16="http://schemas.microsoft.com/office/drawing/2014/main" id="{10F94A78-4BDA-51F1-1074-D68A980A29C1}"/>
              </a:ext>
            </a:extLst>
          </p:cNvPr>
          <p:cNvSpPr>
            <a:spLocks noGrp="1"/>
          </p:cNvSpPr>
          <p:nvPr>
            <p:ph sz="half" idx="2"/>
          </p:nvPr>
        </p:nvSpPr>
        <p:spPr>
          <a:xfrm>
            <a:off x="457200" y="2775097"/>
            <a:ext cx="4040188" cy="3351065"/>
          </a:xfrm>
        </p:spPr>
        <p:txBody>
          <a:bodyPr/>
          <a:lstStyle/>
          <a:p>
            <a:pPr>
              <a:spcBef>
                <a:spcPts val="0"/>
              </a:spcBef>
              <a:spcAft>
                <a:spcPts val="2400"/>
              </a:spcAft>
            </a:pPr>
            <a:r>
              <a:rPr lang="en-US" sz="2800" dirty="0"/>
              <a:t>Antioch of Syria</a:t>
            </a:r>
          </a:p>
          <a:p>
            <a:pPr>
              <a:spcBef>
                <a:spcPts val="0"/>
              </a:spcBef>
              <a:spcAft>
                <a:spcPts val="2400"/>
              </a:spcAft>
            </a:pPr>
            <a:r>
              <a:rPr lang="en-US" sz="2800" dirty="0"/>
              <a:t>Palestine</a:t>
            </a:r>
          </a:p>
          <a:p>
            <a:pPr>
              <a:spcBef>
                <a:spcPts val="0"/>
              </a:spcBef>
              <a:spcAft>
                <a:spcPts val="2400"/>
              </a:spcAft>
            </a:pPr>
            <a:r>
              <a:rPr lang="en-US" sz="2800" dirty="0"/>
              <a:t>Jerusalem</a:t>
            </a:r>
          </a:p>
          <a:p>
            <a:endParaRPr lang="en-US" dirty="0"/>
          </a:p>
        </p:txBody>
      </p:sp>
      <p:sp>
        <p:nvSpPr>
          <p:cNvPr id="9" name="Text Placeholder 8">
            <a:extLst>
              <a:ext uri="{FF2B5EF4-FFF2-40B4-BE49-F238E27FC236}">
                <a16:creationId xmlns:a16="http://schemas.microsoft.com/office/drawing/2014/main" id="{F5F24B8E-2D48-D347-B260-B9562CA0D827}"/>
              </a:ext>
            </a:extLst>
          </p:cNvPr>
          <p:cNvSpPr>
            <a:spLocks noGrp="1"/>
          </p:cNvSpPr>
          <p:nvPr>
            <p:ph type="body" sz="quarter" idx="3"/>
          </p:nvPr>
        </p:nvSpPr>
        <p:spPr>
          <a:xfrm>
            <a:off x="4645025" y="1535113"/>
            <a:ext cx="4041775" cy="963538"/>
          </a:xfrm>
          <a:prstGeom prst="downArrowCallout">
            <a:avLst/>
          </a:prstGeom>
          <a:solidFill>
            <a:srgbClr val="0000FF"/>
          </a:solidFill>
        </p:spPr>
        <p:txBody>
          <a:bodyPr anchor="ctr"/>
          <a:lstStyle/>
          <a:p>
            <a:pPr algn="ctr"/>
            <a:r>
              <a:rPr lang="en-US" sz="2800" b="0" dirty="0">
                <a:latin typeface="+mj-lt"/>
              </a:rPr>
              <a:t>Mark</a:t>
            </a:r>
          </a:p>
        </p:txBody>
      </p:sp>
      <p:sp>
        <p:nvSpPr>
          <p:cNvPr id="10" name="Content Placeholder 9">
            <a:extLst>
              <a:ext uri="{FF2B5EF4-FFF2-40B4-BE49-F238E27FC236}">
                <a16:creationId xmlns:a16="http://schemas.microsoft.com/office/drawing/2014/main" id="{EF28B73E-ECD1-27AF-2C4A-B8CC32C92040}"/>
              </a:ext>
            </a:extLst>
          </p:cNvPr>
          <p:cNvSpPr>
            <a:spLocks noGrp="1"/>
          </p:cNvSpPr>
          <p:nvPr>
            <p:ph sz="quarter" idx="4"/>
          </p:nvPr>
        </p:nvSpPr>
        <p:spPr>
          <a:xfrm>
            <a:off x="4645025" y="2775097"/>
            <a:ext cx="4041775" cy="3351065"/>
          </a:xfrm>
        </p:spPr>
        <p:txBody>
          <a:bodyPr/>
          <a:lstStyle/>
          <a:p>
            <a:pPr>
              <a:spcBef>
                <a:spcPts val="0"/>
              </a:spcBef>
              <a:spcAft>
                <a:spcPts val="2400"/>
              </a:spcAft>
            </a:pPr>
            <a:r>
              <a:rPr lang="en-US" sz="2800" dirty="0"/>
              <a:t>Rome</a:t>
            </a:r>
          </a:p>
        </p:txBody>
      </p:sp>
      <p:sp>
        <p:nvSpPr>
          <p:cNvPr id="4" name="Date Placeholder 3">
            <a:extLst>
              <a:ext uri="{FF2B5EF4-FFF2-40B4-BE49-F238E27FC236}">
                <a16:creationId xmlns:a16="http://schemas.microsoft.com/office/drawing/2014/main" id="{9CA3D86F-4874-EC01-2C8D-7ABA9C609503}"/>
              </a:ext>
            </a:extLst>
          </p:cNvPr>
          <p:cNvSpPr>
            <a:spLocks noGrp="1"/>
          </p:cNvSpPr>
          <p:nvPr>
            <p:ph type="dt" sz="half" idx="10"/>
          </p:nvPr>
        </p:nvSpPr>
        <p:spPr/>
        <p:txBody>
          <a:bodyPr/>
          <a:lstStyle/>
          <a:p>
            <a:r>
              <a:rPr lang="en-US" dirty="0"/>
              <a:t>Outline, 73</a:t>
            </a:r>
          </a:p>
        </p:txBody>
      </p:sp>
      <p:sp>
        <p:nvSpPr>
          <p:cNvPr id="5" name="Footer Placeholder 4">
            <a:extLst>
              <a:ext uri="{FF2B5EF4-FFF2-40B4-BE49-F238E27FC236}">
                <a16:creationId xmlns:a16="http://schemas.microsoft.com/office/drawing/2014/main" id="{33505050-C0C1-EF07-5773-C443690B7155}"/>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A3E6F813-2F63-76DA-8CED-A518B32BE9EC}"/>
              </a:ext>
            </a:extLst>
          </p:cNvPr>
          <p:cNvSpPr>
            <a:spLocks noGrp="1"/>
          </p:cNvSpPr>
          <p:nvPr>
            <p:ph type="sldNum" sz="quarter" idx="12"/>
          </p:nvPr>
        </p:nvSpPr>
        <p:spPr/>
        <p:txBody>
          <a:bodyPr/>
          <a:lstStyle/>
          <a:p>
            <a:fld id="{27F658CE-3C2C-4608-AB25-6B872F7423A4}" type="slidenum">
              <a:rPr lang="en-US" smtClean="0"/>
              <a:t>547</a:t>
            </a:fld>
            <a:endParaRPr lang="en-US"/>
          </a:p>
        </p:txBody>
      </p:sp>
    </p:spTree>
    <p:extLst>
      <p:ext uri="{BB962C8B-B14F-4D97-AF65-F5344CB8AC3E}">
        <p14:creationId xmlns:p14="http://schemas.microsoft.com/office/powerpoint/2010/main" val="428838933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10">
                                            <p:txEl>
                                              <p:pRg st="0" end="0"/>
                                            </p:txEl>
                                          </p:spTgt>
                                        </p:tgtEl>
                                        <p:attrNameLst>
                                          <p:attrName>style.visibility</p:attrName>
                                        </p:attrNameLst>
                                      </p:cBhvr>
                                      <p:to>
                                        <p:strVal val="visible"/>
                                      </p:to>
                                    </p:set>
                                    <p:anim calcmode="lin" valueType="num">
                                      <p:cBhvr>
                                        <p:cTn id="2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0" grpId="0" build="p"/>
    </p:bldLst>
  </p:timing>
</p:sld>
</file>

<file path=ppt/slides/slide54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A8E2F21-E2F9-7725-142C-E8053888644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AEF1874-D7C8-D050-41C9-E85B04D71EEA}"/>
              </a:ext>
            </a:extLst>
          </p:cNvPr>
          <p:cNvSpPr>
            <a:spLocks noGrp="1"/>
          </p:cNvSpPr>
          <p:nvPr>
            <p:ph type="title"/>
          </p:nvPr>
        </p:nvSpPr>
        <p:spPr/>
        <p:txBody>
          <a:bodyPr/>
          <a:lstStyle/>
          <a:p>
            <a:r>
              <a:rPr lang="en-US" dirty="0"/>
              <a:t>Place Of Origin</a:t>
            </a:r>
          </a:p>
        </p:txBody>
      </p:sp>
      <p:sp>
        <p:nvSpPr>
          <p:cNvPr id="7" name="Text Placeholder 6">
            <a:extLst>
              <a:ext uri="{FF2B5EF4-FFF2-40B4-BE49-F238E27FC236}">
                <a16:creationId xmlns:a16="http://schemas.microsoft.com/office/drawing/2014/main" id="{049E7FAC-EDB4-593D-D196-D0DEA9BF5DA0}"/>
              </a:ext>
            </a:extLst>
          </p:cNvPr>
          <p:cNvSpPr>
            <a:spLocks noGrp="1"/>
          </p:cNvSpPr>
          <p:nvPr>
            <p:ph type="body" idx="1"/>
          </p:nvPr>
        </p:nvSpPr>
        <p:spPr>
          <a:xfrm>
            <a:off x="457200" y="1535113"/>
            <a:ext cx="4040188" cy="963538"/>
          </a:xfrm>
          <a:prstGeom prst="downArrowCallout">
            <a:avLst/>
          </a:prstGeom>
          <a:solidFill>
            <a:srgbClr val="0000FF"/>
          </a:solidFill>
        </p:spPr>
        <p:txBody>
          <a:bodyPr anchor="ctr"/>
          <a:lstStyle/>
          <a:p>
            <a:pPr algn="ctr"/>
            <a:r>
              <a:rPr lang="en-US" sz="2800" b="0" dirty="0">
                <a:latin typeface="+mj-lt"/>
              </a:rPr>
              <a:t>Luke</a:t>
            </a:r>
          </a:p>
        </p:txBody>
      </p:sp>
      <p:sp>
        <p:nvSpPr>
          <p:cNvPr id="8" name="Content Placeholder 7">
            <a:extLst>
              <a:ext uri="{FF2B5EF4-FFF2-40B4-BE49-F238E27FC236}">
                <a16:creationId xmlns:a16="http://schemas.microsoft.com/office/drawing/2014/main" id="{96886E21-F44B-E246-4B34-F4AB1B208299}"/>
              </a:ext>
            </a:extLst>
          </p:cNvPr>
          <p:cNvSpPr>
            <a:spLocks noGrp="1"/>
          </p:cNvSpPr>
          <p:nvPr>
            <p:ph sz="half" idx="2"/>
          </p:nvPr>
        </p:nvSpPr>
        <p:spPr>
          <a:xfrm>
            <a:off x="457200" y="2775097"/>
            <a:ext cx="4040188" cy="3351065"/>
          </a:xfrm>
        </p:spPr>
        <p:txBody>
          <a:bodyPr/>
          <a:lstStyle/>
          <a:p>
            <a:pPr>
              <a:spcBef>
                <a:spcPts val="0"/>
              </a:spcBef>
              <a:spcAft>
                <a:spcPts val="1800"/>
              </a:spcAft>
            </a:pPr>
            <a:r>
              <a:rPr lang="en-US" sz="2800" dirty="0"/>
              <a:t>Achaia</a:t>
            </a:r>
          </a:p>
          <a:p>
            <a:pPr>
              <a:spcBef>
                <a:spcPts val="0"/>
              </a:spcBef>
              <a:spcAft>
                <a:spcPts val="1800"/>
              </a:spcAft>
            </a:pPr>
            <a:r>
              <a:rPr lang="en-US" sz="2800" dirty="0"/>
              <a:t>Caesarea Maritima</a:t>
            </a:r>
          </a:p>
          <a:p>
            <a:pPr>
              <a:spcBef>
                <a:spcPts val="0"/>
              </a:spcBef>
              <a:spcAft>
                <a:spcPts val="1800"/>
              </a:spcAft>
            </a:pPr>
            <a:r>
              <a:rPr lang="en-US" sz="2800" dirty="0"/>
              <a:t>Ephesus</a:t>
            </a:r>
          </a:p>
          <a:p>
            <a:pPr>
              <a:spcBef>
                <a:spcPts val="0"/>
              </a:spcBef>
              <a:spcAft>
                <a:spcPts val="1800"/>
              </a:spcAft>
            </a:pPr>
            <a:r>
              <a:rPr lang="en-US" sz="2800" dirty="0"/>
              <a:t>Corinth</a:t>
            </a:r>
          </a:p>
          <a:p>
            <a:pPr>
              <a:spcBef>
                <a:spcPts val="0"/>
              </a:spcBef>
              <a:spcAft>
                <a:spcPts val="1800"/>
              </a:spcAft>
            </a:pPr>
            <a:r>
              <a:rPr lang="en-US" sz="2800" dirty="0"/>
              <a:t>Rome</a:t>
            </a:r>
          </a:p>
          <a:p>
            <a:endParaRPr lang="en-US" dirty="0"/>
          </a:p>
        </p:txBody>
      </p:sp>
      <p:sp>
        <p:nvSpPr>
          <p:cNvPr id="9" name="Text Placeholder 8">
            <a:extLst>
              <a:ext uri="{FF2B5EF4-FFF2-40B4-BE49-F238E27FC236}">
                <a16:creationId xmlns:a16="http://schemas.microsoft.com/office/drawing/2014/main" id="{2927D92A-C85F-B152-64BB-2356BE04D417}"/>
              </a:ext>
            </a:extLst>
          </p:cNvPr>
          <p:cNvSpPr>
            <a:spLocks noGrp="1"/>
          </p:cNvSpPr>
          <p:nvPr>
            <p:ph type="body" sz="quarter" idx="3"/>
          </p:nvPr>
        </p:nvSpPr>
        <p:spPr>
          <a:xfrm>
            <a:off x="4645025" y="1535113"/>
            <a:ext cx="4041775" cy="963538"/>
          </a:xfrm>
          <a:prstGeom prst="downArrowCallout">
            <a:avLst/>
          </a:prstGeom>
          <a:solidFill>
            <a:srgbClr val="0000FF"/>
          </a:solidFill>
        </p:spPr>
        <p:txBody>
          <a:bodyPr anchor="ctr"/>
          <a:lstStyle/>
          <a:p>
            <a:pPr algn="ctr"/>
            <a:r>
              <a:rPr lang="en-US" sz="2800" b="0" dirty="0">
                <a:latin typeface="+mj-lt"/>
              </a:rPr>
              <a:t>John</a:t>
            </a:r>
          </a:p>
        </p:txBody>
      </p:sp>
      <p:sp>
        <p:nvSpPr>
          <p:cNvPr id="10" name="Content Placeholder 9">
            <a:extLst>
              <a:ext uri="{FF2B5EF4-FFF2-40B4-BE49-F238E27FC236}">
                <a16:creationId xmlns:a16="http://schemas.microsoft.com/office/drawing/2014/main" id="{8175E620-97CE-D277-0044-E5BCE4A3D01D}"/>
              </a:ext>
            </a:extLst>
          </p:cNvPr>
          <p:cNvSpPr>
            <a:spLocks noGrp="1"/>
          </p:cNvSpPr>
          <p:nvPr>
            <p:ph sz="quarter" idx="4"/>
          </p:nvPr>
        </p:nvSpPr>
        <p:spPr>
          <a:xfrm>
            <a:off x="4645025" y="2775097"/>
            <a:ext cx="4041775" cy="3351065"/>
          </a:xfrm>
        </p:spPr>
        <p:txBody>
          <a:bodyPr/>
          <a:lstStyle/>
          <a:p>
            <a:pPr>
              <a:spcBef>
                <a:spcPts val="0"/>
              </a:spcBef>
              <a:spcAft>
                <a:spcPts val="2400"/>
              </a:spcAft>
            </a:pPr>
            <a:r>
              <a:rPr lang="en-US" sz="2800" dirty="0"/>
              <a:t>Ephesus</a:t>
            </a:r>
          </a:p>
        </p:txBody>
      </p:sp>
      <p:sp>
        <p:nvSpPr>
          <p:cNvPr id="4" name="Date Placeholder 3">
            <a:extLst>
              <a:ext uri="{FF2B5EF4-FFF2-40B4-BE49-F238E27FC236}">
                <a16:creationId xmlns:a16="http://schemas.microsoft.com/office/drawing/2014/main" id="{89A7F2D8-E884-C2B0-8BC7-A6B1AA38F54B}"/>
              </a:ext>
            </a:extLst>
          </p:cNvPr>
          <p:cNvSpPr>
            <a:spLocks noGrp="1"/>
          </p:cNvSpPr>
          <p:nvPr>
            <p:ph type="dt" sz="half" idx="10"/>
          </p:nvPr>
        </p:nvSpPr>
        <p:spPr/>
        <p:txBody>
          <a:bodyPr/>
          <a:lstStyle/>
          <a:p>
            <a:r>
              <a:rPr lang="en-US" dirty="0"/>
              <a:t>Outline, 73-74</a:t>
            </a:r>
          </a:p>
        </p:txBody>
      </p:sp>
      <p:sp>
        <p:nvSpPr>
          <p:cNvPr id="5" name="Footer Placeholder 4">
            <a:extLst>
              <a:ext uri="{FF2B5EF4-FFF2-40B4-BE49-F238E27FC236}">
                <a16:creationId xmlns:a16="http://schemas.microsoft.com/office/drawing/2014/main" id="{8DD4855E-DEB3-2B97-749A-A9391BCC4A88}"/>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C7F7D32A-CB60-43C4-8CA3-2E5825219FF2}"/>
              </a:ext>
            </a:extLst>
          </p:cNvPr>
          <p:cNvSpPr>
            <a:spLocks noGrp="1"/>
          </p:cNvSpPr>
          <p:nvPr>
            <p:ph type="sldNum" sz="quarter" idx="12"/>
          </p:nvPr>
        </p:nvSpPr>
        <p:spPr/>
        <p:txBody>
          <a:bodyPr/>
          <a:lstStyle/>
          <a:p>
            <a:fld id="{27F658CE-3C2C-4608-AB25-6B872F7423A4}" type="slidenum">
              <a:rPr lang="en-US" smtClean="0"/>
              <a:t>548</a:t>
            </a:fld>
            <a:endParaRPr lang="en-US"/>
          </a:p>
        </p:txBody>
      </p:sp>
    </p:spTree>
    <p:extLst>
      <p:ext uri="{BB962C8B-B14F-4D97-AF65-F5344CB8AC3E}">
        <p14:creationId xmlns:p14="http://schemas.microsoft.com/office/powerpoint/2010/main" val="25046250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 calcmode="lin" valueType="num">
                                      <p:cBhvr>
                                        <p:cTn id="28"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8">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8">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 calcmode="lin" valueType="num">
                                      <p:cBhvr>
                                        <p:cTn id="35" dur="500" fill="hold"/>
                                        <p:tgtEl>
                                          <p:spTgt spid="8">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8">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8">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10">
                                            <p:txEl>
                                              <p:pRg st="0" end="0"/>
                                            </p:txEl>
                                          </p:spTgt>
                                        </p:tgtEl>
                                        <p:attrNameLst>
                                          <p:attrName>style.visibility</p:attrName>
                                        </p:attrNameLst>
                                      </p:cBhvr>
                                      <p:to>
                                        <p:strVal val="visible"/>
                                      </p:to>
                                    </p:set>
                                    <p:anim calcmode="lin" valueType="num">
                                      <p:cBhvr>
                                        <p:cTn id="42"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0" grpId="0" build="p"/>
    </p:bldLst>
  </p:timing>
</p:sld>
</file>

<file path=ppt/slides/slide54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01608CA-186E-A5A2-6C0B-134C8B6C8FE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FCDD05D-3904-FBC6-CB42-11275A1301BB}"/>
              </a:ext>
            </a:extLst>
          </p:cNvPr>
          <p:cNvSpPr>
            <a:spLocks noGrp="1"/>
          </p:cNvSpPr>
          <p:nvPr>
            <p:ph type="title"/>
          </p:nvPr>
        </p:nvSpPr>
        <p:spPr/>
        <p:txBody>
          <a:bodyPr/>
          <a:lstStyle/>
          <a:p>
            <a:r>
              <a:rPr lang="en-US" dirty="0"/>
              <a:t>Gospels Place Of Origin</a:t>
            </a:r>
            <a:br>
              <a:rPr lang="en-US" dirty="0"/>
            </a:br>
            <a:r>
              <a:rPr lang="en-US" sz="3000" dirty="0">
                <a:latin typeface="+mn-lt"/>
              </a:rPr>
              <a:t>(Traditional)</a:t>
            </a:r>
          </a:p>
        </p:txBody>
      </p:sp>
      <p:graphicFrame>
        <p:nvGraphicFramePr>
          <p:cNvPr id="7" name="Content Placeholder 6">
            <a:extLst>
              <a:ext uri="{FF2B5EF4-FFF2-40B4-BE49-F238E27FC236}">
                <a16:creationId xmlns:a16="http://schemas.microsoft.com/office/drawing/2014/main" id="{36D00FC4-0E0B-5E2F-814C-6D46249B2205}"/>
              </a:ext>
            </a:extLst>
          </p:cNvPr>
          <p:cNvGraphicFramePr>
            <a:graphicFrameLocks noGrp="1"/>
          </p:cNvGraphicFramePr>
          <p:nvPr>
            <p:ph idx="1"/>
          </p:nvPr>
        </p:nvGraphicFramePr>
        <p:xfrm>
          <a:off x="457200" y="1420813"/>
          <a:ext cx="8229600" cy="485774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Slide Number Placeholder 4">
            <a:extLst>
              <a:ext uri="{FF2B5EF4-FFF2-40B4-BE49-F238E27FC236}">
                <a16:creationId xmlns:a16="http://schemas.microsoft.com/office/drawing/2014/main" id="{A69B13AF-6867-A6CC-D2E3-EED78957E51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5410AEAC-E4A3-BC6A-17B7-C8643702E1E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73-74</a:t>
            </a:r>
          </a:p>
        </p:txBody>
      </p:sp>
      <p:sp>
        <p:nvSpPr>
          <p:cNvPr id="6" name="Footer Placeholder 5">
            <a:extLst>
              <a:ext uri="{FF2B5EF4-FFF2-40B4-BE49-F238E27FC236}">
                <a16:creationId xmlns:a16="http://schemas.microsoft.com/office/drawing/2014/main" id="{09057DAF-D552-7C09-FF33-BCF48FA50AC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425101670"/>
      </p:ext>
    </p:extLst>
  </p:cSld>
  <p:clrMapOvr>
    <a:masterClrMapping/>
  </p:clrMapOvr>
  <p:transition spd="med">
    <p:pull/>
  </p:transition>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03AF98E-0A66-EED5-6060-0C86090B43F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278068B-8959-A848-5431-A6E6711FFBEA}"/>
              </a:ext>
            </a:extLst>
          </p:cNvPr>
          <p:cNvSpPr>
            <a:spLocks noGrp="1"/>
          </p:cNvSpPr>
          <p:nvPr>
            <p:ph type="title"/>
          </p:nvPr>
        </p:nvSpPr>
        <p:spPr>
          <a:xfrm>
            <a:off x="457200" y="277813"/>
            <a:ext cx="8229600" cy="1434480"/>
          </a:xfrm>
        </p:spPr>
        <p:txBody>
          <a:bodyPr/>
          <a:lstStyle/>
          <a:p>
            <a:r>
              <a:rPr lang="en-US"/>
              <a:t>Church Fathers Were</a:t>
            </a:r>
            <a:br>
              <a:rPr lang="en-US"/>
            </a:br>
            <a:r>
              <a:rPr lang="en-US"/>
              <a:t>Not Gullible</a:t>
            </a:r>
          </a:p>
        </p:txBody>
      </p:sp>
      <p:sp>
        <p:nvSpPr>
          <p:cNvPr id="3" name="Content Placeholder 2">
            <a:extLst>
              <a:ext uri="{FF2B5EF4-FFF2-40B4-BE49-F238E27FC236}">
                <a16:creationId xmlns:a16="http://schemas.microsoft.com/office/drawing/2014/main" id="{E1D3A88A-A643-5551-30CF-08E5CBF764AA}"/>
              </a:ext>
            </a:extLst>
          </p:cNvPr>
          <p:cNvSpPr>
            <a:spLocks noGrp="1"/>
          </p:cNvSpPr>
          <p:nvPr>
            <p:ph idx="1"/>
          </p:nvPr>
        </p:nvSpPr>
        <p:spPr>
          <a:xfrm>
            <a:off x="457200" y="2065344"/>
            <a:ext cx="8229600" cy="4065581"/>
          </a:xfrm>
        </p:spPr>
        <p:txBody>
          <a:bodyPr/>
          <a:lstStyle/>
          <a:p>
            <a:r>
              <a:rPr lang="en-US" dirty="0"/>
              <a:t>The Church Fathers did not </a:t>
            </a:r>
            <a:r>
              <a:rPr lang="en-US" b="1" dirty="0">
                <a:solidFill>
                  <a:srgbClr val="FFFF00"/>
                </a:solidFill>
              </a:rPr>
              <a:t>uncritically accept </a:t>
            </a:r>
            <a:r>
              <a:rPr lang="en-US" dirty="0"/>
              <a:t>authorship claims</a:t>
            </a:r>
          </a:p>
          <a:p>
            <a:r>
              <a:rPr lang="en-US" dirty="0"/>
              <a:t>They </a:t>
            </a:r>
            <a:r>
              <a:rPr lang="en-US" b="1" dirty="0">
                <a:solidFill>
                  <a:srgbClr val="FFFF00"/>
                </a:solidFill>
              </a:rPr>
              <a:t>disputed</a:t>
            </a:r>
            <a:r>
              <a:rPr lang="en-US" dirty="0"/>
              <a:t> some of the authorship claims</a:t>
            </a:r>
          </a:p>
          <a:p>
            <a:pPr lvl="1"/>
            <a:r>
              <a:rPr lang="en-US" dirty="0"/>
              <a:t>Who wrote </a:t>
            </a:r>
            <a:r>
              <a:rPr lang="en-US" b="1" dirty="0">
                <a:solidFill>
                  <a:srgbClr val="FFFF00"/>
                </a:solidFill>
              </a:rPr>
              <a:t>Hebrews</a:t>
            </a:r>
            <a:r>
              <a:rPr lang="en-US" dirty="0"/>
              <a:t>?</a:t>
            </a:r>
          </a:p>
          <a:p>
            <a:pPr lvl="1"/>
            <a:r>
              <a:rPr lang="en-US" dirty="0"/>
              <a:t>Did Peter really write </a:t>
            </a:r>
            <a:r>
              <a:rPr lang="en-US" b="1" dirty="0">
                <a:solidFill>
                  <a:srgbClr val="FFFF00"/>
                </a:solidFill>
              </a:rPr>
              <a:t>2 Peter</a:t>
            </a:r>
            <a:r>
              <a:rPr lang="en-US" dirty="0"/>
              <a:t>?</a:t>
            </a:r>
          </a:p>
          <a:p>
            <a:pPr lvl="1"/>
            <a:r>
              <a:rPr lang="en-US" dirty="0"/>
              <a:t>Did John really write </a:t>
            </a:r>
            <a:r>
              <a:rPr lang="en-US" b="1" dirty="0">
                <a:solidFill>
                  <a:srgbClr val="FFFF00"/>
                </a:solidFill>
              </a:rPr>
              <a:t>Revelation</a:t>
            </a:r>
            <a:r>
              <a:rPr lang="en-US" dirty="0"/>
              <a:t>?</a:t>
            </a:r>
          </a:p>
        </p:txBody>
      </p:sp>
      <p:sp>
        <p:nvSpPr>
          <p:cNvPr id="4" name="Footer Placeholder 3">
            <a:extLst>
              <a:ext uri="{FF2B5EF4-FFF2-40B4-BE49-F238E27FC236}">
                <a16:creationId xmlns:a16="http://schemas.microsoft.com/office/drawing/2014/main" id="{5CAF5767-8BFD-930F-A206-83A963E247E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0B0018E1-E4CA-930F-2ECE-E051D3A9CEE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5EA613F-6020-7B16-857D-8919AE5CDA9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9</a:t>
            </a:r>
          </a:p>
        </p:txBody>
      </p:sp>
    </p:spTree>
    <p:extLst>
      <p:ext uri="{BB962C8B-B14F-4D97-AF65-F5344CB8AC3E}">
        <p14:creationId xmlns:p14="http://schemas.microsoft.com/office/powerpoint/2010/main" val="24696257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5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7739AE0-71D3-3A8F-BA50-448EAB52887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3CD29FF-DF20-2C6C-B450-9C3E351D8F20}"/>
              </a:ext>
            </a:extLst>
          </p:cNvPr>
          <p:cNvSpPr>
            <a:spLocks noGrp="1"/>
          </p:cNvSpPr>
          <p:nvPr>
            <p:ph type="title"/>
          </p:nvPr>
        </p:nvSpPr>
        <p:spPr/>
        <p:txBody>
          <a:bodyPr/>
          <a:lstStyle/>
          <a:p>
            <a:r>
              <a:rPr lang="en-US"/>
              <a:t>Gospels Place Of Origin</a:t>
            </a:r>
            <a:br>
              <a:rPr lang="en-US"/>
            </a:br>
            <a:r>
              <a:rPr lang="en-US" sz="3000">
                <a:latin typeface="+mn-lt"/>
              </a:rPr>
              <a:t>(Gerd </a:t>
            </a:r>
            <a:r>
              <a:rPr lang="en-US" sz="3000" err="1">
                <a:latin typeface="+mn-lt"/>
              </a:rPr>
              <a:t>Theissen</a:t>
            </a:r>
            <a:r>
              <a:rPr lang="en-US" sz="3000">
                <a:latin typeface="+mn-lt"/>
              </a:rPr>
              <a:t>)</a:t>
            </a:r>
          </a:p>
        </p:txBody>
      </p:sp>
      <p:graphicFrame>
        <p:nvGraphicFramePr>
          <p:cNvPr id="7" name="Content Placeholder 6">
            <a:extLst>
              <a:ext uri="{FF2B5EF4-FFF2-40B4-BE49-F238E27FC236}">
                <a16:creationId xmlns:a16="http://schemas.microsoft.com/office/drawing/2014/main" id="{EE6BFB04-DE1B-FC43-1618-0E01A8017976}"/>
              </a:ext>
            </a:extLst>
          </p:cNvPr>
          <p:cNvGraphicFramePr>
            <a:graphicFrameLocks noGrp="1"/>
          </p:cNvGraphicFramePr>
          <p:nvPr>
            <p:ph idx="1"/>
          </p:nvPr>
        </p:nvGraphicFramePr>
        <p:xfrm>
          <a:off x="457200" y="1420813"/>
          <a:ext cx="8229600" cy="485774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Slide Number Placeholder 4">
            <a:extLst>
              <a:ext uri="{FF2B5EF4-FFF2-40B4-BE49-F238E27FC236}">
                <a16:creationId xmlns:a16="http://schemas.microsoft.com/office/drawing/2014/main" id="{C01017D6-B0A9-46EC-CBF7-03A8441111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BD7858C5-C0BE-BA78-A1BF-55DF2B5DFA6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73-74</a:t>
            </a:r>
          </a:p>
        </p:txBody>
      </p:sp>
      <p:sp>
        <p:nvSpPr>
          <p:cNvPr id="6" name="Footer Placeholder 5">
            <a:extLst>
              <a:ext uri="{FF2B5EF4-FFF2-40B4-BE49-F238E27FC236}">
                <a16:creationId xmlns:a16="http://schemas.microsoft.com/office/drawing/2014/main" id="{B5925CD8-3A73-E4D2-40D3-7C6404E10F4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1439083542"/>
      </p:ext>
    </p:extLst>
  </p:cSld>
  <p:clrMapOvr>
    <a:masterClrMapping/>
  </p:clrMapOvr>
  <p:transition spd="med">
    <p:pull/>
  </p:transition>
</p:sld>
</file>

<file path=ppt/slides/slide5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BD3CF-9987-4C5D-ABC6-6018A16C6497}"/>
              </a:ext>
            </a:extLst>
          </p:cNvPr>
          <p:cNvSpPr>
            <a:spLocks noGrp="1"/>
          </p:cNvSpPr>
          <p:nvPr>
            <p:ph type="title"/>
          </p:nvPr>
        </p:nvSpPr>
        <p:spPr/>
        <p:txBody>
          <a:bodyPr/>
          <a:lstStyle/>
          <a:p>
            <a:pPr algn="l"/>
            <a:r>
              <a:rPr lang="en-US" sz="3000">
                <a:latin typeface="+mn-lt"/>
              </a:rPr>
              <a:t>The Gospel Of John:</a:t>
            </a:r>
            <a:br>
              <a:rPr lang="en-US"/>
            </a:br>
            <a:r>
              <a:rPr lang="en-US"/>
              <a:t>Place Of Composition</a:t>
            </a:r>
          </a:p>
        </p:txBody>
      </p:sp>
      <p:sp>
        <p:nvSpPr>
          <p:cNvPr id="3" name="Content Placeholder 2">
            <a:extLst>
              <a:ext uri="{FF2B5EF4-FFF2-40B4-BE49-F238E27FC236}">
                <a16:creationId xmlns:a16="http://schemas.microsoft.com/office/drawing/2014/main" id="{3C279492-A2C1-4FD9-9D92-22557FEEEAE2}"/>
              </a:ext>
            </a:extLst>
          </p:cNvPr>
          <p:cNvSpPr>
            <a:spLocks noGrp="1"/>
          </p:cNvSpPr>
          <p:nvPr>
            <p:ph idx="1"/>
          </p:nvPr>
        </p:nvSpPr>
        <p:spPr>
          <a:xfrm>
            <a:off x="457200" y="1701209"/>
            <a:ext cx="8229600" cy="4429718"/>
          </a:xfrm>
        </p:spPr>
        <p:txBody>
          <a:bodyPr/>
          <a:lstStyle/>
          <a:p>
            <a:pPr marL="457200" indent="-457200">
              <a:spcBef>
                <a:spcPts val="0"/>
              </a:spcBef>
              <a:spcAft>
                <a:spcPts val="2400"/>
              </a:spcAft>
            </a:pPr>
            <a:r>
              <a:rPr lang="en-US" sz="2800" b="1" i="1" dirty="0"/>
              <a:t>Charles Ryrie</a:t>
            </a:r>
            <a:r>
              <a:rPr lang="en-US" sz="2800" dirty="0"/>
              <a:t>:  “Tradition is unanimous in assigning </a:t>
            </a:r>
            <a:r>
              <a:rPr lang="en-US" sz="2800" b="1" dirty="0">
                <a:solidFill>
                  <a:srgbClr val="FFFF00"/>
                </a:solidFill>
              </a:rPr>
              <a:t>Ephesus</a:t>
            </a:r>
            <a:r>
              <a:rPr lang="en-US" sz="2800" dirty="0"/>
              <a:t> as the place of the writing of the Gospel [of John].”  </a:t>
            </a:r>
            <a:r>
              <a:rPr lang="en-US" sz="2000" dirty="0"/>
              <a:t>(</a:t>
            </a:r>
            <a:r>
              <a:rPr lang="en-US" sz="2000" i="1" dirty="0"/>
              <a:t>Biblical Theology of the New Testament</a:t>
            </a:r>
            <a:r>
              <a:rPr lang="en-US" sz="2000" dirty="0"/>
              <a:t>, 2005, 281)</a:t>
            </a:r>
          </a:p>
        </p:txBody>
      </p:sp>
      <p:sp>
        <p:nvSpPr>
          <p:cNvPr id="4" name="Slide Number Placeholder 3">
            <a:extLst>
              <a:ext uri="{FF2B5EF4-FFF2-40B4-BE49-F238E27FC236}">
                <a16:creationId xmlns:a16="http://schemas.microsoft.com/office/drawing/2014/main" id="{A6316F77-EE07-4949-96F3-BAE64A3E1F1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551</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5" name="Footer Placeholder 4">
            <a:extLst>
              <a:ext uri="{FF2B5EF4-FFF2-40B4-BE49-F238E27FC236}">
                <a16:creationId xmlns:a16="http://schemas.microsoft.com/office/drawing/2014/main" id="{598D9988-FE3E-4E55-81D8-94E665D3F76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6" name="Date Placeholder 5">
            <a:extLst>
              <a:ext uri="{FF2B5EF4-FFF2-40B4-BE49-F238E27FC236}">
                <a16:creationId xmlns:a16="http://schemas.microsoft.com/office/drawing/2014/main" id="{8BD8E598-D728-429D-5763-8BF3D4250018}"/>
              </a:ext>
            </a:extLst>
          </p:cNvPr>
          <p:cNvSpPr>
            <a:spLocks noGrp="1"/>
          </p:cNvSpPr>
          <p:nvPr>
            <p:ph type="dt" sz="half" idx="10"/>
          </p:nvPr>
        </p:nvSpPr>
        <p:spPr/>
        <p:txBody>
          <a:bodyPr/>
          <a:lstStyle/>
          <a:p>
            <a:r>
              <a:rPr lang="en-US" dirty="0"/>
              <a:t>Outline, 74</a:t>
            </a:r>
          </a:p>
        </p:txBody>
      </p:sp>
    </p:spTree>
    <p:extLst>
      <p:ext uri="{BB962C8B-B14F-4D97-AF65-F5344CB8AC3E}">
        <p14:creationId xmlns:p14="http://schemas.microsoft.com/office/powerpoint/2010/main" val="14801103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5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D6CCFDF-AD52-08D5-A19B-99D52391D31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6240669-690A-41A2-19EB-DAE9EE1D55EA}"/>
              </a:ext>
            </a:extLst>
          </p:cNvPr>
          <p:cNvSpPr>
            <a:spLocks noGrp="1"/>
          </p:cNvSpPr>
          <p:nvPr>
            <p:ph type="title"/>
          </p:nvPr>
        </p:nvSpPr>
        <p:spPr/>
        <p:txBody>
          <a:bodyPr/>
          <a:lstStyle/>
          <a:p>
            <a:pPr algn="l"/>
            <a:r>
              <a:rPr lang="en-US" sz="3000">
                <a:latin typeface="+mn-lt"/>
              </a:rPr>
              <a:t>The Gospel Of John:</a:t>
            </a:r>
            <a:br>
              <a:rPr lang="en-US"/>
            </a:br>
            <a:r>
              <a:rPr lang="en-US"/>
              <a:t>Place Of Composition</a:t>
            </a:r>
          </a:p>
        </p:txBody>
      </p:sp>
      <p:sp>
        <p:nvSpPr>
          <p:cNvPr id="3" name="Content Placeholder 2">
            <a:extLst>
              <a:ext uri="{FF2B5EF4-FFF2-40B4-BE49-F238E27FC236}">
                <a16:creationId xmlns:a16="http://schemas.microsoft.com/office/drawing/2014/main" id="{84C144FF-2A82-451B-4BBC-9B32D115DB74}"/>
              </a:ext>
            </a:extLst>
          </p:cNvPr>
          <p:cNvSpPr>
            <a:spLocks noGrp="1"/>
          </p:cNvSpPr>
          <p:nvPr>
            <p:ph idx="1"/>
          </p:nvPr>
        </p:nvSpPr>
        <p:spPr>
          <a:xfrm>
            <a:off x="457200" y="1524000"/>
            <a:ext cx="8229600" cy="4606927"/>
          </a:xfrm>
        </p:spPr>
        <p:txBody>
          <a:bodyPr/>
          <a:lstStyle/>
          <a:p>
            <a:pPr marL="0" indent="457200">
              <a:spcBef>
                <a:spcPts val="0"/>
              </a:spcBef>
              <a:spcAft>
                <a:spcPts val="2400"/>
              </a:spcAft>
              <a:buNone/>
            </a:pPr>
            <a:r>
              <a:rPr lang="en-US" sz="2700" dirty="0"/>
              <a:t>“The external tradition is strong that John came to </a:t>
            </a:r>
            <a:r>
              <a:rPr lang="en-US" sz="2700" b="1" dirty="0">
                <a:solidFill>
                  <a:srgbClr val="FFFF00"/>
                </a:solidFill>
              </a:rPr>
              <a:t>Ephesus</a:t>
            </a:r>
            <a:r>
              <a:rPr lang="en-US" sz="2700" dirty="0"/>
              <a:t> after Paul had founded the church and that he labored in that city for many years (cf. Eusebius </a:t>
            </a:r>
            <a:r>
              <a:rPr lang="en-US" sz="2700" i="1" dirty="0"/>
              <a:t>The Ecclesiastical History </a:t>
            </a:r>
            <a:r>
              <a:rPr lang="en-US" sz="2700" dirty="0"/>
              <a:t>3.24.1). Supporting this tradition is the evidence of Revelation 1:9-11. When John was in exile on </a:t>
            </a:r>
            <a:r>
              <a:rPr lang="en-US" sz="2700" b="1" dirty="0">
                <a:solidFill>
                  <a:srgbClr val="FFFF00"/>
                </a:solidFill>
              </a:rPr>
              <a:t>Patmos</a:t>
            </a:r>
            <a:r>
              <a:rPr lang="en-US" sz="2700" dirty="0"/>
              <a:t>, an island off the coast of Asia Minor, he wrote to seven Asian churches, the first of which was </a:t>
            </a:r>
            <a:r>
              <a:rPr lang="en-US" sz="2700" b="1" dirty="0">
                <a:solidFill>
                  <a:srgbClr val="FFFF00"/>
                </a:solidFill>
              </a:rPr>
              <a:t>Ephesus</a:t>
            </a:r>
            <a:r>
              <a:rPr lang="en-US" sz="2700" dirty="0"/>
              <a:t>. That the Fourth Gospel was originally published at </a:t>
            </a:r>
            <a:r>
              <a:rPr lang="en-US" sz="2700" b="1" dirty="0">
                <a:solidFill>
                  <a:srgbClr val="FFFF00"/>
                </a:solidFill>
              </a:rPr>
              <a:t>Ephesus</a:t>
            </a:r>
            <a:r>
              <a:rPr lang="en-US" sz="2700" dirty="0"/>
              <a:t> is a good probability.”  </a:t>
            </a:r>
            <a:r>
              <a:rPr lang="en-US" sz="2000" dirty="0"/>
              <a:t>(</a:t>
            </a:r>
            <a:r>
              <a:rPr lang="en-US" sz="2000" i="1" dirty="0"/>
              <a:t>The Bible Knowledge Commentary</a:t>
            </a:r>
            <a:r>
              <a:rPr lang="en-US" sz="2000" dirty="0"/>
              <a:t>, 2:267)</a:t>
            </a:r>
          </a:p>
        </p:txBody>
      </p:sp>
      <p:sp>
        <p:nvSpPr>
          <p:cNvPr id="4" name="Slide Number Placeholder 3">
            <a:extLst>
              <a:ext uri="{FF2B5EF4-FFF2-40B4-BE49-F238E27FC236}">
                <a16:creationId xmlns:a16="http://schemas.microsoft.com/office/drawing/2014/main" id="{411D107B-01A6-6FF2-59BD-4F6F4B80484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552</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5" name="Footer Placeholder 4">
            <a:extLst>
              <a:ext uri="{FF2B5EF4-FFF2-40B4-BE49-F238E27FC236}">
                <a16:creationId xmlns:a16="http://schemas.microsoft.com/office/drawing/2014/main" id="{2C3F91FC-4DFC-6425-38CD-181D2E83448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6" name="Date Placeholder 5">
            <a:extLst>
              <a:ext uri="{FF2B5EF4-FFF2-40B4-BE49-F238E27FC236}">
                <a16:creationId xmlns:a16="http://schemas.microsoft.com/office/drawing/2014/main" id="{9F3959CD-BBD1-22C4-80CB-94F1A4BE4C8B}"/>
              </a:ext>
            </a:extLst>
          </p:cNvPr>
          <p:cNvSpPr>
            <a:spLocks noGrp="1"/>
          </p:cNvSpPr>
          <p:nvPr>
            <p:ph type="dt" sz="half" idx="10"/>
          </p:nvPr>
        </p:nvSpPr>
        <p:spPr/>
        <p:txBody>
          <a:bodyPr/>
          <a:lstStyle/>
          <a:p>
            <a:r>
              <a:rPr lang="en-US" dirty="0"/>
              <a:t>Outline, 74</a:t>
            </a:r>
          </a:p>
        </p:txBody>
      </p:sp>
    </p:spTree>
    <p:extLst>
      <p:ext uri="{BB962C8B-B14F-4D97-AF65-F5344CB8AC3E}">
        <p14:creationId xmlns:p14="http://schemas.microsoft.com/office/powerpoint/2010/main" val="275564324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BD3CF-9987-4C5D-ABC6-6018A16C6497}"/>
              </a:ext>
            </a:extLst>
          </p:cNvPr>
          <p:cNvSpPr>
            <a:spLocks noGrp="1"/>
          </p:cNvSpPr>
          <p:nvPr>
            <p:ph type="title"/>
          </p:nvPr>
        </p:nvSpPr>
        <p:spPr/>
        <p:txBody>
          <a:bodyPr/>
          <a:lstStyle/>
          <a:p>
            <a:pPr algn="l"/>
            <a:r>
              <a:rPr lang="en-US" sz="3000" dirty="0">
                <a:latin typeface="+mn-lt"/>
              </a:rPr>
              <a:t>The Gospel Of John:</a:t>
            </a:r>
            <a:br>
              <a:rPr lang="en-US" dirty="0"/>
            </a:br>
            <a:r>
              <a:rPr lang="en-US" dirty="0"/>
              <a:t>Place Of Composition</a:t>
            </a:r>
          </a:p>
        </p:txBody>
      </p:sp>
      <p:sp>
        <p:nvSpPr>
          <p:cNvPr id="3" name="Content Placeholder 2">
            <a:extLst>
              <a:ext uri="{FF2B5EF4-FFF2-40B4-BE49-F238E27FC236}">
                <a16:creationId xmlns:a16="http://schemas.microsoft.com/office/drawing/2014/main" id="{3C279492-A2C1-4FD9-9D92-22557FEEEAE2}"/>
              </a:ext>
            </a:extLst>
          </p:cNvPr>
          <p:cNvSpPr>
            <a:spLocks noGrp="1"/>
          </p:cNvSpPr>
          <p:nvPr>
            <p:ph idx="1"/>
          </p:nvPr>
        </p:nvSpPr>
        <p:spPr>
          <a:xfrm>
            <a:off x="457200" y="1524000"/>
            <a:ext cx="8229600" cy="4606927"/>
          </a:xfrm>
        </p:spPr>
        <p:txBody>
          <a:bodyPr/>
          <a:lstStyle/>
          <a:p>
            <a:pPr marL="457200" indent="-457200">
              <a:spcBef>
                <a:spcPts val="0"/>
              </a:spcBef>
              <a:spcAft>
                <a:spcPts val="2400"/>
              </a:spcAft>
            </a:pPr>
            <a:r>
              <a:rPr lang="en-US" sz="2800" b="1" i="1" dirty="0" err="1"/>
              <a:t>Tholuck</a:t>
            </a:r>
            <a:r>
              <a:rPr lang="en-US" sz="2800" dirty="0"/>
              <a:t>:  “The unanimous testimony of antiquity is, that the Apostle wrote his Gospel in </a:t>
            </a:r>
            <a:r>
              <a:rPr lang="en-US" sz="2800" b="1" dirty="0">
                <a:solidFill>
                  <a:srgbClr val="FFFF00"/>
                </a:solidFill>
              </a:rPr>
              <a:t>Ephesus</a:t>
            </a:r>
            <a:r>
              <a:rPr lang="en-US" sz="2800" dirty="0"/>
              <a:t>.”  </a:t>
            </a:r>
            <a:r>
              <a:rPr lang="en-US" sz="2000" dirty="0"/>
              <a:t>(9)</a:t>
            </a:r>
          </a:p>
          <a:p>
            <a:pPr marL="457200" indent="-457200">
              <a:spcBef>
                <a:spcPts val="0"/>
              </a:spcBef>
              <a:spcAft>
                <a:spcPts val="2400"/>
              </a:spcAft>
            </a:pPr>
            <a:r>
              <a:rPr lang="en-US" sz="2800" b="1" i="1" dirty="0"/>
              <a:t>Alfred Plummer</a:t>
            </a:r>
            <a:r>
              <a:rPr lang="en-US" sz="2800" dirty="0"/>
              <a:t>:  “Tradition is unanimous in giving </a:t>
            </a:r>
            <a:r>
              <a:rPr lang="en-US" sz="2800" b="1" dirty="0">
                <a:solidFill>
                  <a:srgbClr val="FFFF00"/>
                </a:solidFill>
              </a:rPr>
              <a:t>Ephesus</a:t>
            </a:r>
            <a:r>
              <a:rPr lang="en-US" sz="2800" dirty="0"/>
              <a:t> as the place where S. John resided during the latter part of his life, and where the Fourth Gospel was written.  There is no sufficient reason for doubting this strong testimony, which may be accepted as practically certain.”  </a:t>
            </a:r>
            <a:r>
              <a:rPr lang="en-US" sz="2000" dirty="0"/>
              <a:t>(32-33)</a:t>
            </a:r>
          </a:p>
        </p:txBody>
      </p:sp>
      <p:sp>
        <p:nvSpPr>
          <p:cNvPr id="4" name="Slide Number Placeholder 3">
            <a:extLst>
              <a:ext uri="{FF2B5EF4-FFF2-40B4-BE49-F238E27FC236}">
                <a16:creationId xmlns:a16="http://schemas.microsoft.com/office/drawing/2014/main" id="{A6316F77-EE07-4949-96F3-BAE64A3E1F1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553</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5" name="Footer Placeholder 4">
            <a:extLst>
              <a:ext uri="{FF2B5EF4-FFF2-40B4-BE49-F238E27FC236}">
                <a16:creationId xmlns:a16="http://schemas.microsoft.com/office/drawing/2014/main" id="{598D9988-FE3E-4E55-81D8-94E665D3F76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6" name="Date Placeholder 5">
            <a:extLst>
              <a:ext uri="{FF2B5EF4-FFF2-40B4-BE49-F238E27FC236}">
                <a16:creationId xmlns:a16="http://schemas.microsoft.com/office/drawing/2014/main" id="{8BD8E598-D728-429D-5763-8BF3D425001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74</a:t>
            </a:r>
          </a:p>
        </p:txBody>
      </p:sp>
    </p:spTree>
    <p:extLst>
      <p:ext uri="{BB962C8B-B14F-4D97-AF65-F5344CB8AC3E}">
        <p14:creationId xmlns:p14="http://schemas.microsoft.com/office/powerpoint/2010/main" val="40682762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677377-862F-CD3E-A8D2-581DD5BE3E11}"/>
              </a:ext>
            </a:extLst>
          </p:cNvPr>
          <p:cNvSpPr>
            <a:spLocks noGrp="1"/>
          </p:cNvSpPr>
          <p:nvPr>
            <p:ph type="title"/>
          </p:nvPr>
        </p:nvSpPr>
        <p:spPr/>
        <p:txBody>
          <a:bodyPr/>
          <a:lstStyle/>
          <a:p>
            <a:r>
              <a:rPr lang="en-US" sz="4000" dirty="0"/>
              <a:t>If Written Outside Palestine</a:t>
            </a:r>
          </a:p>
        </p:txBody>
      </p:sp>
      <p:sp>
        <p:nvSpPr>
          <p:cNvPr id="3" name="Content Placeholder 2">
            <a:extLst>
              <a:ext uri="{FF2B5EF4-FFF2-40B4-BE49-F238E27FC236}">
                <a16:creationId xmlns:a16="http://schemas.microsoft.com/office/drawing/2014/main" id="{480D4B34-96B3-DB81-BC7A-53C4C180F966}"/>
              </a:ext>
            </a:extLst>
          </p:cNvPr>
          <p:cNvSpPr>
            <a:spLocks noGrp="1"/>
          </p:cNvSpPr>
          <p:nvPr>
            <p:ph idx="1"/>
          </p:nvPr>
        </p:nvSpPr>
        <p:spPr/>
        <p:txBody>
          <a:bodyPr/>
          <a:lstStyle/>
          <a:p>
            <a:pPr marL="457200" indent="-457200">
              <a:spcBef>
                <a:spcPts val="0"/>
              </a:spcBef>
              <a:spcAft>
                <a:spcPts val="2400"/>
              </a:spcAft>
            </a:pPr>
            <a:r>
              <a:rPr lang="en-US" sz="2800" dirty="0"/>
              <a:t>It is </a:t>
            </a:r>
            <a:r>
              <a:rPr lang="en-US" sz="2800" b="1" dirty="0">
                <a:solidFill>
                  <a:srgbClr val="FFFF00"/>
                </a:solidFill>
              </a:rPr>
              <a:t>irrelevant</a:t>
            </a:r>
          </a:p>
          <a:p>
            <a:pPr marL="914400" lvl="1" indent="-457200">
              <a:spcBef>
                <a:spcPts val="0"/>
              </a:spcBef>
              <a:spcAft>
                <a:spcPts val="2400"/>
              </a:spcAft>
            </a:pPr>
            <a:r>
              <a:rPr lang="en-US" sz="2400" dirty="0"/>
              <a:t>Three of the traditional authors were natives of Palestine</a:t>
            </a:r>
          </a:p>
          <a:p>
            <a:pPr marL="914400" lvl="1" indent="-457200">
              <a:spcBef>
                <a:spcPts val="0"/>
              </a:spcBef>
              <a:spcAft>
                <a:spcPts val="2400"/>
              </a:spcAft>
            </a:pPr>
            <a:r>
              <a:rPr lang="en-US" sz="2400" dirty="0"/>
              <a:t>Luke traveled with Paul to Jerusalem &amp; Caesarea; therefore, he would have had opportunities to interview eyewitnesses and learn about the land</a:t>
            </a:r>
          </a:p>
        </p:txBody>
      </p:sp>
      <p:sp>
        <p:nvSpPr>
          <p:cNvPr id="4" name="Date Placeholder 3">
            <a:extLst>
              <a:ext uri="{FF2B5EF4-FFF2-40B4-BE49-F238E27FC236}">
                <a16:creationId xmlns:a16="http://schemas.microsoft.com/office/drawing/2014/main" id="{B61CA1D0-7532-137A-855D-7F36C036C039}"/>
              </a:ext>
            </a:extLst>
          </p:cNvPr>
          <p:cNvSpPr>
            <a:spLocks noGrp="1"/>
          </p:cNvSpPr>
          <p:nvPr>
            <p:ph type="dt" sz="half" idx="10"/>
          </p:nvPr>
        </p:nvSpPr>
        <p:spPr/>
        <p:txBody>
          <a:bodyPr/>
          <a:lstStyle/>
          <a:p>
            <a:r>
              <a:rPr lang="en-US" dirty="0"/>
              <a:t>Outline, 74</a:t>
            </a:r>
          </a:p>
        </p:txBody>
      </p:sp>
      <p:sp>
        <p:nvSpPr>
          <p:cNvPr id="5" name="Footer Placeholder 4">
            <a:extLst>
              <a:ext uri="{FF2B5EF4-FFF2-40B4-BE49-F238E27FC236}">
                <a16:creationId xmlns:a16="http://schemas.microsoft.com/office/drawing/2014/main" id="{A7F0A1A0-15B6-FF52-0E06-CE6176E3E978}"/>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B361DC70-4AEF-09A3-C2FF-AF672C9E4F6A}"/>
              </a:ext>
            </a:extLst>
          </p:cNvPr>
          <p:cNvSpPr>
            <a:spLocks noGrp="1"/>
          </p:cNvSpPr>
          <p:nvPr>
            <p:ph type="sldNum" sz="quarter" idx="12"/>
          </p:nvPr>
        </p:nvSpPr>
        <p:spPr/>
        <p:txBody>
          <a:bodyPr/>
          <a:lstStyle/>
          <a:p>
            <a:fld id="{27F658CE-3C2C-4608-AB25-6B872F7423A4}" type="slidenum">
              <a:rPr lang="en-US" smtClean="0"/>
              <a:t>554</a:t>
            </a:fld>
            <a:endParaRPr lang="en-US"/>
          </a:p>
        </p:txBody>
      </p:sp>
    </p:spTree>
    <p:extLst>
      <p:ext uri="{BB962C8B-B14F-4D97-AF65-F5344CB8AC3E}">
        <p14:creationId xmlns:p14="http://schemas.microsoft.com/office/powerpoint/2010/main" val="2778096168"/>
      </p:ext>
    </p:extLst>
  </p:cSld>
  <p:clrMapOvr>
    <a:masterClrMapping/>
  </p:clrMapOvr>
  <p:transition spd="med">
    <p:pull/>
  </p:transition>
</p:sld>
</file>

<file path=ppt/slides/slide5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Place Of Origin</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i="1" dirty="0"/>
              <a:t>F. F. Bruce</a:t>
            </a:r>
            <a:r>
              <a:rPr lang="en-US" sz="2800" dirty="0"/>
              <a:t>:  “Each of the four Gospels, with its distinctive picture of Christ, seems to have </a:t>
            </a:r>
            <a:r>
              <a:rPr lang="en-US" sz="2800" b="1" dirty="0">
                <a:solidFill>
                  <a:srgbClr val="FFFF00"/>
                </a:solidFill>
              </a:rPr>
              <a:t>circulated at first in the churches of a particular area</a:t>
            </a:r>
            <a:r>
              <a:rPr lang="en-US" sz="2800" dirty="0"/>
              <a:t>, but shortly after the appearance of the fourth the four appear to have been </a:t>
            </a:r>
            <a:r>
              <a:rPr lang="en-US" sz="2800" b="1" dirty="0">
                <a:solidFill>
                  <a:srgbClr val="FFFF00"/>
                </a:solidFill>
              </a:rPr>
              <a:t>bound up together </a:t>
            </a:r>
            <a:r>
              <a:rPr lang="en-US" sz="2800" dirty="0"/>
              <a:t>and </a:t>
            </a:r>
            <a:r>
              <a:rPr lang="en-US" sz="2800" b="1" dirty="0">
                <a:solidFill>
                  <a:srgbClr val="FFFF00"/>
                </a:solidFill>
              </a:rPr>
              <a:t>acknowledged by the churches at large </a:t>
            </a:r>
            <a:r>
              <a:rPr lang="en-US" sz="2800" dirty="0"/>
              <a:t>as the authoritative fourfold Gospel of  Christ.”  </a:t>
            </a:r>
            <a:r>
              <a:rPr lang="en-US" sz="2000" dirty="0"/>
              <a:t>(</a:t>
            </a:r>
            <a:r>
              <a:rPr lang="en-US" sz="2000" i="1" dirty="0"/>
              <a:t>The Books and the Parchments</a:t>
            </a:r>
            <a:r>
              <a:rPr lang="en-US" sz="2000" dirty="0"/>
              <a:t>, 93)</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BAA59DF3-D3FE-4325-A905-7F412BC16E6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6" name="Footer Placeholder 5">
            <a:extLst>
              <a:ext uri="{FF2B5EF4-FFF2-40B4-BE49-F238E27FC236}">
                <a16:creationId xmlns:a16="http://schemas.microsoft.com/office/drawing/2014/main" id="{A53EE001-5AFF-AC35-8A19-91D37FF82CD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1082668799"/>
      </p:ext>
    </p:extLst>
  </p:cSld>
  <p:clrMapOvr>
    <a:masterClrMapping/>
  </p:clrMapOvr>
  <p:transition spd="med">
    <p:pull/>
  </p:transition>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106CAA-5F74-8A7D-C6B8-8994417FBF25}"/>
            </a:ext>
          </a:extLst>
        </p:cNvPr>
        <p:cNvGrpSpPr/>
        <p:nvPr/>
      </p:nvGrpSpPr>
      <p:grpSpPr>
        <a:xfrm>
          <a:off x="0" y="0"/>
          <a:ext cx="0" cy="0"/>
          <a:chOff x="0" y="0"/>
          <a:chExt cx="0" cy="0"/>
        </a:xfrm>
      </p:grpSpPr>
      <p:pic>
        <p:nvPicPr>
          <p:cNvPr id="9" name="Picture 8">
            <a:extLst>
              <a:ext uri="{FF2B5EF4-FFF2-40B4-BE49-F238E27FC236}">
                <a16:creationId xmlns:a16="http://schemas.microsoft.com/office/drawing/2014/main" id="{889536CF-FF23-6A62-08B9-2042B7FF15D8}"/>
              </a:ext>
            </a:extLst>
          </p:cNvPr>
          <p:cNvPicPr>
            <a:picLocks noChangeAspect="1"/>
          </p:cNvPicPr>
          <p:nvPr/>
        </p:nvPicPr>
        <p:blipFill>
          <a:blip r:embed="rId4"/>
          <a:stretch>
            <a:fillRect/>
          </a:stretch>
        </p:blipFill>
        <p:spPr>
          <a:xfrm>
            <a:off x="2691822" y="1540041"/>
            <a:ext cx="3672882" cy="4334809"/>
          </a:xfrm>
          <a:prstGeom prst="rect">
            <a:avLst/>
          </a:prstGeom>
        </p:spPr>
      </p:pic>
      <p:sp>
        <p:nvSpPr>
          <p:cNvPr id="2" name="Title 1">
            <a:extLst>
              <a:ext uri="{FF2B5EF4-FFF2-40B4-BE49-F238E27FC236}">
                <a16:creationId xmlns:a16="http://schemas.microsoft.com/office/drawing/2014/main" id="{61F3DEB0-D39C-B6D5-D726-D6A238A82F72}"/>
              </a:ext>
            </a:extLst>
          </p:cNvPr>
          <p:cNvSpPr>
            <a:spLocks noGrp="1"/>
          </p:cNvSpPr>
          <p:nvPr>
            <p:ph type="title"/>
          </p:nvPr>
        </p:nvSpPr>
        <p:spPr/>
        <p:txBody>
          <a:bodyPr/>
          <a:lstStyle/>
          <a:p>
            <a:r>
              <a:rPr lang="en-US" dirty="0"/>
              <a:t>High Illiteracy Rate</a:t>
            </a:r>
          </a:p>
        </p:txBody>
      </p:sp>
      <p:sp>
        <p:nvSpPr>
          <p:cNvPr id="6" name="Content Placeholder 5">
            <a:extLst>
              <a:ext uri="{FF2B5EF4-FFF2-40B4-BE49-F238E27FC236}">
                <a16:creationId xmlns:a16="http://schemas.microsoft.com/office/drawing/2014/main" id="{C971535D-4683-D9AC-CD78-0270A46B34E4}"/>
              </a:ext>
            </a:extLst>
          </p:cNvPr>
          <p:cNvSpPr>
            <a:spLocks noGrp="1"/>
          </p:cNvSpPr>
          <p:nvPr>
            <p:ph sz="half" idx="1"/>
          </p:nvPr>
        </p:nvSpPr>
        <p:spPr>
          <a:xfrm>
            <a:off x="457200" y="1376940"/>
            <a:ext cx="8153400" cy="4661010"/>
          </a:xfrm>
        </p:spPr>
        <p:txBody>
          <a:bodyPr anchor="ctr"/>
          <a:lstStyle/>
          <a:p>
            <a:pPr marL="0" indent="457200">
              <a:buNone/>
            </a:pPr>
            <a:r>
              <a:rPr lang="en-US" b="1" i="1" dirty="0"/>
              <a:t>Bart </a:t>
            </a:r>
            <a:r>
              <a:rPr lang="en-US" b="1" i="1" dirty="0" err="1"/>
              <a:t>Ehrman</a:t>
            </a:r>
            <a:r>
              <a:rPr lang="en-US" dirty="0"/>
              <a:t>:  “…Christians, especially early on in the movement, came for the most part, from the </a:t>
            </a:r>
            <a:r>
              <a:rPr lang="en-US" b="1" dirty="0">
                <a:solidFill>
                  <a:srgbClr val="FFFF00"/>
                </a:solidFill>
              </a:rPr>
              <a:t>lower, uneducated classes</a:t>
            </a:r>
            <a:r>
              <a:rPr lang="en-US" dirty="0"/>
              <a:t>.  There were always exceptions, of course, like the apostle Paul and the other authors whose works made it into the New Testament and who were obviously skilled writers; but for the most part, Christians came from the </a:t>
            </a:r>
            <a:r>
              <a:rPr lang="en-US" b="1" dirty="0">
                <a:solidFill>
                  <a:srgbClr val="FFFF00"/>
                </a:solidFill>
              </a:rPr>
              <a:t>ranks of the illiterate</a:t>
            </a:r>
            <a:r>
              <a:rPr lang="en-US" dirty="0"/>
              <a:t>.  This is certainly true of the very earliest Christians, who would have been the apostles of Jesus.  In the</a:t>
            </a:r>
          </a:p>
        </p:txBody>
      </p:sp>
      <p:sp>
        <p:nvSpPr>
          <p:cNvPr id="3" name="Date Placeholder 2">
            <a:extLst>
              <a:ext uri="{FF2B5EF4-FFF2-40B4-BE49-F238E27FC236}">
                <a16:creationId xmlns:a16="http://schemas.microsoft.com/office/drawing/2014/main" id="{BECD315A-412D-F976-A310-A4109AA0A0C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74-75</a:t>
            </a:r>
          </a:p>
        </p:txBody>
      </p:sp>
      <p:sp>
        <p:nvSpPr>
          <p:cNvPr id="4" name="Footer Placeholder 3">
            <a:extLst>
              <a:ext uri="{FF2B5EF4-FFF2-40B4-BE49-F238E27FC236}">
                <a16:creationId xmlns:a16="http://schemas.microsoft.com/office/drawing/2014/main" id="{F9776F82-4793-4EE3-FE5B-C1190F67904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D691189B-4939-8FCB-D7F4-A202ABD3E15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83361789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p:cTn id="12"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2CC6F2-6FD6-1C0E-1C34-97BA49E5528A}"/>
            </a:ext>
          </a:extLst>
        </p:cNvPr>
        <p:cNvGrpSpPr/>
        <p:nvPr/>
      </p:nvGrpSpPr>
      <p:grpSpPr>
        <a:xfrm>
          <a:off x="0" y="0"/>
          <a:ext cx="0" cy="0"/>
          <a:chOff x="0" y="0"/>
          <a:chExt cx="0" cy="0"/>
        </a:xfrm>
      </p:grpSpPr>
      <p:pic>
        <p:nvPicPr>
          <p:cNvPr id="9" name="Picture 8">
            <a:extLst>
              <a:ext uri="{FF2B5EF4-FFF2-40B4-BE49-F238E27FC236}">
                <a16:creationId xmlns:a16="http://schemas.microsoft.com/office/drawing/2014/main" id="{CCB5CF45-464E-7344-744A-AC2B634B879C}"/>
              </a:ext>
            </a:extLst>
          </p:cNvPr>
          <p:cNvPicPr>
            <a:picLocks noChangeAspect="1"/>
          </p:cNvPicPr>
          <p:nvPr/>
        </p:nvPicPr>
        <p:blipFill>
          <a:blip r:embed="rId4"/>
          <a:stretch>
            <a:fillRect/>
          </a:stretch>
        </p:blipFill>
        <p:spPr>
          <a:xfrm>
            <a:off x="2924907" y="1697711"/>
            <a:ext cx="3484228" cy="4112156"/>
          </a:xfrm>
          <a:prstGeom prst="rect">
            <a:avLst/>
          </a:prstGeom>
        </p:spPr>
      </p:pic>
      <p:sp>
        <p:nvSpPr>
          <p:cNvPr id="2" name="Title 1">
            <a:extLst>
              <a:ext uri="{FF2B5EF4-FFF2-40B4-BE49-F238E27FC236}">
                <a16:creationId xmlns:a16="http://schemas.microsoft.com/office/drawing/2014/main" id="{5D1E10B7-5A2C-85C5-9BF8-BD54024F00F3}"/>
              </a:ext>
            </a:extLst>
          </p:cNvPr>
          <p:cNvSpPr>
            <a:spLocks noGrp="1"/>
          </p:cNvSpPr>
          <p:nvPr>
            <p:ph type="title"/>
          </p:nvPr>
        </p:nvSpPr>
        <p:spPr/>
        <p:txBody>
          <a:bodyPr/>
          <a:lstStyle/>
          <a:p>
            <a:r>
              <a:rPr lang="en-US" dirty="0"/>
              <a:t>High Illiteracy Rate</a:t>
            </a:r>
          </a:p>
        </p:txBody>
      </p:sp>
      <p:sp>
        <p:nvSpPr>
          <p:cNvPr id="6" name="Content Placeholder 5">
            <a:extLst>
              <a:ext uri="{FF2B5EF4-FFF2-40B4-BE49-F238E27FC236}">
                <a16:creationId xmlns:a16="http://schemas.microsoft.com/office/drawing/2014/main" id="{B6DE917A-5D8B-E5CC-8F9F-F71222847966}"/>
              </a:ext>
            </a:extLst>
          </p:cNvPr>
          <p:cNvSpPr>
            <a:spLocks noGrp="1"/>
          </p:cNvSpPr>
          <p:nvPr>
            <p:ph sz="half" idx="1"/>
          </p:nvPr>
        </p:nvSpPr>
        <p:spPr>
          <a:xfrm>
            <a:off x="606056" y="2116871"/>
            <a:ext cx="7814930" cy="3273836"/>
          </a:xfrm>
        </p:spPr>
        <p:txBody>
          <a:bodyPr anchor="ctr"/>
          <a:lstStyle/>
          <a:p>
            <a:pPr marL="0" indent="0">
              <a:buNone/>
            </a:pPr>
            <a:r>
              <a:rPr lang="en-US" dirty="0"/>
              <a:t>Gospel accounts, we find that most of Jesus’s disciples are </a:t>
            </a:r>
            <a:r>
              <a:rPr lang="en-US" b="1" dirty="0">
                <a:solidFill>
                  <a:srgbClr val="FFFF00"/>
                </a:solidFill>
              </a:rPr>
              <a:t>simple peasants </a:t>
            </a:r>
            <a:r>
              <a:rPr lang="en-US" dirty="0"/>
              <a:t>from Galilee – </a:t>
            </a:r>
            <a:r>
              <a:rPr lang="en-US" b="1" dirty="0">
                <a:solidFill>
                  <a:srgbClr val="FFFF00"/>
                </a:solidFill>
              </a:rPr>
              <a:t>uneducated fishermen</a:t>
            </a:r>
            <a:r>
              <a:rPr lang="en-US" dirty="0"/>
              <a:t>, for example.  Two of them, Peter and John, are explicitly said to be </a:t>
            </a:r>
            <a:r>
              <a:rPr lang="en-US" b="1" dirty="0">
                <a:solidFill>
                  <a:srgbClr val="FFFF00"/>
                </a:solidFill>
              </a:rPr>
              <a:t>‘illiterate’</a:t>
            </a:r>
            <a:r>
              <a:rPr lang="en-US" dirty="0"/>
              <a:t> in the book of Acts (4:13).”  </a:t>
            </a:r>
            <a:r>
              <a:rPr lang="en-US" sz="2000" dirty="0"/>
              <a:t>(</a:t>
            </a:r>
            <a:r>
              <a:rPr lang="en-US" sz="2000" i="1" dirty="0"/>
              <a:t>Misquoting Jesus</a:t>
            </a:r>
            <a:r>
              <a:rPr lang="en-US" sz="2000" dirty="0"/>
              <a:t>, 39)</a:t>
            </a:r>
          </a:p>
        </p:txBody>
      </p:sp>
      <p:sp>
        <p:nvSpPr>
          <p:cNvPr id="3" name="Date Placeholder 2">
            <a:extLst>
              <a:ext uri="{FF2B5EF4-FFF2-40B4-BE49-F238E27FC236}">
                <a16:creationId xmlns:a16="http://schemas.microsoft.com/office/drawing/2014/main" id="{3DB789F7-5EF1-B4D4-1947-8F0CF8372D3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72</a:t>
            </a:r>
          </a:p>
        </p:txBody>
      </p:sp>
      <p:sp>
        <p:nvSpPr>
          <p:cNvPr id="4" name="Footer Placeholder 3">
            <a:extLst>
              <a:ext uri="{FF2B5EF4-FFF2-40B4-BE49-F238E27FC236}">
                <a16:creationId xmlns:a16="http://schemas.microsoft.com/office/drawing/2014/main" id="{F5226500-8F80-DF1B-87CC-C80804E4E15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683E10E5-F6F6-6576-0B52-884B343B1A5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352237639"/>
      </p:ext>
    </p:extLst>
  </p:cSld>
  <p:clrMapOvr>
    <a:overrideClrMapping bg1="dk2" tx1="lt1" bg2="dk1" tx2="lt2" accent1="accent1" accent2="accent2" accent3="accent3" accent4="accent4" accent5="accent5" accent6="accent6" hlink="hlink" folHlink="folHlink"/>
  </p:clrMapOvr>
  <p:transition spd="med">
    <p:pull/>
  </p:transition>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1A19D153-EF0D-06FB-92D8-D3160458CBB8}"/>
              </a:ext>
            </a:extLst>
          </p:cNvPr>
          <p:cNvPicPr>
            <a:picLocks noChangeAspect="1"/>
          </p:cNvPicPr>
          <p:nvPr/>
        </p:nvPicPr>
        <p:blipFill>
          <a:blip r:embed="rId4"/>
          <a:stretch>
            <a:fillRect/>
          </a:stretch>
        </p:blipFill>
        <p:spPr>
          <a:xfrm>
            <a:off x="2924907" y="1697711"/>
            <a:ext cx="3484228" cy="4112156"/>
          </a:xfrm>
          <a:prstGeom prst="rect">
            <a:avLst/>
          </a:prstGeom>
        </p:spPr>
      </p:pic>
      <p:sp>
        <p:nvSpPr>
          <p:cNvPr id="2" name="Title 1"/>
          <p:cNvSpPr>
            <a:spLocks noGrp="1"/>
          </p:cNvSpPr>
          <p:nvPr>
            <p:ph type="title"/>
          </p:nvPr>
        </p:nvSpPr>
        <p:spPr/>
        <p:txBody>
          <a:bodyPr/>
          <a:lstStyle/>
          <a:p>
            <a:r>
              <a:rPr lang="en-US" dirty="0"/>
              <a:t>High Illiteracy Rate</a:t>
            </a:r>
          </a:p>
        </p:txBody>
      </p:sp>
      <p:sp>
        <p:nvSpPr>
          <p:cNvPr id="6" name="Content Placeholder 5"/>
          <p:cNvSpPr>
            <a:spLocks noGrp="1"/>
          </p:cNvSpPr>
          <p:nvPr>
            <p:ph sz="half" idx="1"/>
          </p:nvPr>
        </p:nvSpPr>
        <p:spPr>
          <a:xfrm>
            <a:off x="457199" y="1600202"/>
            <a:ext cx="8229600" cy="4773704"/>
          </a:xfrm>
        </p:spPr>
        <p:txBody>
          <a:bodyPr/>
          <a:lstStyle/>
          <a:p>
            <a:pPr marL="0" indent="461963">
              <a:buNone/>
            </a:pPr>
            <a:r>
              <a:rPr lang="en-US" b="1" i="1" dirty="0"/>
              <a:t>Bart </a:t>
            </a:r>
            <a:r>
              <a:rPr lang="en-US" b="1" i="1" dirty="0" err="1"/>
              <a:t>Ehrman</a:t>
            </a:r>
            <a:r>
              <a:rPr lang="en-US" dirty="0"/>
              <a:t>: “[T]he vast majority of Palestinian Jews in this period were </a:t>
            </a:r>
            <a:r>
              <a:rPr lang="en-US" b="1" dirty="0">
                <a:solidFill>
                  <a:srgbClr val="FFFF00"/>
                </a:solidFill>
              </a:rPr>
              <a:t>illiterate</a:t>
            </a:r>
            <a:r>
              <a:rPr lang="en-US" dirty="0"/>
              <a:t> – probably around </a:t>
            </a:r>
            <a:r>
              <a:rPr lang="en-US" b="1" dirty="0">
                <a:solidFill>
                  <a:srgbClr val="FFFF00"/>
                </a:solidFill>
              </a:rPr>
              <a:t>97%</a:t>
            </a:r>
            <a:r>
              <a:rPr lang="en-US" dirty="0"/>
              <a:t>.   The exceptions were </a:t>
            </a:r>
            <a:r>
              <a:rPr lang="en-US" b="1" dirty="0">
                <a:solidFill>
                  <a:srgbClr val="FFFF00"/>
                </a:solidFill>
              </a:rPr>
              <a:t>urban elites</a:t>
            </a:r>
            <a:r>
              <a:rPr lang="en-US" dirty="0"/>
              <a:t>.  There is nothing to suggest that Matthew, the tax collector, was an urban elite who was highly educated.”   </a:t>
            </a:r>
            <a:r>
              <a:rPr lang="en-US" sz="2000" dirty="0"/>
              <a:t>(https://ehrmanblog.org/was-the-author-of-matthew-matthew-for-members/)  </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CE847303-E246-882E-9DFB-F2E39ED707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72</a:t>
            </a:r>
          </a:p>
        </p:txBody>
      </p:sp>
      <p:sp>
        <p:nvSpPr>
          <p:cNvPr id="4" name="Footer Placeholder 3">
            <a:extLst>
              <a:ext uri="{FF2B5EF4-FFF2-40B4-BE49-F238E27FC236}">
                <a16:creationId xmlns:a16="http://schemas.microsoft.com/office/drawing/2014/main" id="{D86651A6-BA2B-2CAB-FD30-907FBC61B7D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358133875"/>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 calcmode="lin" valueType="num">
                                      <p:cBhvr>
                                        <p:cTn id="1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C5C7DC-7DF8-0554-AFA4-F8D47ACA92CB}"/>
              </a:ext>
            </a:extLst>
          </p:cNvPr>
          <p:cNvSpPr>
            <a:spLocks noGrp="1"/>
          </p:cNvSpPr>
          <p:nvPr>
            <p:ph type="title"/>
          </p:nvPr>
        </p:nvSpPr>
        <p:spPr/>
        <p:txBody>
          <a:bodyPr/>
          <a:lstStyle/>
          <a:p>
            <a:r>
              <a:rPr lang="en-US" dirty="0"/>
              <a:t>High Illiteracy Rate</a:t>
            </a:r>
          </a:p>
        </p:txBody>
      </p:sp>
      <p:sp>
        <p:nvSpPr>
          <p:cNvPr id="3" name="Content Placeholder 2">
            <a:extLst>
              <a:ext uri="{FF2B5EF4-FFF2-40B4-BE49-F238E27FC236}">
                <a16:creationId xmlns:a16="http://schemas.microsoft.com/office/drawing/2014/main" id="{91F1EBEB-5DA6-9850-0AD9-0D1A2E8839C9}"/>
              </a:ext>
            </a:extLst>
          </p:cNvPr>
          <p:cNvSpPr>
            <a:spLocks noGrp="1"/>
          </p:cNvSpPr>
          <p:nvPr>
            <p:ph idx="1"/>
          </p:nvPr>
        </p:nvSpPr>
        <p:spPr/>
        <p:txBody>
          <a:bodyPr/>
          <a:lstStyle/>
          <a:p>
            <a:r>
              <a:rPr lang="en-US" dirty="0"/>
              <a:t>Maybe 10% of the population could </a:t>
            </a:r>
            <a:r>
              <a:rPr lang="en-US" b="1" dirty="0">
                <a:solidFill>
                  <a:srgbClr val="FFFF00"/>
                </a:solidFill>
              </a:rPr>
              <a:t>read</a:t>
            </a:r>
          </a:p>
          <a:p>
            <a:r>
              <a:rPr lang="en-US" dirty="0"/>
              <a:t>Far fewer of that 10% could </a:t>
            </a:r>
            <a:r>
              <a:rPr lang="en-US" b="1" dirty="0">
                <a:solidFill>
                  <a:srgbClr val="FFFF00"/>
                </a:solidFill>
              </a:rPr>
              <a:t>write</a:t>
            </a:r>
            <a:r>
              <a:rPr lang="en-US" dirty="0"/>
              <a:t> (copy out letters)</a:t>
            </a:r>
          </a:p>
          <a:p>
            <a:r>
              <a:rPr lang="en-US" dirty="0"/>
              <a:t>Fewer than that could </a:t>
            </a:r>
            <a:r>
              <a:rPr lang="en-US" b="1" dirty="0">
                <a:solidFill>
                  <a:srgbClr val="FFFF00"/>
                </a:solidFill>
              </a:rPr>
              <a:t>compose</a:t>
            </a:r>
          </a:p>
          <a:p>
            <a:r>
              <a:rPr lang="en-US" dirty="0"/>
              <a:t>Fewer than that could compose something that was </a:t>
            </a:r>
            <a:r>
              <a:rPr lang="en-US" b="1" dirty="0">
                <a:solidFill>
                  <a:srgbClr val="FFFF00"/>
                </a:solidFill>
              </a:rPr>
              <a:t>very elegant</a:t>
            </a:r>
          </a:p>
          <a:p>
            <a:r>
              <a:rPr lang="en-US" dirty="0"/>
              <a:t>Only 3% in Palestine could </a:t>
            </a:r>
            <a:r>
              <a:rPr lang="en-US" b="1" dirty="0">
                <a:solidFill>
                  <a:srgbClr val="FFFF00"/>
                </a:solidFill>
              </a:rPr>
              <a:t>read</a:t>
            </a:r>
          </a:p>
          <a:p>
            <a:endParaRPr lang="en-US" dirty="0"/>
          </a:p>
        </p:txBody>
      </p:sp>
      <p:sp>
        <p:nvSpPr>
          <p:cNvPr id="4" name="Date Placeholder 3">
            <a:extLst>
              <a:ext uri="{FF2B5EF4-FFF2-40B4-BE49-F238E27FC236}">
                <a16:creationId xmlns:a16="http://schemas.microsoft.com/office/drawing/2014/main" id="{F9D9C690-4DE1-49D7-BFFF-C5257148D0BA}"/>
              </a:ext>
            </a:extLst>
          </p:cNvPr>
          <p:cNvSpPr>
            <a:spLocks noGrp="1"/>
          </p:cNvSpPr>
          <p:nvPr>
            <p:ph type="dt" sz="half" idx="10"/>
          </p:nvPr>
        </p:nvSpPr>
        <p:spPr/>
        <p:txBody>
          <a:bodyPr/>
          <a:lstStyle/>
          <a:p>
            <a:r>
              <a:rPr lang="en-US" sz="1400" dirty="0"/>
              <a:t>Outline, 75</a:t>
            </a:r>
          </a:p>
        </p:txBody>
      </p:sp>
      <p:sp>
        <p:nvSpPr>
          <p:cNvPr id="5" name="Footer Placeholder 4">
            <a:extLst>
              <a:ext uri="{FF2B5EF4-FFF2-40B4-BE49-F238E27FC236}">
                <a16:creationId xmlns:a16="http://schemas.microsoft.com/office/drawing/2014/main" id="{7874F04B-FD29-3342-E6E1-DB21F02492E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1495BBC5-AF72-4BF8-AC35-A7FD0EBEC83E}"/>
              </a:ext>
            </a:extLst>
          </p:cNvPr>
          <p:cNvSpPr>
            <a:spLocks noGrp="1"/>
          </p:cNvSpPr>
          <p:nvPr>
            <p:ph type="sldNum" sz="quarter" idx="12"/>
          </p:nvPr>
        </p:nvSpPr>
        <p:spPr/>
        <p:txBody>
          <a:bodyPr/>
          <a:lstStyle/>
          <a:p>
            <a:fld id="{3C8CA7C4-6BCF-4B83-8858-85B1748A2A5F}" type="slidenum">
              <a:rPr lang="en-US" smtClean="0"/>
              <a:t>559</a:t>
            </a:fld>
            <a:endParaRPr lang="en-US"/>
          </a:p>
        </p:txBody>
      </p:sp>
    </p:spTree>
    <p:extLst>
      <p:ext uri="{BB962C8B-B14F-4D97-AF65-F5344CB8AC3E}">
        <p14:creationId xmlns:p14="http://schemas.microsoft.com/office/powerpoint/2010/main" val="202006859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277D1-39E4-8C5E-86EB-A8A29ABC6EC5}"/>
              </a:ext>
            </a:extLst>
          </p:cNvPr>
          <p:cNvSpPr>
            <a:spLocks noGrp="1"/>
          </p:cNvSpPr>
          <p:nvPr>
            <p:ph type="title"/>
          </p:nvPr>
        </p:nvSpPr>
        <p:spPr/>
        <p:txBody>
          <a:bodyPr/>
          <a:lstStyle/>
          <a:p>
            <a:r>
              <a:rPr lang="en-US" sz="4200"/>
              <a:t>Evidence For Genuineness</a:t>
            </a:r>
          </a:p>
        </p:txBody>
      </p:sp>
      <p:graphicFrame>
        <p:nvGraphicFramePr>
          <p:cNvPr id="6" name="Content Placeholder 5">
            <a:extLst>
              <a:ext uri="{FF2B5EF4-FFF2-40B4-BE49-F238E27FC236}">
                <a16:creationId xmlns:a16="http://schemas.microsoft.com/office/drawing/2014/main" id="{94C489AB-AAEA-6F0E-326D-C3B4056FF61C}"/>
              </a:ext>
            </a:extLst>
          </p:cNvPr>
          <p:cNvGraphicFramePr>
            <a:graphicFrameLocks noGrp="1"/>
          </p:cNvGraphicFramePr>
          <p:nvPr>
            <p:ph idx="1"/>
            <p:extLst>
              <p:ext uri="{D42A27DB-BD31-4B8C-83A1-F6EECF244321}">
                <p14:modId xmlns:p14="http://schemas.microsoft.com/office/powerpoint/2010/main" val="3850109469"/>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B84176BC-5B0A-8C67-F9FD-D37F7ABD86A1}"/>
              </a:ext>
            </a:extLst>
          </p:cNvPr>
          <p:cNvSpPr>
            <a:spLocks noGrp="1"/>
          </p:cNvSpPr>
          <p:nvPr>
            <p:ph type="ftr" sz="quarter" idx="11"/>
          </p:nvPr>
        </p:nvSpPr>
        <p:spPr/>
        <p:txBody>
          <a:bodyPr/>
          <a:lstStyle/>
          <a:p>
            <a:r>
              <a:rPr lang="en-US"/>
              <a:t>Dr. Timothy McGrew</a:t>
            </a:r>
          </a:p>
        </p:txBody>
      </p:sp>
      <p:sp>
        <p:nvSpPr>
          <p:cNvPr id="5" name="Slide Number Placeholder 4">
            <a:extLst>
              <a:ext uri="{FF2B5EF4-FFF2-40B4-BE49-F238E27FC236}">
                <a16:creationId xmlns:a16="http://schemas.microsoft.com/office/drawing/2014/main" id="{1AAC9196-6AA7-3ADD-98C0-704EB6831BC8}"/>
              </a:ext>
            </a:extLst>
          </p:cNvPr>
          <p:cNvSpPr>
            <a:spLocks noGrp="1"/>
          </p:cNvSpPr>
          <p:nvPr>
            <p:ph type="sldNum" sz="quarter" idx="12"/>
          </p:nvPr>
        </p:nvSpPr>
        <p:spPr/>
        <p:txBody>
          <a:bodyPr/>
          <a:lstStyle/>
          <a:p>
            <a:fld id="{3C8CA7C4-6BCF-4B83-8858-85B1748A2A5F}" type="slidenum">
              <a:rPr lang="en-US" smtClean="0"/>
              <a:t>56</a:t>
            </a:fld>
            <a:endParaRPr lang="en-US"/>
          </a:p>
        </p:txBody>
      </p:sp>
      <p:sp>
        <p:nvSpPr>
          <p:cNvPr id="3" name="Date Placeholder 2">
            <a:extLst>
              <a:ext uri="{FF2B5EF4-FFF2-40B4-BE49-F238E27FC236}">
                <a16:creationId xmlns:a16="http://schemas.microsoft.com/office/drawing/2014/main" id="{F04014F5-5550-196A-414B-40D3EBDA001D}"/>
              </a:ext>
            </a:extLst>
          </p:cNvPr>
          <p:cNvSpPr>
            <a:spLocks noGrp="1"/>
          </p:cNvSpPr>
          <p:nvPr>
            <p:ph type="dt" sz="half" idx="10"/>
          </p:nvPr>
        </p:nvSpPr>
        <p:spPr/>
        <p:txBody>
          <a:bodyPr/>
          <a:lstStyle/>
          <a:p>
            <a:r>
              <a:rPr lang="en-US"/>
              <a:t>Outline, 9</a:t>
            </a:r>
          </a:p>
        </p:txBody>
      </p:sp>
    </p:spTree>
    <p:extLst>
      <p:ext uri="{BB962C8B-B14F-4D97-AF65-F5344CB8AC3E}">
        <p14:creationId xmlns:p14="http://schemas.microsoft.com/office/powerpoint/2010/main" val="99720380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graphicEl>
                                              <a:dgm id="{9C251CFE-D25B-4B65-9759-A915E0ABF507}"/>
                                            </p:graphicEl>
                                          </p:spTgt>
                                        </p:tgtEl>
                                        <p:attrNameLst>
                                          <p:attrName>style.visibility</p:attrName>
                                        </p:attrNameLst>
                                      </p:cBhvr>
                                      <p:to>
                                        <p:strVal val="visible"/>
                                      </p:to>
                                    </p:set>
                                    <p:animEffect transition="in" filter="wipe(left)">
                                      <p:cBhvr>
                                        <p:cTn id="7" dur="500"/>
                                        <p:tgtEl>
                                          <p:spTgt spid="6">
                                            <p:graphicEl>
                                              <a:dgm id="{9C251CFE-D25B-4B65-9759-A915E0ABF50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4E73EA-89B4-FFD4-E2A3-44640202D989}"/>
              </a:ext>
            </a:extLst>
          </p:cNvPr>
          <p:cNvSpPr>
            <a:spLocks noGrp="1"/>
          </p:cNvSpPr>
          <p:nvPr>
            <p:ph type="title"/>
          </p:nvPr>
        </p:nvSpPr>
        <p:spPr/>
        <p:txBody>
          <a:bodyPr/>
          <a:lstStyle/>
          <a:p>
            <a:r>
              <a:rPr lang="en-US" dirty="0"/>
              <a:t>Craig Blomberg</a:t>
            </a:r>
          </a:p>
        </p:txBody>
      </p:sp>
      <p:sp>
        <p:nvSpPr>
          <p:cNvPr id="3" name="Content Placeholder 2">
            <a:extLst>
              <a:ext uri="{FF2B5EF4-FFF2-40B4-BE49-F238E27FC236}">
                <a16:creationId xmlns:a16="http://schemas.microsoft.com/office/drawing/2014/main" id="{B9A58D8A-4659-28A3-3A21-343385B7C2C6}"/>
              </a:ext>
            </a:extLst>
          </p:cNvPr>
          <p:cNvSpPr>
            <a:spLocks noGrp="1"/>
          </p:cNvSpPr>
          <p:nvPr>
            <p:ph idx="1"/>
          </p:nvPr>
        </p:nvSpPr>
        <p:spPr>
          <a:xfrm>
            <a:off x="3827720" y="1600201"/>
            <a:ext cx="4859079" cy="4470588"/>
          </a:xfrm>
        </p:spPr>
        <p:txBody>
          <a:bodyPr anchor="ctr"/>
          <a:lstStyle/>
          <a:p>
            <a:r>
              <a:rPr lang="en-US" dirty="0"/>
              <a:t>“Common estimates of rates of literacy at only 5-10 percent of the Roman world are almost certainly </a:t>
            </a:r>
            <a:r>
              <a:rPr lang="en-US" b="1" dirty="0">
                <a:solidFill>
                  <a:srgbClr val="FFFF00"/>
                </a:solidFill>
              </a:rPr>
              <a:t>too low</a:t>
            </a:r>
            <a:r>
              <a:rPr lang="en-US" dirty="0"/>
              <a:t>, especially in </a:t>
            </a:r>
            <a:r>
              <a:rPr lang="en-US" b="1" dirty="0">
                <a:solidFill>
                  <a:srgbClr val="FFFF00"/>
                </a:solidFill>
              </a:rPr>
              <a:t>Jewish circles </a:t>
            </a:r>
            <a:r>
              <a:rPr lang="en-US" dirty="0"/>
              <a:t>and among men.”  </a:t>
            </a:r>
            <a:r>
              <a:rPr lang="en-US" sz="2000" dirty="0"/>
              <a:t>(</a:t>
            </a:r>
            <a:r>
              <a:rPr lang="en-US" sz="2000" i="1" dirty="0"/>
              <a:t>The Historical Reliability of the New Testament</a:t>
            </a:r>
            <a:r>
              <a:rPr lang="en-US" sz="2000" dirty="0"/>
              <a:t>, 49)</a:t>
            </a:r>
          </a:p>
        </p:txBody>
      </p:sp>
      <p:sp>
        <p:nvSpPr>
          <p:cNvPr id="4" name="Date Placeholder 3">
            <a:extLst>
              <a:ext uri="{FF2B5EF4-FFF2-40B4-BE49-F238E27FC236}">
                <a16:creationId xmlns:a16="http://schemas.microsoft.com/office/drawing/2014/main" id="{3EB091B9-473B-8C90-6356-59AC560FD645}"/>
              </a:ext>
            </a:extLst>
          </p:cNvPr>
          <p:cNvSpPr>
            <a:spLocks noGrp="1"/>
          </p:cNvSpPr>
          <p:nvPr>
            <p:ph type="dt" sz="half" idx="10"/>
          </p:nvPr>
        </p:nvSpPr>
        <p:spPr/>
        <p:txBody>
          <a:bodyPr/>
          <a:lstStyle/>
          <a:p>
            <a:r>
              <a:rPr lang="en-US" sz="1400" dirty="0"/>
              <a:t>Outline, 75 </a:t>
            </a:r>
          </a:p>
        </p:txBody>
      </p:sp>
      <p:sp>
        <p:nvSpPr>
          <p:cNvPr id="5" name="Footer Placeholder 4">
            <a:extLst>
              <a:ext uri="{FF2B5EF4-FFF2-40B4-BE49-F238E27FC236}">
                <a16:creationId xmlns:a16="http://schemas.microsoft.com/office/drawing/2014/main" id="{386D67E5-32BB-E36C-BF05-D3C2631DF5EE}"/>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70159D97-51A1-82A3-36B1-FD9FD672FAA5}"/>
              </a:ext>
            </a:extLst>
          </p:cNvPr>
          <p:cNvSpPr>
            <a:spLocks noGrp="1"/>
          </p:cNvSpPr>
          <p:nvPr>
            <p:ph type="sldNum" sz="quarter" idx="12"/>
          </p:nvPr>
        </p:nvSpPr>
        <p:spPr/>
        <p:txBody>
          <a:bodyPr/>
          <a:lstStyle/>
          <a:p>
            <a:fld id="{3C8CA7C4-6BCF-4B83-8858-85B1748A2A5F}" type="slidenum">
              <a:rPr lang="en-US" smtClean="0"/>
              <a:t>560</a:t>
            </a:fld>
            <a:endParaRPr lang="en-US"/>
          </a:p>
        </p:txBody>
      </p:sp>
      <p:pic>
        <p:nvPicPr>
          <p:cNvPr id="7" name="Picture 6">
            <a:extLst>
              <a:ext uri="{FF2B5EF4-FFF2-40B4-BE49-F238E27FC236}">
                <a16:creationId xmlns:a16="http://schemas.microsoft.com/office/drawing/2014/main" id="{2FF390A9-ECA1-D0FC-7E16-4D539D2AC6BD}"/>
              </a:ext>
            </a:extLst>
          </p:cNvPr>
          <p:cNvPicPr>
            <a:picLocks noChangeAspect="1"/>
          </p:cNvPicPr>
          <p:nvPr/>
        </p:nvPicPr>
        <p:blipFill>
          <a:blip r:embed="rId2"/>
          <a:stretch>
            <a:fillRect/>
          </a:stretch>
        </p:blipFill>
        <p:spPr>
          <a:xfrm>
            <a:off x="719963" y="1468679"/>
            <a:ext cx="2968750" cy="4470588"/>
          </a:xfrm>
          <a:prstGeom prst="rect">
            <a:avLst/>
          </a:prstGeom>
        </p:spPr>
      </p:pic>
    </p:spTree>
    <p:extLst>
      <p:ext uri="{BB962C8B-B14F-4D97-AF65-F5344CB8AC3E}">
        <p14:creationId xmlns:p14="http://schemas.microsoft.com/office/powerpoint/2010/main" val="224040514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4CDEE6-8F4B-854D-1F3E-EDDF34DF1FBD}"/>
            </a:ext>
          </a:extLst>
        </p:cNvPr>
        <p:cNvGrpSpPr/>
        <p:nvPr/>
      </p:nvGrpSpPr>
      <p:grpSpPr>
        <a:xfrm>
          <a:off x="0" y="0"/>
          <a:ext cx="0" cy="0"/>
          <a:chOff x="0" y="0"/>
          <a:chExt cx="0" cy="0"/>
        </a:xfrm>
      </p:grpSpPr>
      <p:pic>
        <p:nvPicPr>
          <p:cNvPr id="7" name="Picture 2">
            <a:extLst>
              <a:ext uri="{FF2B5EF4-FFF2-40B4-BE49-F238E27FC236}">
                <a16:creationId xmlns:a16="http://schemas.microsoft.com/office/drawing/2014/main" id="{228AC26F-2F6B-082D-2581-1F95ACC8427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49172" y="1600200"/>
            <a:ext cx="4562579" cy="39498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a:extLst>
              <a:ext uri="{FF2B5EF4-FFF2-40B4-BE49-F238E27FC236}">
                <a16:creationId xmlns:a16="http://schemas.microsoft.com/office/drawing/2014/main" id="{C3588669-BB54-B53E-79C5-EA515775B856}"/>
              </a:ext>
            </a:extLst>
          </p:cNvPr>
          <p:cNvSpPr>
            <a:spLocks noGrp="1"/>
          </p:cNvSpPr>
          <p:nvPr>
            <p:ph type="title"/>
          </p:nvPr>
        </p:nvSpPr>
        <p:spPr/>
        <p:txBody>
          <a:bodyPr/>
          <a:lstStyle/>
          <a:p>
            <a:r>
              <a:rPr lang="en-US" dirty="0"/>
              <a:t>Josephus</a:t>
            </a:r>
          </a:p>
        </p:txBody>
      </p:sp>
      <p:sp>
        <p:nvSpPr>
          <p:cNvPr id="3" name="Content Placeholder 2">
            <a:extLst>
              <a:ext uri="{FF2B5EF4-FFF2-40B4-BE49-F238E27FC236}">
                <a16:creationId xmlns:a16="http://schemas.microsoft.com/office/drawing/2014/main" id="{2B5AA46E-D036-2BF7-E3D5-46A7BA61DD33}"/>
              </a:ext>
            </a:extLst>
          </p:cNvPr>
          <p:cNvSpPr>
            <a:spLocks noGrp="1"/>
          </p:cNvSpPr>
          <p:nvPr>
            <p:ph idx="1"/>
          </p:nvPr>
        </p:nvSpPr>
        <p:spPr/>
        <p:txBody>
          <a:bodyPr/>
          <a:lstStyle/>
          <a:p>
            <a:r>
              <a:rPr lang="en-US" b="1" i="1" dirty="0"/>
              <a:t>Josephus</a:t>
            </a:r>
            <a:r>
              <a:rPr lang="en-US" dirty="0"/>
              <a:t>:  “It [the law, ksk] also commands us to bring those children up in </a:t>
            </a:r>
            <a:r>
              <a:rPr lang="en-US" b="1" dirty="0">
                <a:solidFill>
                  <a:srgbClr val="FFFF00"/>
                </a:solidFill>
              </a:rPr>
              <a:t>learning</a:t>
            </a:r>
            <a:r>
              <a:rPr lang="en-US" dirty="0"/>
              <a:t> and to exercise them in the </a:t>
            </a:r>
            <a:r>
              <a:rPr lang="en-US" b="1" dirty="0">
                <a:solidFill>
                  <a:srgbClr val="FFFF00"/>
                </a:solidFill>
              </a:rPr>
              <a:t>laws</a:t>
            </a:r>
            <a:r>
              <a:rPr lang="en-US" dirty="0"/>
              <a:t>, and make them </a:t>
            </a:r>
            <a:r>
              <a:rPr lang="en-US" b="1" dirty="0">
                <a:solidFill>
                  <a:srgbClr val="FFFF00"/>
                </a:solidFill>
              </a:rPr>
              <a:t>acquainted</a:t>
            </a:r>
            <a:r>
              <a:rPr lang="en-US" dirty="0"/>
              <a:t> with the acts of their predecessors, in order to their imitation of them, and that they may be </a:t>
            </a:r>
            <a:r>
              <a:rPr lang="en-US" b="1" dirty="0">
                <a:solidFill>
                  <a:srgbClr val="FFFF00"/>
                </a:solidFill>
              </a:rPr>
              <a:t>nourished up </a:t>
            </a:r>
            <a:r>
              <a:rPr lang="en-US" dirty="0"/>
              <a:t>in the laws from their infancy, and might neither transgress them, nor yet have any pretense for their ignorance of them.”  </a:t>
            </a:r>
            <a:r>
              <a:rPr lang="en-US" sz="2000" dirty="0"/>
              <a:t>(“Against </a:t>
            </a:r>
            <a:r>
              <a:rPr lang="en-US" sz="2000" dirty="0" err="1"/>
              <a:t>Apion</a:t>
            </a:r>
            <a:r>
              <a:rPr lang="en-US" sz="2000" dirty="0"/>
              <a:t>,” 2:2:204, 806-807)</a:t>
            </a:r>
          </a:p>
        </p:txBody>
      </p:sp>
      <p:sp>
        <p:nvSpPr>
          <p:cNvPr id="4" name="Date Placeholder 3">
            <a:extLst>
              <a:ext uri="{FF2B5EF4-FFF2-40B4-BE49-F238E27FC236}">
                <a16:creationId xmlns:a16="http://schemas.microsoft.com/office/drawing/2014/main" id="{0F74C959-A72F-2B23-2016-744737658ADA}"/>
              </a:ext>
            </a:extLst>
          </p:cNvPr>
          <p:cNvSpPr>
            <a:spLocks noGrp="1"/>
          </p:cNvSpPr>
          <p:nvPr>
            <p:ph type="dt" sz="half" idx="10"/>
          </p:nvPr>
        </p:nvSpPr>
        <p:spPr/>
        <p:txBody>
          <a:bodyPr/>
          <a:lstStyle/>
          <a:p>
            <a:r>
              <a:rPr lang="en-US" sz="1400" dirty="0"/>
              <a:t>Outline, 75</a:t>
            </a:r>
          </a:p>
        </p:txBody>
      </p:sp>
      <p:sp>
        <p:nvSpPr>
          <p:cNvPr id="5" name="Footer Placeholder 4">
            <a:extLst>
              <a:ext uri="{FF2B5EF4-FFF2-40B4-BE49-F238E27FC236}">
                <a16:creationId xmlns:a16="http://schemas.microsoft.com/office/drawing/2014/main" id="{08C55A94-165A-CEF2-020F-060501494348}"/>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9B10C19F-D5F9-3734-4511-A8FB3B1E83C1}"/>
              </a:ext>
            </a:extLst>
          </p:cNvPr>
          <p:cNvSpPr>
            <a:spLocks noGrp="1"/>
          </p:cNvSpPr>
          <p:nvPr>
            <p:ph type="sldNum" sz="quarter" idx="12"/>
          </p:nvPr>
        </p:nvSpPr>
        <p:spPr/>
        <p:txBody>
          <a:bodyPr/>
          <a:lstStyle/>
          <a:p>
            <a:fld id="{3C8CA7C4-6BCF-4B83-8858-85B1748A2A5F}" type="slidenum">
              <a:rPr lang="en-US" smtClean="0"/>
              <a:t>561</a:t>
            </a:fld>
            <a:endParaRPr lang="en-US"/>
          </a:p>
        </p:txBody>
      </p:sp>
    </p:spTree>
    <p:extLst>
      <p:ext uri="{BB962C8B-B14F-4D97-AF65-F5344CB8AC3E}">
        <p14:creationId xmlns:p14="http://schemas.microsoft.com/office/powerpoint/2010/main" val="27363355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B10E37-4413-239A-233F-92B166F0ED3C}"/>
              </a:ext>
            </a:extLst>
          </p:cNvPr>
          <p:cNvSpPr>
            <a:spLocks noGrp="1"/>
          </p:cNvSpPr>
          <p:nvPr>
            <p:ph type="title"/>
          </p:nvPr>
        </p:nvSpPr>
        <p:spPr/>
        <p:txBody>
          <a:bodyPr/>
          <a:lstStyle/>
          <a:p>
            <a:r>
              <a:rPr lang="en-US" dirty="0"/>
              <a:t>Works Of Josephus</a:t>
            </a:r>
          </a:p>
        </p:txBody>
      </p:sp>
      <p:graphicFrame>
        <p:nvGraphicFramePr>
          <p:cNvPr id="6" name="Table 6">
            <a:extLst>
              <a:ext uri="{FF2B5EF4-FFF2-40B4-BE49-F238E27FC236}">
                <a16:creationId xmlns:a16="http://schemas.microsoft.com/office/drawing/2014/main" id="{7F9BD9BD-9D88-6F22-345F-AAFCAB82779E}"/>
              </a:ext>
            </a:extLst>
          </p:cNvPr>
          <p:cNvGraphicFramePr>
            <a:graphicFrameLocks noGrp="1"/>
          </p:cNvGraphicFramePr>
          <p:nvPr>
            <p:ph idx="1"/>
            <p:extLst>
              <p:ext uri="{D42A27DB-BD31-4B8C-83A1-F6EECF244321}">
                <p14:modId xmlns:p14="http://schemas.microsoft.com/office/powerpoint/2010/main" val="2212138226"/>
              </p:ext>
            </p:extLst>
          </p:nvPr>
        </p:nvGraphicFramePr>
        <p:xfrm>
          <a:off x="611529" y="1742954"/>
          <a:ext cx="8073342" cy="3596640"/>
        </p:xfrm>
        <a:graphic>
          <a:graphicData uri="http://schemas.openxmlformats.org/drawingml/2006/table">
            <a:tbl>
              <a:tblPr firstRow="1" bandRow="1">
                <a:tableStyleId>{5C22544A-7EE6-4342-B048-85BDC9FD1C3A}</a:tableStyleId>
              </a:tblPr>
              <a:tblGrid>
                <a:gridCol w="2237772">
                  <a:extLst>
                    <a:ext uri="{9D8B030D-6E8A-4147-A177-3AD203B41FA5}">
                      <a16:colId xmlns:a16="http://schemas.microsoft.com/office/drawing/2014/main" val="93685031"/>
                    </a:ext>
                  </a:extLst>
                </a:gridCol>
                <a:gridCol w="3530279">
                  <a:extLst>
                    <a:ext uri="{9D8B030D-6E8A-4147-A177-3AD203B41FA5}">
                      <a16:colId xmlns:a16="http://schemas.microsoft.com/office/drawing/2014/main" val="4144092632"/>
                    </a:ext>
                  </a:extLst>
                </a:gridCol>
                <a:gridCol w="1234633">
                  <a:extLst>
                    <a:ext uri="{9D8B030D-6E8A-4147-A177-3AD203B41FA5}">
                      <a16:colId xmlns:a16="http://schemas.microsoft.com/office/drawing/2014/main" val="2056900804"/>
                    </a:ext>
                  </a:extLst>
                </a:gridCol>
                <a:gridCol w="1070658">
                  <a:extLst>
                    <a:ext uri="{9D8B030D-6E8A-4147-A177-3AD203B41FA5}">
                      <a16:colId xmlns:a16="http://schemas.microsoft.com/office/drawing/2014/main" val="2685173751"/>
                    </a:ext>
                  </a:extLst>
                </a:gridCol>
              </a:tblGrid>
              <a:tr h="370840">
                <a:tc>
                  <a:txBody>
                    <a:bodyPr/>
                    <a:lstStyle/>
                    <a:p>
                      <a:pPr algn="ctr"/>
                      <a:r>
                        <a:rPr lang="en-US" sz="2000" b="0" dirty="0">
                          <a:effectLst>
                            <a:outerShdw blurRad="38100" dist="38100" dir="2700000" algn="tl">
                              <a:srgbClr val="000000">
                                <a:alpha val="43137"/>
                              </a:srgbClr>
                            </a:outerShdw>
                          </a:effectLst>
                          <a:latin typeface="+mj-lt"/>
                        </a:rPr>
                        <a:t>Short Title</a:t>
                      </a:r>
                    </a:p>
                  </a:txBody>
                  <a:tcPr anchor="ct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Content</a:t>
                      </a:r>
                    </a:p>
                  </a:txBody>
                  <a:tcPr anchor="ct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Length</a:t>
                      </a:r>
                    </a:p>
                  </a:txBody>
                  <a:tcPr anchor="ct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~Date</a:t>
                      </a:r>
                    </a:p>
                  </a:txBody>
                  <a:tcPr anchor="ctr">
                    <a:solidFill>
                      <a:srgbClr val="0000FF"/>
                    </a:solidFill>
                  </a:tcPr>
                </a:tc>
                <a:extLst>
                  <a:ext uri="{0D108BD9-81ED-4DB2-BD59-A6C34878D82A}">
                    <a16:rowId xmlns:a16="http://schemas.microsoft.com/office/drawing/2014/main" val="1937741618"/>
                  </a:ext>
                </a:extLst>
              </a:tr>
              <a:tr h="370840">
                <a:tc>
                  <a:txBody>
                    <a:bodyPr/>
                    <a:lstStyle/>
                    <a:p>
                      <a:r>
                        <a:rPr lang="en-US" sz="2000" i="1" dirty="0"/>
                        <a:t>Jewish War</a:t>
                      </a:r>
                    </a:p>
                  </a:txBody>
                  <a:tcPr anchor="ctr"/>
                </a:tc>
                <a:tc>
                  <a:txBody>
                    <a:bodyPr/>
                    <a:lstStyle/>
                    <a:p>
                      <a:r>
                        <a:rPr lang="en-US" sz="2000" dirty="0"/>
                        <a:t>On the Jewish conflict with Rome (AD 66-73)</a:t>
                      </a:r>
                    </a:p>
                  </a:txBody>
                  <a:tcPr anchor="ctr"/>
                </a:tc>
                <a:tc>
                  <a:txBody>
                    <a:bodyPr/>
                    <a:lstStyle/>
                    <a:p>
                      <a:r>
                        <a:rPr lang="en-US" sz="2000" dirty="0"/>
                        <a:t>7 books</a:t>
                      </a:r>
                    </a:p>
                  </a:txBody>
                  <a:tcPr anchor="ctr"/>
                </a:tc>
                <a:tc>
                  <a:txBody>
                    <a:bodyPr/>
                    <a:lstStyle/>
                    <a:p>
                      <a:r>
                        <a:rPr lang="en-US" sz="2000" dirty="0"/>
                        <a:t>AD 79</a:t>
                      </a:r>
                    </a:p>
                  </a:txBody>
                  <a:tcPr anchor="ctr"/>
                </a:tc>
                <a:extLst>
                  <a:ext uri="{0D108BD9-81ED-4DB2-BD59-A6C34878D82A}">
                    <a16:rowId xmlns:a16="http://schemas.microsoft.com/office/drawing/2014/main" val="487743668"/>
                  </a:ext>
                </a:extLst>
              </a:tr>
              <a:tr h="370840">
                <a:tc>
                  <a:txBody>
                    <a:bodyPr/>
                    <a:lstStyle/>
                    <a:p>
                      <a:r>
                        <a:rPr lang="en-US" sz="2000" i="1" dirty="0"/>
                        <a:t>Jewish Antiquities</a:t>
                      </a:r>
                    </a:p>
                  </a:txBody>
                  <a:tcPr anchor="ctr"/>
                </a:tc>
                <a:tc>
                  <a:txBody>
                    <a:bodyPr/>
                    <a:lstStyle/>
                    <a:p>
                      <a:r>
                        <a:rPr lang="en-US" sz="2000" dirty="0"/>
                        <a:t>A history of the Jews, beginning with creation</a:t>
                      </a:r>
                    </a:p>
                  </a:txBody>
                  <a:tcPr anchor="ctr"/>
                </a:tc>
                <a:tc>
                  <a:txBody>
                    <a:bodyPr/>
                    <a:lstStyle/>
                    <a:p>
                      <a:r>
                        <a:rPr lang="en-US" sz="2000" dirty="0"/>
                        <a:t>20 books</a:t>
                      </a:r>
                    </a:p>
                  </a:txBody>
                  <a:tcPr anchor="ctr"/>
                </a:tc>
                <a:tc>
                  <a:txBody>
                    <a:bodyPr/>
                    <a:lstStyle/>
                    <a:p>
                      <a:r>
                        <a:rPr lang="en-US" sz="2000" dirty="0"/>
                        <a:t>AD 93</a:t>
                      </a:r>
                    </a:p>
                  </a:txBody>
                  <a:tcPr anchor="ctr"/>
                </a:tc>
                <a:extLst>
                  <a:ext uri="{0D108BD9-81ED-4DB2-BD59-A6C34878D82A}">
                    <a16:rowId xmlns:a16="http://schemas.microsoft.com/office/drawing/2014/main" val="1112310005"/>
                  </a:ext>
                </a:extLst>
              </a:tr>
              <a:tr h="370840">
                <a:tc>
                  <a:txBody>
                    <a:bodyPr/>
                    <a:lstStyle/>
                    <a:p>
                      <a:r>
                        <a:rPr lang="en-US" sz="2000" i="1" dirty="0"/>
                        <a:t>Life of Josephus</a:t>
                      </a:r>
                    </a:p>
                  </a:txBody>
                  <a:tcPr anchor="ctr"/>
                </a:tc>
                <a:tc>
                  <a:txBody>
                    <a:bodyPr/>
                    <a:lstStyle/>
                    <a:p>
                      <a:r>
                        <a:rPr lang="en-US" sz="2000" dirty="0"/>
                        <a:t>An autobiography focused on the Jewish conflict with Rome</a:t>
                      </a:r>
                    </a:p>
                  </a:txBody>
                  <a:tcPr anchor="ctr"/>
                </a:tc>
                <a:tc>
                  <a:txBody>
                    <a:bodyPr/>
                    <a:lstStyle/>
                    <a:p>
                      <a:r>
                        <a:rPr lang="en-US" sz="2000" dirty="0"/>
                        <a:t>1 book</a:t>
                      </a:r>
                    </a:p>
                  </a:txBody>
                  <a:tcPr anchor="ctr"/>
                </a:tc>
                <a:tc>
                  <a:txBody>
                    <a:bodyPr/>
                    <a:lstStyle/>
                    <a:p>
                      <a:r>
                        <a:rPr lang="en-US" sz="2000" dirty="0"/>
                        <a:t>AD 93</a:t>
                      </a:r>
                    </a:p>
                  </a:txBody>
                  <a:tcPr anchor="ctr"/>
                </a:tc>
                <a:extLst>
                  <a:ext uri="{0D108BD9-81ED-4DB2-BD59-A6C34878D82A}">
                    <a16:rowId xmlns:a16="http://schemas.microsoft.com/office/drawing/2014/main" val="442010533"/>
                  </a:ext>
                </a:extLst>
              </a:tr>
              <a:tr h="370840">
                <a:tc>
                  <a:txBody>
                    <a:bodyPr/>
                    <a:lstStyle/>
                    <a:p>
                      <a:r>
                        <a:rPr lang="en-US" sz="2000" i="1" dirty="0"/>
                        <a:t>Against Apion</a:t>
                      </a:r>
                    </a:p>
                  </a:txBody>
                  <a:tcPr anchor="ctr"/>
                </a:tc>
                <a:tc>
                  <a:txBody>
                    <a:bodyPr/>
                    <a:lstStyle/>
                    <a:p>
                      <a:r>
                        <a:rPr lang="en-US" sz="2000" dirty="0"/>
                        <a:t>A defense of Judaism stressing its antiquity</a:t>
                      </a:r>
                    </a:p>
                  </a:txBody>
                  <a:tcPr anchor="ctr"/>
                </a:tc>
                <a:tc>
                  <a:txBody>
                    <a:bodyPr/>
                    <a:lstStyle/>
                    <a:p>
                      <a:r>
                        <a:rPr lang="en-US" sz="2000" dirty="0"/>
                        <a:t>2 books</a:t>
                      </a:r>
                    </a:p>
                  </a:txBody>
                  <a:tcPr anchor="ctr"/>
                </a:tc>
                <a:tc>
                  <a:txBody>
                    <a:bodyPr/>
                    <a:lstStyle/>
                    <a:p>
                      <a:r>
                        <a:rPr lang="en-US" sz="2000" dirty="0"/>
                        <a:t>AD 95</a:t>
                      </a:r>
                    </a:p>
                  </a:txBody>
                  <a:tcPr anchor="ctr"/>
                </a:tc>
                <a:extLst>
                  <a:ext uri="{0D108BD9-81ED-4DB2-BD59-A6C34878D82A}">
                    <a16:rowId xmlns:a16="http://schemas.microsoft.com/office/drawing/2014/main" val="1554062747"/>
                  </a:ext>
                </a:extLst>
              </a:tr>
              <a:tr h="370840">
                <a:tc gridSpan="4">
                  <a:txBody>
                    <a:bodyPr/>
                    <a:lstStyle/>
                    <a:p>
                      <a:pPr algn="r"/>
                      <a:r>
                        <a:rPr lang="en-US" sz="2000" i="0" dirty="0"/>
                        <a:t>Peter Williams, </a:t>
                      </a:r>
                      <a:r>
                        <a:rPr lang="en-US" sz="2000" i="1" dirty="0"/>
                        <a:t>Can We Trust The Gospels</a:t>
                      </a:r>
                      <a:r>
                        <a:rPr lang="en-US" sz="2000" i="0" dirty="0"/>
                        <a:t>, 32</a:t>
                      </a:r>
                    </a:p>
                  </a:txBody>
                  <a:tcPr anchor="ctr"/>
                </a:tc>
                <a:tc hMerge="1">
                  <a:txBody>
                    <a:bodyPr/>
                    <a:lstStyle/>
                    <a:p>
                      <a:endParaRPr lang="en-US" sz="2000" dirty="0"/>
                    </a:p>
                  </a:txBody>
                  <a:tcPr/>
                </a:tc>
                <a:tc hMerge="1">
                  <a:txBody>
                    <a:bodyPr/>
                    <a:lstStyle/>
                    <a:p>
                      <a:endParaRPr lang="en-US" sz="2000" dirty="0"/>
                    </a:p>
                  </a:txBody>
                  <a:tcPr/>
                </a:tc>
                <a:tc hMerge="1">
                  <a:txBody>
                    <a:bodyPr/>
                    <a:lstStyle/>
                    <a:p>
                      <a:endParaRPr lang="en-US" sz="2000" dirty="0"/>
                    </a:p>
                  </a:txBody>
                  <a:tcPr/>
                </a:tc>
                <a:extLst>
                  <a:ext uri="{0D108BD9-81ED-4DB2-BD59-A6C34878D82A}">
                    <a16:rowId xmlns:a16="http://schemas.microsoft.com/office/drawing/2014/main" val="4140176840"/>
                  </a:ext>
                </a:extLst>
              </a:tr>
            </a:tbl>
          </a:graphicData>
        </a:graphic>
      </p:graphicFrame>
      <p:sp>
        <p:nvSpPr>
          <p:cNvPr id="3" name="Footer Placeholder 2">
            <a:extLst>
              <a:ext uri="{FF2B5EF4-FFF2-40B4-BE49-F238E27FC236}">
                <a16:creationId xmlns:a16="http://schemas.microsoft.com/office/drawing/2014/main" id="{B181C2CE-5FEC-ECB5-B2D2-3746A1F1EF51}"/>
              </a:ext>
            </a:extLst>
          </p:cNvPr>
          <p:cNvSpPr>
            <a:spLocks noGrp="1"/>
          </p:cNvSpPr>
          <p:nvPr>
            <p:ph type="ftr" sz="quarter" idx="11"/>
          </p:nvPr>
        </p:nvSpPr>
        <p:spPr/>
        <p:txBody>
          <a:bodyPr/>
          <a:lstStyle/>
          <a:p>
            <a:r>
              <a:rPr lang="en-US"/>
              <a:t>Kevin Kay</a:t>
            </a:r>
            <a:endParaRPr lang="en-US" dirty="0"/>
          </a:p>
        </p:txBody>
      </p:sp>
      <p:sp>
        <p:nvSpPr>
          <p:cNvPr id="4" name="Slide Number Placeholder 3">
            <a:extLst>
              <a:ext uri="{FF2B5EF4-FFF2-40B4-BE49-F238E27FC236}">
                <a16:creationId xmlns:a16="http://schemas.microsoft.com/office/drawing/2014/main" id="{552E1ED2-B36C-C3E1-2952-3B353467971E}"/>
              </a:ext>
            </a:extLst>
          </p:cNvPr>
          <p:cNvSpPr>
            <a:spLocks noGrp="1"/>
          </p:cNvSpPr>
          <p:nvPr>
            <p:ph type="sldNum" sz="quarter" idx="12"/>
          </p:nvPr>
        </p:nvSpPr>
        <p:spPr/>
        <p:txBody>
          <a:bodyPr/>
          <a:lstStyle/>
          <a:p>
            <a:fld id="{27F658CE-3C2C-4608-AB25-6B872F7423A4}" type="slidenum">
              <a:rPr lang="en-US" smtClean="0"/>
              <a:t>562</a:t>
            </a:fld>
            <a:endParaRPr lang="en-US"/>
          </a:p>
        </p:txBody>
      </p:sp>
      <p:sp>
        <p:nvSpPr>
          <p:cNvPr id="5" name="Date Placeholder 4">
            <a:extLst>
              <a:ext uri="{FF2B5EF4-FFF2-40B4-BE49-F238E27FC236}">
                <a16:creationId xmlns:a16="http://schemas.microsoft.com/office/drawing/2014/main" id="{2B44E1F6-73BF-C42E-6981-EFA868B59695}"/>
              </a:ext>
            </a:extLst>
          </p:cNvPr>
          <p:cNvSpPr>
            <a:spLocks noGrp="1"/>
          </p:cNvSpPr>
          <p:nvPr>
            <p:ph type="dt" sz="half" idx="10"/>
          </p:nvPr>
        </p:nvSpPr>
        <p:spPr/>
        <p:txBody>
          <a:bodyPr/>
          <a:lstStyle/>
          <a:p>
            <a:r>
              <a:rPr lang="en-US"/>
              <a:t>Outline, </a:t>
            </a:r>
          </a:p>
        </p:txBody>
      </p:sp>
    </p:spTree>
    <p:extLst>
      <p:ext uri="{BB962C8B-B14F-4D97-AF65-F5344CB8AC3E}">
        <p14:creationId xmlns:p14="http://schemas.microsoft.com/office/powerpoint/2010/main" val="2142983348"/>
      </p:ext>
    </p:extLst>
  </p:cSld>
  <p:clrMapOvr>
    <a:masterClrMapping/>
  </p:clrMapOvr>
  <p:transition spd="med">
    <p:pull/>
  </p:transition>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73A81F-6949-5FE6-CD53-5CF1A2C91A65}"/>
              </a:ext>
            </a:extLst>
          </p:cNvPr>
          <p:cNvSpPr>
            <a:spLocks noGrp="1"/>
          </p:cNvSpPr>
          <p:nvPr>
            <p:ph type="title"/>
          </p:nvPr>
        </p:nvSpPr>
        <p:spPr/>
        <p:txBody>
          <a:bodyPr/>
          <a:lstStyle/>
          <a:p>
            <a:r>
              <a:rPr lang="en-US" dirty="0"/>
              <a:t>High Illiteracy Rate</a:t>
            </a:r>
          </a:p>
        </p:txBody>
      </p:sp>
      <p:sp>
        <p:nvSpPr>
          <p:cNvPr id="3" name="Content Placeholder 2">
            <a:extLst>
              <a:ext uri="{FF2B5EF4-FFF2-40B4-BE49-F238E27FC236}">
                <a16:creationId xmlns:a16="http://schemas.microsoft.com/office/drawing/2014/main" id="{DA1E0BA3-155E-810E-2310-634488B5FD25}"/>
              </a:ext>
            </a:extLst>
          </p:cNvPr>
          <p:cNvSpPr>
            <a:spLocks noGrp="1"/>
          </p:cNvSpPr>
          <p:nvPr>
            <p:ph idx="1"/>
          </p:nvPr>
        </p:nvSpPr>
        <p:spPr/>
        <p:txBody>
          <a:bodyPr/>
          <a:lstStyle/>
          <a:p>
            <a:r>
              <a:rPr lang="en-US" dirty="0"/>
              <a:t>A </a:t>
            </a:r>
            <a:r>
              <a:rPr lang="en-US" b="1" dirty="0">
                <a:solidFill>
                  <a:srgbClr val="FFFF00"/>
                </a:solidFill>
              </a:rPr>
              <a:t>high illiteracy rate </a:t>
            </a:r>
            <a:r>
              <a:rPr lang="en-US" dirty="0"/>
              <a:t>among the total population does not prove that Matthew, Mark, Luke, and John were </a:t>
            </a:r>
            <a:r>
              <a:rPr lang="en-US" b="1" dirty="0">
                <a:solidFill>
                  <a:srgbClr val="FFFF00"/>
                </a:solidFill>
              </a:rPr>
              <a:t>illiterate</a:t>
            </a:r>
          </a:p>
          <a:p>
            <a:r>
              <a:rPr lang="en-US" dirty="0"/>
              <a:t>Matthew, as a tax collector, would have known </a:t>
            </a:r>
            <a:r>
              <a:rPr lang="en-US" b="1" dirty="0">
                <a:solidFill>
                  <a:srgbClr val="FFFF00"/>
                </a:solidFill>
              </a:rPr>
              <a:t>Aramaic</a:t>
            </a:r>
            <a:r>
              <a:rPr lang="en-US" dirty="0"/>
              <a:t> as well as </a:t>
            </a:r>
            <a:r>
              <a:rPr lang="en-US" b="1" dirty="0">
                <a:solidFill>
                  <a:srgbClr val="FFFF00"/>
                </a:solidFill>
              </a:rPr>
              <a:t>Hebrew</a:t>
            </a:r>
            <a:r>
              <a:rPr lang="en-US" dirty="0"/>
              <a:t> and </a:t>
            </a:r>
            <a:r>
              <a:rPr lang="en-US" b="1" dirty="0">
                <a:solidFill>
                  <a:srgbClr val="FFFF00"/>
                </a:solidFill>
              </a:rPr>
              <a:t>Greek</a:t>
            </a:r>
          </a:p>
          <a:p>
            <a:r>
              <a:rPr lang="en-US" dirty="0"/>
              <a:t>Luke was a </a:t>
            </a:r>
            <a:r>
              <a:rPr lang="en-US" b="1" dirty="0">
                <a:solidFill>
                  <a:srgbClr val="FFFF00"/>
                </a:solidFill>
              </a:rPr>
              <a:t>Gentile doctor</a:t>
            </a:r>
            <a:r>
              <a:rPr lang="en-US" dirty="0"/>
              <a:t>, so he would have known </a:t>
            </a:r>
            <a:r>
              <a:rPr lang="en-US" b="1" dirty="0">
                <a:solidFill>
                  <a:srgbClr val="FFFF00"/>
                </a:solidFill>
              </a:rPr>
              <a:t>Greek</a:t>
            </a:r>
          </a:p>
          <a:p>
            <a:endParaRPr lang="en-US" dirty="0"/>
          </a:p>
        </p:txBody>
      </p:sp>
      <p:sp>
        <p:nvSpPr>
          <p:cNvPr id="4" name="Date Placeholder 3">
            <a:extLst>
              <a:ext uri="{FF2B5EF4-FFF2-40B4-BE49-F238E27FC236}">
                <a16:creationId xmlns:a16="http://schemas.microsoft.com/office/drawing/2014/main" id="{8F96614E-3FDC-758A-380C-43883EBA6027}"/>
              </a:ext>
            </a:extLst>
          </p:cNvPr>
          <p:cNvSpPr>
            <a:spLocks noGrp="1"/>
          </p:cNvSpPr>
          <p:nvPr>
            <p:ph type="dt" sz="half" idx="10"/>
          </p:nvPr>
        </p:nvSpPr>
        <p:spPr/>
        <p:txBody>
          <a:bodyPr/>
          <a:lstStyle/>
          <a:p>
            <a:r>
              <a:rPr lang="en-US" sz="1400" dirty="0"/>
              <a:t>Outline, 75-76</a:t>
            </a:r>
          </a:p>
        </p:txBody>
      </p:sp>
      <p:sp>
        <p:nvSpPr>
          <p:cNvPr id="5" name="Footer Placeholder 4">
            <a:extLst>
              <a:ext uri="{FF2B5EF4-FFF2-40B4-BE49-F238E27FC236}">
                <a16:creationId xmlns:a16="http://schemas.microsoft.com/office/drawing/2014/main" id="{D4388A57-5E1A-9BD5-6ABD-1DF0F80B6A4E}"/>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B0ACB733-12F3-C059-7A00-F103FDAA4FE6}"/>
              </a:ext>
            </a:extLst>
          </p:cNvPr>
          <p:cNvSpPr>
            <a:spLocks noGrp="1"/>
          </p:cNvSpPr>
          <p:nvPr>
            <p:ph type="sldNum" sz="quarter" idx="12"/>
          </p:nvPr>
        </p:nvSpPr>
        <p:spPr/>
        <p:txBody>
          <a:bodyPr/>
          <a:lstStyle/>
          <a:p>
            <a:fld id="{3C8CA7C4-6BCF-4B83-8858-85B1748A2A5F}" type="slidenum">
              <a:rPr lang="en-US" smtClean="0"/>
              <a:t>563</a:t>
            </a:fld>
            <a:endParaRPr lang="en-US"/>
          </a:p>
        </p:txBody>
      </p:sp>
      <p:pic>
        <p:nvPicPr>
          <p:cNvPr id="8" name="Picture 7">
            <a:extLst>
              <a:ext uri="{FF2B5EF4-FFF2-40B4-BE49-F238E27FC236}">
                <a16:creationId xmlns:a16="http://schemas.microsoft.com/office/drawing/2014/main" id="{E26FF439-F994-6A04-CFFA-1E68914FCB45}"/>
              </a:ext>
            </a:extLst>
          </p:cNvPr>
          <p:cNvPicPr>
            <a:picLocks noChangeAspect="1"/>
          </p:cNvPicPr>
          <p:nvPr/>
        </p:nvPicPr>
        <p:blipFill>
          <a:blip r:embed="rId2"/>
          <a:stretch>
            <a:fillRect/>
          </a:stretch>
        </p:blipFill>
        <p:spPr>
          <a:xfrm>
            <a:off x="4869711" y="2973332"/>
            <a:ext cx="3231411" cy="3231411"/>
          </a:xfrm>
          <a:prstGeom prst="rect">
            <a:avLst/>
          </a:prstGeom>
        </p:spPr>
      </p:pic>
    </p:spTree>
    <p:extLst>
      <p:ext uri="{BB962C8B-B14F-4D97-AF65-F5344CB8AC3E}">
        <p14:creationId xmlns:p14="http://schemas.microsoft.com/office/powerpoint/2010/main" val="7821896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Effect transition="in" filter="fade">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3">
                                            <p:txEl>
                                              <p:pRg st="1" end="1"/>
                                            </p:txEl>
                                          </p:spTgt>
                                        </p:tgtEl>
                                        <p:attrNameLst>
                                          <p:attrName>style.visibility</p:attrName>
                                        </p:attrNameLst>
                                      </p:cBhvr>
                                      <p:to>
                                        <p:strVal val="visible"/>
                                      </p:to>
                                    </p:set>
                                    <p:anim calcmode="lin" valueType="num">
                                      <p:cBhvr>
                                        <p:cTn id="26"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28" dur="500"/>
                                        <p:tgtEl>
                                          <p:spTgt spid="3">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
                                            <p:txEl>
                                              <p:pRg st="2" end="2"/>
                                            </p:txEl>
                                          </p:spTgt>
                                        </p:tgtEl>
                                        <p:attrNameLst>
                                          <p:attrName>style.visibility</p:attrName>
                                        </p:attrNameLst>
                                      </p:cBhvr>
                                      <p:to>
                                        <p:strVal val="visible"/>
                                      </p:to>
                                    </p:set>
                                    <p:anim calcmode="lin" valueType="num">
                                      <p:cBhvr>
                                        <p:cTn id="33"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34"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35"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32817C-977C-83BD-8AC3-EF46FF1C9AD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54B9E55-368A-3BA3-11E9-2C2293D7C950}"/>
              </a:ext>
            </a:extLst>
          </p:cNvPr>
          <p:cNvSpPr>
            <a:spLocks noGrp="1"/>
          </p:cNvSpPr>
          <p:nvPr>
            <p:ph type="title"/>
          </p:nvPr>
        </p:nvSpPr>
        <p:spPr/>
        <p:txBody>
          <a:bodyPr/>
          <a:lstStyle/>
          <a:p>
            <a:r>
              <a:rPr lang="en-US" dirty="0"/>
              <a:t>High Illiteracy Rate</a:t>
            </a:r>
          </a:p>
        </p:txBody>
      </p:sp>
      <p:sp>
        <p:nvSpPr>
          <p:cNvPr id="3" name="Content Placeholder 2">
            <a:extLst>
              <a:ext uri="{FF2B5EF4-FFF2-40B4-BE49-F238E27FC236}">
                <a16:creationId xmlns:a16="http://schemas.microsoft.com/office/drawing/2014/main" id="{57624267-A4C0-5D01-D66A-79971E570042}"/>
              </a:ext>
            </a:extLst>
          </p:cNvPr>
          <p:cNvSpPr>
            <a:spLocks noGrp="1"/>
          </p:cNvSpPr>
          <p:nvPr>
            <p:ph idx="1"/>
          </p:nvPr>
        </p:nvSpPr>
        <p:spPr/>
        <p:txBody>
          <a:bodyPr/>
          <a:lstStyle/>
          <a:p>
            <a:r>
              <a:rPr lang="en-US" dirty="0"/>
              <a:t>John’s father or John had a </a:t>
            </a:r>
            <a:r>
              <a:rPr lang="en-US" b="1" dirty="0">
                <a:solidFill>
                  <a:srgbClr val="FFFF00"/>
                </a:solidFill>
              </a:rPr>
              <a:t>fishing business </a:t>
            </a:r>
            <a:r>
              <a:rPr lang="en-US" dirty="0"/>
              <a:t>with hired servants, so he was likely somewhat wealthy  (Mk. 1:20-21)</a:t>
            </a:r>
          </a:p>
          <a:p>
            <a:pPr lvl="1"/>
            <a:r>
              <a:rPr lang="en-US" dirty="0"/>
              <a:t>An opportunity for education</a:t>
            </a:r>
          </a:p>
          <a:p>
            <a:pPr lvl="1"/>
            <a:r>
              <a:rPr lang="en-US" dirty="0"/>
              <a:t>Capernaum was only a few miles from the Greek cities of Tiberias and </a:t>
            </a:r>
            <a:r>
              <a:rPr lang="en-US" dirty="0" err="1"/>
              <a:t>Sepphoris</a:t>
            </a:r>
            <a:endParaRPr lang="en-US" dirty="0"/>
          </a:p>
          <a:p>
            <a:pPr lvl="1"/>
            <a:r>
              <a:rPr lang="en-US" dirty="0"/>
              <a:t>As a successful merchant, he likely had some knowledge of the Greek language and basic literacy to conduct business  (</a:t>
            </a:r>
            <a:r>
              <a:rPr lang="en-US" dirty="0" err="1"/>
              <a:t>Graieg</a:t>
            </a:r>
            <a:r>
              <a:rPr lang="en-US" dirty="0"/>
              <a:t>, 6-7)</a:t>
            </a:r>
          </a:p>
        </p:txBody>
      </p:sp>
      <p:sp>
        <p:nvSpPr>
          <p:cNvPr id="4" name="Date Placeholder 3">
            <a:extLst>
              <a:ext uri="{FF2B5EF4-FFF2-40B4-BE49-F238E27FC236}">
                <a16:creationId xmlns:a16="http://schemas.microsoft.com/office/drawing/2014/main" id="{531FAEAA-83BA-7642-41D9-53EDE8019DE3}"/>
              </a:ext>
            </a:extLst>
          </p:cNvPr>
          <p:cNvSpPr>
            <a:spLocks noGrp="1"/>
          </p:cNvSpPr>
          <p:nvPr>
            <p:ph type="dt" sz="half" idx="10"/>
          </p:nvPr>
        </p:nvSpPr>
        <p:spPr/>
        <p:txBody>
          <a:bodyPr/>
          <a:lstStyle/>
          <a:p>
            <a:r>
              <a:rPr lang="en-US" sz="1400" dirty="0"/>
              <a:t>Outline, 76</a:t>
            </a:r>
          </a:p>
        </p:txBody>
      </p:sp>
      <p:sp>
        <p:nvSpPr>
          <p:cNvPr id="5" name="Footer Placeholder 4">
            <a:extLst>
              <a:ext uri="{FF2B5EF4-FFF2-40B4-BE49-F238E27FC236}">
                <a16:creationId xmlns:a16="http://schemas.microsoft.com/office/drawing/2014/main" id="{858D3D06-94D3-ADEB-2187-FD10DDA6718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024B6626-4F79-6E77-790A-292AB525C49B}"/>
              </a:ext>
            </a:extLst>
          </p:cNvPr>
          <p:cNvSpPr>
            <a:spLocks noGrp="1"/>
          </p:cNvSpPr>
          <p:nvPr>
            <p:ph type="sldNum" sz="quarter" idx="12"/>
          </p:nvPr>
        </p:nvSpPr>
        <p:spPr/>
        <p:txBody>
          <a:bodyPr/>
          <a:lstStyle/>
          <a:p>
            <a:fld id="{3C8CA7C4-6BCF-4B83-8858-85B1748A2A5F}" type="slidenum">
              <a:rPr lang="en-US" smtClean="0"/>
              <a:t>564</a:t>
            </a:fld>
            <a:endParaRPr lang="en-US"/>
          </a:p>
        </p:txBody>
      </p:sp>
    </p:spTree>
    <p:extLst>
      <p:ext uri="{BB962C8B-B14F-4D97-AF65-F5344CB8AC3E}">
        <p14:creationId xmlns:p14="http://schemas.microsoft.com/office/powerpoint/2010/main" val="203701402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84174A-8BE3-38CD-86C3-2926C091DB3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BE23464-DA89-1101-FF7F-2609F6B913F2}"/>
              </a:ext>
            </a:extLst>
          </p:cNvPr>
          <p:cNvSpPr>
            <a:spLocks noGrp="1"/>
          </p:cNvSpPr>
          <p:nvPr>
            <p:ph type="title"/>
          </p:nvPr>
        </p:nvSpPr>
        <p:spPr/>
        <p:txBody>
          <a:bodyPr/>
          <a:lstStyle/>
          <a:p>
            <a:r>
              <a:rPr lang="en-US" dirty="0"/>
              <a:t>High Illiteracy Rate</a:t>
            </a:r>
          </a:p>
        </p:txBody>
      </p:sp>
      <p:sp>
        <p:nvSpPr>
          <p:cNvPr id="3" name="Content Placeholder 2">
            <a:extLst>
              <a:ext uri="{FF2B5EF4-FFF2-40B4-BE49-F238E27FC236}">
                <a16:creationId xmlns:a16="http://schemas.microsoft.com/office/drawing/2014/main" id="{8CB6AB31-317D-6B3A-D6AF-CA9E092A9A8B}"/>
              </a:ext>
            </a:extLst>
          </p:cNvPr>
          <p:cNvSpPr>
            <a:spLocks noGrp="1"/>
          </p:cNvSpPr>
          <p:nvPr>
            <p:ph idx="1"/>
          </p:nvPr>
        </p:nvSpPr>
        <p:spPr/>
        <p:txBody>
          <a:bodyPr/>
          <a:lstStyle/>
          <a:p>
            <a:r>
              <a:rPr lang="en-US" dirty="0"/>
              <a:t>John’s father or John had a </a:t>
            </a:r>
            <a:r>
              <a:rPr lang="en-US" b="1" dirty="0">
                <a:solidFill>
                  <a:srgbClr val="FFFF00"/>
                </a:solidFill>
              </a:rPr>
              <a:t>fishing business </a:t>
            </a:r>
            <a:r>
              <a:rPr lang="en-US" dirty="0"/>
              <a:t>with hired servants, so he was likely somewhat wealthy  (Mk. 1:20-21)</a:t>
            </a:r>
          </a:p>
          <a:p>
            <a:pPr lvl="1"/>
            <a:r>
              <a:rPr lang="en-US" dirty="0"/>
              <a:t>John’s Greek is simpler than other NT books</a:t>
            </a:r>
          </a:p>
          <a:p>
            <a:pPr lvl="1"/>
            <a:r>
              <a:rPr lang="en-US" dirty="0"/>
              <a:t>It is possible the John learned Greek later in life to help him preach and teach the Gentiles in Ephesus</a:t>
            </a:r>
          </a:p>
          <a:p>
            <a:r>
              <a:rPr lang="en-US" dirty="0"/>
              <a:t>The Gospel writers could have </a:t>
            </a:r>
            <a:r>
              <a:rPr lang="en-US" b="1" dirty="0">
                <a:solidFill>
                  <a:srgbClr val="FFFF00"/>
                </a:solidFill>
              </a:rPr>
              <a:t>learned Greek </a:t>
            </a:r>
            <a:r>
              <a:rPr lang="en-US" dirty="0"/>
              <a:t>to enable them to carry out the Great Commission </a:t>
            </a:r>
          </a:p>
        </p:txBody>
      </p:sp>
      <p:sp>
        <p:nvSpPr>
          <p:cNvPr id="4" name="Date Placeholder 3">
            <a:extLst>
              <a:ext uri="{FF2B5EF4-FFF2-40B4-BE49-F238E27FC236}">
                <a16:creationId xmlns:a16="http://schemas.microsoft.com/office/drawing/2014/main" id="{2C616ED7-A1C7-C2D5-720E-A4BD883A6F50}"/>
              </a:ext>
            </a:extLst>
          </p:cNvPr>
          <p:cNvSpPr>
            <a:spLocks noGrp="1"/>
          </p:cNvSpPr>
          <p:nvPr>
            <p:ph type="dt" sz="half" idx="10"/>
          </p:nvPr>
        </p:nvSpPr>
        <p:spPr/>
        <p:txBody>
          <a:bodyPr/>
          <a:lstStyle/>
          <a:p>
            <a:r>
              <a:rPr lang="en-US" sz="1400" dirty="0"/>
              <a:t>Outline, 76</a:t>
            </a:r>
          </a:p>
        </p:txBody>
      </p:sp>
      <p:sp>
        <p:nvSpPr>
          <p:cNvPr id="5" name="Footer Placeholder 4">
            <a:extLst>
              <a:ext uri="{FF2B5EF4-FFF2-40B4-BE49-F238E27FC236}">
                <a16:creationId xmlns:a16="http://schemas.microsoft.com/office/drawing/2014/main" id="{22B76A9F-082E-AA84-5FA3-FF79919FAA66}"/>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785EAE18-25DF-18F8-7418-958634D8E43E}"/>
              </a:ext>
            </a:extLst>
          </p:cNvPr>
          <p:cNvSpPr>
            <a:spLocks noGrp="1"/>
          </p:cNvSpPr>
          <p:nvPr>
            <p:ph type="sldNum" sz="quarter" idx="12"/>
          </p:nvPr>
        </p:nvSpPr>
        <p:spPr/>
        <p:txBody>
          <a:bodyPr/>
          <a:lstStyle/>
          <a:p>
            <a:fld id="{3C8CA7C4-6BCF-4B83-8858-85B1748A2A5F}" type="slidenum">
              <a:rPr lang="en-US" smtClean="0"/>
              <a:t>565</a:t>
            </a:fld>
            <a:endParaRPr lang="en-US"/>
          </a:p>
        </p:txBody>
      </p:sp>
    </p:spTree>
    <p:extLst>
      <p:ext uri="{BB962C8B-B14F-4D97-AF65-F5344CB8AC3E}">
        <p14:creationId xmlns:p14="http://schemas.microsoft.com/office/powerpoint/2010/main" val="20656739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p:cTn id="7"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3">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 calcmode="lin" valueType="num">
                                      <p:cBhvr>
                                        <p:cTn id="14"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p:cTn id="21"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3"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0E1AD6-1767-562D-D406-757917FEFA7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B1CA40D-5B0B-0FB0-C467-C38010C292EE}"/>
              </a:ext>
            </a:extLst>
          </p:cNvPr>
          <p:cNvSpPr>
            <a:spLocks noGrp="1"/>
          </p:cNvSpPr>
          <p:nvPr>
            <p:ph type="title"/>
          </p:nvPr>
        </p:nvSpPr>
        <p:spPr/>
        <p:txBody>
          <a:bodyPr/>
          <a:lstStyle/>
          <a:p>
            <a:r>
              <a:rPr lang="en-US" dirty="0"/>
              <a:t>Writing In Greek?</a:t>
            </a:r>
          </a:p>
        </p:txBody>
      </p:sp>
      <p:graphicFrame>
        <p:nvGraphicFramePr>
          <p:cNvPr id="7" name="Content Placeholder 6">
            <a:extLst>
              <a:ext uri="{FF2B5EF4-FFF2-40B4-BE49-F238E27FC236}">
                <a16:creationId xmlns:a16="http://schemas.microsoft.com/office/drawing/2014/main" id="{D0F54BCD-3C67-2910-5D52-72ED71446528}"/>
              </a:ext>
            </a:extLst>
          </p:cNvPr>
          <p:cNvGraphicFramePr>
            <a:graphicFrameLocks noGrp="1"/>
          </p:cNvGraphicFramePr>
          <p:nvPr>
            <p:ph idx="1"/>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Date Placeholder 3">
            <a:extLst>
              <a:ext uri="{FF2B5EF4-FFF2-40B4-BE49-F238E27FC236}">
                <a16:creationId xmlns:a16="http://schemas.microsoft.com/office/drawing/2014/main" id="{745FEAF2-6EFD-75D4-9588-EBD662FE166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76</a:t>
            </a:r>
          </a:p>
        </p:txBody>
      </p:sp>
      <p:sp>
        <p:nvSpPr>
          <p:cNvPr id="5" name="Footer Placeholder 4">
            <a:extLst>
              <a:ext uri="{FF2B5EF4-FFF2-40B4-BE49-F238E27FC236}">
                <a16:creationId xmlns:a16="http://schemas.microsoft.com/office/drawing/2014/main" id="{8781F534-4034-FC82-2246-3898B29633B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068B937F-84AB-8079-7628-A30C1512B85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8" name="Speech Bubble: Rectangle with Corners Rounded 7">
            <a:extLst>
              <a:ext uri="{FF2B5EF4-FFF2-40B4-BE49-F238E27FC236}">
                <a16:creationId xmlns:a16="http://schemas.microsoft.com/office/drawing/2014/main" id="{C95196EE-2701-DD4A-E511-4EF756ACF54F}"/>
              </a:ext>
            </a:extLst>
          </p:cNvPr>
          <p:cNvSpPr/>
          <p:nvPr/>
        </p:nvSpPr>
        <p:spPr bwMode="auto">
          <a:xfrm>
            <a:off x="2802874" y="1322024"/>
            <a:ext cx="5883926" cy="1605707"/>
          </a:xfrm>
          <a:prstGeom prst="wedgeRoundRectCallout">
            <a:avLst>
              <a:gd name="adj1" fmla="val -39711"/>
              <a:gd name="adj2" fmla="val 121184"/>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Greek-speaking scribes could have been used</a:t>
            </a:r>
            <a:b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b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(Rom. 16:22; 1 Cor. 16:21; Gal. 6:11; 1 Pet. 5:12)</a:t>
            </a:r>
          </a:p>
        </p:txBody>
      </p:sp>
    </p:spTree>
    <p:extLst>
      <p:ext uri="{BB962C8B-B14F-4D97-AF65-F5344CB8AC3E}">
        <p14:creationId xmlns:p14="http://schemas.microsoft.com/office/powerpoint/2010/main" val="245668995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198240-7133-9536-5F1F-44A06C72D29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ACD6AD0-733B-CEFB-7E75-89E5EDA5F842}"/>
              </a:ext>
            </a:extLst>
          </p:cNvPr>
          <p:cNvSpPr>
            <a:spLocks noGrp="1"/>
          </p:cNvSpPr>
          <p:nvPr>
            <p:ph type="title"/>
          </p:nvPr>
        </p:nvSpPr>
        <p:spPr/>
        <p:txBody>
          <a:bodyPr/>
          <a:lstStyle/>
          <a:p>
            <a:r>
              <a:rPr lang="en-US" dirty="0"/>
              <a:t>High Illiteracy Rate</a:t>
            </a:r>
          </a:p>
        </p:txBody>
      </p:sp>
      <p:sp>
        <p:nvSpPr>
          <p:cNvPr id="3" name="Content Placeholder 2">
            <a:extLst>
              <a:ext uri="{FF2B5EF4-FFF2-40B4-BE49-F238E27FC236}">
                <a16:creationId xmlns:a16="http://schemas.microsoft.com/office/drawing/2014/main" id="{EB186AF2-6AF0-5F1D-0863-0F225564D0D8}"/>
              </a:ext>
            </a:extLst>
          </p:cNvPr>
          <p:cNvSpPr>
            <a:spLocks noGrp="1"/>
          </p:cNvSpPr>
          <p:nvPr>
            <p:ph idx="1"/>
          </p:nvPr>
        </p:nvSpPr>
        <p:spPr/>
        <p:txBody>
          <a:bodyPr/>
          <a:lstStyle/>
          <a:p>
            <a:r>
              <a:rPr lang="en-US" dirty="0"/>
              <a:t>John’s father or John had a </a:t>
            </a:r>
            <a:r>
              <a:rPr lang="en-US" b="1" dirty="0">
                <a:solidFill>
                  <a:srgbClr val="FFFF00"/>
                </a:solidFill>
              </a:rPr>
              <a:t>fishing business </a:t>
            </a:r>
            <a:r>
              <a:rPr lang="en-US" dirty="0"/>
              <a:t>with hired servants, so he was likely somewhat wealthy  (Mk. 1:20-21)</a:t>
            </a:r>
          </a:p>
          <a:p>
            <a:pPr lvl="1"/>
            <a:r>
              <a:rPr lang="en-US" dirty="0"/>
              <a:t>John’s Greek is simpler than other NT books</a:t>
            </a:r>
          </a:p>
          <a:p>
            <a:pPr lvl="1"/>
            <a:r>
              <a:rPr lang="en-US" dirty="0"/>
              <a:t>It is possible the John learned Greek later in life to help him preach and teach the Gentiles in Ephesus</a:t>
            </a:r>
          </a:p>
        </p:txBody>
      </p:sp>
      <p:sp>
        <p:nvSpPr>
          <p:cNvPr id="4" name="Date Placeholder 3">
            <a:extLst>
              <a:ext uri="{FF2B5EF4-FFF2-40B4-BE49-F238E27FC236}">
                <a16:creationId xmlns:a16="http://schemas.microsoft.com/office/drawing/2014/main" id="{2A7F4567-A8AF-EDC6-159F-A4CE205E2285}"/>
              </a:ext>
            </a:extLst>
          </p:cNvPr>
          <p:cNvSpPr>
            <a:spLocks noGrp="1"/>
          </p:cNvSpPr>
          <p:nvPr>
            <p:ph type="dt" sz="half" idx="10"/>
          </p:nvPr>
        </p:nvSpPr>
        <p:spPr/>
        <p:txBody>
          <a:bodyPr/>
          <a:lstStyle/>
          <a:p>
            <a:r>
              <a:rPr lang="en-US" sz="1400" dirty="0"/>
              <a:t>Outline, 76</a:t>
            </a:r>
          </a:p>
        </p:txBody>
      </p:sp>
      <p:sp>
        <p:nvSpPr>
          <p:cNvPr id="5" name="Footer Placeholder 4">
            <a:extLst>
              <a:ext uri="{FF2B5EF4-FFF2-40B4-BE49-F238E27FC236}">
                <a16:creationId xmlns:a16="http://schemas.microsoft.com/office/drawing/2014/main" id="{0FBFB1A1-9596-3AA5-640B-FA150533D5F5}"/>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4C8AC7B9-A04A-1316-9AAB-3BF2AE4ED9F9}"/>
              </a:ext>
            </a:extLst>
          </p:cNvPr>
          <p:cNvSpPr>
            <a:spLocks noGrp="1"/>
          </p:cNvSpPr>
          <p:nvPr>
            <p:ph type="sldNum" sz="quarter" idx="12"/>
          </p:nvPr>
        </p:nvSpPr>
        <p:spPr/>
        <p:txBody>
          <a:bodyPr/>
          <a:lstStyle/>
          <a:p>
            <a:fld id="{3C8CA7C4-6BCF-4B83-8858-85B1748A2A5F}" type="slidenum">
              <a:rPr lang="en-US" smtClean="0"/>
              <a:t>567</a:t>
            </a:fld>
            <a:endParaRPr lang="en-US"/>
          </a:p>
        </p:txBody>
      </p:sp>
    </p:spTree>
    <p:extLst>
      <p:ext uri="{BB962C8B-B14F-4D97-AF65-F5344CB8AC3E}">
        <p14:creationId xmlns:p14="http://schemas.microsoft.com/office/powerpoint/2010/main" val="26587881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p:cTn id="7"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3">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 calcmode="lin" valueType="num">
                                      <p:cBhvr>
                                        <p:cTn id="14"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DD1198-5B5B-A907-6289-45D9C7C5018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7C2DE1-B721-85CF-7227-107320E43A9B}"/>
              </a:ext>
            </a:extLst>
          </p:cNvPr>
          <p:cNvSpPr>
            <a:spLocks noGrp="1"/>
          </p:cNvSpPr>
          <p:nvPr>
            <p:ph type="title"/>
          </p:nvPr>
        </p:nvSpPr>
        <p:spPr/>
        <p:txBody>
          <a:bodyPr/>
          <a:lstStyle/>
          <a:p>
            <a:r>
              <a:rPr lang="en-US" dirty="0"/>
              <a:t>High Illiteracy Rate</a:t>
            </a:r>
          </a:p>
        </p:txBody>
      </p:sp>
      <p:sp>
        <p:nvSpPr>
          <p:cNvPr id="3" name="Content Placeholder 2">
            <a:extLst>
              <a:ext uri="{FF2B5EF4-FFF2-40B4-BE49-F238E27FC236}">
                <a16:creationId xmlns:a16="http://schemas.microsoft.com/office/drawing/2014/main" id="{A5651411-0A64-0DB8-C1E4-46A8A5E778A8}"/>
              </a:ext>
            </a:extLst>
          </p:cNvPr>
          <p:cNvSpPr>
            <a:spLocks noGrp="1"/>
          </p:cNvSpPr>
          <p:nvPr>
            <p:ph idx="1"/>
          </p:nvPr>
        </p:nvSpPr>
        <p:spPr/>
        <p:txBody>
          <a:bodyPr/>
          <a:lstStyle/>
          <a:p>
            <a:pPr marL="461963" lvl="4">
              <a:buClr>
                <a:schemeClr val="hlink"/>
              </a:buClr>
            </a:pPr>
            <a:r>
              <a:rPr lang="en-US" sz="2800" dirty="0">
                <a:ea typeface="+mn-ea"/>
                <a:cs typeface="+mn-cs"/>
              </a:rPr>
              <a:t>The expression </a:t>
            </a:r>
            <a:r>
              <a:rPr lang="en-US" sz="2800" b="1" dirty="0">
                <a:solidFill>
                  <a:srgbClr val="FFFF00"/>
                </a:solidFill>
                <a:ea typeface="+mn-ea"/>
                <a:cs typeface="+mn-cs"/>
              </a:rPr>
              <a:t>“uneducated and untrained men”  </a:t>
            </a:r>
            <a:r>
              <a:rPr lang="en-US" sz="2800" dirty="0">
                <a:ea typeface="+mn-ea"/>
                <a:cs typeface="+mn-cs"/>
              </a:rPr>
              <a:t>(Acts 4:13) need not refer to anything other than a </a:t>
            </a:r>
            <a:r>
              <a:rPr lang="en-US" sz="2800" b="1" dirty="0">
                <a:solidFill>
                  <a:srgbClr val="FFFF00"/>
                </a:solidFill>
                <a:ea typeface="+mn-ea"/>
                <a:cs typeface="+mn-cs"/>
              </a:rPr>
              <a:t>lack of formal rabbinic training  </a:t>
            </a:r>
            <a:r>
              <a:rPr lang="en-US" sz="2800" dirty="0">
                <a:ea typeface="+mn-ea"/>
                <a:cs typeface="+mn-cs"/>
              </a:rPr>
              <a:t>(Jn. 7:15)</a:t>
            </a:r>
          </a:p>
          <a:p>
            <a:r>
              <a:rPr lang="en-US" dirty="0"/>
              <a:t>The Gospel writers could have </a:t>
            </a:r>
            <a:r>
              <a:rPr lang="en-US" b="1" dirty="0">
                <a:solidFill>
                  <a:srgbClr val="FFFF00"/>
                </a:solidFill>
              </a:rPr>
              <a:t>learned Greek </a:t>
            </a:r>
            <a:r>
              <a:rPr lang="en-US" dirty="0"/>
              <a:t>to enable them to carry out the Great Commission</a:t>
            </a:r>
          </a:p>
          <a:p>
            <a:r>
              <a:rPr lang="en-US" dirty="0"/>
              <a:t>Non-Greek speakers could have used an </a:t>
            </a:r>
            <a:r>
              <a:rPr lang="en-US" b="1" dirty="0" err="1">
                <a:solidFill>
                  <a:srgbClr val="FFFF00"/>
                </a:solidFill>
              </a:rPr>
              <a:t>anamuensis</a:t>
            </a:r>
            <a:endParaRPr lang="en-US" b="1" dirty="0">
              <a:solidFill>
                <a:srgbClr val="FFFF00"/>
              </a:solidFill>
            </a:endParaRPr>
          </a:p>
        </p:txBody>
      </p:sp>
      <p:sp>
        <p:nvSpPr>
          <p:cNvPr id="4" name="Date Placeholder 3">
            <a:extLst>
              <a:ext uri="{FF2B5EF4-FFF2-40B4-BE49-F238E27FC236}">
                <a16:creationId xmlns:a16="http://schemas.microsoft.com/office/drawing/2014/main" id="{C7172438-7BEA-E315-BB64-8F3080BED78C}"/>
              </a:ext>
            </a:extLst>
          </p:cNvPr>
          <p:cNvSpPr>
            <a:spLocks noGrp="1"/>
          </p:cNvSpPr>
          <p:nvPr>
            <p:ph type="dt" sz="half" idx="10"/>
          </p:nvPr>
        </p:nvSpPr>
        <p:spPr/>
        <p:txBody>
          <a:bodyPr/>
          <a:lstStyle/>
          <a:p>
            <a:r>
              <a:rPr lang="en-US" sz="1400" dirty="0"/>
              <a:t>Outline, 76</a:t>
            </a:r>
          </a:p>
        </p:txBody>
      </p:sp>
      <p:sp>
        <p:nvSpPr>
          <p:cNvPr id="5" name="Footer Placeholder 4">
            <a:extLst>
              <a:ext uri="{FF2B5EF4-FFF2-40B4-BE49-F238E27FC236}">
                <a16:creationId xmlns:a16="http://schemas.microsoft.com/office/drawing/2014/main" id="{30954E98-93AA-12C4-08EC-FB389071B0E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EF01C8BD-496D-CD98-906C-21B9BD5DD190}"/>
              </a:ext>
            </a:extLst>
          </p:cNvPr>
          <p:cNvSpPr>
            <a:spLocks noGrp="1"/>
          </p:cNvSpPr>
          <p:nvPr>
            <p:ph type="sldNum" sz="quarter" idx="12"/>
          </p:nvPr>
        </p:nvSpPr>
        <p:spPr/>
        <p:txBody>
          <a:bodyPr/>
          <a:lstStyle/>
          <a:p>
            <a:fld id="{3C8CA7C4-6BCF-4B83-8858-85B1748A2A5F}" type="slidenum">
              <a:rPr lang="en-US" smtClean="0"/>
              <a:t>568</a:t>
            </a:fld>
            <a:endParaRPr lang="en-US"/>
          </a:p>
        </p:txBody>
      </p:sp>
      <p:sp>
        <p:nvSpPr>
          <p:cNvPr id="7" name="Callout: Line 6">
            <a:extLst>
              <a:ext uri="{FF2B5EF4-FFF2-40B4-BE49-F238E27FC236}">
                <a16:creationId xmlns:a16="http://schemas.microsoft.com/office/drawing/2014/main" id="{A042391F-649A-BFC2-D5BE-6955FC3A2E59}"/>
              </a:ext>
            </a:extLst>
          </p:cNvPr>
          <p:cNvSpPr/>
          <p:nvPr/>
        </p:nvSpPr>
        <p:spPr bwMode="auto">
          <a:xfrm>
            <a:off x="1524000" y="2164353"/>
            <a:ext cx="6741042" cy="1701209"/>
          </a:xfrm>
          <a:prstGeom prst="borderCallout1">
            <a:avLst>
              <a:gd name="adj1" fmla="val 98750"/>
              <a:gd name="adj2" fmla="val 8702"/>
              <a:gd name="adj3" fmla="val 206875"/>
              <a:gd name="adj4" fmla="val 8828"/>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457200" indent="-457200" eaLnBrk="0" fontAlgn="base" hangingPunct="0">
              <a:spcBef>
                <a:spcPct val="0"/>
              </a:spcBef>
              <a:spcAft>
                <a:spcPts val="1200"/>
              </a:spcAft>
              <a:buFont typeface="Arial" panose="020B0604020202020204" pitchFamily="34" charset="0"/>
              <a:buChar char="•"/>
            </a:pPr>
            <a:r>
              <a:rPr lang="en-US" sz="2800" dirty="0">
                <a:effectLst>
                  <a:outerShdw blurRad="38100" dist="38100" dir="2700000" algn="tl">
                    <a:srgbClr val="000000">
                      <a:alpha val="43137"/>
                    </a:srgbClr>
                  </a:outerShdw>
                </a:effectLst>
              </a:rPr>
              <a:t>Paul could speak Greek  (Acts 21:37)</a:t>
            </a:r>
          </a:p>
          <a:p>
            <a:pPr marL="457200" indent="-457200" eaLnBrk="0" fontAlgn="base" hangingPunct="0">
              <a:spcBef>
                <a:spcPct val="0"/>
              </a:spcBef>
              <a:spcAft>
                <a:spcPts val="1200"/>
              </a:spcAft>
              <a:buFont typeface="Arial" panose="020B0604020202020204" pitchFamily="34" charset="0"/>
              <a:buChar char="•"/>
            </a:pPr>
            <a:r>
              <a:rPr lang="en-US" sz="2800" dirty="0">
                <a:effectLst>
                  <a:outerShdw blurRad="38100" dist="38100" dir="2700000" algn="tl">
                    <a:srgbClr val="000000">
                      <a:alpha val="43137"/>
                    </a:srgbClr>
                  </a:outerShdw>
                </a:effectLst>
              </a:rPr>
              <a:t>He used scribes  (Rom. 16:22; 1 Cor. 16:21; Gal. 6:11)</a:t>
            </a:r>
          </a:p>
        </p:txBody>
      </p:sp>
    </p:spTree>
    <p:extLst>
      <p:ext uri="{BB962C8B-B14F-4D97-AF65-F5344CB8AC3E}">
        <p14:creationId xmlns:p14="http://schemas.microsoft.com/office/powerpoint/2010/main" val="146245003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down)">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5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154CA1-1EC7-FAA0-4110-171492D7DE31}"/>
              </a:ext>
            </a:extLst>
          </p:cNvPr>
          <p:cNvSpPr>
            <a:spLocks noGrp="1"/>
          </p:cNvSpPr>
          <p:nvPr>
            <p:ph type="title"/>
          </p:nvPr>
        </p:nvSpPr>
        <p:spPr/>
        <p:txBody>
          <a:bodyPr/>
          <a:lstStyle/>
          <a:p>
            <a:r>
              <a:rPr lang="en-US" dirty="0"/>
              <a:t>Acts 4:13</a:t>
            </a:r>
          </a:p>
        </p:txBody>
      </p:sp>
      <p:sp>
        <p:nvSpPr>
          <p:cNvPr id="3" name="Content Placeholder 2">
            <a:extLst>
              <a:ext uri="{FF2B5EF4-FFF2-40B4-BE49-F238E27FC236}">
                <a16:creationId xmlns:a16="http://schemas.microsoft.com/office/drawing/2014/main" id="{4A5D8FA2-93CA-8FE5-0DC2-446BF9D9B020}"/>
              </a:ext>
            </a:extLst>
          </p:cNvPr>
          <p:cNvSpPr>
            <a:spLocks noGrp="1"/>
          </p:cNvSpPr>
          <p:nvPr>
            <p:ph idx="1"/>
          </p:nvPr>
        </p:nvSpPr>
        <p:spPr/>
        <p:txBody>
          <a:bodyPr/>
          <a:lstStyle/>
          <a:p>
            <a:r>
              <a:rPr lang="en-US" dirty="0"/>
              <a:t>“unlettered and uninstructed men”  </a:t>
            </a:r>
            <a:r>
              <a:rPr lang="en-US" sz="2400" dirty="0"/>
              <a:t>(Darby)</a:t>
            </a:r>
          </a:p>
          <a:p>
            <a:r>
              <a:rPr lang="en-US" dirty="0"/>
              <a:t>“unlearned and ignorant men”  </a:t>
            </a:r>
            <a:r>
              <a:rPr lang="en-US" sz="2400" dirty="0"/>
              <a:t>(</a:t>
            </a:r>
            <a:r>
              <a:rPr lang="en-US" sz="2400" dirty="0" err="1"/>
              <a:t>ASV</a:t>
            </a:r>
            <a:r>
              <a:rPr lang="en-US" sz="2400" dirty="0"/>
              <a:t>; KJV; </a:t>
            </a:r>
            <a:r>
              <a:rPr lang="en-US" sz="2400" dirty="0" err="1"/>
              <a:t>ERV</a:t>
            </a:r>
            <a:r>
              <a:rPr lang="en-US" sz="2400" dirty="0"/>
              <a:t>; WEB; </a:t>
            </a:r>
            <a:r>
              <a:rPr lang="en-US" sz="2400" dirty="0" err="1"/>
              <a:t>WMB</a:t>
            </a:r>
            <a:r>
              <a:rPr lang="en-US" sz="2400" dirty="0"/>
              <a:t>)</a:t>
            </a:r>
          </a:p>
          <a:p>
            <a:r>
              <a:rPr lang="en-US" dirty="0"/>
              <a:t>“uneducated, common men”  </a:t>
            </a:r>
            <a:r>
              <a:rPr lang="en-US" sz="2400" dirty="0"/>
              <a:t>(</a:t>
            </a:r>
            <a:r>
              <a:rPr lang="en-US" sz="2400" dirty="0" err="1"/>
              <a:t>ESV</a:t>
            </a:r>
            <a:r>
              <a:rPr lang="en-US" sz="2400" dirty="0"/>
              <a:t>)</a:t>
            </a:r>
          </a:p>
          <a:p>
            <a:r>
              <a:rPr lang="en-US" dirty="0"/>
              <a:t>“uneducated and untrained men”  </a:t>
            </a:r>
            <a:r>
              <a:rPr lang="en-US" sz="2400" dirty="0"/>
              <a:t>(</a:t>
            </a:r>
            <a:r>
              <a:rPr lang="en-US" sz="2400" dirty="0" err="1"/>
              <a:t>CSB</a:t>
            </a:r>
            <a:r>
              <a:rPr lang="en-US" sz="2400" dirty="0"/>
              <a:t>; </a:t>
            </a:r>
            <a:r>
              <a:rPr lang="en-US" sz="2400" dirty="0" err="1"/>
              <a:t>HCSB</a:t>
            </a:r>
            <a:r>
              <a:rPr lang="en-US" sz="2400" dirty="0"/>
              <a:t>; LEB; </a:t>
            </a:r>
            <a:r>
              <a:rPr lang="en-US" sz="2400" dirty="0" err="1"/>
              <a:t>NASB</a:t>
            </a:r>
            <a:r>
              <a:rPr lang="en-US" sz="2400" dirty="0"/>
              <a:t>; NKJV; </a:t>
            </a:r>
            <a:r>
              <a:rPr lang="en-US" sz="2400" dirty="0" err="1"/>
              <a:t>UASV</a:t>
            </a:r>
            <a:r>
              <a:rPr lang="en-US" sz="2400" dirty="0"/>
              <a:t>)</a:t>
            </a:r>
          </a:p>
          <a:p>
            <a:r>
              <a:rPr lang="en-US" dirty="0"/>
              <a:t>“untrained </a:t>
            </a:r>
            <a:r>
              <a:rPr lang="en-US" i="1" dirty="0"/>
              <a:t>`am-</a:t>
            </a:r>
            <a:r>
              <a:rPr lang="en-US" i="1" dirty="0" err="1"/>
              <a:t>ha’aretz</a:t>
            </a:r>
            <a:r>
              <a:rPr lang="en-US" dirty="0"/>
              <a:t>”  </a:t>
            </a:r>
            <a:r>
              <a:rPr lang="en-US" sz="2400" dirty="0"/>
              <a:t>(</a:t>
            </a:r>
            <a:r>
              <a:rPr lang="en-US" sz="2400" dirty="0" err="1"/>
              <a:t>CJB</a:t>
            </a:r>
            <a:r>
              <a:rPr lang="en-US" sz="2400" dirty="0"/>
              <a:t>)</a:t>
            </a:r>
            <a:endParaRPr lang="en-US" dirty="0"/>
          </a:p>
        </p:txBody>
      </p:sp>
      <p:sp>
        <p:nvSpPr>
          <p:cNvPr id="4" name="Date Placeholder 3">
            <a:extLst>
              <a:ext uri="{FF2B5EF4-FFF2-40B4-BE49-F238E27FC236}">
                <a16:creationId xmlns:a16="http://schemas.microsoft.com/office/drawing/2014/main" id="{C9B0515B-F75C-FE1A-394E-FC32652FFCAD}"/>
              </a:ext>
            </a:extLst>
          </p:cNvPr>
          <p:cNvSpPr>
            <a:spLocks noGrp="1"/>
          </p:cNvSpPr>
          <p:nvPr>
            <p:ph type="dt" sz="half" idx="10"/>
          </p:nvPr>
        </p:nvSpPr>
        <p:spPr/>
        <p:txBody>
          <a:bodyPr/>
          <a:lstStyle/>
          <a:p>
            <a:r>
              <a:rPr lang="en-US"/>
              <a:t>Outline, 76</a:t>
            </a:r>
          </a:p>
        </p:txBody>
      </p:sp>
      <p:sp>
        <p:nvSpPr>
          <p:cNvPr id="5" name="Footer Placeholder 4">
            <a:extLst>
              <a:ext uri="{FF2B5EF4-FFF2-40B4-BE49-F238E27FC236}">
                <a16:creationId xmlns:a16="http://schemas.microsoft.com/office/drawing/2014/main" id="{276121E4-7F80-5570-F811-DA7862EED950}"/>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AA7AA701-9C1B-AA6C-078B-FBF2EC45A8F2}"/>
              </a:ext>
            </a:extLst>
          </p:cNvPr>
          <p:cNvSpPr>
            <a:spLocks noGrp="1"/>
          </p:cNvSpPr>
          <p:nvPr>
            <p:ph type="sldNum" sz="quarter" idx="12"/>
          </p:nvPr>
        </p:nvSpPr>
        <p:spPr/>
        <p:txBody>
          <a:bodyPr/>
          <a:lstStyle/>
          <a:p>
            <a:fld id="{3C8CA7C4-6BCF-4B83-8858-85B1748A2A5F}" type="slidenum">
              <a:rPr lang="en-US" smtClean="0"/>
              <a:t>569</a:t>
            </a:fld>
            <a:endParaRPr lang="en-US"/>
          </a:p>
        </p:txBody>
      </p:sp>
    </p:spTree>
    <p:extLst>
      <p:ext uri="{BB962C8B-B14F-4D97-AF65-F5344CB8AC3E}">
        <p14:creationId xmlns:p14="http://schemas.microsoft.com/office/powerpoint/2010/main" val="4268039753"/>
      </p:ext>
    </p:extLst>
  </p:cSld>
  <p:clrMapOvr>
    <a:masterClrMapping/>
  </p:clrMapOvr>
  <p:transition spd="med">
    <p:pull/>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3B7682-574D-E022-20F1-40870954F315}"/>
              </a:ext>
            </a:extLst>
          </p:cNvPr>
          <p:cNvSpPr>
            <a:spLocks noGrp="1"/>
          </p:cNvSpPr>
          <p:nvPr>
            <p:ph type="title"/>
          </p:nvPr>
        </p:nvSpPr>
        <p:spPr/>
        <p:txBody>
          <a:bodyPr/>
          <a:lstStyle/>
          <a:p>
            <a:r>
              <a:rPr kumimoji="0" lang="en-US" sz="42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Evidence For Genuineness</a:t>
            </a:r>
            <a:endParaRPr lang="en-US"/>
          </a:p>
        </p:txBody>
      </p:sp>
      <p:sp>
        <p:nvSpPr>
          <p:cNvPr id="3" name="Content Placeholder 2">
            <a:extLst>
              <a:ext uri="{FF2B5EF4-FFF2-40B4-BE49-F238E27FC236}">
                <a16:creationId xmlns:a16="http://schemas.microsoft.com/office/drawing/2014/main" id="{86062EC8-1B45-77DC-7EA7-202E37EFFC4E}"/>
              </a:ext>
            </a:extLst>
          </p:cNvPr>
          <p:cNvSpPr>
            <a:spLocks noGrp="1"/>
          </p:cNvSpPr>
          <p:nvPr>
            <p:ph idx="1"/>
          </p:nvPr>
        </p:nvSpPr>
        <p:spPr>
          <a:xfrm>
            <a:off x="1524000" y="2280472"/>
            <a:ext cx="5734280" cy="2297055"/>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marL="0" indent="0" algn="ctr">
              <a:buNone/>
            </a:pPr>
            <a:r>
              <a:rPr lang="en-US" sz="4400">
                <a:latin typeface="+mj-lt"/>
              </a:rPr>
              <a:t>Attribution</a:t>
            </a:r>
          </a:p>
        </p:txBody>
      </p:sp>
      <p:sp>
        <p:nvSpPr>
          <p:cNvPr id="4" name="Date Placeholder 3">
            <a:extLst>
              <a:ext uri="{FF2B5EF4-FFF2-40B4-BE49-F238E27FC236}">
                <a16:creationId xmlns:a16="http://schemas.microsoft.com/office/drawing/2014/main" id="{C68D4AD6-72FD-59A5-8E15-4DC72242DFD5}"/>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9</a:t>
            </a:r>
          </a:p>
        </p:txBody>
      </p:sp>
      <p:sp>
        <p:nvSpPr>
          <p:cNvPr id="5" name="Footer Placeholder 4">
            <a:extLst>
              <a:ext uri="{FF2B5EF4-FFF2-40B4-BE49-F238E27FC236}">
                <a16:creationId xmlns:a16="http://schemas.microsoft.com/office/drawing/2014/main" id="{3FDD18D8-4614-AC95-0183-C4C8B5F4D54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EACABD92-7C44-D29F-AB95-11F4E3A0B6E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32033076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p:cTn id="7" dur="500" fill="hold"/>
                                        <p:tgtEl>
                                          <p:spTgt spid="3">
                                            <p:bg/>
                                          </p:spTgt>
                                        </p:tgtEl>
                                        <p:attrNameLst>
                                          <p:attrName>ppt_w</p:attrName>
                                        </p:attrNameLst>
                                      </p:cBhvr>
                                      <p:tavLst>
                                        <p:tav tm="0">
                                          <p:val>
                                            <p:fltVal val="0"/>
                                          </p:val>
                                        </p:tav>
                                        <p:tav tm="100000">
                                          <p:val>
                                            <p:strVal val="#ppt_w"/>
                                          </p:val>
                                        </p:tav>
                                      </p:tavLst>
                                    </p:anim>
                                    <p:anim calcmode="lin" valueType="num">
                                      <p:cBhvr>
                                        <p:cTn id="8" dur="500" fill="hold"/>
                                        <p:tgtEl>
                                          <p:spTgt spid="3">
                                            <p:bg/>
                                          </p:spTgt>
                                        </p:tgtEl>
                                        <p:attrNameLst>
                                          <p:attrName>ppt_h</p:attrName>
                                        </p:attrNameLst>
                                      </p:cBhvr>
                                      <p:tavLst>
                                        <p:tav tm="0">
                                          <p:val>
                                            <p:fltVal val="0"/>
                                          </p:val>
                                        </p:tav>
                                        <p:tav tm="100000">
                                          <p:val>
                                            <p:strVal val="#ppt_h"/>
                                          </p:val>
                                        </p:tav>
                                      </p:tavLst>
                                    </p:anim>
                                    <p:animEffect transition="in" filter="fade">
                                      <p:cBhvr>
                                        <p:cTn id="9" dur="500"/>
                                        <p:tgtEl>
                                          <p:spTgt spid="3">
                                            <p:bg/>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nimBg="1"/>
    </p:bldLst>
  </p:timing>
</p:sld>
</file>

<file path=ppt/slides/slide5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154CA1-1EC7-FAA0-4110-171492D7DE31}"/>
              </a:ext>
            </a:extLst>
          </p:cNvPr>
          <p:cNvSpPr>
            <a:spLocks noGrp="1"/>
          </p:cNvSpPr>
          <p:nvPr>
            <p:ph type="title"/>
          </p:nvPr>
        </p:nvSpPr>
        <p:spPr/>
        <p:txBody>
          <a:bodyPr/>
          <a:lstStyle/>
          <a:p>
            <a:r>
              <a:rPr lang="en-US" dirty="0"/>
              <a:t>Acts 4:13</a:t>
            </a:r>
          </a:p>
        </p:txBody>
      </p:sp>
      <p:sp>
        <p:nvSpPr>
          <p:cNvPr id="3" name="Content Placeholder 2">
            <a:extLst>
              <a:ext uri="{FF2B5EF4-FFF2-40B4-BE49-F238E27FC236}">
                <a16:creationId xmlns:a16="http://schemas.microsoft.com/office/drawing/2014/main" id="{4A5D8FA2-93CA-8FE5-0DC2-446BF9D9B020}"/>
              </a:ext>
            </a:extLst>
          </p:cNvPr>
          <p:cNvSpPr>
            <a:spLocks noGrp="1"/>
          </p:cNvSpPr>
          <p:nvPr>
            <p:ph idx="1"/>
          </p:nvPr>
        </p:nvSpPr>
        <p:spPr/>
        <p:txBody>
          <a:bodyPr/>
          <a:lstStyle/>
          <a:p>
            <a:r>
              <a:rPr lang="en-US" dirty="0"/>
              <a:t>“illiterate and ignorant </a:t>
            </a:r>
            <a:r>
              <a:rPr lang="en-US" dirty="0" err="1"/>
              <a:t>ment</a:t>
            </a:r>
            <a:r>
              <a:rPr lang="en-US" dirty="0"/>
              <a:t>”  </a:t>
            </a:r>
            <a:r>
              <a:rPr lang="en-US" sz="2400" dirty="0"/>
              <a:t>(D-R)</a:t>
            </a:r>
          </a:p>
          <a:p>
            <a:r>
              <a:rPr lang="en-US" dirty="0"/>
              <a:t>“no education or special training”  </a:t>
            </a:r>
            <a:r>
              <a:rPr lang="en-US" sz="2400" dirty="0"/>
              <a:t>(GW)</a:t>
            </a:r>
          </a:p>
          <a:p>
            <a:r>
              <a:rPr lang="en-US" dirty="0"/>
              <a:t>“ordinary men of no education”  </a:t>
            </a:r>
            <a:r>
              <a:rPr lang="en-US" sz="2400" dirty="0"/>
              <a:t>(</a:t>
            </a:r>
            <a:r>
              <a:rPr lang="en-US" sz="2400" dirty="0" err="1"/>
              <a:t>GNB</a:t>
            </a:r>
            <a:r>
              <a:rPr lang="en-US" sz="2400" dirty="0"/>
              <a:t>)</a:t>
            </a:r>
          </a:p>
          <a:p>
            <a:r>
              <a:rPr lang="en-US" dirty="0"/>
              <a:t>“uneducated and ordinary men”  </a:t>
            </a:r>
            <a:r>
              <a:rPr lang="en-US" sz="2400" dirty="0"/>
              <a:t>(ISV; </a:t>
            </a:r>
            <a:r>
              <a:rPr lang="en-US" sz="2400" dirty="0" err="1"/>
              <a:t>LSB</a:t>
            </a:r>
            <a:r>
              <a:rPr lang="en-US" sz="2400" dirty="0"/>
              <a:t>; NET; NAB; </a:t>
            </a:r>
            <a:r>
              <a:rPr lang="en-US" sz="2400" dirty="0" err="1"/>
              <a:t>NRSV</a:t>
            </a:r>
            <a:r>
              <a:rPr lang="en-US" sz="2400" dirty="0"/>
              <a:t>)</a:t>
            </a:r>
          </a:p>
          <a:p>
            <a:r>
              <a:rPr lang="en-US" dirty="0"/>
              <a:t>“no special training or education”  </a:t>
            </a:r>
            <a:r>
              <a:rPr lang="en-US" sz="2400" dirty="0"/>
              <a:t>(NCV)</a:t>
            </a:r>
          </a:p>
          <a:p>
            <a:r>
              <a:rPr lang="en-US" dirty="0"/>
              <a:t>“ordinary men with no training”  </a:t>
            </a:r>
            <a:r>
              <a:rPr lang="en-US" sz="2400" dirty="0"/>
              <a:t>(</a:t>
            </a:r>
            <a:r>
              <a:rPr lang="en-US" sz="2400" dirty="0" err="1"/>
              <a:t>NIrV</a:t>
            </a:r>
            <a:r>
              <a:rPr lang="en-US" sz="2400" dirty="0"/>
              <a:t>)</a:t>
            </a:r>
          </a:p>
          <a:p>
            <a:endParaRPr lang="en-US" dirty="0"/>
          </a:p>
          <a:p>
            <a:endParaRPr lang="en-US" dirty="0"/>
          </a:p>
        </p:txBody>
      </p:sp>
      <p:sp>
        <p:nvSpPr>
          <p:cNvPr id="4" name="Date Placeholder 3">
            <a:extLst>
              <a:ext uri="{FF2B5EF4-FFF2-40B4-BE49-F238E27FC236}">
                <a16:creationId xmlns:a16="http://schemas.microsoft.com/office/drawing/2014/main" id="{C9B0515B-F75C-FE1A-394E-FC32652FFCAD}"/>
              </a:ext>
            </a:extLst>
          </p:cNvPr>
          <p:cNvSpPr>
            <a:spLocks noGrp="1"/>
          </p:cNvSpPr>
          <p:nvPr>
            <p:ph type="dt" sz="half" idx="10"/>
          </p:nvPr>
        </p:nvSpPr>
        <p:spPr/>
        <p:txBody>
          <a:bodyPr/>
          <a:lstStyle/>
          <a:p>
            <a:r>
              <a:rPr lang="en-US"/>
              <a:t>Outline, 76</a:t>
            </a:r>
          </a:p>
        </p:txBody>
      </p:sp>
      <p:sp>
        <p:nvSpPr>
          <p:cNvPr id="5" name="Footer Placeholder 4">
            <a:extLst>
              <a:ext uri="{FF2B5EF4-FFF2-40B4-BE49-F238E27FC236}">
                <a16:creationId xmlns:a16="http://schemas.microsoft.com/office/drawing/2014/main" id="{276121E4-7F80-5570-F811-DA7862EED950}"/>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AA7AA701-9C1B-AA6C-078B-FBF2EC45A8F2}"/>
              </a:ext>
            </a:extLst>
          </p:cNvPr>
          <p:cNvSpPr>
            <a:spLocks noGrp="1"/>
          </p:cNvSpPr>
          <p:nvPr>
            <p:ph type="sldNum" sz="quarter" idx="12"/>
          </p:nvPr>
        </p:nvSpPr>
        <p:spPr/>
        <p:txBody>
          <a:bodyPr/>
          <a:lstStyle/>
          <a:p>
            <a:fld id="{3C8CA7C4-6BCF-4B83-8858-85B1748A2A5F}" type="slidenum">
              <a:rPr lang="en-US" smtClean="0"/>
              <a:t>570</a:t>
            </a:fld>
            <a:endParaRPr lang="en-US"/>
          </a:p>
        </p:txBody>
      </p:sp>
    </p:spTree>
    <p:extLst>
      <p:ext uri="{BB962C8B-B14F-4D97-AF65-F5344CB8AC3E}">
        <p14:creationId xmlns:p14="http://schemas.microsoft.com/office/powerpoint/2010/main" val="2401979509"/>
      </p:ext>
    </p:extLst>
  </p:cSld>
  <p:clrMapOvr>
    <a:masterClrMapping/>
  </p:clrMapOvr>
  <p:transition spd="med">
    <p:pull/>
  </p:transition>
</p:sld>
</file>

<file path=ppt/slides/slide5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154CA1-1EC7-FAA0-4110-171492D7DE31}"/>
              </a:ext>
            </a:extLst>
          </p:cNvPr>
          <p:cNvSpPr>
            <a:spLocks noGrp="1"/>
          </p:cNvSpPr>
          <p:nvPr>
            <p:ph type="title"/>
          </p:nvPr>
        </p:nvSpPr>
        <p:spPr/>
        <p:txBody>
          <a:bodyPr/>
          <a:lstStyle/>
          <a:p>
            <a:r>
              <a:rPr lang="en-US" dirty="0"/>
              <a:t>Acts 4:13</a:t>
            </a:r>
          </a:p>
        </p:txBody>
      </p:sp>
      <p:sp>
        <p:nvSpPr>
          <p:cNvPr id="3" name="Content Placeholder 2">
            <a:extLst>
              <a:ext uri="{FF2B5EF4-FFF2-40B4-BE49-F238E27FC236}">
                <a16:creationId xmlns:a16="http://schemas.microsoft.com/office/drawing/2014/main" id="{4A5D8FA2-93CA-8FE5-0DC2-446BF9D9B020}"/>
              </a:ext>
            </a:extLst>
          </p:cNvPr>
          <p:cNvSpPr>
            <a:spLocks noGrp="1"/>
          </p:cNvSpPr>
          <p:nvPr>
            <p:ph idx="1"/>
          </p:nvPr>
        </p:nvSpPr>
        <p:spPr/>
        <p:txBody>
          <a:bodyPr/>
          <a:lstStyle/>
          <a:p>
            <a:r>
              <a:rPr lang="en-US" dirty="0"/>
              <a:t>“unschooled, ordinary men”  </a:t>
            </a:r>
            <a:r>
              <a:rPr lang="en-US" sz="2400" dirty="0"/>
              <a:t>(NIV; </a:t>
            </a:r>
            <a:r>
              <a:rPr lang="en-US" sz="2400" dirty="0" err="1"/>
              <a:t>TNIV</a:t>
            </a:r>
            <a:r>
              <a:rPr lang="en-US" sz="2400" dirty="0"/>
              <a:t>)</a:t>
            </a:r>
          </a:p>
          <a:p>
            <a:r>
              <a:rPr lang="en-US" dirty="0"/>
              <a:t>“men with no special training in the Scriptures”  </a:t>
            </a:r>
            <a:r>
              <a:rPr lang="en-US" sz="2400" dirty="0"/>
              <a:t>(NLT)</a:t>
            </a:r>
          </a:p>
          <a:p>
            <a:r>
              <a:rPr lang="en-US" dirty="0"/>
              <a:t>“uneducated, common men”  </a:t>
            </a:r>
            <a:r>
              <a:rPr lang="en-US" sz="2400" dirty="0"/>
              <a:t>(RSV)</a:t>
            </a:r>
          </a:p>
          <a:p>
            <a:r>
              <a:rPr lang="en-US" dirty="0"/>
              <a:t>“illiterate persons, untrained in the schools”  </a:t>
            </a:r>
            <a:r>
              <a:rPr lang="en-US" sz="2400" dirty="0"/>
              <a:t>(WNT)</a:t>
            </a:r>
          </a:p>
          <a:p>
            <a:r>
              <a:rPr lang="en-US" dirty="0"/>
              <a:t>“men unlettered and plebeian”  </a:t>
            </a:r>
            <a:r>
              <a:rPr lang="en-US" sz="2400" dirty="0"/>
              <a:t>(YLT)</a:t>
            </a:r>
          </a:p>
          <a:p>
            <a:endParaRPr lang="en-US" dirty="0"/>
          </a:p>
          <a:p>
            <a:endParaRPr lang="en-US" dirty="0"/>
          </a:p>
        </p:txBody>
      </p:sp>
      <p:sp>
        <p:nvSpPr>
          <p:cNvPr id="4" name="Date Placeholder 3">
            <a:extLst>
              <a:ext uri="{FF2B5EF4-FFF2-40B4-BE49-F238E27FC236}">
                <a16:creationId xmlns:a16="http://schemas.microsoft.com/office/drawing/2014/main" id="{C9B0515B-F75C-FE1A-394E-FC32652FFCAD}"/>
              </a:ext>
            </a:extLst>
          </p:cNvPr>
          <p:cNvSpPr>
            <a:spLocks noGrp="1"/>
          </p:cNvSpPr>
          <p:nvPr>
            <p:ph type="dt" sz="half" idx="10"/>
          </p:nvPr>
        </p:nvSpPr>
        <p:spPr/>
        <p:txBody>
          <a:bodyPr/>
          <a:lstStyle/>
          <a:p>
            <a:r>
              <a:rPr lang="en-US"/>
              <a:t>Outline, 76</a:t>
            </a:r>
          </a:p>
        </p:txBody>
      </p:sp>
      <p:sp>
        <p:nvSpPr>
          <p:cNvPr id="5" name="Footer Placeholder 4">
            <a:extLst>
              <a:ext uri="{FF2B5EF4-FFF2-40B4-BE49-F238E27FC236}">
                <a16:creationId xmlns:a16="http://schemas.microsoft.com/office/drawing/2014/main" id="{276121E4-7F80-5570-F811-DA7862EED950}"/>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AA7AA701-9C1B-AA6C-078B-FBF2EC45A8F2}"/>
              </a:ext>
            </a:extLst>
          </p:cNvPr>
          <p:cNvSpPr>
            <a:spLocks noGrp="1"/>
          </p:cNvSpPr>
          <p:nvPr>
            <p:ph type="sldNum" sz="quarter" idx="12"/>
          </p:nvPr>
        </p:nvSpPr>
        <p:spPr/>
        <p:txBody>
          <a:bodyPr/>
          <a:lstStyle/>
          <a:p>
            <a:fld id="{3C8CA7C4-6BCF-4B83-8858-85B1748A2A5F}" type="slidenum">
              <a:rPr lang="en-US" smtClean="0"/>
              <a:t>571</a:t>
            </a:fld>
            <a:endParaRPr lang="en-US"/>
          </a:p>
        </p:txBody>
      </p:sp>
    </p:spTree>
    <p:extLst>
      <p:ext uri="{BB962C8B-B14F-4D97-AF65-F5344CB8AC3E}">
        <p14:creationId xmlns:p14="http://schemas.microsoft.com/office/powerpoint/2010/main" val="2816699946"/>
      </p:ext>
    </p:extLst>
  </p:cSld>
  <p:clrMapOvr>
    <a:masterClrMapping/>
  </p:clrMapOvr>
  <p:transition spd="med">
    <p:pull/>
  </p:transition>
</p:sld>
</file>

<file path=ppt/slides/slide5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154CA1-1EC7-FAA0-4110-171492D7DE31}"/>
              </a:ext>
            </a:extLst>
          </p:cNvPr>
          <p:cNvSpPr>
            <a:spLocks noGrp="1"/>
          </p:cNvSpPr>
          <p:nvPr>
            <p:ph type="title"/>
          </p:nvPr>
        </p:nvSpPr>
        <p:spPr/>
        <p:txBody>
          <a:bodyPr/>
          <a:lstStyle/>
          <a:p>
            <a:r>
              <a:rPr lang="en-US" dirty="0"/>
              <a:t>Acts 4:13</a:t>
            </a:r>
          </a:p>
        </p:txBody>
      </p:sp>
      <p:sp>
        <p:nvSpPr>
          <p:cNvPr id="3" name="Content Placeholder 2">
            <a:extLst>
              <a:ext uri="{FF2B5EF4-FFF2-40B4-BE49-F238E27FC236}">
                <a16:creationId xmlns:a16="http://schemas.microsoft.com/office/drawing/2014/main" id="{4A5D8FA2-93CA-8FE5-0DC2-446BF9D9B020}"/>
              </a:ext>
            </a:extLst>
          </p:cNvPr>
          <p:cNvSpPr>
            <a:spLocks noGrp="1"/>
          </p:cNvSpPr>
          <p:nvPr>
            <p:ph idx="1"/>
          </p:nvPr>
        </p:nvSpPr>
        <p:spPr/>
        <p:txBody>
          <a:bodyPr/>
          <a:lstStyle/>
          <a:p>
            <a:r>
              <a:rPr lang="en-US" dirty="0"/>
              <a:t>“laymen with no training in Scripture or formal education”  </a:t>
            </a:r>
            <a:r>
              <a:rPr lang="en-US" sz="2400" dirty="0"/>
              <a:t>(MSG)</a:t>
            </a:r>
          </a:p>
          <a:p>
            <a:endParaRPr lang="en-US" dirty="0"/>
          </a:p>
          <a:p>
            <a:endParaRPr lang="en-US" dirty="0"/>
          </a:p>
          <a:p>
            <a:endParaRPr lang="en-US" dirty="0"/>
          </a:p>
        </p:txBody>
      </p:sp>
      <p:sp>
        <p:nvSpPr>
          <p:cNvPr id="4" name="Date Placeholder 3">
            <a:extLst>
              <a:ext uri="{FF2B5EF4-FFF2-40B4-BE49-F238E27FC236}">
                <a16:creationId xmlns:a16="http://schemas.microsoft.com/office/drawing/2014/main" id="{C9B0515B-F75C-FE1A-394E-FC32652FFCAD}"/>
              </a:ext>
            </a:extLst>
          </p:cNvPr>
          <p:cNvSpPr>
            <a:spLocks noGrp="1"/>
          </p:cNvSpPr>
          <p:nvPr>
            <p:ph type="dt" sz="half" idx="10"/>
          </p:nvPr>
        </p:nvSpPr>
        <p:spPr/>
        <p:txBody>
          <a:bodyPr/>
          <a:lstStyle/>
          <a:p>
            <a:r>
              <a:rPr lang="en-US"/>
              <a:t>Outline, 76</a:t>
            </a:r>
          </a:p>
        </p:txBody>
      </p:sp>
      <p:sp>
        <p:nvSpPr>
          <p:cNvPr id="5" name="Footer Placeholder 4">
            <a:extLst>
              <a:ext uri="{FF2B5EF4-FFF2-40B4-BE49-F238E27FC236}">
                <a16:creationId xmlns:a16="http://schemas.microsoft.com/office/drawing/2014/main" id="{276121E4-7F80-5570-F811-DA7862EED950}"/>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AA7AA701-9C1B-AA6C-078B-FBF2EC45A8F2}"/>
              </a:ext>
            </a:extLst>
          </p:cNvPr>
          <p:cNvSpPr>
            <a:spLocks noGrp="1"/>
          </p:cNvSpPr>
          <p:nvPr>
            <p:ph type="sldNum" sz="quarter" idx="12"/>
          </p:nvPr>
        </p:nvSpPr>
        <p:spPr/>
        <p:txBody>
          <a:bodyPr/>
          <a:lstStyle/>
          <a:p>
            <a:fld id="{3C8CA7C4-6BCF-4B83-8858-85B1748A2A5F}" type="slidenum">
              <a:rPr lang="en-US" smtClean="0"/>
              <a:t>572</a:t>
            </a:fld>
            <a:endParaRPr lang="en-US"/>
          </a:p>
        </p:txBody>
      </p:sp>
    </p:spTree>
    <p:extLst>
      <p:ext uri="{BB962C8B-B14F-4D97-AF65-F5344CB8AC3E}">
        <p14:creationId xmlns:p14="http://schemas.microsoft.com/office/powerpoint/2010/main" val="2697680914"/>
      </p:ext>
    </p:extLst>
  </p:cSld>
  <p:clrMapOvr>
    <a:masterClrMapping/>
  </p:clrMapOvr>
  <p:transition spd="med">
    <p:pull/>
  </p:transition>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93E5E7-237B-549C-6B39-6A42F10CE9FF}"/>
              </a:ext>
            </a:extLst>
          </p:cNvPr>
          <p:cNvPicPr>
            <a:picLocks noChangeAspect="1"/>
          </p:cNvPicPr>
          <p:nvPr/>
        </p:nvPicPr>
        <p:blipFill>
          <a:blip r:embed="rId3"/>
          <a:stretch>
            <a:fillRect/>
          </a:stretch>
        </p:blipFill>
        <p:spPr>
          <a:xfrm>
            <a:off x="2779620" y="1600200"/>
            <a:ext cx="3584759" cy="4230991"/>
          </a:xfrm>
          <a:prstGeom prst="rect">
            <a:avLst/>
          </a:prstGeom>
        </p:spPr>
      </p:pic>
      <p:sp>
        <p:nvSpPr>
          <p:cNvPr id="2" name="Title 1">
            <a:extLst>
              <a:ext uri="{FF2B5EF4-FFF2-40B4-BE49-F238E27FC236}">
                <a16:creationId xmlns:a16="http://schemas.microsoft.com/office/drawing/2014/main" id="{76840274-05C0-156E-B12E-C9EAAE1BCC46}"/>
              </a:ext>
            </a:extLst>
          </p:cNvPr>
          <p:cNvSpPr>
            <a:spLocks noGrp="1"/>
          </p:cNvSpPr>
          <p:nvPr>
            <p:ph type="title"/>
          </p:nvPr>
        </p:nvSpPr>
        <p:spPr/>
        <p:txBody>
          <a:bodyPr/>
          <a:lstStyle/>
          <a:p>
            <a:r>
              <a:rPr lang="en-US" dirty="0"/>
              <a:t>Scribes Merely Copied</a:t>
            </a:r>
          </a:p>
        </p:txBody>
      </p:sp>
      <p:sp>
        <p:nvSpPr>
          <p:cNvPr id="3" name="Content Placeholder 2">
            <a:extLst>
              <a:ext uri="{FF2B5EF4-FFF2-40B4-BE49-F238E27FC236}">
                <a16:creationId xmlns:a16="http://schemas.microsoft.com/office/drawing/2014/main" id="{B84DDF52-1B25-0198-B31F-A1E2B312896E}"/>
              </a:ext>
            </a:extLst>
          </p:cNvPr>
          <p:cNvSpPr>
            <a:spLocks noGrp="1"/>
          </p:cNvSpPr>
          <p:nvPr>
            <p:ph idx="1"/>
          </p:nvPr>
        </p:nvSpPr>
        <p:spPr/>
        <p:txBody>
          <a:bodyPr/>
          <a:lstStyle/>
          <a:p>
            <a:r>
              <a:rPr lang="en-US" b="1" i="1" dirty="0"/>
              <a:t>Bart </a:t>
            </a:r>
            <a:r>
              <a:rPr lang="en-US" b="1" i="1" dirty="0" err="1"/>
              <a:t>Ehrman</a:t>
            </a:r>
            <a:r>
              <a:rPr lang="en-US" b="1" i="1" dirty="0"/>
              <a:t>:  </a:t>
            </a:r>
            <a:r>
              <a:rPr lang="en-US" dirty="0"/>
              <a:t>“Virtually all of the problems with what I’ve been calling forgeries can be solved if </a:t>
            </a:r>
            <a:r>
              <a:rPr lang="en-US" b="1" dirty="0">
                <a:solidFill>
                  <a:srgbClr val="FFFF00"/>
                </a:solidFill>
              </a:rPr>
              <a:t>secretaries</a:t>
            </a:r>
            <a:r>
              <a:rPr lang="en-US" dirty="0"/>
              <a:t> were heavily involved in the </a:t>
            </a:r>
            <a:r>
              <a:rPr lang="en-US" b="1" dirty="0">
                <a:solidFill>
                  <a:srgbClr val="FFFF00"/>
                </a:solidFill>
              </a:rPr>
              <a:t>composition</a:t>
            </a:r>
            <a:r>
              <a:rPr lang="en-US" dirty="0"/>
              <a:t> of the early Christian writings.  Despite the popularity of this theory, I am going to argue, once again, that it simply </a:t>
            </a:r>
            <a:r>
              <a:rPr lang="en-US" b="1" dirty="0">
                <a:solidFill>
                  <a:srgbClr val="FFFF00"/>
                </a:solidFill>
              </a:rPr>
              <a:t>does not have credible evidence </a:t>
            </a:r>
            <a:r>
              <a:rPr lang="en-US" dirty="0"/>
              <a:t>to back it up.”  </a:t>
            </a:r>
            <a:r>
              <a:rPr lang="en-US" sz="2000" dirty="0"/>
              <a:t>(</a:t>
            </a:r>
            <a:r>
              <a:rPr lang="en-US" sz="2000" i="1" dirty="0"/>
              <a:t>Forged</a:t>
            </a:r>
            <a:r>
              <a:rPr lang="en-US" sz="2000" dirty="0"/>
              <a:t>, 49)</a:t>
            </a:r>
          </a:p>
        </p:txBody>
      </p:sp>
      <p:sp>
        <p:nvSpPr>
          <p:cNvPr id="4" name="Date Placeholder 3">
            <a:extLst>
              <a:ext uri="{FF2B5EF4-FFF2-40B4-BE49-F238E27FC236}">
                <a16:creationId xmlns:a16="http://schemas.microsoft.com/office/drawing/2014/main" id="{57AEDEFA-9720-15E1-AC96-5321857C473E}"/>
              </a:ext>
            </a:extLst>
          </p:cNvPr>
          <p:cNvSpPr>
            <a:spLocks noGrp="1"/>
          </p:cNvSpPr>
          <p:nvPr>
            <p:ph type="dt" sz="half" idx="10"/>
          </p:nvPr>
        </p:nvSpPr>
        <p:spPr/>
        <p:txBody>
          <a:bodyPr/>
          <a:lstStyle/>
          <a:p>
            <a:r>
              <a:rPr lang="en-US" dirty="0"/>
              <a:t>Outline, 76-77</a:t>
            </a:r>
          </a:p>
        </p:txBody>
      </p:sp>
      <p:sp>
        <p:nvSpPr>
          <p:cNvPr id="5" name="Footer Placeholder 4">
            <a:extLst>
              <a:ext uri="{FF2B5EF4-FFF2-40B4-BE49-F238E27FC236}">
                <a16:creationId xmlns:a16="http://schemas.microsoft.com/office/drawing/2014/main" id="{A3DC6F4F-00EB-8DF4-C445-DB4DB85718B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5B55575-5DD4-18BA-8B7B-D0BF855E17EE}"/>
              </a:ext>
            </a:extLst>
          </p:cNvPr>
          <p:cNvSpPr>
            <a:spLocks noGrp="1"/>
          </p:cNvSpPr>
          <p:nvPr>
            <p:ph type="sldNum" sz="quarter" idx="12"/>
          </p:nvPr>
        </p:nvSpPr>
        <p:spPr/>
        <p:txBody>
          <a:bodyPr/>
          <a:lstStyle/>
          <a:p>
            <a:fld id="{3C8CA7C4-6BCF-4B83-8858-85B1748A2A5F}" type="slidenum">
              <a:rPr lang="en-US" smtClean="0"/>
              <a:t>573</a:t>
            </a:fld>
            <a:endParaRPr lang="en-US"/>
          </a:p>
        </p:txBody>
      </p:sp>
    </p:spTree>
    <p:extLst>
      <p:ext uri="{BB962C8B-B14F-4D97-AF65-F5344CB8AC3E}">
        <p14:creationId xmlns:p14="http://schemas.microsoft.com/office/powerpoint/2010/main" val="122730648"/>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3B7B64B-CBAF-4A7A-6532-DD6E519F7597}"/>
              </a:ext>
            </a:extLst>
          </p:cNvPr>
          <p:cNvPicPr>
            <a:picLocks noChangeAspect="1"/>
          </p:cNvPicPr>
          <p:nvPr/>
        </p:nvPicPr>
        <p:blipFill>
          <a:blip r:embed="rId2"/>
          <a:stretch>
            <a:fillRect/>
          </a:stretch>
        </p:blipFill>
        <p:spPr>
          <a:xfrm>
            <a:off x="3264195" y="1568451"/>
            <a:ext cx="2969009" cy="4468755"/>
          </a:xfrm>
          <a:prstGeom prst="rect">
            <a:avLst/>
          </a:prstGeom>
        </p:spPr>
      </p:pic>
      <p:sp>
        <p:nvSpPr>
          <p:cNvPr id="2" name="Title 1">
            <a:extLst>
              <a:ext uri="{FF2B5EF4-FFF2-40B4-BE49-F238E27FC236}">
                <a16:creationId xmlns:a16="http://schemas.microsoft.com/office/drawing/2014/main" id="{CEE637B4-15C6-461C-FFB9-569239396A27}"/>
              </a:ext>
            </a:extLst>
          </p:cNvPr>
          <p:cNvSpPr>
            <a:spLocks noGrp="1"/>
          </p:cNvSpPr>
          <p:nvPr>
            <p:ph type="title"/>
          </p:nvPr>
        </p:nvSpPr>
        <p:spPr/>
        <p:txBody>
          <a:bodyPr/>
          <a:lstStyle/>
          <a:p>
            <a:r>
              <a:rPr lang="en-US" dirty="0"/>
              <a:t>Craig Blomberg</a:t>
            </a:r>
          </a:p>
        </p:txBody>
      </p:sp>
      <p:sp>
        <p:nvSpPr>
          <p:cNvPr id="3" name="Content Placeholder 2">
            <a:extLst>
              <a:ext uri="{FF2B5EF4-FFF2-40B4-BE49-F238E27FC236}">
                <a16:creationId xmlns:a16="http://schemas.microsoft.com/office/drawing/2014/main" id="{83389165-DB8D-CED1-EDAF-A474833522A1}"/>
              </a:ext>
            </a:extLst>
          </p:cNvPr>
          <p:cNvSpPr>
            <a:spLocks noGrp="1"/>
          </p:cNvSpPr>
          <p:nvPr>
            <p:ph idx="1"/>
          </p:nvPr>
        </p:nvSpPr>
        <p:spPr/>
        <p:txBody>
          <a:bodyPr/>
          <a:lstStyle/>
          <a:p>
            <a:r>
              <a:rPr lang="en-US" dirty="0"/>
              <a:t>“</a:t>
            </a:r>
            <a:r>
              <a:rPr lang="en-US" b="1" dirty="0">
                <a:solidFill>
                  <a:srgbClr val="FFFF00"/>
                </a:solidFill>
              </a:rPr>
              <a:t>Elementary education </a:t>
            </a:r>
            <a:r>
              <a:rPr lang="en-US" dirty="0"/>
              <a:t>for boys until at least the age of twelve was widely </a:t>
            </a:r>
            <a:r>
              <a:rPr lang="en-US" dirty="0" err="1"/>
              <a:t>practised</a:t>
            </a:r>
            <a:r>
              <a:rPr lang="en-US" dirty="0"/>
              <a:t> in Israel in Jesus’ day, so texts like Acts 4:13 cannot mean that the disciples had </a:t>
            </a:r>
            <a:r>
              <a:rPr lang="en-US" b="1" dirty="0">
                <a:solidFill>
                  <a:srgbClr val="FFFF00"/>
                </a:solidFill>
              </a:rPr>
              <a:t>no competence</a:t>
            </a:r>
            <a:r>
              <a:rPr lang="en-US" dirty="0"/>
              <a:t> in reading, writing and memorization (but more likely that they had not gone on to </a:t>
            </a:r>
            <a:r>
              <a:rPr lang="en-US" b="1" dirty="0">
                <a:solidFill>
                  <a:srgbClr val="FFFF00"/>
                </a:solidFill>
              </a:rPr>
              <a:t>study for the rabbinate</a:t>
            </a:r>
            <a:r>
              <a:rPr lang="en-US" dirty="0"/>
              <a:t>).”  </a:t>
            </a:r>
            <a:r>
              <a:rPr lang="en-US" sz="2000" dirty="0"/>
              <a:t>(</a:t>
            </a:r>
            <a:r>
              <a:rPr lang="en-US" sz="2000" i="1" dirty="0"/>
              <a:t>The Historical Reliability of the Gospels</a:t>
            </a:r>
            <a:r>
              <a:rPr lang="en-US" sz="2000" dirty="0"/>
              <a:t>, 57)</a:t>
            </a:r>
          </a:p>
        </p:txBody>
      </p:sp>
      <p:sp>
        <p:nvSpPr>
          <p:cNvPr id="4" name="Date Placeholder 3">
            <a:extLst>
              <a:ext uri="{FF2B5EF4-FFF2-40B4-BE49-F238E27FC236}">
                <a16:creationId xmlns:a16="http://schemas.microsoft.com/office/drawing/2014/main" id="{A2D0E6C3-6F3B-9E2C-1B74-D2057FE5C44D}"/>
              </a:ext>
            </a:extLst>
          </p:cNvPr>
          <p:cNvSpPr>
            <a:spLocks noGrp="1"/>
          </p:cNvSpPr>
          <p:nvPr>
            <p:ph type="dt" sz="half" idx="10"/>
          </p:nvPr>
        </p:nvSpPr>
        <p:spPr/>
        <p:txBody>
          <a:bodyPr anchor="ctr"/>
          <a:lstStyle/>
          <a:p>
            <a:r>
              <a:rPr lang="en-US" sz="1400" dirty="0"/>
              <a:t>Outline, 76</a:t>
            </a:r>
          </a:p>
        </p:txBody>
      </p:sp>
      <p:sp>
        <p:nvSpPr>
          <p:cNvPr id="5" name="Footer Placeholder 4">
            <a:extLst>
              <a:ext uri="{FF2B5EF4-FFF2-40B4-BE49-F238E27FC236}">
                <a16:creationId xmlns:a16="http://schemas.microsoft.com/office/drawing/2014/main" id="{97407FDF-698C-F3D5-1E89-1FDC224DAF31}"/>
              </a:ext>
            </a:extLst>
          </p:cNvPr>
          <p:cNvSpPr>
            <a:spLocks noGrp="1"/>
          </p:cNvSpPr>
          <p:nvPr>
            <p:ph type="ftr" sz="quarter" idx="11"/>
          </p:nvPr>
        </p:nvSpPr>
        <p:spPr/>
        <p:txBody>
          <a:bodyPr/>
          <a:lstStyle/>
          <a:p>
            <a:r>
              <a:rPr lang="en-US" dirty="0"/>
              <a:t>Kevin Kay</a:t>
            </a:r>
          </a:p>
        </p:txBody>
      </p:sp>
      <p:sp>
        <p:nvSpPr>
          <p:cNvPr id="6" name="Slide Number Placeholder 5">
            <a:extLst>
              <a:ext uri="{FF2B5EF4-FFF2-40B4-BE49-F238E27FC236}">
                <a16:creationId xmlns:a16="http://schemas.microsoft.com/office/drawing/2014/main" id="{4F8D2C9D-3337-A863-E963-192B18BC6B03}"/>
              </a:ext>
            </a:extLst>
          </p:cNvPr>
          <p:cNvSpPr>
            <a:spLocks noGrp="1"/>
          </p:cNvSpPr>
          <p:nvPr>
            <p:ph type="sldNum" sz="quarter" idx="12"/>
          </p:nvPr>
        </p:nvSpPr>
        <p:spPr/>
        <p:txBody>
          <a:bodyPr/>
          <a:lstStyle/>
          <a:p>
            <a:fld id="{3C8CA7C4-6BCF-4B83-8858-85B1748A2A5F}" type="slidenum">
              <a:rPr lang="en-US" smtClean="0"/>
              <a:t>574</a:t>
            </a:fld>
            <a:endParaRPr lang="en-US"/>
          </a:p>
        </p:txBody>
      </p:sp>
    </p:spTree>
    <p:extLst>
      <p:ext uri="{BB962C8B-B14F-4D97-AF65-F5344CB8AC3E}">
        <p14:creationId xmlns:p14="http://schemas.microsoft.com/office/powerpoint/2010/main" val="17982501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0D626BC-FEC6-826A-9AC4-476272D451A6}"/>
              </a:ext>
            </a:extLst>
          </p:cNvPr>
          <p:cNvPicPr>
            <a:picLocks noChangeAspect="1"/>
          </p:cNvPicPr>
          <p:nvPr/>
        </p:nvPicPr>
        <p:blipFill>
          <a:blip r:embed="rId2"/>
          <a:stretch>
            <a:fillRect/>
          </a:stretch>
        </p:blipFill>
        <p:spPr>
          <a:xfrm>
            <a:off x="2507609" y="1734546"/>
            <a:ext cx="4109659" cy="4092096"/>
          </a:xfrm>
          <a:prstGeom prst="rect">
            <a:avLst/>
          </a:prstGeom>
        </p:spPr>
      </p:pic>
      <p:sp>
        <p:nvSpPr>
          <p:cNvPr id="2" name="Title 1">
            <a:extLst>
              <a:ext uri="{FF2B5EF4-FFF2-40B4-BE49-F238E27FC236}">
                <a16:creationId xmlns:a16="http://schemas.microsoft.com/office/drawing/2014/main" id="{D929AF3A-CBC0-4B31-FF32-538735FCB13F}"/>
              </a:ext>
            </a:extLst>
          </p:cNvPr>
          <p:cNvSpPr>
            <a:spLocks noGrp="1"/>
          </p:cNvSpPr>
          <p:nvPr>
            <p:ph type="title"/>
          </p:nvPr>
        </p:nvSpPr>
        <p:spPr/>
        <p:txBody>
          <a:bodyPr/>
          <a:lstStyle/>
          <a:p>
            <a:r>
              <a:rPr lang="en-US" dirty="0"/>
              <a:t>Armin D. Baum</a:t>
            </a:r>
          </a:p>
        </p:txBody>
      </p:sp>
      <p:sp>
        <p:nvSpPr>
          <p:cNvPr id="3" name="Content Placeholder 2">
            <a:extLst>
              <a:ext uri="{FF2B5EF4-FFF2-40B4-BE49-F238E27FC236}">
                <a16:creationId xmlns:a16="http://schemas.microsoft.com/office/drawing/2014/main" id="{CD819E25-8916-90E9-775B-E7EF02EAC2F8}"/>
              </a:ext>
            </a:extLst>
          </p:cNvPr>
          <p:cNvSpPr>
            <a:spLocks noGrp="1"/>
          </p:cNvSpPr>
          <p:nvPr>
            <p:ph idx="1"/>
          </p:nvPr>
        </p:nvSpPr>
        <p:spPr/>
        <p:txBody>
          <a:bodyPr/>
          <a:lstStyle/>
          <a:p>
            <a:pPr marL="0" indent="404813">
              <a:buNone/>
            </a:pPr>
            <a:r>
              <a:rPr lang="en-US" dirty="0"/>
              <a:t>“Some ancient correspondents employed </a:t>
            </a:r>
            <a:r>
              <a:rPr lang="en-US" b="1" dirty="0">
                <a:solidFill>
                  <a:srgbClr val="FFFF00"/>
                </a:solidFill>
              </a:rPr>
              <a:t>secretaries</a:t>
            </a:r>
            <a:r>
              <a:rPr lang="en-US" dirty="0"/>
              <a:t> who </a:t>
            </a:r>
            <a:r>
              <a:rPr lang="en-US" b="1" dirty="0">
                <a:solidFill>
                  <a:srgbClr val="FFFF00"/>
                </a:solidFill>
              </a:rPr>
              <a:t>composed</a:t>
            </a:r>
            <a:r>
              <a:rPr lang="en-US" dirty="0"/>
              <a:t> their letters and did so in their own </a:t>
            </a:r>
            <a:r>
              <a:rPr lang="en-US" b="1" dirty="0">
                <a:solidFill>
                  <a:srgbClr val="FFFF00"/>
                </a:solidFill>
              </a:rPr>
              <a:t>style</a:t>
            </a:r>
            <a:r>
              <a:rPr lang="en-US" dirty="0"/>
              <a:t> (</a:t>
            </a:r>
            <a:r>
              <a:rPr lang="en-US" dirty="0" err="1"/>
              <a:t>Philostratus</a:t>
            </a:r>
            <a:r>
              <a:rPr lang="en-US" dirty="0"/>
              <a:t> of Lemnos, De </a:t>
            </a:r>
            <a:r>
              <a:rPr lang="en-US" dirty="0" err="1"/>
              <a:t>Epistulis</a:t>
            </a:r>
            <a:r>
              <a:rPr lang="en-US" dirty="0"/>
              <a:t> etc.). Some ancient historians authorized language assistants to </a:t>
            </a:r>
            <a:r>
              <a:rPr lang="en-US" b="1" dirty="0">
                <a:solidFill>
                  <a:srgbClr val="FFFF00"/>
                </a:solidFill>
              </a:rPr>
              <a:t>improve</a:t>
            </a:r>
            <a:r>
              <a:rPr lang="en-US" dirty="0"/>
              <a:t> the Greek style of their books (Jos., Ap. 1.50). In classical Greece, litigants who had to appear in court allowed professional logographers, on the basis of prior consultation , to </a:t>
            </a:r>
            <a:r>
              <a:rPr lang="en-US" b="1" dirty="0">
                <a:solidFill>
                  <a:srgbClr val="FFFF00"/>
                </a:solidFill>
              </a:rPr>
              <a:t>compose</a:t>
            </a:r>
            <a:r>
              <a:rPr lang="en-US" dirty="0"/>
              <a:t> their defense speeches which they then learned by heart and recited on</a:t>
            </a:r>
          </a:p>
        </p:txBody>
      </p:sp>
      <p:sp>
        <p:nvSpPr>
          <p:cNvPr id="4" name="Date Placeholder 3">
            <a:extLst>
              <a:ext uri="{FF2B5EF4-FFF2-40B4-BE49-F238E27FC236}">
                <a16:creationId xmlns:a16="http://schemas.microsoft.com/office/drawing/2014/main" id="{B7D40C15-2DFC-D711-C113-15EE69ACA748}"/>
              </a:ext>
            </a:extLst>
          </p:cNvPr>
          <p:cNvSpPr>
            <a:spLocks noGrp="1"/>
          </p:cNvSpPr>
          <p:nvPr>
            <p:ph type="dt" sz="half" idx="10"/>
          </p:nvPr>
        </p:nvSpPr>
        <p:spPr/>
        <p:txBody>
          <a:bodyPr/>
          <a:lstStyle/>
          <a:p>
            <a:r>
              <a:rPr lang="en-US" dirty="0"/>
              <a:t>Outline, 77</a:t>
            </a:r>
          </a:p>
        </p:txBody>
      </p:sp>
      <p:sp>
        <p:nvSpPr>
          <p:cNvPr id="5" name="Footer Placeholder 4">
            <a:extLst>
              <a:ext uri="{FF2B5EF4-FFF2-40B4-BE49-F238E27FC236}">
                <a16:creationId xmlns:a16="http://schemas.microsoft.com/office/drawing/2014/main" id="{BBF42EEF-4B55-49DF-06C4-06B9DCFBC31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254A6614-10E8-12BB-5038-927A4C12966C}"/>
              </a:ext>
            </a:extLst>
          </p:cNvPr>
          <p:cNvSpPr>
            <a:spLocks noGrp="1"/>
          </p:cNvSpPr>
          <p:nvPr>
            <p:ph type="sldNum" sz="quarter" idx="12"/>
          </p:nvPr>
        </p:nvSpPr>
        <p:spPr/>
        <p:txBody>
          <a:bodyPr/>
          <a:lstStyle/>
          <a:p>
            <a:fld id="{3C8CA7C4-6BCF-4B83-8858-85B1748A2A5F}" type="slidenum">
              <a:rPr lang="en-US" smtClean="0"/>
              <a:t>575</a:t>
            </a:fld>
            <a:endParaRPr lang="en-US"/>
          </a:p>
        </p:txBody>
      </p:sp>
    </p:spTree>
    <p:extLst>
      <p:ext uri="{BB962C8B-B14F-4D97-AF65-F5344CB8AC3E}">
        <p14:creationId xmlns:p14="http://schemas.microsoft.com/office/powerpoint/2010/main" val="4142867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7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B4CE32C-050E-A252-E864-59E6323537D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9D5E54A-0566-E78D-0C8F-EA6143CBCF85}"/>
              </a:ext>
            </a:extLst>
          </p:cNvPr>
          <p:cNvSpPr>
            <a:spLocks noGrp="1"/>
          </p:cNvSpPr>
          <p:nvPr>
            <p:ph type="title"/>
          </p:nvPr>
        </p:nvSpPr>
        <p:spPr/>
        <p:txBody>
          <a:bodyPr/>
          <a:lstStyle/>
          <a:p>
            <a:r>
              <a:rPr lang="en-US" dirty="0"/>
              <a:t>Armin D. Baum</a:t>
            </a:r>
          </a:p>
        </p:txBody>
      </p:sp>
      <p:sp>
        <p:nvSpPr>
          <p:cNvPr id="3" name="Content Placeholder 2">
            <a:extLst>
              <a:ext uri="{FF2B5EF4-FFF2-40B4-BE49-F238E27FC236}">
                <a16:creationId xmlns:a16="http://schemas.microsoft.com/office/drawing/2014/main" id="{C8DE1850-4056-3795-E640-84C435143F95}"/>
              </a:ext>
            </a:extLst>
          </p:cNvPr>
          <p:cNvSpPr>
            <a:spLocks noGrp="1"/>
          </p:cNvSpPr>
          <p:nvPr>
            <p:ph idx="1"/>
          </p:nvPr>
        </p:nvSpPr>
        <p:spPr/>
        <p:txBody>
          <a:bodyPr/>
          <a:lstStyle/>
          <a:p>
            <a:pPr marL="0" indent="0">
              <a:buNone/>
            </a:pPr>
            <a:r>
              <a:rPr lang="en-US" dirty="0"/>
              <a:t>trial as their own (cf. </a:t>
            </a:r>
            <a:r>
              <a:rPr lang="en-US" dirty="0" err="1"/>
              <a:t>Plut</a:t>
            </a:r>
            <a:r>
              <a:rPr lang="en-US" dirty="0"/>
              <a:t>., Garr. 5 = Mor. 504c etc.), in Rome, political leaders employed </a:t>
            </a:r>
            <a:r>
              <a:rPr lang="en-US" b="1" dirty="0">
                <a:solidFill>
                  <a:srgbClr val="FFFF00"/>
                </a:solidFill>
              </a:rPr>
              <a:t>ghost writers</a:t>
            </a:r>
            <a:r>
              <a:rPr lang="en-US" dirty="0"/>
              <a:t> for their letters, their speeches, and their proclamations (Suet., Dom. 20 etc.). I am not aware of any </a:t>
            </a:r>
            <a:r>
              <a:rPr lang="en-US" b="1" dirty="0">
                <a:solidFill>
                  <a:srgbClr val="FFFF00"/>
                </a:solidFill>
              </a:rPr>
              <a:t>ancient complaints </a:t>
            </a:r>
            <a:r>
              <a:rPr lang="en-US" dirty="0"/>
              <a:t>that this practice was </a:t>
            </a:r>
            <a:r>
              <a:rPr lang="en-US" b="1" dirty="0">
                <a:solidFill>
                  <a:srgbClr val="FFFF00"/>
                </a:solidFill>
              </a:rPr>
              <a:t>deceptive</a:t>
            </a:r>
            <a:r>
              <a:rPr lang="en-US" dirty="0"/>
              <a:t>.”  </a:t>
            </a:r>
            <a:r>
              <a:rPr lang="en-US" sz="2000" dirty="0"/>
              <a:t>(“Forgery And </a:t>
            </a:r>
            <a:r>
              <a:rPr lang="en-US" sz="2000" dirty="0" err="1"/>
              <a:t>Counterforgery</a:t>
            </a:r>
            <a:r>
              <a:rPr lang="en-US" sz="2000" dirty="0"/>
              <a:t>,” 430)</a:t>
            </a:r>
          </a:p>
        </p:txBody>
      </p:sp>
      <p:sp>
        <p:nvSpPr>
          <p:cNvPr id="4" name="Date Placeholder 3">
            <a:extLst>
              <a:ext uri="{FF2B5EF4-FFF2-40B4-BE49-F238E27FC236}">
                <a16:creationId xmlns:a16="http://schemas.microsoft.com/office/drawing/2014/main" id="{C8EB9F84-C0E0-6423-4393-92F9B0A82D41}"/>
              </a:ext>
            </a:extLst>
          </p:cNvPr>
          <p:cNvSpPr>
            <a:spLocks noGrp="1"/>
          </p:cNvSpPr>
          <p:nvPr>
            <p:ph type="dt" sz="half" idx="10"/>
          </p:nvPr>
        </p:nvSpPr>
        <p:spPr/>
        <p:txBody>
          <a:bodyPr/>
          <a:lstStyle/>
          <a:p>
            <a:r>
              <a:rPr lang="en-US" dirty="0"/>
              <a:t>Outline, 77</a:t>
            </a:r>
          </a:p>
        </p:txBody>
      </p:sp>
      <p:sp>
        <p:nvSpPr>
          <p:cNvPr id="5" name="Footer Placeholder 4">
            <a:extLst>
              <a:ext uri="{FF2B5EF4-FFF2-40B4-BE49-F238E27FC236}">
                <a16:creationId xmlns:a16="http://schemas.microsoft.com/office/drawing/2014/main" id="{ACF81CE6-40B4-89DD-D886-68066F293E8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36013E09-3825-3F04-25A8-46908FAF3752}"/>
              </a:ext>
            </a:extLst>
          </p:cNvPr>
          <p:cNvSpPr>
            <a:spLocks noGrp="1"/>
          </p:cNvSpPr>
          <p:nvPr>
            <p:ph type="sldNum" sz="quarter" idx="12"/>
          </p:nvPr>
        </p:nvSpPr>
        <p:spPr/>
        <p:txBody>
          <a:bodyPr/>
          <a:lstStyle/>
          <a:p>
            <a:fld id="{3C8CA7C4-6BCF-4B83-8858-85B1748A2A5F}" type="slidenum">
              <a:rPr lang="en-US" smtClean="0"/>
              <a:t>576</a:t>
            </a:fld>
            <a:endParaRPr lang="en-US"/>
          </a:p>
        </p:txBody>
      </p:sp>
    </p:spTree>
    <p:extLst>
      <p:ext uri="{BB962C8B-B14F-4D97-AF65-F5344CB8AC3E}">
        <p14:creationId xmlns:p14="http://schemas.microsoft.com/office/powerpoint/2010/main" val="317339845"/>
      </p:ext>
    </p:extLst>
  </p:cSld>
  <p:clrMapOvr>
    <a:masterClrMapping/>
  </p:clrMapOvr>
  <p:transition spd="med">
    <p:pull/>
  </p:transition>
</p:sld>
</file>

<file path=ppt/slides/slide57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B488EDE-376C-CA2B-7F25-0C46F7D485F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1318932-1194-D8BA-528F-662D061037D7}"/>
              </a:ext>
            </a:extLst>
          </p:cNvPr>
          <p:cNvSpPr>
            <a:spLocks noGrp="1"/>
          </p:cNvSpPr>
          <p:nvPr>
            <p:ph type="title"/>
          </p:nvPr>
        </p:nvSpPr>
        <p:spPr/>
        <p:txBody>
          <a:bodyPr/>
          <a:lstStyle/>
          <a:p>
            <a:r>
              <a:rPr lang="en-US" dirty="0"/>
              <a:t>Armin D. Baum</a:t>
            </a:r>
          </a:p>
        </p:txBody>
      </p:sp>
      <p:sp>
        <p:nvSpPr>
          <p:cNvPr id="3" name="Content Placeholder 2">
            <a:extLst>
              <a:ext uri="{FF2B5EF4-FFF2-40B4-BE49-F238E27FC236}">
                <a16:creationId xmlns:a16="http://schemas.microsoft.com/office/drawing/2014/main" id="{1C0B4145-8F36-5CAB-9703-EE6E9DD9FC85}"/>
              </a:ext>
            </a:extLst>
          </p:cNvPr>
          <p:cNvSpPr>
            <a:spLocks noGrp="1"/>
          </p:cNvSpPr>
          <p:nvPr>
            <p:ph idx="1"/>
          </p:nvPr>
        </p:nvSpPr>
        <p:spPr>
          <a:xfrm>
            <a:off x="4199860" y="1600200"/>
            <a:ext cx="4486940" cy="4530725"/>
          </a:xfrm>
        </p:spPr>
        <p:txBody>
          <a:bodyPr/>
          <a:lstStyle/>
          <a:p>
            <a:pPr marL="0" indent="457200">
              <a:buNone/>
            </a:pPr>
            <a:r>
              <a:rPr lang="en-US" dirty="0">
                <a:effectLst>
                  <a:outerShdw blurRad="38100" dist="38100" dir="2700000" algn="tl">
                    <a:srgbClr val="000000">
                      <a:alpha val="43137"/>
                    </a:srgbClr>
                  </a:outerShdw>
                </a:effectLst>
                <a:ea typeface="Times New Roman" panose="02020603050405020304" pitchFamily="18" charset="0"/>
              </a:rPr>
              <a:t>“In all cases an </a:t>
            </a:r>
            <a:r>
              <a:rPr lang="en-US" b="1" dirty="0">
                <a:solidFill>
                  <a:srgbClr val="FFFF00"/>
                </a:solidFill>
              </a:rPr>
              <a:t>authorial attribution </a:t>
            </a:r>
            <a:r>
              <a:rPr lang="en-US" dirty="0">
                <a:effectLst>
                  <a:outerShdw blurRad="38100" dist="38100" dir="2700000" algn="tl">
                    <a:srgbClr val="000000">
                      <a:alpha val="43137"/>
                    </a:srgbClr>
                  </a:outerShdw>
                </a:effectLst>
                <a:ea typeface="Times New Roman" panose="02020603050405020304" pitchFamily="18" charset="0"/>
              </a:rPr>
              <a:t>was regarded as </a:t>
            </a:r>
            <a:r>
              <a:rPr lang="en-US" b="1" dirty="0">
                <a:solidFill>
                  <a:srgbClr val="FFFF00"/>
                </a:solidFill>
              </a:rPr>
              <a:t>correct</a:t>
            </a:r>
            <a:r>
              <a:rPr lang="en-US" dirty="0">
                <a:effectLst>
                  <a:outerShdw blurRad="38100" dist="38100" dir="2700000" algn="tl">
                    <a:srgbClr val="000000">
                      <a:alpha val="43137"/>
                    </a:srgbClr>
                  </a:outerShdw>
                </a:effectLst>
                <a:ea typeface="Times New Roman" panose="02020603050405020304" pitchFamily="18" charset="0"/>
              </a:rPr>
              <a:t> and </a:t>
            </a:r>
            <a:r>
              <a:rPr lang="en-US" b="1" dirty="0">
                <a:solidFill>
                  <a:srgbClr val="FFFF00"/>
                </a:solidFill>
              </a:rPr>
              <a:t>nondeceptive</a:t>
            </a:r>
            <a:r>
              <a:rPr lang="en-US" dirty="0">
                <a:effectLst>
                  <a:outerShdw blurRad="38100" dist="38100" dir="2700000" algn="tl">
                    <a:srgbClr val="000000">
                      <a:alpha val="43137"/>
                    </a:srgbClr>
                  </a:outerShdw>
                </a:effectLst>
                <a:ea typeface="Times New Roman" panose="02020603050405020304" pitchFamily="18" charset="0"/>
              </a:rPr>
              <a:t> if either </a:t>
            </a:r>
            <a:r>
              <a:rPr lang="en-US" b="1" dirty="0">
                <a:solidFill>
                  <a:srgbClr val="FFFF00"/>
                </a:solidFill>
              </a:rPr>
              <a:t>content</a:t>
            </a:r>
            <a:r>
              <a:rPr lang="en-US" dirty="0">
                <a:effectLst>
                  <a:outerShdw blurRad="38100" dist="38100" dir="2700000" algn="tl">
                    <a:srgbClr val="000000">
                      <a:alpha val="43137"/>
                    </a:srgbClr>
                  </a:outerShdw>
                </a:effectLst>
                <a:ea typeface="Times New Roman" panose="02020603050405020304" pitchFamily="18" charset="0"/>
              </a:rPr>
              <a:t> </a:t>
            </a:r>
            <a:r>
              <a:rPr lang="en-US" b="1" dirty="0">
                <a:solidFill>
                  <a:srgbClr val="FFFF00"/>
                </a:solidFill>
              </a:rPr>
              <a:t>and wording </a:t>
            </a:r>
            <a:r>
              <a:rPr lang="en-US" dirty="0">
                <a:effectLst>
                  <a:outerShdw blurRad="38100" dist="38100" dir="2700000" algn="tl">
                    <a:srgbClr val="000000">
                      <a:alpha val="43137"/>
                    </a:srgbClr>
                  </a:outerShdw>
                </a:effectLst>
                <a:ea typeface="Times New Roman" panose="02020603050405020304" pitchFamily="18" charset="0"/>
              </a:rPr>
              <a:t>or just the </a:t>
            </a:r>
            <a:r>
              <a:rPr lang="en-US" b="1" dirty="0">
                <a:solidFill>
                  <a:srgbClr val="FFFF00"/>
                </a:solidFill>
              </a:rPr>
              <a:t>content</a:t>
            </a:r>
            <a:r>
              <a:rPr lang="en-US" dirty="0">
                <a:effectLst>
                  <a:outerShdw blurRad="38100" dist="38100" dir="2700000" algn="tl">
                    <a:srgbClr val="000000">
                      <a:alpha val="43137"/>
                    </a:srgbClr>
                  </a:outerShdw>
                </a:effectLst>
                <a:ea typeface="Times New Roman" panose="02020603050405020304" pitchFamily="18" charset="0"/>
              </a:rPr>
              <a:t> of a particular text could be </a:t>
            </a:r>
            <a:r>
              <a:rPr lang="en-US" b="1" dirty="0">
                <a:solidFill>
                  <a:srgbClr val="FFFF00"/>
                </a:solidFill>
              </a:rPr>
              <a:t>traced back to the author </a:t>
            </a:r>
            <a:r>
              <a:rPr lang="en-US" dirty="0">
                <a:effectLst>
                  <a:outerShdw blurRad="38100" dist="38100" dir="2700000" algn="tl">
                    <a:srgbClr val="000000">
                      <a:alpha val="43137"/>
                    </a:srgbClr>
                  </a:outerShdw>
                </a:effectLst>
                <a:ea typeface="Times New Roman" panose="02020603050405020304" pitchFamily="18" charset="0"/>
              </a:rPr>
              <a:t>whose name it carried.”  </a:t>
            </a:r>
            <a:r>
              <a:rPr lang="en-US" sz="2000" dirty="0">
                <a:effectLst>
                  <a:outerShdw blurRad="38100" dist="38100" dir="2700000" algn="tl">
                    <a:srgbClr val="000000">
                      <a:alpha val="43137"/>
                    </a:srgbClr>
                  </a:outerShdw>
                </a:effectLst>
                <a:ea typeface="Times New Roman" panose="02020603050405020304" pitchFamily="18" charset="0"/>
              </a:rPr>
              <a:t>(“Content And Form,” 381)</a:t>
            </a:r>
            <a:endParaRPr lang="en-US" sz="2000" dirty="0">
              <a:effectLst>
                <a:outerShdw blurRad="38100" dist="38100" dir="2700000" algn="tl">
                  <a:srgbClr val="000000">
                    <a:alpha val="43137"/>
                  </a:srgbClr>
                </a:outerShdw>
              </a:effectLst>
            </a:endParaRPr>
          </a:p>
        </p:txBody>
      </p:sp>
      <p:sp>
        <p:nvSpPr>
          <p:cNvPr id="4" name="Date Placeholder 3">
            <a:extLst>
              <a:ext uri="{FF2B5EF4-FFF2-40B4-BE49-F238E27FC236}">
                <a16:creationId xmlns:a16="http://schemas.microsoft.com/office/drawing/2014/main" id="{B27EB44C-87F8-8DC2-A080-5D04E7CD15C7}"/>
              </a:ext>
            </a:extLst>
          </p:cNvPr>
          <p:cNvSpPr>
            <a:spLocks noGrp="1"/>
          </p:cNvSpPr>
          <p:nvPr>
            <p:ph type="dt" sz="half" idx="10"/>
          </p:nvPr>
        </p:nvSpPr>
        <p:spPr/>
        <p:txBody>
          <a:bodyPr/>
          <a:lstStyle/>
          <a:p>
            <a:r>
              <a:rPr lang="en-US" dirty="0"/>
              <a:t>Outline, 77</a:t>
            </a:r>
          </a:p>
        </p:txBody>
      </p:sp>
      <p:sp>
        <p:nvSpPr>
          <p:cNvPr id="5" name="Footer Placeholder 4">
            <a:extLst>
              <a:ext uri="{FF2B5EF4-FFF2-40B4-BE49-F238E27FC236}">
                <a16:creationId xmlns:a16="http://schemas.microsoft.com/office/drawing/2014/main" id="{9D0FECFA-6026-EB7B-D85D-60D689636120}"/>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F6C70AE-9202-986E-A59D-B5F17B644A9C}"/>
              </a:ext>
            </a:extLst>
          </p:cNvPr>
          <p:cNvSpPr>
            <a:spLocks noGrp="1"/>
          </p:cNvSpPr>
          <p:nvPr>
            <p:ph type="sldNum" sz="quarter" idx="12"/>
          </p:nvPr>
        </p:nvSpPr>
        <p:spPr/>
        <p:txBody>
          <a:bodyPr/>
          <a:lstStyle/>
          <a:p>
            <a:fld id="{3C8CA7C4-6BCF-4B83-8858-85B1748A2A5F}" type="slidenum">
              <a:rPr lang="en-US" smtClean="0"/>
              <a:t>577</a:t>
            </a:fld>
            <a:endParaRPr lang="en-US"/>
          </a:p>
        </p:txBody>
      </p:sp>
      <p:pic>
        <p:nvPicPr>
          <p:cNvPr id="7" name="Picture 6">
            <a:extLst>
              <a:ext uri="{FF2B5EF4-FFF2-40B4-BE49-F238E27FC236}">
                <a16:creationId xmlns:a16="http://schemas.microsoft.com/office/drawing/2014/main" id="{B5C7BA2A-7168-F15E-2ACC-FBFAD99DA184}"/>
              </a:ext>
            </a:extLst>
          </p:cNvPr>
          <p:cNvPicPr>
            <a:picLocks noChangeAspect="1"/>
          </p:cNvPicPr>
          <p:nvPr/>
        </p:nvPicPr>
        <p:blipFill>
          <a:blip r:embed="rId2"/>
          <a:stretch>
            <a:fillRect/>
          </a:stretch>
        </p:blipFill>
        <p:spPr>
          <a:xfrm>
            <a:off x="776175" y="2074342"/>
            <a:ext cx="3138391" cy="3124979"/>
          </a:xfrm>
          <a:prstGeom prst="rect">
            <a:avLst/>
          </a:prstGeom>
        </p:spPr>
      </p:pic>
    </p:spTree>
    <p:extLst>
      <p:ext uri="{BB962C8B-B14F-4D97-AF65-F5344CB8AC3E}">
        <p14:creationId xmlns:p14="http://schemas.microsoft.com/office/powerpoint/2010/main" val="256352235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0A44C2-8531-BE94-A83E-1CD88CFE8F6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4996984-C858-357D-10DF-5CCC9ED4F25F}"/>
              </a:ext>
            </a:extLst>
          </p:cNvPr>
          <p:cNvSpPr>
            <a:spLocks noGrp="1"/>
          </p:cNvSpPr>
          <p:nvPr>
            <p:ph type="title"/>
          </p:nvPr>
        </p:nvSpPr>
        <p:spPr/>
        <p:txBody>
          <a:bodyPr/>
          <a:lstStyle/>
          <a:p>
            <a:r>
              <a:rPr lang="en-US" dirty="0"/>
              <a:t>High Illiteracy Rate</a:t>
            </a:r>
          </a:p>
        </p:txBody>
      </p:sp>
      <p:sp>
        <p:nvSpPr>
          <p:cNvPr id="3" name="Content Placeholder 2">
            <a:extLst>
              <a:ext uri="{FF2B5EF4-FFF2-40B4-BE49-F238E27FC236}">
                <a16:creationId xmlns:a16="http://schemas.microsoft.com/office/drawing/2014/main" id="{AFC744C4-6D90-C70E-285C-EDDDE481F6E3}"/>
              </a:ext>
            </a:extLst>
          </p:cNvPr>
          <p:cNvSpPr>
            <a:spLocks noGrp="1"/>
          </p:cNvSpPr>
          <p:nvPr>
            <p:ph idx="1"/>
          </p:nvPr>
        </p:nvSpPr>
        <p:spPr/>
        <p:txBody>
          <a:bodyPr/>
          <a:lstStyle/>
          <a:p>
            <a:pPr marL="461963" lvl="4">
              <a:buClr>
                <a:schemeClr val="hlink"/>
              </a:buClr>
            </a:pPr>
            <a:r>
              <a:rPr lang="en-US" sz="2800" dirty="0"/>
              <a:t>Jesus repeatedly promised His apostles that they would be </a:t>
            </a:r>
            <a:r>
              <a:rPr lang="en-US" sz="2800" b="1" dirty="0">
                <a:solidFill>
                  <a:srgbClr val="FFFF00"/>
                </a:solidFill>
                <a:ea typeface="+mn-ea"/>
                <a:cs typeface="+mn-cs"/>
              </a:rPr>
              <a:t>inspired</a:t>
            </a:r>
            <a:r>
              <a:rPr lang="en-US" sz="2800" dirty="0"/>
              <a:t> and </a:t>
            </a:r>
            <a:r>
              <a:rPr lang="en-US" sz="2800" b="1" dirty="0">
                <a:solidFill>
                  <a:srgbClr val="FFFF00"/>
                </a:solidFill>
                <a:ea typeface="+mn-ea"/>
                <a:cs typeface="+mn-cs"/>
              </a:rPr>
              <a:t>guided</a:t>
            </a:r>
            <a:r>
              <a:rPr lang="en-US" sz="2800" dirty="0"/>
              <a:t> by the Holy Spirit  (Mt. 10:18-19; Mk. 13:11; Lk. 12:11-12; 21:12-14; Jn. 14:16, 26; 15:26-27; 16:7-15)</a:t>
            </a:r>
          </a:p>
          <a:p>
            <a:pPr marL="914400" lvl="5" indent="-457200">
              <a:spcAft>
                <a:spcPts val="2400"/>
              </a:spcAft>
              <a:buClr>
                <a:schemeClr val="hlink"/>
              </a:buClr>
            </a:pPr>
            <a:r>
              <a:rPr lang="en-US" sz="2400" dirty="0"/>
              <a:t>Skeptics &amp; unbelievers will reject this point because of their anti-supernatural bias, but this promise does have multiple attestation in the Gospels</a:t>
            </a:r>
          </a:p>
          <a:p>
            <a:pPr marL="914400" lvl="5" indent="-457200">
              <a:spcAft>
                <a:spcPts val="2400"/>
              </a:spcAft>
              <a:buClr>
                <a:schemeClr val="hlink"/>
              </a:buClr>
            </a:pPr>
            <a:r>
              <a:rPr lang="en-US" sz="2400" dirty="0"/>
              <a:t>Believers should remember these promises of inspiration</a:t>
            </a:r>
          </a:p>
        </p:txBody>
      </p:sp>
      <p:sp>
        <p:nvSpPr>
          <p:cNvPr id="4" name="Date Placeholder 3">
            <a:extLst>
              <a:ext uri="{FF2B5EF4-FFF2-40B4-BE49-F238E27FC236}">
                <a16:creationId xmlns:a16="http://schemas.microsoft.com/office/drawing/2014/main" id="{C2C87579-36D6-5EF4-5BAE-E759066105F7}"/>
              </a:ext>
            </a:extLst>
          </p:cNvPr>
          <p:cNvSpPr>
            <a:spLocks noGrp="1"/>
          </p:cNvSpPr>
          <p:nvPr>
            <p:ph type="dt" sz="half" idx="10"/>
          </p:nvPr>
        </p:nvSpPr>
        <p:spPr/>
        <p:txBody>
          <a:bodyPr/>
          <a:lstStyle/>
          <a:p>
            <a:r>
              <a:rPr lang="en-US" sz="1400" dirty="0"/>
              <a:t>Outline, 76</a:t>
            </a:r>
          </a:p>
        </p:txBody>
      </p:sp>
      <p:sp>
        <p:nvSpPr>
          <p:cNvPr id="5" name="Footer Placeholder 4">
            <a:extLst>
              <a:ext uri="{FF2B5EF4-FFF2-40B4-BE49-F238E27FC236}">
                <a16:creationId xmlns:a16="http://schemas.microsoft.com/office/drawing/2014/main" id="{35636975-A6B1-41BF-1E51-4B8448605B7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66F0ECCC-CC0B-E869-62C8-9704517A0A0D}"/>
              </a:ext>
            </a:extLst>
          </p:cNvPr>
          <p:cNvSpPr>
            <a:spLocks noGrp="1"/>
          </p:cNvSpPr>
          <p:nvPr>
            <p:ph type="sldNum" sz="quarter" idx="12"/>
          </p:nvPr>
        </p:nvSpPr>
        <p:spPr/>
        <p:txBody>
          <a:bodyPr/>
          <a:lstStyle/>
          <a:p>
            <a:fld id="{3C8CA7C4-6BCF-4B83-8858-85B1748A2A5F}" type="slidenum">
              <a:rPr lang="en-US" smtClean="0"/>
              <a:t>578</a:t>
            </a:fld>
            <a:endParaRPr lang="en-US"/>
          </a:p>
        </p:txBody>
      </p:sp>
    </p:spTree>
    <p:extLst>
      <p:ext uri="{BB962C8B-B14F-4D97-AF65-F5344CB8AC3E}">
        <p14:creationId xmlns:p14="http://schemas.microsoft.com/office/powerpoint/2010/main" val="170244727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Scribes</a:t>
            </a:r>
          </a:p>
        </p:txBody>
      </p:sp>
      <p:sp>
        <p:nvSpPr>
          <p:cNvPr id="3" name="Content Placeholder 2"/>
          <p:cNvSpPr>
            <a:spLocks noGrp="1"/>
          </p:cNvSpPr>
          <p:nvPr>
            <p:ph idx="1"/>
          </p:nvPr>
        </p:nvSpPr>
        <p:spPr/>
        <p:txBody>
          <a:bodyPr/>
          <a:lstStyle/>
          <a:p>
            <a:pPr marL="457200" indent="-457200">
              <a:spcBef>
                <a:spcPts val="0"/>
              </a:spcBef>
              <a:spcAft>
                <a:spcPts val="3600"/>
              </a:spcAft>
            </a:pPr>
            <a:r>
              <a:rPr lang="en-US" sz="2800" dirty="0">
                <a:effectLst>
                  <a:outerShdw blurRad="38100" dist="38100" dir="2700000" algn="tl">
                    <a:srgbClr val="000000">
                      <a:alpha val="43137"/>
                    </a:srgbClr>
                  </a:outerShdw>
                </a:effectLst>
              </a:rPr>
              <a:t>Huge role in </a:t>
            </a:r>
            <a:r>
              <a:rPr lang="en-US" sz="2800" b="1" dirty="0">
                <a:solidFill>
                  <a:srgbClr val="FFFF00"/>
                </a:solidFill>
                <a:effectLst>
                  <a:outerShdw blurRad="38100" dist="38100" dir="2700000" algn="tl">
                    <a:srgbClr val="000000">
                      <a:alpha val="43137"/>
                    </a:srgbClr>
                  </a:outerShdw>
                </a:effectLst>
              </a:rPr>
              <a:t>collecting</a:t>
            </a:r>
            <a:r>
              <a:rPr lang="en-US" sz="2800" dirty="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editing</a:t>
            </a:r>
            <a:r>
              <a:rPr lang="en-US" sz="2800" dirty="0">
                <a:effectLst>
                  <a:outerShdw blurRad="38100" dist="38100" dir="2700000" algn="tl">
                    <a:srgbClr val="000000">
                      <a:alpha val="43137"/>
                    </a:srgbClr>
                  </a:outerShdw>
                </a:effectLst>
              </a:rPr>
              <a:t>, and </a:t>
            </a:r>
            <a:r>
              <a:rPr lang="en-US" sz="2800" b="1" dirty="0">
                <a:solidFill>
                  <a:srgbClr val="FFFF00"/>
                </a:solidFill>
                <a:effectLst>
                  <a:outerShdw blurRad="38100" dist="38100" dir="2700000" algn="tl">
                    <a:srgbClr val="000000">
                      <a:alpha val="43137"/>
                    </a:srgbClr>
                  </a:outerShdw>
                </a:effectLst>
              </a:rPr>
              <a:t>producing</a:t>
            </a:r>
            <a:r>
              <a:rPr lang="en-US" sz="2800" dirty="0">
                <a:effectLst>
                  <a:outerShdw blurRad="38100" dist="38100" dir="2700000" algn="tl">
                    <a:srgbClr val="000000">
                      <a:alpha val="43137"/>
                    </a:srgbClr>
                  </a:outerShdw>
                </a:effectLst>
              </a:rPr>
              <a:t> ancient documents</a:t>
            </a:r>
          </a:p>
          <a:p>
            <a:pPr marL="457200" indent="-457200">
              <a:spcBef>
                <a:spcPts val="0"/>
              </a:spcBef>
              <a:spcAft>
                <a:spcPts val="3600"/>
              </a:spcAft>
            </a:pPr>
            <a:r>
              <a:rPr lang="en-US" sz="2800" dirty="0">
                <a:effectLst>
                  <a:outerShdw blurRad="38100" dist="38100" dir="2700000" algn="tl">
                    <a:srgbClr val="000000">
                      <a:alpha val="43137"/>
                    </a:srgbClr>
                  </a:outerShdw>
                </a:effectLst>
              </a:rPr>
              <a:t>Name a scroll after </a:t>
            </a:r>
            <a:r>
              <a:rPr lang="en-US" sz="2800" b="1" dirty="0">
                <a:solidFill>
                  <a:srgbClr val="FFFF00"/>
                </a:solidFill>
                <a:effectLst>
                  <a:outerShdw blurRad="38100" dist="38100" dir="2700000" algn="tl">
                    <a:srgbClr val="000000">
                      <a:alpha val="43137"/>
                    </a:srgbClr>
                  </a:outerShdw>
                </a:effectLst>
              </a:rPr>
              <a:t>the originator </a:t>
            </a:r>
            <a:r>
              <a:rPr lang="en-US" sz="2800" dirty="0">
                <a:effectLst>
                  <a:outerShdw blurRad="38100" dist="38100" dir="2700000" algn="tl">
                    <a:srgbClr val="000000">
                      <a:alpha val="43137"/>
                    </a:srgbClr>
                  </a:outerShdw>
                </a:effectLst>
              </a:rPr>
              <a:t>of the tradition</a:t>
            </a:r>
          </a:p>
          <a:p>
            <a:pPr marL="457200" indent="-457200">
              <a:spcBef>
                <a:spcPts val="0"/>
              </a:spcBef>
              <a:spcAft>
                <a:spcPts val="3600"/>
              </a:spcAft>
            </a:pPr>
            <a:r>
              <a:rPr lang="en-US" sz="2800" dirty="0">
                <a:effectLst>
                  <a:outerShdw blurRad="38100" dist="38100" dir="2700000" algn="tl">
                    <a:srgbClr val="000000">
                      <a:alpha val="43137"/>
                    </a:srgbClr>
                  </a:outerShdw>
                </a:effectLst>
              </a:rPr>
              <a:t>Name a scroll after </a:t>
            </a:r>
            <a:r>
              <a:rPr lang="en-US" sz="2800" b="1" dirty="0">
                <a:solidFill>
                  <a:srgbClr val="FFFF00"/>
                </a:solidFill>
                <a:effectLst>
                  <a:outerShdw blurRad="38100" dist="38100" dir="2700000" algn="tl">
                    <a:srgbClr val="000000">
                      <a:alpha val="43137"/>
                    </a:srgbClr>
                  </a:outerShdw>
                </a:effectLst>
              </a:rPr>
              <a:t>the first or a major contributor</a:t>
            </a:r>
            <a:r>
              <a:rPr lang="en-US" sz="2800" dirty="0">
                <a:effectLst>
                  <a:outerShdw blurRad="38100" dist="38100" dir="2700000" algn="tl">
                    <a:srgbClr val="000000">
                      <a:alpha val="43137"/>
                    </a:srgbClr>
                  </a:outerShdw>
                </a:effectLst>
              </a:rPr>
              <a:t> to the tradition  </a:t>
            </a:r>
            <a:r>
              <a:rPr lang="en-US" sz="2000" dirty="0">
                <a:effectLst>
                  <a:outerShdw blurRad="38100" dist="38100" dir="2700000" algn="tl">
                    <a:srgbClr val="000000">
                      <a:alpha val="43137"/>
                    </a:srgbClr>
                  </a:outerShdw>
                </a:effectLst>
              </a:rPr>
              <a:t>(See Karel Van der </a:t>
            </a:r>
            <a:r>
              <a:rPr lang="en-US" sz="2000" dirty="0" err="1">
                <a:effectLst>
                  <a:outerShdw blurRad="38100" dist="38100" dir="2700000" algn="tl">
                    <a:srgbClr val="000000">
                      <a:alpha val="43137"/>
                    </a:srgbClr>
                  </a:outerShdw>
                </a:effectLst>
              </a:rPr>
              <a:t>Toorn</a:t>
            </a:r>
            <a:r>
              <a:rPr lang="en-US" sz="2000" dirty="0">
                <a:effectLst>
                  <a:outerShdw blurRad="38100" dist="38100" dir="2700000" algn="tl">
                    <a:srgbClr val="000000">
                      <a:alpha val="43137"/>
                    </a:srgbClr>
                  </a:outerShdw>
                </a:effectLst>
              </a:rPr>
              <a:t>, </a:t>
            </a:r>
            <a:r>
              <a:rPr lang="en-US" sz="2000" i="1" dirty="0">
                <a:effectLst>
                  <a:outerShdw blurRad="38100" dist="38100" dir="2700000" algn="tl">
                    <a:srgbClr val="000000">
                      <a:alpha val="43137"/>
                    </a:srgbClr>
                  </a:outerShdw>
                </a:effectLst>
              </a:rPr>
              <a:t>Scribal Culture and the Making of the Hebrew Bible</a:t>
            </a:r>
            <a:r>
              <a:rPr lang="en-US" sz="2000" dirty="0">
                <a:effectLst>
                  <a:outerShdw blurRad="38100" dist="38100" dir="2700000" algn="tl">
                    <a:srgbClr val="000000">
                      <a:alpha val="43137"/>
                    </a:srgbClr>
                  </a:outerShdw>
                </a:effectLst>
              </a:rPr>
              <a:t>)</a:t>
            </a:r>
          </a:p>
          <a:p>
            <a:endParaRPr lang="en-US" sz="2800" dirty="0"/>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0B165E99-0B91-4BFE-96FA-02312B2ACEF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76</a:t>
            </a:r>
          </a:p>
        </p:txBody>
      </p:sp>
    </p:spTree>
    <p:extLst>
      <p:ext uri="{BB962C8B-B14F-4D97-AF65-F5344CB8AC3E}">
        <p14:creationId xmlns:p14="http://schemas.microsoft.com/office/powerpoint/2010/main" val="47711285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Mike </a:t>
            </a:r>
            <a:r>
              <a:rPr kumimoji="0" lang="en-US" sz="1400" b="0" i="0" u="none" strike="noStrike" kern="120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Licona</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6407876-5EDA-4A1F-8337-25690EB13B69}"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cxnSp>
        <p:nvCxnSpPr>
          <p:cNvPr id="7" name="Straight Arrow Connector 6"/>
          <p:cNvCxnSpPr/>
          <p:nvPr/>
        </p:nvCxnSpPr>
        <p:spPr bwMode="auto">
          <a:xfrm flipV="1">
            <a:off x="324798" y="465289"/>
            <a:ext cx="7785847" cy="5781022"/>
          </a:xfrm>
          <a:prstGeom prst="straightConnector1">
            <a:avLst/>
          </a:prstGeom>
          <a:solidFill>
            <a:schemeClr val="accent1"/>
          </a:solidFill>
          <a:ln w="76200"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TextBox 8"/>
          <p:cNvSpPr txBox="1"/>
          <p:nvPr/>
        </p:nvSpPr>
        <p:spPr>
          <a:xfrm>
            <a:off x="1243853" y="5906998"/>
            <a:ext cx="357019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00"/>
                </a:solidFill>
                <a:effectLst/>
                <a:uLnTx/>
                <a:uFillTx/>
                <a:latin typeface="Arial" panose="020B0604020202020204"/>
                <a:ea typeface="+mn-ea"/>
                <a:cs typeface="+mn-cs"/>
              </a:rPr>
              <a:t>Papias</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 (AD 120):  Mt. &amp; Mk.</a:t>
            </a:r>
          </a:p>
        </p:txBody>
      </p:sp>
      <p:sp>
        <p:nvSpPr>
          <p:cNvPr id="10" name="TextBox 9"/>
          <p:cNvSpPr txBox="1"/>
          <p:nvPr/>
        </p:nvSpPr>
        <p:spPr>
          <a:xfrm>
            <a:off x="2364441" y="5049688"/>
            <a:ext cx="322729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00"/>
                </a:solidFill>
                <a:effectLst/>
                <a:uLnTx/>
                <a:uFillTx/>
                <a:latin typeface="Arial" panose="020B0604020202020204"/>
                <a:ea typeface="+mn-ea"/>
                <a:cs typeface="+mn-cs"/>
              </a:rPr>
              <a:t>Marcion</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  (AD 145):  Lk.</a:t>
            </a:r>
          </a:p>
        </p:txBody>
      </p:sp>
      <p:sp>
        <p:nvSpPr>
          <p:cNvPr id="11" name="TextBox 10"/>
          <p:cNvSpPr txBox="1"/>
          <p:nvPr/>
        </p:nvSpPr>
        <p:spPr>
          <a:xfrm>
            <a:off x="3610536" y="4035141"/>
            <a:ext cx="484766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00"/>
                </a:solidFill>
                <a:effectLst/>
                <a:uLnTx/>
                <a:uFillTx/>
                <a:latin typeface="Arial" panose="020B0604020202020204"/>
                <a:ea typeface="+mn-ea"/>
                <a:cs typeface="+mn-cs"/>
              </a:rPr>
              <a:t>Irenaeus</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  (AD 170):  Mt., Mk., Lk., &amp; Jn.</a:t>
            </a:r>
          </a:p>
        </p:txBody>
      </p:sp>
      <p:sp>
        <p:nvSpPr>
          <p:cNvPr id="12" name="TextBox 11"/>
          <p:cNvSpPr txBox="1"/>
          <p:nvPr/>
        </p:nvSpPr>
        <p:spPr>
          <a:xfrm>
            <a:off x="0" y="2602105"/>
            <a:ext cx="484766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00"/>
                </a:solidFill>
                <a:effectLst/>
                <a:uLnTx/>
                <a:uFillTx/>
                <a:latin typeface="Arial" panose="020B0604020202020204"/>
                <a:ea typeface="+mn-ea"/>
                <a:cs typeface="+mn-cs"/>
              </a:rPr>
              <a:t>Anti-</a:t>
            </a:r>
            <a:r>
              <a:rPr kumimoji="0" lang="en-US" sz="2000" b="1" i="0" u="none" strike="noStrike" kern="1200" cap="none" spc="0" normalizeH="0" baseline="0" noProof="0" dirty="0" err="1">
                <a:ln>
                  <a:noFill/>
                </a:ln>
                <a:solidFill>
                  <a:srgbClr val="FFFF00"/>
                </a:solidFill>
                <a:effectLst/>
                <a:uLnTx/>
                <a:uFillTx/>
                <a:latin typeface="Arial" panose="020B0604020202020204"/>
                <a:ea typeface="+mn-ea"/>
                <a:cs typeface="+mn-cs"/>
              </a:rPr>
              <a:t>Marcionite</a:t>
            </a:r>
            <a:r>
              <a:rPr kumimoji="0" lang="en-US" sz="2000" b="1" i="0" u="none" strike="noStrike" kern="1200" cap="none" spc="0" normalizeH="0" baseline="0" noProof="0" dirty="0">
                <a:ln>
                  <a:noFill/>
                </a:ln>
                <a:solidFill>
                  <a:srgbClr val="FFFF00"/>
                </a:solidFill>
                <a:effectLst/>
                <a:uLnTx/>
                <a:uFillTx/>
                <a:latin typeface="Arial" panose="020B0604020202020204"/>
                <a:ea typeface="+mn-ea"/>
                <a:cs typeface="+mn-cs"/>
              </a:rPr>
              <a:t> Prologue to Lk. </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(AD 175):  Lk.,</a:t>
            </a:r>
          </a:p>
        </p:txBody>
      </p:sp>
      <p:sp>
        <p:nvSpPr>
          <p:cNvPr id="13" name="TextBox 12"/>
          <p:cNvSpPr txBox="1"/>
          <p:nvPr/>
        </p:nvSpPr>
        <p:spPr>
          <a:xfrm>
            <a:off x="4572000" y="3281446"/>
            <a:ext cx="484766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00"/>
                </a:solidFill>
                <a:effectLst/>
                <a:uLnTx/>
                <a:uFillTx/>
                <a:latin typeface="Arial" panose="020B0604020202020204"/>
                <a:ea typeface="+mn-ea"/>
                <a:cs typeface="+mn-cs"/>
              </a:rPr>
              <a:t>Theophilus</a:t>
            </a:r>
            <a:r>
              <a:rPr kumimoji="0" lang="en-US" sz="2000" b="1" i="0" u="none" strike="noStrike" kern="1200" cap="none" spc="0" normalizeH="0" baseline="0" noProof="0" dirty="0">
                <a:ln>
                  <a:noFill/>
                </a:ln>
                <a:solidFill>
                  <a:srgbClr val="FFFF00"/>
                </a:solidFill>
                <a:effectLst/>
                <a:uLnTx/>
                <a:uFillTx/>
                <a:latin typeface="Arial" panose="020B0604020202020204"/>
                <a:ea typeface="+mn-ea"/>
                <a:cs typeface="+mn-cs"/>
              </a:rPr>
              <a:t> of Antioch  </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(AD 175):  Lk.</a:t>
            </a:r>
          </a:p>
        </p:txBody>
      </p:sp>
      <p:sp>
        <p:nvSpPr>
          <p:cNvPr id="14" name="TextBox 13"/>
          <p:cNvSpPr txBox="1"/>
          <p:nvPr/>
        </p:nvSpPr>
        <p:spPr>
          <a:xfrm>
            <a:off x="744071" y="1818742"/>
            <a:ext cx="484766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00"/>
                </a:solidFill>
                <a:effectLst/>
                <a:uLnTx/>
                <a:uFillTx/>
                <a:latin typeface="Arial" panose="020B0604020202020204"/>
                <a:ea typeface="+mn-ea"/>
                <a:cs typeface="+mn-cs"/>
              </a:rPr>
              <a:t>Clement of Alexandria  </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(AD 200):  Mt., Mk., Lk., &amp; Jn.</a:t>
            </a:r>
          </a:p>
        </p:txBody>
      </p:sp>
      <p:sp>
        <p:nvSpPr>
          <p:cNvPr id="15" name="TextBox 14"/>
          <p:cNvSpPr txBox="1"/>
          <p:nvPr/>
        </p:nvSpPr>
        <p:spPr>
          <a:xfrm>
            <a:off x="2859740" y="4592488"/>
            <a:ext cx="346037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00"/>
                </a:solidFill>
                <a:effectLst/>
                <a:uLnTx/>
                <a:uFillTx/>
                <a:latin typeface="Arial" panose="020B0604020202020204"/>
                <a:ea typeface="+mn-ea"/>
                <a:cs typeface="+mn-cs"/>
              </a:rPr>
              <a:t>Justin</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  (AD 150):  Mk. &amp; Lk.</a:t>
            </a:r>
          </a:p>
        </p:txBody>
      </p:sp>
      <p:sp>
        <p:nvSpPr>
          <p:cNvPr id="16" name="TextBox 15"/>
          <p:cNvSpPr txBox="1"/>
          <p:nvPr/>
        </p:nvSpPr>
        <p:spPr>
          <a:xfrm>
            <a:off x="502023" y="1149713"/>
            <a:ext cx="581809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00"/>
                </a:solidFill>
                <a:effectLst/>
                <a:uLnTx/>
                <a:uFillTx/>
                <a:latin typeface="Arial" panose="020B0604020202020204"/>
                <a:ea typeface="+mn-ea"/>
                <a:cs typeface="+mn-cs"/>
              </a:rPr>
              <a:t>Muratorian</a:t>
            </a:r>
            <a:r>
              <a:rPr kumimoji="0" lang="en-US" sz="2000" b="1" i="0" u="none" strike="noStrike" kern="1200" cap="none" spc="0" normalizeH="0" baseline="0" noProof="0" dirty="0">
                <a:ln>
                  <a:noFill/>
                </a:ln>
                <a:solidFill>
                  <a:srgbClr val="FFFF00"/>
                </a:solidFill>
                <a:effectLst/>
                <a:uLnTx/>
                <a:uFillTx/>
                <a:latin typeface="Arial" panose="020B0604020202020204"/>
                <a:ea typeface="+mn-ea"/>
                <a:cs typeface="+mn-cs"/>
              </a:rPr>
              <a:t> Canon  </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(AD 200):  Mt., Mk., Lk., &amp; Jn.</a:t>
            </a:r>
          </a:p>
        </p:txBody>
      </p:sp>
      <p:sp>
        <p:nvSpPr>
          <p:cNvPr id="17" name="TextBox 16"/>
          <p:cNvSpPr txBox="1"/>
          <p:nvPr/>
        </p:nvSpPr>
        <p:spPr>
          <a:xfrm>
            <a:off x="5959287" y="2100471"/>
            <a:ext cx="3009901"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00"/>
                </a:solidFill>
                <a:effectLst/>
                <a:uLnTx/>
                <a:uFillTx/>
                <a:latin typeface="Arial" panose="020B0604020202020204"/>
                <a:ea typeface="+mn-ea"/>
                <a:cs typeface="+mn-cs"/>
              </a:rPr>
              <a:t>Tertullian</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  (AD 200):  Mk.</a:t>
            </a:r>
          </a:p>
        </p:txBody>
      </p:sp>
      <p:sp>
        <p:nvSpPr>
          <p:cNvPr id="18" name="TextBox 17"/>
          <p:cNvSpPr txBox="1"/>
          <p:nvPr/>
        </p:nvSpPr>
        <p:spPr>
          <a:xfrm>
            <a:off x="4303057" y="358683"/>
            <a:ext cx="300990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00"/>
                </a:solidFill>
                <a:effectLst/>
                <a:uLnTx/>
                <a:uFillTx/>
                <a:latin typeface="Arial" panose="020B0604020202020204"/>
                <a:ea typeface="+mn-ea"/>
                <a:cs typeface="+mn-cs"/>
              </a:rPr>
              <a:t>Origen</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  (AD 225):  Mk.</a:t>
            </a:r>
          </a:p>
        </p:txBody>
      </p:sp>
      <p:sp>
        <p:nvSpPr>
          <p:cNvPr id="19" name="TextBox 18"/>
          <p:cNvSpPr txBox="1"/>
          <p:nvPr/>
        </p:nvSpPr>
        <p:spPr>
          <a:xfrm>
            <a:off x="6894979" y="1503656"/>
            <a:ext cx="2249021"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00"/>
                </a:solidFill>
                <a:effectLst/>
                <a:uLnTx/>
                <a:uFillTx/>
                <a:latin typeface="Arial" panose="020B0604020202020204"/>
                <a:ea typeface="+mn-ea"/>
                <a:cs typeface="+mn-cs"/>
              </a:rPr>
              <a:t>P75</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 (AD 200):  Lk.</a:t>
            </a:r>
          </a:p>
        </p:txBody>
      </p:sp>
      <p:sp>
        <p:nvSpPr>
          <p:cNvPr id="3" name="Date Placeholder 2">
            <a:extLst>
              <a:ext uri="{FF2B5EF4-FFF2-40B4-BE49-F238E27FC236}">
                <a16:creationId xmlns:a16="http://schemas.microsoft.com/office/drawing/2014/main" id="{84FE20F6-A384-CB07-72C1-3F797789EDC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a:t>
            </a:r>
          </a:p>
        </p:txBody>
      </p:sp>
    </p:spTree>
    <p:extLst>
      <p:ext uri="{BB962C8B-B14F-4D97-AF65-F5344CB8AC3E}">
        <p14:creationId xmlns:p14="http://schemas.microsoft.com/office/powerpoint/2010/main" val="2940978830"/>
      </p:ext>
    </p:extLst>
  </p:cSld>
  <p:clrMapOvr>
    <a:masterClrMapping/>
  </p:clrMapOvr>
  <p:transition spd="med">
    <p:pull/>
  </p:transition>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F1F490-1B21-443D-5FA4-5B52172E99A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E856BB4-32AB-3E78-1C53-94C1255930B4}"/>
              </a:ext>
            </a:extLst>
          </p:cNvPr>
          <p:cNvSpPr>
            <a:spLocks noGrp="1"/>
          </p:cNvSpPr>
          <p:nvPr>
            <p:ph type="title"/>
          </p:nvPr>
        </p:nvSpPr>
        <p:spPr/>
        <p:txBody>
          <a:bodyPr/>
          <a:lstStyle/>
          <a:p>
            <a:r>
              <a:rPr lang="en-US" dirty="0"/>
              <a:t>Forgery</a:t>
            </a:r>
          </a:p>
        </p:txBody>
      </p:sp>
      <p:sp>
        <p:nvSpPr>
          <p:cNvPr id="3" name="Content Placeholder 2">
            <a:extLst>
              <a:ext uri="{FF2B5EF4-FFF2-40B4-BE49-F238E27FC236}">
                <a16:creationId xmlns:a16="http://schemas.microsoft.com/office/drawing/2014/main" id="{23EB5F6A-ABBB-66FB-FDFE-534756597351}"/>
              </a:ext>
            </a:extLst>
          </p:cNvPr>
          <p:cNvSpPr>
            <a:spLocks noGrp="1"/>
          </p:cNvSpPr>
          <p:nvPr>
            <p:ph idx="1"/>
          </p:nvPr>
        </p:nvSpPr>
        <p:spPr>
          <a:xfrm>
            <a:off x="457200" y="1420813"/>
            <a:ext cx="8229600" cy="4857749"/>
          </a:xfrm>
        </p:spPr>
        <p:txBody>
          <a:bodyPr/>
          <a:lstStyle/>
          <a:p>
            <a:pPr marL="457200" indent="-457200">
              <a:spcBef>
                <a:spcPts val="0"/>
              </a:spcBef>
              <a:spcAft>
                <a:spcPts val="2400"/>
              </a:spcAft>
            </a:pPr>
            <a:r>
              <a:rPr lang="en-US" sz="2800" dirty="0"/>
              <a:t>Literary forgeries were </a:t>
            </a:r>
            <a:r>
              <a:rPr lang="en-US" sz="2800" b="1" dirty="0">
                <a:solidFill>
                  <a:srgbClr val="FFFF00"/>
                </a:solidFill>
              </a:rPr>
              <a:t>plentiful</a:t>
            </a:r>
            <a:r>
              <a:rPr lang="en-US" sz="2800" dirty="0">
                <a:solidFill>
                  <a:srgbClr val="FFFF00"/>
                </a:solidFill>
              </a:rPr>
              <a:t> </a:t>
            </a:r>
            <a:r>
              <a:rPr lang="en-US" sz="2800" dirty="0"/>
              <a:t>in antiquity</a:t>
            </a:r>
          </a:p>
          <a:p>
            <a:pPr marL="857250" lvl="1" indent="-457200">
              <a:spcBef>
                <a:spcPts val="0"/>
              </a:spcBef>
              <a:spcAft>
                <a:spcPts val="2400"/>
              </a:spcAft>
            </a:pPr>
            <a:r>
              <a:rPr lang="en-US" sz="2400" dirty="0"/>
              <a:t>All scholars agree</a:t>
            </a:r>
          </a:p>
          <a:p>
            <a:pPr marL="457200" indent="-457200">
              <a:spcBef>
                <a:spcPts val="0"/>
              </a:spcBef>
              <a:spcAft>
                <a:spcPts val="2400"/>
              </a:spcAft>
            </a:pPr>
            <a:r>
              <a:rPr lang="en-US" sz="2800" dirty="0"/>
              <a:t>Many of these were written by </a:t>
            </a:r>
            <a:r>
              <a:rPr lang="en-US" sz="2800" b="1" dirty="0">
                <a:solidFill>
                  <a:srgbClr val="FFFF00"/>
                </a:solidFill>
              </a:rPr>
              <a:t>“Christians”</a:t>
            </a:r>
          </a:p>
          <a:p>
            <a:pPr marL="457200" indent="-457200">
              <a:spcBef>
                <a:spcPts val="0"/>
              </a:spcBef>
              <a:spcAft>
                <a:spcPts val="2400"/>
              </a:spcAft>
            </a:pPr>
            <a:r>
              <a:rPr lang="en-US" sz="2800" dirty="0"/>
              <a:t>The ancients </a:t>
            </a:r>
            <a:r>
              <a:rPr lang="en-US" b="1" dirty="0">
                <a:solidFill>
                  <a:srgbClr val="FFFF00"/>
                </a:solidFill>
              </a:rPr>
              <a:t>condemned</a:t>
            </a:r>
            <a:r>
              <a:rPr lang="en-US" sz="2800" dirty="0"/>
              <a:t> forged literature</a:t>
            </a:r>
            <a:endParaRPr lang="en-US" b="1" dirty="0">
              <a:solidFill>
                <a:srgbClr val="FFFF00"/>
              </a:solidFill>
            </a:endParaRPr>
          </a:p>
          <a:p>
            <a:pPr marL="457200" indent="-457200">
              <a:spcBef>
                <a:spcPts val="0"/>
              </a:spcBef>
              <a:spcAft>
                <a:spcPts val="2400"/>
              </a:spcAft>
            </a:pPr>
            <a:r>
              <a:rPr lang="en-US" sz="2800" dirty="0"/>
              <a:t>Forgery was </a:t>
            </a:r>
            <a:r>
              <a:rPr lang="en-US" sz="2800" b="1" dirty="0">
                <a:solidFill>
                  <a:srgbClr val="FFFF00"/>
                </a:solidFill>
              </a:rPr>
              <a:t>condemned</a:t>
            </a:r>
            <a:r>
              <a:rPr lang="en-US" sz="2800" dirty="0"/>
              <a:t> in books that were </a:t>
            </a:r>
            <a:r>
              <a:rPr lang="en-US" sz="2800" b="1" dirty="0">
                <a:solidFill>
                  <a:srgbClr val="FFFF00"/>
                </a:solidFill>
              </a:rPr>
              <a:t>forged</a:t>
            </a:r>
          </a:p>
          <a:p>
            <a:pPr marL="857250" lvl="1" indent="-457200">
              <a:spcBef>
                <a:spcPts val="0"/>
              </a:spcBef>
              <a:spcAft>
                <a:spcPts val="2400"/>
              </a:spcAft>
            </a:pPr>
            <a:r>
              <a:rPr lang="en-US" sz="2400" i="1" dirty="0"/>
              <a:t>Apostolic Constitutions </a:t>
            </a:r>
            <a:r>
              <a:rPr lang="en-US" sz="2400" dirty="0"/>
              <a:t>(~AD 380), a forgery, instructs readers </a:t>
            </a:r>
            <a:r>
              <a:rPr lang="en-US" sz="2400" b="1" dirty="0">
                <a:solidFill>
                  <a:srgbClr val="FFFF00"/>
                </a:solidFill>
              </a:rPr>
              <a:t>not to read forgeries</a:t>
            </a:r>
            <a:endParaRPr lang="en-US" sz="2800" dirty="0"/>
          </a:p>
        </p:txBody>
      </p:sp>
      <p:sp>
        <p:nvSpPr>
          <p:cNvPr id="4" name="Footer Placeholder 3">
            <a:extLst>
              <a:ext uri="{FF2B5EF4-FFF2-40B4-BE49-F238E27FC236}">
                <a16:creationId xmlns:a16="http://schemas.microsoft.com/office/drawing/2014/main" id="{3638D0D3-131F-2CE2-FB12-F1D53E940B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5D0091AA-4CCC-1761-0575-27A260C35BD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580</a:t>
            </a:fld>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5BAF3572-6D7F-400D-7F26-45CFD5C1B3BA}"/>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78</a:t>
            </a:r>
          </a:p>
        </p:txBody>
      </p:sp>
    </p:spTree>
    <p:extLst>
      <p:ext uri="{BB962C8B-B14F-4D97-AF65-F5344CB8AC3E}">
        <p14:creationId xmlns:p14="http://schemas.microsoft.com/office/powerpoint/2010/main" val="1758229778"/>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26DB1D-3214-DFA6-D190-410A07C69DFF}"/>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1D4F03C5-EDD1-652B-5C07-EF5753718C23}"/>
              </a:ext>
            </a:extLst>
          </p:cNvPr>
          <p:cNvPicPr>
            <a:picLocks noChangeAspect="1"/>
          </p:cNvPicPr>
          <p:nvPr/>
        </p:nvPicPr>
        <p:blipFill>
          <a:blip r:embed="rId3"/>
          <a:stretch>
            <a:fillRect/>
          </a:stretch>
        </p:blipFill>
        <p:spPr>
          <a:xfrm>
            <a:off x="2779620" y="1658679"/>
            <a:ext cx="3584759" cy="4230991"/>
          </a:xfrm>
          <a:prstGeom prst="rect">
            <a:avLst/>
          </a:prstGeom>
        </p:spPr>
      </p:pic>
      <p:sp>
        <p:nvSpPr>
          <p:cNvPr id="2" name="Title 1">
            <a:extLst>
              <a:ext uri="{FF2B5EF4-FFF2-40B4-BE49-F238E27FC236}">
                <a16:creationId xmlns:a16="http://schemas.microsoft.com/office/drawing/2014/main" id="{BCD20C28-1D49-06E9-0303-B29BA288EA6E}"/>
              </a:ext>
            </a:extLst>
          </p:cNvPr>
          <p:cNvSpPr>
            <a:spLocks noGrp="1"/>
          </p:cNvSpPr>
          <p:nvPr>
            <p:ph type="title"/>
          </p:nvPr>
        </p:nvSpPr>
        <p:spPr/>
        <p:txBody>
          <a:bodyPr/>
          <a:lstStyle/>
          <a:p>
            <a:r>
              <a:rPr lang="en-US" dirty="0"/>
              <a:t>Forgery Was Prevalent</a:t>
            </a:r>
          </a:p>
        </p:txBody>
      </p:sp>
      <p:sp>
        <p:nvSpPr>
          <p:cNvPr id="3" name="Content Placeholder 2">
            <a:extLst>
              <a:ext uri="{FF2B5EF4-FFF2-40B4-BE49-F238E27FC236}">
                <a16:creationId xmlns:a16="http://schemas.microsoft.com/office/drawing/2014/main" id="{34C05347-3005-7180-B4CF-7FC74C360922}"/>
              </a:ext>
            </a:extLst>
          </p:cNvPr>
          <p:cNvSpPr>
            <a:spLocks noGrp="1"/>
          </p:cNvSpPr>
          <p:nvPr>
            <p:ph idx="1"/>
          </p:nvPr>
        </p:nvSpPr>
        <p:spPr/>
        <p:txBody>
          <a:bodyPr anchor="t"/>
          <a:lstStyle/>
          <a:p>
            <a:pPr marL="0" indent="404813">
              <a:buNone/>
            </a:pPr>
            <a:r>
              <a:rPr lang="en-US" b="1" i="1" dirty="0"/>
              <a:t>Bart </a:t>
            </a:r>
            <a:r>
              <a:rPr lang="en-US" b="1" i="1" dirty="0" err="1"/>
              <a:t>Ehrman</a:t>
            </a:r>
            <a:r>
              <a:rPr lang="en-US" b="1" i="1" dirty="0"/>
              <a:t>:  </a:t>
            </a:r>
            <a:r>
              <a:rPr lang="en-US" dirty="0"/>
              <a:t>“Literary forgery was a </a:t>
            </a:r>
            <a:r>
              <a:rPr lang="en-US" b="1" dirty="0">
                <a:solidFill>
                  <a:srgbClr val="FFFF00"/>
                </a:solidFill>
              </a:rPr>
              <a:t>common phenomenon</a:t>
            </a:r>
            <a:r>
              <a:rPr lang="en-US" dirty="0"/>
              <a:t> in the ancient world.  We know this because ancient authors themselves </a:t>
            </a:r>
            <a:r>
              <a:rPr lang="en-US" b="1" dirty="0">
                <a:solidFill>
                  <a:srgbClr val="FFFF00"/>
                </a:solidFill>
              </a:rPr>
              <a:t>talk about it</a:t>
            </a:r>
            <a:r>
              <a:rPr lang="en-US" dirty="0"/>
              <a:t>, a lot.  Discussions of forgery can be found in the writings of some of the </a:t>
            </a:r>
            <a:r>
              <a:rPr lang="en-US" b="1" dirty="0">
                <a:solidFill>
                  <a:srgbClr val="FFFF00"/>
                </a:solidFill>
              </a:rPr>
              <a:t>best-known authors </a:t>
            </a:r>
            <a:r>
              <a:rPr lang="en-US" dirty="0"/>
              <a:t>from antiquity.  Among the Greeks and Romans you can find references to and discussions of forgery in such far-flung authors as Herodotus, Cicero, </a:t>
            </a:r>
            <a:r>
              <a:rPr lang="en-US" dirty="0" err="1"/>
              <a:t>Quintillian</a:t>
            </a:r>
            <a:r>
              <a:rPr lang="en-US" dirty="0"/>
              <a:t>, Martial, Suetonius, Galen, Plutarch, </a:t>
            </a:r>
            <a:r>
              <a:rPr lang="en-US" dirty="0" err="1"/>
              <a:t>Philastratus</a:t>
            </a:r>
            <a:r>
              <a:rPr lang="en-US" dirty="0"/>
              <a:t>, and Diogenes Laertius.  Among</a:t>
            </a:r>
          </a:p>
        </p:txBody>
      </p:sp>
      <p:sp>
        <p:nvSpPr>
          <p:cNvPr id="6" name="Date Placeholder 5">
            <a:extLst>
              <a:ext uri="{FF2B5EF4-FFF2-40B4-BE49-F238E27FC236}">
                <a16:creationId xmlns:a16="http://schemas.microsoft.com/office/drawing/2014/main" id="{E2770E1A-9E7D-4DD1-CE31-94F2BF35C7A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78</a:t>
            </a:r>
          </a:p>
        </p:txBody>
      </p:sp>
      <p:sp>
        <p:nvSpPr>
          <p:cNvPr id="4" name="Footer Placeholder 3">
            <a:extLst>
              <a:ext uri="{FF2B5EF4-FFF2-40B4-BE49-F238E27FC236}">
                <a16:creationId xmlns:a16="http://schemas.microsoft.com/office/drawing/2014/main" id="{8B574109-2803-D64A-29FC-FD512F75BE4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9D28606D-370A-9B40-9EFD-86EFCB1E9DB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189370029"/>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6A37A7-1D40-80D0-F2B5-D9A6C7C0986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6B8AD7A-4940-F059-8F97-188804035D8B}"/>
              </a:ext>
            </a:extLst>
          </p:cNvPr>
          <p:cNvSpPr>
            <a:spLocks noGrp="1"/>
          </p:cNvSpPr>
          <p:nvPr>
            <p:ph type="title"/>
          </p:nvPr>
        </p:nvSpPr>
        <p:spPr/>
        <p:txBody>
          <a:bodyPr/>
          <a:lstStyle/>
          <a:p>
            <a:r>
              <a:rPr lang="en-US" dirty="0"/>
              <a:t>Forgery Was Prevalent</a:t>
            </a:r>
          </a:p>
        </p:txBody>
      </p:sp>
      <p:sp>
        <p:nvSpPr>
          <p:cNvPr id="3" name="Content Placeholder 2">
            <a:extLst>
              <a:ext uri="{FF2B5EF4-FFF2-40B4-BE49-F238E27FC236}">
                <a16:creationId xmlns:a16="http://schemas.microsoft.com/office/drawing/2014/main" id="{1C64B6C3-408C-C308-3CE0-E46CDD0880A0}"/>
              </a:ext>
            </a:extLst>
          </p:cNvPr>
          <p:cNvSpPr>
            <a:spLocks noGrp="1"/>
          </p:cNvSpPr>
          <p:nvPr>
            <p:ph idx="1"/>
          </p:nvPr>
        </p:nvSpPr>
        <p:spPr/>
        <p:txBody>
          <a:bodyPr anchor="t"/>
          <a:lstStyle/>
          <a:p>
            <a:pPr marL="0" indent="0">
              <a:buNone/>
            </a:pPr>
            <a:r>
              <a:rPr lang="en-US" dirty="0"/>
              <a:t>Christian authors there are discussions in the writings of such well-known figures as Irenaeus, Tertullian, Origen, Eusebius, Jerome, </a:t>
            </a:r>
            <a:r>
              <a:rPr lang="en-US" dirty="0" err="1"/>
              <a:t>Rufinus</a:t>
            </a:r>
            <a:r>
              <a:rPr lang="en-US" dirty="0"/>
              <a:t>, and </a:t>
            </a:r>
            <a:r>
              <a:rPr lang="en-US" dirty="0" err="1"/>
              <a:t>Agustine</a:t>
            </a:r>
            <a:r>
              <a:rPr lang="en-US" dirty="0"/>
              <a:t>.”  </a:t>
            </a:r>
            <a:r>
              <a:rPr lang="en-US" sz="2000" dirty="0"/>
              <a:t>(</a:t>
            </a:r>
            <a:r>
              <a:rPr lang="en-US" sz="2000" i="1" dirty="0"/>
              <a:t>Jesus Interrupted</a:t>
            </a:r>
            <a:r>
              <a:rPr lang="en-US" sz="2000" dirty="0"/>
              <a:t>, 52)</a:t>
            </a:r>
          </a:p>
        </p:txBody>
      </p:sp>
      <p:sp>
        <p:nvSpPr>
          <p:cNvPr id="6" name="Date Placeholder 5">
            <a:extLst>
              <a:ext uri="{FF2B5EF4-FFF2-40B4-BE49-F238E27FC236}">
                <a16:creationId xmlns:a16="http://schemas.microsoft.com/office/drawing/2014/main" id="{453E8167-C297-5CE0-17E4-F28E7764CDA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78</a:t>
            </a:r>
          </a:p>
        </p:txBody>
      </p:sp>
      <p:sp>
        <p:nvSpPr>
          <p:cNvPr id="4" name="Footer Placeholder 3">
            <a:extLst>
              <a:ext uri="{FF2B5EF4-FFF2-40B4-BE49-F238E27FC236}">
                <a16:creationId xmlns:a16="http://schemas.microsoft.com/office/drawing/2014/main" id="{BF57ED2C-5696-6F3C-0238-C1C8C032C13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2FF65E0C-3702-4DF2-5F1B-F33F13EA006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196820868"/>
      </p:ext>
    </p:extLst>
  </p:cSld>
  <p:clrMapOvr>
    <a:overrideClrMapping bg1="dk2" tx1="lt1" bg2="dk1" tx2="lt2" accent1="accent1" accent2="accent2" accent3="accent3" accent4="accent4" accent5="accent5" accent6="accent6" hlink="hlink" folHlink="folHlink"/>
  </p:clrMapOvr>
  <p:transition spd="med">
    <p:pull/>
  </p:transition>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9E14A6-D5AC-154A-2BF1-FB5FFAFB7FB2}"/>
              </a:ext>
            </a:extLst>
          </p:cNvPr>
          <p:cNvSpPr>
            <a:spLocks noGrp="1"/>
          </p:cNvSpPr>
          <p:nvPr>
            <p:ph type="title"/>
          </p:nvPr>
        </p:nvSpPr>
        <p:spPr/>
        <p:txBody>
          <a:bodyPr/>
          <a:lstStyle/>
          <a:p>
            <a:r>
              <a:rPr lang="en-US" dirty="0"/>
              <a:t>Forgers’ Techniques</a:t>
            </a:r>
          </a:p>
        </p:txBody>
      </p:sp>
      <p:sp>
        <p:nvSpPr>
          <p:cNvPr id="3" name="Content Placeholder 2">
            <a:extLst>
              <a:ext uri="{FF2B5EF4-FFF2-40B4-BE49-F238E27FC236}">
                <a16:creationId xmlns:a16="http://schemas.microsoft.com/office/drawing/2014/main" id="{CFF157BE-CE89-C8C9-CAC3-94737A873879}"/>
              </a:ext>
            </a:extLst>
          </p:cNvPr>
          <p:cNvSpPr>
            <a:spLocks noGrp="1"/>
          </p:cNvSpPr>
          <p:nvPr>
            <p:ph sz="half" idx="1"/>
          </p:nvPr>
        </p:nvSpPr>
        <p:spPr>
          <a:xfrm>
            <a:off x="4572000" y="1582758"/>
            <a:ext cx="4038600" cy="4038600"/>
          </a:xfrm>
        </p:spPr>
        <p:txBody>
          <a:bodyPr anchor="ctr"/>
          <a:lstStyle/>
          <a:p>
            <a:r>
              <a:rPr lang="en-US" dirty="0"/>
              <a:t>Try to imitate an </a:t>
            </a:r>
            <a:r>
              <a:rPr lang="en-US" b="1" dirty="0">
                <a:solidFill>
                  <a:srgbClr val="FFFF00"/>
                </a:solidFill>
              </a:rPr>
              <a:t>author’s style</a:t>
            </a:r>
          </a:p>
          <a:p>
            <a:r>
              <a:rPr lang="en-US" dirty="0"/>
              <a:t>Include </a:t>
            </a:r>
            <a:r>
              <a:rPr lang="en-US" b="1" dirty="0">
                <a:solidFill>
                  <a:srgbClr val="FFFF00"/>
                </a:solidFill>
              </a:rPr>
              <a:t>incidental verisimilitude</a:t>
            </a:r>
          </a:p>
          <a:p>
            <a:endParaRPr lang="en-US" dirty="0"/>
          </a:p>
        </p:txBody>
      </p:sp>
      <p:pic>
        <p:nvPicPr>
          <p:cNvPr id="8" name="Content Placeholder 7">
            <a:extLst>
              <a:ext uri="{FF2B5EF4-FFF2-40B4-BE49-F238E27FC236}">
                <a16:creationId xmlns:a16="http://schemas.microsoft.com/office/drawing/2014/main" id="{6D379C4A-A202-A758-0839-47BD8FFF7DE0}"/>
              </a:ext>
            </a:extLst>
          </p:cNvPr>
          <p:cNvPicPr>
            <a:picLocks noGrp="1" noChangeAspect="1"/>
          </p:cNvPicPr>
          <p:nvPr>
            <p:ph sz="half" idx="2"/>
          </p:nvPr>
        </p:nvPicPr>
        <p:blipFill>
          <a:blip r:embed="rId3"/>
          <a:stretch>
            <a:fillRect/>
          </a:stretch>
        </p:blipFill>
        <p:spPr>
          <a:xfrm>
            <a:off x="457200" y="1582757"/>
            <a:ext cx="4038600" cy="4038600"/>
          </a:xfrm>
          <a:prstGeom prst="rect">
            <a:avLst/>
          </a:prstGeom>
        </p:spPr>
      </p:pic>
      <p:sp>
        <p:nvSpPr>
          <p:cNvPr id="4" name="Date Placeholder 3">
            <a:extLst>
              <a:ext uri="{FF2B5EF4-FFF2-40B4-BE49-F238E27FC236}">
                <a16:creationId xmlns:a16="http://schemas.microsoft.com/office/drawing/2014/main" id="{93F41C3D-249C-EC4F-4239-0CBA50B4035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78</a:t>
            </a:r>
          </a:p>
        </p:txBody>
      </p:sp>
      <p:sp>
        <p:nvSpPr>
          <p:cNvPr id="5" name="Footer Placeholder 4">
            <a:extLst>
              <a:ext uri="{FF2B5EF4-FFF2-40B4-BE49-F238E27FC236}">
                <a16:creationId xmlns:a16="http://schemas.microsoft.com/office/drawing/2014/main" id="{1E342488-68E6-A90C-51B5-CADF477E907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Forged (Kay Notes)</a:t>
            </a:r>
          </a:p>
        </p:txBody>
      </p:sp>
      <p:sp>
        <p:nvSpPr>
          <p:cNvPr id="6" name="Slide Number Placeholder 5">
            <a:extLst>
              <a:ext uri="{FF2B5EF4-FFF2-40B4-BE49-F238E27FC236}">
                <a16:creationId xmlns:a16="http://schemas.microsoft.com/office/drawing/2014/main" id="{1D8EF3B6-69E0-66A7-2265-7C7A4DEA204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03968434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Forgery</a:t>
            </a:r>
          </a:p>
        </p:txBody>
      </p:sp>
      <p:sp>
        <p:nvSpPr>
          <p:cNvPr id="3" name="Content Placeholder 2"/>
          <p:cNvSpPr>
            <a:spLocks noGrp="1"/>
          </p:cNvSpPr>
          <p:nvPr>
            <p:ph idx="1"/>
          </p:nvPr>
        </p:nvSpPr>
        <p:spPr/>
        <p:txBody>
          <a:bodyPr/>
          <a:lstStyle/>
          <a:p>
            <a:pPr marL="457200" indent="-457200">
              <a:spcBef>
                <a:spcPts val="0"/>
              </a:spcBef>
            </a:pPr>
            <a:r>
              <a:rPr lang="en-US" sz="2800" b="1" dirty="0">
                <a:solidFill>
                  <a:srgbClr val="FFFF00"/>
                </a:solidFill>
                <a:effectLst>
                  <a:outerShdw blurRad="38100" dist="38100" dir="2700000" algn="tl">
                    <a:srgbClr val="000000">
                      <a:alpha val="43137"/>
                    </a:srgbClr>
                  </a:outerShdw>
                </a:effectLst>
              </a:rPr>
              <a:t>Many forgeries </a:t>
            </a:r>
            <a:r>
              <a:rPr lang="en-US" sz="2800" dirty="0">
                <a:effectLst>
                  <a:outerShdw blurRad="38100" dist="38100" dir="2700000" algn="tl">
                    <a:srgbClr val="000000">
                      <a:alpha val="43137"/>
                    </a:srgbClr>
                  </a:outerShdw>
                </a:effectLst>
              </a:rPr>
              <a:t>between the second and fourth centuries in Christian history</a:t>
            </a:r>
          </a:p>
          <a:p>
            <a:pPr marL="457200" indent="-457200">
              <a:spcBef>
                <a:spcPts val="0"/>
              </a:spcBef>
            </a:pPr>
            <a:r>
              <a:rPr lang="en-US" sz="2800" dirty="0">
                <a:effectLst>
                  <a:outerShdw blurRad="38100" dist="38100" dir="2700000" algn="tl">
                    <a:srgbClr val="000000">
                      <a:alpha val="43137"/>
                    </a:srgbClr>
                  </a:outerShdw>
                </a:effectLst>
              </a:rPr>
              <a:t>Some of them were believed to be </a:t>
            </a:r>
            <a:r>
              <a:rPr lang="en-US" sz="2800" b="1" dirty="0">
                <a:solidFill>
                  <a:srgbClr val="FFFF00"/>
                </a:solidFill>
                <a:effectLst>
                  <a:outerShdw blurRad="38100" dist="38100" dir="2700000" algn="tl">
                    <a:srgbClr val="000000">
                      <a:alpha val="43137"/>
                    </a:srgbClr>
                  </a:outerShdw>
                </a:effectLst>
              </a:rPr>
              <a:t>genuine</a:t>
            </a:r>
          </a:p>
          <a:p>
            <a:pPr marL="909637" lvl="1"/>
            <a:r>
              <a:rPr lang="en-US" i="1" dirty="0">
                <a:effectLst>
                  <a:outerShdw blurRad="38100" dist="38100" dir="2700000" algn="tl">
                    <a:srgbClr val="000000">
                      <a:alpha val="43137"/>
                    </a:srgbClr>
                  </a:outerShdw>
                </a:effectLst>
              </a:rPr>
              <a:t>The Apocalypse of Peter</a:t>
            </a:r>
            <a:endParaRPr lang="en-US" b="1" dirty="0">
              <a:solidFill>
                <a:srgbClr val="FFFF00"/>
              </a:solidFill>
              <a:effectLst>
                <a:outerShdw blurRad="38100" dist="38100" dir="2700000" algn="tl">
                  <a:srgbClr val="000000">
                    <a:alpha val="43137"/>
                  </a:srgbClr>
                </a:outerShdw>
              </a:effectLst>
            </a:endParaRPr>
          </a:p>
          <a:p>
            <a:pPr marL="457200" indent="-457200">
              <a:spcBef>
                <a:spcPts val="0"/>
              </a:spcBef>
            </a:pPr>
            <a:r>
              <a:rPr lang="en-US" sz="2800" dirty="0">
                <a:effectLst>
                  <a:outerShdw blurRad="38100" dist="38100" dir="2700000" algn="tl">
                    <a:srgbClr val="000000">
                      <a:alpha val="43137"/>
                    </a:srgbClr>
                  </a:outerShdw>
                </a:effectLst>
              </a:rPr>
              <a:t>Some were writing documents in </a:t>
            </a:r>
            <a:r>
              <a:rPr lang="en-US" b="1" dirty="0">
                <a:solidFill>
                  <a:srgbClr val="FFFF00"/>
                </a:solidFill>
              </a:rPr>
              <a:t>Paul’s name  </a:t>
            </a:r>
            <a:r>
              <a:rPr lang="en-US" sz="2800" dirty="0">
                <a:effectLst>
                  <a:outerShdw blurRad="38100" dist="38100" dir="2700000" algn="tl">
                    <a:srgbClr val="000000">
                      <a:alpha val="43137"/>
                    </a:srgbClr>
                  </a:outerShdw>
                </a:effectLst>
              </a:rPr>
              <a:t>(2 Th. 2:2)</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248D16F-0E3C-4058-4BA5-B3F8030066B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7475099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 calcmode="lin" valueType="num">
                                      <p:cBhvr>
                                        <p:cTn id="26"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Forgery</a:t>
            </a:r>
          </a:p>
        </p:txBody>
      </p:sp>
      <p:sp>
        <p:nvSpPr>
          <p:cNvPr id="3" name="Content Placeholder 2"/>
          <p:cNvSpPr>
            <a:spLocks noGrp="1"/>
          </p:cNvSpPr>
          <p:nvPr>
            <p:ph idx="1"/>
          </p:nvPr>
        </p:nvSpPr>
        <p:spPr>
          <a:xfrm>
            <a:off x="457200" y="1420814"/>
            <a:ext cx="8229600" cy="4926198"/>
          </a:xfrm>
        </p:spPr>
        <p:txBody>
          <a:bodyPr/>
          <a:lstStyle/>
          <a:p>
            <a:pPr marL="457200" indent="-457200"/>
            <a:r>
              <a:rPr lang="en-US" dirty="0">
                <a:effectLst>
                  <a:outerShdw blurRad="38100" dist="38100" dir="2700000" algn="tl">
                    <a:srgbClr val="000000">
                      <a:alpha val="43137"/>
                    </a:srgbClr>
                  </a:outerShdw>
                </a:effectLst>
              </a:rPr>
              <a:t>They were </a:t>
            </a:r>
            <a:r>
              <a:rPr lang="en-US" b="1" dirty="0">
                <a:solidFill>
                  <a:srgbClr val="FFFF00"/>
                </a:solidFill>
                <a:effectLst>
                  <a:outerShdw blurRad="38100" dist="38100" dir="2700000" algn="tl">
                    <a:srgbClr val="000000">
                      <a:alpha val="43137"/>
                    </a:srgbClr>
                  </a:outerShdw>
                </a:effectLst>
              </a:rPr>
              <a:t>written by Gentiles</a:t>
            </a:r>
            <a:r>
              <a:rPr lang="en-US" dirty="0">
                <a:effectLst>
                  <a:outerShdw blurRad="38100" dist="38100" dir="2700000" algn="tl">
                    <a:srgbClr val="000000">
                      <a:alpha val="43137"/>
                    </a:srgbClr>
                  </a:outerShdw>
                </a:effectLst>
              </a:rPr>
              <a:t>, in a Greco-Roman setting where such practices were common.</a:t>
            </a:r>
          </a:p>
          <a:p>
            <a:pPr marL="457200" indent="-457200">
              <a:spcBef>
                <a:spcPts val="0"/>
              </a:spcBef>
              <a:spcAft>
                <a:spcPts val="2400"/>
              </a:spcAft>
            </a:pPr>
            <a:r>
              <a:rPr lang="en-US" sz="2800" dirty="0">
                <a:effectLst>
                  <a:outerShdw blurRad="38100" dist="38100" dir="2700000" algn="tl">
                    <a:srgbClr val="000000">
                      <a:alpha val="43137"/>
                    </a:srgbClr>
                  </a:outerShdw>
                </a:effectLst>
              </a:rPr>
              <a:t>They were also written by people who by both first century and later Orthodox standards </a:t>
            </a:r>
            <a:r>
              <a:rPr lang="en-US" sz="2800" b="1" dirty="0">
                <a:solidFill>
                  <a:srgbClr val="FFFF00"/>
                </a:solidFill>
                <a:effectLst>
                  <a:outerShdw blurRad="38100" dist="38100" dir="2700000" algn="tl">
                    <a:srgbClr val="000000">
                      <a:alpha val="43137"/>
                    </a:srgbClr>
                  </a:outerShdw>
                </a:effectLst>
              </a:rPr>
              <a:t>shouldn’t be called Christians</a:t>
            </a:r>
          </a:p>
          <a:p>
            <a:pPr marL="909637" lvl="1"/>
            <a:r>
              <a:rPr lang="en-US" dirty="0">
                <a:effectLst>
                  <a:outerShdw blurRad="38100" dist="38100" dir="2700000" algn="tl">
                    <a:srgbClr val="000000">
                      <a:alpha val="43137"/>
                    </a:srgbClr>
                  </a:outerShdw>
                </a:effectLst>
              </a:rPr>
              <a:t>Gnostics, </a:t>
            </a:r>
            <a:r>
              <a:rPr lang="en-US" dirty="0" err="1">
                <a:effectLst>
                  <a:outerShdw blurRad="38100" dist="38100" dir="2700000" algn="tl">
                    <a:srgbClr val="000000">
                      <a:alpha val="43137"/>
                    </a:srgbClr>
                  </a:outerShdw>
                </a:effectLst>
              </a:rPr>
              <a:t>Docetists</a:t>
            </a:r>
            <a:r>
              <a:rPr lang="en-US" dirty="0">
                <a:effectLst>
                  <a:outerShdw blurRad="38100" dist="38100" dir="2700000" algn="tl">
                    <a:srgbClr val="000000">
                      <a:alpha val="43137"/>
                    </a:srgbClr>
                  </a:outerShdw>
                </a:effectLst>
              </a:rPr>
              <a:t>, Marcionites and the like</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DBAAA76-31F7-323A-07D5-3A7459EC99D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270519330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Forgeries</a:t>
            </a:r>
          </a:p>
        </p:txBody>
      </p:sp>
      <p:sp>
        <p:nvSpPr>
          <p:cNvPr id="3" name="Content Placeholder 2"/>
          <p:cNvSpPr>
            <a:spLocks noGrp="1"/>
          </p:cNvSpPr>
          <p:nvPr>
            <p:ph idx="1"/>
          </p:nvPr>
        </p:nvSpPr>
        <p:spPr/>
        <p:txBody>
          <a:bodyPr/>
          <a:lstStyle/>
          <a:p>
            <a:pPr marL="457200" indent="-457200"/>
            <a:r>
              <a:rPr lang="en-US" dirty="0">
                <a:effectLst>
                  <a:outerShdw blurRad="38100" dist="38100" dir="2700000" algn="tl">
                    <a:srgbClr val="000000">
                      <a:alpha val="43137"/>
                    </a:srgbClr>
                  </a:outerShdw>
                </a:effectLst>
              </a:rPr>
              <a:t>Bart </a:t>
            </a:r>
            <a:r>
              <a:rPr lang="en-US" dirty="0" err="1">
                <a:effectLst>
                  <a:outerShdw blurRad="38100" dist="38100" dir="2700000" algn="tl">
                    <a:srgbClr val="000000">
                      <a:alpha val="43137"/>
                    </a:srgbClr>
                  </a:outerShdw>
                </a:effectLst>
              </a:rPr>
              <a:t>Ehrman</a:t>
            </a:r>
            <a:r>
              <a:rPr lang="en-US" dirty="0">
                <a:effectLst>
                  <a:outerShdw blurRad="38100" dist="38100" dir="2700000" algn="tl">
                    <a:srgbClr val="000000">
                      <a:alpha val="43137"/>
                    </a:srgbClr>
                  </a:outerShdw>
                </a:effectLst>
              </a:rPr>
              <a:t> engages in </a:t>
            </a:r>
            <a:r>
              <a:rPr lang="en-US" b="1" dirty="0">
                <a:solidFill>
                  <a:srgbClr val="FFFF00"/>
                </a:solidFill>
                <a:effectLst>
                  <a:outerShdw blurRad="38100" dist="38100" dir="2700000" algn="tl">
                    <a:srgbClr val="000000">
                      <a:alpha val="43137"/>
                    </a:srgbClr>
                  </a:outerShdw>
                </a:effectLst>
              </a:rPr>
              <a:t>“guilt by association”</a:t>
            </a:r>
            <a:r>
              <a:rPr lang="en-US" dirty="0">
                <a:effectLst>
                  <a:outerShdw blurRad="38100" dist="38100" dir="2700000" algn="tl">
                    <a:srgbClr val="000000">
                      <a:alpha val="43137"/>
                    </a:srgbClr>
                  </a:outerShdw>
                </a:effectLst>
              </a:rPr>
              <a:t>:  lots of forgeries later therefore must have been earlier</a:t>
            </a:r>
          </a:p>
          <a:p>
            <a:pPr marL="457200" indent="-457200"/>
            <a:r>
              <a:rPr lang="en-US" dirty="0">
                <a:effectLst>
                  <a:outerShdw blurRad="38100" dist="38100" dir="2700000" algn="tl">
                    <a:srgbClr val="000000">
                      <a:alpha val="43137"/>
                    </a:srgbClr>
                  </a:outerShdw>
                </a:effectLst>
              </a:rPr>
              <a:t>Sometimes there was the </a:t>
            </a:r>
            <a:r>
              <a:rPr lang="en-US" b="1" dirty="0">
                <a:solidFill>
                  <a:srgbClr val="FFFF00"/>
                </a:solidFill>
              </a:rPr>
              <a:t>intent to deceive</a:t>
            </a:r>
          </a:p>
          <a:p>
            <a:pPr marL="457200" indent="-457200">
              <a:spcBef>
                <a:spcPts val="0"/>
              </a:spcBef>
              <a:spcAft>
                <a:spcPts val="2400"/>
              </a:spcAft>
            </a:pPr>
            <a:r>
              <a:rPr lang="en-US" sz="2800" dirty="0">
                <a:effectLst>
                  <a:outerShdw blurRad="38100" dist="38100" dir="2700000" algn="tl">
                    <a:srgbClr val="000000">
                      <a:alpha val="43137"/>
                    </a:srgbClr>
                  </a:outerShdw>
                </a:effectLst>
              </a:rPr>
              <a:t>Sometimes </a:t>
            </a:r>
            <a:r>
              <a:rPr lang="en-US" sz="2800" b="1" dirty="0">
                <a:solidFill>
                  <a:srgbClr val="FFFF00"/>
                </a:solidFill>
              </a:rPr>
              <a:t>no intent to deceive</a:t>
            </a:r>
          </a:p>
          <a:p>
            <a:pPr marL="857250" lvl="1" indent="-457200">
              <a:spcBef>
                <a:spcPts val="0"/>
              </a:spcBef>
              <a:spcAft>
                <a:spcPts val="2400"/>
              </a:spcAft>
            </a:pPr>
            <a:r>
              <a:rPr lang="en-US" sz="2400" i="1" dirty="0">
                <a:solidFill>
                  <a:srgbClr val="FFFF00"/>
                </a:solidFill>
                <a:effectLst>
                  <a:outerShdw blurRad="38100" dist="38100" dir="2700000" algn="tl">
                    <a:srgbClr val="000000">
                      <a:alpha val="43137"/>
                    </a:srgbClr>
                  </a:outerShdw>
                </a:effectLst>
              </a:rPr>
              <a:t>Wisdom of Solomon</a:t>
            </a:r>
            <a:r>
              <a:rPr lang="en-US" sz="2400" dirty="0">
                <a:effectLst>
                  <a:outerShdw blurRad="38100" dist="38100" dir="2700000" algn="tl">
                    <a:srgbClr val="000000">
                      <a:alpha val="43137"/>
                    </a:srgbClr>
                  </a:outerShdw>
                </a:effectLst>
              </a:rPr>
              <a:t>:  Makes clear it was not by Solomon but stood in the tradition of his wisdom</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CCBF93A-F165-2828-CA91-9D81395D077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158886523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Ben Witherington III - Wikipedia">
            <a:extLst>
              <a:ext uri="{FF2B5EF4-FFF2-40B4-BE49-F238E27FC236}">
                <a16:creationId xmlns:a16="http://schemas.microsoft.com/office/drawing/2014/main" id="{5B8A2992-56F0-FD6E-337D-EDC1A1C9AFF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2960" y="1420813"/>
            <a:ext cx="4710111" cy="471011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a:t>Warnings About Forgeries</a:t>
            </a:r>
          </a:p>
        </p:txBody>
      </p:sp>
      <p:sp>
        <p:nvSpPr>
          <p:cNvPr id="3" name="Content Placeholder 2"/>
          <p:cNvSpPr>
            <a:spLocks noGrp="1"/>
          </p:cNvSpPr>
          <p:nvPr>
            <p:ph idx="1"/>
          </p:nvPr>
        </p:nvSpPr>
        <p:spPr>
          <a:xfrm>
            <a:off x="457200" y="1420814"/>
            <a:ext cx="8229600" cy="4710112"/>
          </a:xfrm>
        </p:spPr>
        <p:txBody>
          <a:bodyPr/>
          <a:lstStyle/>
          <a:p>
            <a:pPr marL="0" indent="457200">
              <a:spcBef>
                <a:spcPts val="0"/>
              </a:spcBef>
              <a:spcAft>
                <a:spcPts val="2400"/>
              </a:spcAft>
              <a:buNone/>
            </a:pPr>
            <a:r>
              <a:rPr lang="en-US" sz="2800" b="1" i="1" dirty="0">
                <a:effectLst>
                  <a:outerShdw blurRad="38100" dist="38100" dir="2700000" algn="tl">
                    <a:srgbClr val="000000">
                      <a:alpha val="43137"/>
                    </a:srgbClr>
                  </a:outerShdw>
                </a:effectLst>
              </a:rPr>
              <a:t>Ben Witherington:  </a:t>
            </a:r>
            <a:r>
              <a:rPr lang="en-US" sz="2800" dirty="0">
                <a:effectLst>
                  <a:outerShdw blurRad="38100" dist="38100" dir="2700000" algn="tl">
                    <a:srgbClr val="000000">
                      <a:alpha val="43137"/>
                    </a:srgbClr>
                  </a:outerShdw>
                </a:effectLst>
              </a:rPr>
              <a:t>“Thus while it is true that often forgers throw people off their trail by </a:t>
            </a:r>
            <a:r>
              <a:rPr lang="en-US" sz="2800" dirty="0">
                <a:solidFill>
                  <a:srgbClr val="FFFF00"/>
                </a:solidFill>
                <a:effectLst>
                  <a:outerShdw blurRad="38100" dist="38100" dir="2700000" algn="tl">
                    <a:srgbClr val="000000">
                      <a:alpha val="43137"/>
                    </a:srgbClr>
                  </a:outerShdw>
                </a:effectLst>
              </a:rPr>
              <a:t>warning about forgery in their own forged documents</a:t>
            </a:r>
            <a:r>
              <a:rPr lang="en-US" sz="2800" dirty="0">
                <a:effectLst>
                  <a:outerShdw blurRad="38100" dist="38100" dir="2700000" algn="tl">
                    <a:srgbClr val="000000">
                      <a:alpha val="43137"/>
                    </a:srgbClr>
                  </a:outerShdw>
                </a:effectLst>
              </a:rPr>
              <a:t>, in fact, there were </a:t>
            </a:r>
            <a:r>
              <a:rPr lang="en-US" sz="2800" dirty="0">
                <a:solidFill>
                  <a:srgbClr val="FFFF00"/>
                </a:solidFill>
                <a:effectLst>
                  <a:outerShdw blurRad="38100" dist="38100" dir="2700000" algn="tl">
                    <a:srgbClr val="000000">
                      <a:alpha val="43137"/>
                    </a:srgbClr>
                  </a:outerShdw>
                </a:effectLst>
              </a:rPr>
              <a:t>plenty of genuine warnings </a:t>
            </a:r>
            <a:r>
              <a:rPr lang="en-US" sz="2800" dirty="0">
                <a:effectLst>
                  <a:outerShdw blurRad="38100" dist="38100" dir="2700000" algn="tl">
                    <a:srgbClr val="000000">
                      <a:alpha val="43137"/>
                    </a:srgbClr>
                  </a:outerShdw>
                </a:effectLst>
              </a:rPr>
              <a:t>of this sort by authors like Galen, who were really upset with people writing documents in their own name. </a:t>
            </a:r>
            <a:r>
              <a:rPr lang="en-US" sz="2800" dirty="0">
                <a:solidFill>
                  <a:srgbClr val="FFFF00"/>
                </a:solidFill>
                <a:effectLst>
                  <a:outerShdw blurRad="38100" dist="38100" dir="2700000" algn="tl">
                    <a:srgbClr val="000000">
                      <a:alpha val="43137"/>
                    </a:srgbClr>
                  </a:outerShdw>
                </a:effectLst>
              </a:rPr>
              <a:t>Galen even published a list of his authentic writings</a:t>
            </a:r>
            <a:r>
              <a:rPr lang="en-US" sz="2800" dirty="0">
                <a:effectLst>
                  <a:outerShdw blurRad="38100" dist="38100" dir="2700000" algn="tl">
                    <a:srgbClr val="000000">
                      <a:alpha val="43137"/>
                    </a:srgbClr>
                  </a:outerShdw>
                </a:effectLst>
              </a:rPr>
              <a:t> to make clear what was a forgery. As it turn out, </a:t>
            </a:r>
            <a:r>
              <a:rPr lang="en-US" sz="2800" dirty="0">
                <a:solidFill>
                  <a:srgbClr val="FFFF00"/>
                </a:solidFill>
                <a:effectLst>
                  <a:outerShdw blurRad="38100" dist="38100" dir="2700000" algn="tl">
                    <a:srgbClr val="000000">
                      <a:alpha val="43137"/>
                    </a:srgbClr>
                  </a:outerShdw>
                </a:effectLst>
              </a:rPr>
              <a:t>many ancients were very concerned about the dangers of forgery</a:t>
            </a:r>
            <a:r>
              <a:rPr lang="en-US" sz="2800" dirty="0">
                <a:effectLst>
                  <a:outerShdw blurRad="38100" dist="38100" dir="2700000" algn="tl">
                    <a:srgbClr val="000000">
                      <a:alpha val="43137"/>
                    </a:srgbClr>
                  </a:outerShdw>
                </a:effectLst>
              </a:rPr>
              <a:t>, and Paul was one of them.”  </a:t>
            </a:r>
            <a:r>
              <a:rPr lang="en-US" sz="2000" dirty="0">
                <a:effectLst>
                  <a:outerShdw blurRad="38100" dist="38100" dir="2700000" algn="tl">
                    <a:srgbClr val="000000">
                      <a:alpha val="43137"/>
                    </a:srgbClr>
                  </a:outerShdw>
                </a:effectLst>
              </a:rPr>
              <a:t>(Review of Forged, 5)</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9DD660DE-7C09-B69B-FDB7-316A0ADF661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04299465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Ben Witherington III - Wikipedia">
            <a:extLst>
              <a:ext uri="{FF2B5EF4-FFF2-40B4-BE49-F238E27FC236}">
                <a16:creationId xmlns:a16="http://schemas.microsoft.com/office/drawing/2014/main" id="{82F1138C-3DBF-B6FA-FF37-0657F7B5322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47260" y="1452562"/>
            <a:ext cx="4417828" cy="4417828"/>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a:t>Attempts To Deceive</a:t>
            </a:r>
          </a:p>
        </p:txBody>
      </p:sp>
      <p:sp>
        <p:nvSpPr>
          <p:cNvPr id="3" name="Content Placeholder 2"/>
          <p:cNvSpPr>
            <a:spLocks noGrp="1"/>
          </p:cNvSpPr>
          <p:nvPr>
            <p:ph idx="1"/>
          </p:nvPr>
        </p:nvSpPr>
        <p:spPr/>
        <p:txBody>
          <a:bodyPr/>
          <a:lstStyle/>
          <a:p>
            <a:pPr marL="0" indent="457200">
              <a:spcBef>
                <a:spcPts val="0"/>
              </a:spcBef>
              <a:spcAft>
                <a:spcPts val="2400"/>
              </a:spcAft>
              <a:buNone/>
            </a:pPr>
            <a:r>
              <a:rPr lang="en-US" sz="2800" b="1" i="1" dirty="0">
                <a:effectLst>
                  <a:outerShdw blurRad="38100" dist="38100" dir="2700000" algn="tl">
                    <a:srgbClr val="000000">
                      <a:alpha val="43137"/>
                    </a:srgbClr>
                  </a:outerShdw>
                </a:effectLst>
              </a:rPr>
              <a:t>Ben Witherington:  </a:t>
            </a:r>
            <a:r>
              <a:rPr lang="en-US" sz="2800" i="1" dirty="0">
                <a:effectLst>
                  <a:outerShdw blurRad="38100" dist="38100" dir="2700000" algn="tl">
                    <a:srgbClr val="000000">
                      <a:alpha val="43137"/>
                    </a:srgbClr>
                  </a:outerShdw>
                </a:effectLst>
              </a:rPr>
              <a:t>“…I agree with Bart’s critique of liberal scholars who want to claim such practices were mere recognized literary practices, not attempts at deceit, whatever genre of literature we might be discussing. </a:t>
            </a:r>
            <a:r>
              <a:rPr lang="en-US" sz="2800" dirty="0">
                <a:effectLst>
                  <a:outerShdw blurRad="38100" dist="38100" dir="2700000" algn="tl">
                    <a:srgbClr val="000000">
                      <a:alpha val="43137"/>
                    </a:srgbClr>
                  </a:outerShdw>
                </a:effectLst>
              </a:rPr>
              <a:t>I think there is a very limited scope of types of ancient documents of this sort that were not attempts to deceive. There does not, for example, appear to have been </a:t>
            </a:r>
            <a:r>
              <a:rPr lang="en-US" sz="2800" dirty="0">
                <a:solidFill>
                  <a:srgbClr val="FFFF00"/>
                </a:solidFill>
                <a:effectLst>
                  <a:outerShdw blurRad="38100" dist="38100" dir="2700000" algn="tl">
                    <a:srgbClr val="000000">
                      <a:alpha val="43137"/>
                    </a:srgbClr>
                  </a:outerShdw>
                </a:effectLst>
              </a:rPr>
              <a:t>any literary convention warranting </a:t>
            </a:r>
            <a:r>
              <a:rPr lang="en-US" sz="2800" dirty="0" err="1">
                <a:solidFill>
                  <a:srgbClr val="FFFF00"/>
                </a:solidFill>
                <a:effectLst>
                  <a:outerShdw blurRad="38100" dist="38100" dir="2700000" algn="tl">
                    <a:srgbClr val="000000">
                      <a:alpha val="43137"/>
                    </a:srgbClr>
                  </a:outerShdw>
                </a:effectLst>
              </a:rPr>
              <a:t>pseudepigraphical</a:t>
            </a:r>
            <a:r>
              <a:rPr lang="en-US" sz="2800" dirty="0">
                <a:solidFill>
                  <a:srgbClr val="FFFF00"/>
                </a:solidFill>
                <a:effectLst>
                  <a:outerShdw blurRad="38100" dist="38100" dir="2700000" algn="tl">
                    <a:srgbClr val="000000">
                      <a:alpha val="43137"/>
                    </a:srgbClr>
                  </a:outerShdw>
                </a:effectLst>
              </a:rPr>
              <a:t> personal letters in antiquity</a:t>
            </a:r>
            <a:r>
              <a:rPr lang="en-US" sz="2800"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(Review of Forged, 6)</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99B7DD9-772B-CC78-0FE4-FC83EDD384B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5714675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Timeline</a:t>
            </a:r>
          </a:p>
        </p:txBody>
      </p:sp>
      <p:graphicFrame>
        <p:nvGraphicFramePr>
          <p:cNvPr id="6" name="Content Placeholder 5"/>
          <p:cNvGraphicFramePr>
            <a:graphicFrameLocks noGrp="1"/>
          </p:cNvGraphicFramePr>
          <p:nvPr>
            <p:ph idx="1"/>
          </p:nvPr>
        </p:nvGraphicFramePr>
        <p:xfrm>
          <a:off x="551329" y="3134565"/>
          <a:ext cx="8229600" cy="640080"/>
        </p:xfrm>
        <a:graphic>
          <a:graphicData uri="http://schemas.openxmlformats.org/drawingml/2006/table">
            <a:tbl>
              <a:tblPr firstRow="1" bandRow="1">
                <a:tableStyleId>{5C22544A-7EE6-4342-B048-85BDC9FD1C3A}</a:tableStyleId>
              </a:tblPr>
              <a:tblGrid>
                <a:gridCol w="411480">
                  <a:extLst>
                    <a:ext uri="{9D8B030D-6E8A-4147-A177-3AD203B41FA5}">
                      <a16:colId xmlns:a16="http://schemas.microsoft.com/office/drawing/2014/main" val="20000"/>
                    </a:ext>
                  </a:extLst>
                </a:gridCol>
                <a:gridCol w="411480">
                  <a:extLst>
                    <a:ext uri="{9D8B030D-6E8A-4147-A177-3AD203B41FA5}">
                      <a16:colId xmlns:a16="http://schemas.microsoft.com/office/drawing/2014/main" val="20001"/>
                    </a:ext>
                  </a:extLst>
                </a:gridCol>
                <a:gridCol w="411480">
                  <a:extLst>
                    <a:ext uri="{9D8B030D-6E8A-4147-A177-3AD203B41FA5}">
                      <a16:colId xmlns:a16="http://schemas.microsoft.com/office/drawing/2014/main" val="20002"/>
                    </a:ext>
                  </a:extLst>
                </a:gridCol>
                <a:gridCol w="411480">
                  <a:extLst>
                    <a:ext uri="{9D8B030D-6E8A-4147-A177-3AD203B41FA5}">
                      <a16:colId xmlns:a16="http://schemas.microsoft.com/office/drawing/2014/main" val="20003"/>
                    </a:ext>
                  </a:extLst>
                </a:gridCol>
                <a:gridCol w="411480">
                  <a:extLst>
                    <a:ext uri="{9D8B030D-6E8A-4147-A177-3AD203B41FA5}">
                      <a16:colId xmlns:a16="http://schemas.microsoft.com/office/drawing/2014/main" val="20004"/>
                    </a:ext>
                  </a:extLst>
                </a:gridCol>
                <a:gridCol w="411480">
                  <a:extLst>
                    <a:ext uri="{9D8B030D-6E8A-4147-A177-3AD203B41FA5}">
                      <a16:colId xmlns:a16="http://schemas.microsoft.com/office/drawing/2014/main" val="20005"/>
                    </a:ext>
                  </a:extLst>
                </a:gridCol>
                <a:gridCol w="411480">
                  <a:extLst>
                    <a:ext uri="{9D8B030D-6E8A-4147-A177-3AD203B41FA5}">
                      <a16:colId xmlns:a16="http://schemas.microsoft.com/office/drawing/2014/main" val="20006"/>
                    </a:ext>
                  </a:extLst>
                </a:gridCol>
                <a:gridCol w="411480">
                  <a:extLst>
                    <a:ext uri="{9D8B030D-6E8A-4147-A177-3AD203B41FA5}">
                      <a16:colId xmlns:a16="http://schemas.microsoft.com/office/drawing/2014/main" val="20007"/>
                    </a:ext>
                  </a:extLst>
                </a:gridCol>
                <a:gridCol w="411480">
                  <a:extLst>
                    <a:ext uri="{9D8B030D-6E8A-4147-A177-3AD203B41FA5}">
                      <a16:colId xmlns:a16="http://schemas.microsoft.com/office/drawing/2014/main" val="20008"/>
                    </a:ext>
                  </a:extLst>
                </a:gridCol>
                <a:gridCol w="411480">
                  <a:extLst>
                    <a:ext uri="{9D8B030D-6E8A-4147-A177-3AD203B41FA5}">
                      <a16:colId xmlns:a16="http://schemas.microsoft.com/office/drawing/2014/main" val="20009"/>
                    </a:ext>
                  </a:extLst>
                </a:gridCol>
                <a:gridCol w="411480">
                  <a:extLst>
                    <a:ext uri="{9D8B030D-6E8A-4147-A177-3AD203B41FA5}">
                      <a16:colId xmlns:a16="http://schemas.microsoft.com/office/drawing/2014/main" val="20010"/>
                    </a:ext>
                  </a:extLst>
                </a:gridCol>
                <a:gridCol w="411480">
                  <a:extLst>
                    <a:ext uri="{9D8B030D-6E8A-4147-A177-3AD203B41FA5}">
                      <a16:colId xmlns:a16="http://schemas.microsoft.com/office/drawing/2014/main" val="20011"/>
                    </a:ext>
                  </a:extLst>
                </a:gridCol>
                <a:gridCol w="411480">
                  <a:extLst>
                    <a:ext uri="{9D8B030D-6E8A-4147-A177-3AD203B41FA5}">
                      <a16:colId xmlns:a16="http://schemas.microsoft.com/office/drawing/2014/main" val="20012"/>
                    </a:ext>
                  </a:extLst>
                </a:gridCol>
                <a:gridCol w="411480">
                  <a:extLst>
                    <a:ext uri="{9D8B030D-6E8A-4147-A177-3AD203B41FA5}">
                      <a16:colId xmlns:a16="http://schemas.microsoft.com/office/drawing/2014/main" val="20013"/>
                    </a:ext>
                  </a:extLst>
                </a:gridCol>
                <a:gridCol w="411480">
                  <a:extLst>
                    <a:ext uri="{9D8B030D-6E8A-4147-A177-3AD203B41FA5}">
                      <a16:colId xmlns:a16="http://schemas.microsoft.com/office/drawing/2014/main" val="20014"/>
                    </a:ext>
                  </a:extLst>
                </a:gridCol>
                <a:gridCol w="411480">
                  <a:extLst>
                    <a:ext uri="{9D8B030D-6E8A-4147-A177-3AD203B41FA5}">
                      <a16:colId xmlns:a16="http://schemas.microsoft.com/office/drawing/2014/main" val="20015"/>
                    </a:ext>
                  </a:extLst>
                </a:gridCol>
                <a:gridCol w="411480">
                  <a:extLst>
                    <a:ext uri="{9D8B030D-6E8A-4147-A177-3AD203B41FA5}">
                      <a16:colId xmlns:a16="http://schemas.microsoft.com/office/drawing/2014/main" val="20016"/>
                    </a:ext>
                  </a:extLst>
                </a:gridCol>
                <a:gridCol w="411480">
                  <a:extLst>
                    <a:ext uri="{9D8B030D-6E8A-4147-A177-3AD203B41FA5}">
                      <a16:colId xmlns:a16="http://schemas.microsoft.com/office/drawing/2014/main" val="20017"/>
                    </a:ext>
                  </a:extLst>
                </a:gridCol>
                <a:gridCol w="411480">
                  <a:extLst>
                    <a:ext uri="{9D8B030D-6E8A-4147-A177-3AD203B41FA5}">
                      <a16:colId xmlns:a16="http://schemas.microsoft.com/office/drawing/2014/main" val="20018"/>
                    </a:ext>
                  </a:extLst>
                </a:gridCol>
                <a:gridCol w="411480">
                  <a:extLst>
                    <a:ext uri="{9D8B030D-6E8A-4147-A177-3AD203B41FA5}">
                      <a16:colId xmlns:a16="http://schemas.microsoft.com/office/drawing/2014/main" val="20019"/>
                    </a:ext>
                  </a:extLst>
                </a:gridCol>
              </a:tblGrid>
              <a:tr h="370840">
                <a:tc>
                  <a:txBody>
                    <a:bodyPr/>
                    <a:lstStyle/>
                    <a:p>
                      <a:pPr algn="ctr"/>
                      <a:r>
                        <a:rPr lang="en-US" b="0">
                          <a:effectLst>
                            <a:outerShdw blurRad="38100" dist="38100" dir="2700000" algn="tl">
                              <a:srgbClr val="000000">
                                <a:alpha val="43137"/>
                              </a:srgbClr>
                            </a:outerShdw>
                          </a:effectLst>
                          <a:latin typeface="+mj-lt"/>
                        </a:rPr>
                        <a:t>2</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3</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4</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5</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6</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7</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8</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9</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10</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11</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12</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13</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14</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15</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16</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17</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18</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19</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20</a:t>
                      </a:r>
                    </a:p>
                  </a:txBody>
                  <a:tcPr anchor="ctr">
                    <a:solidFill>
                      <a:srgbClr val="00B0F0"/>
                    </a:solidFill>
                  </a:tcPr>
                </a:tc>
                <a:tc>
                  <a:txBody>
                    <a:bodyPr/>
                    <a:lstStyle/>
                    <a:p>
                      <a:pPr algn="ctr"/>
                      <a:r>
                        <a:rPr lang="en-US" b="0">
                          <a:effectLst>
                            <a:outerShdw blurRad="38100" dist="38100" dir="2700000" algn="tl">
                              <a:srgbClr val="000000">
                                <a:alpha val="43137"/>
                              </a:srgbClr>
                            </a:outerShdw>
                          </a:effectLst>
                          <a:latin typeface="+mj-lt"/>
                        </a:rPr>
                        <a:t>21</a:t>
                      </a:r>
                    </a:p>
                  </a:txBody>
                  <a:tcPr anchor="ctr">
                    <a:solidFill>
                      <a:srgbClr val="00B0F0"/>
                    </a:solidFill>
                  </a:tcPr>
                </a:tc>
                <a:extLst>
                  <a:ext uri="{0D108BD9-81ED-4DB2-BD59-A6C34878D82A}">
                    <a16:rowId xmlns:a16="http://schemas.microsoft.com/office/drawing/2014/main" val="10000"/>
                  </a:ext>
                </a:extLst>
              </a:tr>
            </a:tbl>
          </a:graphicData>
        </a:graphic>
      </p:graphicFrame>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Rounded Rectangular Callout 6"/>
          <p:cNvSpPr/>
          <p:nvPr/>
        </p:nvSpPr>
        <p:spPr bwMode="auto">
          <a:xfrm>
            <a:off x="618565" y="4707872"/>
            <a:ext cx="3603812" cy="766482"/>
          </a:xfrm>
          <a:prstGeom prst="wedgeRoundRectCallout">
            <a:avLst>
              <a:gd name="adj1" fmla="val -30456"/>
              <a:gd name="adj2" fmla="val -142763"/>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panose="020B0604020202020204"/>
                <a:ea typeface="+mn-ea"/>
                <a:cs typeface="+mn-cs"/>
              </a:rPr>
              <a:t>“Church Fathers” attribute NT books to NT writers</a:t>
            </a:r>
          </a:p>
        </p:txBody>
      </p:sp>
      <p:sp>
        <p:nvSpPr>
          <p:cNvPr id="8" name="Rounded Rectangular Callout 7"/>
          <p:cNvSpPr/>
          <p:nvPr/>
        </p:nvSpPr>
        <p:spPr bwMode="auto">
          <a:xfrm>
            <a:off x="5302624" y="4707872"/>
            <a:ext cx="3603812" cy="766482"/>
          </a:xfrm>
          <a:prstGeom prst="wedgeRoundRectCallout">
            <a:avLst>
              <a:gd name="adj1" fmla="val 26634"/>
              <a:gd name="adj2" fmla="val -158553"/>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panose="020B0604020202020204"/>
                <a:ea typeface="+mn-ea"/>
                <a:cs typeface="+mn-cs"/>
              </a:rPr>
              <a:t>Liberal Scholars now know better</a:t>
            </a:r>
          </a:p>
        </p:txBody>
      </p:sp>
      <p:sp>
        <p:nvSpPr>
          <p:cNvPr id="9" name="Rounded Rectangle 8"/>
          <p:cNvSpPr/>
          <p:nvPr/>
        </p:nvSpPr>
        <p:spPr bwMode="auto">
          <a:xfrm>
            <a:off x="1408670" y="1649549"/>
            <a:ext cx="5995434" cy="960297"/>
          </a:xfrm>
          <a:prstGeom prst="downArrowCallout">
            <a:avLst/>
          </a:prstGeom>
          <a:solidFill>
            <a:schemeClr val="bg1">
              <a:lumMod val="75000"/>
              <a:lumOff val="25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Authorship Not Questioned</a:t>
            </a:r>
          </a:p>
        </p:txBody>
      </p:sp>
      <p:sp>
        <p:nvSpPr>
          <p:cNvPr id="3" name="Date Placeholder 2">
            <a:extLst>
              <a:ext uri="{FF2B5EF4-FFF2-40B4-BE49-F238E27FC236}">
                <a16:creationId xmlns:a16="http://schemas.microsoft.com/office/drawing/2014/main" id="{D9869F22-0BF7-1F1B-FF98-F2E47D6176A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4076189103"/>
      </p:ext>
    </p:extLst>
  </p:cSld>
  <p:clrMapOvr>
    <a:masterClrMapping/>
  </p:clrMapOvr>
  <p:transition spd="med">
    <p:pull/>
  </p:transition>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 name="Callout: Line 17">
            <a:extLst>
              <a:ext uri="{FF2B5EF4-FFF2-40B4-BE49-F238E27FC236}">
                <a16:creationId xmlns:a16="http://schemas.microsoft.com/office/drawing/2014/main" id="{45BC624F-9378-9B25-8108-BA55AE407A52}"/>
              </a:ext>
            </a:extLst>
          </p:cNvPr>
          <p:cNvSpPr/>
          <p:nvPr/>
        </p:nvSpPr>
        <p:spPr bwMode="auto">
          <a:xfrm>
            <a:off x="486621" y="2524420"/>
            <a:ext cx="2856763" cy="402477"/>
          </a:xfrm>
          <a:prstGeom prst="borderCallout1">
            <a:avLst>
              <a:gd name="adj1" fmla="val 102084"/>
              <a:gd name="adj2" fmla="val 67547"/>
              <a:gd name="adj3" fmla="val 601973"/>
              <a:gd name="adj4" fmla="val 79911"/>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Justin Martyr  </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(Mk, Lk)</a:t>
            </a:r>
          </a:p>
        </p:txBody>
      </p:sp>
      <p:sp>
        <p:nvSpPr>
          <p:cNvPr id="15" name="Callout: Line 14">
            <a:extLst>
              <a:ext uri="{FF2B5EF4-FFF2-40B4-BE49-F238E27FC236}">
                <a16:creationId xmlns:a16="http://schemas.microsoft.com/office/drawing/2014/main" id="{14501245-4FDA-A45D-3C7C-6DEEB1C7241A}"/>
              </a:ext>
            </a:extLst>
          </p:cNvPr>
          <p:cNvSpPr/>
          <p:nvPr/>
        </p:nvSpPr>
        <p:spPr bwMode="auto">
          <a:xfrm>
            <a:off x="1598436" y="441309"/>
            <a:ext cx="3160386" cy="402477"/>
          </a:xfrm>
          <a:prstGeom prst="borderCallout1">
            <a:avLst>
              <a:gd name="adj1" fmla="val 102084"/>
              <a:gd name="adj2" fmla="val 67547"/>
              <a:gd name="adj3" fmla="val 1108991"/>
              <a:gd name="adj4" fmla="val 70175"/>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Irenaeus</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  (Mt, Mk, Lk, Jn)</a:t>
            </a:r>
          </a:p>
        </p:txBody>
      </p:sp>
      <p:sp>
        <p:nvSpPr>
          <p:cNvPr id="2" name="Footer Placeholder 1">
            <a:extLst>
              <a:ext uri="{FF2B5EF4-FFF2-40B4-BE49-F238E27FC236}">
                <a16:creationId xmlns:a16="http://schemas.microsoft.com/office/drawing/2014/main" id="{CA6DA326-5268-2010-1F2F-7EC2588DC61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Slide Number Placeholder 2">
            <a:extLst>
              <a:ext uri="{FF2B5EF4-FFF2-40B4-BE49-F238E27FC236}">
                <a16:creationId xmlns:a16="http://schemas.microsoft.com/office/drawing/2014/main" id="{B357D9E0-C80B-BC24-F636-CBB69224D5E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Arrow: Right 3">
            <a:extLst>
              <a:ext uri="{FF2B5EF4-FFF2-40B4-BE49-F238E27FC236}">
                <a16:creationId xmlns:a16="http://schemas.microsoft.com/office/drawing/2014/main" id="{9A3AFAE3-C32F-E8FE-2BBB-D84F283564C9}"/>
              </a:ext>
            </a:extLst>
          </p:cNvPr>
          <p:cNvSpPr/>
          <p:nvPr/>
        </p:nvSpPr>
        <p:spPr bwMode="auto">
          <a:xfrm>
            <a:off x="294797" y="4734404"/>
            <a:ext cx="8314332" cy="776711"/>
          </a:xfrm>
          <a:prstGeom prst="rightArrow">
            <a:avLst>
              <a:gd name="adj1" fmla="val 39091"/>
              <a:gd name="adj2" fmla="val 50000"/>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5" name="TextBox 4">
            <a:extLst>
              <a:ext uri="{FF2B5EF4-FFF2-40B4-BE49-F238E27FC236}">
                <a16:creationId xmlns:a16="http://schemas.microsoft.com/office/drawing/2014/main" id="{B35F12C0-8BC5-5CF7-1EB6-3F04D433697A}"/>
              </a:ext>
            </a:extLst>
          </p:cNvPr>
          <p:cNvSpPr txBox="1"/>
          <p:nvPr/>
        </p:nvSpPr>
        <p:spPr>
          <a:xfrm>
            <a:off x="7620000" y="4935643"/>
            <a:ext cx="8490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225</a:t>
            </a:r>
          </a:p>
        </p:txBody>
      </p:sp>
      <p:sp>
        <p:nvSpPr>
          <p:cNvPr id="6" name="Callout: Line 5">
            <a:extLst>
              <a:ext uri="{FF2B5EF4-FFF2-40B4-BE49-F238E27FC236}">
                <a16:creationId xmlns:a16="http://schemas.microsoft.com/office/drawing/2014/main" id="{B4DD70A0-231E-1B25-608C-3872C49AD769}"/>
              </a:ext>
            </a:extLst>
          </p:cNvPr>
          <p:cNvSpPr/>
          <p:nvPr/>
        </p:nvSpPr>
        <p:spPr bwMode="auto">
          <a:xfrm>
            <a:off x="7156326" y="233012"/>
            <a:ext cx="1747600" cy="402477"/>
          </a:xfrm>
          <a:prstGeom prst="borderCallout1">
            <a:avLst>
              <a:gd name="adj1" fmla="val 104715"/>
              <a:gd name="adj2" fmla="val 61667"/>
              <a:gd name="adj3" fmla="val 1168641"/>
              <a:gd name="adj4" fmla="val 57102"/>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Origen</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  (Mk)</a:t>
            </a:r>
          </a:p>
        </p:txBody>
      </p:sp>
      <p:sp>
        <p:nvSpPr>
          <p:cNvPr id="7" name="TextBox 6">
            <a:extLst>
              <a:ext uri="{FF2B5EF4-FFF2-40B4-BE49-F238E27FC236}">
                <a16:creationId xmlns:a16="http://schemas.microsoft.com/office/drawing/2014/main" id="{C57C701B-AA6C-AA1A-869F-5222044E0BD1}"/>
              </a:ext>
            </a:extLst>
          </p:cNvPr>
          <p:cNvSpPr txBox="1"/>
          <p:nvPr/>
        </p:nvSpPr>
        <p:spPr>
          <a:xfrm>
            <a:off x="5730590" y="4916557"/>
            <a:ext cx="8490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200</a:t>
            </a:r>
          </a:p>
        </p:txBody>
      </p:sp>
      <p:sp>
        <p:nvSpPr>
          <p:cNvPr id="8" name="Callout: Line 7">
            <a:extLst>
              <a:ext uri="{FF2B5EF4-FFF2-40B4-BE49-F238E27FC236}">
                <a16:creationId xmlns:a16="http://schemas.microsoft.com/office/drawing/2014/main" id="{78D0FED0-FCE1-898E-7E88-D67E39ED6737}"/>
              </a:ext>
            </a:extLst>
          </p:cNvPr>
          <p:cNvSpPr/>
          <p:nvPr/>
        </p:nvSpPr>
        <p:spPr bwMode="auto">
          <a:xfrm>
            <a:off x="5665867" y="783881"/>
            <a:ext cx="1148000" cy="402477"/>
          </a:xfrm>
          <a:prstGeom prst="borderCallout1">
            <a:avLst>
              <a:gd name="adj1" fmla="val 107347"/>
              <a:gd name="adj2" fmla="val 47213"/>
              <a:gd name="adj3" fmla="val 1037061"/>
              <a:gd name="adj4" fmla="val 50940"/>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P75</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 (Lk)</a:t>
            </a:r>
          </a:p>
        </p:txBody>
      </p:sp>
      <p:sp>
        <p:nvSpPr>
          <p:cNvPr id="9" name="Callout: Line 8">
            <a:extLst>
              <a:ext uri="{FF2B5EF4-FFF2-40B4-BE49-F238E27FC236}">
                <a16:creationId xmlns:a16="http://schemas.microsoft.com/office/drawing/2014/main" id="{E7899F28-85AF-3FBB-7C35-A085007FCE03}"/>
              </a:ext>
            </a:extLst>
          </p:cNvPr>
          <p:cNvSpPr/>
          <p:nvPr/>
        </p:nvSpPr>
        <p:spPr bwMode="auto">
          <a:xfrm>
            <a:off x="5038027" y="1356457"/>
            <a:ext cx="1899704" cy="402477"/>
          </a:xfrm>
          <a:prstGeom prst="borderCallout1">
            <a:avLst>
              <a:gd name="adj1" fmla="val 105593"/>
              <a:gd name="adj2" fmla="val 59136"/>
              <a:gd name="adj3" fmla="val 900220"/>
              <a:gd name="adj4" fmla="val 61135"/>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Tertullian</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 (Mk)</a:t>
            </a:r>
          </a:p>
        </p:txBody>
      </p:sp>
      <p:sp>
        <p:nvSpPr>
          <p:cNvPr id="10" name="Callout: Line 9">
            <a:extLst>
              <a:ext uri="{FF2B5EF4-FFF2-40B4-BE49-F238E27FC236}">
                <a16:creationId xmlns:a16="http://schemas.microsoft.com/office/drawing/2014/main" id="{C9EA3EB5-967B-6CDE-7E40-6370A4DC9E01}"/>
              </a:ext>
            </a:extLst>
          </p:cNvPr>
          <p:cNvSpPr/>
          <p:nvPr/>
        </p:nvSpPr>
        <p:spPr bwMode="auto">
          <a:xfrm>
            <a:off x="3343385" y="1885368"/>
            <a:ext cx="4230131" cy="402477"/>
          </a:xfrm>
          <a:prstGeom prst="borderCallout1">
            <a:avLst>
              <a:gd name="adj1" fmla="val 102084"/>
              <a:gd name="adj2" fmla="val 67547"/>
              <a:gd name="adj3" fmla="val 770395"/>
              <a:gd name="adj4" fmla="val 67623"/>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Muratorian Canon </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(Mt, Mk, Lk, Jn)</a:t>
            </a:r>
          </a:p>
        </p:txBody>
      </p:sp>
      <p:sp>
        <p:nvSpPr>
          <p:cNvPr id="11" name="Callout: Line 10">
            <a:extLst>
              <a:ext uri="{FF2B5EF4-FFF2-40B4-BE49-F238E27FC236}">
                <a16:creationId xmlns:a16="http://schemas.microsoft.com/office/drawing/2014/main" id="{21D8F344-EA7D-EC26-D842-DA58C67690F1}"/>
              </a:ext>
            </a:extLst>
          </p:cNvPr>
          <p:cNvSpPr/>
          <p:nvPr/>
        </p:nvSpPr>
        <p:spPr bwMode="auto">
          <a:xfrm>
            <a:off x="3431650" y="2423851"/>
            <a:ext cx="4113622" cy="402477"/>
          </a:xfrm>
          <a:prstGeom prst="borderCallout1">
            <a:avLst>
              <a:gd name="adj1" fmla="val 102084"/>
              <a:gd name="adj2" fmla="val 67547"/>
              <a:gd name="adj3" fmla="val 636184"/>
              <a:gd name="adj4" fmla="val 68052"/>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Clement  of Alex. </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(Mt, Mk, Lk, Jn)</a:t>
            </a:r>
          </a:p>
        </p:txBody>
      </p:sp>
      <p:sp>
        <p:nvSpPr>
          <p:cNvPr id="12" name="TextBox 11">
            <a:extLst>
              <a:ext uri="{FF2B5EF4-FFF2-40B4-BE49-F238E27FC236}">
                <a16:creationId xmlns:a16="http://schemas.microsoft.com/office/drawing/2014/main" id="{CE1B29E6-F005-53AA-A608-3B03A4B01FBF}"/>
              </a:ext>
            </a:extLst>
          </p:cNvPr>
          <p:cNvSpPr txBox="1"/>
          <p:nvPr/>
        </p:nvSpPr>
        <p:spPr>
          <a:xfrm>
            <a:off x="4148631" y="4921503"/>
            <a:ext cx="8490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175</a:t>
            </a:r>
          </a:p>
        </p:txBody>
      </p:sp>
      <p:sp>
        <p:nvSpPr>
          <p:cNvPr id="13" name="Callout: Line 12">
            <a:extLst>
              <a:ext uri="{FF2B5EF4-FFF2-40B4-BE49-F238E27FC236}">
                <a16:creationId xmlns:a16="http://schemas.microsoft.com/office/drawing/2014/main" id="{65447902-E273-A6A3-E999-F758FAD2DB4F}"/>
              </a:ext>
            </a:extLst>
          </p:cNvPr>
          <p:cNvSpPr/>
          <p:nvPr/>
        </p:nvSpPr>
        <p:spPr bwMode="auto">
          <a:xfrm>
            <a:off x="2439578" y="3235816"/>
            <a:ext cx="4113622" cy="402477"/>
          </a:xfrm>
          <a:prstGeom prst="borderCallout1">
            <a:avLst>
              <a:gd name="adj1" fmla="val 104717"/>
              <a:gd name="adj2" fmla="val 55789"/>
              <a:gd name="adj3" fmla="val 430043"/>
              <a:gd name="adj4" fmla="val 54148"/>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Anti-Marcionite Prologue  </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(Lk)</a:t>
            </a:r>
          </a:p>
        </p:txBody>
      </p:sp>
      <p:sp>
        <p:nvSpPr>
          <p:cNvPr id="14" name="Callout: Line 13">
            <a:extLst>
              <a:ext uri="{FF2B5EF4-FFF2-40B4-BE49-F238E27FC236}">
                <a16:creationId xmlns:a16="http://schemas.microsoft.com/office/drawing/2014/main" id="{B5E12160-3DBE-05B2-95AF-4C485BF48C7E}"/>
              </a:ext>
            </a:extLst>
          </p:cNvPr>
          <p:cNvSpPr/>
          <p:nvPr/>
        </p:nvSpPr>
        <p:spPr bwMode="auto">
          <a:xfrm>
            <a:off x="2566671" y="3956215"/>
            <a:ext cx="3417529" cy="402477"/>
          </a:xfrm>
          <a:prstGeom prst="borderCallout1">
            <a:avLst>
              <a:gd name="adj1" fmla="val 100330"/>
              <a:gd name="adj2" fmla="val 62588"/>
              <a:gd name="adj3" fmla="val 247587"/>
              <a:gd name="adj4" fmla="val 61315"/>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Theophilus of Antioch </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(Lk)</a:t>
            </a:r>
          </a:p>
        </p:txBody>
      </p:sp>
      <p:sp>
        <p:nvSpPr>
          <p:cNvPr id="16" name="TextBox 15">
            <a:extLst>
              <a:ext uri="{FF2B5EF4-FFF2-40B4-BE49-F238E27FC236}">
                <a16:creationId xmlns:a16="http://schemas.microsoft.com/office/drawing/2014/main" id="{089D2569-1726-994F-F1DB-B8EB732E99EF}"/>
              </a:ext>
            </a:extLst>
          </p:cNvPr>
          <p:cNvSpPr txBox="1"/>
          <p:nvPr/>
        </p:nvSpPr>
        <p:spPr>
          <a:xfrm>
            <a:off x="3486957" y="4943654"/>
            <a:ext cx="8490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170</a:t>
            </a:r>
          </a:p>
        </p:txBody>
      </p:sp>
      <p:sp>
        <p:nvSpPr>
          <p:cNvPr id="17" name="TextBox 16">
            <a:extLst>
              <a:ext uri="{FF2B5EF4-FFF2-40B4-BE49-F238E27FC236}">
                <a16:creationId xmlns:a16="http://schemas.microsoft.com/office/drawing/2014/main" id="{0EAD4FD2-D680-907B-5D37-C847AA6F434B}"/>
              </a:ext>
            </a:extLst>
          </p:cNvPr>
          <p:cNvSpPr txBox="1"/>
          <p:nvPr/>
        </p:nvSpPr>
        <p:spPr>
          <a:xfrm>
            <a:off x="2286292" y="4927363"/>
            <a:ext cx="8490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150</a:t>
            </a:r>
          </a:p>
        </p:txBody>
      </p:sp>
      <p:sp>
        <p:nvSpPr>
          <p:cNvPr id="19" name="TextBox 18">
            <a:extLst>
              <a:ext uri="{FF2B5EF4-FFF2-40B4-BE49-F238E27FC236}">
                <a16:creationId xmlns:a16="http://schemas.microsoft.com/office/drawing/2014/main" id="{690A3E6B-C80B-6D0C-FD7D-6BE59104015C}"/>
              </a:ext>
            </a:extLst>
          </p:cNvPr>
          <p:cNvSpPr txBox="1"/>
          <p:nvPr/>
        </p:nvSpPr>
        <p:spPr>
          <a:xfrm>
            <a:off x="1624618" y="4921503"/>
            <a:ext cx="8490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145</a:t>
            </a:r>
          </a:p>
        </p:txBody>
      </p:sp>
      <p:sp>
        <p:nvSpPr>
          <p:cNvPr id="20" name="Callout: Line 19">
            <a:extLst>
              <a:ext uri="{FF2B5EF4-FFF2-40B4-BE49-F238E27FC236}">
                <a16:creationId xmlns:a16="http://schemas.microsoft.com/office/drawing/2014/main" id="{75391B3A-3AB2-121F-CB55-D3DD9D2A7F80}"/>
              </a:ext>
            </a:extLst>
          </p:cNvPr>
          <p:cNvSpPr/>
          <p:nvPr/>
        </p:nvSpPr>
        <p:spPr bwMode="auto">
          <a:xfrm>
            <a:off x="440725" y="3224615"/>
            <a:ext cx="1772897" cy="402477"/>
          </a:xfrm>
          <a:prstGeom prst="borderCallout1">
            <a:avLst>
              <a:gd name="adj1" fmla="val 102084"/>
              <a:gd name="adj2" fmla="val 67547"/>
              <a:gd name="adj3" fmla="val 423903"/>
              <a:gd name="adj4" fmla="val 90995"/>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Marcion</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  (Lk)</a:t>
            </a:r>
          </a:p>
        </p:txBody>
      </p:sp>
      <p:sp>
        <p:nvSpPr>
          <p:cNvPr id="21" name="TextBox 20">
            <a:extLst>
              <a:ext uri="{FF2B5EF4-FFF2-40B4-BE49-F238E27FC236}">
                <a16:creationId xmlns:a16="http://schemas.microsoft.com/office/drawing/2014/main" id="{13220288-7924-C004-6019-D1D56B2A621D}"/>
              </a:ext>
            </a:extLst>
          </p:cNvPr>
          <p:cNvSpPr txBox="1"/>
          <p:nvPr/>
        </p:nvSpPr>
        <p:spPr>
          <a:xfrm>
            <a:off x="347753" y="4922704"/>
            <a:ext cx="8490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120</a:t>
            </a:r>
          </a:p>
        </p:txBody>
      </p:sp>
      <p:sp>
        <p:nvSpPr>
          <p:cNvPr id="22" name="Callout: Line 21">
            <a:extLst>
              <a:ext uri="{FF2B5EF4-FFF2-40B4-BE49-F238E27FC236}">
                <a16:creationId xmlns:a16="http://schemas.microsoft.com/office/drawing/2014/main" id="{56C5206B-B959-FEC2-31B0-3203B8B3C2A0}"/>
              </a:ext>
            </a:extLst>
          </p:cNvPr>
          <p:cNvSpPr/>
          <p:nvPr/>
        </p:nvSpPr>
        <p:spPr bwMode="auto">
          <a:xfrm>
            <a:off x="192709" y="3832970"/>
            <a:ext cx="2162134" cy="402477"/>
          </a:xfrm>
          <a:prstGeom prst="borderCallout1">
            <a:avLst>
              <a:gd name="adj1" fmla="val 106470"/>
              <a:gd name="adj2" fmla="val 28358"/>
              <a:gd name="adj3" fmla="val 256359"/>
              <a:gd name="adj4" fmla="val 28711"/>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Papias</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Tahoma" panose="020B0604030504040204" pitchFamily="34" charset="0"/>
                <a:cs typeface="Tahoma" panose="020B0604030504040204" pitchFamily="34" charset="0"/>
              </a:rPr>
              <a:t>  (Mt, Mk)</a:t>
            </a:r>
          </a:p>
        </p:txBody>
      </p:sp>
      <p:sp>
        <p:nvSpPr>
          <p:cNvPr id="23" name="Date Placeholder 22">
            <a:extLst>
              <a:ext uri="{FF2B5EF4-FFF2-40B4-BE49-F238E27FC236}">
                <a16:creationId xmlns:a16="http://schemas.microsoft.com/office/drawing/2014/main" id="{11504971-730E-1240-FD80-02300FE5CD9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Outline, 9</a:t>
            </a:r>
          </a:p>
        </p:txBody>
      </p:sp>
    </p:spTree>
    <p:extLst>
      <p:ext uri="{BB962C8B-B14F-4D97-AF65-F5344CB8AC3E}">
        <p14:creationId xmlns:p14="http://schemas.microsoft.com/office/powerpoint/2010/main" val="59401861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down)">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down)">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down)">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wipe(down)">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wipe(down)">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down)">
                                      <p:cBhvr>
                                        <p:cTn id="47" dur="500"/>
                                        <p:tgtEl>
                                          <p:spTgt spid="18"/>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ipe(down)">
                                      <p:cBhvr>
                                        <p:cTn id="52" dur="500"/>
                                        <p:tgtEl>
                                          <p:spTgt spid="20"/>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wipe(down)">
                                      <p:cBhvr>
                                        <p:cTn id="5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5" grpId="0" animBg="1"/>
      <p:bldP spid="6" grpId="0" animBg="1"/>
      <p:bldP spid="8" grpId="0" animBg="1"/>
      <p:bldP spid="9" grpId="0" animBg="1"/>
      <p:bldP spid="10" grpId="0" animBg="1"/>
      <p:bldP spid="11" grpId="0" animBg="1"/>
      <p:bldP spid="13" grpId="0" animBg="1"/>
      <p:bldP spid="14" grpId="0" animBg="1"/>
      <p:bldP spid="20" grpId="0" animBg="1"/>
      <p:bldP spid="22" grpId="0" animBg="1"/>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3962D4-7459-86A0-DB7E-B684250C6DCC}"/>
              </a:ext>
            </a:extLst>
          </p:cNvPr>
          <p:cNvSpPr>
            <a:spLocks noGrp="1"/>
          </p:cNvSpPr>
          <p:nvPr>
            <p:ph type="title"/>
          </p:nvPr>
        </p:nvSpPr>
        <p:spPr/>
        <p:txBody>
          <a:bodyPr/>
          <a:lstStyle/>
          <a:p>
            <a:r>
              <a:rPr lang="en-US" dirty="0"/>
              <a:t>Forgery</a:t>
            </a:r>
          </a:p>
        </p:txBody>
      </p:sp>
      <p:sp>
        <p:nvSpPr>
          <p:cNvPr id="3" name="Content Placeholder 2">
            <a:extLst>
              <a:ext uri="{FF2B5EF4-FFF2-40B4-BE49-F238E27FC236}">
                <a16:creationId xmlns:a16="http://schemas.microsoft.com/office/drawing/2014/main" id="{965AD1CC-B0D4-8B70-AF00-5004A6C0C888}"/>
              </a:ext>
            </a:extLst>
          </p:cNvPr>
          <p:cNvSpPr>
            <a:spLocks noGrp="1"/>
          </p:cNvSpPr>
          <p:nvPr>
            <p:ph idx="1"/>
          </p:nvPr>
        </p:nvSpPr>
        <p:spPr>
          <a:xfrm>
            <a:off x="457200" y="1568302"/>
            <a:ext cx="8229600" cy="4530725"/>
          </a:xfrm>
        </p:spPr>
        <p:txBody>
          <a:bodyPr/>
          <a:lstStyle/>
          <a:p>
            <a:r>
              <a:rPr lang="en-US" b="1" dirty="0">
                <a:solidFill>
                  <a:srgbClr val="FFFF00"/>
                </a:solidFill>
              </a:rPr>
              <a:t>OT teaching </a:t>
            </a:r>
            <a:r>
              <a:rPr lang="en-US" dirty="0"/>
              <a:t>about the importance of </a:t>
            </a:r>
            <a:r>
              <a:rPr lang="en-US" b="1" dirty="0">
                <a:solidFill>
                  <a:srgbClr val="FFFF00"/>
                </a:solidFill>
              </a:rPr>
              <a:t>truth</a:t>
            </a:r>
            <a:r>
              <a:rPr lang="en-US" dirty="0"/>
              <a:t> would make it unlikely that sincere Jewish Christians would have engaged in </a:t>
            </a:r>
            <a:r>
              <a:rPr lang="en-US" b="1" dirty="0">
                <a:solidFill>
                  <a:srgbClr val="FFFF00"/>
                </a:solidFill>
              </a:rPr>
              <a:t>“forgery”</a:t>
            </a:r>
          </a:p>
          <a:p>
            <a:r>
              <a:rPr lang="en-US" b="1" dirty="0">
                <a:solidFill>
                  <a:srgbClr val="FFFF00"/>
                </a:solidFill>
              </a:rPr>
              <a:t>Jesus’ teaching </a:t>
            </a:r>
            <a:r>
              <a:rPr lang="en-US" dirty="0"/>
              <a:t>and the </a:t>
            </a:r>
            <a:r>
              <a:rPr lang="en-US" b="1" dirty="0">
                <a:solidFill>
                  <a:srgbClr val="FFFF00"/>
                </a:solidFill>
              </a:rPr>
              <a:t>apostles’ teaching </a:t>
            </a:r>
            <a:r>
              <a:rPr lang="en-US" dirty="0"/>
              <a:t>about the importance of truth would have precluded the practice of “forgery”</a:t>
            </a:r>
          </a:p>
          <a:p>
            <a:endParaRPr lang="en-US" dirty="0"/>
          </a:p>
        </p:txBody>
      </p:sp>
      <p:sp>
        <p:nvSpPr>
          <p:cNvPr id="4" name="Date Placeholder 3">
            <a:extLst>
              <a:ext uri="{FF2B5EF4-FFF2-40B4-BE49-F238E27FC236}">
                <a16:creationId xmlns:a16="http://schemas.microsoft.com/office/drawing/2014/main" id="{E21213BB-426D-0E3E-08F2-AE0A3E77D0EA}"/>
              </a:ext>
            </a:extLst>
          </p:cNvPr>
          <p:cNvSpPr>
            <a:spLocks noGrp="1"/>
          </p:cNvSpPr>
          <p:nvPr>
            <p:ph type="dt" sz="half" idx="10"/>
          </p:nvPr>
        </p:nvSpPr>
        <p:spPr/>
        <p:txBody>
          <a:bodyPr/>
          <a:lstStyle/>
          <a:p>
            <a:r>
              <a:rPr lang="en-US" dirty="0"/>
              <a:t>Outline, 79</a:t>
            </a:r>
          </a:p>
        </p:txBody>
      </p:sp>
      <p:sp>
        <p:nvSpPr>
          <p:cNvPr id="5" name="Footer Placeholder 4">
            <a:extLst>
              <a:ext uri="{FF2B5EF4-FFF2-40B4-BE49-F238E27FC236}">
                <a16:creationId xmlns:a16="http://schemas.microsoft.com/office/drawing/2014/main" id="{A4B6ECA3-4FDA-957E-49E6-DED20D9DC09E}"/>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2A2D96AF-45DD-876D-6826-041231B6F643}"/>
              </a:ext>
            </a:extLst>
          </p:cNvPr>
          <p:cNvSpPr>
            <a:spLocks noGrp="1"/>
          </p:cNvSpPr>
          <p:nvPr>
            <p:ph type="sldNum" sz="quarter" idx="12"/>
          </p:nvPr>
        </p:nvSpPr>
        <p:spPr/>
        <p:txBody>
          <a:bodyPr/>
          <a:lstStyle/>
          <a:p>
            <a:fld id="{3C8CA7C4-6BCF-4B83-8858-85B1748A2A5F}" type="slidenum">
              <a:rPr lang="en-US" smtClean="0"/>
              <a:t>590</a:t>
            </a:fld>
            <a:endParaRPr lang="en-US"/>
          </a:p>
        </p:txBody>
      </p:sp>
    </p:spTree>
    <p:extLst>
      <p:ext uri="{BB962C8B-B14F-4D97-AF65-F5344CB8AC3E}">
        <p14:creationId xmlns:p14="http://schemas.microsoft.com/office/powerpoint/2010/main" val="366820745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837461-8066-94DD-226A-E29A99A907E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FE4E887-D48F-8810-C854-D36E1D8D8532}"/>
              </a:ext>
            </a:extLst>
          </p:cNvPr>
          <p:cNvSpPr>
            <a:spLocks noGrp="1"/>
          </p:cNvSpPr>
          <p:nvPr>
            <p:ph type="title"/>
          </p:nvPr>
        </p:nvSpPr>
        <p:spPr/>
        <p:txBody>
          <a:bodyPr/>
          <a:lstStyle/>
          <a:p>
            <a:r>
              <a:rPr lang="en-US" dirty="0"/>
              <a:t>Forgery</a:t>
            </a:r>
          </a:p>
        </p:txBody>
      </p:sp>
      <p:sp>
        <p:nvSpPr>
          <p:cNvPr id="3" name="Content Placeholder 2">
            <a:extLst>
              <a:ext uri="{FF2B5EF4-FFF2-40B4-BE49-F238E27FC236}">
                <a16:creationId xmlns:a16="http://schemas.microsoft.com/office/drawing/2014/main" id="{309290A0-005A-BA6C-DE17-FEEBFC904717}"/>
              </a:ext>
            </a:extLst>
          </p:cNvPr>
          <p:cNvSpPr>
            <a:spLocks noGrp="1"/>
          </p:cNvSpPr>
          <p:nvPr>
            <p:ph idx="1"/>
          </p:nvPr>
        </p:nvSpPr>
        <p:spPr>
          <a:xfrm>
            <a:off x="457200" y="1568302"/>
            <a:ext cx="8229600" cy="4530725"/>
          </a:xfrm>
        </p:spPr>
        <p:txBody>
          <a:bodyPr/>
          <a:lstStyle/>
          <a:p>
            <a:r>
              <a:rPr lang="en-US" dirty="0"/>
              <a:t>The </a:t>
            </a:r>
            <a:r>
              <a:rPr lang="en-US" b="1" dirty="0">
                <a:solidFill>
                  <a:srgbClr val="FFFF00"/>
                </a:solidFill>
              </a:rPr>
              <a:t>commitment</a:t>
            </a:r>
            <a:r>
              <a:rPr lang="en-US" dirty="0"/>
              <a:t> of the Gospel writers to </a:t>
            </a:r>
            <a:r>
              <a:rPr lang="en-US" b="1" dirty="0">
                <a:solidFill>
                  <a:srgbClr val="FFFF00"/>
                </a:solidFill>
              </a:rPr>
              <a:t>truth</a:t>
            </a:r>
            <a:r>
              <a:rPr lang="en-US" dirty="0"/>
              <a:t> is implied by:</a:t>
            </a:r>
          </a:p>
          <a:p>
            <a:pPr lvl="1"/>
            <a:r>
              <a:rPr lang="en-US" dirty="0"/>
              <a:t>Embarrassing statements  (e.g. Mk. 6:5; 8:33)</a:t>
            </a:r>
          </a:p>
          <a:p>
            <a:pPr lvl="1"/>
            <a:r>
              <a:rPr lang="en-US" dirty="0"/>
              <a:t>“Hard” sayings  (e.g. Mt. 10:23; Lk. 14:26; Mk. 13:32; Mt. 7:11)</a:t>
            </a:r>
          </a:p>
          <a:p>
            <a:pPr lvl="1"/>
            <a:r>
              <a:rPr lang="en-US" dirty="0"/>
              <a:t>“Missing” statements</a:t>
            </a:r>
          </a:p>
          <a:p>
            <a:endParaRPr lang="en-US" dirty="0"/>
          </a:p>
        </p:txBody>
      </p:sp>
      <p:sp>
        <p:nvSpPr>
          <p:cNvPr id="4" name="Date Placeholder 3">
            <a:extLst>
              <a:ext uri="{FF2B5EF4-FFF2-40B4-BE49-F238E27FC236}">
                <a16:creationId xmlns:a16="http://schemas.microsoft.com/office/drawing/2014/main" id="{58B64B4F-FB62-361A-B3C5-5A05A155678D}"/>
              </a:ext>
            </a:extLst>
          </p:cNvPr>
          <p:cNvSpPr>
            <a:spLocks noGrp="1"/>
          </p:cNvSpPr>
          <p:nvPr>
            <p:ph type="dt" sz="half" idx="10"/>
          </p:nvPr>
        </p:nvSpPr>
        <p:spPr/>
        <p:txBody>
          <a:bodyPr/>
          <a:lstStyle/>
          <a:p>
            <a:r>
              <a:rPr lang="en-US" dirty="0"/>
              <a:t>Outline, 78</a:t>
            </a:r>
          </a:p>
        </p:txBody>
      </p:sp>
      <p:sp>
        <p:nvSpPr>
          <p:cNvPr id="5" name="Footer Placeholder 4">
            <a:extLst>
              <a:ext uri="{FF2B5EF4-FFF2-40B4-BE49-F238E27FC236}">
                <a16:creationId xmlns:a16="http://schemas.microsoft.com/office/drawing/2014/main" id="{3E27CD58-DBF1-8052-2D7D-ADF30973880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4E646227-C0C9-71BA-D335-55A103F8219A}"/>
              </a:ext>
            </a:extLst>
          </p:cNvPr>
          <p:cNvSpPr>
            <a:spLocks noGrp="1"/>
          </p:cNvSpPr>
          <p:nvPr>
            <p:ph type="sldNum" sz="quarter" idx="12"/>
          </p:nvPr>
        </p:nvSpPr>
        <p:spPr/>
        <p:txBody>
          <a:bodyPr/>
          <a:lstStyle/>
          <a:p>
            <a:fld id="{3C8CA7C4-6BCF-4B83-8858-85B1748A2A5F}" type="slidenum">
              <a:rPr lang="en-US" smtClean="0"/>
              <a:t>591</a:t>
            </a:fld>
            <a:endParaRPr lang="en-US"/>
          </a:p>
        </p:txBody>
      </p:sp>
    </p:spTree>
    <p:extLst>
      <p:ext uri="{BB962C8B-B14F-4D97-AF65-F5344CB8AC3E}">
        <p14:creationId xmlns:p14="http://schemas.microsoft.com/office/powerpoint/2010/main" val="17444686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2E0A9A-F287-AD7C-D2B2-8836CEE697B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2728C9B-23B2-ACE7-BFD9-7263713490C9}"/>
              </a:ext>
            </a:extLst>
          </p:cNvPr>
          <p:cNvSpPr>
            <a:spLocks noGrp="1"/>
          </p:cNvSpPr>
          <p:nvPr>
            <p:ph type="title"/>
          </p:nvPr>
        </p:nvSpPr>
        <p:spPr/>
        <p:txBody>
          <a:bodyPr/>
          <a:lstStyle/>
          <a:p>
            <a:r>
              <a:rPr lang="en-US" dirty="0"/>
              <a:t>William Mounce</a:t>
            </a:r>
          </a:p>
        </p:txBody>
      </p:sp>
      <p:sp>
        <p:nvSpPr>
          <p:cNvPr id="3" name="Content Placeholder 2">
            <a:extLst>
              <a:ext uri="{FF2B5EF4-FFF2-40B4-BE49-F238E27FC236}">
                <a16:creationId xmlns:a16="http://schemas.microsoft.com/office/drawing/2014/main" id="{1CECE752-2C43-EDB7-6012-765604CAFBDD}"/>
              </a:ext>
            </a:extLst>
          </p:cNvPr>
          <p:cNvSpPr>
            <a:spLocks noGrp="1"/>
          </p:cNvSpPr>
          <p:nvPr>
            <p:ph idx="1"/>
          </p:nvPr>
        </p:nvSpPr>
        <p:spPr>
          <a:xfrm>
            <a:off x="4136064" y="1568302"/>
            <a:ext cx="4550735" cy="4710261"/>
          </a:xfrm>
        </p:spPr>
        <p:txBody>
          <a:bodyPr/>
          <a:lstStyle/>
          <a:p>
            <a:pPr marL="0" indent="0">
              <a:buNone/>
            </a:pPr>
            <a:r>
              <a:rPr lang="en-US" dirty="0"/>
              <a:t>“The simplest explanation is that the gospel writers were </a:t>
            </a:r>
            <a:r>
              <a:rPr lang="en-US" b="1" dirty="0">
                <a:solidFill>
                  <a:srgbClr val="FFFF00"/>
                </a:solidFill>
              </a:rPr>
              <a:t>intent on being honest </a:t>
            </a:r>
            <a:r>
              <a:rPr lang="en-US" dirty="0"/>
              <a:t>and weren’t willing to </a:t>
            </a:r>
            <a:r>
              <a:rPr lang="en-US" b="1" dirty="0">
                <a:solidFill>
                  <a:srgbClr val="FFFF00"/>
                </a:solidFill>
              </a:rPr>
              <a:t>change</a:t>
            </a:r>
            <a:r>
              <a:rPr lang="en-US" dirty="0"/>
              <a:t> or </a:t>
            </a:r>
            <a:r>
              <a:rPr lang="en-US" b="1" dirty="0">
                <a:solidFill>
                  <a:srgbClr val="FFFF00"/>
                </a:solidFill>
              </a:rPr>
              <a:t>omit</a:t>
            </a:r>
            <a:r>
              <a:rPr lang="en-US" dirty="0"/>
              <a:t> a verse just because it was </a:t>
            </a:r>
            <a:r>
              <a:rPr lang="en-US" b="1" dirty="0">
                <a:solidFill>
                  <a:srgbClr val="FFFF00"/>
                </a:solidFill>
              </a:rPr>
              <a:t>embarrassing</a:t>
            </a:r>
            <a:r>
              <a:rPr lang="en-US" dirty="0"/>
              <a:t> or </a:t>
            </a:r>
            <a:r>
              <a:rPr lang="en-US" b="1" dirty="0">
                <a:solidFill>
                  <a:srgbClr val="FFFF00"/>
                </a:solidFill>
              </a:rPr>
              <a:t>difficult</a:t>
            </a:r>
            <a:r>
              <a:rPr lang="en-US" dirty="0"/>
              <a:t>, nor were they willing to </a:t>
            </a:r>
            <a:r>
              <a:rPr lang="en-US" b="1" dirty="0">
                <a:solidFill>
                  <a:srgbClr val="FFFF00"/>
                </a:solidFill>
              </a:rPr>
              <a:t>make one up </a:t>
            </a:r>
            <a:r>
              <a:rPr lang="en-US" dirty="0"/>
              <a:t>to solve a current church dilemma.”  </a:t>
            </a:r>
            <a:r>
              <a:rPr lang="en-US" sz="2000" dirty="0"/>
              <a:t>(</a:t>
            </a:r>
            <a:r>
              <a:rPr lang="en-US" sz="2000" i="1" dirty="0"/>
              <a:t>Why I Trust the Bible</a:t>
            </a:r>
            <a:r>
              <a:rPr lang="en-US" sz="2000" dirty="0"/>
              <a:t>, 36)</a:t>
            </a:r>
          </a:p>
        </p:txBody>
      </p:sp>
      <p:sp>
        <p:nvSpPr>
          <p:cNvPr id="4" name="Date Placeholder 3">
            <a:extLst>
              <a:ext uri="{FF2B5EF4-FFF2-40B4-BE49-F238E27FC236}">
                <a16:creationId xmlns:a16="http://schemas.microsoft.com/office/drawing/2014/main" id="{D982F436-E649-B910-CD1E-FF27E374F0AD}"/>
              </a:ext>
            </a:extLst>
          </p:cNvPr>
          <p:cNvSpPr>
            <a:spLocks noGrp="1"/>
          </p:cNvSpPr>
          <p:nvPr>
            <p:ph type="dt" sz="half" idx="10"/>
          </p:nvPr>
        </p:nvSpPr>
        <p:spPr/>
        <p:txBody>
          <a:bodyPr/>
          <a:lstStyle/>
          <a:p>
            <a:r>
              <a:rPr lang="en-US" dirty="0"/>
              <a:t>Outline, 78</a:t>
            </a:r>
          </a:p>
        </p:txBody>
      </p:sp>
      <p:sp>
        <p:nvSpPr>
          <p:cNvPr id="5" name="Footer Placeholder 4">
            <a:extLst>
              <a:ext uri="{FF2B5EF4-FFF2-40B4-BE49-F238E27FC236}">
                <a16:creationId xmlns:a16="http://schemas.microsoft.com/office/drawing/2014/main" id="{6C709DF1-34C8-1FD6-BB8F-A42C4C2A5B33}"/>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57AE387F-4594-BE18-854E-825C12CCD4C2}"/>
              </a:ext>
            </a:extLst>
          </p:cNvPr>
          <p:cNvSpPr>
            <a:spLocks noGrp="1"/>
          </p:cNvSpPr>
          <p:nvPr>
            <p:ph type="sldNum" sz="quarter" idx="12"/>
          </p:nvPr>
        </p:nvSpPr>
        <p:spPr/>
        <p:txBody>
          <a:bodyPr/>
          <a:lstStyle/>
          <a:p>
            <a:fld id="{3C8CA7C4-6BCF-4B83-8858-85B1748A2A5F}" type="slidenum">
              <a:rPr lang="en-US" smtClean="0"/>
              <a:t>592</a:t>
            </a:fld>
            <a:endParaRPr lang="en-US"/>
          </a:p>
        </p:txBody>
      </p:sp>
      <p:pic>
        <p:nvPicPr>
          <p:cNvPr id="7" name="Picture 6">
            <a:extLst>
              <a:ext uri="{FF2B5EF4-FFF2-40B4-BE49-F238E27FC236}">
                <a16:creationId xmlns:a16="http://schemas.microsoft.com/office/drawing/2014/main" id="{07561B48-4409-EE1F-9DF2-B1D8A619296F}"/>
              </a:ext>
            </a:extLst>
          </p:cNvPr>
          <p:cNvPicPr>
            <a:picLocks noChangeAspect="1"/>
          </p:cNvPicPr>
          <p:nvPr/>
        </p:nvPicPr>
        <p:blipFill>
          <a:blip r:embed="rId2"/>
          <a:stretch>
            <a:fillRect/>
          </a:stretch>
        </p:blipFill>
        <p:spPr>
          <a:xfrm>
            <a:off x="584791" y="1855352"/>
            <a:ext cx="3253586" cy="4066984"/>
          </a:xfrm>
          <a:prstGeom prst="rect">
            <a:avLst/>
          </a:prstGeom>
        </p:spPr>
      </p:pic>
    </p:spTree>
    <p:extLst>
      <p:ext uri="{BB962C8B-B14F-4D97-AF65-F5344CB8AC3E}">
        <p14:creationId xmlns:p14="http://schemas.microsoft.com/office/powerpoint/2010/main" val="3821277947"/>
      </p:ext>
    </p:extLst>
  </p:cSld>
  <p:clrMapOvr>
    <a:masterClrMapping/>
  </p:clrMapOvr>
  <p:transition spd="med">
    <p:pull/>
  </p:transition>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D2E1E7-9DAD-3394-F627-A35BD5D5CA9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8F373F3-2890-A47E-35ED-CD20D3DFCE16}"/>
              </a:ext>
            </a:extLst>
          </p:cNvPr>
          <p:cNvSpPr>
            <a:spLocks noGrp="1"/>
          </p:cNvSpPr>
          <p:nvPr>
            <p:ph type="title"/>
          </p:nvPr>
        </p:nvSpPr>
        <p:spPr/>
        <p:txBody>
          <a:bodyPr/>
          <a:lstStyle/>
          <a:p>
            <a:r>
              <a:rPr lang="en-US" dirty="0"/>
              <a:t>Forgery</a:t>
            </a:r>
          </a:p>
        </p:txBody>
      </p:sp>
      <p:sp>
        <p:nvSpPr>
          <p:cNvPr id="3" name="Content Placeholder 2">
            <a:extLst>
              <a:ext uri="{FF2B5EF4-FFF2-40B4-BE49-F238E27FC236}">
                <a16:creationId xmlns:a16="http://schemas.microsoft.com/office/drawing/2014/main" id="{FE9E65A5-DC0A-3902-5B34-E3AD6D1236D7}"/>
              </a:ext>
            </a:extLst>
          </p:cNvPr>
          <p:cNvSpPr>
            <a:spLocks noGrp="1"/>
          </p:cNvSpPr>
          <p:nvPr>
            <p:ph idx="1"/>
          </p:nvPr>
        </p:nvSpPr>
        <p:spPr>
          <a:xfrm>
            <a:off x="457200" y="1568302"/>
            <a:ext cx="8229600" cy="4530725"/>
          </a:xfrm>
        </p:spPr>
        <p:txBody>
          <a:bodyPr/>
          <a:lstStyle/>
          <a:p>
            <a:r>
              <a:rPr lang="en-US" dirty="0"/>
              <a:t>Early Christians were </a:t>
            </a:r>
            <a:r>
              <a:rPr lang="en-US" b="1" dirty="0">
                <a:solidFill>
                  <a:srgbClr val="FFFF00"/>
                </a:solidFill>
              </a:rPr>
              <a:t>aware</a:t>
            </a:r>
            <a:r>
              <a:rPr lang="en-US" dirty="0"/>
              <a:t> of the possibility of forgery, and they recognized and utilized </a:t>
            </a:r>
            <a:r>
              <a:rPr lang="en-US" b="1" dirty="0">
                <a:solidFill>
                  <a:srgbClr val="FFFF00"/>
                </a:solidFill>
              </a:rPr>
              <a:t>methods</a:t>
            </a:r>
            <a:r>
              <a:rPr lang="en-US" dirty="0"/>
              <a:t> of avoiding forged documents</a:t>
            </a:r>
          </a:p>
          <a:p>
            <a:pPr lvl="1"/>
            <a:r>
              <a:rPr lang="en-US" dirty="0"/>
              <a:t>Analysis of writing style  (Eusebius, “Church History,” 7:25:6-27, </a:t>
            </a:r>
            <a:r>
              <a:rPr lang="en-US" dirty="0" err="1"/>
              <a:t>NPNF</a:t>
            </a:r>
            <a:r>
              <a:rPr lang="en-US" dirty="0"/>
              <a:t>, 1890, 2.1:309-311)</a:t>
            </a:r>
          </a:p>
          <a:p>
            <a:pPr lvl="1"/>
            <a:r>
              <a:rPr lang="en-US" dirty="0"/>
              <a:t>Comparing manuscripts (Irenaeus, Against Heresies, 5:30:1)</a:t>
            </a:r>
          </a:p>
          <a:p>
            <a:pPr lvl="1"/>
            <a:r>
              <a:rPr lang="en-US" dirty="0"/>
              <a:t>Excommunication of forgers  (Tertullian, On Baptism, 17, </a:t>
            </a:r>
            <a:r>
              <a:rPr lang="en-US" dirty="0" err="1"/>
              <a:t>ANF</a:t>
            </a:r>
            <a:r>
              <a:rPr lang="en-US" dirty="0"/>
              <a:t>, 1885, 3:677)</a:t>
            </a:r>
          </a:p>
          <a:p>
            <a:endParaRPr lang="en-US" dirty="0"/>
          </a:p>
        </p:txBody>
      </p:sp>
      <p:sp>
        <p:nvSpPr>
          <p:cNvPr id="4" name="Date Placeholder 3">
            <a:extLst>
              <a:ext uri="{FF2B5EF4-FFF2-40B4-BE49-F238E27FC236}">
                <a16:creationId xmlns:a16="http://schemas.microsoft.com/office/drawing/2014/main" id="{E3C00266-00DC-6F9A-383A-ADC17EDEBBA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79</a:t>
            </a:r>
          </a:p>
        </p:txBody>
      </p:sp>
      <p:sp>
        <p:nvSpPr>
          <p:cNvPr id="5" name="Footer Placeholder 4">
            <a:extLst>
              <a:ext uri="{FF2B5EF4-FFF2-40B4-BE49-F238E27FC236}">
                <a16:creationId xmlns:a16="http://schemas.microsoft.com/office/drawing/2014/main" id="{4B219D03-10D5-D9F4-7186-D0430C7AB9C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98AFCD35-92B7-E626-0084-2E5CFEC2603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8286966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FF4186-0B38-4057-B887-46EC0CF03165}"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49218" name="Rectangle 2"/>
          <p:cNvSpPr>
            <a:spLocks noGrp="1" noChangeArrowheads="1"/>
          </p:cNvSpPr>
          <p:nvPr>
            <p:ph type="title"/>
          </p:nvPr>
        </p:nvSpPr>
        <p:spPr/>
        <p:txBody>
          <a:bodyPr/>
          <a:lstStyle/>
          <a:p>
            <a:pPr eaLnBrk="1" hangingPunct="1">
              <a:defRPr/>
            </a:pPr>
            <a:r>
              <a:rPr lang="en-US" sz="4400" b="0" dirty="0">
                <a:effectLst>
                  <a:outerShdw blurRad="38100" dist="38100" dir="2700000" algn="tl">
                    <a:srgbClr val="000000">
                      <a:alpha val="43137"/>
                    </a:srgbClr>
                  </a:outerShdw>
                </a:effectLst>
                <a:latin typeface="Arial Black" panose="020B0A04020102020204" pitchFamily="34" charset="0"/>
              </a:rPr>
              <a:t>Authentication Difficulties</a:t>
            </a:r>
          </a:p>
        </p:txBody>
      </p:sp>
      <p:sp>
        <p:nvSpPr>
          <p:cNvPr id="649219" name="Rectangle 3"/>
          <p:cNvSpPr>
            <a:spLocks noGrp="1" noChangeArrowheads="1"/>
          </p:cNvSpPr>
          <p:nvPr>
            <p:ph type="body" idx="1"/>
          </p:nvPr>
        </p:nvSpPr>
        <p:spPr>
          <a:xfrm>
            <a:off x="457200" y="1600200"/>
            <a:ext cx="8229600" cy="2971800"/>
          </a:xfrm>
        </p:spPr>
        <p:txBody>
          <a:bodyPr/>
          <a:lstStyle/>
          <a:p>
            <a:pPr marL="454025" indent="-454025" eaLnBrk="1" hangingPunct="1">
              <a:spcBef>
                <a:spcPct val="0"/>
              </a:spcBef>
              <a:spcAft>
                <a:spcPct val="50000"/>
              </a:spcAft>
              <a:defRPr/>
            </a:pPr>
            <a:r>
              <a:rPr lang="en-US" sz="2800" b="1" dirty="0">
                <a:solidFill>
                  <a:srgbClr val="FFFF00"/>
                </a:solidFill>
                <a:effectLst>
                  <a:outerShdw blurRad="38100" dist="38100" dir="2700000" algn="tl">
                    <a:srgbClr val="000000">
                      <a:alpha val="43137"/>
                    </a:srgbClr>
                  </a:outerShdw>
                </a:effectLst>
              </a:rPr>
              <a:t>Many accounts</a:t>
            </a:r>
            <a:r>
              <a:rPr lang="en-US" sz="2800" dirty="0">
                <a:effectLst>
                  <a:outerShdw blurRad="38100" dist="38100" dir="2700000" algn="tl">
                    <a:srgbClr val="000000">
                      <a:alpha val="43137"/>
                    </a:srgbClr>
                  </a:outerShdw>
                </a:effectLst>
              </a:rPr>
              <a:t> of Jesus’ life  (Lk. 1:1-4)</a:t>
            </a:r>
          </a:p>
          <a:p>
            <a:pPr marL="454025" indent="-454025" eaLnBrk="1" hangingPunct="1">
              <a:spcBef>
                <a:spcPct val="0"/>
              </a:spcBef>
              <a:spcAft>
                <a:spcPct val="50000"/>
              </a:spcAft>
              <a:defRPr/>
            </a:pPr>
            <a:r>
              <a:rPr lang="en-US" sz="2800" b="1" dirty="0">
                <a:solidFill>
                  <a:srgbClr val="FFFF00"/>
                </a:solidFill>
                <a:effectLst>
                  <a:outerShdw blurRad="38100" dist="38100" dir="2700000" algn="tl">
                    <a:srgbClr val="000000">
                      <a:alpha val="43137"/>
                    </a:srgbClr>
                  </a:outerShdw>
                </a:effectLst>
              </a:rPr>
              <a:t>False brethren</a:t>
            </a:r>
            <a:r>
              <a:rPr lang="en-US" sz="2800" dirty="0">
                <a:effectLst>
                  <a:outerShdw blurRad="38100" dist="38100" dir="2700000" algn="tl">
                    <a:srgbClr val="000000">
                      <a:alpha val="43137"/>
                    </a:srgbClr>
                  </a:outerShdw>
                </a:effectLst>
              </a:rPr>
              <a:t>  (Gal. 2:4)</a:t>
            </a:r>
          </a:p>
          <a:p>
            <a:pPr marL="454025" indent="-454025" eaLnBrk="1" hangingPunct="1">
              <a:spcBef>
                <a:spcPct val="0"/>
              </a:spcBef>
              <a:spcAft>
                <a:spcPct val="50000"/>
              </a:spcAft>
              <a:defRPr/>
            </a:pPr>
            <a:r>
              <a:rPr lang="en-US" sz="2800" b="1" dirty="0">
                <a:solidFill>
                  <a:srgbClr val="FFFF00"/>
                </a:solidFill>
                <a:effectLst>
                  <a:outerShdw blurRad="38100" dist="38100" dir="2700000" algn="tl">
                    <a:srgbClr val="000000">
                      <a:alpha val="43137"/>
                    </a:srgbClr>
                  </a:outerShdw>
                </a:effectLst>
              </a:rPr>
              <a:t>False apostles</a:t>
            </a:r>
            <a:r>
              <a:rPr lang="en-US" sz="2800" dirty="0">
                <a:effectLst>
                  <a:outerShdw blurRad="38100" dist="38100" dir="2700000" algn="tl">
                    <a:srgbClr val="000000">
                      <a:alpha val="43137"/>
                    </a:srgbClr>
                  </a:outerShdw>
                </a:effectLst>
              </a:rPr>
              <a:t>  (2 Cor. 11:13)</a:t>
            </a:r>
          </a:p>
          <a:p>
            <a:pPr marL="454025" indent="-454025" eaLnBrk="1" hangingPunct="1">
              <a:spcBef>
                <a:spcPct val="0"/>
              </a:spcBef>
              <a:spcAft>
                <a:spcPct val="50000"/>
              </a:spcAft>
              <a:defRPr/>
            </a:pPr>
            <a:r>
              <a:rPr lang="en-US" sz="2800" b="1" dirty="0">
                <a:solidFill>
                  <a:srgbClr val="FFFF00"/>
                </a:solidFill>
                <a:effectLst>
                  <a:outerShdw blurRad="38100" dist="38100" dir="2700000" algn="tl">
                    <a:srgbClr val="000000">
                      <a:alpha val="43137"/>
                    </a:srgbClr>
                  </a:outerShdw>
                </a:effectLst>
              </a:rPr>
              <a:t>Spurious letters</a:t>
            </a:r>
            <a:r>
              <a:rPr lang="en-US" sz="2800" dirty="0">
                <a:effectLst>
                  <a:outerShdw blurRad="38100" dist="38100" dir="2700000" algn="tl">
                    <a:srgbClr val="000000">
                      <a:alpha val="43137"/>
                    </a:srgbClr>
                  </a:outerShdw>
                </a:effectLst>
              </a:rPr>
              <a:t>  (2 Th. 2:1-2)</a:t>
            </a:r>
          </a:p>
        </p:txBody>
      </p:sp>
      <p:sp>
        <p:nvSpPr>
          <p:cNvPr id="649220" name="Text Box 4"/>
          <p:cNvSpPr txBox="1">
            <a:spLocks noChangeArrowheads="1"/>
          </p:cNvSpPr>
          <p:nvPr/>
        </p:nvSpPr>
        <p:spPr bwMode="auto">
          <a:xfrm>
            <a:off x="887730" y="4162187"/>
            <a:ext cx="7467600" cy="1650206"/>
          </a:xfrm>
          <a:prstGeom prst="upArrowCallou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32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pitchFamily="34" charset="0"/>
                <a:ea typeface="+mn-ea"/>
                <a:cs typeface="+mn-cs"/>
              </a:rPr>
              <a:t>How Was the Genuine And The Counterfeit Distinguished?</a:t>
            </a:r>
          </a:p>
        </p:txBody>
      </p:sp>
      <p:sp>
        <p:nvSpPr>
          <p:cNvPr id="2" name="Footer Placeholder 1">
            <a:extLst>
              <a:ext uri="{FF2B5EF4-FFF2-40B4-BE49-F238E27FC236}">
                <a16:creationId xmlns:a16="http://schemas.microsoft.com/office/drawing/2014/main" id="{9698DC99-B92F-46D8-9A2A-11CB11D5DD3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Date Placeholder 2">
            <a:extLst>
              <a:ext uri="{FF2B5EF4-FFF2-40B4-BE49-F238E27FC236}">
                <a16:creationId xmlns:a16="http://schemas.microsoft.com/office/drawing/2014/main" id="{1DB2EEEA-976E-414E-9012-D7AC4AE369C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79</a:t>
            </a:r>
          </a:p>
        </p:txBody>
      </p:sp>
    </p:spTree>
    <p:extLst>
      <p:ext uri="{BB962C8B-B14F-4D97-AF65-F5344CB8AC3E}">
        <p14:creationId xmlns:p14="http://schemas.microsoft.com/office/powerpoint/2010/main" val="6948019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49219">
                                            <p:txEl>
                                              <p:pRg st="0" end="0"/>
                                            </p:txEl>
                                          </p:spTgt>
                                        </p:tgtEl>
                                        <p:attrNameLst>
                                          <p:attrName>style.visibility</p:attrName>
                                        </p:attrNameLst>
                                      </p:cBhvr>
                                      <p:to>
                                        <p:strVal val="visible"/>
                                      </p:to>
                                    </p:set>
                                    <p:anim calcmode="lin" valueType="num">
                                      <p:cBhvr>
                                        <p:cTn id="7" dur="500" fill="hold"/>
                                        <p:tgtEl>
                                          <p:spTgt spid="64921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4921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4921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49219">
                                            <p:txEl>
                                              <p:pRg st="1" end="1"/>
                                            </p:txEl>
                                          </p:spTgt>
                                        </p:tgtEl>
                                        <p:attrNameLst>
                                          <p:attrName>style.visibility</p:attrName>
                                        </p:attrNameLst>
                                      </p:cBhvr>
                                      <p:to>
                                        <p:strVal val="visible"/>
                                      </p:to>
                                    </p:set>
                                    <p:anim calcmode="lin" valueType="num">
                                      <p:cBhvr>
                                        <p:cTn id="14" dur="500" fill="hold"/>
                                        <p:tgtEl>
                                          <p:spTgt spid="64921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4921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49219">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49219">
                                            <p:txEl>
                                              <p:pRg st="2" end="2"/>
                                            </p:txEl>
                                          </p:spTgt>
                                        </p:tgtEl>
                                        <p:attrNameLst>
                                          <p:attrName>style.visibility</p:attrName>
                                        </p:attrNameLst>
                                      </p:cBhvr>
                                      <p:to>
                                        <p:strVal val="visible"/>
                                      </p:to>
                                    </p:set>
                                    <p:anim calcmode="lin" valueType="num">
                                      <p:cBhvr>
                                        <p:cTn id="21" dur="500" fill="hold"/>
                                        <p:tgtEl>
                                          <p:spTgt spid="649219">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49219">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49219">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649219">
                                            <p:txEl>
                                              <p:pRg st="3" end="3"/>
                                            </p:txEl>
                                          </p:spTgt>
                                        </p:tgtEl>
                                        <p:attrNameLst>
                                          <p:attrName>style.visibility</p:attrName>
                                        </p:attrNameLst>
                                      </p:cBhvr>
                                      <p:to>
                                        <p:strVal val="visible"/>
                                      </p:to>
                                    </p:set>
                                    <p:anim calcmode="lin" valueType="num">
                                      <p:cBhvr>
                                        <p:cTn id="28" dur="500" fill="hold"/>
                                        <p:tgtEl>
                                          <p:spTgt spid="649219">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649219">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649219">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49220"/>
                                        </p:tgtEl>
                                        <p:attrNameLst>
                                          <p:attrName>style.visibility</p:attrName>
                                        </p:attrNameLst>
                                      </p:cBhvr>
                                      <p:to>
                                        <p:strVal val="visible"/>
                                      </p:to>
                                    </p:set>
                                    <p:animEffect transition="in" filter="wipe(down)">
                                      <p:cBhvr>
                                        <p:cTn id="35" dur="500"/>
                                        <p:tgtEl>
                                          <p:spTgt spid="649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9219" grpId="0" build="p"/>
      <p:bldP spid="649220" grpId="0" animBg="1"/>
    </p:bld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z="4400" b="0">
                <a:effectLst>
                  <a:outerShdw blurRad="38100" dist="38100" dir="2700000" algn="tl">
                    <a:srgbClr val="000000">
                      <a:alpha val="43137"/>
                    </a:srgbClr>
                  </a:outerShdw>
                </a:effectLst>
                <a:latin typeface="Arial Black" panose="020B0A04020102020204" pitchFamily="34" charset="0"/>
              </a:rPr>
              <a:t>Confirming Authorship</a:t>
            </a:r>
          </a:p>
        </p:txBody>
      </p:sp>
      <p:sp>
        <p:nvSpPr>
          <p:cNvPr id="7" name="Content Placeholder 6"/>
          <p:cNvSpPr>
            <a:spLocks noGrp="1"/>
          </p:cNvSpPr>
          <p:nvPr>
            <p:ph idx="1"/>
          </p:nvPr>
        </p:nvSpPr>
        <p:spPr>
          <a:xfrm>
            <a:off x="457200" y="1420814"/>
            <a:ext cx="8229600" cy="4710112"/>
          </a:xfrm>
        </p:spPr>
        <p:txBody>
          <a:bodyPr/>
          <a:lstStyle/>
          <a:p>
            <a:pPr marL="457200" indent="-457200">
              <a:spcBef>
                <a:spcPts val="0"/>
              </a:spcBef>
              <a:spcAft>
                <a:spcPts val="2400"/>
              </a:spcAft>
            </a:pPr>
            <a:r>
              <a:rPr lang="en-US" sz="2800" b="1" dirty="0">
                <a:solidFill>
                  <a:srgbClr val="FFFF00"/>
                </a:solidFill>
                <a:effectLst>
                  <a:outerShdw blurRad="38100" dist="38100" dir="2700000" algn="tl">
                    <a:srgbClr val="000000">
                      <a:alpha val="43137"/>
                    </a:srgbClr>
                  </a:outerShdw>
                </a:effectLst>
              </a:rPr>
              <a:t>Handwriting </a:t>
            </a:r>
            <a:r>
              <a:rPr lang="en-US" sz="2800" dirty="0">
                <a:effectLst>
                  <a:outerShdw blurRad="38100" dist="38100" dir="2700000" algn="tl">
                    <a:srgbClr val="000000">
                      <a:alpha val="43137"/>
                    </a:srgbClr>
                  </a:outerShdw>
                </a:effectLst>
              </a:rPr>
              <a:t>of author</a:t>
            </a:r>
          </a:p>
          <a:p>
            <a:pPr marL="857250" lvl="1" indent="-457200">
              <a:spcBef>
                <a:spcPts val="0"/>
              </a:spcBef>
              <a:spcAft>
                <a:spcPts val="2400"/>
              </a:spcAft>
            </a:pPr>
            <a:r>
              <a:rPr lang="en-US" sz="2400" dirty="0">
                <a:effectLst>
                  <a:outerShdw blurRad="38100" dist="38100" dir="2700000" algn="tl">
                    <a:srgbClr val="000000">
                      <a:alpha val="43137"/>
                    </a:srgbClr>
                  </a:outerShdw>
                </a:effectLst>
              </a:rPr>
              <a:t>Amanuensis  (Rom. 16:22)</a:t>
            </a:r>
          </a:p>
          <a:p>
            <a:pPr marL="857250" lvl="1" indent="-457200">
              <a:spcBef>
                <a:spcPts val="0"/>
              </a:spcBef>
              <a:spcAft>
                <a:spcPts val="2400"/>
              </a:spcAft>
            </a:pPr>
            <a:r>
              <a:rPr lang="en-US" sz="2400" dirty="0">
                <a:effectLst>
                  <a:outerShdw blurRad="38100" dist="38100" dir="2700000" algn="tl">
                    <a:srgbClr val="000000">
                      <a:alpha val="43137"/>
                    </a:srgbClr>
                  </a:outerShdw>
                </a:effectLst>
              </a:rPr>
              <a:t>Signature  (1 Cor. 16:21; Gal. 6:11; Col. 4:18; 2 Th. 3:17)</a:t>
            </a:r>
          </a:p>
          <a:p>
            <a:pPr marL="457200" indent="-457200">
              <a:spcBef>
                <a:spcPts val="0"/>
              </a:spcBef>
              <a:spcAft>
                <a:spcPts val="2400"/>
              </a:spcAft>
            </a:pPr>
            <a:r>
              <a:rPr lang="en-US" sz="2800" b="1" dirty="0">
                <a:solidFill>
                  <a:srgbClr val="FFFF00"/>
                </a:solidFill>
                <a:effectLst>
                  <a:outerShdw blurRad="38100" dist="38100" dir="2700000" algn="tl">
                    <a:srgbClr val="000000">
                      <a:alpha val="43137"/>
                    </a:srgbClr>
                  </a:outerShdw>
                </a:effectLst>
              </a:rPr>
              <a:t>Carrier</a:t>
            </a:r>
            <a:r>
              <a:rPr lang="en-US" sz="2800" dirty="0">
                <a:effectLst>
                  <a:outerShdw blurRad="38100" dist="38100" dir="2700000" algn="tl">
                    <a:srgbClr val="000000">
                      <a:alpha val="43137"/>
                    </a:srgbClr>
                  </a:outerShdw>
                </a:effectLst>
              </a:rPr>
              <a:t> of the letter  </a:t>
            </a:r>
            <a:r>
              <a:rPr lang="en-US" sz="2400" dirty="0">
                <a:effectLst>
                  <a:outerShdw blurRad="38100" dist="38100" dir="2700000" algn="tl">
                    <a:srgbClr val="000000">
                      <a:alpha val="43137"/>
                    </a:srgbClr>
                  </a:outerShdw>
                </a:effectLst>
              </a:rPr>
              <a:t>(2 Cor. 7:5-10, 14;  Eph. 6:21-22; Col. 4:7-9; 1 Th. 3:1-3, 6)</a:t>
            </a:r>
          </a:p>
          <a:p>
            <a:pPr marL="457200" indent="-457200">
              <a:spcBef>
                <a:spcPts val="0"/>
              </a:spcBef>
              <a:spcAft>
                <a:spcPts val="2400"/>
              </a:spcAft>
            </a:pPr>
            <a:r>
              <a:rPr lang="en-US" sz="2800" b="1" dirty="0">
                <a:solidFill>
                  <a:srgbClr val="FFFF00"/>
                </a:solidFill>
                <a:effectLst>
                  <a:outerShdw blurRad="38100" dist="38100" dir="2700000" algn="tl">
                    <a:srgbClr val="000000">
                      <a:alpha val="43137"/>
                    </a:srgbClr>
                  </a:outerShdw>
                </a:effectLst>
              </a:rPr>
              <a:t>Content</a:t>
            </a:r>
            <a:r>
              <a:rPr lang="en-US" sz="2800" dirty="0">
                <a:effectLst>
                  <a:outerShdw blurRad="38100" dist="38100" dir="2700000" algn="tl">
                    <a:srgbClr val="000000">
                      <a:alpha val="43137"/>
                    </a:srgbClr>
                  </a:outerShdw>
                </a:effectLst>
              </a:rPr>
              <a:t> of the letter  </a:t>
            </a:r>
            <a:r>
              <a:rPr lang="en-US" sz="2400" dirty="0">
                <a:effectLst>
                  <a:outerShdw blurRad="38100" dist="38100" dir="2700000" algn="tl">
                    <a:srgbClr val="000000">
                      <a:alpha val="43137"/>
                    </a:srgbClr>
                  </a:outerShdw>
                </a:effectLst>
              </a:rPr>
              <a:t>(1 Th. 1:5; 2:1-11; 3:1-5; 4:1-2; 2 Th. 2:5; 3:7-9; 2 Cor. 10:1; 12:12)</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9B3B639-4C62-49D3-9E80-535865B5A12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Footer Placeholder 1">
            <a:extLst>
              <a:ext uri="{FF2B5EF4-FFF2-40B4-BE49-F238E27FC236}">
                <a16:creationId xmlns:a16="http://schemas.microsoft.com/office/drawing/2014/main" id="{4C180773-EF06-434F-9347-399AD585D95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Date Placeholder 2">
            <a:extLst>
              <a:ext uri="{FF2B5EF4-FFF2-40B4-BE49-F238E27FC236}">
                <a16:creationId xmlns:a16="http://schemas.microsoft.com/office/drawing/2014/main" id="{794C30E1-5E76-4C62-9A94-05BEC90B9C4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79</a:t>
            </a:r>
          </a:p>
        </p:txBody>
      </p:sp>
    </p:spTree>
    <p:extLst>
      <p:ext uri="{BB962C8B-B14F-4D97-AF65-F5344CB8AC3E}">
        <p14:creationId xmlns:p14="http://schemas.microsoft.com/office/powerpoint/2010/main" val="3465057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 calcmode="lin" valueType="num">
                                      <p:cBhvr>
                                        <p:cTn id="35"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85D44D-FCC9-D817-BE9C-85466E5BC66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CAE2059-29C1-979C-75CA-279AA19DD623}"/>
              </a:ext>
            </a:extLst>
          </p:cNvPr>
          <p:cNvSpPr>
            <a:spLocks noGrp="1"/>
          </p:cNvSpPr>
          <p:nvPr>
            <p:ph type="title"/>
          </p:nvPr>
        </p:nvSpPr>
        <p:spPr/>
        <p:txBody>
          <a:bodyPr/>
          <a:lstStyle/>
          <a:p>
            <a:r>
              <a:rPr lang="en-US" dirty="0"/>
              <a:t>Confirming Authorship</a:t>
            </a:r>
          </a:p>
        </p:txBody>
      </p:sp>
      <p:sp>
        <p:nvSpPr>
          <p:cNvPr id="3" name="Content Placeholder 2">
            <a:extLst>
              <a:ext uri="{FF2B5EF4-FFF2-40B4-BE49-F238E27FC236}">
                <a16:creationId xmlns:a16="http://schemas.microsoft.com/office/drawing/2014/main" id="{14A954A2-63FA-DF68-896C-CAE4564EAC36}"/>
              </a:ext>
            </a:extLst>
          </p:cNvPr>
          <p:cNvSpPr>
            <a:spLocks noGrp="1"/>
          </p:cNvSpPr>
          <p:nvPr>
            <p:ph idx="1"/>
          </p:nvPr>
        </p:nvSpPr>
        <p:spPr>
          <a:xfrm>
            <a:off x="457200" y="1568302"/>
            <a:ext cx="8229600" cy="4530725"/>
          </a:xfrm>
        </p:spPr>
        <p:txBody>
          <a:bodyPr/>
          <a:lstStyle/>
          <a:p>
            <a:r>
              <a:rPr lang="en-US" b="1" dirty="0">
                <a:solidFill>
                  <a:srgbClr val="FFFF00"/>
                </a:solidFill>
              </a:rPr>
              <a:t>Spiritual Gifts  </a:t>
            </a:r>
            <a:r>
              <a:rPr lang="en-US" dirty="0"/>
              <a:t>(1 Cor. 12:10)</a:t>
            </a:r>
          </a:p>
          <a:p>
            <a:r>
              <a:rPr lang="en-US" b="1" dirty="0">
                <a:solidFill>
                  <a:srgbClr val="FFFF00"/>
                </a:solidFill>
              </a:rPr>
              <a:t>Networking</a:t>
            </a:r>
            <a:r>
              <a:rPr lang="en-US" dirty="0"/>
              <a:t>  (1 Cor. 1:11)</a:t>
            </a:r>
          </a:p>
          <a:p>
            <a:endParaRPr lang="en-US" dirty="0"/>
          </a:p>
        </p:txBody>
      </p:sp>
      <p:sp>
        <p:nvSpPr>
          <p:cNvPr id="4" name="Date Placeholder 3">
            <a:extLst>
              <a:ext uri="{FF2B5EF4-FFF2-40B4-BE49-F238E27FC236}">
                <a16:creationId xmlns:a16="http://schemas.microsoft.com/office/drawing/2014/main" id="{2DA7D6E5-43E8-4E67-E6A9-0F98824F1D4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79</a:t>
            </a:r>
          </a:p>
        </p:txBody>
      </p:sp>
      <p:sp>
        <p:nvSpPr>
          <p:cNvPr id="5" name="Footer Placeholder 4">
            <a:extLst>
              <a:ext uri="{FF2B5EF4-FFF2-40B4-BE49-F238E27FC236}">
                <a16:creationId xmlns:a16="http://schemas.microsoft.com/office/drawing/2014/main" id="{B68EFA9B-196C-2F30-B4EF-D256D9C1BF2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77AD2544-54C0-3E4B-B546-F98C37DDD03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13336012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6C04A6D-A232-4F3C-84D2-9BF881D3009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D1FB5D1-F1FD-0810-E2C9-EED72EA97FCA}"/>
              </a:ext>
            </a:extLst>
          </p:cNvPr>
          <p:cNvSpPr>
            <a:spLocks noGrp="1"/>
          </p:cNvSpPr>
          <p:nvPr>
            <p:ph type="title"/>
          </p:nvPr>
        </p:nvSpPr>
        <p:spPr/>
        <p:txBody>
          <a:bodyPr/>
          <a:lstStyle/>
          <a:p>
            <a:r>
              <a:rPr lang="en-US" dirty="0"/>
              <a:t>Forgery</a:t>
            </a:r>
          </a:p>
        </p:txBody>
      </p:sp>
      <p:sp>
        <p:nvSpPr>
          <p:cNvPr id="3" name="Content Placeholder 2">
            <a:extLst>
              <a:ext uri="{FF2B5EF4-FFF2-40B4-BE49-F238E27FC236}">
                <a16:creationId xmlns:a16="http://schemas.microsoft.com/office/drawing/2014/main" id="{8F636BFB-EAB3-5306-F693-0EE19C89040E}"/>
              </a:ext>
            </a:extLst>
          </p:cNvPr>
          <p:cNvSpPr>
            <a:spLocks noGrp="1"/>
          </p:cNvSpPr>
          <p:nvPr>
            <p:ph idx="1"/>
          </p:nvPr>
        </p:nvSpPr>
        <p:spPr>
          <a:xfrm>
            <a:off x="457200" y="1568302"/>
            <a:ext cx="8229600" cy="4530725"/>
          </a:xfrm>
        </p:spPr>
        <p:txBody>
          <a:bodyPr/>
          <a:lstStyle/>
          <a:p>
            <a:r>
              <a:rPr lang="en-US" dirty="0"/>
              <a:t>The post-apostolic church </a:t>
            </a:r>
            <a:r>
              <a:rPr lang="en-US" b="1" dirty="0">
                <a:solidFill>
                  <a:srgbClr val="FFFF00"/>
                </a:solidFill>
              </a:rPr>
              <a:t>rejected</a:t>
            </a:r>
            <a:r>
              <a:rPr lang="en-US" dirty="0"/>
              <a:t> forgery</a:t>
            </a:r>
          </a:p>
          <a:p>
            <a:r>
              <a:rPr lang="en-US" dirty="0"/>
              <a:t>Aristotle insisted that the </a:t>
            </a:r>
            <a:r>
              <a:rPr lang="en-US" b="1" dirty="0">
                <a:solidFill>
                  <a:srgbClr val="FFFF00"/>
                </a:solidFill>
              </a:rPr>
              <a:t>benefit of a doubt </a:t>
            </a:r>
            <a:r>
              <a:rPr lang="en-US" dirty="0"/>
              <a:t>should always be given to </a:t>
            </a:r>
            <a:r>
              <a:rPr lang="en-US" b="1" dirty="0">
                <a:solidFill>
                  <a:srgbClr val="FFFF00"/>
                </a:solidFill>
              </a:rPr>
              <a:t>the author</a:t>
            </a:r>
          </a:p>
          <a:p>
            <a:endParaRPr lang="en-US" dirty="0"/>
          </a:p>
          <a:p>
            <a:endParaRPr lang="en-US" dirty="0"/>
          </a:p>
        </p:txBody>
      </p:sp>
      <p:sp>
        <p:nvSpPr>
          <p:cNvPr id="4" name="Date Placeholder 3">
            <a:extLst>
              <a:ext uri="{FF2B5EF4-FFF2-40B4-BE49-F238E27FC236}">
                <a16:creationId xmlns:a16="http://schemas.microsoft.com/office/drawing/2014/main" id="{D32DA0EB-4D36-040F-0512-4CDE72A591C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79</a:t>
            </a:r>
          </a:p>
        </p:txBody>
      </p:sp>
      <p:sp>
        <p:nvSpPr>
          <p:cNvPr id="5" name="Footer Placeholder 4">
            <a:extLst>
              <a:ext uri="{FF2B5EF4-FFF2-40B4-BE49-F238E27FC236}">
                <a16:creationId xmlns:a16="http://schemas.microsoft.com/office/drawing/2014/main" id="{8DC52600-B617-DF11-F586-136CF88D9A5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79BD9255-2C78-4EFF-713F-9888E31A823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52899300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6759BA-44E6-BE8B-DC6A-6623172F798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7989FCD-D3AB-6738-1CCA-4268839F6CB2}"/>
              </a:ext>
            </a:extLst>
          </p:cNvPr>
          <p:cNvSpPr>
            <a:spLocks noGrp="1"/>
          </p:cNvSpPr>
          <p:nvPr>
            <p:ph type="title"/>
          </p:nvPr>
        </p:nvSpPr>
        <p:spPr/>
        <p:txBody>
          <a:bodyPr/>
          <a:lstStyle/>
          <a:p>
            <a:r>
              <a:rPr lang="en-US" dirty="0"/>
              <a:t>Forgery Was Rejected</a:t>
            </a:r>
          </a:p>
        </p:txBody>
      </p:sp>
      <p:sp>
        <p:nvSpPr>
          <p:cNvPr id="3" name="Content Placeholder 2">
            <a:extLst>
              <a:ext uri="{FF2B5EF4-FFF2-40B4-BE49-F238E27FC236}">
                <a16:creationId xmlns:a16="http://schemas.microsoft.com/office/drawing/2014/main" id="{B7E65911-54D6-8A82-7948-802DAEE12E5D}"/>
              </a:ext>
            </a:extLst>
          </p:cNvPr>
          <p:cNvSpPr>
            <a:spLocks noGrp="1"/>
          </p:cNvSpPr>
          <p:nvPr>
            <p:ph idx="1"/>
          </p:nvPr>
        </p:nvSpPr>
        <p:spPr>
          <a:xfrm>
            <a:off x="457200" y="1568302"/>
            <a:ext cx="8229600" cy="4530725"/>
          </a:xfrm>
        </p:spPr>
        <p:txBody>
          <a:bodyPr/>
          <a:lstStyle/>
          <a:p>
            <a:r>
              <a:rPr lang="en-US" b="1" i="1" dirty="0"/>
              <a:t>Caius</a:t>
            </a:r>
            <a:r>
              <a:rPr lang="en-US" dirty="0"/>
              <a:t> ( Presbyter of Rome):  “There are also in circulation one [epistle, ksk] to the </a:t>
            </a:r>
            <a:r>
              <a:rPr lang="en-US" b="1" dirty="0">
                <a:solidFill>
                  <a:srgbClr val="FFFF00"/>
                </a:solidFill>
              </a:rPr>
              <a:t>Laodiceans</a:t>
            </a:r>
            <a:r>
              <a:rPr lang="en-US" dirty="0"/>
              <a:t>, and another to the </a:t>
            </a:r>
            <a:r>
              <a:rPr lang="en-US" b="1" dirty="0">
                <a:solidFill>
                  <a:srgbClr val="FFFF00"/>
                </a:solidFill>
              </a:rPr>
              <a:t>Alexandrians</a:t>
            </a:r>
            <a:r>
              <a:rPr lang="en-US" dirty="0"/>
              <a:t>, </a:t>
            </a:r>
            <a:r>
              <a:rPr lang="en-US" b="1" dirty="0">
                <a:solidFill>
                  <a:srgbClr val="FFFF00"/>
                </a:solidFill>
              </a:rPr>
              <a:t>forged</a:t>
            </a:r>
            <a:r>
              <a:rPr lang="en-US" dirty="0"/>
              <a:t> under the name of Paul, and addressed against the heresy of </a:t>
            </a:r>
            <a:r>
              <a:rPr lang="en-US" dirty="0" err="1"/>
              <a:t>Marcion</a:t>
            </a:r>
            <a:r>
              <a:rPr lang="en-US" dirty="0"/>
              <a:t>; and there are also </a:t>
            </a:r>
            <a:r>
              <a:rPr lang="en-US" b="1" dirty="0">
                <a:solidFill>
                  <a:srgbClr val="FFFF00"/>
                </a:solidFill>
              </a:rPr>
              <a:t>several others</a:t>
            </a:r>
            <a:r>
              <a:rPr lang="en-US" dirty="0"/>
              <a:t> which </a:t>
            </a:r>
            <a:r>
              <a:rPr lang="en-US" b="1" dirty="0">
                <a:solidFill>
                  <a:srgbClr val="FFFF00"/>
                </a:solidFill>
              </a:rPr>
              <a:t>cannot be received </a:t>
            </a:r>
            <a:r>
              <a:rPr lang="en-US" dirty="0"/>
              <a:t>into the Catholic Church, for it is not suitable for gall to be mingled with honey.”  </a:t>
            </a:r>
            <a:r>
              <a:rPr lang="en-US" sz="2000" dirty="0"/>
              <a:t>(“Fragments of Caius,” </a:t>
            </a:r>
            <a:r>
              <a:rPr lang="en-US" sz="2000" dirty="0" err="1"/>
              <a:t>ANF</a:t>
            </a:r>
            <a:r>
              <a:rPr lang="en-US" sz="2000" dirty="0"/>
              <a:t>, 1886, 5:603)</a:t>
            </a:r>
          </a:p>
        </p:txBody>
      </p:sp>
      <p:sp>
        <p:nvSpPr>
          <p:cNvPr id="4" name="Date Placeholder 3">
            <a:extLst>
              <a:ext uri="{FF2B5EF4-FFF2-40B4-BE49-F238E27FC236}">
                <a16:creationId xmlns:a16="http://schemas.microsoft.com/office/drawing/2014/main" id="{6FCBFED7-817B-F3B9-D961-33F6B79BE53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79</a:t>
            </a:r>
          </a:p>
        </p:txBody>
      </p:sp>
      <p:sp>
        <p:nvSpPr>
          <p:cNvPr id="5" name="Footer Placeholder 4">
            <a:extLst>
              <a:ext uri="{FF2B5EF4-FFF2-40B4-BE49-F238E27FC236}">
                <a16:creationId xmlns:a16="http://schemas.microsoft.com/office/drawing/2014/main" id="{6CBC4725-5415-6BEC-7ED9-80079B542F2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6BD12BF6-208A-A13D-7CF0-89E65EE8D8B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7786559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7A8957-74A5-FAC5-15B1-09667CA4448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8DD5044-076E-7DF2-FF9F-A673AD4A3BD9}"/>
              </a:ext>
            </a:extLst>
          </p:cNvPr>
          <p:cNvSpPr>
            <a:spLocks noGrp="1"/>
          </p:cNvSpPr>
          <p:nvPr>
            <p:ph type="title"/>
          </p:nvPr>
        </p:nvSpPr>
        <p:spPr/>
        <p:txBody>
          <a:bodyPr/>
          <a:lstStyle/>
          <a:p>
            <a:r>
              <a:rPr lang="en-US" dirty="0"/>
              <a:t>Forgery Was Rejected</a:t>
            </a:r>
          </a:p>
        </p:txBody>
      </p:sp>
      <p:sp>
        <p:nvSpPr>
          <p:cNvPr id="3" name="Content Placeholder 2">
            <a:extLst>
              <a:ext uri="{FF2B5EF4-FFF2-40B4-BE49-F238E27FC236}">
                <a16:creationId xmlns:a16="http://schemas.microsoft.com/office/drawing/2014/main" id="{E3455F7F-0A1F-60FF-68BB-7FBAFC08D0DB}"/>
              </a:ext>
            </a:extLst>
          </p:cNvPr>
          <p:cNvSpPr>
            <a:spLocks noGrp="1"/>
          </p:cNvSpPr>
          <p:nvPr>
            <p:ph idx="1"/>
          </p:nvPr>
        </p:nvSpPr>
        <p:spPr>
          <a:xfrm>
            <a:off x="457200" y="1568302"/>
            <a:ext cx="8229600" cy="4530725"/>
          </a:xfrm>
        </p:spPr>
        <p:txBody>
          <a:bodyPr/>
          <a:lstStyle/>
          <a:p>
            <a:r>
              <a:rPr lang="en-US" b="1" i="1" dirty="0"/>
              <a:t>Eusebius quoting </a:t>
            </a:r>
            <a:r>
              <a:rPr lang="en-US" b="1" i="1" dirty="0" err="1"/>
              <a:t>Serapion</a:t>
            </a:r>
            <a:r>
              <a:rPr lang="en-US" b="1" i="1" dirty="0"/>
              <a:t> of Antioch</a:t>
            </a:r>
            <a:r>
              <a:rPr lang="en-US" dirty="0"/>
              <a:t>:  “3 ‘For we, brethren, receive both Peter and the other apostles as Christ; but we </a:t>
            </a:r>
            <a:r>
              <a:rPr lang="en-US" b="1" dirty="0">
                <a:solidFill>
                  <a:srgbClr val="FFFF00"/>
                </a:solidFill>
              </a:rPr>
              <a:t>reject</a:t>
            </a:r>
            <a:r>
              <a:rPr lang="en-US" dirty="0"/>
              <a:t> intelligently the </a:t>
            </a:r>
            <a:r>
              <a:rPr lang="en-US" b="1" dirty="0">
                <a:solidFill>
                  <a:srgbClr val="FFFF00"/>
                </a:solidFill>
              </a:rPr>
              <a:t>writings falsely ascribed to them</a:t>
            </a:r>
            <a:r>
              <a:rPr lang="en-US" dirty="0"/>
              <a:t>, knowing that such were </a:t>
            </a:r>
            <a:r>
              <a:rPr lang="en-US" b="1" dirty="0">
                <a:solidFill>
                  <a:srgbClr val="FFFF00"/>
                </a:solidFill>
              </a:rPr>
              <a:t>not handed down</a:t>
            </a:r>
            <a:r>
              <a:rPr lang="en-US" dirty="0"/>
              <a:t> to us.”  </a:t>
            </a:r>
            <a:r>
              <a:rPr lang="en-US" sz="2000" dirty="0"/>
              <a:t>(“The Church History of Eusebius,” </a:t>
            </a:r>
            <a:r>
              <a:rPr lang="en-US" sz="2000" dirty="0" err="1"/>
              <a:t>NPNF</a:t>
            </a:r>
            <a:r>
              <a:rPr lang="en-US" sz="2000" dirty="0"/>
              <a:t> 1890, 2.1:258)</a:t>
            </a:r>
          </a:p>
        </p:txBody>
      </p:sp>
      <p:sp>
        <p:nvSpPr>
          <p:cNvPr id="4" name="Date Placeholder 3">
            <a:extLst>
              <a:ext uri="{FF2B5EF4-FFF2-40B4-BE49-F238E27FC236}">
                <a16:creationId xmlns:a16="http://schemas.microsoft.com/office/drawing/2014/main" id="{D101F7DC-67C6-56C6-4BAF-B577FD4E670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79</a:t>
            </a:r>
          </a:p>
        </p:txBody>
      </p:sp>
      <p:sp>
        <p:nvSpPr>
          <p:cNvPr id="5" name="Footer Placeholder 4">
            <a:extLst>
              <a:ext uri="{FF2B5EF4-FFF2-40B4-BE49-F238E27FC236}">
                <a16:creationId xmlns:a16="http://schemas.microsoft.com/office/drawing/2014/main" id="{92747AD8-CAB9-E9B0-F031-EBEDF07648D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6B116780-9F56-08DD-AD0D-56E96D563EC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151977566"/>
      </p:ext>
    </p:extLst>
  </p:cSld>
  <p:clrMapOvr>
    <a:masterClrMapping/>
  </p:clrMapOvr>
  <p:transition spd="med">
    <p:pull/>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91260"/>
            <a:ext cx="8229600" cy="1143000"/>
          </a:xfrm>
        </p:spPr>
        <p:txBody>
          <a:bodyPr/>
          <a:lstStyle/>
          <a:p>
            <a:r>
              <a:rPr lang="en-US" sz="4000" dirty="0"/>
              <a:t>Authenticity &amp; Genuineness</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i="1" dirty="0">
                <a:solidFill>
                  <a:srgbClr val="FFFF00"/>
                </a:solidFill>
              </a:rPr>
              <a:t>Authenticity:</a:t>
            </a:r>
            <a:r>
              <a:rPr lang="en-US" sz="2800" dirty="0"/>
              <a:t>  Is the account true?</a:t>
            </a:r>
          </a:p>
          <a:p>
            <a:pPr marL="857250" lvl="1" indent="-457200">
              <a:spcBef>
                <a:spcPts val="0"/>
              </a:spcBef>
              <a:spcAft>
                <a:spcPts val="2400"/>
              </a:spcAft>
            </a:pPr>
            <a:r>
              <a:rPr lang="en-US" sz="2400" dirty="0"/>
              <a:t>This is ultimately </a:t>
            </a:r>
            <a:r>
              <a:rPr lang="en-US" sz="2400" b="1" dirty="0">
                <a:solidFill>
                  <a:srgbClr val="FFFF00"/>
                </a:solidFill>
              </a:rPr>
              <a:t>what we want to know</a:t>
            </a:r>
          </a:p>
          <a:p>
            <a:pPr marL="457200" indent="-457200">
              <a:spcBef>
                <a:spcPts val="0"/>
              </a:spcBef>
              <a:spcAft>
                <a:spcPts val="2400"/>
              </a:spcAft>
            </a:pPr>
            <a:r>
              <a:rPr lang="en-US" sz="2800" b="1" i="1" dirty="0">
                <a:solidFill>
                  <a:srgbClr val="FFFF00"/>
                </a:solidFill>
              </a:rPr>
              <a:t>Genuineness</a:t>
            </a:r>
            <a:r>
              <a:rPr lang="en-US" sz="2800" dirty="0"/>
              <a:t>:  Is the account written by the attributed author?</a:t>
            </a:r>
          </a:p>
          <a:p>
            <a:pPr marL="857250" lvl="1" indent="-457200">
              <a:spcBef>
                <a:spcPts val="0"/>
              </a:spcBef>
              <a:spcAft>
                <a:spcPts val="2400"/>
              </a:spcAft>
            </a:pPr>
            <a:r>
              <a:rPr lang="en-US" sz="2400" dirty="0"/>
              <a:t>Showing that the document is </a:t>
            </a:r>
            <a:r>
              <a:rPr lang="en-US" sz="2400" b="1" i="1" dirty="0">
                <a:solidFill>
                  <a:srgbClr val="FFFF00"/>
                </a:solidFill>
              </a:rPr>
              <a:t>genuine</a:t>
            </a:r>
            <a:r>
              <a:rPr lang="en-US" sz="2400" dirty="0"/>
              <a:t> helps to establish that it is </a:t>
            </a:r>
            <a:r>
              <a:rPr lang="en-US" sz="2400" b="1" i="1" dirty="0">
                <a:solidFill>
                  <a:srgbClr val="FFFF00"/>
                </a:solidFill>
              </a:rPr>
              <a:t>authentic</a:t>
            </a:r>
          </a:p>
          <a:p>
            <a:pPr marL="857250" lvl="1" indent="-457200">
              <a:spcBef>
                <a:spcPts val="0"/>
              </a:spcBef>
              <a:spcAft>
                <a:spcPts val="2400"/>
              </a:spcAft>
            </a:pPr>
            <a:r>
              <a:rPr lang="en-US" sz="2400" dirty="0"/>
              <a:t>It helps to rule out </a:t>
            </a:r>
            <a:r>
              <a:rPr lang="en-US" sz="2400" b="1" dirty="0">
                <a:solidFill>
                  <a:srgbClr val="FFFF00"/>
                </a:solidFill>
              </a:rPr>
              <a:t>rival theories </a:t>
            </a:r>
            <a:r>
              <a:rPr lang="en-US" sz="2400" dirty="0"/>
              <a:t>(e.g., that the document is a late mythical composition)</a:t>
            </a:r>
          </a:p>
        </p:txBody>
      </p:sp>
      <p:sp>
        <p:nvSpPr>
          <p:cNvPr id="4" name="Footer Placeholder 3"/>
          <p:cNvSpPr>
            <a:spLocks noGrp="1"/>
          </p:cNvSpPr>
          <p:nvPr>
            <p:ph type="ftr" sz="quarter" idx="11"/>
          </p:nvPr>
        </p:nvSpPr>
        <p:spPr/>
        <p:txBody>
          <a:bodyPr/>
          <a:lstStyle/>
          <a:p>
            <a:r>
              <a:rPr lang="en-US" dirty="0"/>
              <a:t>Dr. Timothy McGrew</a:t>
            </a:r>
          </a:p>
        </p:txBody>
      </p:sp>
      <p:sp>
        <p:nvSpPr>
          <p:cNvPr id="5" name="Slide Number Placeholder 4"/>
          <p:cNvSpPr>
            <a:spLocks noGrp="1"/>
          </p:cNvSpPr>
          <p:nvPr>
            <p:ph type="sldNum" sz="quarter" idx="12"/>
          </p:nvPr>
        </p:nvSpPr>
        <p:spPr/>
        <p:txBody>
          <a:bodyPr/>
          <a:lstStyle/>
          <a:p>
            <a:fld id="{3C8CA7C4-6BCF-4B83-8858-85B1748A2A5F}" type="slidenum">
              <a:rPr lang="en-US" smtClean="0"/>
              <a:t>6</a:t>
            </a:fld>
            <a:endParaRPr lang="en-US"/>
          </a:p>
        </p:txBody>
      </p:sp>
      <p:sp>
        <p:nvSpPr>
          <p:cNvPr id="6" name="Date Placeholder 5">
            <a:extLst>
              <a:ext uri="{FF2B5EF4-FFF2-40B4-BE49-F238E27FC236}">
                <a16:creationId xmlns:a16="http://schemas.microsoft.com/office/drawing/2014/main" id="{7466FB42-59DF-51E2-B198-920F22EAA6EC}"/>
              </a:ext>
            </a:extLst>
          </p:cNvPr>
          <p:cNvSpPr>
            <a:spLocks noGrp="1"/>
          </p:cNvSpPr>
          <p:nvPr>
            <p:ph type="dt" sz="half" idx="10"/>
          </p:nvPr>
        </p:nvSpPr>
        <p:spPr/>
        <p:txBody>
          <a:bodyPr/>
          <a:lstStyle/>
          <a:p>
            <a:r>
              <a:rPr lang="en-US" dirty="0"/>
              <a:t>Outline, 2</a:t>
            </a:r>
          </a:p>
        </p:txBody>
      </p:sp>
    </p:spTree>
    <p:extLst>
      <p:ext uri="{BB962C8B-B14F-4D97-AF65-F5344CB8AC3E}">
        <p14:creationId xmlns:p14="http://schemas.microsoft.com/office/powerpoint/2010/main" val="2202731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2DFC149-E112-056A-3AFC-EAE2E9E623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E7FBAC7-9E8B-446E-15E1-73101CE9D358}"/>
              </a:ext>
            </a:extLst>
          </p:cNvPr>
          <p:cNvSpPr>
            <a:spLocks noGrp="1"/>
          </p:cNvSpPr>
          <p:nvPr>
            <p:ph type="title"/>
          </p:nvPr>
        </p:nvSpPr>
        <p:spPr/>
        <p:txBody>
          <a:bodyPr/>
          <a:lstStyle/>
          <a:p>
            <a:r>
              <a:rPr lang="en-US" dirty="0"/>
              <a:t>Early Attributions</a:t>
            </a:r>
          </a:p>
        </p:txBody>
      </p:sp>
      <p:graphicFrame>
        <p:nvGraphicFramePr>
          <p:cNvPr id="7" name="Table 7">
            <a:extLst>
              <a:ext uri="{FF2B5EF4-FFF2-40B4-BE49-F238E27FC236}">
                <a16:creationId xmlns:a16="http://schemas.microsoft.com/office/drawing/2014/main" id="{4D370B40-84CD-969A-8F73-053A6E0DC5A3}"/>
              </a:ext>
            </a:extLst>
          </p:cNvPr>
          <p:cNvGraphicFramePr>
            <a:graphicFrameLocks noGrp="1"/>
          </p:cNvGraphicFramePr>
          <p:nvPr>
            <p:ph idx="1"/>
          </p:nvPr>
        </p:nvGraphicFramePr>
        <p:xfrm>
          <a:off x="457199" y="1600200"/>
          <a:ext cx="8312227" cy="4114800"/>
        </p:xfrm>
        <a:graphic>
          <a:graphicData uri="http://schemas.openxmlformats.org/drawingml/2006/table">
            <a:tbl>
              <a:tblPr firstRow="1" bandRow="1">
                <a:tableStyleId>{5C22544A-7EE6-4342-B048-85BDC9FD1C3A}</a:tableStyleId>
              </a:tblPr>
              <a:tblGrid>
                <a:gridCol w="1994614">
                  <a:extLst>
                    <a:ext uri="{9D8B030D-6E8A-4147-A177-3AD203B41FA5}">
                      <a16:colId xmlns:a16="http://schemas.microsoft.com/office/drawing/2014/main" val="482971869"/>
                    </a:ext>
                  </a:extLst>
                </a:gridCol>
                <a:gridCol w="1994614">
                  <a:extLst>
                    <a:ext uri="{9D8B030D-6E8A-4147-A177-3AD203B41FA5}">
                      <a16:colId xmlns:a16="http://schemas.microsoft.com/office/drawing/2014/main" val="3197725511"/>
                    </a:ext>
                  </a:extLst>
                </a:gridCol>
                <a:gridCol w="1994614">
                  <a:extLst>
                    <a:ext uri="{9D8B030D-6E8A-4147-A177-3AD203B41FA5}">
                      <a16:colId xmlns:a16="http://schemas.microsoft.com/office/drawing/2014/main" val="555981479"/>
                    </a:ext>
                  </a:extLst>
                </a:gridCol>
                <a:gridCol w="2328385">
                  <a:extLst>
                    <a:ext uri="{9D8B030D-6E8A-4147-A177-3AD203B41FA5}">
                      <a16:colId xmlns:a16="http://schemas.microsoft.com/office/drawing/2014/main" val="2267158944"/>
                    </a:ext>
                  </a:extLst>
                </a:gridCol>
              </a:tblGrid>
              <a:tr h="370840">
                <a:tc>
                  <a:txBody>
                    <a:bodyPr/>
                    <a:lstStyle/>
                    <a:p>
                      <a:pPr algn="ctr"/>
                      <a:r>
                        <a:rPr lang="en-US" sz="2000" b="0" dirty="0">
                          <a:latin typeface="+mj-lt"/>
                        </a:rPr>
                        <a:t>Date</a:t>
                      </a:r>
                    </a:p>
                  </a:txBody>
                  <a:tcPr anchor="ctr">
                    <a:solidFill>
                      <a:srgbClr val="0000FF"/>
                    </a:solidFill>
                  </a:tcPr>
                </a:tc>
                <a:tc>
                  <a:txBody>
                    <a:bodyPr/>
                    <a:lstStyle/>
                    <a:p>
                      <a:pPr algn="ctr"/>
                      <a:r>
                        <a:rPr lang="en-US" sz="2000" b="0" dirty="0">
                          <a:latin typeface="+mj-lt"/>
                        </a:rPr>
                        <a:t>Witness</a:t>
                      </a:r>
                    </a:p>
                  </a:txBody>
                  <a:tcPr anchor="ctr">
                    <a:solidFill>
                      <a:srgbClr val="0000FF"/>
                    </a:solidFill>
                  </a:tcPr>
                </a:tc>
                <a:tc>
                  <a:txBody>
                    <a:bodyPr/>
                    <a:lstStyle/>
                    <a:p>
                      <a:pPr algn="ctr"/>
                      <a:r>
                        <a:rPr lang="en-US" sz="2000" b="0" dirty="0">
                          <a:latin typeface="+mj-lt"/>
                        </a:rPr>
                        <a:t>Location</a:t>
                      </a:r>
                    </a:p>
                  </a:txBody>
                  <a:tcPr anchor="ctr">
                    <a:solidFill>
                      <a:srgbClr val="0000FF"/>
                    </a:solidFill>
                  </a:tcPr>
                </a:tc>
                <a:tc>
                  <a:txBody>
                    <a:bodyPr/>
                    <a:lstStyle/>
                    <a:p>
                      <a:pPr algn="ctr"/>
                      <a:r>
                        <a:rPr lang="en-US" sz="2000" b="0" dirty="0">
                          <a:latin typeface="+mj-lt"/>
                        </a:rPr>
                        <a:t>Significance</a:t>
                      </a:r>
                    </a:p>
                  </a:txBody>
                  <a:tcPr anchor="ctr">
                    <a:solidFill>
                      <a:srgbClr val="0000FF"/>
                    </a:solidFill>
                  </a:tcPr>
                </a:tc>
                <a:extLst>
                  <a:ext uri="{0D108BD9-81ED-4DB2-BD59-A6C34878D82A}">
                    <a16:rowId xmlns:a16="http://schemas.microsoft.com/office/drawing/2014/main" val="2756240823"/>
                  </a:ext>
                </a:extLst>
              </a:tr>
              <a:tr h="370840">
                <a:tc>
                  <a:txBody>
                    <a:bodyPr/>
                    <a:lstStyle/>
                    <a:p>
                      <a:r>
                        <a:rPr lang="en-US" sz="2000" dirty="0"/>
                        <a:t>~AD 200-225</a:t>
                      </a:r>
                    </a:p>
                  </a:txBody>
                  <a:tcPr anchor="ctr"/>
                </a:tc>
                <a:tc>
                  <a:txBody>
                    <a:bodyPr/>
                    <a:lstStyle/>
                    <a:p>
                      <a:r>
                        <a:rPr lang="en-US" sz="2000" dirty="0">
                          <a:latin typeface="+mj-lt"/>
                        </a:rPr>
                        <a:t>Tertullian</a:t>
                      </a:r>
                    </a:p>
                  </a:txBody>
                  <a:tcPr anchor="ctr"/>
                </a:tc>
                <a:tc>
                  <a:txBody>
                    <a:bodyPr/>
                    <a:lstStyle/>
                    <a:p>
                      <a:r>
                        <a:rPr lang="en-US" sz="2000" dirty="0"/>
                        <a:t>Carthage (North Africa)</a:t>
                      </a:r>
                    </a:p>
                  </a:txBody>
                  <a:tcPr anchor="ctr"/>
                </a:tc>
                <a:tc>
                  <a:txBody>
                    <a:bodyPr/>
                    <a:lstStyle/>
                    <a:p>
                      <a:r>
                        <a:rPr lang="en-US" sz="2000" dirty="0"/>
                        <a:t>Latin Christian apologist</a:t>
                      </a:r>
                    </a:p>
                  </a:txBody>
                  <a:tcPr anchor="ctr"/>
                </a:tc>
                <a:extLst>
                  <a:ext uri="{0D108BD9-81ED-4DB2-BD59-A6C34878D82A}">
                    <a16:rowId xmlns:a16="http://schemas.microsoft.com/office/drawing/2014/main" val="3432590958"/>
                  </a:ext>
                </a:extLst>
              </a:tr>
              <a:tr h="370840">
                <a:tc>
                  <a:txBody>
                    <a:bodyPr/>
                    <a:lstStyle/>
                    <a:p>
                      <a:r>
                        <a:rPr lang="en-US" sz="2000" dirty="0"/>
                        <a:t>~AD 200</a:t>
                      </a:r>
                    </a:p>
                  </a:txBody>
                  <a:tcPr anchor="ctr"/>
                </a:tc>
                <a:tc>
                  <a:txBody>
                    <a:bodyPr/>
                    <a:lstStyle/>
                    <a:p>
                      <a:r>
                        <a:rPr lang="en-US" sz="2000" dirty="0">
                          <a:latin typeface="+mj-lt"/>
                        </a:rPr>
                        <a:t>Clement</a:t>
                      </a:r>
                    </a:p>
                  </a:txBody>
                  <a:tcPr anchor="ctr"/>
                </a:tc>
                <a:tc>
                  <a:txBody>
                    <a:bodyPr/>
                    <a:lstStyle/>
                    <a:p>
                      <a:r>
                        <a:rPr lang="en-US" sz="2000" dirty="0"/>
                        <a:t>Alexandria (Egypt)</a:t>
                      </a:r>
                    </a:p>
                  </a:txBody>
                  <a:tcPr anchor="ctr"/>
                </a:tc>
                <a:tc>
                  <a:txBody>
                    <a:bodyPr/>
                    <a:lstStyle/>
                    <a:p>
                      <a:r>
                        <a:rPr lang="en-US" sz="2000" dirty="0"/>
                        <a:t>Disciple of elders who knew the apostles</a:t>
                      </a:r>
                    </a:p>
                  </a:txBody>
                  <a:tcPr anchor="ctr"/>
                </a:tc>
                <a:extLst>
                  <a:ext uri="{0D108BD9-81ED-4DB2-BD59-A6C34878D82A}">
                    <a16:rowId xmlns:a16="http://schemas.microsoft.com/office/drawing/2014/main" val="318659748"/>
                  </a:ext>
                </a:extLst>
              </a:tr>
              <a:tr h="370840">
                <a:tc>
                  <a:txBody>
                    <a:bodyPr/>
                    <a:lstStyle/>
                    <a:p>
                      <a:r>
                        <a:rPr lang="en-US" sz="2000" dirty="0"/>
                        <a:t>~AD 180</a:t>
                      </a:r>
                    </a:p>
                  </a:txBody>
                  <a:tcPr anchor="ctr"/>
                </a:tc>
                <a:tc>
                  <a:txBody>
                    <a:bodyPr/>
                    <a:lstStyle/>
                    <a:p>
                      <a:r>
                        <a:rPr lang="en-US" sz="2000" dirty="0">
                          <a:latin typeface="+mj-lt"/>
                        </a:rPr>
                        <a:t>Irenaeus</a:t>
                      </a:r>
                    </a:p>
                  </a:txBody>
                  <a:tcPr anchor="ctr"/>
                </a:tc>
                <a:tc>
                  <a:txBody>
                    <a:bodyPr/>
                    <a:lstStyle/>
                    <a:p>
                      <a:r>
                        <a:rPr lang="en-US" sz="2000"/>
                        <a:t>Lyons (France)</a:t>
                      </a:r>
                      <a:endParaRPr lang="en-US" sz="2000" dirty="0"/>
                    </a:p>
                  </a:txBody>
                  <a:tcPr anchor="ctr"/>
                </a:tc>
                <a:tc>
                  <a:txBody>
                    <a:bodyPr/>
                    <a:lstStyle/>
                    <a:p>
                      <a:r>
                        <a:rPr lang="en-US" sz="2000" dirty="0"/>
                        <a:t>Disciple of Polycarp, disciple of apostle John</a:t>
                      </a:r>
                    </a:p>
                  </a:txBody>
                  <a:tcPr anchor="ctr"/>
                </a:tc>
                <a:extLst>
                  <a:ext uri="{0D108BD9-81ED-4DB2-BD59-A6C34878D82A}">
                    <a16:rowId xmlns:a16="http://schemas.microsoft.com/office/drawing/2014/main" val="334420902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~AD 180</a:t>
                      </a:r>
                    </a:p>
                  </a:txBody>
                  <a:tcPr anchor="ctr"/>
                </a:tc>
                <a:tc>
                  <a:txBody>
                    <a:bodyPr/>
                    <a:lstStyle/>
                    <a:p>
                      <a:r>
                        <a:rPr lang="en-US" sz="2000" dirty="0">
                          <a:latin typeface="+mj-lt"/>
                        </a:rPr>
                        <a:t>Muratorian Canon</a:t>
                      </a:r>
                    </a:p>
                  </a:txBody>
                  <a:tcPr anchor="ctr"/>
                </a:tc>
                <a:tc>
                  <a:txBody>
                    <a:bodyPr/>
                    <a:lstStyle/>
                    <a:p>
                      <a:r>
                        <a:rPr lang="en-US" sz="2000" dirty="0"/>
                        <a:t>Rome (Italy)</a:t>
                      </a:r>
                    </a:p>
                  </a:txBody>
                  <a:tcPr anchor="ctr"/>
                </a:tc>
                <a:tc>
                  <a:txBody>
                    <a:bodyPr/>
                    <a:lstStyle/>
                    <a:p>
                      <a:r>
                        <a:rPr lang="en-US" sz="2000" dirty="0"/>
                        <a:t>Fragment of authoritative list of Scripture</a:t>
                      </a:r>
                    </a:p>
                  </a:txBody>
                  <a:tcPr anchor="ctr"/>
                </a:tc>
                <a:extLst>
                  <a:ext uri="{0D108BD9-81ED-4DB2-BD59-A6C34878D82A}">
                    <a16:rowId xmlns:a16="http://schemas.microsoft.com/office/drawing/2014/main" val="4086043251"/>
                  </a:ext>
                </a:extLst>
              </a:tr>
            </a:tbl>
          </a:graphicData>
        </a:graphic>
      </p:graphicFrame>
      <p:sp>
        <p:nvSpPr>
          <p:cNvPr id="4" name="Date Placeholder 3">
            <a:extLst>
              <a:ext uri="{FF2B5EF4-FFF2-40B4-BE49-F238E27FC236}">
                <a16:creationId xmlns:a16="http://schemas.microsoft.com/office/drawing/2014/main" id="{FBFD675E-89B7-119D-779B-519B1D66BE9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9</a:t>
            </a:r>
          </a:p>
        </p:txBody>
      </p:sp>
      <p:sp>
        <p:nvSpPr>
          <p:cNvPr id="5" name="Footer Placeholder 4">
            <a:extLst>
              <a:ext uri="{FF2B5EF4-FFF2-40B4-BE49-F238E27FC236}">
                <a16:creationId xmlns:a16="http://schemas.microsoft.com/office/drawing/2014/main" id="{A611ED24-80C9-05B5-A894-199707CB420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Brant </a:t>
            </a:r>
            <a:r>
              <a:rPr kumimoji="0" lang="en-US" sz="1400" b="0" i="0" u="none" strike="noStrike" kern="120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Pitre</a:t>
            </a: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 40</a:t>
            </a:r>
          </a:p>
        </p:txBody>
      </p:sp>
      <p:sp>
        <p:nvSpPr>
          <p:cNvPr id="6" name="Slide Number Placeholder 5">
            <a:extLst>
              <a:ext uri="{FF2B5EF4-FFF2-40B4-BE49-F238E27FC236}">
                <a16:creationId xmlns:a16="http://schemas.microsoft.com/office/drawing/2014/main" id="{52200046-E3EB-97CB-000C-92313933968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865847972"/>
      </p:ext>
    </p:extLst>
  </p:cSld>
  <p:clrMapOvr>
    <a:masterClrMapping/>
  </p:clrMapOvr>
  <p:transition spd="med">
    <p:pull/>
  </p:transition>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B061C9-EB11-8C20-7728-DA96D1E4B049}"/>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3BFD06EB-764F-C449-0EA1-A4A632B5C9C7}"/>
              </a:ext>
            </a:extLst>
          </p:cNvPr>
          <p:cNvPicPr>
            <a:picLocks noChangeAspect="1"/>
          </p:cNvPicPr>
          <p:nvPr/>
        </p:nvPicPr>
        <p:blipFill>
          <a:blip r:embed="rId2"/>
          <a:stretch>
            <a:fillRect/>
          </a:stretch>
        </p:blipFill>
        <p:spPr>
          <a:xfrm>
            <a:off x="2895784" y="1600349"/>
            <a:ext cx="3352432" cy="4190541"/>
          </a:xfrm>
          <a:prstGeom prst="rect">
            <a:avLst/>
          </a:prstGeom>
        </p:spPr>
      </p:pic>
      <p:sp>
        <p:nvSpPr>
          <p:cNvPr id="2" name="Title 1">
            <a:extLst>
              <a:ext uri="{FF2B5EF4-FFF2-40B4-BE49-F238E27FC236}">
                <a16:creationId xmlns:a16="http://schemas.microsoft.com/office/drawing/2014/main" id="{B94CFC92-DDA6-1A37-E33E-F5530633E3CA}"/>
              </a:ext>
            </a:extLst>
          </p:cNvPr>
          <p:cNvSpPr>
            <a:spLocks noGrp="1"/>
          </p:cNvSpPr>
          <p:nvPr>
            <p:ph type="title"/>
          </p:nvPr>
        </p:nvSpPr>
        <p:spPr/>
        <p:txBody>
          <a:bodyPr/>
          <a:lstStyle/>
          <a:p>
            <a:r>
              <a:rPr lang="en-US" dirty="0"/>
              <a:t>Forgery Was Rejected</a:t>
            </a:r>
          </a:p>
        </p:txBody>
      </p:sp>
      <p:sp>
        <p:nvSpPr>
          <p:cNvPr id="3" name="Content Placeholder 2">
            <a:extLst>
              <a:ext uri="{FF2B5EF4-FFF2-40B4-BE49-F238E27FC236}">
                <a16:creationId xmlns:a16="http://schemas.microsoft.com/office/drawing/2014/main" id="{AEEB75A2-5ABE-3C32-B2E6-2B91B2585213}"/>
              </a:ext>
            </a:extLst>
          </p:cNvPr>
          <p:cNvSpPr>
            <a:spLocks noGrp="1"/>
          </p:cNvSpPr>
          <p:nvPr>
            <p:ph idx="1"/>
          </p:nvPr>
        </p:nvSpPr>
        <p:spPr>
          <a:xfrm>
            <a:off x="457200" y="1568302"/>
            <a:ext cx="8229600" cy="4530725"/>
          </a:xfrm>
        </p:spPr>
        <p:txBody>
          <a:bodyPr/>
          <a:lstStyle/>
          <a:p>
            <a:r>
              <a:rPr lang="en-US" b="1" i="1" dirty="0"/>
              <a:t>William Mounce:  </a:t>
            </a:r>
            <a:r>
              <a:rPr lang="en-US" dirty="0"/>
              <a:t>“There also was a letter called </a:t>
            </a:r>
            <a:r>
              <a:rPr lang="en-US" b="1" dirty="0">
                <a:solidFill>
                  <a:srgbClr val="FFFF00"/>
                </a:solidFill>
              </a:rPr>
              <a:t>3 Corinthians</a:t>
            </a:r>
            <a:r>
              <a:rPr lang="en-US" dirty="0"/>
              <a:t>, which was actually accepted by some as </a:t>
            </a:r>
            <a:r>
              <a:rPr lang="en-US" b="1" dirty="0">
                <a:solidFill>
                  <a:srgbClr val="FFFF00"/>
                </a:solidFill>
              </a:rPr>
              <a:t>canonical</a:t>
            </a:r>
            <a:r>
              <a:rPr lang="en-US" dirty="0"/>
              <a:t>. It was written by a </a:t>
            </a:r>
            <a:r>
              <a:rPr lang="en-US" b="1" dirty="0">
                <a:solidFill>
                  <a:srgbClr val="FFFF00"/>
                </a:solidFill>
              </a:rPr>
              <a:t>second-century bishop </a:t>
            </a:r>
            <a:r>
              <a:rPr lang="en-US" dirty="0"/>
              <a:t>in Asia out of </a:t>
            </a:r>
            <a:r>
              <a:rPr lang="en-US" b="1" dirty="0">
                <a:solidFill>
                  <a:srgbClr val="FFFF00"/>
                </a:solidFill>
              </a:rPr>
              <a:t>‘love for the apostle.’ </a:t>
            </a:r>
            <a:r>
              <a:rPr lang="en-US" dirty="0"/>
              <a:t>When the author confessed that his work was a </a:t>
            </a:r>
            <a:r>
              <a:rPr lang="en-US" b="1" dirty="0">
                <a:solidFill>
                  <a:srgbClr val="FFFF00"/>
                </a:solidFill>
              </a:rPr>
              <a:t>forgery</a:t>
            </a:r>
            <a:r>
              <a:rPr lang="en-US" dirty="0"/>
              <a:t>, his actions were </a:t>
            </a:r>
            <a:r>
              <a:rPr lang="en-US" b="1" dirty="0">
                <a:solidFill>
                  <a:srgbClr val="FFFF00"/>
                </a:solidFill>
              </a:rPr>
              <a:t>condemned</a:t>
            </a:r>
            <a:r>
              <a:rPr lang="en-US" dirty="0"/>
              <a:t>. He was </a:t>
            </a:r>
            <a:r>
              <a:rPr lang="en-US" b="1" dirty="0">
                <a:solidFill>
                  <a:srgbClr val="FFFF00"/>
                </a:solidFill>
              </a:rPr>
              <a:t>removed</a:t>
            </a:r>
            <a:r>
              <a:rPr lang="en-US" dirty="0"/>
              <a:t> from office, and his forgery was </a:t>
            </a:r>
            <a:r>
              <a:rPr lang="en-US" b="1" dirty="0">
                <a:solidFill>
                  <a:srgbClr val="FFFF00"/>
                </a:solidFill>
              </a:rPr>
              <a:t>rejected</a:t>
            </a:r>
            <a:r>
              <a:rPr lang="en-US" dirty="0"/>
              <a:t>.”  </a:t>
            </a:r>
            <a:r>
              <a:rPr lang="en-US" sz="2000" dirty="0"/>
              <a:t>(</a:t>
            </a:r>
            <a:r>
              <a:rPr lang="en-US" sz="2000" i="1" dirty="0"/>
              <a:t>Why I Trust the Bible</a:t>
            </a:r>
            <a:r>
              <a:rPr lang="en-US" sz="2000" dirty="0"/>
              <a:t>, 28)</a:t>
            </a:r>
          </a:p>
        </p:txBody>
      </p:sp>
      <p:sp>
        <p:nvSpPr>
          <p:cNvPr id="4" name="Date Placeholder 3">
            <a:extLst>
              <a:ext uri="{FF2B5EF4-FFF2-40B4-BE49-F238E27FC236}">
                <a16:creationId xmlns:a16="http://schemas.microsoft.com/office/drawing/2014/main" id="{25A45DAD-AD7A-325A-B069-C6B9F046833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79</a:t>
            </a:r>
          </a:p>
        </p:txBody>
      </p:sp>
      <p:sp>
        <p:nvSpPr>
          <p:cNvPr id="5" name="Footer Placeholder 4">
            <a:extLst>
              <a:ext uri="{FF2B5EF4-FFF2-40B4-BE49-F238E27FC236}">
                <a16:creationId xmlns:a16="http://schemas.microsoft.com/office/drawing/2014/main" id="{5024B2E2-9A85-0B76-797F-A9F852E28A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143CC633-6530-5430-D145-CD8F8C76D4F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9220728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30A25C-2B25-8CB0-D89D-33BED1A6FD7D}"/>
            </a:ext>
          </a:extLst>
        </p:cNvPr>
        <p:cNvGrpSpPr/>
        <p:nvPr/>
      </p:nvGrpSpPr>
      <p:grpSpPr>
        <a:xfrm>
          <a:off x="0" y="0"/>
          <a:ext cx="0" cy="0"/>
          <a:chOff x="0" y="0"/>
          <a:chExt cx="0" cy="0"/>
        </a:xfrm>
      </p:grpSpPr>
      <p:pic>
        <p:nvPicPr>
          <p:cNvPr id="8" name="Picture 2" descr="Biography of Tertullian, Father of Latin Theology">
            <a:extLst>
              <a:ext uri="{FF2B5EF4-FFF2-40B4-BE49-F238E27FC236}">
                <a16:creationId xmlns:a16="http://schemas.microsoft.com/office/drawing/2014/main" id="{2779067D-3B35-1147-7243-0850F445ABC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9191"/>
          <a:stretch/>
        </p:blipFill>
        <p:spPr bwMode="auto">
          <a:xfrm>
            <a:off x="2154610" y="1568302"/>
            <a:ext cx="4398590" cy="414123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D2959345-BF75-2DAE-1596-F1510278F6DA}"/>
              </a:ext>
            </a:extLst>
          </p:cNvPr>
          <p:cNvSpPr>
            <a:spLocks noGrp="1"/>
          </p:cNvSpPr>
          <p:nvPr>
            <p:ph type="title"/>
          </p:nvPr>
        </p:nvSpPr>
        <p:spPr/>
        <p:txBody>
          <a:bodyPr/>
          <a:lstStyle/>
          <a:p>
            <a:r>
              <a:rPr lang="en-US" dirty="0"/>
              <a:t>Forgery Was Rejected</a:t>
            </a:r>
          </a:p>
        </p:txBody>
      </p:sp>
      <p:sp>
        <p:nvSpPr>
          <p:cNvPr id="3" name="Content Placeholder 2">
            <a:extLst>
              <a:ext uri="{FF2B5EF4-FFF2-40B4-BE49-F238E27FC236}">
                <a16:creationId xmlns:a16="http://schemas.microsoft.com/office/drawing/2014/main" id="{990DA1FA-FEE2-15CD-A425-6C295E7DFF43}"/>
              </a:ext>
            </a:extLst>
          </p:cNvPr>
          <p:cNvSpPr>
            <a:spLocks noGrp="1"/>
          </p:cNvSpPr>
          <p:nvPr>
            <p:ph idx="1"/>
          </p:nvPr>
        </p:nvSpPr>
        <p:spPr>
          <a:xfrm>
            <a:off x="457200" y="1568302"/>
            <a:ext cx="8229600" cy="4530725"/>
          </a:xfrm>
        </p:spPr>
        <p:txBody>
          <a:bodyPr/>
          <a:lstStyle/>
          <a:p>
            <a:r>
              <a:rPr lang="en-US" b="1" i="1" dirty="0"/>
              <a:t>Tertullian</a:t>
            </a:r>
            <a:r>
              <a:rPr lang="en-US" dirty="0"/>
              <a:t>:  “But if </a:t>
            </a:r>
            <a:r>
              <a:rPr lang="en-US" b="1" dirty="0">
                <a:solidFill>
                  <a:srgbClr val="FFFF00"/>
                </a:solidFill>
              </a:rPr>
              <a:t>the writings which wrongly go under Paul’s name</a:t>
            </a:r>
            <a:r>
              <a:rPr lang="en-US" dirty="0"/>
              <a:t>, claim Thecla’s example as a </a:t>
            </a:r>
            <a:r>
              <a:rPr lang="en-US" dirty="0" err="1"/>
              <a:t>licence</a:t>
            </a:r>
            <a:r>
              <a:rPr lang="en-US" dirty="0"/>
              <a:t> [sic] for women’s teaching and baptizing, let them know that, in Asia, the </a:t>
            </a:r>
            <a:r>
              <a:rPr lang="en-US" b="1" dirty="0">
                <a:solidFill>
                  <a:srgbClr val="FFFF00"/>
                </a:solidFill>
              </a:rPr>
              <a:t>presbyter</a:t>
            </a:r>
            <a:r>
              <a:rPr lang="en-US" dirty="0"/>
              <a:t> who composed that writing, as if he were augmenting Paul’s fame from his own store, after being </a:t>
            </a:r>
            <a:r>
              <a:rPr lang="en-US" b="1" dirty="0">
                <a:solidFill>
                  <a:srgbClr val="FFFF00"/>
                </a:solidFill>
              </a:rPr>
              <a:t>convicted</a:t>
            </a:r>
            <a:r>
              <a:rPr lang="en-US" dirty="0"/>
              <a:t>, and </a:t>
            </a:r>
            <a:r>
              <a:rPr lang="en-US" b="1" dirty="0">
                <a:solidFill>
                  <a:srgbClr val="FFFF00"/>
                </a:solidFill>
              </a:rPr>
              <a:t>confessing</a:t>
            </a:r>
            <a:r>
              <a:rPr lang="en-US" dirty="0"/>
              <a:t> that he had done it from </a:t>
            </a:r>
            <a:r>
              <a:rPr lang="en-US" b="1" dirty="0">
                <a:solidFill>
                  <a:srgbClr val="FFFF00"/>
                </a:solidFill>
              </a:rPr>
              <a:t>love of Paul</a:t>
            </a:r>
            <a:r>
              <a:rPr lang="en-US" dirty="0"/>
              <a:t>, was </a:t>
            </a:r>
            <a:r>
              <a:rPr lang="en-US" b="1" dirty="0">
                <a:solidFill>
                  <a:srgbClr val="FFFF00"/>
                </a:solidFill>
              </a:rPr>
              <a:t>removed</a:t>
            </a:r>
            <a:r>
              <a:rPr lang="en-US" dirty="0"/>
              <a:t> from his office.”  </a:t>
            </a:r>
            <a:r>
              <a:rPr lang="en-US" sz="2000" dirty="0"/>
              <a:t>(“On Baptism,” 17, </a:t>
            </a:r>
            <a:r>
              <a:rPr lang="en-US" sz="2000" dirty="0" err="1"/>
              <a:t>ANF</a:t>
            </a:r>
            <a:r>
              <a:rPr lang="en-US" sz="2000" dirty="0"/>
              <a:t>, 1885, 3:677)</a:t>
            </a:r>
          </a:p>
        </p:txBody>
      </p:sp>
      <p:sp>
        <p:nvSpPr>
          <p:cNvPr id="4" name="Date Placeholder 3">
            <a:extLst>
              <a:ext uri="{FF2B5EF4-FFF2-40B4-BE49-F238E27FC236}">
                <a16:creationId xmlns:a16="http://schemas.microsoft.com/office/drawing/2014/main" id="{F2F97B4E-ED0C-4A84-04A4-40AFEA1AB25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79</a:t>
            </a:r>
          </a:p>
        </p:txBody>
      </p:sp>
      <p:sp>
        <p:nvSpPr>
          <p:cNvPr id="5" name="Footer Placeholder 4">
            <a:extLst>
              <a:ext uri="{FF2B5EF4-FFF2-40B4-BE49-F238E27FC236}">
                <a16:creationId xmlns:a16="http://schemas.microsoft.com/office/drawing/2014/main" id="{A5EFC84C-1C80-3839-CFE7-EE40B44293F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615EC220-B151-78F7-ACC6-821714DCE46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3229420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6C0420E-59A6-880C-ECF1-2C21C7C1262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D239A4B-7B6D-B32E-1E12-2ABFB7C86B13}"/>
              </a:ext>
            </a:extLst>
          </p:cNvPr>
          <p:cNvSpPr>
            <a:spLocks noGrp="1"/>
          </p:cNvSpPr>
          <p:nvPr>
            <p:ph type="title"/>
          </p:nvPr>
        </p:nvSpPr>
        <p:spPr>
          <a:xfrm>
            <a:off x="318977" y="437301"/>
            <a:ext cx="8229600" cy="1253276"/>
          </a:xfrm>
        </p:spPr>
        <p:txBody>
          <a:bodyPr/>
          <a:lstStyle/>
          <a:p>
            <a:r>
              <a:rPr lang="en-US" sz="4200" dirty="0"/>
              <a:t>Gospels Are Contradictory</a:t>
            </a:r>
          </a:p>
        </p:txBody>
      </p:sp>
      <p:sp>
        <p:nvSpPr>
          <p:cNvPr id="3" name="Content Placeholder 2">
            <a:extLst>
              <a:ext uri="{FF2B5EF4-FFF2-40B4-BE49-F238E27FC236}">
                <a16:creationId xmlns:a16="http://schemas.microsoft.com/office/drawing/2014/main" id="{E13AA96D-09F9-652F-764C-1EE761B3C30E}"/>
              </a:ext>
            </a:extLst>
          </p:cNvPr>
          <p:cNvSpPr>
            <a:spLocks noGrp="1"/>
          </p:cNvSpPr>
          <p:nvPr>
            <p:ph idx="1"/>
          </p:nvPr>
        </p:nvSpPr>
        <p:spPr>
          <a:xfrm>
            <a:off x="457200" y="1690578"/>
            <a:ext cx="8229600" cy="4587984"/>
          </a:xfrm>
        </p:spPr>
        <p:txBody>
          <a:bodyPr/>
          <a:lstStyle/>
          <a:p>
            <a:pPr marL="457200" indent="-457200">
              <a:spcBef>
                <a:spcPts val="0"/>
              </a:spcBef>
              <a:spcAft>
                <a:spcPts val="2400"/>
              </a:spcAft>
            </a:pPr>
            <a:r>
              <a:rPr lang="en-US" sz="2800" dirty="0"/>
              <a:t>Did Jesus </a:t>
            </a:r>
            <a:r>
              <a:rPr lang="en-US" b="1" dirty="0">
                <a:solidFill>
                  <a:srgbClr val="FFFF00"/>
                </a:solidFill>
              </a:rPr>
              <a:t>partake</a:t>
            </a:r>
            <a:r>
              <a:rPr lang="en-US" sz="2800" dirty="0"/>
              <a:t> of a Passover meal?</a:t>
            </a:r>
          </a:p>
          <a:p>
            <a:pPr marL="457200" indent="-457200">
              <a:spcBef>
                <a:spcPts val="0"/>
              </a:spcBef>
              <a:spcAft>
                <a:spcPts val="2400"/>
              </a:spcAft>
            </a:pPr>
            <a:r>
              <a:rPr lang="en-US" dirty="0"/>
              <a:t>On </a:t>
            </a:r>
            <a:r>
              <a:rPr lang="en-US" b="1" dirty="0">
                <a:solidFill>
                  <a:srgbClr val="FFFF00"/>
                </a:solidFill>
              </a:rPr>
              <a:t>what day </a:t>
            </a:r>
            <a:r>
              <a:rPr lang="en-US" dirty="0"/>
              <a:t>was the Passover observed?</a:t>
            </a:r>
          </a:p>
          <a:p>
            <a:pPr marL="457200" indent="-457200">
              <a:spcBef>
                <a:spcPts val="0"/>
              </a:spcBef>
              <a:spcAft>
                <a:spcPts val="2400"/>
              </a:spcAft>
            </a:pPr>
            <a:r>
              <a:rPr lang="en-US" sz="2800" dirty="0"/>
              <a:t>Who </a:t>
            </a:r>
            <a:r>
              <a:rPr lang="en-US" b="1" dirty="0">
                <a:solidFill>
                  <a:srgbClr val="FFFF00"/>
                </a:solidFill>
              </a:rPr>
              <a:t>carried</a:t>
            </a:r>
            <a:r>
              <a:rPr lang="en-US" sz="2800" dirty="0"/>
              <a:t> the cross?</a:t>
            </a:r>
          </a:p>
          <a:p>
            <a:pPr marL="457200" indent="-457200">
              <a:spcBef>
                <a:spcPts val="0"/>
              </a:spcBef>
              <a:spcAft>
                <a:spcPts val="2400"/>
              </a:spcAft>
            </a:pPr>
            <a:r>
              <a:rPr lang="en-US" dirty="0"/>
              <a:t>What did the </a:t>
            </a:r>
            <a:r>
              <a:rPr lang="en-US" b="1" dirty="0">
                <a:solidFill>
                  <a:srgbClr val="FFFF00"/>
                </a:solidFill>
              </a:rPr>
              <a:t>superscription</a:t>
            </a:r>
            <a:r>
              <a:rPr lang="en-US" dirty="0"/>
              <a:t> really say?</a:t>
            </a:r>
          </a:p>
          <a:p>
            <a:pPr marL="457200" indent="-457200">
              <a:spcBef>
                <a:spcPts val="0"/>
              </a:spcBef>
              <a:spcAft>
                <a:spcPts val="2400"/>
              </a:spcAft>
            </a:pPr>
            <a:r>
              <a:rPr lang="en-US" sz="2800" dirty="0"/>
              <a:t>When was Jesus </a:t>
            </a:r>
            <a:r>
              <a:rPr lang="en-US" b="1" dirty="0">
                <a:solidFill>
                  <a:srgbClr val="FFFF00"/>
                </a:solidFill>
              </a:rPr>
              <a:t>raised</a:t>
            </a:r>
            <a:r>
              <a:rPr lang="en-US" sz="2800" dirty="0"/>
              <a:t>?</a:t>
            </a:r>
          </a:p>
          <a:p>
            <a:pPr marL="457200" indent="-457200">
              <a:spcBef>
                <a:spcPts val="0"/>
              </a:spcBef>
              <a:spcAft>
                <a:spcPts val="2400"/>
              </a:spcAft>
            </a:pPr>
            <a:r>
              <a:rPr lang="en-US" dirty="0"/>
              <a:t>How did </a:t>
            </a:r>
            <a:r>
              <a:rPr lang="en-US" b="1" dirty="0">
                <a:solidFill>
                  <a:srgbClr val="FFFF00"/>
                </a:solidFill>
              </a:rPr>
              <a:t>Judas die</a:t>
            </a:r>
            <a:r>
              <a:rPr lang="en-US" dirty="0"/>
              <a:t>?</a:t>
            </a:r>
            <a:endParaRPr lang="en-US" sz="2800" dirty="0"/>
          </a:p>
        </p:txBody>
      </p:sp>
      <p:sp>
        <p:nvSpPr>
          <p:cNvPr id="4" name="Footer Placeholder 3">
            <a:extLst>
              <a:ext uri="{FF2B5EF4-FFF2-40B4-BE49-F238E27FC236}">
                <a16:creationId xmlns:a16="http://schemas.microsoft.com/office/drawing/2014/main" id="{5CF34360-EAC7-07F1-34E7-7BB54083363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CC0A9A8E-A64D-B3E0-B9D1-391354B4985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602</a:t>
            </a:fld>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2134628-B1CD-28E3-A209-6C070CF2AC01}"/>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80</a:t>
            </a:r>
          </a:p>
        </p:txBody>
      </p:sp>
    </p:spTree>
    <p:extLst>
      <p:ext uri="{BB962C8B-B14F-4D97-AF65-F5344CB8AC3E}">
        <p14:creationId xmlns:p14="http://schemas.microsoft.com/office/powerpoint/2010/main" val="195284454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p:cTn id="13"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3">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p:cTn id="25"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7" dur="500"/>
                                        <p:tgtEl>
                                          <p:spTgt spid="3">
                                            <p:txEl>
                                              <p:pRg st="3" end="3"/>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p:cTn id="31"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3">
                                            <p:txEl>
                                              <p:pRg st="4" end="4"/>
                                            </p:txEl>
                                          </p:spTgt>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p:cTn id="37"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39"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C89183E-F3F1-F976-0869-5FD698E195C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8A26793-8F11-A4FB-B443-7AA23114335B}"/>
              </a:ext>
            </a:extLst>
          </p:cNvPr>
          <p:cNvSpPr>
            <a:spLocks noGrp="1"/>
          </p:cNvSpPr>
          <p:nvPr>
            <p:ph type="title"/>
          </p:nvPr>
        </p:nvSpPr>
        <p:spPr>
          <a:xfrm>
            <a:off x="457200" y="437300"/>
            <a:ext cx="8229600" cy="1242643"/>
          </a:xfrm>
        </p:spPr>
        <p:txBody>
          <a:bodyPr/>
          <a:lstStyle/>
          <a:p>
            <a:r>
              <a:rPr lang="en-US" sz="4200" dirty="0">
                <a:solidFill>
                  <a:srgbClr val="FFFFCC"/>
                </a:solidFill>
              </a:rPr>
              <a:t>Gospels Are Contradictory</a:t>
            </a:r>
            <a:endParaRPr lang="en-US" dirty="0"/>
          </a:p>
        </p:txBody>
      </p:sp>
      <p:sp>
        <p:nvSpPr>
          <p:cNvPr id="3" name="Content Placeholder 2">
            <a:extLst>
              <a:ext uri="{FF2B5EF4-FFF2-40B4-BE49-F238E27FC236}">
                <a16:creationId xmlns:a16="http://schemas.microsoft.com/office/drawing/2014/main" id="{005518E9-FC8B-126F-4BBE-A4912B2B38FE}"/>
              </a:ext>
            </a:extLst>
          </p:cNvPr>
          <p:cNvSpPr>
            <a:spLocks noGrp="1"/>
          </p:cNvSpPr>
          <p:nvPr>
            <p:ph idx="1"/>
          </p:nvPr>
        </p:nvSpPr>
        <p:spPr>
          <a:xfrm>
            <a:off x="457200" y="1679944"/>
            <a:ext cx="8229600" cy="4598618"/>
          </a:xfrm>
        </p:spPr>
        <p:txBody>
          <a:bodyPr/>
          <a:lstStyle/>
          <a:p>
            <a:pPr marL="457200" indent="-457200">
              <a:spcBef>
                <a:spcPts val="0"/>
              </a:spcBef>
              <a:spcAft>
                <a:spcPts val="2400"/>
              </a:spcAft>
            </a:pPr>
            <a:r>
              <a:rPr lang="en-US" dirty="0"/>
              <a:t>How </a:t>
            </a:r>
            <a:r>
              <a:rPr lang="en-US" b="1" dirty="0">
                <a:solidFill>
                  <a:srgbClr val="FFFF00"/>
                </a:solidFill>
              </a:rPr>
              <a:t>many women </a:t>
            </a:r>
            <a:r>
              <a:rPr lang="en-US" dirty="0"/>
              <a:t>came to the tomb?</a:t>
            </a:r>
          </a:p>
          <a:p>
            <a:pPr marL="457200" indent="-457200">
              <a:spcBef>
                <a:spcPts val="0"/>
              </a:spcBef>
              <a:spcAft>
                <a:spcPts val="2400"/>
              </a:spcAft>
            </a:pPr>
            <a:r>
              <a:rPr lang="en-US" dirty="0"/>
              <a:t>When</a:t>
            </a:r>
            <a:r>
              <a:rPr lang="en-US" sz="2800" dirty="0"/>
              <a:t> did the women </a:t>
            </a:r>
            <a:r>
              <a:rPr lang="en-US" b="1" dirty="0">
                <a:solidFill>
                  <a:srgbClr val="FFFF00"/>
                </a:solidFill>
              </a:rPr>
              <a:t>visit</a:t>
            </a:r>
            <a:r>
              <a:rPr lang="en-US" sz="2800" dirty="0"/>
              <a:t> the tomb?</a:t>
            </a:r>
          </a:p>
          <a:p>
            <a:pPr marL="457200" indent="-457200">
              <a:spcBef>
                <a:spcPts val="0"/>
              </a:spcBef>
              <a:spcAft>
                <a:spcPts val="2400"/>
              </a:spcAft>
            </a:pPr>
            <a:r>
              <a:rPr lang="en-US" dirty="0"/>
              <a:t>How many </a:t>
            </a:r>
            <a:r>
              <a:rPr lang="en-US" b="1" dirty="0">
                <a:solidFill>
                  <a:srgbClr val="FFFF00"/>
                </a:solidFill>
              </a:rPr>
              <a:t>angels</a:t>
            </a:r>
            <a:r>
              <a:rPr lang="en-US" dirty="0"/>
              <a:t> were at the tomb?</a:t>
            </a:r>
          </a:p>
          <a:p>
            <a:pPr marL="457200" indent="-457200">
              <a:spcBef>
                <a:spcPts val="0"/>
              </a:spcBef>
              <a:spcAft>
                <a:spcPts val="2400"/>
              </a:spcAft>
            </a:pPr>
            <a:r>
              <a:rPr lang="en-US" sz="2800" dirty="0"/>
              <a:t>Etc.</a:t>
            </a:r>
          </a:p>
        </p:txBody>
      </p:sp>
      <p:sp>
        <p:nvSpPr>
          <p:cNvPr id="4" name="Footer Placeholder 3">
            <a:extLst>
              <a:ext uri="{FF2B5EF4-FFF2-40B4-BE49-F238E27FC236}">
                <a16:creationId xmlns:a16="http://schemas.microsoft.com/office/drawing/2014/main" id="{D99C79BF-7FE0-094A-6157-EAC0113BE83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DB9CDDC8-2DC1-609D-6737-EA6D6B067B4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603</a:t>
            </a:fld>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5EB6ECE3-E7E6-D7F3-B033-672E666E718B}"/>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81</a:t>
            </a:r>
          </a:p>
        </p:txBody>
      </p:sp>
    </p:spTree>
    <p:extLst>
      <p:ext uri="{BB962C8B-B14F-4D97-AF65-F5344CB8AC3E}">
        <p14:creationId xmlns:p14="http://schemas.microsoft.com/office/powerpoint/2010/main" val="393997996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813924C-7467-A979-95F6-BDE234D8B56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8441ADB-44DB-9F75-00BE-BFE273136CE5}"/>
              </a:ext>
            </a:extLst>
          </p:cNvPr>
          <p:cNvSpPr>
            <a:spLocks noGrp="1"/>
          </p:cNvSpPr>
          <p:nvPr>
            <p:ph type="title"/>
          </p:nvPr>
        </p:nvSpPr>
        <p:spPr>
          <a:xfrm>
            <a:off x="318977" y="437301"/>
            <a:ext cx="8229600" cy="1253276"/>
          </a:xfrm>
        </p:spPr>
        <p:txBody>
          <a:bodyPr/>
          <a:lstStyle/>
          <a:p>
            <a:r>
              <a:rPr kumimoji="0" lang="en-US" sz="4200" b="0" i="0" u="none" strike="noStrike" kern="0" cap="none" spc="0" normalizeH="0" baseline="0" noProof="0" dirty="0">
                <a:ln>
                  <a:noFill/>
                </a:ln>
                <a:solidFill>
                  <a:srgbClr val="FFFFCC"/>
                </a:solidFill>
                <a:effectLst>
                  <a:outerShdw blurRad="38100" dist="38100" dir="2700000" algn="tl">
                    <a:srgbClr val="000000"/>
                  </a:outerShdw>
                </a:effectLst>
                <a:uLnTx/>
                <a:uFillTx/>
                <a:latin typeface="Arial Black" panose="020B0A04020102020204"/>
                <a:ea typeface="+mj-ea"/>
                <a:cs typeface="+mj-cs"/>
              </a:rPr>
              <a:t>Gospels Are Contradictory</a:t>
            </a:r>
            <a:endParaRPr lang="en-US" dirty="0"/>
          </a:p>
        </p:txBody>
      </p:sp>
      <p:sp>
        <p:nvSpPr>
          <p:cNvPr id="3" name="Content Placeholder 2">
            <a:extLst>
              <a:ext uri="{FF2B5EF4-FFF2-40B4-BE49-F238E27FC236}">
                <a16:creationId xmlns:a16="http://schemas.microsoft.com/office/drawing/2014/main" id="{CACAD29B-213C-773B-2B35-A2C3653A8CEC}"/>
              </a:ext>
            </a:extLst>
          </p:cNvPr>
          <p:cNvSpPr>
            <a:spLocks noGrp="1"/>
          </p:cNvSpPr>
          <p:nvPr>
            <p:ph idx="1"/>
          </p:nvPr>
        </p:nvSpPr>
        <p:spPr>
          <a:xfrm>
            <a:off x="457200" y="1796902"/>
            <a:ext cx="8229600" cy="4481659"/>
          </a:xfrm>
        </p:spPr>
        <p:txBody>
          <a:bodyPr/>
          <a:lstStyle/>
          <a:p>
            <a:pPr marL="457200" indent="-457200">
              <a:spcBef>
                <a:spcPts val="0"/>
              </a:spcBef>
              <a:spcAft>
                <a:spcPts val="2400"/>
              </a:spcAft>
            </a:pPr>
            <a:r>
              <a:rPr lang="en-US" sz="2800" dirty="0"/>
              <a:t>The Gospels contain </a:t>
            </a:r>
            <a:r>
              <a:rPr lang="en-US" b="1" dirty="0">
                <a:solidFill>
                  <a:srgbClr val="FFFF00"/>
                </a:solidFill>
              </a:rPr>
              <a:t>contradictory information</a:t>
            </a:r>
          </a:p>
          <a:p>
            <a:pPr marL="457200" indent="-457200">
              <a:spcBef>
                <a:spcPts val="0"/>
              </a:spcBef>
              <a:spcAft>
                <a:spcPts val="2400"/>
              </a:spcAft>
            </a:pPr>
            <a:r>
              <a:rPr lang="en-US" dirty="0"/>
              <a:t>Therefore, the Gospel accounts of the resurrection </a:t>
            </a:r>
            <a:r>
              <a:rPr lang="en-US" b="1" dirty="0">
                <a:solidFill>
                  <a:srgbClr val="FFFF00"/>
                </a:solidFill>
              </a:rPr>
              <a:t>cannot be trusted</a:t>
            </a:r>
          </a:p>
        </p:txBody>
      </p:sp>
      <p:sp>
        <p:nvSpPr>
          <p:cNvPr id="4" name="Footer Placeholder 3">
            <a:extLst>
              <a:ext uri="{FF2B5EF4-FFF2-40B4-BE49-F238E27FC236}">
                <a16:creationId xmlns:a16="http://schemas.microsoft.com/office/drawing/2014/main" id="{22CF31C8-82BA-6337-E33A-DCC465D5868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65E1BD61-ED7F-208E-E569-817BBABEE88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604</a:t>
            </a:fld>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83E0309-A825-897E-E99F-0E09CF0B0E60}"/>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81</a:t>
            </a:r>
          </a:p>
        </p:txBody>
      </p:sp>
    </p:spTree>
    <p:extLst>
      <p:ext uri="{BB962C8B-B14F-4D97-AF65-F5344CB8AC3E}">
        <p14:creationId xmlns:p14="http://schemas.microsoft.com/office/powerpoint/2010/main" val="3902550635"/>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8722" name="Rectangle 2"/>
          <p:cNvSpPr>
            <a:spLocks noGrp="1" noChangeArrowheads="1"/>
          </p:cNvSpPr>
          <p:nvPr>
            <p:ph type="title"/>
          </p:nvPr>
        </p:nvSpPr>
        <p:spPr/>
        <p:txBody>
          <a:bodyPr/>
          <a:lstStyle/>
          <a:p>
            <a:r>
              <a:rPr lang="en-US" sz="4000"/>
              <a:t>Gospels Are Contradictory</a:t>
            </a:r>
          </a:p>
        </p:txBody>
      </p:sp>
      <p:sp>
        <p:nvSpPr>
          <p:cNvPr id="158726" name="Rectangle 6"/>
          <p:cNvSpPr>
            <a:spLocks noGrp="1" noChangeArrowheads="1"/>
          </p:cNvSpPr>
          <p:nvPr>
            <p:ph sz="half" idx="1"/>
          </p:nvPr>
        </p:nvSpPr>
        <p:spPr>
          <a:xfrm>
            <a:off x="4495800" y="1568451"/>
            <a:ext cx="4190999" cy="4230547"/>
          </a:xfrm>
        </p:spPr>
        <p:txBody>
          <a:bodyPr anchor="ctr"/>
          <a:lstStyle/>
          <a:p>
            <a:pPr marL="0" indent="0">
              <a:buNone/>
            </a:pPr>
            <a:r>
              <a:rPr lang="en-US" sz="2800" dirty="0"/>
              <a:t>“[T]he sources [regarding Jesus’ resurrection] are </a:t>
            </a:r>
            <a:r>
              <a:rPr lang="en-US" sz="2800" b="1" i="1" dirty="0">
                <a:solidFill>
                  <a:srgbClr val="FFFF00"/>
                </a:solidFill>
              </a:rPr>
              <a:t>hopelessly contra-</a:t>
            </a:r>
            <a:r>
              <a:rPr lang="en-US" sz="2800" b="1" i="1" dirty="0" err="1">
                <a:solidFill>
                  <a:srgbClr val="FFFF00"/>
                </a:solidFill>
              </a:rPr>
              <a:t>dictory</a:t>
            </a:r>
            <a:r>
              <a:rPr lang="en-US" sz="2800" dirty="0"/>
              <a:t>, as we can see by doing a detailed comparison of the accounts in the Gospels.”  </a:t>
            </a:r>
            <a:r>
              <a:rPr lang="en-US" sz="2000" dirty="0"/>
              <a:t>(Emphasis added, Bart </a:t>
            </a:r>
            <a:r>
              <a:rPr lang="en-US" sz="2000" dirty="0" err="1"/>
              <a:t>Ehrman</a:t>
            </a:r>
            <a:r>
              <a:rPr lang="en-US" sz="2000" dirty="0"/>
              <a:t>, </a:t>
            </a:r>
            <a:r>
              <a:rPr lang="en-US" sz="2000" i="1" dirty="0"/>
              <a:t>The Historical Jesus</a:t>
            </a:r>
            <a:r>
              <a:rPr lang="en-US" sz="2000" dirty="0"/>
              <a:t>, 2000), p. 90)</a:t>
            </a:r>
          </a:p>
        </p:txBody>
      </p:sp>
      <p:sp>
        <p:nvSpPr>
          <p:cNvPr id="158727" name="Rectangle 7"/>
          <p:cNvSpPr>
            <a:spLocks noGrp="1" noChangeArrowheads="1"/>
          </p:cNvSpPr>
          <p:nvPr>
            <p:ph sz="half" idx="2"/>
          </p:nvPr>
        </p:nvSpPr>
        <p:spPr/>
        <p:txBody>
          <a:bodyPr/>
          <a:lstStyle/>
          <a:p>
            <a:pPr>
              <a:buFontTx/>
              <a:buNone/>
            </a:pPr>
            <a:r>
              <a:rPr lang="en-US" sz="2800"/>
              <a:t> </a:t>
            </a:r>
          </a:p>
        </p:txBody>
      </p:sp>
      <p:sp>
        <p:nvSpPr>
          <p:cNvPr id="6"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A1C77D-212E-4EDE-8F62-945ED29D1189}"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01894EF5-19F6-E583-FDAD-A0F49C595EF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81</a:t>
            </a:r>
          </a:p>
        </p:txBody>
      </p:sp>
      <p:sp>
        <p:nvSpPr>
          <p:cNvPr id="3" name="Footer Placeholder 2">
            <a:extLst>
              <a:ext uri="{FF2B5EF4-FFF2-40B4-BE49-F238E27FC236}">
                <a16:creationId xmlns:a16="http://schemas.microsoft.com/office/drawing/2014/main" id="{430E9284-FB53-3D70-66FC-049A07BF540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pic>
        <p:nvPicPr>
          <p:cNvPr id="4" name="Picture 2" descr="Bart D. Ehrman - Wikipedia">
            <a:extLst>
              <a:ext uri="{FF2B5EF4-FFF2-40B4-BE49-F238E27FC236}">
                <a16:creationId xmlns:a16="http://schemas.microsoft.com/office/drawing/2014/main" id="{EB8A96AB-89E7-45F3-521D-F846C2E0DA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018" y="1568451"/>
            <a:ext cx="3583234" cy="42305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9544204"/>
      </p:ext>
    </p:extLst>
  </p:cSld>
  <p:clrMapOvr>
    <a:overrideClrMapping bg1="dk2" tx1="lt1" bg2="dk1" tx2="lt2" accent1="accent1" accent2="accent2" accent3="accent3" accent4="accent4" accent5="accent5" accent6="accent6" hlink="hlink" folHlink="folHlink"/>
  </p:clrMapOvr>
  <p:transition spd="med">
    <p:pull/>
  </p:transition>
</p:sld>
</file>

<file path=ppt/slides/slide6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p:txBody>
          <a:bodyPr/>
          <a:lstStyle/>
          <a:p>
            <a:pPr algn="l"/>
            <a:r>
              <a:rPr lang="en-US" sz="3000" dirty="0">
                <a:latin typeface="+mn-lt"/>
              </a:rPr>
              <a:t>Contradictions:</a:t>
            </a:r>
            <a:br>
              <a:rPr lang="en-US" dirty="0"/>
            </a:br>
            <a:r>
              <a:rPr lang="en-US" dirty="0"/>
              <a:t>Real &amp; Apparent</a:t>
            </a:r>
          </a:p>
        </p:txBody>
      </p:sp>
      <p:graphicFrame>
        <p:nvGraphicFramePr>
          <p:cNvPr id="3" name="Content Placeholder 2">
            <a:extLst>
              <a:ext uri="{FF2B5EF4-FFF2-40B4-BE49-F238E27FC236}">
                <a16:creationId xmlns:a16="http://schemas.microsoft.com/office/drawing/2014/main" id="{D86FD3E3-F313-4DD4-44CD-7B16B8710CDA}"/>
              </a:ext>
            </a:extLst>
          </p:cNvPr>
          <p:cNvGraphicFramePr>
            <a:graphicFrameLocks noGrp="1"/>
          </p:cNvGraphicFramePr>
          <p:nvPr>
            <p:ph idx="1"/>
          </p:nvPr>
        </p:nvGraphicFramePr>
        <p:xfrm>
          <a:off x="228600" y="1600200"/>
          <a:ext cx="8686800" cy="45259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211A0E-5CD6-41D0-A065-3D338C3D2E85}"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FC121030-23C2-9B89-6AAA-1117355D2FD5}"/>
              </a:ext>
            </a:extLst>
          </p:cNvPr>
          <p:cNvSpPr>
            <a:spLocks noGrp="1"/>
          </p:cNvSpPr>
          <p:nvPr>
            <p:ph type="dt" sz="half" idx="10"/>
          </p:nvPr>
        </p:nvSpPr>
        <p:spPr/>
        <p:txBody>
          <a:bodyPr/>
          <a:lstStyle/>
          <a:p>
            <a:r>
              <a:rPr lang="en-US" dirty="0"/>
              <a:t>Outline, 81</a:t>
            </a:r>
          </a:p>
        </p:txBody>
      </p:sp>
    </p:spTree>
    <p:extLst>
      <p:ext uri="{BB962C8B-B14F-4D97-AF65-F5344CB8AC3E}">
        <p14:creationId xmlns:p14="http://schemas.microsoft.com/office/powerpoint/2010/main" val="2342615887"/>
      </p:ext>
    </p:extLst>
  </p:cSld>
  <p:clrMapOvr>
    <a:masterClrMapping/>
  </p:clrMapOvr>
  <p:transition spd="med">
    <p:pull/>
  </p:transition>
</p:sld>
</file>

<file path=ppt/slides/slide6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7FEB34-00E8-3F38-F204-6A81B2B63E40}"/>
              </a:ext>
            </a:extLst>
          </p:cNvPr>
          <p:cNvSpPr>
            <a:spLocks noGrp="1"/>
          </p:cNvSpPr>
          <p:nvPr>
            <p:ph type="title"/>
          </p:nvPr>
        </p:nvSpPr>
        <p:spPr/>
        <p:txBody>
          <a:bodyPr/>
          <a:lstStyle/>
          <a:p>
            <a:r>
              <a:rPr lang="en-US" sz="4200" dirty="0"/>
              <a:t>Gospels Are Contradictory</a:t>
            </a:r>
          </a:p>
        </p:txBody>
      </p:sp>
      <p:sp>
        <p:nvSpPr>
          <p:cNvPr id="3" name="Content Placeholder 2">
            <a:extLst>
              <a:ext uri="{FF2B5EF4-FFF2-40B4-BE49-F238E27FC236}">
                <a16:creationId xmlns:a16="http://schemas.microsoft.com/office/drawing/2014/main" id="{9AC7B1D4-EC18-377C-35C7-2F75B238E453}"/>
              </a:ext>
            </a:extLst>
          </p:cNvPr>
          <p:cNvSpPr>
            <a:spLocks noGrp="1"/>
          </p:cNvSpPr>
          <p:nvPr>
            <p:ph idx="1"/>
          </p:nvPr>
        </p:nvSpPr>
        <p:spPr>
          <a:xfrm>
            <a:off x="457200" y="1775637"/>
            <a:ext cx="8229600" cy="4355288"/>
          </a:xfrm>
        </p:spPr>
        <p:txBody>
          <a:bodyPr/>
          <a:lstStyle/>
          <a:p>
            <a:r>
              <a:rPr lang="en-US" dirty="0"/>
              <a:t>The accounts of the resurrection are </a:t>
            </a:r>
            <a:r>
              <a:rPr lang="en-US" b="1" dirty="0">
                <a:solidFill>
                  <a:srgbClr val="FFFF00"/>
                </a:solidFill>
              </a:rPr>
              <a:t>different</a:t>
            </a:r>
            <a:r>
              <a:rPr lang="en-US" dirty="0"/>
              <a:t>, and they present </a:t>
            </a:r>
            <a:r>
              <a:rPr lang="en-US" b="1" dirty="0">
                <a:solidFill>
                  <a:srgbClr val="FFFF00"/>
                </a:solidFill>
              </a:rPr>
              <a:t>difficulties</a:t>
            </a:r>
            <a:r>
              <a:rPr lang="en-US" dirty="0"/>
              <a:t>, but that doesn’t necessarily mean they are </a:t>
            </a:r>
            <a:r>
              <a:rPr lang="en-US" b="1" dirty="0">
                <a:solidFill>
                  <a:srgbClr val="FFFF00"/>
                </a:solidFill>
              </a:rPr>
              <a:t>contradictory</a:t>
            </a:r>
          </a:p>
          <a:p>
            <a:r>
              <a:rPr lang="en-US" dirty="0"/>
              <a:t>When different eyewitnesses report an event, there are always </a:t>
            </a:r>
            <a:r>
              <a:rPr lang="en-US" b="1" dirty="0">
                <a:solidFill>
                  <a:srgbClr val="FFFF00"/>
                </a:solidFill>
              </a:rPr>
              <a:t>differences</a:t>
            </a:r>
            <a:r>
              <a:rPr lang="en-US" dirty="0"/>
              <a:t>, apparent </a:t>
            </a:r>
            <a:r>
              <a:rPr lang="en-US" b="1" dirty="0">
                <a:solidFill>
                  <a:srgbClr val="FFFF00"/>
                </a:solidFill>
              </a:rPr>
              <a:t>contradictions</a:t>
            </a:r>
            <a:r>
              <a:rPr lang="en-US" dirty="0"/>
              <a:t> and sometimes even </a:t>
            </a:r>
            <a:r>
              <a:rPr lang="en-US" b="1" dirty="0">
                <a:solidFill>
                  <a:srgbClr val="FFFF00"/>
                </a:solidFill>
              </a:rPr>
              <a:t>real</a:t>
            </a:r>
            <a:r>
              <a:rPr lang="en-US" dirty="0"/>
              <a:t> contradictions in their accounts</a:t>
            </a:r>
          </a:p>
        </p:txBody>
      </p:sp>
      <p:sp>
        <p:nvSpPr>
          <p:cNvPr id="4" name="Date Placeholder 3">
            <a:extLst>
              <a:ext uri="{FF2B5EF4-FFF2-40B4-BE49-F238E27FC236}">
                <a16:creationId xmlns:a16="http://schemas.microsoft.com/office/drawing/2014/main" id="{AA0C94C9-96FD-17A6-CBB0-05D901FF8777}"/>
              </a:ext>
            </a:extLst>
          </p:cNvPr>
          <p:cNvSpPr>
            <a:spLocks noGrp="1"/>
          </p:cNvSpPr>
          <p:nvPr>
            <p:ph type="dt" sz="half" idx="10"/>
          </p:nvPr>
        </p:nvSpPr>
        <p:spPr/>
        <p:txBody>
          <a:bodyPr anchor="ctr"/>
          <a:lstStyle/>
          <a:p>
            <a:r>
              <a:rPr lang="en-US" sz="1400" dirty="0"/>
              <a:t>Outline, 81</a:t>
            </a:r>
          </a:p>
        </p:txBody>
      </p:sp>
      <p:sp>
        <p:nvSpPr>
          <p:cNvPr id="5" name="Footer Placeholder 4">
            <a:extLst>
              <a:ext uri="{FF2B5EF4-FFF2-40B4-BE49-F238E27FC236}">
                <a16:creationId xmlns:a16="http://schemas.microsoft.com/office/drawing/2014/main" id="{5E209DA1-B75E-51C5-2E30-C076CF1EA4D9}"/>
              </a:ext>
            </a:extLst>
          </p:cNvPr>
          <p:cNvSpPr>
            <a:spLocks noGrp="1"/>
          </p:cNvSpPr>
          <p:nvPr>
            <p:ph type="ftr" sz="quarter" idx="11"/>
          </p:nvPr>
        </p:nvSpPr>
        <p:spPr/>
        <p:txBody>
          <a:bodyPr/>
          <a:lstStyle/>
          <a:p>
            <a:r>
              <a:rPr lang="en-US" dirty="0"/>
              <a:t>Kevin Kay</a:t>
            </a:r>
          </a:p>
        </p:txBody>
      </p:sp>
      <p:sp>
        <p:nvSpPr>
          <p:cNvPr id="6" name="Slide Number Placeholder 5">
            <a:extLst>
              <a:ext uri="{FF2B5EF4-FFF2-40B4-BE49-F238E27FC236}">
                <a16:creationId xmlns:a16="http://schemas.microsoft.com/office/drawing/2014/main" id="{7170ED68-0581-EACF-F0A4-F84299063307}"/>
              </a:ext>
            </a:extLst>
          </p:cNvPr>
          <p:cNvSpPr>
            <a:spLocks noGrp="1"/>
          </p:cNvSpPr>
          <p:nvPr>
            <p:ph type="sldNum" sz="quarter" idx="12"/>
          </p:nvPr>
        </p:nvSpPr>
        <p:spPr/>
        <p:txBody>
          <a:bodyPr/>
          <a:lstStyle/>
          <a:p>
            <a:fld id="{3C8CA7C4-6BCF-4B83-8858-85B1748A2A5F}" type="slidenum">
              <a:rPr lang="en-US" smtClean="0"/>
              <a:t>607</a:t>
            </a:fld>
            <a:endParaRPr lang="en-US"/>
          </a:p>
        </p:txBody>
      </p:sp>
    </p:spTree>
    <p:extLst>
      <p:ext uri="{BB962C8B-B14F-4D97-AF65-F5344CB8AC3E}">
        <p14:creationId xmlns:p14="http://schemas.microsoft.com/office/powerpoint/2010/main" val="1475517350"/>
      </p:ext>
    </p:extLst>
  </p:cSld>
  <p:clrMapOvr>
    <a:masterClrMapping/>
  </p:clrMapOvr>
  <p:transition spd="med">
    <p:pull/>
  </p:transition>
</p:sld>
</file>

<file path=ppt/slides/slide6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p:txBody>
          <a:bodyPr/>
          <a:lstStyle/>
          <a:p>
            <a:r>
              <a:rPr lang="en-US" sz="4000" dirty="0"/>
              <a:t>Historians &amp; Contradictions</a:t>
            </a:r>
          </a:p>
        </p:txBody>
      </p:sp>
      <p:sp>
        <p:nvSpPr>
          <p:cNvPr id="176131" name="Rectangle 3"/>
          <p:cNvSpPr>
            <a:spLocks noGrp="1" noChangeArrowheads="1"/>
          </p:cNvSpPr>
          <p:nvPr>
            <p:ph idx="1"/>
          </p:nvPr>
        </p:nvSpPr>
        <p:spPr>
          <a:xfrm>
            <a:off x="228600" y="1600200"/>
            <a:ext cx="8686800" cy="4525963"/>
          </a:xfrm>
        </p:spPr>
        <p:txBody>
          <a:bodyPr/>
          <a:lstStyle/>
          <a:p>
            <a:pPr marL="457200" indent="-457200">
              <a:spcBef>
                <a:spcPts val="0"/>
              </a:spcBef>
              <a:spcAft>
                <a:spcPts val="2400"/>
              </a:spcAft>
            </a:pPr>
            <a:r>
              <a:rPr lang="en-US" sz="2800" dirty="0"/>
              <a:t>In secular historical work, scholars expect that </a:t>
            </a:r>
            <a:r>
              <a:rPr lang="en-US" sz="2800" b="1" dirty="0">
                <a:solidFill>
                  <a:srgbClr val="FFFF00"/>
                </a:solidFill>
              </a:rPr>
              <a:t>independent accounts </a:t>
            </a:r>
            <a:r>
              <a:rPr lang="en-US" sz="2800" dirty="0"/>
              <a:t>will have </a:t>
            </a:r>
            <a:r>
              <a:rPr lang="en-US" sz="2800" b="1" dirty="0">
                <a:solidFill>
                  <a:srgbClr val="FFFF00"/>
                </a:solidFill>
              </a:rPr>
              <a:t>apparent</a:t>
            </a:r>
            <a:r>
              <a:rPr lang="en-US" sz="2800" dirty="0"/>
              <a:t> and even </a:t>
            </a:r>
            <a:r>
              <a:rPr lang="en-US" sz="2800" b="1" dirty="0">
                <a:solidFill>
                  <a:srgbClr val="FFFF00"/>
                </a:solidFill>
              </a:rPr>
              <a:t>real contradictions </a:t>
            </a:r>
            <a:r>
              <a:rPr lang="en-US" sz="2800" dirty="0"/>
              <a:t>in many of the details.</a:t>
            </a:r>
          </a:p>
          <a:p>
            <a:pPr marL="457200" indent="-457200">
              <a:spcBef>
                <a:spcPts val="0"/>
              </a:spcBef>
              <a:spcAft>
                <a:spcPts val="2400"/>
              </a:spcAft>
            </a:pPr>
            <a:r>
              <a:rPr lang="en-US" sz="2800" dirty="0"/>
              <a:t>Such discrepancies </a:t>
            </a:r>
            <a:r>
              <a:rPr lang="en-US" sz="2800" b="1" dirty="0">
                <a:solidFill>
                  <a:srgbClr val="FFFF00"/>
                </a:solidFill>
              </a:rPr>
              <a:t>do not affect the overall picture</a:t>
            </a:r>
            <a:r>
              <a:rPr lang="en-US" sz="2800" dirty="0"/>
              <a:t> unless the contradictions are </a:t>
            </a:r>
            <a:r>
              <a:rPr lang="en-US" sz="2800" b="1" i="1" dirty="0">
                <a:solidFill>
                  <a:srgbClr val="FFFF00"/>
                </a:solidFill>
              </a:rPr>
              <a:t>real</a:t>
            </a:r>
            <a:r>
              <a:rPr lang="en-US" sz="2800" dirty="0"/>
              <a:t> and are </a:t>
            </a:r>
            <a:r>
              <a:rPr lang="en-US" sz="2800" b="1" i="1" dirty="0">
                <a:solidFill>
                  <a:srgbClr val="FFFF00"/>
                </a:solidFill>
              </a:rPr>
              <a:t>so extensive</a:t>
            </a:r>
            <a:r>
              <a:rPr lang="en-US" sz="2800" b="1" dirty="0">
                <a:solidFill>
                  <a:srgbClr val="FFFF00"/>
                </a:solidFill>
              </a:rPr>
              <a:t> </a:t>
            </a:r>
            <a:r>
              <a:rPr lang="en-US" sz="2800" dirty="0"/>
              <a:t>that they undermine the credibility of </a:t>
            </a:r>
            <a:r>
              <a:rPr lang="en-US" sz="2800" b="1" i="1" dirty="0">
                <a:solidFill>
                  <a:srgbClr val="FFFF00"/>
                </a:solidFill>
              </a:rPr>
              <a:t>all</a:t>
            </a:r>
            <a:r>
              <a:rPr lang="en-US" sz="2800" dirty="0"/>
              <a:t> of our sources.</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FD8912-7D8C-4376-B36B-27E8C8F094C1}"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AE47D8C9-DB1F-1E23-1346-B08624E711BA}"/>
              </a:ext>
            </a:extLst>
          </p:cNvPr>
          <p:cNvSpPr>
            <a:spLocks noGrp="1"/>
          </p:cNvSpPr>
          <p:nvPr>
            <p:ph type="dt" sz="half" idx="10"/>
          </p:nvPr>
        </p:nvSpPr>
        <p:spPr/>
        <p:txBody>
          <a:bodyPr/>
          <a:lstStyle/>
          <a:p>
            <a:r>
              <a:rPr lang="en-US" sz="1400" dirty="0"/>
              <a:t>Outline, 81</a:t>
            </a:r>
          </a:p>
        </p:txBody>
      </p:sp>
    </p:spTree>
    <p:extLst>
      <p:ext uri="{BB962C8B-B14F-4D97-AF65-F5344CB8AC3E}">
        <p14:creationId xmlns:p14="http://schemas.microsoft.com/office/powerpoint/2010/main" val="229471077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6131">
                                            <p:txEl>
                                              <p:pRg st="0" end="0"/>
                                            </p:txEl>
                                          </p:spTgt>
                                        </p:tgtEl>
                                        <p:attrNameLst>
                                          <p:attrName>style.visibility</p:attrName>
                                        </p:attrNameLst>
                                      </p:cBhvr>
                                      <p:to>
                                        <p:strVal val="visible"/>
                                      </p:to>
                                    </p:set>
                                    <p:anim calcmode="lin" valueType="num">
                                      <p:cBhvr>
                                        <p:cTn id="7" dur="500" fill="hold"/>
                                        <p:tgtEl>
                                          <p:spTgt spid="17613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613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7613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6131">
                                            <p:txEl>
                                              <p:pRg st="1" end="1"/>
                                            </p:txEl>
                                          </p:spTgt>
                                        </p:tgtEl>
                                        <p:attrNameLst>
                                          <p:attrName>style.visibility</p:attrName>
                                        </p:attrNameLst>
                                      </p:cBhvr>
                                      <p:to>
                                        <p:strVal val="visible"/>
                                      </p:to>
                                    </p:set>
                                    <p:anim calcmode="lin" valueType="num">
                                      <p:cBhvr>
                                        <p:cTn id="14" dur="500" fill="hold"/>
                                        <p:tgtEl>
                                          <p:spTgt spid="176131">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176131">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17613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131" grpId="0" build="p"/>
    </p:bldLst>
  </p:timing>
</p:sld>
</file>

<file path=ppt/slides/slide6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5678F7-5507-7A01-883E-F4BEA918968B}"/>
              </a:ext>
            </a:extLst>
          </p:cNvPr>
          <p:cNvSpPr>
            <a:spLocks noGrp="1"/>
          </p:cNvSpPr>
          <p:nvPr>
            <p:ph type="title"/>
          </p:nvPr>
        </p:nvSpPr>
        <p:spPr/>
        <p:txBody>
          <a:bodyPr/>
          <a:lstStyle/>
          <a:p>
            <a:r>
              <a:rPr lang="en-US" dirty="0"/>
              <a:t>Homicide Detectives</a:t>
            </a:r>
          </a:p>
        </p:txBody>
      </p:sp>
      <p:sp>
        <p:nvSpPr>
          <p:cNvPr id="4" name="Date Placeholder 3">
            <a:extLst>
              <a:ext uri="{FF2B5EF4-FFF2-40B4-BE49-F238E27FC236}">
                <a16:creationId xmlns:a16="http://schemas.microsoft.com/office/drawing/2014/main" id="{1C3A6B8D-34EB-30C2-E675-E67AAF5355C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81</a:t>
            </a:r>
          </a:p>
        </p:txBody>
      </p:sp>
      <p:sp>
        <p:nvSpPr>
          <p:cNvPr id="5" name="Footer Placeholder 4">
            <a:extLst>
              <a:ext uri="{FF2B5EF4-FFF2-40B4-BE49-F238E27FC236}">
                <a16:creationId xmlns:a16="http://schemas.microsoft.com/office/drawing/2014/main" id="{836B1434-F4D6-744A-499F-DF68804DF32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1E7AF913-9DFD-B58D-A5C1-2D81BFAEB86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8" name="Content Placeholder 7">
            <a:extLst>
              <a:ext uri="{FF2B5EF4-FFF2-40B4-BE49-F238E27FC236}">
                <a16:creationId xmlns:a16="http://schemas.microsoft.com/office/drawing/2014/main" id="{67F1A563-7589-A66B-4CF1-6B7BAE24290A}"/>
              </a:ext>
            </a:extLst>
          </p:cNvPr>
          <p:cNvSpPr>
            <a:spLocks noGrp="1"/>
          </p:cNvSpPr>
          <p:nvPr>
            <p:ph idx="1"/>
          </p:nvPr>
        </p:nvSpPr>
        <p:spPr>
          <a:xfrm>
            <a:off x="4313816" y="1600201"/>
            <a:ext cx="4372983" cy="3574228"/>
          </a:xfrm>
        </p:spPr>
        <p:txBody>
          <a:bodyPr anchor="ctr"/>
          <a:lstStyle/>
          <a:p>
            <a:r>
              <a:rPr lang="en-US" dirty="0"/>
              <a:t>Receive accounts that contain </a:t>
            </a:r>
            <a:r>
              <a:rPr lang="en-US" b="1" dirty="0">
                <a:solidFill>
                  <a:srgbClr val="FFFF00"/>
                </a:solidFill>
              </a:rPr>
              <a:t>contradictions</a:t>
            </a:r>
          </a:p>
          <a:p>
            <a:r>
              <a:rPr lang="en-US" dirty="0"/>
              <a:t>Receive </a:t>
            </a:r>
            <a:r>
              <a:rPr lang="en-US" b="1" dirty="0">
                <a:solidFill>
                  <a:srgbClr val="FFFF00"/>
                </a:solidFill>
              </a:rPr>
              <a:t>varying facts</a:t>
            </a:r>
          </a:p>
          <a:p>
            <a:r>
              <a:rPr lang="en-US" b="1" dirty="0">
                <a:solidFill>
                  <a:srgbClr val="FFFF00"/>
                </a:solidFill>
              </a:rPr>
              <a:t>Leave out </a:t>
            </a:r>
            <a:r>
              <a:rPr lang="en-US" dirty="0"/>
              <a:t>some fact altogether</a:t>
            </a:r>
          </a:p>
        </p:txBody>
      </p:sp>
      <p:pic>
        <p:nvPicPr>
          <p:cNvPr id="3" name="Picture 2">
            <a:extLst>
              <a:ext uri="{FF2B5EF4-FFF2-40B4-BE49-F238E27FC236}">
                <a16:creationId xmlns:a16="http://schemas.microsoft.com/office/drawing/2014/main" id="{1F2D9186-335E-E8DF-7B78-9E4BBF21C156}"/>
              </a:ext>
            </a:extLst>
          </p:cNvPr>
          <p:cNvPicPr>
            <a:picLocks noChangeAspect="1"/>
          </p:cNvPicPr>
          <p:nvPr/>
        </p:nvPicPr>
        <p:blipFill>
          <a:blip r:embed="rId3"/>
          <a:stretch>
            <a:fillRect/>
          </a:stretch>
        </p:blipFill>
        <p:spPr>
          <a:xfrm>
            <a:off x="589502" y="1600200"/>
            <a:ext cx="3252548" cy="3574228"/>
          </a:xfrm>
          <a:prstGeom prst="rect">
            <a:avLst/>
          </a:prstGeom>
        </p:spPr>
      </p:pic>
    </p:spTree>
    <p:extLst>
      <p:ext uri="{BB962C8B-B14F-4D97-AF65-F5344CB8AC3E}">
        <p14:creationId xmlns:p14="http://schemas.microsoft.com/office/powerpoint/2010/main" val="18836766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7606E9-FA94-5E54-5B9F-7F45764A9297}"/>
              </a:ext>
            </a:extLst>
          </p:cNvPr>
          <p:cNvSpPr>
            <a:spLocks noGrp="1"/>
          </p:cNvSpPr>
          <p:nvPr>
            <p:ph type="title"/>
          </p:nvPr>
        </p:nvSpPr>
        <p:spPr/>
        <p:txBody>
          <a:bodyPr/>
          <a:lstStyle/>
          <a:p>
            <a:r>
              <a:rPr lang="en-US" dirty="0"/>
              <a:t>Early Attributions</a:t>
            </a:r>
          </a:p>
        </p:txBody>
      </p:sp>
      <p:graphicFrame>
        <p:nvGraphicFramePr>
          <p:cNvPr id="7" name="Table 7">
            <a:extLst>
              <a:ext uri="{FF2B5EF4-FFF2-40B4-BE49-F238E27FC236}">
                <a16:creationId xmlns:a16="http://schemas.microsoft.com/office/drawing/2014/main" id="{8F8848B7-2490-5D95-4E0C-CFB7280B7798}"/>
              </a:ext>
            </a:extLst>
          </p:cNvPr>
          <p:cNvGraphicFramePr>
            <a:graphicFrameLocks noGrp="1"/>
          </p:cNvGraphicFramePr>
          <p:nvPr>
            <p:ph idx="1"/>
          </p:nvPr>
        </p:nvGraphicFramePr>
        <p:xfrm>
          <a:off x="457199" y="1600200"/>
          <a:ext cx="8312227" cy="2499360"/>
        </p:xfrm>
        <a:graphic>
          <a:graphicData uri="http://schemas.openxmlformats.org/drawingml/2006/table">
            <a:tbl>
              <a:tblPr firstRow="1" bandRow="1">
                <a:tableStyleId>{5C22544A-7EE6-4342-B048-85BDC9FD1C3A}</a:tableStyleId>
              </a:tblPr>
              <a:tblGrid>
                <a:gridCol w="1994614">
                  <a:extLst>
                    <a:ext uri="{9D8B030D-6E8A-4147-A177-3AD203B41FA5}">
                      <a16:colId xmlns:a16="http://schemas.microsoft.com/office/drawing/2014/main" val="482971869"/>
                    </a:ext>
                  </a:extLst>
                </a:gridCol>
                <a:gridCol w="1994614">
                  <a:extLst>
                    <a:ext uri="{9D8B030D-6E8A-4147-A177-3AD203B41FA5}">
                      <a16:colId xmlns:a16="http://schemas.microsoft.com/office/drawing/2014/main" val="3197725511"/>
                    </a:ext>
                  </a:extLst>
                </a:gridCol>
                <a:gridCol w="1994614">
                  <a:extLst>
                    <a:ext uri="{9D8B030D-6E8A-4147-A177-3AD203B41FA5}">
                      <a16:colId xmlns:a16="http://schemas.microsoft.com/office/drawing/2014/main" val="555981479"/>
                    </a:ext>
                  </a:extLst>
                </a:gridCol>
                <a:gridCol w="2328385">
                  <a:extLst>
                    <a:ext uri="{9D8B030D-6E8A-4147-A177-3AD203B41FA5}">
                      <a16:colId xmlns:a16="http://schemas.microsoft.com/office/drawing/2014/main" val="2267158944"/>
                    </a:ext>
                  </a:extLst>
                </a:gridCol>
              </a:tblGrid>
              <a:tr h="370840">
                <a:tc>
                  <a:txBody>
                    <a:bodyPr/>
                    <a:lstStyle/>
                    <a:p>
                      <a:pPr algn="ctr"/>
                      <a:r>
                        <a:rPr lang="en-US" sz="2000" b="0" dirty="0">
                          <a:latin typeface="+mj-lt"/>
                        </a:rPr>
                        <a:t>Date</a:t>
                      </a:r>
                    </a:p>
                  </a:txBody>
                  <a:tcPr anchor="ctr">
                    <a:solidFill>
                      <a:srgbClr val="0000FF"/>
                    </a:solidFill>
                  </a:tcPr>
                </a:tc>
                <a:tc>
                  <a:txBody>
                    <a:bodyPr/>
                    <a:lstStyle/>
                    <a:p>
                      <a:pPr algn="ctr"/>
                      <a:r>
                        <a:rPr lang="en-US" sz="2000" b="0" dirty="0">
                          <a:latin typeface="+mj-lt"/>
                        </a:rPr>
                        <a:t>Witness</a:t>
                      </a:r>
                    </a:p>
                  </a:txBody>
                  <a:tcPr anchor="ctr">
                    <a:solidFill>
                      <a:srgbClr val="0000FF"/>
                    </a:solidFill>
                  </a:tcPr>
                </a:tc>
                <a:tc>
                  <a:txBody>
                    <a:bodyPr/>
                    <a:lstStyle/>
                    <a:p>
                      <a:pPr algn="ctr"/>
                      <a:r>
                        <a:rPr lang="en-US" sz="2000" b="0" dirty="0">
                          <a:latin typeface="+mj-lt"/>
                        </a:rPr>
                        <a:t>Location</a:t>
                      </a:r>
                    </a:p>
                  </a:txBody>
                  <a:tcPr anchor="ctr">
                    <a:solidFill>
                      <a:srgbClr val="0000FF"/>
                    </a:solidFill>
                  </a:tcPr>
                </a:tc>
                <a:tc>
                  <a:txBody>
                    <a:bodyPr/>
                    <a:lstStyle/>
                    <a:p>
                      <a:pPr algn="ctr"/>
                      <a:r>
                        <a:rPr lang="en-US" sz="2000" b="0" dirty="0">
                          <a:latin typeface="+mj-lt"/>
                        </a:rPr>
                        <a:t>Significance</a:t>
                      </a:r>
                    </a:p>
                  </a:txBody>
                  <a:tcPr anchor="ctr">
                    <a:solidFill>
                      <a:srgbClr val="0000FF"/>
                    </a:solidFill>
                  </a:tcPr>
                </a:tc>
                <a:extLst>
                  <a:ext uri="{0D108BD9-81ED-4DB2-BD59-A6C34878D82A}">
                    <a16:rowId xmlns:a16="http://schemas.microsoft.com/office/drawing/2014/main" val="2756240823"/>
                  </a:ext>
                </a:extLst>
              </a:tr>
              <a:tr h="370840">
                <a:tc>
                  <a:txBody>
                    <a:bodyPr/>
                    <a:lstStyle/>
                    <a:p>
                      <a:r>
                        <a:rPr lang="en-US" sz="2000" dirty="0"/>
                        <a:t>~AD 140-165</a:t>
                      </a:r>
                    </a:p>
                  </a:txBody>
                  <a:tcPr anchor="ctr"/>
                </a:tc>
                <a:tc>
                  <a:txBody>
                    <a:bodyPr/>
                    <a:lstStyle/>
                    <a:p>
                      <a:r>
                        <a:rPr lang="en-US" sz="2000" dirty="0">
                          <a:latin typeface="+mj-lt"/>
                        </a:rPr>
                        <a:t>Justin Martyr</a:t>
                      </a:r>
                    </a:p>
                  </a:txBody>
                  <a:tcPr anchor="ctr"/>
                </a:tc>
                <a:tc>
                  <a:txBody>
                    <a:bodyPr/>
                    <a:lstStyle/>
                    <a:p>
                      <a:r>
                        <a:rPr lang="en-US" sz="2000"/>
                        <a:t>Nablus (Palestine)</a:t>
                      </a:r>
                      <a:endParaRPr lang="en-US" sz="2000" dirty="0"/>
                    </a:p>
                  </a:txBody>
                  <a:tcPr anchor="ctr"/>
                </a:tc>
                <a:tc>
                  <a:txBody>
                    <a:bodyPr/>
                    <a:lstStyle/>
                    <a:p>
                      <a:r>
                        <a:rPr lang="en-US" sz="2000" dirty="0"/>
                        <a:t>Former philosopher turned Christian apologist</a:t>
                      </a:r>
                    </a:p>
                  </a:txBody>
                  <a:tcPr anchor="ctr"/>
                </a:tc>
                <a:extLst>
                  <a:ext uri="{0D108BD9-81ED-4DB2-BD59-A6C34878D82A}">
                    <a16:rowId xmlns:a16="http://schemas.microsoft.com/office/drawing/2014/main" val="3432590958"/>
                  </a:ext>
                </a:extLst>
              </a:tr>
              <a:tr h="370840">
                <a:tc>
                  <a:txBody>
                    <a:bodyPr/>
                    <a:lstStyle/>
                    <a:p>
                      <a:r>
                        <a:rPr lang="en-US" sz="2000" dirty="0"/>
                        <a:t>~AD 130</a:t>
                      </a:r>
                    </a:p>
                  </a:txBody>
                  <a:tcPr anchor="ctr"/>
                </a:tc>
                <a:tc>
                  <a:txBody>
                    <a:bodyPr/>
                    <a:lstStyle/>
                    <a:p>
                      <a:r>
                        <a:rPr lang="en-US" sz="2000" dirty="0">
                          <a:latin typeface="+mj-lt"/>
                        </a:rPr>
                        <a:t>Papias</a:t>
                      </a:r>
                    </a:p>
                  </a:txBody>
                  <a:tcPr anchor="ctr"/>
                </a:tc>
                <a:tc>
                  <a:txBody>
                    <a:bodyPr/>
                    <a:lstStyle/>
                    <a:p>
                      <a:r>
                        <a:rPr lang="en-US" sz="2000"/>
                        <a:t>Hierapolis (Asia Minor)</a:t>
                      </a:r>
                      <a:endParaRPr lang="en-US" sz="2000" dirty="0"/>
                    </a:p>
                  </a:txBody>
                  <a:tcPr anchor="ctr"/>
                </a:tc>
                <a:tc>
                  <a:txBody>
                    <a:bodyPr/>
                    <a:lstStyle/>
                    <a:p>
                      <a:r>
                        <a:rPr lang="en-US" sz="2000" dirty="0"/>
                        <a:t>Disciple of apostle John</a:t>
                      </a:r>
                    </a:p>
                  </a:txBody>
                  <a:tcPr anchor="ctr"/>
                </a:tc>
                <a:extLst>
                  <a:ext uri="{0D108BD9-81ED-4DB2-BD59-A6C34878D82A}">
                    <a16:rowId xmlns:a16="http://schemas.microsoft.com/office/drawing/2014/main" val="2711537734"/>
                  </a:ext>
                </a:extLst>
              </a:tr>
              <a:tr h="370840">
                <a:tc>
                  <a:txBody>
                    <a:bodyPr/>
                    <a:lstStyle/>
                    <a:p>
                      <a:endParaRPr lang="en-US" sz="2000" dirty="0"/>
                    </a:p>
                  </a:txBody>
                  <a:tcPr anchor="ctr"/>
                </a:tc>
                <a:tc>
                  <a:txBody>
                    <a:bodyPr/>
                    <a:lstStyle/>
                    <a:p>
                      <a:endParaRPr lang="en-US" sz="2000" dirty="0">
                        <a:latin typeface="+mj-lt"/>
                      </a:endParaRPr>
                    </a:p>
                  </a:txBody>
                  <a:tcPr anchor="ctr"/>
                </a:tc>
                <a:tc>
                  <a:txBody>
                    <a:bodyPr/>
                    <a:lstStyle/>
                    <a:p>
                      <a:endParaRPr lang="en-US" sz="2000" dirty="0"/>
                    </a:p>
                  </a:txBody>
                  <a:tcPr anchor="ctr"/>
                </a:tc>
                <a:tc>
                  <a:txBody>
                    <a:bodyPr/>
                    <a:lstStyle/>
                    <a:p>
                      <a:endParaRPr lang="en-US" sz="2000" dirty="0"/>
                    </a:p>
                  </a:txBody>
                  <a:tcPr anchor="ctr"/>
                </a:tc>
                <a:extLst>
                  <a:ext uri="{0D108BD9-81ED-4DB2-BD59-A6C34878D82A}">
                    <a16:rowId xmlns:a16="http://schemas.microsoft.com/office/drawing/2014/main" val="1666482607"/>
                  </a:ext>
                </a:extLst>
              </a:tr>
            </a:tbl>
          </a:graphicData>
        </a:graphic>
      </p:graphicFrame>
      <p:sp>
        <p:nvSpPr>
          <p:cNvPr id="4" name="Date Placeholder 3">
            <a:extLst>
              <a:ext uri="{FF2B5EF4-FFF2-40B4-BE49-F238E27FC236}">
                <a16:creationId xmlns:a16="http://schemas.microsoft.com/office/drawing/2014/main" id="{0B1281D4-2CC7-6F7A-7F48-88AE10F0B21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9</a:t>
            </a:r>
          </a:p>
        </p:txBody>
      </p:sp>
      <p:sp>
        <p:nvSpPr>
          <p:cNvPr id="5" name="Footer Placeholder 4">
            <a:extLst>
              <a:ext uri="{FF2B5EF4-FFF2-40B4-BE49-F238E27FC236}">
                <a16:creationId xmlns:a16="http://schemas.microsoft.com/office/drawing/2014/main" id="{6E0EB6B3-B7E7-C69A-9C22-558B9C64CB0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Brant </a:t>
            </a:r>
            <a:r>
              <a:rPr kumimoji="0" lang="en-US" sz="1400" b="0" i="0" u="none" strike="noStrike" kern="120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Pitre</a:t>
            </a: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 40</a:t>
            </a:r>
          </a:p>
        </p:txBody>
      </p:sp>
      <p:sp>
        <p:nvSpPr>
          <p:cNvPr id="6" name="Slide Number Placeholder 5">
            <a:extLst>
              <a:ext uri="{FF2B5EF4-FFF2-40B4-BE49-F238E27FC236}">
                <a16:creationId xmlns:a16="http://schemas.microsoft.com/office/drawing/2014/main" id="{38F2E18A-77BA-A0A8-2E6A-494D5FB4A78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55850195"/>
      </p:ext>
    </p:extLst>
  </p:cSld>
  <p:clrMapOvr>
    <a:masterClrMapping/>
  </p:clrMapOvr>
  <p:transition spd="med">
    <p:pull/>
  </p:transition>
</p:sld>
</file>

<file path=ppt/slides/slide6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CA5286B-E7BA-E401-1267-937A12AFBEF2}"/>
              </a:ext>
            </a:extLst>
          </p:cNvPr>
          <p:cNvPicPr>
            <a:picLocks noChangeAspect="1"/>
          </p:cNvPicPr>
          <p:nvPr/>
        </p:nvPicPr>
        <p:blipFill>
          <a:blip r:embed="rId2"/>
          <a:stretch>
            <a:fillRect/>
          </a:stretch>
        </p:blipFill>
        <p:spPr>
          <a:xfrm>
            <a:off x="2775098" y="1765886"/>
            <a:ext cx="3778102" cy="4151760"/>
          </a:xfrm>
          <a:prstGeom prst="rect">
            <a:avLst/>
          </a:prstGeom>
        </p:spPr>
      </p:pic>
      <p:sp>
        <p:nvSpPr>
          <p:cNvPr id="2" name="Title 1">
            <a:extLst>
              <a:ext uri="{FF2B5EF4-FFF2-40B4-BE49-F238E27FC236}">
                <a16:creationId xmlns:a16="http://schemas.microsoft.com/office/drawing/2014/main" id="{F9953CB3-596D-EB85-D678-81BFBB89D832}"/>
              </a:ext>
            </a:extLst>
          </p:cNvPr>
          <p:cNvSpPr>
            <a:spLocks noGrp="1"/>
          </p:cNvSpPr>
          <p:nvPr>
            <p:ph type="title"/>
          </p:nvPr>
        </p:nvSpPr>
        <p:spPr/>
        <p:txBody>
          <a:bodyPr/>
          <a:lstStyle/>
          <a:p>
            <a:r>
              <a:rPr lang="en-US" dirty="0"/>
              <a:t>J. Warner Wallace</a:t>
            </a:r>
          </a:p>
        </p:txBody>
      </p:sp>
      <p:sp>
        <p:nvSpPr>
          <p:cNvPr id="3" name="Content Placeholder 2">
            <a:extLst>
              <a:ext uri="{FF2B5EF4-FFF2-40B4-BE49-F238E27FC236}">
                <a16:creationId xmlns:a16="http://schemas.microsoft.com/office/drawing/2014/main" id="{3C4C1BC2-CA4A-5AF4-3B9F-056442D305DC}"/>
              </a:ext>
            </a:extLst>
          </p:cNvPr>
          <p:cNvSpPr>
            <a:spLocks noGrp="1"/>
          </p:cNvSpPr>
          <p:nvPr>
            <p:ph idx="1"/>
          </p:nvPr>
        </p:nvSpPr>
        <p:spPr/>
        <p:txBody>
          <a:bodyPr/>
          <a:lstStyle/>
          <a:p>
            <a:pPr marL="0" indent="457200">
              <a:buNone/>
            </a:pPr>
            <a:r>
              <a:rPr lang="en-US" dirty="0"/>
              <a:t>“Unless you’ve worked a lot with </a:t>
            </a:r>
            <a:r>
              <a:rPr lang="en-US" b="1" dirty="0">
                <a:solidFill>
                  <a:srgbClr val="FFFF00"/>
                </a:solidFill>
              </a:rPr>
              <a:t>eyewitnesses</a:t>
            </a:r>
            <a:r>
              <a:rPr lang="en-US" dirty="0"/>
              <a:t> and have become familiar with the nature of </a:t>
            </a:r>
            <a:r>
              <a:rPr lang="en-US" b="1" dirty="0">
                <a:solidFill>
                  <a:srgbClr val="FFFF00"/>
                </a:solidFill>
              </a:rPr>
              <a:t>apparent contradictions </a:t>
            </a:r>
            <a:r>
              <a:rPr lang="en-US" dirty="0"/>
              <a:t>in eyewitness accounts, it’s easy to assume people are </a:t>
            </a:r>
            <a:r>
              <a:rPr lang="en-US" b="1" dirty="0">
                <a:solidFill>
                  <a:srgbClr val="FFFF00"/>
                </a:solidFill>
              </a:rPr>
              <a:t>lying</a:t>
            </a:r>
            <a:r>
              <a:rPr lang="en-US" dirty="0"/>
              <a:t> (or are </a:t>
            </a:r>
            <a:r>
              <a:rPr lang="en-US" b="1" dirty="0">
                <a:solidFill>
                  <a:srgbClr val="FFFF00"/>
                </a:solidFill>
              </a:rPr>
              <a:t>mistaken</a:t>
            </a:r>
            <a:r>
              <a:rPr lang="en-US" dirty="0"/>
              <a:t>) simply because they </a:t>
            </a:r>
            <a:r>
              <a:rPr lang="en-US" b="1" dirty="0">
                <a:solidFill>
                  <a:srgbClr val="FFFF00"/>
                </a:solidFill>
              </a:rPr>
              <a:t>don’t agree on every detail</a:t>
            </a:r>
            <a:r>
              <a:rPr lang="en-US" dirty="0"/>
              <a:t> or have </a:t>
            </a:r>
            <a:r>
              <a:rPr lang="en-US" b="1" dirty="0">
                <a:solidFill>
                  <a:srgbClr val="FFFF00"/>
                </a:solidFill>
              </a:rPr>
              <a:t>ignored some facts </a:t>
            </a:r>
            <a:r>
              <a:rPr lang="en-US" dirty="0"/>
              <a:t>in favor of others. If nothing else, we must remember </a:t>
            </a:r>
            <a:r>
              <a:rPr lang="en-US" b="1" dirty="0">
                <a:solidFill>
                  <a:srgbClr val="FFFF00"/>
                </a:solidFill>
              </a:rPr>
              <a:t>an eyewitness account can be reliable despite apparent contradictions</a:t>
            </a:r>
            <a:r>
              <a:rPr lang="en-US" dirty="0"/>
              <a:t>. While we might complain about two differing accounts, we would</a:t>
            </a:r>
          </a:p>
        </p:txBody>
      </p:sp>
      <p:sp>
        <p:nvSpPr>
          <p:cNvPr id="4" name="Date Placeholder 3">
            <a:extLst>
              <a:ext uri="{FF2B5EF4-FFF2-40B4-BE49-F238E27FC236}">
                <a16:creationId xmlns:a16="http://schemas.microsoft.com/office/drawing/2014/main" id="{C2F82659-B4A9-94A2-AAAA-7F2F4FE2E346}"/>
              </a:ext>
            </a:extLst>
          </p:cNvPr>
          <p:cNvSpPr>
            <a:spLocks noGrp="1"/>
          </p:cNvSpPr>
          <p:nvPr>
            <p:ph type="dt" sz="half" idx="10"/>
          </p:nvPr>
        </p:nvSpPr>
        <p:spPr/>
        <p:txBody>
          <a:bodyPr anchor="ctr"/>
          <a:lstStyle/>
          <a:p>
            <a:r>
              <a:rPr lang="en-US" sz="1400" dirty="0"/>
              <a:t>Outline, 81</a:t>
            </a:r>
          </a:p>
        </p:txBody>
      </p:sp>
      <p:sp>
        <p:nvSpPr>
          <p:cNvPr id="5" name="Footer Placeholder 4">
            <a:extLst>
              <a:ext uri="{FF2B5EF4-FFF2-40B4-BE49-F238E27FC236}">
                <a16:creationId xmlns:a16="http://schemas.microsoft.com/office/drawing/2014/main" id="{A997F304-6A31-1924-26A6-08294CB7B465}"/>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EFD2C4F1-788F-B5CA-0BFB-4C74EC15AE27}"/>
              </a:ext>
            </a:extLst>
          </p:cNvPr>
          <p:cNvSpPr>
            <a:spLocks noGrp="1"/>
          </p:cNvSpPr>
          <p:nvPr>
            <p:ph type="sldNum" sz="quarter" idx="12"/>
          </p:nvPr>
        </p:nvSpPr>
        <p:spPr/>
        <p:txBody>
          <a:bodyPr/>
          <a:lstStyle/>
          <a:p>
            <a:fld id="{3C8CA7C4-6BCF-4B83-8858-85B1748A2A5F}" type="slidenum">
              <a:rPr lang="en-US" smtClean="0"/>
              <a:t>610</a:t>
            </a:fld>
            <a:endParaRPr lang="en-US"/>
          </a:p>
        </p:txBody>
      </p:sp>
    </p:spTree>
    <p:extLst>
      <p:ext uri="{BB962C8B-B14F-4D97-AF65-F5344CB8AC3E}">
        <p14:creationId xmlns:p14="http://schemas.microsoft.com/office/powerpoint/2010/main" val="18029396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99C251E-3302-D807-7F58-BBEEBA0A4C50}"/>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A03DF8FB-039D-E926-3EE5-2F83D4FE8910}"/>
              </a:ext>
            </a:extLst>
          </p:cNvPr>
          <p:cNvPicPr>
            <a:picLocks noChangeAspect="1"/>
          </p:cNvPicPr>
          <p:nvPr/>
        </p:nvPicPr>
        <p:blipFill>
          <a:blip r:embed="rId2"/>
          <a:stretch>
            <a:fillRect/>
          </a:stretch>
        </p:blipFill>
        <p:spPr>
          <a:xfrm>
            <a:off x="2590800" y="1699990"/>
            <a:ext cx="3778102" cy="4151760"/>
          </a:xfrm>
          <a:prstGeom prst="rect">
            <a:avLst/>
          </a:prstGeom>
        </p:spPr>
      </p:pic>
      <p:sp>
        <p:nvSpPr>
          <p:cNvPr id="2" name="Title 1">
            <a:extLst>
              <a:ext uri="{FF2B5EF4-FFF2-40B4-BE49-F238E27FC236}">
                <a16:creationId xmlns:a16="http://schemas.microsoft.com/office/drawing/2014/main" id="{7D94CB0B-4333-9EF4-E2B7-820138CFC353}"/>
              </a:ext>
            </a:extLst>
          </p:cNvPr>
          <p:cNvSpPr>
            <a:spLocks noGrp="1"/>
          </p:cNvSpPr>
          <p:nvPr>
            <p:ph type="title"/>
          </p:nvPr>
        </p:nvSpPr>
        <p:spPr/>
        <p:txBody>
          <a:bodyPr/>
          <a:lstStyle/>
          <a:p>
            <a:r>
              <a:rPr lang="en-US" dirty="0"/>
              <a:t>J. Warner Wallace</a:t>
            </a:r>
          </a:p>
        </p:txBody>
      </p:sp>
      <p:sp>
        <p:nvSpPr>
          <p:cNvPr id="3" name="Content Placeholder 2">
            <a:extLst>
              <a:ext uri="{FF2B5EF4-FFF2-40B4-BE49-F238E27FC236}">
                <a16:creationId xmlns:a16="http://schemas.microsoft.com/office/drawing/2014/main" id="{7C04E86B-CD27-8E20-B4E3-B4391D5EE722}"/>
              </a:ext>
            </a:extLst>
          </p:cNvPr>
          <p:cNvSpPr>
            <a:spLocks noGrp="1"/>
          </p:cNvSpPr>
          <p:nvPr>
            <p:ph idx="1"/>
          </p:nvPr>
        </p:nvSpPr>
        <p:spPr>
          <a:xfrm>
            <a:off x="457200" y="1420814"/>
            <a:ext cx="8229600" cy="4710112"/>
          </a:xfrm>
        </p:spPr>
        <p:txBody>
          <a:bodyPr/>
          <a:lstStyle/>
          <a:p>
            <a:pPr marL="0" indent="0">
              <a:buNone/>
            </a:pPr>
            <a:r>
              <a:rPr lang="en-US" dirty="0"/>
              <a:t>be even </a:t>
            </a:r>
            <a:r>
              <a:rPr lang="en-US" b="1" dirty="0">
                <a:solidFill>
                  <a:srgbClr val="FFFF00"/>
                </a:solidFill>
              </a:rPr>
              <a:t>more suspicious </a:t>
            </a:r>
            <a:r>
              <a:rPr lang="en-US" dirty="0"/>
              <a:t>if there were absolutely </a:t>
            </a:r>
            <a:r>
              <a:rPr lang="en-US" b="1" dirty="0">
                <a:solidFill>
                  <a:srgbClr val="FFFF00"/>
                </a:solidFill>
              </a:rPr>
              <a:t>no peculiarities or differences</a:t>
            </a:r>
            <a:r>
              <a:rPr lang="en-US" dirty="0"/>
              <a:t>. If this were the case with the Gospels, I bet we would argue they were the result of some </a:t>
            </a:r>
            <a:r>
              <a:rPr lang="en-US" b="1" dirty="0">
                <a:solidFill>
                  <a:srgbClr val="FFFF00"/>
                </a:solidFill>
              </a:rPr>
              <a:t>elaborate collusion</a:t>
            </a:r>
            <a:r>
              <a:rPr lang="en-US" dirty="0"/>
              <a:t>. As we examine the gospel accounts, we need to give the writers the </a:t>
            </a:r>
            <a:r>
              <a:rPr lang="en-US" b="1" dirty="0">
                <a:solidFill>
                  <a:srgbClr val="FFFF00"/>
                </a:solidFill>
              </a:rPr>
              <a:t>same benefit of the doubt </a:t>
            </a:r>
            <a:r>
              <a:rPr lang="en-US" dirty="0"/>
              <a:t>we would give other eyewitnesses. Human eyewitnesses produce human eyewitness accounts; they are often </a:t>
            </a:r>
            <a:r>
              <a:rPr lang="en-US" b="1" dirty="0">
                <a:solidFill>
                  <a:srgbClr val="FFFF00"/>
                </a:solidFill>
              </a:rPr>
              <a:t>idiosyncratic</a:t>
            </a:r>
            <a:r>
              <a:rPr lang="en-US" dirty="0"/>
              <a:t> and </a:t>
            </a:r>
            <a:r>
              <a:rPr lang="en-US" b="1" dirty="0">
                <a:solidFill>
                  <a:srgbClr val="FFFF00"/>
                </a:solidFill>
              </a:rPr>
              <a:t>personal</a:t>
            </a:r>
            <a:r>
              <a:rPr lang="en-US" dirty="0"/>
              <a:t>, but </a:t>
            </a:r>
            <a:r>
              <a:rPr lang="en-US" b="1" dirty="0">
                <a:solidFill>
                  <a:srgbClr val="FFFF00"/>
                </a:solidFill>
              </a:rPr>
              <a:t>reliable</a:t>
            </a:r>
            <a:r>
              <a:rPr lang="en-US" dirty="0"/>
              <a:t>, nonetheless.”  </a:t>
            </a:r>
            <a:r>
              <a:rPr lang="en-US" sz="2000" dirty="0"/>
              <a:t>(</a:t>
            </a:r>
            <a:r>
              <a:rPr lang="en-US" sz="2000" i="1" dirty="0"/>
              <a:t>Cold-Case Christianity</a:t>
            </a:r>
            <a:r>
              <a:rPr lang="en-US" sz="2000" dirty="0"/>
              <a:t>, 118-119)</a:t>
            </a:r>
          </a:p>
        </p:txBody>
      </p:sp>
      <p:sp>
        <p:nvSpPr>
          <p:cNvPr id="4" name="Date Placeholder 3">
            <a:extLst>
              <a:ext uri="{FF2B5EF4-FFF2-40B4-BE49-F238E27FC236}">
                <a16:creationId xmlns:a16="http://schemas.microsoft.com/office/drawing/2014/main" id="{457907D1-A5A4-D91A-8352-287673F80EF4}"/>
              </a:ext>
            </a:extLst>
          </p:cNvPr>
          <p:cNvSpPr>
            <a:spLocks noGrp="1"/>
          </p:cNvSpPr>
          <p:nvPr>
            <p:ph type="dt" sz="half" idx="10"/>
          </p:nvPr>
        </p:nvSpPr>
        <p:spPr/>
        <p:txBody>
          <a:bodyPr/>
          <a:lstStyle/>
          <a:p>
            <a:r>
              <a:rPr lang="en-US" sz="1400" dirty="0"/>
              <a:t>Outline, 81</a:t>
            </a:r>
          </a:p>
        </p:txBody>
      </p:sp>
      <p:sp>
        <p:nvSpPr>
          <p:cNvPr id="5" name="Footer Placeholder 4">
            <a:extLst>
              <a:ext uri="{FF2B5EF4-FFF2-40B4-BE49-F238E27FC236}">
                <a16:creationId xmlns:a16="http://schemas.microsoft.com/office/drawing/2014/main" id="{09E921D0-9047-470F-C6B2-806D808F256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C95C4330-8A7C-9917-7D96-10C29920837F}"/>
              </a:ext>
            </a:extLst>
          </p:cNvPr>
          <p:cNvSpPr>
            <a:spLocks noGrp="1"/>
          </p:cNvSpPr>
          <p:nvPr>
            <p:ph type="sldNum" sz="quarter" idx="12"/>
          </p:nvPr>
        </p:nvSpPr>
        <p:spPr/>
        <p:txBody>
          <a:bodyPr/>
          <a:lstStyle/>
          <a:p>
            <a:fld id="{3C8CA7C4-6BCF-4B83-8858-85B1748A2A5F}" type="slidenum">
              <a:rPr lang="en-US" smtClean="0"/>
              <a:t>611</a:t>
            </a:fld>
            <a:endParaRPr lang="en-US"/>
          </a:p>
        </p:txBody>
      </p:sp>
    </p:spTree>
    <p:extLst>
      <p:ext uri="{BB962C8B-B14F-4D97-AF65-F5344CB8AC3E}">
        <p14:creationId xmlns:p14="http://schemas.microsoft.com/office/powerpoint/2010/main" val="23341226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78640F5-DCEF-926F-E0E2-F0D1AAA3E7D3}"/>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A2AA2716-E389-8CE6-B659-E070BA685F18}"/>
              </a:ext>
            </a:extLst>
          </p:cNvPr>
          <p:cNvSpPr>
            <a:spLocks noGrp="1"/>
          </p:cNvSpPr>
          <p:nvPr>
            <p:ph type="title"/>
          </p:nvPr>
        </p:nvSpPr>
        <p:spPr>
          <a:xfrm>
            <a:off x="457200" y="277813"/>
            <a:ext cx="5866482" cy="1143000"/>
          </a:xfrm>
        </p:spPr>
        <p:txBody>
          <a:bodyPr/>
          <a:lstStyle/>
          <a:p>
            <a:r>
              <a:rPr lang="en-US" dirty="0"/>
              <a:t>J. Warner Wallace</a:t>
            </a:r>
          </a:p>
        </p:txBody>
      </p:sp>
      <p:sp>
        <p:nvSpPr>
          <p:cNvPr id="9" name="Content Placeholder 8">
            <a:extLst>
              <a:ext uri="{FF2B5EF4-FFF2-40B4-BE49-F238E27FC236}">
                <a16:creationId xmlns:a16="http://schemas.microsoft.com/office/drawing/2014/main" id="{F62BCE71-DD4D-1D40-5396-F0D8E5D83A05}"/>
              </a:ext>
            </a:extLst>
          </p:cNvPr>
          <p:cNvSpPr>
            <a:spLocks noGrp="1"/>
          </p:cNvSpPr>
          <p:nvPr>
            <p:ph sz="half" idx="2"/>
          </p:nvPr>
        </p:nvSpPr>
        <p:spPr>
          <a:xfrm>
            <a:off x="253388" y="1440743"/>
            <a:ext cx="8345277" cy="4728703"/>
          </a:xfrm>
        </p:spPr>
        <p:txBody>
          <a:bodyPr/>
          <a:lstStyle/>
          <a:p>
            <a:pPr marL="0" indent="517525">
              <a:buNone/>
            </a:pPr>
            <a:r>
              <a:rPr lang="en-US"/>
              <a:t>“As a detective, I’ve learned to accept</a:t>
            </a:r>
            <a:br>
              <a:rPr lang="en-US"/>
            </a:br>
            <a:r>
              <a:rPr lang="en-US"/>
              <a:t>the </a:t>
            </a:r>
            <a:r>
              <a:rPr lang="en-US" b="1">
                <a:solidFill>
                  <a:srgbClr val="FFFF00"/>
                </a:solidFill>
              </a:rPr>
              <a:t>variation</a:t>
            </a:r>
            <a:r>
              <a:rPr lang="en-US"/>
              <a:t> I see between eyewitness</a:t>
            </a:r>
            <a:br>
              <a:rPr lang="en-US"/>
            </a:br>
            <a:r>
              <a:rPr lang="en-US"/>
              <a:t>accounts. I’ve interviewed witnesses of crimes (occurring just hours earlier), only to find what appeared to be </a:t>
            </a:r>
            <a:r>
              <a:rPr lang="en-US" b="1">
                <a:solidFill>
                  <a:srgbClr val="FFFF00"/>
                </a:solidFill>
              </a:rPr>
              <a:t>significant ‘contradictions’ </a:t>
            </a:r>
            <a:r>
              <a:rPr lang="en-US"/>
              <a:t>between the accounts. It’s my job, as the investigator, to determine why the eyewitnesses appear to contradict one another, even though there is </a:t>
            </a:r>
            <a:r>
              <a:rPr lang="en-US" b="1">
                <a:solidFill>
                  <a:srgbClr val="FFFF00"/>
                </a:solidFill>
              </a:rPr>
              <a:t>no doubt the event occurred</a:t>
            </a:r>
            <a:r>
              <a:rPr lang="en-US"/>
              <a:t> and the witnesses were </a:t>
            </a:r>
            <a:r>
              <a:rPr lang="en-US" b="1">
                <a:solidFill>
                  <a:srgbClr val="FFFF00"/>
                </a:solidFill>
              </a:rPr>
              <a:t>telling the truth</a:t>
            </a:r>
            <a:r>
              <a:rPr lang="en-US"/>
              <a:t>.”  </a:t>
            </a:r>
            <a:r>
              <a:rPr lang="en-US" sz="2000"/>
              <a:t>(“Ten Principles When Considering Alleged Bible </a:t>
            </a:r>
            <a:r>
              <a:rPr lang="en-US" sz="2000" err="1"/>
              <a:t>Contradictions,http</a:t>
            </a:r>
            <a:r>
              <a:rPr lang="en-US" sz="2000"/>
              <a:t>://coldcasechristianity.com)</a:t>
            </a:r>
          </a:p>
        </p:txBody>
      </p:sp>
      <p:sp>
        <p:nvSpPr>
          <p:cNvPr id="4" name="Date Placeholder 3">
            <a:extLst>
              <a:ext uri="{FF2B5EF4-FFF2-40B4-BE49-F238E27FC236}">
                <a16:creationId xmlns:a16="http://schemas.microsoft.com/office/drawing/2014/main" id="{F3185981-9915-7BB4-E15C-021D9601B33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81</a:t>
            </a:r>
          </a:p>
        </p:txBody>
      </p:sp>
      <p:sp>
        <p:nvSpPr>
          <p:cNvPr id="5" name="Footer Placeholder 4">
            <a:extLst>
              <a:ext uri="{FF2B5EF4-FFF2-40B4-BE49-F238E27FC236}">
                <a16:creationId xmlns:a16="http://schemas.microsoft.com/office/drawing/2014/main" id="{1448C03D-3807-CA44-CC91-4237B0CBA26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5429E263-A69B-5B35-42EF-3ABB8433A84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11" name="Picture 10">
            <a:extLst>
              <a:ext uri="{FF2B5EF4-FFF2-40B4-BE49-F238E27FC236}">
                <a16:creationId xmlns:a16="http://schemas.microsoft.com/office/drawing/2014/main" id="{6000EFAC-F6B6-C86C-39F3-64A34EBC8831}"/>
              </a:ext>
            </a:extLst>
          </p:cNvPr>
          <p:cNvPicPr>
            <a:picLocks noChangeAspect="1"/>
          </p:cNvPicPr>
          <p:nvPr/>
        </p:nvPicPr>
        <p:blipFill>
          <a:blip r:embed="rId2"/>
          <a:stretch>
            <a:fillRect/>
          </a:stretch>
        </p:blipFill>
        <p:spPr>
          <a:xfrm>
            <a:off x="7152088" y="0"/>
            <a:ext cx="1991912" cy="2188914"/>
          </a:xfrm>
          <a:prstGeom prst="rect">
            <a:avLst/>
          </a:prstGeom>
        </p:spPr>
      </p:pic>
    </p:spTree>
    <p:extLst>
      <p:ext uri="{BB962C8B-B14F-4D97-AF65-F5344CB8AC3E}">
        <p14:creationId xmlns:p14="http://schemas.microsoft.com/office/powerpoint/2010/main" val="1464347855"/>
      </p:ext>
    </p:extLst>
  </p:cSld>
  <p:clrMapOvr>
    <a:masterClrMapping/>
  </p:clrMapOvr>
  <p:transition spd="med">
    <p:pull/>
  </p:transition>
</p:sld>
</file>

<file path=ppt/slides/slide61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FE3468B-3458-3AC6-3EA5-D7678536AE0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0BE6335-AA35-2E90-3A31-F2193D680BF5}"/>
              </a:ext>
            </a:extLst>
          </p:cNvPr>
          <p:cNvSpPr>
            <a:spLocks noGrp="1"/>
          </p:cNvSpPr>
          <p:nvPr>
            <p:ph type="title"/>
          </p:nvPr>
        </p:nvSpPr>
        <p:spPr/>
        <p:txBody>
          <a:bodyPr/>
          <a:lstStyle/>
          <a:p>
            <a:r>
              <a:rPr lang="en-US"/>
              <a:t>Bible Contradictions?</a:t>
            </a:r>
          </a:p>
        </p:txBody>
      </p:sp>
      <p:sp>
        <p:nvSpPr>
          <p:cNvPr id="4" name="Footer Placeholder 3">
            <a:extLst>
              <a:ext uri="{FF2B5EF4-FFF2-40B4-BE49-F238E27FC236}">
                <a16:creationId xmlns:a16="http://schemas.microsoft.com/office/drawing/2014/main" id="{D9A127FB-9C58-BF81-A6D5-3D99EAE8B0ED}"/>
              </a:ext>
            </a:extLst>
          </p:cNvPr>
          <p:cNvSpPr>
            <a:spLocks noGrp="1"/>
          </p:cNvSpPr>
          <p:nvPr>
            <p:ph type="ftr" sz="quarter" idx="11"/>
          </p:nvPr>
        </p:nvSpPr>
        <p:spPr>
          <a:xfrm>
            <a:off x="2187615" y="6278563"/>
            <a:ext cx="4409955" cy="457200"/>
          </a:xfrm>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8F7F6826-5151-7B66-3DB2-4405B7E498F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EEA7C8E-CF07-83D0-4562-E1BBFD1871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81</a:t>
            </a:r>
          </a:p>
        </p:txBody>
      </p:sp>
      <p:pic>
        <p:nvPicPr>
          <p:cNvPr id="7" name="Picture 2" descr="Bart D. Ehrman - Wikipedia">
            <a:extLst>
              <a:ext uri="{FF2B5EF4-FFF2-40B4-BE49-F238E27FC236}">
                <a16:creationId xmlns:a16="http://schemas.microsoft.com/office/drawing/2014/main" id="{CB113256-BE76-6F0A-BA98-618000BFEB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4336" y="1500600"/>
            <a:ext cx="3583234" cy="4230547"/>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a:extLst>
              <a:ext uri="{FF2B5EF4-FFF2-40B4-BE49-F238E27FC236}">
                <a16:creationId xmlns:a16="http://schemas.microsoft.com/office/drawing/2014/main" id="{1F2B72FA-738F-2B60-A6C7-28E987AD74DB}"/>
              </a:ext>
            </a:extLst>
          </p:cNvPr>
          <p:cNvSpPr>
            <a:spLocks noGrp="1"/>
          </p:cNvSpPr>
          <p:nvPr>
            <p:ph idx="1"/>
          </p:nvPr>
        </p:nvSpPr>
        <p:spPr>
          <a:xfrm>
            <a:off x="457200" y="1462268"/>
            <a:ext cx="8229600" cy="4668657"/>
          </a:xfrm>
        </p:spPr>
        <p:txBody>
          <a:bodyPr/>
          <a:lstStyle/>
          <a:p>
            <a:r>
              <a:rPr lang="en-US" b="1" i="1" dirty="0"/>
              <a:t>Bart </a:t>
            </a:r>
            <a:r>
              <a:rPr lang="en-US" b="1" i="1" dirty="0" err="1"/>
              <a:t>Ehrman</a:t>
            </a:r>
            <a:r>
              <a:rPr lang="en-US" dirty="0"/>
              <a:t>:  “Should [the Bible] be </a:t>
            </a:r>
            <a:r>
              <a:rPr lang="en-US" b="1" kern="1200" dirty="0">
                <a:solidFill>
                  <a:srgbClr val="FFFF00"/>
                </a:solidFill>
                <a:effectLst>
                  <a:outerShdw blurRad="38100" dist="38100" dir="2700000" algn="tl">
                    <a:srgbClr val="000000">
                      <a:alpha val="43137"/>
                    </a:srgbClr>
                  </a:outerShdw>
                </a:effectLst>
              </a:rPr>
              <a:t>tossed aside</a:t>
            </a:r>
            <a:r>
              <a:rPr lang="en-US" dirty="0"/>
              <a:t>, </a:t>
            </a:r>
            <a:r>
              <a:rPr lang="en-US" b="1" kern="1200" dirty="0">
                <a:solidFill>
                  <a:srgbClr val="FFFF00"/>
                </a:solidFill>
                <a:effectLst>
                  <a:outerShdw blurRad="38100" dist="38100" dir="2700000" algn="tl">
                    <a:srgbClr val="000000">
                      <a:alpha val="43137"/>
                    </a:srgbClr>
                  </a:outerShdw>
                </a:effectLst>
              </a:rPr>
              <a:t>jettisoned</a:t>
            </a:r>
            <a:r>
              <a:rPr lang="en-US" dirty="0"/>
              <a:t> as just another piece of old and basically worthless literature?  </a:t>
            </a:r>
            <a:r>
              <a:rPr lang="en-US" b="1" kern="1200" dirty="0">
                <a:solidFill>
                  <a:srgbClr val="FFFF00"/>
                </a:solidFill>
                <a:effectLst>
                  <a:outerShdw blurRad="38100" dist="38100" dir="2700000" algn="tl">
                    <a:srgbClr val="000000">
                      <a:alpha val="43137"/>
                    </a:srgbClr>
                  </a:outerShdw>
                </a:effectLst>
              </a:rPr>
              <a:t>Not in the least</a:t>
            </a:r>
            <a:r>
              <a:rPr lang="en-US" dirty="0"/>
              <a:t>…We should continue to read, study, and cherish the Bible – but not as an </a:t>
            </a:r>
            <a:r>
              <a:rPr lang="en-US" u="sng" dirty="0"/>
              <a:t>inerrant</a:t>
            </a:r>
            <a:r>
              <a:rPr lang="en-US" dirty="0"/>
              <a:t> historical account.”  </a:t>
            </a:r>
            <a:r>
              <a:rPr lang="en-US" sz="2000" dirty="0"/>
              <a:t>(</a:t>
            </a:r>
            <a:r>
              <a:rPr lang="en-US" sz="2000" i="1" dirty="0"/>
              <a:t>Jesus Interrupted</a:t>
            </a:r>
            <a:r>
              <a:rPr lang="en-US" sz="2000" dirty="0"/>
              <a:t>)</a:t>
            </a:r>
          </a:p>
          <a:p>
            <a:r>
              <a:rPr lang="en-US" b="1" kern="1200" dirty="0">
                <a:solidFill>
                  <a:srgbClr val="FFFF00"/>
                </a:solidFill>
                <a:effectLst>
                  <a:outerShdw blurRad="38100" dist="38100" dir="2700000" algn="tl">
                    <a:srgbClr val="000000">
                      <a:alpha val="43137"/>
                    </a:srgbClr>
                  </a:outerShdw>
                </a:effectLst>
              </a:rPr>
              <a:t>Reliability</a:t>
            </a:r>
            <a:r>
              <a:rPr lang="en-US" dirty="0"/>
              <a:t> does not require </a:t>
            </a:r>
            <a:r>
              <a:rPr lang="en-US" b="1" kern="1200" dirty="0">
                <a:solidFill>
                  <a:srgbClr val="FFFF00"/>
                </a:solidFill>
                <a:effectLst>
                  <a:outerShdw blurRad="38100" dist="38100" dir="2700000" algn="tl">
                    <a:srgbClr val="000000">
                      <a:alpha val="43137"/>
                    </a:srgbClr>
                  </a:outerShdw>
                </a:effectLst>
              </a:rPr>
              <a:t>perfection</a:t>
            </a:r>
            <a:r>
              <a:rPr lang="en-US" dirty="0"/>
              <a:t> [inerrancy]!</a:t>
            </a:r>
          </a:p>
        </p:txBody>
      </p:sp>
    </p:spTree>
    <p:extLst>
      <p:ext uri="{BB962C8B-B14F-4D97-AF65-F5344CB8AC3E}">
        <p14:creationId xmlns:p14="http://schemas.microsoft.com/office/powerpoint/2010/main" val="1081809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p:cTn id="19"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14B439F-DEC0-2F86-A942-0A24260EDA6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65FC978-7DE5-B324-FBA3-BC1FC83D6BF0}"/>
              </a:ext>
            </a:extLst>
          </p:cNvPr>
          <p:cNvSpPr>
            <a:spLocks noGrp="1"/>
          </p:cNvSpPr>
          <p:nvPr>
            <p:ph type="title"/>
          </p:nvPr>
        </p:nvSpPr>
        <p:spPr/>
        <p:txBody>
          <a:bodyPr/>
          <a:lstStyle/>
          <a:p>
            <a:r>
              <a:rPr lang="en-US" sz="4200" dirty="0"/>
              <a:t>Gospels Are Contradictory</a:t>
            </a:r>
          </a:p>
        </p:txBody>
      </p:sp>
      <p:sp>
        <p:nvSpPr>
          <p:cNvPr id="3" name="Content Placeholder 2">
            <a:extLst>
              <a:ext uri="{FF2B5EF4-FFF2-40B4-BE49-F238E27FC236}">
                <a16:creationId xmlns:a16="http://schemas.microsoft.com/office/drawing/2014/main" id="{E8C9A3A7-9A48-FF2F-5816-9296520B7D67}"/>
              </a:ext>
            </a:extLst>
          </p:cNvPr>
          <p:cNvSpPr>
            <a:spLocks noGrp="1"/>
          </p:cNvSpPr>
          <p:nvPr>
            <p:ph idx="1"/>
          </p:nvPr>
        </p:nvSpPr>
        <p:spPr>
          <a:xfrm>
            <a:off x="457200" y="1775637"/>
            <a:ext cx="8229600" cy="4355288"/>
          </a:xfrm>
        </p:spPr>
        <p:txBody>
          <a:bodyPr/>
          <a:lstStyle/>
          <a:p>
            <a:r>
              <a:rPr lang="en-US" b="1" dirty="0">
                <a:solidFill>
                  <a:srgbClr val="FFFF00"/>
                </a:solidFill>
              </a:rPr>
              <a:t>Discrepancies</a:t>
            </a:r>
            <a:r>
              <a:rPr lang="en-US" dirty="0"/>
              <a:t> in eyewitness testimony regarding </a:t>
            </a:r>
            <a:r>
              <a:rPr lang="en-US" b="1" dirty="0">
                <a:solidFill>
                  <a:srgbClr val="FFFF00"/>
                </a:solidFill>
              </a:rPr>
              <a:t>peripheral details </a:t>
            </a:r>
            <a:r>
              <a:rPr lang="en-US" dirty="0"/>
              <a:t>do not necessarily </a:t>
            </a:r>
            <a:r>
              <a:rPr lang="en-US" b="1" dirty="0">
                <a:solidFill>
                  <a:srgbClr val="FFFF00"/>
                </a:solidFill>
              </a:rPr>
              <a:t>undermine</a:t>
            </a:r>
            <a:r>
              <a:rPr lang="en-US" dirty="0"/>
              <a:t> the </a:t>
            </a:r>
            <a:r>
              <a:rPr lang="en-US" b="1" dirty="0">
                <a:solidFill>
                  <a:srgbClr val="FFFF00"/>
                </a:solidFill>
              </a:rPr>
              <a:t>general reliability </a:t>
            </a:r>
            <a:r>
              <a:rPr lang="en-US" dirty="0"/>
              <a:t>of that testimony</a:t>
            </a:r>
          </a:p>
        </p:txBody>
      </p:sp>
      <p:sp>
        <p:nvSpPr>
          <p:cNvPr id="4" name="Date Placeholder 3">
            <a:extLst>
              <a:ext uri="{FF2B5EF4-FFF2-40B4-BE49-F238E27FC236}">
                <a16:creationId xmlns:a16="http://schemas.microsoft.com/office/drawing/2014/main" id="{F7CA57AE-8B66-0469-73B7-80B3A643EAF8}"/>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81</a:t>
            </a:r>
          </a:p>
        </p:txBody>
      </p:sp>
      <p:sp>
        <p:nvSpPr>
          <p:cNvPr id="5" name="Footer Placeholder 4">
            <a:extLst>
              <a:ext uri="{FF2B5EF4-FFF2-40B4-BE49-F238E27FC236}">
                <a16:creationId xmlns:a16="http://schemas.microsoft.com/office/drawing/2014/main" id="{4591F793-8F7C-A941-BF7C-A993E8B70E0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B83370EC-D5F6-E6DD-C973-25A73E2D46B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48418259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6C2F690-0686-EEC3-17B6-D0BB4D0C67EB}"/>
              </a:ext>
            </a:extLst>
          </p:cNvPr>
          <p:cNvPicPr>
            <a:picLocks noChangeAspect="1"/>
          </p:cNvPicPr>
          <p:nvPr/>
        </p:nvPicPr>
        <p:blipFill>
          <a:blip r:embed="rId2"/>
          <a:stretch>
            <a:fillRect/>
          </a:stretch>
        </p:blipFill>
        <p:spPr>
          <a:xfrm>
            <a:off x="457200" y="2070693"/>
            <a:ext cx="3226978" cy="3226978"/>
          </a:xfrm>
          <a:prstGeom prst="rect">
            <a:avLst/>
          </a:prstGeom>
        </p:spPr>
      </p:pic>
      <p:sp>
        <p:nvSpPr>
          <p:cNvPr id="6" name="Title 5"/>
          <p:cNvSpPr>
            <a:spLocks noGrp="1"/>
          </p:cNvSpPr>
          <p:nvPr>
            <p:ph type="title"/>
          </p:nvPr>
        </p:nvSpPr>
        <p:spPr/>
        <p:txBody>
          <a:bodyPr/>
          <a:lstStyle/>
          <a:p>
            <a:r>
              <a:rPr lang="en-US" dirty="0"/>
              <a:t>Eyewitness Discrepancies</a:t>
            </a:r>
          </a:p>
        </p:txBody>
      </p:sp>
      <p:sp>
        <p:nvSpPr>
          <p:cNvPr id="7" name="Content Placeholder 6"/>
          <p:cNvSpPr>
            <a:spLocks noGrp="1"/>
          </p:cNvSpPr>
          <p:nvPr>
            <p:ph sz="half" idx="1"/>
          </p:nvPr>
        </p:nvSpPr>
        <p:spPr>
          <a:xfrm>
            <a:off x="3753293" y="1600203"/>
            <a:ext cx="4933506" cy="3867614"/>
          </a:xfrm>
        </p:spPr>
        <p:txBody>
          <a:bodyPr anchor="t"/>
          <a:lstStyle/>
          <a:p>
            <a:pPr marL="0" indent="0">
              <a:buNone/>
            </a:pPr>
            <a:r>
              <a:rPr lang="en-US" b="1" i="1" dirty="0"/>
              <a:t>Brant </a:t>
            </a:r>
            <a:r>
              <a:rPr lang="en-US" b="1" i="1" dirty="0" err="1"/>
              <a:t>Pitre</a:t>
            </a:r>
            <a:r>
              <a:rPr lang="en-US" dirty="0"/>
              <a:t>:  “Just because ancient Roman historians disagree about whether Nero himself openly </a:t>
            </a:r>
            <a:r>
              <a:rPr lang="en-US" b="1" dirty="0">
                <a:solidFill>
                  <a:srgbClr val="FFFF00"/>
                </a:solidFill>
                <a:effectLst>
                  <a:outerShdw blurRad="38100" dist="38100" dir="2700000" algn="tl">
                    <a:srgbClr val="000000">
                      <a:alpha val="43137"/>
                    </a:srgbClr>
                  </a:outerShdw>
                </a:effectLst>
              </a:rPr>
              <a:t>set the city on fire </a:t>
            </a:r>
            <a:r>
              <a:rPr lang="en-US" dirty="0"/>
              <a:t>(Suetonius) or </a:t>
            </a:r>
            <a:r>
              <a:rPr lang="en-US" b="1" dirty="0">
                <a:solidFill>
                  <a:srgbClr val="FFFF00"/>
                </a:solidFill>
                <a:effectLst>
                  <a:outerShdw blurRad="38100" dist="38100" dir="2700000" algn="tl">
                    <a:srgbClr val="000000">
                      <a:alpha val="43137"/>
                    </a:srgbClr>
                  </a:outerShdw>
                </a:effectLst>
              </a:rPr>
              <a:t>had it done secretly </a:t>
            </a:r>
            <a:r>
              <a:rPr lang="en-US" dirty="0"/>
              <a:t>(Dio Cassius) or was </a:t>
            </a:r>
            <a:r>
              <a:rPr lang="en-US" b="1" dirty="0">
                <a:solidFill>
                  <a:srgbClr val="FFFF00"/>
                </a:solidFill>
                <a:effectLst>
                  <a:outerShdw blurRad="38100" dist="38100" dir="2700000" algn="tl">
                    <a:srgbClr val="000000">
                      <a:alpha val="43137"/>
                    </a:srgbClr>
                  </a:outerShdw>
                </a:effectLst>
              </a:rPr>
              <a:t>not at all to blame </a:t>
            </a:r>
            <a:r>
              <a:rPr lang="en-US" dirty="0"/>
              <a:t>(Tacitus), it doesn’t mean that </a:t>
            </a:r>
            <a:r>
              <a:rPr lang="en-US" b="1" dirty="0">
                <a:solidFill>
                  <a:srgbClr val="FFFF00"/>
                </a:solidFill>
                <a:effectLst>
                  <a:outerShdw blurRad="38100" dist="38100" dir="2700000" algn="tl">
                    <a:srgbClr val="000000">
                      <a:alpha val="43137"/>
                    </a:srgbClr>
                  </a:outerShdw>
                </a:effectLst>
              </a:rPr>
              <a:t>Rome didn’t go up in flames</a:t>
            </a:r>
            <a:r>
              <a:rPr lang="en-US" dirty="0"/>
              <a:t>.”  </a:t>
            </a:r>
            <a:r>
              <a:rPr lang="en-US" sz="2000" dirty="0"/>
              <a:t>(</a:t>
            </a:r>
            <a:r>
              <a:rPr lang="en-US" sz="2000" i="1" dirty="0"/>
              <a:t>The Case for Jesus</a:t>
            </a:r>
            <a:r>
              <a:rPr lang="en-US" sz="2000" dirty="0"/>
              <a:t>, 241, n. 28)</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nchor="ct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615</a:t>
            </a:fld>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29BE66EE-4E9D-E993-2711-A822DD65E9DE}"/>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a:ea typeface="+mn-ea"/>
                <a:cs typeface="+mn-cs"/>
              </a:rPr>
              <a:t>Outline, 81</a:t>
            </a:r>
          </a:p>
        </p:txBody>
      </p:sp>
    </p:spTree>
    <p:extLst>
      <p:ext uri="{BB962C8B-B14F-4D97-AF65-F5344CB8AC3E}">
        <p14:creationId xmlns:p14="http://schemas.microsoft.com/office/powerpoint/2010/main" val="208297954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1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82A9209-BAA8-4AED-359E-2F4E343582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DDDA41B-759E-E794-699F-8607AC413D28}"/>
              </a:ext>
            </a:extLst>
          </p:cNvPr>
          <p:cNvSpPr>
            <a:spLocks noGrp="1"/>
          </p:cNvSpPr>
          <p:nvPr>
            <p:ph type="title"/>
          </p:nvPr>
        </p:nvSpPr>
        <p:spPr/>
        <p:txBody>
          <a:bodyPr/>
          <a:lstStyle/>
          <a:p>
            <a:r>
              <a:rPr lang="en-US"/>
              <a:t>Burning Of Rome</a:t>
            </a:r>
          </a:p>
        </p:txBody>
      </p:sp>
      <p:graphicFrame>
        <p:nvGraphicFramePr>
          <p:cNvPr id="7" name="Content Placeholder 6">
            <a:extLst>
              <a:ext uri="{FF2B5EF4-FFF2-40B4-BE49-F238E27FC236}">
                <a16:creationId xmlns:a16="http://schemas.microsoft.com/office/drawing/2014/main" id="{4EC5B6D3-FBCD-05F4-1C3E-4ECA6F37C293}"/>
              </a:ext>
            </a:extLst>
          </p:cNvPr>
          <p:cNvGraphicFramePr>
            <a:graphicFrameLocks noGrp="1"/>
          </p:cNvGraphicFramePr>
          <p:nvPr>
            <p:ph idx="1"/>
            <p:extLst>
              <p:ext uri="{D42A27DB-BD31-4B8C-83A1-F6EECF244321}">
                <p14:modId xmlns:p14="http://schemas.microsoft.com/office/powerpoint/2010/main" val="3709571016"/>
              </p:ext>
            </p:extLst>
          </p:nvPr>
        </p:nvGraphicFramePr>
        <p:xfrm>
          <a:off x="457200" y="1600200"/>
          <a:ext cx="8229600" cy="3566160"/>
        </p:xfrm>
        <a:graphic>
          <a:graphicData uri="http://schemas.openxmlformats.org/drawingml/2006/table">
            <a:tbl>
              <a:tblPr firstRow="1" lastRow="1" bandRow="1">
                <a:tableStyleId>{5C22544A-7EE6-4342-B048-85BDC9FD1C3A}</a:tableStyleId>
              </a:tblPr>
              <a:tblGrid>
                <a:gridCol w="2743200">
                  <a:extLst>
                    <a:ext uri="{9D8B030D-6E8A-4147-A177-3AD203B41FA5}">
                      <a16:colId xmlns:a16="http://schemas.microsoft.com/office/drawing/2014/main" val="3364938234"/>
                    </a:ext>
                  </a:extLst>
                </a:gridCol>
                <a:gridCol w="2743200">
                  <a:extLst>
                    <a:ext uri="{9D8B030D-6E8A-4147-A177-3AD203B41FA5}">
                      <a16:colId xmlns:a16="http://schemas.microsoft.com/office/drawing/2014/main" val="918465790"/>
                    </a:ext>
                  </a:extLst>
                </a:gridCol>
                <a:gridCol w="2743200">
                  <a:extLst>
                    <a:ext uri="{9D8B030D-6E8A-4147-A177-3AD203B41FA5}">
                      <a16:colId xmlns:a16="http://schemas.microsoft.com/office/drawing/2014/main" val="1887617125"/>
                    </a:ext>
                  </a:extLst>
                </a:gridCol>
              </a:tblGrid>
              <a:tr h="370840">
                <a:tc>
                  <a:txBody>
                    <a:bodyPr/>
                    <a:lstStyle/>
                    <a:p>
                      <a:pPr algn="ctr"/>
                      <a:r>
                        <a:rPr lang="en-US" sz="2500" b="0" dirty="0">
                          <a:effectLst>
                            <a:outerShdw blurRad="38100" dist="38100" dir="2700000" algn="tl">
                              <a:srgbClr val="000000">
                                <a:alpha val="43137"/>
                              </a:srgbClr>
                            </a:outerShdw>
                          </a:effectLst>
                          <a:latin typeface="+mj-lt"/>
                        </a:rPr>
                        <a:t>Suetonius</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Dio Cassius</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Tacitus</a:t>
                      </a:r>
                    </a:p>
                  </a:txBody>
                  <a:tcPr>
                    <a:solidFill>
                      <a:srgbClr val="0000FF"/>
                    </a:solidFill>
                  </a:tcPr>
                </a:tc>
                <a:extLst>
                  <a:ext uri="{0D108BD9-81ED-4DB2-BD59-A6C34878D82A}">
                    <a16:rowId xmlns:a16="http://schemas.microsoft.com/office/drawing/2014/main" val="462301900"/>
                  </a:ext>
                </a:extLst>
              </a:tr>
              <a:tr h="370840">
                <a:tc>
                  <a:txBody>
                    <a:bodyPr/>
                    <a:lstStyle/>
                    <a:p>
                      <a:r>
                        <a:rPr lang="en-US" sz="2000" dirty="0"/>
                        <a:t>Nero openly sent men to burn Rome  (</a:t>
                      </a:r>
                      <a:r>
                        <a:rPr lang="en-US" sz="2000" i="1" dirty="0"/>
                        <a:t>Nero</a:t>
                      </a:r>
                      <a:r>
                        <a:rPr lang="en-US" sz="2000" dirty="0"/>
                        <a:t> 38.1)</a:t>
                      </a:r>
                    </a:p>
                  </a:txBody>
                  <a:tcPr/>
                </a:tc>
                <a:tc>
                  <a:txBody>
                    <a:bodyPr/>
                    <a:lstStyle/>
                    <a:p>
                      <a:r>
                        <a:rPr lang="en-US" sz="2000" dirty="0"/>
                        <a:t>Nero secretly sent men to burn Rome  (</a:t>
                      </a:r>
                      <a:r>
                        <a:rPr lang="en-US" sz="2000" i="1" dirty="0"/>
                        <a:t>Roman History </a:t>
                      </a:r>
                      <a:r>
                        <a:rPr lang="en-US" sz="2000" dirty="0"/>
                        <a:t>62.16.2)</a:t>
                      </a:r>
                    </a:p>
                  </a:txBody>
                  <a:tcPr/>
                </a:tc>
                <a:tc>
                  <a:txBody>
                    <a:bodyPr/>
                    <a:lstStyle/>
                    <a:p>
                      <a:r>
                        <a:rPr lang="en-US" sz="2000" dirty="0"/>
                        <a:t>Nero may not have been responsible at all  (</a:t>
                      </a:r>
                      <a:r>
                        <a:rPr lang="en-US" sz="2000" i="1" dirty="0"/>
                        <a:t>Annals</a:t>
                      </a:r>
                      <a:r>
                        <a:rPr lang="en-US" sz="2000" dirty="0"/>
                        <a:t> 15.38)</a:t>
                      </a:r>
                    </a:p>
                  </a:txBody>
                  <a:tcPr/>
                </a:tc>
                <a:extLst>
                  <a:ext uri="{0D108BD9-81ED-4DB2-BD59-A6C34878D82A}">
                    <a16:rowId xmlns:a16="http://schemas.microsoft.com/office/drawing/2014/main" val="3726750028"/>
                  </a:ext>
                </a:extLst>
              </a:tr>
              <a:tr h="370840">
                <a:tc>
                  <a:txBody>
                    <a:bodyPr/>
                    <a:lstStyle/>
                    <a:p>
                      <a:r>
                        <a:rPr lang="en-US" sz="2000" dirty="0"/>
                        <a:t>Nero watched Rome burn from the tower of Maecenas  (</a:t>
                      </a:r>
                      <a:r>
                        <a:rPr lang="en-US" sz="2000" i="1" dirty="0"/>
                        <a:t>Nero</a:t>
                      </a:r>
                      <a:r>
                        <a:rPr lang="en-US" sz="2000" dirty="0"/>
                        <a:t> 38.2)</a:t>
                      </a:r>
                    </a:p>
                  </a:txBody>
                  <a:tcPr/>
                </a:tc>
                <a:tc>
                  <a:txBody>
                    <a:bodyPr/>
                    <a:lstStyle/>
                    <a:p>
                      <a:r>
                        <a:rPr lang="en-US" sz="2000" dirty="0"/>
                        <a:t>Nero watched Rome burn from his palace roof top  (</a:t>
                      </a:r>
                      <a:r>
                        <a:rPr lang="en-US" sz="2000" i="1" dirty="0"/>
                        <a:t>Roman History </a:t>
                      </a:r>
                      <a:r>
                        <a:rPr lang="en-US" sz="2000" dirty="0"/>
                        <a:t>62.18.1</a:t>
                      </a:r>
                    </a:p>
                  </a:txBody>
                  <a:tcPr/>
                </a:tc>
                <a:tc>
                  <a:txBody>
                    <a:bodyPr/>
                    <a:lstStyle/>
                    <a:p>
                      <a:r>
                        <a:rPr lang="en-US" sz="2000" dirty="0"/>
                        <a:t>Nero was miles away in </a:t>
                      </a:r>
                      <a:r>
                        <a:rPr lang="en-US" sz="2000" dirty="0" err="1"/>
                        <a:t>Antium</a:t>
                      </a:r>
                      <a:r>
                        <a:rPr lang="en-US" sz="2000" dirty="0"/>
                        <a:t>  (</a:t>
                      </a:r>
                      <a:r>
                        <a:rPr lang="en-US" sz="2000" i="1" dirty="0"/>
                        <a:t>Annals</a:t>
                      </a:r>
                      <a:r>
                        <a:rPr lang="en-US" sz="2000" dirty="0"/>
                        <a:t> 15.39)</a:t>
                      </a:r>
                    </a:p>
                  </a:txBody>
                  <a:tcPr/>
                </a:tc>
                <a:extLst>
                  <a:ext uri="{0D108BD9-81ED-4DB2-BD59-A6C34878D82A}">
                    <a16:rowId xmlns:a16="http://schemas.microsoft.com/office/drawing/2014/main" val="3616211108"/>
                  </a:ext>
                </a:extLst>
              </a:tr>
              <a:tr h="370840">
                <a:tc gridSpan="3">
                  <a:txBody>
                    <a:bodyPr/>
                    <a:lstStyle/>
                    <a:p>
                      <a:pPr algn="ctr"/>
                      <a:r>
                        <a:rPr lang="en-US" sz="2500" dirty="0">
                          <a:effectLst>
                            <a:outerShdw blurRad="38100" dist="38100" dir="2700000" algn="tl">
                              <a:srgbClr val="000000">
                                <a:alpha val="43137"/>
                              </a:srgbClr>
                            </a:outerShdw>
                          </a:effectLst>
                        </a:rPr>
                        <a:t>Should we conclude that Rome was never burned?</a:t>
                      </a:r>
                    </a:p>
                  </a:txBody>
                  <a:tcPr>
                    <a:solidFill>
                      <a:srgbClr val="0000FF"/>
                    </a:solidFill>
                  </a:tcPr>
                </a:tc>
                <a:tc hMerge="1">
                  <a:txBody>
                    <a:bodyPr/>
                    <a:lstStyle/>
                    <a:p>
                      <a:endParaRPr lang="en-US" sz="2000"/>
                    </a:p>
                  </a:txBody>
                  <a:tcPr/>
                </a:tc>
                <a:tc hMerge="1">
                  <a:txBody>
                    <a:bodyPr/>
                    <a:lstStyle/>
                    <a:p>
                      <a:endParaRPr lang="en-US" sz="2000"/>
                    </a:p>
                  </a:txBody>
                  <a:tcPr/>
                </a:tc>
                <a:extLst>
                  <a:ext uri="{0D108BD9-81ED-4DB2-BD59-A6C34878D82A}">
                    <a16:rowId xmlns:a16="http://schemas.microsoft.com/office/drawing/2014/main" val="4080402638"/>
                  </a:ext>
                </a:extLst>
              </a:tr>
            </a:tbl>
          </a:graphicData>
        </a:graphic>
      </p:graphicFrame>
      <p:sp>
        <p:nvSpPr>
          <p:cNvPr id="4" name="Date Placeholder 3">
            <a:extLst>
              <a:ext uri="{FF2B5EF4-FFF2-40B4-BE49-F238E27FC236}">
                <a16:creationId xmlns:a16="http://schemas.microsoft.com/office/drawing/2014/main" id="{E471D59D-FF7B-3614-3C00-48D876C9E89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81</a:t>
            </a:r>
          </a:p>
        </p:txBody>
      </p:sp>
      <p:sp>
        <p:nvSpPr>
          <p:cNvPr id="5" name="Footer Placeholder 4">
            <a:extLst>
              <a:ext uri="{FF2B5EF4-FFF2-40B4-BE49-F238E27FC236}">
                <a16:creationId xmlns:a16="http://schemas.microsoft.com/office/drawing/2014/main" id="{96B4A005-1E8F-8111-5169-42AF2B1D82D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3593795B-B53A-AE8D-44DC-155E4ED5947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102388037"/>
      </p:ext>
    </p:extLst>
  </p:cSld>
  <p:clrMapOvr>
    <a:masterClrMapping/>
  </p:clrMapOvr>
  <p:transition spd="med">
    <p:pull/>
  </p:transition>
</p:sld>
</file>

<file path=ppt/slides/slide6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1FCF50B-34AA-2FD8-C5BC-AA9AA8E26307}"/>
              </a:ext>
            </a:extLst>
          </p:cNvPr>
          <p:cNvPicPr>
            <a:picLocks noChangeAspect="1"/>
          </p:cNvPicPr>
          <p:nvPr/>
        </p:nvPicPr>
        <p:blipFill>
          <a:blip r:embed="rId2"/>
          <a:stretch>
            <a:fillRect/>
          </a:stretch>
        </p:blipFill>
        <p:spPr>
          <a:xfrm>
            <a:off x="2345171" y="1600200"/>
            <a:ext cx="4453657" cy="4453657"/>
          </a:xfrm>
          <a:prstGeom prst="rect">
            <a:avLst/>
          </a:prstGeom>
        </p:spPr>
      </p:pic>
      <p:sp>
        <p:nvSpPr>
          <p:cNvPr id="8" name="Title 7">
            <a:extLst>
              <a:ext uri="{FF2B5EF4-FFF2-40B4-BE49-F238E27FC236}">
                <a16:creationId xmlns:a16="http://schemas.microsoft.com/office/drawing/2014/main" id="{EF82E6C9-D422-3DD7-9AD6-87ED3DD05F8B}"/>
              </a:ext>
            </a:extLst>
          </p:cNvPr>
          <p:cNvSpPr>
            <a:spLocks noGrp="1"/>
          </p:cNvSpPr>
          <p:nvPr>
            <p:ph type="title"/>
          </p:nvPr>
        </p:nvSpPr>
        <p:spPr/>
        <p:txBody>
          <a:bodyPr/>
          <a:lstStyle/>
          <a:p>
            <a:r>
              <a:rPr lang="en-US" dirty="0"/>
              <a:t>Eyewitness Discrepancy</a:t>
            </a:r>
          </a:p>
        </p:txBody>
      </p:sp>
      <p:sp>
        <p:nvSpPr>
          <p:cNvPr id="9" name="Content Placeholder 8">
            <a:extLst>
              <a:ext uri="{FF2B5EF4-FFF2-40B4-BE49-F238E27FC236}">
                <a16:creationId xmlns:a16="http://schemas.microsoft.com/office/drawing/2014/main" id="{3C0747B2-016F-7262-9E11-D103F4611CB4}"/>
              </a:ext>
            </a:extLst>
          </p:cNvPr>
          <p:cNvSpPr>
            <a:spLocks noGrp="1"/>
          </p:cNvSpPr>
          <p:nvPr>
            <p:ph idx="1"/>
          </p:nvPr>
        </p:nvSpPr>
        <p:spPr/>
        <p:txBody>
          <a:bodyPr/>
          <a:lstStyle/>
          <a:p>
            <a:pPr marL="0" indent="457200">
              <a:buNone/>
            </a:pPr>
            <a:r>
              <a:rPr lang="en-US" sz="2700" b="1" i="1" dirty="0"/>
              <a:t>Michael </a:t>
            </a:r>
            <a:r>
              <a:rPr lang="en-US" sz="2700" b="1" i="1" dirty="0" err="1"/>
              <a:t>Licona</a:t>
            </a:r>
            <a:r>
              <a:rPr lang="en-US" sz="2700" b="1" i="1" dirty="0"/>
              <a:t>:  </a:t>
            </a:r>
            <a:r>
              <a:rPr lang="en-US" sz="2700" dirty="0"/>
              <a:t>“The sinking of the </a:t>
            </a:r>
            <a:r>
              <a:rPr lang="en-US" sz="2700" i="1" dirty="0"/>
              <a:t>Titanic</a:t>
            </a:r>
            <a:r>
              <a:rPr lang="en-US" sz="2700" dirty="0"/>
              <a:t> is a good example. Many eyewitnesses claimed that the ship </a:t>
            </a:r>
            <a:r>
              <a:rPr lang="en-US" sz="2700" b="1" dirty="0">
                <a:solidFill>
                  <a:srgbClr val="FFFF00"/>
                </a:solidFill>
              </a:rPr>
              <a:t>broke in two </a:t>
            </a:r>
            <a:r>
              <a:rPr lang="en-US" sz="2700" dirty="0"/>
              <a:t>just prior to sinking, while other eye-witnesses claimed it </a:t>
            </a:r>
            <a:r>
              <a:rPr lang="en-US" sz="2700" b="1" dirty="0">
                <a:solidFill>
                  <a:srgbClr val="FFFF00"/>
                </a:solidFill>
              </a:rPr>
              <a:t>went down intact</a:t>
            </a:r>
            <a:r>
              <a:rPr lang="en-US" sz="2700" dirty="0"/>
              <a:t>. Investigations by both American and British governments immediately after the maritime disaster concluded that the ship </a:t>
            </a:r>
            <a:r>
              <a:rPr lang="en-US" sz="2700" b="1" dirty="0">
                <a:solidFill>
                  <a:srgbClr val="FFFF00"/>
                </a:solidFill>
              </a:rPr>
              <a:t>went down intact</a:t>
            </a:r>
            <a:r>
              <a:rPr lang="en-US" sz="2700" dirty="0"/>
              <a:t>. However, when the Titanic was found and examined in 1985, the team concluded that the ship had indeed </a:t>
            </a:r>
            <a:r>
              <a:rPr lang="en-US" sz="2700" b="1" dirty="0">
                <a:solidFill>
                  <a:srgbClr val="FFFF00"/>
                </a:solidFill>
              </a:rPr>
              <a:t>split apart</a:t>
            </a:r>
            <a:r>
              <a:rPr lang="en-US" sz="2700" dirty="0"/>
              <a:t> and that this had occurred prior to it sinking.”  </a:t>
            </a:r>
            <a:r>
              <a:rPr lang="en-US" sz="2000" dirty="0"/>
              <a:t>(</a:t>
            </a:r>
            <a:r>
              <a:rPr lang="en-US" sz="2000" i="1" dirty="0"/>
              <a:t>The Resurrection Of Jesus</a:t>
            </a:r>
            <a:r>
              <a:rPr lang="en-US" sz="2000" dirty="0"/>
              <a:t>, 67)</a:t>
            </a:r>
          </a:p>
        </p:txBody>
      </p:sp>
      <p:sp>
        <p:nvSpPr>
          <p:cNvPr id="5" name="Date Placeholder 4">
            <a:extLst>
              <a:ext uri="{FF2B5EF4-FFF2-40B4-BE49-F238E27FC236}">
                <a16:creationId xmlns:a16="http://schemas.microsoft.com/office/drawing/2014/main" id="{68186614-8798-F3F5-49CE-59E42848E940}"/>
              </a:ext>
            </a:extLst>
          </p:cNvPr>
          <p:cNvSpPr>
            <a:spLocks noGrp="1"/>
          </p:cNvSpPr>
          <p:nvPr>
            <p:ph type="dt" sz="half" idx="10"/>
          </p:nvPr>
        </p:nvSpPr>
        <p:spPr/>
        <p:txBody>
          <a:bodyPr/>
          <a:lstStyle/>
          <a:p>
            <a:r>
              <a:rPr lang="en-US" dirty="0"/>
              <a:t>Outline, 82</a:t>
            </a:r>
          </a:p>
        </p:txBody>
      </p:sp>
      <p:sp>
        <p:nvSpPr>
          <p:cNvPr id="6" name="Footer Placeholder 5">
            <a:extLst>
              <a:ext uri="{FF2B5EF4-FFF2-40B4-BE49-F238E27FC236}">
                <a16:creationId xmlns:a16="http://schemas.microsoft.com/office/drawing/2014/main" id="{945C5724-F5C3-D7FA-443E-DFC5A61F5502}"/>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F863588A-D53B-85EC-1CA6-8A26E22F5748}"/>
              </a:ext>
            </a:extLst>
          </p:cNvPr>
          <p:cNvSpPr>
            <a:spLocks noGrp="1"/>
          </p:cNvSpPr>
          <p:nvPr>
            <p:ph type="sldNum" sz="quarter" idx="12"/>
          </p:nvPr>
        </p:nvSpPr>
        <p:spPr/>
        <p:txBody>
          <a:bodyPr/>
          <a:lstStyle/>
          <a:p>
            <a:fld id="{3C8CA7C4-6BCF-4B83-8858-85B1748A2A5F}" type="slidenum">
              <a:rPr lang="en-US" smtClean="0"/>
              <a:t>617</a:t>
            </a:fld>
            <a:endParaRPr lang="en-US"/>
          </a:p>
        </p:txBody>
      </p:sp>
    </p:spTree>
    <p:extLst>
      <p:ext uri="{BB962C8B-B14F-4D97-AF65-F5344CB8AC3E}">
        <p14:creationId xmlns:p14="http://schemas.microsoft.com/office/powerpoint/2010/main" val="426952576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p:cTn id="1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61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7A8137D2-1FB4-CDE9-88B9-05F648651D0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FBE934-6162-BE94-65C3-87DFAD841049}"/>
              </a:ext>
            </a:extLst>
          </p:cNvPr>
          <p:cNvSpPr>
            <a:spLocks noGrp="1"/>
          </p:cNvSpPr>
          <p:nvPr>
            <p:ph type="title"/>
          </p:nvPr>
        </p:nvSpPr>
        <p:spPr/>
        <p:txBody>
          <a:bodyPr/>
          <a:lstStyle/>
          <a:p>
            <a:r>
              <a:rPr lang="en-US" dirty="0"/>
              <a:t>Bible Contradictions?</a:t>
            </a:r>
          </a:p>
        </p:txBody>
      </p:sp>
      <p:sp>
        <p:nvSpPr>
          <p:cNvPr id="3" name="Content Placeholder 2">
            <a:extLst>
              <a:ext uri="{FF2B5EF4-FFF2-40B4-BE49-F238E27FC236}">
                <a16:creationId xmlns:a16="http://schemas.microsoft.com/office/drawing/2014/main" id="{EF4B2EF5-DA06-55BE-7597-8ABFB0910007}"/>
              </a:ext>
            </a:extLst>
          </p:cNvPr>
          <p:cNvSpPr>
            <a:spLocks noGrp="1"/>
          </p:cNvSpPr>
          <p:nvPr>
            <p:ph idx="1"/>
          </p:nvPr>
        </p:nvSpPr>
        <p:spPr/>
        <p:txBody>
          <a:bodyPr/>
          <a:lstStyle/>
          <a:p>
            <a:r>
              <a:rPr lang="en-US" dirty="0"/>
              <a:t>“The Bible is </a:t>
            </a:r>
            <a:r>
              <a:rPr lang="en-US" b="1" dirty="0">
                <a:solidFill>
                  <a:srgbClr val="FFFF00"/>
                </a:solidFill>
              </a:rPr>
              <a:t>full of contradiction</a:t>
            </a:r>
            <a:r>
              <a:rPr lang="en-US" dirty="0"/>
              <a:t>!”</a:t>
            </a:r>
          </a:p>
          <a:p>
            <a:pPr lvl="1"/>
            <a:r>
              <a:rPr lang="en-US" dirty="0"/>
              <a:t>REALLY?  WHERE?</a:t>
            </a:r>
          </a:p>
          <a:p>
            <a:r>
              <a:rPr lang="en-US" dirty="0"/>
              <a:t>Contradictions do not eliminate the </a:t>
            </a:r>
            <a:r>
              <a:rPr lang="en-US" b="1" dirty="0">
                <a:solidFill>
                  <a:srgbClr val="FFFF00"/>
                </a:solidFill>
              </a:rPr>
              <a:t>historical core</a:t>
            </a:r>
          </a:p>
          <a:p>
            <a:pPr lvl="1"/>
            <a:r>
              <a:rPr lang="en-US" dirty="0"/>
              <a:t>Implication for inspiration &amp; inerrancy</a:t>
            </a:r>
          </a:p>
          <a:p>
            <a:pPr lvl="1"/>
            <a:r>
              <a:rPr lang="en-US" dirty="0"/>
              <a:t>Would not affect our view of historicity</a:t>
            </a:r>
          </a:p>
          <a:p>
            <a:pPr lvl="1"/>
            <a:r>
              <a:rPr lang="en-US" dirty="0"/>
              <a:t>At most it might cause us to doubt peripheral details</a:t>
            </a:r>
          </a:p>
          <a:p>
            <a:endParaRPr lang="en-US" dirty="0"/>
          </a:p>
          <a:p>
            <a:endParaRPr lang="en-US" dirty="0"/>
          </a:p>
        </p:txBody>
      </p:sp>
      <p:sp>
        <p:nvSpPr>
          <p:cNvPr id="4" name="Footer Placeholder 3">
            <a:extLst>
              <a:ext uri="{FF2B5EF4-FFF2-40B4-BE49-F238E27FC236}">
                <a16:creationId xmlns:a16="http://schemas.microsoft.com/office/drawing/2014/main" id="{C96B8598-21B8-305B-F829-7EA6975B33DB}"/>
              </a:ext>
            </a:extLst>
          </p:cNvPr>
          <p:cNvSpPr>
            <a:spLocks noGrp="1"/>
          </p:cNvSpPr>
          <p:nvPr>
            <p:ph type="ftr" sz="quarter" idx="11"/>
          </p:nvPr>
        </p:nvSpPr>
        <p:spPr>
          <a:xfrm>
            <a:off x="2187615" y="6278563"/>
            <a:ext cx="4409955" cy="457200"/>
          </a:xfrm>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B8FEDF0B-A120-98C6-3A49-F1DFCBA3B8F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970291C6-0099-9486-802E-7BB295F71F4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80361450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 calcmode="lin" valueType="num">
                                      <p:cBhvr>
                                        <p:cTn id="24"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3">
                                            <p:txEl>
                                              <p:pRg st="3" end="3"/>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anim calcmode="lin" valueType="num">
                                      <p:cBhvr>
                                        <p:cTn id="29"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1" dur="500"/>
                                        <p:tgtEl>
                                          <p:spTgt spid="3">
                                            <p:txEl>
                                              <p:pRg st="4" end="4"/>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
                                            <p:txEl>
                                              <p:pRg st="5" end="5"/>
                                            </p:txEl>
                                          </p:spTgt>
                                        </p:tgtEl>
                                        <p:attrNameLst>
                                          <p:attrName>style.visibility</p:attrName>
                                        </p:attrNameLst>
                                      </p:cBhvr>
                                      <p:to>
                                        <p:strVal val="visible"/>
                                      </p:to>
                                    </p:set>
                                    <p:anim calcmode="lin" valueType="num">
                                      <p:cBhvr>
                                        <p:cTn id="34"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5"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36"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FA1CAA8-0D4E-FA54-79B7-7BB20060D59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28DE2C8-C234-6E9A-9DD2-CC4BC1565D98}"/>
              </a:ext>
            </a:extLst>
          </p:cNvPr>
          <p:cNvSpPr>
            <a:spLocks noGrp="1"/>
          </p:cNvSpPr>
          <p:nvPr>
            <p:ph type="title"/>
          </p:nvPr>
        </p:nvSpPr>
        <p:spPr/>
        <p:txBody>
          <a:bodyPr/>
          <a:lstStyle/>
          <a:p>
            <a:r>
              <a:rPr lang="en-US" dirty="0"/>
              <a:t>Bible Contradictions?</a:t>
            </a:r>
          </a:p>
        </p:txBody>
      </p:sp>
      <p:sp>
        <p:nvSpPr>
          <p:cNvPr id="3" name="Content Placeholder 2">
            <a:extLst>
              <a:ext uri="{FF2B5EF4-FFF2-40B4-BE49-F238E27FC236}">
                <a16:creationId xmlns:a16="http://schemas.microsoft.com/office/drawing/2014/main" id="{301AAB9E-7311-3EA8-E6D2-2753330DECEF}"/>
              </a:ext>
            </a:extLst>
          </p:cNvPr>
          <p:cNvSpPr>
            <a:spLocks noGrp="1"/>
          </p:cNvSpPr>
          <p:nvPr>
            <p:ph idx="1"/>
          </p:nvPr>
        </p:nvSpPr>
        <p:spPr/>
        <p:txBody>
          <a:bodyPr/>
          <a:lstStyle/>
          <a:p>
            <a:r>
              <a:rPr lang="en-US" b="1" dirty="0">
                <a:solidFill>
                  <a:srgbClr val="FFFF00"/>
                </a:solidFill>
              </a:rPr>
              <a:t>How did the Titanic sink?</a:t>
            </a:r>
          </a:p>
          <a:p>
            <a:pPr lvl="1"/>
            <a:r>
              <a:rPr lang="en-US" dirty="0"/>
              <a:t>Titanic went down intact</a:t>
            </a:r>
          </a:p>
          <a:p>
            <a:pPr lvl="1"/>
            <a:r>
              <a:rPr lang="en-US" dirty="0"/>
              <a:t>Titanic broke in two</a:t>
            </a:r>
          </a:p>
          <a:p>
            <a:r>
              <a:rPr lang="en-US" dirty="0"/>
              <a:t>Do these discrepancies lead us to doubt whether the Titanic </a:t>
            </a:r>
            <a:r>
              <a:rPr lang="en-US" b="1" dirty="0">
                <a:solidFill>
                  <a:srgbClr val="FFFF00"/>
                </a:solidFill>
              </a:rPr>
              <a:t>sunk</a:t>
            </a:r>
            <a:r>
              <a:rPr lang="en-US" dirty="0"/>
              <a:t>?</a:t>
            </a:r>
          </a:p>
          <a:p>
            <a:endParaRPr lang="en-US" dirty="0"/>
          </a:p>
        </p:txBody>
      </p:sp>
      <p:sp>
        <p:nvSpPr>
          <p:cNvPr id="4" name="Footer Placeholder 3">
            <a:extLst>
              <a:ext uri="{FF2B5EF4-FFF2-40B4-BE49-F238E27FC236}">
                <a16:creationId xmlns:a16="http://schemas.microsoft.com/office/drawing/2014/main" id="{CF837581-6A83-8AED-FAE5-1E6E71E11820}"/>
              </a:ext>
            </a:extLst>
          </p:cNvPr>
          <p:cNvSpPr>
            <a:spLocks noGrp="1"/>
          </p:cNvSpPr>
          <p:nvPr>
            <p:ph type="ftr" sz="quarter" idx="11"/>
          </p:nvPr>
        </p:nvSpPr>
        <p:spPr>
          <a:xfrm>
            <a:off x="2187615" y="6278563"/>
            <a:ext cx="4409955" cy="457200"/>
          </a:xfrm>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0E7762BE-F4E2-FC58-2C4B-1EA1CFCD7D6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B302D7AB-87CC-B9D1-612C-ACDD23BDB4C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370342293"/>
      </p:ext>
    </p:extLst>
  </p:cSld>
  <p:clrMapOvr>
    <a:masterClrMapping/>
  </p:clrMapOvr>
  <p:transition spd="med">
    <p:pull/>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EB7C395-D5DD-880B-5C7B-DFE667AA51C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060"/>
                </a:solidFill>
                <a:effectLst/>
                <a:uLnTx/>
                <a:uFillTx/>
                <a:latin typeface="Calibri"/>
                <a:ea typeface="+mn-ea"/>
                <a:cs typeface="+mn-cs"/>
              </a:rPr>
              <a:t>Outline, 9</a:t>
            </a:r>
          </a:p>
        </p:txBody>
      </p:sp>
      <p:sp>
        <p:nvSpPr>
          <p:cNvPr id="3" name="Footer Placeholder 2">
            <a:extLst>
              <a:ext uri="{FF2B5EF4-FFF2-40B4-BE49-F238E27FC236}">
                <a16:creationId xmlns:a16="http://schemas.microsoft.com/office/drawing/2014/main" id="{E4D85142-7093-80BD-166C-518868984DE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Kevin Kay</a:t>
            </a:r>
          </a:p>
        </p:txBody>
      </p:sp>
      <p:sp>
        <p:nvSpPr>
          <p:cNvPr id="4" name="Slide Number Placeholder 3">
            <a:extLst>
              <a:ext uri="{FF2B5EF4-FFF2-40B4-BE49-F238E27FC236}">
                <a16:creationId xmlns:a16="http://schemas.microsoft.com/office/drawing/2014/main" id="{D3E5FB2D-C79A-775F-61D8-468A8FCD94F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pic>
        <p:nvPicPr>
          <p:cNvPr id="6" name="Picture 5">
            <a:extLst>
              <a:ext uri="{FF2B5EF4-FFF2-40B4-BE49-F238E27FC236}">
                <a16:creationId xmlns:a16="http://schemas.microsoft.com/office/drawing/2014/main" id="{06F5E846-DF47-6750-96D0-A7C12CBB5FC8}"/>
              </a:ext>
            </a:extLst>
          </p:cNvPr>
          <p:cNvPicPr>
            <a:picLocks noChangeAspect="1"/>
          </p:cNvPicPr>
          <p:nvPr/>
        </p:nvPicPr>
        <p:blipFill>
          <a:blip r:embed="rId3"/>
          <a:stretch>
            <a:fillRect/>
          </a:stretch>
        </p:blipFill>
        <p:spPr>
          <a:xfrm>
            <a:off x="300037" y="757237"/>
            <a:ext cx="8543925" cy="5343525"/>
          </a:xfrm>
          <a:prstGeom prst="rect">
            <a:avLst/>
          </a:prstGeom>
        </p:spPr>
      </p:pic>
    </p:spTree>
    <p:extLst>
      <p:ext uri="{BB962C8B-B14F-4D97-AF65-F5344CB8AC3E}">
        <p14:creationId xmlns:p14="http://schemas.microsoft.com/office/powerpoint/2010/main" val="3161042338"/>
      </p:ext>
    </p:extLst>
  </p:cSld>
  <p:clrMapOvr>
    <a:masterClrMapping/>
  </p:clrMapOvr>
  <p:transition spd="med">
    <p:pull/>
  </p:transition>
</p:sld>
</file>

<file path=ppt/slides/slide62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BF5CA94-340D-DA8B-04F7-15045CFBA5D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0FC1579-9696-C52A-27A6-ED5BE6DE0F93}"/>
              </a:ext>
            </a:extLst>
          </p:cNvPr>
          <p:cNvSpPr>
            <a:spLocks noGrp="1"/>
          </p:cNvSpPr>
          <p:nvPr>
            <p:ph type="title"/>
          </p:nvPr>
        </p:nvSpPr>
        <p:spPr/>
        <p:txBody>
          <a:bodyPr/>
          <a:lstStyle/>
          <a:p>
            <a:r>
              <a:rPr lang="en-US" dirty="0"/>
              <a:t>Bible Contradictions?</a:t>
            </a:r>
          </a:p>
        </p:txBody>
      </p:sp>
      <p:sp>
        <p:nvSpPr>
          <p:cNvPr id="3" name="Content Placeholder 2">
            <a:extLst>
              <a:ext uri="{FF2B5EF4-FFF2-40B4-BE49-F238E27FC236}">
                <a16:creationId xmlns:a16="http://schemas.microsoft.com/office/drawing/2014/main" id="{F120CF87-C065-B810-6A84-EEE8AF9FF80D}"/>
              </a:ext>
            </a:extLst>
          </p:cNvPr>
          <p:cNvSpPr>
            <a:spLocks noGrp="1"/>
          </p:cNvSpPr>
          <p:nvPr>
            <p:ph idx="1"/>
          </p:nvPr>
        </p:nvSpPr>
        <p:spPr>
          <a:xfrm>
            <a:off x="457200" y="1420814"/>
            <a:ext cx="8229600" cy="4710112"/>
          </a:xfrm>
        </p:spPr>
        <p:txBody>
          <a:bodyPr/>
          <a:lstStyle/>
          <a:p>
            <a:r>
              <a:rPr lang="en-US" dirty="0"/>
              <a:t>Did Nero start the fire in Rome?</a:t>
            </a:r>
          </a:p>
          <a:p>
            <a:pPr lvl="1"/>
            <a:r>
              <a:rPr lang="en-US" dirty="0"/>
              <a:t>Nero </a:t>
            </a:r>
            <a:r>
              <a:rPr lang="en-US" i="1" dirty="0">
                <a:solidFill>
                  <a:srgbClr val="FFFF00"/>
                </a:solidFill>
              </a:rPr>
              <a:t>openly</a:t>
            </a:r>
            <a:r>
              <a:rPr lang="en-US" dirty="0"/>
              <a:t> sent men to burn Rome  (Suetonius, </a:t>
            </a:r>
            <a:r>
              <a:rPr lang="en-US" i="1" dirty="0"/>
              <a:t>Nero</a:t>
            </a:r>
            <a:r>
              <a:rPr lang="en-US" dirty="0"/>
              <a:t>, 38.1)</a:t>
            </a:r>
          </a:p>
          <a:p>
            <a:pPr lvl="1"/>
            <a:r>
              <a:rPr lang="en-US" dirty="0"/>
              <a:t>Nero </a:t>
            </a:r>
            <a:r>
              <a:rPr lang="en-US" i="1" dirty="0">
                <a:solidFill>
                  <a:srgbClr val="FFFF00"/>
                </a:solidFill>
              </a:rPr>
              <a:t>secretly</a:t>
            </a:r>
            <a:r>
              <a:rPr lang="en-US" dirty="0"/>
              <a:t> sent men to burn Rome  (</a:t>
            </a:r>
            <a:r>
              <a:rPr lang="en-US" dirty="0" err="1"/>
              <a:t>Dio</a:t>
            </a:r>
            <a:r>
              <a:rPr lang="en-US" dirty="0"/>
              <a:t> Cassius, </a:t>
            </a:r>
            <a:r>
              <a:rPr lang="en-US" i="1" dirty="0"/>
              <a:t>Roman History</a:t>
            </a:r>
            <a:r>
              <a:rPr lang="en-US" dirty="0"/>
              <a:t>, 62.16.2)</a:t>
            </a:r>
          </a:p>
          <a:p>
            <a:pPr lvl="1"/>
            <a:r>
              <a:rPr lang="en-US" dirty="0"/>
              <a:t>Nero was </a:t>
            </a:r>
            <a:r>
              <a:rPr lang="en-US" i="1" dirty="0">
                <a:solidFill>
                  <a:srgbClr val="FFFF00"/>
                </a:solidFill>
              </a:rPr>
              <a:t>not responsible </a:t>
            </a:r>
            <a:r>
              <a:rPr lang="en-US" dirty="0"/>
              <a:t>for the fire  (Tacitus, </a:t>
            </a:r>
            <a:r>
              <a:rPr lang="en-US" i="1" dirty="0"/>
              <a:t>Annals</a:t>
            </a:r>
            <a:r>
              <a:rPr lang="en-US" dirty="0"/>
              <a:t>, 15:38)</a:t>
            </a:r>
          </a:p>
          <a:p>
            <a:r>
              <a:rPr lang="en-US" dirty="0"/>
              <a:t>Do these discrepancies lead us to doubt that there was </a:t>
            </a:r>
            <a:r>
              <a:rPr lang="en-US" b="1" dirty="0">
                <a:solidFill>
                  <a:srgbClr val="FFFF00"/>
                </a:solidFill>
              </a:rPr>
              <a:t>a fire that burned Rome</a:t>
            </a:r>
            <a:r>
              <a:rPr lang="en-US" dirty="0"/>
              <a:t>?</a:t>
            </a:r>
          </a:p>
          <a:p>
            <a:pPr lvl="1"/>
            <a:endParaRPr lang="en-US" dirty="0"/>
          </a:p>
          <a:p>
            <a:endParaRPr lang="en-US" dirty="0"/>
          </a:p>
        </p:txBody>
      </p:sp>
      <p:sp>
        <p:nvSpPr>
          <p:cNvPr id="4" name="Footer Placeholder 3">
            <a:extLst>
              <a:ext uri="{FF2B5EF4-FFF2-40B4-BE49-F238E27FC236}">
                <a16:creationId xmlns:a16="http://schemas.microsoft.com/office/drawing/2014/main" id="{4E7A93E9-C756-51F5-7C3B-AEDC48D63FCD}"/>
              </a:ext>
            </a:extLst>
          </p:cNvPr>
          <p:cNvSpPr>
            <a:spLocks noGrp="1"/>
          </p:cNvSpPr>
          <p:nvPr>
            <p:ph type="ftr" sz="quarter" idx="11"/>
          </p:nvPr>
        </p:nvSpPr>
        <p:spPr>
          <a:xfrm>
            <a:off x="2187615" y="6278563"/>
            <a:ext cx="4409955" cy="457200"/>
          </a:xfrm>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86DF8411-B5CC-FD0D-421A-867EE45F916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964F253-F0CF-843D-AC67-4BFFB9717FF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711235477"/>
      </p:ext>
    </p:extLst>
  </p:cSld>
  <p:clrMapOvr>
    <a:masterClrMapping/>
  </p:clrMapOvr>
  <p:transition spd="med">
    <p:pull/>
  </p:transition>
</p:sld>
</file>

<file path=ppt/slides/slide62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9EDFA1B-F7A1-1A67-E5F1-4C148FF1046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5E91522-596E-54D4-459D-CE64FD393030}"/>
              </a:ext>
            </a:extLst>
          </p:cNvPr>
          <p:cNvSpPr>
            <a:spLocks noGrp="1"/>
          </p:cNvSpPr>
          <p:nvPr>
            <p:ph type="title"/>
          </p:nvPr>
        </p:nvSpPr>
        <p:spPr/>
        <p:txBody>
          <a:bodyPr/>
          <a:lstStyle/>
          <a:p>
            <a:r>
              <a:rPr lang="en-US"/>
              <a:t>Traditional Authorship</a:t>
            </a:r>
          </a:p>
        </p:txBody>
      </p:sp>
      <p:sp>
        <p:nvSpPr>
          <p:cNvPr id="4" name="Footer Placeholder 3">
            <a:extLst>
              <a:ext uri="{FF2B5EF4-FFF2-40B4-BE49-F238E27FC236}">
                <a16:creationId xmlns:a16="http://schemas.microsoft.com/office/drawing/2014/main" id="{F23059E2-5348-FD41-7BAB-892F6B57A25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DE9D88A9-5A6E-359B-7689-6CA27BB92C6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B2C0FCCE-89F3-E710-098C-7E54059C85F7}"/>
              </a:ext>
            </a:extLst>
          </p:cNvPr>
          <p:cNvSpPr/>
          <p:nvPr/>
        </p:nvSpPr>
        <p:spPr bwMode="auto">
          <a:xfrm>
            <a:off x="1267452" y="1939127"/>
            <a:ext cx="6411392" cy="3271893"/>
          </a:xfrm>
          <a:prstGeom prst="horizontalScroll">
            <a:avLst/>
          </a:prstGeom>
          <a:solidFill>
            <a:srgbClr val="FFFFCC"/>
          </a:solidFill>
          <a:ln w="9525" cap="flat" cmpd="sng" algn="ctr">
            <a:solidFill>
              <a:srgbClr val="7030A0"/>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t>OBJECTIONS</a:t>
            </a:r>
            <a:r>
              <a:rPr lang="en-US" sz="4000" dirty="0">
                <a:solidFill>
                  <a:srgbClr val="002060"/>
                </a:solidFill>
                <a:latin typeface="Arial Black" panose="020B0A04020102020204"/>
              </a:rPr>
              <a:t> TO</a:t>
            </a:r>
            <a:br>
              <a:rPr lang="en-US" sz="4000" dirty="0">
                <a:solidFill>
                  <a:srgbClr val="002060"/>
                </a:solidFill>
                <a:latin typeface="Arial Black" panose="020B0A04020102020204"/>
              </a:rPr>
            </a:br>
            <a:r>
              <a:rPr lang="en-US" sz="4000" dirty="0">
                <a:solidFill>
                  <a:srgbClr val="002060"/>
                </a:solidFill>
                <a:latin typeface="Arial Black" panose="020B0A04020102020204"/>
              </a:rPr>
              <a:t>MATTHEW</a:t>
            </a:r>
            <a:endPar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endParaRPr>
          </a:p>
        </p:txBody>
      </p:sp>
      <p:sp>
        <p:nvSpPr>
          <p:cNvPr id="3" name="Date Placeholder 2">
            <a:extLst>
              <a:ext uri="{FF2B5EF4-FFF2-40B4-BE49-F238E27FC236}">
                <a16:creationId xmlns:a16="http://schemas.microsoft.com/office/drawing/2014/main" id="{A26098E8-41D8-BA90-98F8-AC23EBA69B0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82</a:t>
            </a:r>
          </a:p>
        </p:txBody>
      </p:sp>
    </p:spTree>
    <p:extLst>
      <p:ext uri="{BB962C8B-B14F-4D97-AF65-F5344CB8AC3E}">
        <p14:creationId xmlns:p14="http://schemas.microsoft.com/office/powerpoint/2010/main" val="325894830"/>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2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EDCD6CB-BE1E-6FC5-9AFA-6B1ED72B254E}"/>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212D762E-4CA5-EBA0-A646-D0E20F982257}"/>
              </a:ext>
            </a:extLst>
          </p:cNvPr>
          <p:cNvSpPr>
            <a:spLocks noGrp="1"/>
          </p:cNvSpPr>
          <p:nvPr>
            <p:ph type="title"/>
          </p:nvPr>
        </p:nvSpPr>
        <p:spPr/>
        <p:txBody>
          <a:bodyPr/>
          <a:lstStyle/>
          <a:p>
            <a:r>
              <a:rPr lang="en-US" dirty="0"/>
              <a:t>Objections To Matthew</a:t>
            </a:r>
          </a:p>
        </p:txBody>
      </p:sp>
      <p:sp>
        <p:nvSpPr>
          <p:cNvPr id="7" name="Content Placeholder 6">
            <a:extLst>
              <a:ext uri="{FF2B5EF4-FFF2-40B4-BE49-F238E27FC236}">
                <a16:creationId xmlns:a16="http://schemas.microsoft.com/office/drawing/2014/main" id="{941E8A46-79A4-C675-682C-061BF19D4904}"/>
              </a:ext>
            </a:extLst>
          </p:cNvPr>
          <p:cNvSpPr>
            <a:spLocks noGrp="1"/>
          </p:cNvSpPr>
          <p:nvPr>
            <p:ph idx="1"/>
          </p:nvPr>
        </p:nvSpPr>
        <p:spPr/>
        <p:txBody>
          <a:bodyPr/>
          <a:lstStyle/>
          <a:p>
            <a:pPr marL="457200" indent="-457200"/>
            <a:r>
              <a:rPr lang="en-US" dirty="0"/>
              <a:t>It Is Highly Unlikely That An Apostle (Matthew) Would </a:t>
            </a:r>
            <a:r>
              <a:rPr lang="en-US" dirty="0">
                <a:solidFill>
                  <a:srgbClr val="FFFF00"/>
                </a:solidFill>
              </a:rPr>
              <a:t>“Borrow” </a:t>
            </a:r>
            <a:r>
              <a:rPr lang="en-US" dirty="0"/>
              <a:t>From A Non-Apostle (Mark)</a:t>
            </a:r>
          </a:p>
          <a:p>
            <a:pPr marL="457200" indent="-457200"/>
            <a:r>
              <a:rPr lang="en-US" dirty="0"/>
              <a:t>The First Gospel Speaks Of Matthew In The </a:t>
            </a:r>
            <a:r>
              <a:rPr lang="en-US" b="1" dirty="0">
                <a:solidFill>
                  <a:srgbClr val="FFFF00"/>
                </a:solidFill>
              </a:rPr>
              <a:t>Third Person</a:t>
            </a:r>
          </a:p>
          <a:p>
            <a:pPr marL="457200" indent="-457200"/>
            <a:r>
              <a:rPr lang="en-US" dirty="0"/>
              <a:t>“Matthew” Says Nothing About </a:t>
            </a:r>
            <a:r>
              <a:rPr lang="en-US" b="1" dirty="0">
                <a:solidFill>
                  <a:srgbClr val="FFFF00"/>
                </a:solidFill>
              </a:rPr>
              <a:t>Jesus Being God</a:t>
            </a:r>
          </a:p>
          <a:p>
            <a:pPr marL="457200" indent="-457200"/>
            <a:r>
              <a:rPr lang="en-US" dirty="0"/>
              <a:t>There Is An </a:t>
            </a:r>
            <a:r>
              <a:rPr lang="en-US" b="1" dirty="0">
                <a:solidFill>
                  <a:srgbClr val="FFFF00"/>
                </a:solidFill>
              </a:rPr>
              <a:t>Anti-Jewish Quality </a:t>
            </a:r>
            <a:r>
              <a:rPr lang="en-US" dirty="0"/>
              <a:t>To “Matthew”</a:t>
            </a:r>
          </a:p>
        </p:txBody>
      </p:sp>
      <p:sp>
        <p:nvSpPr>
          <p:cNvPr id="2" name="Footer Placeholder 1">
            <a:extLst>
              <a:ext uri="{FF2B5EF4-FFF2-40B4-BE49-F238E27FC236}">
                <a16:creationId xmlns:a16="http://schemas.microsoft.com/office/drawing/2014/main" id="{79A03D8D-C345-6453-D994-FA5BB72873E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FA6A79C5-5E27-92FC-4BBC-28126E3C494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5F788012-51F1-738B-CC97-90A3812864D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82-86</a:t>
            </a:r>
          </a:p>
        </p:txBody>
      </p:sp>
    </p:spTree>
    <p:extLst>
      <p:ext uri="{BB962C8B-B14F-4D97-AF65-F5344CB8AC3E}">
        <p14:creationId xmlns:p14="http://schemas.microsoft.com/office/powerpoint/2010/main" val="409920389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2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FDA0676-EEED-496B-DA70-41F4BEF6027E}"/>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9EDD9F9A-DCDA-77E6-C11B-646D98385B5A}"/>
              </a:ext>
            </a:extLst>
          </p:cNvPr>
          <p:cNvSpPr>
            <a:spLocks noGrp="1"/>
          </p:cNvSpPr>
          <p:nvPr>
            <p:ph type="title"/>
          </p:nvPr>
        </p:nvSpPr>
        <p:spPr/>
        <p:txBody>
          <a:bodyPr/>
          <a:lstStyle/>
          <a:p>
            <a:r>
              <a:rPr lang="en-US" dirty="0"/>
              <a:t>Objections To Matthew</a:t>
            </a:r>
          </a:p>
        </p:txBody>
      </p:sp>
      <p:sp>
        <p:nvSpPr>
          <p:cNvPr id="7" name="Content Placeholder 6">
            <a:extLst>
              <a:ext uri="{FF2B5EF4-FFF2-40B4-BE49-F238E27FC236}">
                <a16:creationId xmlns:a16="http://schemas.microsoft.com/office/drawing/2014/main" id="{8BB5E230-7813-8874-DF68-5A8DEE4A364C}"/>
              </a:ext>
            </a:extLst>
          </p:cNvPr>
          <p:cNvSpPr>
            <a:spLocks noGrp="1"/>
          </p:cNvSpPr>
          <p:nvPr>
            <p:ph idx="1"/>
          </p:nvPr>
        </p:nvSpPr>
        <p:spPr/>
        <p:txBody>
          <a:bodyPr/>
          <a:lstStyle/>
          <a:p>
            <a:pPr marL="457200" indent="-457200"/>
            <a:r>
              <a:rPr lang="en-US" dirty="0"/>
              <a:t>“Matthew” Is </a:t>
            </a:r>
            <a:r>
              <a:rPr lang="en-US" b="1" dirty="0" err="1">
                <a:solidFill>
                  <a:srgbClr val="FFFF00"/>
                </a:solidFill>
              </a:rPr>
              <a:t>Thelogically</a:t>
            </a:r>
            <a:r>
              <a:rPr lang="en-US" b="1" dirty="0">
                <a:solidFill>
                  <a:srgbClr val="FFFF00"/>
                </a:solidFill>
              </a:rPr>
              <a:t> Incompatible </a:t>
            </a:r>
            <a:r>
              <a:rPr lang="en-US" dirty="0"/>
              <a:t>With Other Jewish-Christian Sources</a:t>
            </a:r>
          </a:p>
          <a:p>
            <a:pPr marL="457200" indent="-457200"/>
            <a:r>
              <a:rPr lang="en-US" dirty="0"/>
              <a:t>The Author Of “Matthew” May Refer To Himself As A </a:t>
            </a:r>
            <a:r>
              <a:rPr lang="en-US" b="1" dirty="0">
                <a:solidFill>
                  <a:srgbClr val="FFFF00"/>
                </a:solidFill>
              </a:rPr>
              <a:t>“Scribe,” </a:t>
            </a:r>
            <a:r>
              <a:rPr lang="en-US" dirty="0"/>
              <a:t>Not A Tax Collector  (Mt. 13:52)</a:t>
            </a:r>
          </a:p>
          <a:p>
            <a:pPr marL="457200" indent="-457200"/>
            <a:r>
              <a:rPr lang="en-US" dirty="0"/>
              <a:t>Matthew Would Not Have </a:t>
            </a:r>
            <a:r>
              <a:rPr lang="en-US" b="1" dirty="0">
                <a:solidFill>
                  <a:srgbClr val="FFFF00"/>
                </a:solidFill>
              </a:rPr>
              <a:t>Lived Long Enough </a:t>
            </a:r>
            <a:r>
              <a:rPr lang="en-US" dirty="0"/>
              <a:t>To Write The First Gospel</a:t>
            </a:r>
          </a:p>
          <a:p>
            <a:pPr marL="457200" indent="-457200"/>
            <a:endParaRPr lang="en-US" dirty="0"/>
          </a:p>
        </p:txBody>
      </p:sp>
      <p:sp>
        <p:nvSpPr>
          <p:cNvPr id="2" name="Footer Placeholder 1">
            <a:extLst>
              <a:ext uri="{FF2B5EF4-FFF2-40B4-BE49-F238E27FC236}">
                <a16:creationId xmlns:a16="http://schemas.microsoft.com/office/drawing/2014/main" id="{BA1BB2DF-D857-9857-E9D5-A954163E5D4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6C0A95FE-F5B0-CF74-A93B-F09B887070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150E8F11-BFCB-A0D6-0D97-31471ACB189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82-86</a:t>
            </a:r>
          </a:p>
        </p:txBody>
      </p:sp>
    </p:spTree>
    <p:extLst>
      <p:ext uri="{BB962C8B-B14F-4D97-AF65-F5344CB8AC3E}">
        <p14:creationId xmlns:p14="http://schemas.microsoft.com/office/powerpoint/2010/main" val="219928178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Wouldn’t Use Mark</a:t>
            </a:r>
            <a:endParaRPr lang="en-US" sz="4000" dirty="0"/>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666397"/>
            <a:ext cx="8229600" cy="4464528"/>
          </a:xfrm>
        </p:spPr>
        <p:txBody>
          <a:bodyPr/>
          <a:lstStyle/>
          <a:p>
            <a:pPr marL="457200" indent="-457200">
              <a:spcBef>
                <a:spcPts val="0"/>
              </a:spcBef>
              <a:spcAft>
                <a:spcPts val="2400"/>
              </a:spcAft>
            </a:pPr>
            <a:r>
              <a:rPr lang="en-US" sz="2800" dirty="0"/>
              <a:t>Most scholars today believe that “Matthew” </a:t>
            </a:r>
            <a:r>
              <a:rPr lang="en-US" sz="2800" b="1" dirty="0">
                <a:solidFill>
                  <a:srgbClr val="FFFF00"/>
                </a:solidFill>
              </a:rPr>
              <a:t>used</a:t>
            </a:r>
            <a:r>
              <a:rPr lang="en-US" sz="2800" dirty="0"/>
              <a:t> “Mark” as a source</a:t>
            </a:r>
          </a:p>
          <a:p>
            <a:pPr marL="457200" indent="-457200">
              <a:spcBef>
                <a:spcPts val="0"/>
              </a:spcBef>
              <a:spcAft>
                <a:spcPts val="2400"/>
              </a:spcAft>
            </a:pPr>
            <a:r>
              <a:rPr lang="en-US" sz="2800" dirty="0"/>
              <a:t>Why would an </a:t>
            </a:r>
            <a:r>
              <a:rPr lang="en-US" sz="2800" b="1" dirty="0">
                <a:solidFill>
                  <a:srgbClr val="FFFF00"/>
                </a:solidFill>
              </a:rPr>
              <a:t>apostle</a:t>
            </a:r>
            <a:r>
              <a:rPr lang="en-US" sz="2800" dirty="0"/>
              <a:t> (Matthew) use a work from someone who was </a:t>
            </a:r>
            <a:r>
              <a:rPr lang="en-US" sz="2800" b="1" dirty="0">
                <a:solidFill>
                  <a:srgbClr val="FFFF00"/>
                </a:solidFill>
              </a:rPr>
              <a:t>not an apostle </a:t>
            </a:r>
            <a:r>
              <a:rPr lang="en-US" sz="2800" dirty="0"/>
              <a:t>(Mark)?</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3FA8E81-3DB4-F4D4-880A-79337011F687}"/>
              </a:ext>
            </a:extLst>
          </p:cNvPr>
          <p:cNvSpPr>
            <a:spLocks noGrp="1"/>
          </p:cNvSpPr>
          <p:nvPr>
            <p:ph type="dt" sz="half" idx="10"/>
          </p:nvPr>
        </p:nvSpPr>
        <p:spPr/>
        <p:txBody>
          <a:bodyPr/>
          <a:lstStyle/>
          <a:p>
            <a:r>
              <a:rPr lang="en-US" dirty="0"/>
              <a:t>Outline, 82</a:t>
            </a:r>
          </a:p>
        </p:txBody>
      </p:sp>
    </p:spTree>
    <p:extLst>
      <p:ext uri="{BB962C8B-B14F-4D97-AF65-F5344CB8AC3E}">
        <p14:creationId xmlns:p14="http://schemas.microsoft.com/office/powerpoint/2010/main" val="1154323561"/>
      </p:ext>
    </p:extLst>
  </p:cSld>
  <p:clrMapOvr>
    <a:overrideClrMapping bg1="dk2" tx1="lt1" bg2="dk1" tx2="lt2" accent1="accent1" accent2="accent2" accent3="accent3" accent4="accent4" accent5="accent5" accent6="accent6" hlink="hlink" folHlink="folHlink"/>
  </p:clrMapOvr>
  <p:transition spd="med">
    <p:pull/>
  </p:transition>
</p:sld>
</file>

<file path=ppt/slides/slide6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42CE3A-E28A-F34B-46E0-576854CB87D0}"/>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Wouldn’t Use Mark</a:t>
            </a:r>
            <a:endParaRPr lang="en-US" dirty="0"/>
          </a:p>
        </p:txBody>
      </p:sp>
      <p:sp>
        <p:nvSpPr>
          <p:cNvPr id="3" name="Content Placeholder 2">
            <a:extLst>
              <a:ext uri="{FF2B5EF4-FFF2-40B4-BE49-F238E27FC236}">
                <a16:creationId xmlns:a16="http://schemas.microsoft.com/office/drawing/2014/main" id="{3D384600-EDC3-EE43-B8A3-9E8ED7995EC5}"/>
              </a:ext>
            </a:extLst>
          </p:cNvPr>
          <p:cNvSpPr>
            <a:spLocks noGrp="1"/>
          </p:cNvSpPr>
          <p:nvPr>
            <p:ph idx="1"/>
          </p:nvPr>
        </p:nvSpPr>
        <p:spPr/>
        <p:txBody>
          <a:bodyPr/>
          <a:lstStyle/>
          <a:p>
            <a:pPr>
              <a:spcBef>
                <a:spcPts val="0"/>
              </a:spcBef>
              <a:spcAft>
                <a:spcPts val="2400"/>
              </a:spcAft>
            </a:pPr>
            <a:r>
              <a:rPr lang="en-US" sz="2800" dirty="0"/>
              <a:t>Some scholars </a:t>
            </a:r>
            <a:r>
              <a:rPr lang="en-US" sz="2800" u="sng" dirty="0"/>
              <a:t>do not believe</a:t>
            </a:r>
            <a:r>
              <a:rPr lang="en-US" sz="2800" dirty="0"/>
              <a:t> in </a:t>
            </a:r>
            <a:r>
              <a:rPr lang="en-US" sz="2800" b="1" dirty="0">
                <a:solidFill>
                  <a:srgbClr val="FFFF00"/>
                </a:solidFill>
              </a:rPr>
              <a:t>“</a:t>
            </a:r>
            <a:r>
              <a:rPr lang="en-US" sz="2800" b="1" dirty="0" err="1">
                <a:solidFill>
                  <a:srgbClr val="FFFF00"/>
                </a:solidFill>
              </a:rPr>
              <a:t>Markan</a:t>
            </a:r>
            <a:r>
              <a:rPr lang="en-US" sz="2800" b="1" dirty="0">
                <a:solidFill>
                  <a:srgbClr val="FFFF00"/>
                </a:solidFill>
              </a:rPr>
              <a:t> priority”</a:t>
            </a:r>
          </a:p>
          <a:p>
            <a:pPr lvl="1">
              <a:spcBef>
                <a:spcPts val="0"/>
              </a:spcBef>
              <a:spcAft>
                <a:spcPts val="2400"/>
              </a:spcAft>
            </a:pPr>
            <a:r>
              <a:rPr lang="en-US" sz="2400" i="1" dirty="0"/>
              <a:t>William Smith:</a:t>
            </a:r>
            <a:r>
              <a:rPr lang="en-US" sz="2400" dirty="0"/>
              <a:t>  “The testimony of the early Church is unanimous that </a:t>
            </a:r>
            <a:r>
              <a:rPr lang="en-US" sz="2400" dirty="0">
                <a:solidFill>
                  <a:srgbClr val="FFFF00"/>
                </a:solidFill>
              </a:rPr>
              <a:t>Matthew wrote first </a:t>
            </a:r>
            <a:r>
              <a:rPr lang="en-US" sz="2400" dirty="0"/>
              <a:t>among the evangelists. </a:t>
            </a:r>
            <a:r>
              <a:rPr lang="en-US" sz="2400" dirty="0" err="1"/>
              <a:t>Irenæus</a:t>
            </a:r>
            <a:r>
              <a:rPr lang="en-US" sz="2400" dirty="0"/>
              <a:t> relates that Matthew wrote his Gospel while </a:t>
            </a:r>
            <a:r>
              <a:rPr lang="en-US" sz="2400" dirty="0">
                <a:solidFill>
                  <a:srgbClr val="FFFF00"/>
                </a:solidFill>
              </a:rPr>
              <a:t>Peter and Paul were preaching</a:t>
            </a:r>
            <a:r>
              <a:rPr lang="en-US" sz="2400" dirty="0"/>
              <a:t>, and </a:t>
            </a:r>
            <a:r>
              <a:rPr lang="en-US" sz="2400" dirty="0">
                <a:solidFill>
                  <a:srgbClr val="FFFF00"/>
                </a:solidFill>
              </a:rPr>
              <a:t>founding the Church at Rome</a:t>
            </a:r>
            <a:r>
              <a:rPr lang="en-US" sz="2400" dirty="0"/>
              <a:t>, after A.D. 61. It was published before the destruction of Jerusalem, A.D. 70.—Alford.”  </a:t>
            </a:r>
            <a:r>
              <a:rPr lang="en-US" sz="2000" dirty="0"/>
              <a:t>(</a:t>
            </a:r>
            <a:r>
              <a:rPr lang="en-US" sz="2000" i="1" dirty="0"/>
              <a:t>Smith’s Bible Dictionary</a:t>
            </a:r>
            <a:r>
              <a:rPr lang="en-US" sz="2000" dirty="0"/>
              <a:t>, 1986, </a:t>
            </a:r>
            <a:r>
              <a:rPr lang="en-US" sz="2000" dirty="0" err="1"/>
              <a:t>n.p.</a:t>
            </a:r>
            <a:r>
              <a:rPr lang="en-US" sz="2000" dirty="0"/>
              <a:t>)</a:t>
            </a:r>
          </a:p>
        </p:txBody>
      </p:sp>
      <p:sp>
        <p:nvSpPr>
          <p:cNvPr id="4" name="Date Placeholder 3">
            <a:extLst>
              <a:ext uri="{FF2B5EF4-FFF2-40B4-BE49-F238E27FC236}">
                <a16:creationId xmlns:a16="http://schemas.microsoft.com/office/drawing/2014/main" id="{62F7A933-3516-C8DD-CA24-EC3642C1ED96}"/>
              </a:ext>
            </a:extLst>
          </p:cNvPr>
          <p:cNvSpPr>
            <a:spLocks noGrp="1"/>
          </p:cNvSpPr>
          <p:nvPr>
            <p:ph type="dt" sz="half" idx="10"/>
          </p:nvPr>
        </p:nvSpPr>
        <p:spPr/>
        <p:txBody>
          <a:bodyPr/>
          <a:lstStyle/>
          <a:p>
            <a:r>
              <a:rPr lang="en-US" dirty="0"/>
              <a:t>Outline, 82</a:t>
            </a:r>
          </a:p>
        </p:txBody>
      </p:sp>
      <p:sp>
        <p:nvSpPr>
          <p:cNvPr id="5" name="Footer Placeholder 4">
            <a:extLst>
              <a:ext uri="{FF2B5EF4-FFF2-40B4-BE49-F238E27FC236}">
                <a16:creationId xmlns:a16="http://schemas.microsoft.com/office/drawing/2014/main" id="{FA36DE9D-17C6-98BC-DC14-488AEE61F70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CE921963-B314-1EFC-F176-0577A05479F7}"/>
              </a:ext>
            </a:extLst>
          </p:cNvPr>
          <p:cNvSpPr>
            <a:spLocks noGrp="1"/>
          </p:cNvSpPr>
          <p:nvPr>
            <p:ph type="sldNum" sz="quarter" idx="12"/>
          </p:nvPr>
        </p:nvSpPr>
        <p:spPr/>
        <p:txBody>
          <a:bodyPr/>
          <a:lstStyle/>
          <a:p>
            <a:fld id="{27F658CE-3C2C-4608-AB25-6B872F7423A4}" type="slidenum">
              <a:rPr lang="en-US" smtClean="0"/>
              <a:t>625</a:t>
            </a:fld>
            <a:endParaRPr lang="en-US"/>
          </a:p>
        </p:txBody>
      </p:sp>
    </p:spTree>
    <p:extLst>
      <p:ext uri="{BB962C8B-B14F-4D97-AF65-F5344CB8AC3E}">
        <p14:creationId xmlns:p14="http://schemas.microsoft.com/office/powerpoint/2010/main" val="14846137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558782-67A3-DA9E-E918-5140F89F26A2}"/>
              </a:ext>
            </a:extLst>
          </p:cNvPr>
          <p:cNvSpPr>
            <a:spLocks noGrp="1"/>
          </p:cNvSpPr>
          <p:nvPr>
            <p:ph type="title"/>
          </p:nvPr>
        </p:nvSpPr>
        <p:spPr/>
        <p:txBody>
          <a:bodyPr/>
          <a:lstStyle/>
          <a:p>
            <a:r>
              <a:rPr lang="en-US" dirty="0"/>
              <a:t>Writing Order</a:t>
            </a:r>
          </a:p>
        </p:txBody>
      </p:sp>
      <p:graphicFrame>
        <p:nvGraphicFramePr>
          <p:cNvPr id="7" name="Content Placeholder 6">
            <a:extLst>
              <a:ext uri="{FF2B5EF4-FFF2-40B4-BE49-F238E27FC236}">
                <a16:creationId xmlns:a16="http://schemas.microsoft.com/office/drawing/2014/main" id="{78B58A0A-6681-D9B9-F708-9814FEDEDB8F}"/>
              </a:ext>
            </a:extLst>
          </p:cNvPr>
          <p:cNvGraphicFramePr>
            <a:graphicFrameLocks noGrp="1"/>
          </p:cNvGraphicFramePr>
          <p:nvPr>
            <p:ph idx="1"/>
            <p:extLst>
              <p:ext uri="{D42A27DB-BD31-4B8C-83A1-F6EECF244321}">
                <p14:modId xmlns:p14="http://schemas.microsoft.com/office/powerpoint/2010/main" val="905898982"/>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395A67B7-9C09-2F53-3167-A1F9C693578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82</a:t>
            </a:r>
          </a:p>
        </p:txBody>
      </p:sp>
      <p:sp>
        <p:nvSpPr>
          <p:cNvPr id="5" name="Footer Placeholder 4">
            <a:extLst>
              <a:ext uri="{FF2B5EF4-FFF2-40B4-BE49-F238E27FC236}">
                <a16:creationId xmlns:a16="http://schemas.microsoft.com/office/drawing/2014/main" id="{B77D3107-7F8E-D002-832C-43C3DC742CB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Brant </a:t>
            </a:r>
            <a:r>
              <a:rPr kumimoji="0" lang="en-US" sz="1400" b="0" i="0" u="none" strike="noStrike" kern="120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Pitre</a:t>
            </a: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 95</a:t>
            </a:r>
          </a:p>
        </p:txBody>
      </p:sp>
      <p:sp>
        <p:nvSpPr>
          <p:cNvPr id="6" name="Slide Number Placeholder 5">
            <a:extLst>
              <a:ext uri="{FF2B5EF4-FFF2-40B4-BE49-F238E27FC236}">
                <a16:creationId xmlns:a16="http://schemas.microsoft.com/office/drawing/2014/main" id="{86C21523-14FB-53A0-C8D5-434875ADEC4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986227115"/>
      </p:ext>
    </p:extLst>
  </p:cSld>
  <p:clrMapOvr>
    <a:masterClrMapping/>
  </p:clrMapOvr>
  <p:transition spd="med">
    <p:pull/>
  </p:transition>
</p:sld>
</file>

<file path=ppt/slides/slide62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2429275-94D1-91B9-09AC-FE3DB3DFB68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F5CBE48-E207-B204-8AD6-E6EA72E1EE9E}"/>
              </a:ext>
            </a:extLst>
          </p:cNvPr>
          <p:cNvSpPr>
            <a:spLocks noGrp="1"/>
          </p:cNvSpPr>
          <p:nvPr>
            <p:ph type="title"/>
          </p:nvPr>
        </p:nvSpPr>
        <p:spPr/>
        <p:txBody>
          <a:bodyPr/>
          <a:lstStyle/>
          <a:p>
            <a:r>
              <a:rPr lang="en-US"/>
              <a:t>Gospel Order</a:t>
            </a:r>
          </a:p>
        </p:txBody>
      </p:sp>
      <p:graphicFrame>
        <p:nvGraphicFramePr>
          <p:cNvPr id="7" name="Table 7">
            <a:extLst>
              <a:ext uri="{FF2B5EF4-FFF2-40B4-BE49-F238E27FC236}">
                <a16:creationId xmlns:a16="http://schemas.microsoft.com/office/drawing/2014/main" id="{2B1785BC-D85E-8E54-BAF8-D303961D62E5}"/>
              </a:ext>
            </a:extLst>
          </p:cNvPr>
          <p:cNvGraphicFramePr>
            <a:graphicFrameLocks noGrp="1"/>
          </p:cNvGraphicFramePr>
          <p:nvPr>
            <p:ph idx="1"/>
            <p:extLst>
              <p:ext uri="{D42A27DB-BD31-4B8C-83A1-F6EECF244321}">
                <p14:modId xmlns:p14="http://schemas.microsoft.com/office/powerpoint/2010/main" val="3350523866"/>
              </p:ext>
            </p:extLst>
          </p:nvPr>
        </p:nvGraphicFramePr>
        <p:xfrm>
          <a:off x="457200" y="1600200"/>
          <a:ext cx="8229600" cy="2377440"/>
        </p:xfrm>
        <a:graphic>
          <a:graphicData uri="http://schemas.openxmlformats.org/drawingml/2006/table">
            <a:tbl>
              <a:tblPr bandRow="1">
                <a:tableStyleId>{5C22544A-7EE6-4342-B048-85BDC9FD1C3A}</a:tableStyleId>
              </a:tblPr>
              <a:tblGrid>
                <a:gridCol w="1624988">
                  <a:extLst>
                    <a:ext uri="{9D8B030D-6E8A-4147-A177-3AD203B41FA5}">
                      <a16:colId xmlns:a16="http://schemas.microsoft.com/office/drawing/2014/main" val="93071808"/>
                    </a:ext>
                  </a:extLst>
                </a:gridCol>
                <a:gridCol w="1454226">
                  <a:extLst>
                    <a:ext uri="{9D8B030D-6E8A-4147-A177-3AD203B41FA5}">
                      <a16:colId xmlns:a16="http://schemas.microsoft.com/office/drawing/2014/main" val="2647296514"/>
                    </a:ext>
                  </a:extLst>
                </a:gridCol>
                <a:gridCol w="1542362">
                  <a:extLst>
                    <a:ext uri="{9D8B030D-6E8A-4147-A177-3AD203B41FA5}">
                      <a16:colId xmlns:a16="http://schemas.microsoft.com/office/drawing/2014/main" val="4018520456"/>
                    </a:ext>
                  </a:extLst>
                </a:gridCol>
                <a:gridCol w="1399142">
                  <a:extLst>
                    <a:ext uri="{9D8B030D-6E8A-4147-A177-3AD203B41FA5}">
                      <a16:colId xmlns:a16="http://schemas.microsoft.com/office/drawing/2014/main" val="961621409"/>
                    </a:ext>
                  </a:extLst>
                </a:gridCol>
                <a:gridCol w="1244906">
                  <a:extLst>
                    <a:ext uri="{9D8B030D-6E8A-4147-A177-3AD203B41FA5}">
                      <a16:colId xmlns:a16="http://schemas.microsoft.com/office/drawing/2014/main" val="1356889402"/>
                    </a:ext>
                  </a:extLst>
                </a:gridCol>
                <a:gridCol w="963976">
                  <a:extLst>
                    <a:ext uri="{9D8B030D-6E8A-4147-A177-3AD203B41FA5}">
                      <a16:colId xmlns:a16="http://schemas.microsoft.com/office/drawing/2014/main" val="1877651378"/>
                    </a:ext>
                  </a:extLst>
                </a:gridCol>
              </a:tblGrid>
              <a:tr h="370840">
                <a:tc>
                  <a:txBody>
                    <a:bodyPr/>
                    <a:lstStyle/>
                    <a:p>
                      <a:pPr algn="ctr"/>
                      <a:r>
                        <a:rPr lang="en-US" sz="2000" dirty="0"/>
                        <a:t>Papias</a:t>
                      </a:r>
                    </a:p>
                  </a:txBody>
                  <a:tcPr/>
                </a:tc>
                <a:tc>
                  <a:txBody>
                    <a:bodyPr/>
                    <a:lstStyle/>
                    <a:p>
                      <a:pPr algn="ctr"/>
                      <a:r>
                        <a:rPr lang="en-US" sz="2000"/>
                        <a:t>(Hebrew?)</a:t>
                      </a:r>
                    </a:p>
                  </a:txBody>
                  <a:tcPr/>
                </a:tc>
                <a:tc>
                  <a:txBody>
                    <a:bodyPr/>
                    <a:lstStyle/>
                    <a:p>
                      <a:pPr algn="ctr"/>
                      <a:r>
                        <a:rPr lang="en-US" sz="2000"/>
                        <a:t>Matthew (?)</a:t>
                      </a:r>
                    </a:p>
                  </a:txBody>
                  <a:tcPr/>
                </a:tc>
                <a:tc>
                  <a:txBody>
                    <a:bodyPr/>
                    <a:lstStyle/>
                    <a:p>
                      <a:pPr algn="ctr"/>
                      <a:r>
                        <a:rPr lang="en-US" sz="2000"/>
                        <a:t>Mark (?)</a:t>
                      </a:r>
                    </a:p>
                  </a:txBody>
                  <a:tcPr/>
                </a:tc>
                <a:tc>
                  <a:txBody>
                    <a:bodyPr/>
                    <a:lstStyle/>
                    <a:p>
                      <a:pPr algn="ctr"/>
                      <a:endParaRPr lang="en-US" sz="2000"/>
                    </a:p>
                  </a:txBody>
                  <a:tcPr/>
                </a:tc>
                <a:tc>
                  <a:txBody>
                    <a:bodyPr/>
                    <a:lstStyle/>
                    <a:p>
                      <a:pPr algn="ctr"/>
                      <a:endParaRPr lang="en-US" sz="2000"/>
                    </a:p>
                  </a:txBody>
                  <a:tcPr/>
                </a:tc>
                <a:extLst>
                  <a:ext uri="{0D108BD9-81ED-4DB2-BD59-A6C34878D82A}">
                    <a16:rowId xmlns:a16="http://schemas.microsoft.com/office/drawing/2014/main" val="242342654"/>
                  </a:ext>
                </a:extLst>
              </a:tr>
              <a:tr h="370840">
                <a:tc>
                  <a:txBody>
                    <a:bodyPr/>
                    <a:lstStyle/>
                    <a:p>
                      <a:pPr algn="ctr"/>
                      <a:r>
                        <a:rPr lang="en-US" sz="2000"/>
                        <a:t>Irenaeus</a:t>
                      </a:r>
                    </a:p>
                  </a:txBody>
                  <a:tcPr/>
                </a:tc>
                <a:tc>
                  <a:txBody>
                    <a:bodyPr/>
                    <a:lstStyle/>
                    <a:p>
                      <a:pPr algn="ctr"/>
                      <a:r>
                        <a:rPr lang="en-US" sz="2000" dirty="0"/>
                        <a:t>(Hebrew?)</a:t>
                      </a:r>
                    </a:p>
                  </a:txBody>
                  <a:tcPr/>
                </a:tc>
                <a:tc>
                  <a:txBody>
                    <a:bodyPr/>
                    <a:lstStyle/>
                    <a:p>
                      <a:pPr algn="ctr"/>
                      <a:r>
                        <a:rPr lang="en-US" sz="2000" dirty="0"/>
                        <a:t>Matthew (?)</a:t>
                      </a:r>
                    </a:p>
                  </a:txBody>
                  <a:tcPr/>
                </a:tc>
                <a:tc>
                  <a:txBody>
                    <a:bodyPr/>
                    <a:lstStyle/>
                    <a:p>
                      <a:pPr algn="ctr"/>
                      <a:r>
                        <a:rPr lang="en-US" sz="2000" dirty="0"/>
                        <a:t>Mark (?)</a:t>
                      </a:r>
                    </a:p>
                  </a:txBody>
                  <a:tcPr/>
                </a:tc>
                <a:tc>
                  <a:txBody>
                    <a:bodyPr/>
                    <a:lstStyle/>
                    <a:p>
                      <a:pPr algn="ctr"/>
                      <a:r>
                        <a:rPr lang="en-US" sz="2000" dirty="0"/>
                        <a:t>Luke (?)</a:t>
                      </a:r>
                    </a:p>
                  </a:txBody>
                  <a:tcPr/>
                </a:tc>
                <a:tc>
                  <a:txBody>
                    <a:bodyPr/>
                    <a:lstStyle/>
                    <a:p>
                      <a:pPr algn="ctr"/>
                      <a:r>
                        <a:rPr lang="en-US" sz="2000"/>
                        <a:t>John</a:t>
                      </a:r>
                    </a:p>
                  </a:txBody>
                  <a:tcPr/>
                </a:tc>
                <a:extLst>
                  <a:ext uri="{0D108BD9-81ED-4DB2-BD59-A6C34878D82A}">
                    <a16:rowId xmlns:a16="http://schemas.microsoft.com/office/drawing/2014/main" val="1667209584"/>
                  </a:ext>
                </a:extLst>
              </a:tr>
              <a:tr h="370840">
                <a:tc>
                  <a:txBody>
                    <a:bodyPr/>
                    <a:lstStyle/>
                    <a:p>
                      <a:pPr algn="ctr"/>
                      <a:r>
                        <a:rPr lang="en-US" sz="2000"/>
                        <a:t>Clement</a:t>
                      </a:r>
                    </a:p>
                  </a:txBody>
                  <a:tcPr/>
                </a:tc>
                <a:tc>
                  <a:txBody>
                    <a:bodyPr/>
                    <a:lstStyle/>
                    <a:p>
                      <a:pPr algn="ctr"/>
                      <a:endParaRPr lang="en-US" sz="2000"/>
                    </a:p>
                  </a:txBody>
                  <a:tcPr/>
                </a:tc>
                <a:tc>
                  <a:txBody>
                    <a:bodyPr/>
                    <a:lstStyle/>
                    <a:p>
                      <a:pPr algn="ctr"/>
                      <a:r>
                        <a:rPr lang="en-US" sz="2000"/>
                        <a:t>Matthew</a:t>
                      </a:r>
                    </a:p>
                  </a:txBody>
                  <a:tcPr/>
                </a:tc>
                <a:tc>
                  <a:txBody>
                    <a:bodyPr/>
                    <a:lstStyle/>
                    <a:p>
                      <a:pPr algn="ctr"/>
                      <a:r>
                        <a:rPr lang="en-US" sz="2000"/>
                        <a:t>Luke</a:t>
                      </a:r>
                    </a:p>
                  </a:txBody>
                  <a:tcPr/>
                </a:tc>
                <a:tc>
                  <a:txBody>
                    <a:bodyPr/>
                    <a:lstStyle/>
                    <a:p>
                      <a:pPr algn="ctr"/>
                      <a:r>
                        <a:rPr lang="en-US" sz="2000" dirty="0"/>
                        <a:t>Mark</a:t>
                      </a:r>
                    </a:p>
                  </a:txBody>
                  <a:tcPr/>
                </a:tc>
                <a:tc>
                  <a:txBody>
                    <a:bodyPr/>
                    <a:lstStyle/>
                    <a:p>
                      <a:pPr algn="ctr"/>
                      <a:endParaRPr lang="en-US" sz="2000"/>
                    </a:p>
                  </a:txBody>
                  <a:tcPr/>
                </a:tc>
                <a:extLst>
                  <a:ext uri="{0D108BD9-81ED-4DB2-BD59-A6C34878D82A}">
                    <a16:rowId xmlns:a16="http://schemas.microsoft.com/office/drawing/2014/main" val="3665120019"/>
                  </a:ext>
                </a:extLst>
              </a:tr>
              <a:tr h="370840">
                <a:tc>
                  <a:txBody>
                    <a:bodyPr/>
                    <a:lstStyle/>
                    <a:p>
                      <a:pPr algn="ctr"/>
                      <a:r>
                        <a:rPr lang="en-US" sz="2000"/>
                        <a:t>Origen</a:t>
                      </a:r>
                    </a:p>
                  </a:txBody>
                  <a:tcPr/>
                </a:tc>
                <a:tc>
                  <a:txBody>
                    <a:bodyPr/>
                    <a:lstStyle/>
                    <a:p>
                      <a:pPr algn="ctr"/>
                      <a:r>
                        <a:rPr lang="en-US" sz="2000"/>
                        <a:t>(Hebrew?)</a:t>
                      </a:r>
                    </a:p>
                  </a:txBody>
                  <a:tcPr/>
                </a:tc>
                <a:tc>
                  <a:txBody>
                    <a:bodyPr/>
                    <a:lstStyle/>
                    <a:p>
                      <a:pPr algn="ctr"/>
                      <a:r>
                        <a:rPr lang="en-US" sz="2000"/>
                        <a:t>Matthew</a:t>
                      </a:r>
                    </a:p>
                  </a:txBody>
                  <a:tcPr/>
                </a:tc>
                <a:tc>
                  <a:txBody>
                    <a:bodyPr/>
                    <a:lstStyle/>
                    <a:p>
                      <a:pPr algn="ctr"/>
                      <a:r>
                        <a:rPr lang="en-US" sz="2000"/>
                        <a:t>Mark</a:t>
                      </a:r>
                    </a:p>
                  </a:txBody>
                  <a:tcPr/>
                </a:tc>
                <a:tc>
                  <a:txBody>
                    <a:bodyPr/>
                    <a:lstStyle/>
                    <a:p>
                      <a:pPr algn="ctr"/>
                      <a:r>
                        <a:rPr lang="en-US" sz="2000"/>
                        <a:t>Luke</a:t>
                      </a:r>
                    </a:p>
                  </a:txBody>
                  <a:tcPr/>
                </a:tc>
                <a:tc>
                  <a:txBody>
                    <a:bodyPr/>
                    <a:lstStyle/>
                    <a:p>
                      <a:pPr algn="ctr"/>
                      <a:r>
                        <a:rPr lang="en-US" sz="2000" dirty="0"/>
                        <a:t>John</a:t>
                      </a:r>
                    </a:p>
                  </a:txBody>
                  <a:tcPr/>
                </a:tc>
                <a:extLst>
                  <a:ext uri="{0D108BD9-81ED-4DB2-BD59-A6C34878D82A}">
                    <a16:rowId xmlns:a16="http://schemas.microsoft.com/office/drawing/2014/main" val="696289748"/>
                  </a:ext>
                </a:extLst>
              </a:tr>
              <a:tr h="370840">
                <a:tc>
                  <a:txBody>
                    <a:bodyPr/>
                    <a:lstStyle/>
                    <a:p>
                      <a:pPr algn="ctr"/>
                      <a:r>
                        <a:rPr lang="en-US" sz="2000"/>
                        <a:t>E. Augustine</a:t>
                      </a:r>
                    </a:p>
                  </a:txBody>
                  <a:tcPr/>
                </a:tc>
                <a:tc>
                  <a:txBody>
                    <a:bodyPr/>
                    <a:lstStyle/>
                    <a:p>
                      <a:pPr algn="ctr"/>
                      <a:endParaRPr lang="en-US" sz="2000"/>
                    </a:p>
                  </a:txBody>
                  <a:tcPr/>
                </a:tc>
                <a:tc>
                  <a:txBody>
                    <a:bodyPr/>
                    <a:lstStyle/>
                    <a:p>
                      <a:pPr algn="ctr"/>
                      <a:r>
                        <a:rPr lang="en-US" sz="2000"/>
                        <a:t>Matthew</a:t>
                      </a:r>
                    </a:p>
                  </a:txBody>
                  <a:tcPr/>
                </a:tc>
                <a:tc>
                  <a:txBody>
                    <a:bodyPr/>
                    <a:lstStyle/>
                    <a:p>
                      <a:pPr algn="ctr"/>
                      <a:r>
                        <a:rPr lang="en-US" sz="2000"/>
                        <a:t>Mark</a:t>
                      </a:r>
                    </a:p>
                  </a:txBody>
                  <a:tcPr/>
                </a:tc>
                <a:tc>
                  <a:txBody>
                    <a:bodyPr/>
                    <a:lstStyle/>
                    <a:p>
                      <a:pPr algn="ctr"/>
                      <a:r>
                        <a:rPr lang="en-US" sz="2000"/>
                        <a:t>Luke</a:t>
                      </a:r>
                    </a:p>
                  </a:txBody>
                  <a:tcPr/>
                </a:tc>
                <a:tc>
                  <a:txBody>
                    <a:bodyPr/>
                    <a:lstStyle/>
                    <a:p>
                      <a:pPr algn="ctr"/>
                      <a:r>
                        <a:rPr lang="en-US" sz="2000" dirty="0"/>
                        <a:t>John</a:t>
                      </a:r>
                    </a:p>
                  </a:txBody>
                  <a:tcPr/>
                </a:tc>
                <a:extLst>
                  <a:ext uri="{0D108BD9-81ED-4DB2-BD59-A6C34878D82A}">
                    <a16:rowId xmlns:a16="http://schemas.microsoft.com/office/drawing/2014/main" val="2932553837"/>
                  </a:ext>
                </a:extLst>
              </a:tr>
              <a:tr h="370840">
                <a:tc>
                  <a:txBody>
                    <a:bodyPr/>
                    <a:lstStyle/>
                    <a:p>
                      <a:pPr algn="ctr"/>
                      <a:r>
                        <a:rPr lang="en-US" sz="2000"/>
                        <a:t>L. Augustine</a:t>
                      </a:r>
                    </a:p>
                  </a:txBody>
                  <a:tcPr/>
                </a:tc>
                <a:tc>
                  <a:txBody>
                    <a:bodyPr/>
                    <a:lstStyle/>
                    <a:p>
                      <a:pPr algn="ctr"/>
                      <a:endParaRPr lang="en-US" sz="2000"/>
                    </a:p>
                  </a:txBody>
                  <a:tcPr/>
                </a:tc>
                <a:tc>
                  <a:txBody>
                    <a:bodyPr/>
                    <a:lstStyle/>
                    <a:p>
                      <a:pPr algn="ctr"/>
                      <a:r>
                        <a:rPr lang="en-US" sz="2000"/>
                        <a:t>Matthew</a:t>
                      </a:r>
                    </a:p>
                  </a:txBody>
                  <a:tcPr/>
                </a:tc>
                <a:tc>
                  <a:txBody>
                    <a:bodyPr/>
                    <a:lstStyle/>
                    <a:p>
                      <a:pPr algn="ctr"/>
                      <a:r>
                        <a:rPr lang="en-US" sz="2000"/>
                        <a:t>Luke</a:t>
                      </a:r>
                    </a:p>
                  </a:txBody>
                  <a:tcPr/>
                </a:tc>
                <a:tc>
                  <a:txBody>
                    <a:bodyPr/>
                    <a:lstStyle/>
                    <a:p>
                      <a:pPr algn="ctr"/>
                      <a:r>
                        <a:rPr lang="en-US" sz="2000"/>
                        <a:t>Mark</a:t>
                      </a:r>
                    </a:p>
                  </a:txBody>
                  <a:tcPr/>
                </a:tc>
                <a:tc>
                  <a:txBody>
                    <a:bodyPr/>
                    <a:lstStyle/>
                    <a:p>
                      <a:pPr algn="ctr"/>
                      <a:r>
                        <a:rPr lang="en-US" sz="2000" dirty="0"/>
                        <a:t>John</a:t>
                      </a:r>
                    </a:p>
                  </a:txBody>
                  <a:tcPr/>
                </a:tc>
                <a:extLst>
                  <a:ext uri="{0D108BD9-81ED-4DB2-BD59-A6C34878D82A}">
                    <a16:rowId xmlns:a16="http://schemas.microsoft.com/office/drawing/2014/main" val="3009323975"/>
                  </a:ext>
                </a:extLst>
              </a:tr>
            </a:tbl>
          </a:graphicData>
        </a:graphic>
      </p:graphicFrame>
      <p:sp>
        <p:nvSpPr>
          <p:cNvPr id="3" name="Date Placeholder 2">
            <a:extLst>
              <a:ext uri="{FF2B5EF4-FFF2-40B4-BE49-F238E27FC236}">
                <a16:creationId xmlns:a16="http://schemas.microsoft.com/office/drawing/2014/main" id="{ECD64825-0ED0-9AA4-A732-FBF79E10D41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82</a:t>
            </a:r>
          </a:p>
        </p:txBody>
      </p:sp>
      <p:sp>
        <p:nvSpPr>
          <p:cNvPr id="4" name="Footer Placeholder 3">
            <a:extLst>
              <a:ext uri="{FF2B5EF4-FFF2-40B4-BE49-F238E27FC236}">
                <a16:creationId xmlns:a16="http://schemas.microsoft.com/office/drawing/2014/main" id="{9BA6D3C4-6207-D53B-4B68-7FBEE37B636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E0573BA-5861-78C1-2C9B-9E3AB52A29F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557110283"/>
      </p:ext>
    </p:extLst>
  </p:cSld>
  <p:clrMapOvr>
    <a:masterClrMapping/>
  </p:clrMapOvr>
  <p:transition spd="med">
    <p:pull/>
  </p:transition>
</p:sld>
</file>

<file path=ppt/slides/slide62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BBE1508-03C7-231B-0A0E-FAB5C5DD0FE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9AC05AB-364A-8905-A250-DE518FFC68C4}"/>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Wouldn’t Use Mark</a:t>
            </a:r>
            <a:endParaRPr lang="en-US" dirty="0"/>
          </a:p>
        </p:txBody>
      </p:sp>
      <p:sp>
        <p:nvSpPr>
          <p:cNvPr id="3" name="Content Placeholder 2">
            <a:extLst>
              <a:ext uri="{FF2B5EF4-FFF2-40B4-BE49-F238E27FC236}">
                <a16:creationId xmlns:a16="http://schemas.microsoft.com/office/drawing/2014/main" id="{30BD8068-9BAC-605B-7954-B2EF53FE5686}"/>
              </a:ext>
            </a:extLst>
          </p:cNvPr>
          <p:cNvSpPr>
            <a:spLocks noGrp="1"/>
          </p:cNvSpPr>
          <p:nvPr>
            <p:ph idx="1"/>
          </p:nvPr>
        </p:nvSpPr>
        <p:spPr/>
        <p:txBody>
          <a:bodyPr/>
          <a:lstStyle/>
          <a:p>
            <a:pPr>
              <a:spcBef>
                <a:spcPts val="0"/>
              </a:spcBef>
              <a:spcAft>
                <a:spcPts val="2400"/>
              </a:spcAft>
            </a:pPr>
            <a:r>
              <a:rPr lang="en-US" sz="2800" dirty="0"/>
              <a:t>If Mark’s Gospel is based on the </a:t>
            </a:r>
            <a:r>
              <a:rPr lang="en-US" sz="2800" b="1" dirty="0">
                <a:solidFill>
                  <a:srgbClr val="FFFF00"/>
                </a:solidFill>
              </a:rPr>
              <a:t>testimony of Peter</a:t>
            </a:r>
            <a:r>
              <a:rPr lang="en-US" sz="2800" dirty="0"/>
              <a:t>, there is nothing implausible about Matthew using it as a source</a:t>
            </a:r>
          </a:p>
          <a:p>
            <a:pPr>
              <a:spcBef>
                <a:spcPts val="0"/>
              </a:spcBef>
              <a:spcAft>
                <a:spcPts val="2400"/>
              </a:spcAft>
            </a:pPr>
            <a:r>
              <a:rPr lang="en-US" sz="2800" dirty="0"/>
              <a:t>There are plenty of examples from antiquity of eyewitnesses relying on </a:t>
            </a:r>
            <a:r>
              <a:rPr lang="en-US" sz="2800" b="1" dirty="0">
                <a:solidFill>
                  <a:srgbClr val="FFFF00"/>
                </a:solidFill>
              </a:rPr>
              <a:t>other people’s accounts</a:t>
            </a:r>
          </a:p>
          <a:p>
            <a:pPr>
              <a:spcBef>
                <a:spcPts val="0"/>
              </a:spcBef>
              <a:spcAft>
                <a:spcPts val="2400"/>
              </a:spcAft>
            </a:pPr>
            <a:endParaRPr lang="en-US" sz="2800" dirty="0"/>
          </a:p>
        </p:txBody>
      </p:sp>
      <p:sp>
        <p:nvSpPr>
          <p:cNvPr id="4" name="Date Placeholder 3">
            <a:extLst>
              <a:ext uri="{FF2B5EF4-FFF2-40B4-BE49-F238E27FC236}">
                <a16:creationId xmlns:a16="http://schemas.microsoft.com/office/drawing/2014/main" id="{8678DF58-8E45-0828-17B0-4FFE68432A3C}"/>
              </a:ext>
            </a:extLst>
          </p:cNvPr>
          <p:cNvSpPr>
            <a:spLocks noGrp="1"/>
          </p:cNvSpPr>
          <p:nvPr>
            <p:ph type="dt" sz="half" idx="10"/>
          </p:nvPr>
        </p:nvSpPr>
        <p:spPr/>
        <p:txBody>
          <a:bodyPr/>
          <a:lstStyle/>
          <a:p>
            <a:r>
              <a:rPr lang="en-US" dirty="0"/>
              <a:t>Outline, 82</a:t>
            </a:r>
          </a:p>
        </p:txBody>
      </p:sp>
      <p:sp>
        <p:nvSpPr>
          <p:cNvPr id="5" name="Footer Placeholder 4">
            <a:extLst>
              <a:ext uri="{FF2B5EF4-FFF2-40B4-BE49-F238E27FC236}">
                <a16:creationId xmlns:a16="http://schemas.microsoft.com/office/drawing/2014/main" id="{80BC4EFF-936C-391D-7BC8-2C2C5765A46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4AB136BE-8AC2-3550-1782-D8C6F74334F5}"/>
              </a:ext>
            </a:extLst>
          </p:cNvPr>
          <p:cNvSpPr>
            <a:spLocks noGrp="1"/>
          </p:cNvSpPr>
          <p:nvPr>
            <p:ph type="sldNum" sz="quarter" idx="12"/>
          </p:nvPr>
        </p:nvSpPr>
        <p:spPr/>
        <p:txBody>
          <a:bodyPr/>
          <a:lstStyle/>
          <a:p>
            <a:fld id="{27F658CE-3C2C-4608-AB25-6B872F7423A4}" type="slidenum">
              <a:rPr lang="en-US" smtClean="0"/>
              <a:t>628</a:t>
            </a:fld>
            <a:endParaRPr lang="en-US"/>
          </a:p>
        </p:txBody>
      </p:sp>
    </p:spTree>
    <p:extLst>
      <p:ext uri="{BB962C8B-B14F-4D97-AF65-F5344CB8AC3E}">
        <p14:creationId xmlns:p14="http://schemas.microsoft.com/office/powerpoint/2010/main" val="313851727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2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192E78E8-6906-B492-EFC3-4C7C146FCCB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8764DD0-E94E-B88C-E2D5-5DCC281A5170}"/>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Wouldn’t Use Mark</a:t>
            </a:r>
            <a:endParaRPr lang="en-US" dirty="0"/>
          </a:p>
        </p:txBody>
      </p:sp>
      <p:sp>
        <p:nvSpPr>
          <p:cNvPr id="3" name="Content Placeholder 2">
            <a:extLst>
              <a:ext uri="{FF2B5EF4-FFF2-40B4-BE49-F238E27FC236}">
                <a16:creationId xmlns:a16="http://schemas.microsoft.com/office/drawing/2014/main" id="{9B02250D-0C72-7971-E738-5F49F78F1F7B}"/>
              </a:ext>
            </a:extLst>
          </p:cNvPr>
          <p:cNvSpPr>
            <a:spLocks noGrp="1"/>
          </p:cNvSpPr>
          <p:nvPr>
            <p:ph idx="1"/>
          </p:nvPr>
        </p:nvSpPr>
        <p:spPr/>
        <p:txBody>
          <a:bodyPr/>
          <a:lstStyle/>
          <a:p>
            <a:pPr marL="514350" indent="-457200">
              <a:spcBef>
                <a:spcPts val="0"/>
              </a:spcBef>
              <a:spcAft>
                <a:spcPts val="2400"/>
              </a:spcAft>
              <a:buClr>
                <a:srgbClr val="FFFFFF"/>
              </a:buClr>
            </a:pPr>
            <a:r>
              <a:rPr lang="en-US" sz="2800" dirty="0">
                <a:solidFill>
                  <a:srgbClr val="FFFFFF"/>
                </a:solidFill>
              </a:rPr>
              <a:t>We can plausibly understand Matthew using Mark not as a source, but as Matthew </a:t>
            </a:r>
            <a:r>
              <a:rPr lang="en-US" sz="2800" b="1" dirty="0">
                <a:solidFill>
                  <a:srgbClr val="FFFF00"/>
                </a:solidFill>
              </a:rPr>
              <a:t>reworking and replacing Mark </a:t>
            </a:r>
            <a:r>
              <a:rPr lang="en-US" sz="2800" dirty="0"/>
              <a:t>[?]</a:t>
            </a:r>
          </a:p>
          <a:p>
            <a:pPr marL="514350" indent="-457200">
              <a:spcBef>
                <a:spcPts val="0"/>
              </a:spcBef>
              <a:spcAft>
                <a:spcPts val="2400"/>
              </a:spcAft>
              <a:buClr>
                <a:srgbClr val="FFFFFF"/>
              </a:buClr>
            </a:pPr>
            <a:r>
              <a:rPr lang="en-US" sz="2800" dirty="0">
                <a:solidFill>
                  <a:srgbClr val="FFFFFF"/>
                </a:solidFill>
              </a:rPr>
              <a:t>It would have perhaps been easier for Matthew to use Mark as </a:t>
            </a:r>
            <a:r>
              <a:rPr lang="en-US" sz="2800" b="1" dirty="0">
                <a:solidFill>
                  <a:srgbClr val="FFFF00"/>
                </a:solidFill>
              </a:rPr>
              <a:t>a template</a:t>
            </a:r>
          </a:p>
          <a:p>
            <a:pPr marL="514350" indent="-457200">
              <a:spcBef>
                <a:spcPts val="0"/>
              </a:spcBef>
              <a:spcAft>
                <a:spcPts val="2400"/>
              </a:spcAft>
              <a:buClr>
                <a:srgbClr val="FFFFFF"/>
              </a:buClr>
            </a:pPr>
            <a:r>
              <a:rPr lang="en-US" sz="2800" dirty="0">
                <a:solidFill>
                  <a:srgbClr val="FFFFFF"/>
                </a:solidFill>
              </a:rPr>
              <a:t>Papias implies that Matthew wanted to add </a:t>
            </a:r>
            <a:r>
              <a:rPr lang="en-US" sz="2800" b="1" i="1" dirty="0">
                <a:solidFill>
                  <a:srgbClr val="FFFF00"/>
                </a:solidFill>
              </a:rPr>
              <a:t>taxis</a:t>
            </a:r>
            <a:r>
              <a:rPr lang="en-US" sz="2800" dirty="0">
                <a:solidFill>
                  <a:srgbClr val="FFFFFF"/>
                </a:solidFill>
              </a:rPr>
              <a:t> to Mark.</a:t>
            </a:r>
          </a:p>
          <a:p>
            <a:pPr marL="514350" indent="-457200">
              <a:spcBef>
                <a:spcPts val="0"/>
              </a:spcBef>
              <a:spcAft>
                <a:spcPts val="2400"/>
              </a:spcAft>
              <a:buClr>
                <a:srgbClr val="FFFFFF"/>
              </a:buClr>
            </a:pPr>
            <a:r>
              <a:rPr lang="en-US" sz="2800" dirty="0">
                <a:solidFill>
                  <a:srgbClr val="FFFFFF"/>
                </a:solidFill>
              </a:rPr>
              <a:t>Assumes anachronistic views of </a:t>
            </a:r>
            <a:r>
              <a:rPr lang="en-US" sz="2800" b="1" dirty="0">
                <a:solidFill>
                  <a:srgbClr val="FFFF00"/>
                </a:solidFill>
              </a:rPr>
              <a:t>“plagiarism”</a:t>
            </a:r>
          </a:p>
          <a:p>
            <a:pPr>
              <a:spcBef>
                <a:spcPts val="0"/>
              </a:spcBef>
              <a:spcAft>
                <a:spcPts val="2400"/>
              </a:spcAft>
            </a:pPr>
            <a:endParaRPr lang="en-US" sz="2800" dirty="0"/>
          </a:p>
        </p:txBody>
      </p:sp>
      <p:sp>
        <p:nvSpPr>
          <p:cNvPr id="4" name="Date Placeholder 3">
            <a:extLst>
              <a:ext uri="{FF2B5EF4-FFF2-40B4-BE49-F238E27FC236}">
                <a16:creationId xmlns:a16="http://schemas.microsoft.com/office/drawing/2014/main" id="{BA6633F4-0DD7-2761-CA08-77A3FE01AF95}"/>
              </a:ext>
            </a:extLst>
          </p:cNvPr>
          <p:cNvSpPr>
            <a:spLocks noGrp="1"/>
          </p:cNvSpPr>
          <p:nvPr>
            <p:ph type="dt" sz="half" idx="10"/>
          </p:nvPr>
        </p:nvSpPr>
        <p:spPr/>
        <p:txBody>
          <a:bodyPr/>
          <a:lstStyle/>
          <a:p>
            <a:r>
              <a:rPr lang="en-US" dirty="0"/>
              <a:t>Outline, 82</a:t>
            </a:r>
          </a:p>
        </p:txBody>
      </p:sp>
      <p:sp>
        <p:nvSpPr>
          <p:cNvPr id="5" name="Footer Placeholder 4">
            <a:extLst>
              <a:ext uri="{FF2B5EF4-FFF2-40B4-BE49-F238E27FC236}">
                <a16:creationId xmlns:a16="http://schemas.microsoft.com/office/drawing/2014/main" id="{4FE80556-8F00-EBB9-8041-0C02E9DA9CFD}"/>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B16111F-054C-9B32-BA5C-7CF33F43098A}"/>
              </a:ext>
            </a:extLst>
          </p:cNvPr>
          <p:cNvSpPr>
            <a:spLocks noGrp="1"/>
          </p:cNvSpPr>
          <p:nvPr>
            <p:ph type="sldNum" sz="quarter" idx="12"/>
          </p:nvPr>
        </p:nvSpPr>
        <p:spPr/>
        <p:txBody>
          <a:bodyPr/>
          <a:lstStyle/>
          <a:p>
            <a:fld id="{27F658CE-3C2C-4608-AB25-6B872F7423A4}" type="slidenum">
              <a:rPr lang="en-US" smtClean="0"/>
              <a:t>629</a:t>
            </a:fld>
            <a:endParaRPr lang="en-US"/>
          </a:p>
        </p:txBody>
      </p:sp>
    </p:spTree>
    <p:extLst>
      <p:ext uri="{BB962C8B-B14F-4D97-AF65-F5344CB8AC3E}">
        <p14:creationId xmlns:p14="http://schemas.microsoft.com/office/powerpoint/2010/main" val="41297445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8A0E2528-7468-425B-BDF2-AB1A92389DF2}"/>
              </a:ext>
            </a:extLst>
          </p:cNvPr>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Outline, 9</a:t>
            </a:r>
          </a:p>
        </p:txBody>
      </p:sp>
      <p:sp>
        <p:nvSpPr>
          <p:cNvPr id="2" name="Footer Placeholder 1">
            <a:extLst>
              <a:ext uri="{FF2B5EF4-FFF2-40B4-BE49-F238E27FC236}">
                <a16:creationId xmlns:a16="http://schemas.microsoft.com/office/drawing/2014/main" id="{2B5DB0B6-B2EC-4C29-883B-1A9629C78B99}"/>
              </a:ext>
            </a:extLst>
          </p:cNvPr>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Kevin Kay</a:t>
            </a:r>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2577D2F-0F96-41BB-986E-3DCE2E4F382E}" type="slidenum">
              <a:rPr kumimoji="0" lang="en-US" sz="2000" b="0" i="0" u="none" strike="noStrike" kern="1200" cap="none" spc="0" normalizeH="0" baseline="0" noProof="0" smtClean="0">
                <a:ln>
                  <a:noFill/>
                </a:ln>
                <a:solidFill>
                  <a:srgbClr val="00206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20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endParaRPr>
          </a:p>
        </p:txBody>
      </p:sp>
      <p:pic>
        <p:nvPicPr>
          <p:cNvPr id="29798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073" t="1375" r="1090" b="2118"/>
          <a:stretch/>
        </p:blipFill>
        <p:spPr bwMode="auto">
          <a:xfrm>
            <a:off x="88134" y="319489"/>
            <a:ext cx="8967731" cy="58830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2510477"/>
      </p:ext>
    </p:extLst>
  </p:cSld>
  <p:clrMapOvr>
    <a:masterClrMapping/>
  </p:clrMapOvr>
  <p:transition spd="med">
    <p:pull/>
  </p:transition>
</p:sld>
</file>

<file path=ppt/slides/slide63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EA84D29-386D-A2AB-4C69-911A3A0751C0}"/>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2E80419C-5BA2-611C-E8E4-C0CCDF39B4EE}"/>
              </a:ext>
            </a:extLst>
          </p:cNvPr>
          <p:cNvPicPr>
            <a:picLocks noChangeAspect="1"/>
          </p:cNvPicPr>
          <p:nvPr/>
        </p:nvPicPr>
        <p:blipFill>
          <a:blip r:embed="rId2"/>
          <a:stretch>
            <a:fillRect/>
          </a:stretch>
        </p:blipFill>
        <p:spPr>
          <a:xfrm>
            <a:off x="2590800" y="1675955"/>
            <a:ext cx="4187828" cy="4187828"/>
          </a:xfrm>
          <a:prstGeom prst="rect">
            <a:avLst/>
          </a:prstGeom>
        </p:spPr>
      </p:pic>
      <p:sp>
        <p:nvSpPr>
          <p:cNvPr id="2" name="Title 1">
            <a:extLst>
              <a:ext uri="{FF2B5EF4-FFF2-40B4-BE49-F238E27FC236}">
                <a16:creationId xmlns:a16="http://schemas.microsoft.com/office/drawing/2014/main" id="{45E68AC2-CE42-27CF-DD69-F3983FBAA1CE}"/>
              </a:ext>
            </a:extLst>
          </p:cNvPr>
          <p:cNvSpPr>
            <a:spLocks noGrp="1"/>
          </p:cNvSpPr>
          <p:nvPr>
            <p:ph type="title"/>
          </p:nvPr>
        </p:nvSpPr>
        <p:spPr/>
        <p:txBody>
          <a:bodyPr/>
          <a:lstStyle/>
          <a:p>
            <a:r>
              <a:rPr kumimoji="0" lang="en-US"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Brant Petrie</a:t>
            </a:r>
            <a:endParaRPr lang="en-US" dirty="0"/>
          </a:p>
        </p:txBody>
      </p:sp>
      <p:sp>
        <p:nvSpPr>
          <p:cNvPr id="3" name="Content Placeholder 2">
            <a:extLst>
              <a:ext uri="{FF2B5EF4-FFF2-40B4-BE49-F238E27FC236}">
                <a16:creationId xmlns:a16="http://schemas.microsoft.com/office/drawing/2014/main" id="{D2B66184-12AD-2514-36C6-A0102A6DF878}"/>
              </a:ext>
            </a:extLst>
          </p:cNvPr>
          <p:cNvSpPr>
            <a:spLocks noGrp="1"/>
          </p:cNvSpPr>
          <p:nvPr>
            <p:ph idx="1"/>
          </p:nvPr>
        </p:nvSpPr>
        <p:spPr/>
        <p:txBody>
          <a:bodyPr/>
          <a:lstStyle/>
          <a:p>
            <a:pPr marL="0" indent="404813">
              <a:spcBef>
                <a:spcPts val="0"/>
              </a:spcBef>
              <a:spcAft>
                <a:spcPts val="2400"/>
              </a:spcAft>
              <a:buNone/>
            </a:pPr>
            <a:r>
              <a:rPr lang="en-US" sz="2800" dirty="0"/>
              <a:t>“[H]</a:t>
            </a:r>
            <a:r>
              <a:rPr lang="en-US" sz="2800" dirty="0" err="1"/>
              <a:t>istory</a:t>
            </a:r>
            <a:r>
              <a:rPr lang="en-US" sz="2800" dirty="0"/>
              <a:t> gives us other examples of </a:t>
            </a:r>
            <a:r>
              <a:rPr lang="en-US" sz="2800" b="1" dirty="0">
                <a:solidFill>
                  <a:srgbClr val="FFFF00"/>
                </a:solidFill>
              </a:rPr>
              <a:t>eyewitnesses</a:t>
            </a:r>
            <a:r>
              <a:rPr lang="en-US" sz="2800" dirty="0"/>
              <a:t> who relied on </a:t>
            </a:r>
            <a:r>
              <a:rPr lang="en-US" sz="2800" b="1" dirty="0">
                <a:solidFill>
                  <a:srgbClr val="FFFF00"/>
                </a:solidFill>
              </a:rPr>
              <a:t>other people’s testimony</a:t>
            </a:r>
            <a:r>
              <a:rPr lang="en-US" sz="2800" dirty="0"/>
              <a:t> when composing biographies of their own teachers. For example, when writing his account of the death of Socrates, the ancient Greek writer </a:t>
            </a:r>
            <a:r>
              <a:rPr lang="en-US" sz="2800" b="1" dirty="0">
                <a:solidFill>
                  <a:srgbClr val="FFFF00"/>
                </a:solidFill>
              </a:rPr>
              <a:t>Xenophon</a:t>
            </a:r>
            <a:r>
              <a:rPr lang="en-US" sz="2800" dirty="0"/>
              <a:t> (who was a disciple of Socrates) used the ‘reports’ (Greek </a:t>
            </a:r>
            <a:r>
              <a:rPr lang="en-US" sz="2800" i="1" dirty="0" err="1"/>
              <a:t>exēngeile</a:t>
            </a:r>
            <a:r>
              <a:rPr lang="en-US" sz="2800" dirty="0"/>
              <a:t>) of another disciple named </a:t>
            </a:r>
            <a:r>
              <a:rPr lang="en-US" sz="2800" b="1" dirty="0">
                <a:solidFill>
                  <a:srgbClr val="FFFF00"/>
                </a:solidFill>
              </a:rPr>
              <a:t>Hermogenes</a:t>
            </a:r>
            <a:r>
              <a:rPr lang="en-US" sz="2800" dirty="0"/>
              <a:t> (see Xenophon, Apology, 1.2, 10). The reason was that Xenophon was </a:t>
            </a:r>
            <a:r>
              <a:rPr lang="en-US" sz="2800" b="1" dirty="0">
                <a:solidFill>
                  <a:srgbClr val="FFFF00"/>
                </a:solidFill>
              </a:rPr>
              <a:t>not present </a:t>
            </a:r>
            <a:r>
              <a:rPr lang="en-US" sz="2800" dirty="0"/>
              <a:t>at the trial and death</a:t>
            </a:r>
          </a:p>
        </p:txBody>
      </p:sp>
      <p:sp>
        <p:nvSpPr>
          <p:cNvPr id="4" name="Date Placeholder 3">
            <a:extLst>
              <a:ext uri="{FF2B5EF4-FFF2-40B4-BE49-F238E27FC236}">
                <a16:creationId xmlns:a16="http://schemas.microsoft.com/office/drawing/2014/main" id="{6B9176EB-4993-BB58-F999-0EB06D55605D}"/>
              </a:ext>
            </a:extLst>
          </p:cNvPr>
          <p:cNvSpPr>
            <a:spLocks noGrp="1"/>
          </p:cNvSpPr>
          <p:nvPr>
            <p:ph type="dt" sz="half" idx="10"/>
          </p:nvPr>
        </p:nvSpPr>
        <p:spPr/>
        <p:txBody>
          <a:bodyPr/>
          <a:lstStyle/>
          <a:p>
            <a:r>
              <a:rPr lang="en-US" dirty="0"/>
              <a:t>Outline, 83</a:t>
            </a:r>
          </a:p>
        </p:txBody>
      </p:sp>
      <p:sp>
        <p:nvSpPr>
          <p:cNvPr id="5" name="Footer Placeholder 4">
            <a:extLst>
              <a:ext uri="{FF2B5EF4-FFF2-40B4-BE49-F238E27FC236}">
                <a16:creationId xmlns:a16="http://schemas.microsoft.com/office/drawing/2014/main" id="{3B613C51-78DC-84A3-353D-75460082DC4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05A069E0-9C33-D433-BE51-C65A20C77113}"/>
              </a:ext>
            </a:extLst>
          </p:cNvPr>
          <p:cNvSpPr>
            <a:spLocks noGrp="1"/>
          </p:cNvSpPr>
          <p:nvPr>
            <p:ph type="sldNum" sz="quarter" idx="12"/>
          </p:nvPr>
        </p:nvSpPr>
        <p:spPr/>
        <p:txBody>
          <a:bodyPr/>
          <a:lstStyle/>
          <a:p>
            <a:fld id="{27F658CE-3C2C-4608-AB25-6B872F7423A4}" type="slidenum">
              <a:rPr lang="en-US" smtClean="0"/>
              <a:t>630</a:t>
            </a:fld>
            <a:endParaRPr lang="en-US"/>
          </a:p>
        </p:txBody>
      </p:sp>
    </p:spTree>
    <p:extLst>
      <p:ext uri="{BB962C8B-B14F-4D97-AF65-F5344CB8AC3E}">
        <p14:creationId xmlns:p14="http://schemas.microsoft.com/office/powerpoint/2010/main" val="235301966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3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D9A0CD2-99CE-64F4-2464-E7416137424C}"/>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B2CE3735-DE1C-76E2-6121-1577E8B82C04}"/>
              </a:ext>
            </a:extLst>
          </p:cNvPr>
          <p:cNvPicPr>
            <a:picLocks noChangeAspect="1"/>
          </p:cNvPicPr>
          <p:nvPr/>
        </p:nvPicPr>
        <p:blipFill>
          <a:blip r:embed="rId2"/>
          <a:stretch>
            <a:fillRect/>
          </a:stretch>
        </p:blipFill>
        <p:spPr>
          <a:xfrm>
            <a:off x="2478086" y="1686588"/>
            <a:ext cx="4187828" cy="4187828"/>
          </a:xfrm>
          <a:prstGeom prst="rect">
            <a:avLst/>
          </a:prstGeom>
        </p:spPr>
      </p:pic>
      <p:sp>
        <p:nvSpPr>
          <p:cNvPr id="2" name="Title 1">
            <a:extLst>
              <a:ext uri="{FF2B5EF4-FFF2-40B4-BE49-F238E27FC236}">
                <a16:creationId xmlns:a16="http://schemas.microsoft.com/office/drawing/2014/main" id="{30E82A9A-6F6D-CEAE-4BB8-8172C18F209C}"/>
              </a:ext>
            </a:extLst>
          </p:cNvPr>
          <p:cNvSpPr>
            <a:spLocks noGrp="1"/>
          </p:cNvSpPr>
          <p:nvPr>
            <p:ph type="title"/>
          </p:nvPr>
        </p:nvSpPr>
        <p:spPr/>
        <p:txBody>
          <a:bodyPr/>
          <a:lstStyle/>
          <a:p>
            <a:r>
              <a:rPr kumimoji="0" lang="en-US"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Brant Petrie</a:t>
            </a:r>
            <a:endParaRPr lang="en-US" dirty="0"/>
          </a:p>
        </p:txBody>
      </p:sp>
      <p:sp>
        <p:nvSpPr>
          <p:cNvPr id="3" name="Content Placeholder 2">
            <a:extLst>
              <a:ext uri="{FF2B5EF4-FFF2-40B4-BE49-F238E27FC236}">
                <a16:creationId xmlns:a16="http://schemas.microsoft.com/office/drawing/2014/main" id="{E97C8235-160B-AED4-A2F1-E91AFA9C7CBD}"/>
              </a:ext>
            </a:extLst>
          </p:cNvPr>
          <p:cNvSpPr>
            <a:spLocks noGrp="1"/>
          </p:cNvSpPr>
          <p:nvPr>
            <p:ph idx="1"/>
          </p:nvPr>
        </p:nvSpPr>
        <p:spPr/>
        <p:txBody>
          <a:bodyPr/>
          <a:lstStyle/>
          <a:p>
            <a:pPr marL="0" indent="0">
              <a:spcBef>
                <a:spcPts val="0"/>
              </a:spcBef>
              <a:spcAft>
                <a:spcPts val="2400"/>
              </a:spcAft>
              <a:buNone/>
            </a:pPr>
            <a:r>
              <a:rPr lang="en-US" sz="2800" dirty="0"/>
              <a:t>of Socrates, whereas Hermogenes was. In the same way, it is entirely possible that the apostle Matthew could have relied on the Gospel of Mark’s record of </a:t>
            </a:r>
            <a:r>
              <a:rPr lang="en-US" sz="2800" b="1" dirty="0">
                <a:solidFill>
                  <a:srgbClr val="FFFF00"/>
                </a:solidFill>
              </a:rPr>
              <a:t>Peter’s testimony</a:t>
            </a:r>
            <a:r>
              <a:rPr lang="en-US" sz="2800" dirty="0"/>
              <a:t>, especially for any events at which Matthew himself was </a:t>
            </a:r>
            <a:r>
              <a:rPr lang="en-US" sz="2800" b="1" dirty="0">
                <a:solidFill>
                  <a:srgbClr val="FFFF00"/>
                </a:solidFill>
              </a:rPr>
              <a:t>not present</a:t>
            </a:r>
            <a:r>
              <a:rPr lang="en-US" sz="2800" dirty="0"/>
              <a:t>—such as the early days of Jesus’s ministry (see Matthew 3-8) or the events of Jesus’s passion and death, which Matthew did not witness because he had fled the scene (see Matthew 26-28).”  </a:t>
            </a:r>
            <a:r>
              <a:rPr lang="en-US" sz="2000" dirty="0"/>
              <a:t>(</a:t>
            </a:r>
            <a:r>
              <a:rPr lang="en-US" sz="2000" i="1" dirty="0"/>
              <a:t>The Case for Jesus</a:t>
            </a:r>
            <a:r>
              <a:rPr lang="en-US" sz="2000" dirty="0"/>
              <a:t>, 29)</a:t>
            </a:r>
          </a:p>
        </p:txBody>
      </p:sp>
      <p:sp>
        <p:nvSpPr>
          <p:cNvPr id="4" name="Date Placeholder 3">
            <a:extLst>
              <a:ext uri="{FF2B5EF4-FFF2-40B4-BE49-F238E27FC236}">
                <a16:creationId xmlns:a16="http://schemas.microsoft.com/office/drawing/2014/main" id="{41B7529C-23DD-13FA-0232-F0D4305A2518}"/>
              </a:ext>
            </a:extLst>
          </p:cNvPr>
          <p:cNvSpPr>
            <a:spLocks noGrp="1"/>
          </p:cNvSpPr>
          <p:nvPr>
            <p:ph type="dt" sz="half" idx="10"/>
          </p:nvPr>
        </p:nvSpPr>
        <p:spPr/>
        <p:txBody>
          <a:bodyPr/>
          <a:lstStyle/>
          <a:p>
            <a:r>
              <a:rPr lang="en-US" dirty="0"/>
              <a:t>Outline, 83</a:t>
            </a:r>
          </a:p>
        </p:txBody>
      </p:sp>
      <p:sp>
        <p:nvSpPr>
          <p:cNvPr id="5" name="Footer Placeholder 4">
            <a:extLst>
              <a:ext uri="{FF2B5EF4-FFF2-40B4-BE49-F238E27FC236}">
                <a16:creationId xmlns:a16="http://schemas.microsoft.com/office/drawing/2014/main" id="{FD8D256F-D9ED-E5C6-3387-4DECC3B5F7C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7D2BEC3D-9727-7053-2AE1-E4D70B391266}"/>
              </a:ext>
            </a:extLst>
          </p:cNvPr>
          <p:cNvSpPr>
            <a:spLocks noGrp="1"/>
          </p:cNvSpPr>
          <p:nvPr>
            <p:ph type="sldNum" sz="quarter" idx="12"/>
          </p:nvPr>
        </p:nvSpPr>
        <p:spPr/>
        <p:txBody>
          <a:bodyPr/>
          <a:lstStyle/>
          <a:p>
            <a:fld id="{27F658CE-3C2C-4608-AB25-6B872F7423A4}" type="slidenum">
              <a:rPr lang="en-US" smtClean="0"/>
              <a:t>631</a:t>
            </a:fld>
            <a:endParaRPr lang="en-US"/>
          </a:p>
        </p:txBody>
      </p:sp>
    </p:spTree>
    <p:extLst>
      <p:ext uri="{BB962C8B-B14F-4D97-AF65-F5344CB8AC3E}">
        <p14:creationId xmlns:p14="http://schemas.microsoft.com/office/powerpoint/2010/main" val="35487999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2" descr="Bart D. Ehrman - Wikipedia">
            <a:extLst>
              <a:ext uri="{FF2B5EF4-FFF2-40B4-BE49-F238E27FC236}">
                <a16:creationId xmlns:a16="http://schemas.microsoft.com/office/drawing/2014/main" id="{40E42320-CEC7-5873-5DCA-B6F387657C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8796" y="1568451"/>
            <a:ext cx="3583234" cy="4230547"/>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sz="4000" dirty="0"/>
              <a:t>Matthew In 3</a:t>
            </a:r>
            <a:r>
              <a:rPr lang="en-US" sz="4000" baseline="30000" dirty="0"/>
              <a:t>rd</a:t>
            </a:r>
            <a:r>
              <a:rPr lang="en-US" sz="4000" dirty="0"/>
              <a:t> Person</a:t>
            </a:r>
          </a:p>
        </p:txBody>
      </p:sp>
      <p:sp>
        <p:nvSpPr>
          <p:cNvPr id="3" name="Content Placeholder 2"/>
          <p:cNvSpPr>
            <a:spLocks noGrp="1"/>
          </p:cNvSpPr>
          <p:nvPr>
            <p:ph sz="half" idx="1"/>
          </p:nvPr>
        </p:nvSpPr>
        <p:spPr/>
        <p:txBody>
          <a:bodyPr/>
          <a:lstStyle/>
          <a:p>
            <a:pPr marL="0" indent="457200">
              <a:spcBef>
                <a:spcPts val="0"/>
              </a:spcBef>
              <a:spcAft>
                <a:spcPts val="2400"/>
              </a:spcAft>
              <a:buNone/>
            </a:pPr>
            <a:r>
              <a:rPr lang="en-US" sz="2800" dirty="0"/>
              <a:t>Matthew’s Gospel is written completely in </a:t>
            </a:r>
            <a:r>
              <a:rPr lang="en-US" sz="2800" b="1" dirty="0">
                <a:solidFill>
                  <a:srgbClr val="FFFF00"/>
                </a:solidFill>
              </a:rPr>
              <a:t>the third person</a:t>
            </a:r>
            <a:r>
              <a:rPr lang="en-US" sz="2800" dirty="0"/>
              <a:t>…. Even when this Gospel narrates the event of Matthew being called to become a disciple, it talks about </a:t>
            </a:r>
            <a:r>
              <a:rPr lang="en-US" sz="2800" b="1" dirty="0">
                <a:solidFill>
                  <a:srgbClr val="FFFF00"/>
                </a:solidFill>
              </a:rPr>
              <a:t>“him,”</a:t>
            </a:r>
            <a:r>
              <a:rPr lang="en-US" sz="2800" dirty="0"/>
              <a:t> not about </a:t>
            </a:r>
            <a:r>
              <a:rPr lang="en-US" sz="2800" b="1" dirty="0">
                <a:solidFill>
                  <a:srgbClr val="FFFF00"/>
                </a:solidFill>
              </a:rPr>
              <a:t>“me”</a:t>
            </a:r>
            <a:r>
              <a:rPr lang="en-US" sz="2800" dirty="0"/>
              <a:t>  </a:t>
            </a:r>
            <a:r>
              <a:rPr lang="en-US" sz="2000" dirty="0"/>
              <a:t>(Bart </a:t>
            </a:r>
            <a:r>
              <a:rPr lang="en-US" sz="2000" dirty="0" err="1"/>
              <a:t>Ehrman</a:t>
            </a:r>
            <a:r>
              <a:rPr lang="en-US" sz="2000" dirty="0"/>
              <a:t>, </a:t>
            </a:r>
            <a:r>
              <a:rPr lang="en-US" sz="2000" i="1" dirty="0"/>
              <a:t>Jesus Interrupted</a:t>
            </a:r>
            <a:r>
              <a:rPr lang="en-US" sz="2000" dirty="0"/>
              <a:t>, 2009, p. 109)</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Callout: Line 5">
            <a:extLst>
              <a:ext uri="{FF2B5EF4-FFF2-40B4-BE49-F238E27FC236}">
                <a16:creationId xmlns:a16="http://schemas.microsoft.com/office/drawing/2014/main" id="{59077DB3-CF78-DDF8-3AD4-0E335B88AE75}"/>
              </a:ext>
            </a:extLst>
          </p:cNvPr>
          <p:cNvSpPr/>
          <p:nvPr/>
        </p:nvSpPr>
        <p:spPr bwMode="auto">
          <a:xfrm>
            <a:off x="581617" y="1437980"/>
            <a:ext cx="7514523" cy="1724627"/>
          </a:xfrm>
          <a:prstGeom prst="borderCallout1">
            <a:avLst>
              <a:gd name="adj1" fmla="val 98840"/>
              <a:gd name="adj2" fmla="val 30517"/>
              <a:gd name="adj3" fmla="val 191471"/>
              <a:gd name="adj4" fmla="val 30308"/>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indent="512763" defTabSz="914400" rtl="0" eaLnBrk="0" fontAlgn="base" latinLnBrk="0" hangingPunct="0">
              <a:lnSpc>
                <a:spcPct val="100000"/>
              </a:lnSpc>
              <a:spcBef>
                <a:spcPct val="0"/>
              </a:spcBef>
              <a:spcAft>
                <a:spcPct val="0"/>
              </a:spcAft>
              <a:buClrTx/>
              <a:buSzTx/>
              <a:buFontTx/>
              <a:buNone/>
              <a:tabLst/>
            </a:pPr>
            <a:r>
              <a:rPr kumimoji="0" lang="en-US" sz="2500" b="1" i="1" u="none" strike="noStrike" cap="none" normalizeH="0" baseline="0">
                <a:ln>
                  <a:noFill/>
                </a:ln>
                <a:solidFill>
                  <a:schemeClr val="tx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Mt. 9:9:  </a:t>
            </a:r>
            <a:r>
              <a:rPr kumimoji="0" lang="en-US" sz="2500" b="0" i="0" u="none" strike="noStrike" cap="none" normalizeH="0" baseline="30000">
                <a:ln>
                  <a:noFill/>
                </a:ln>
                <a:solidFill>
                  <a:schemeClr val="tx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9</a:t>
            </a:r>
            <a:r>
              <a:rPr kumimoji="0" lang="en-US" sz="2500" b="0" i="0" u="none" strike="noStrike" cap="none" normalizeH="0" baseline="0">
                <a:ln>
                  <a:noFill/>
                </a:ln>
                <a:solidFill>
                  <a:schemeClr val="tx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As Jesus passed on from there, He saw a man named </a:t>
            </a:r>
            <a:r>
              <a:rPr kumimoji="0" lang="en-US" sz="2500" b="1" i="0" u="none" strike="noStrike" cap="none" normalizeH="0" baseline="0">
                <a:ln>
                  <a:noFill/>
                </a:ln>
                <a:solidFill>
                  <a:srgbClr val="FFFF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Matthew</a:t>
            </a:r>
            <a:r>
              <a:rPr kumimoji="0" lang="en-US" sz="2500" b="0" i="0" u="none" strike="noStrike" cap="none" normalizeH="0" baseline="0">
                <a:ln>
                  <a:noFill/>
                </a:ln>
                <a:solidFill>
                  <a:schemeClr val="tx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sitting at the tax office.  And He said to him, ‘Follow me.’  So </a:t>
            </a:r>
            <a:r>
              <a:rPr kumimoji="0" lang="en-US" sz="2500" b="1" i="0" u="none" strike="noStrike" cap="none" normalizeH="0" baseline="0">
                <a:ln>
                  <a:noFill/>
                </a:ln>
                <a:solidFill>
                  <a:srgbClr val="FFFF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he</a:t>
            </a:r>
            <a:r>
              <a:rPr kumimoji="0" lang="en-US" sz="2500" b="0" i="0" u="none" strike="noStrike" cap="none" normalizeH="0" baseline="0">
                <a:ln>
                  <a:noFill/>
                </a:ln>
                <a:solidFill>
                  <a:schemeClr val="tx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arouse and followed Him.”</a:t>
            </a:r>
          </a:p>
        </p:txBody>
      </p:sp>
      <p:sp>
        <p:nvSpPr>
          <p:cNvPr id="7" name="Date Placeholder 6">
            <a:extLst>
              <a:ext uri="{FF2B5EF4-FFF2-40B4-BE49-F238E27FC236}">
                <a16:creationId xmlns:a16="http://schemas.microsoft.com/office/drawing/2014/main" id="{BE4C22C2-D0EF-8295-FBDA-4EC97992951A}"/>
              </a:ext>
            </a:extLst>
          </p:cNvPr>
          <p:cNvSpPr>
            <a:spLocks noGrp="1"/>
          </p:cNvSpPr>
          <p:nvPr>
            <p:ph type="dt" sz="half" idx="10"/>
          </p:nvPr>
        </p:nvSpPr>
        <p:spPr/>
        <p:txBody>
          <a:bodyPr/>
          <a:lstStyle/>
          <a:p>
            <a:r>
              <a:rPr lang="en-US" dirty="0"/>
              <a:t>Outline, 83</a:t>
            </a:r>
          </a:p>
        </p:txBody>
      </p:sp>
    </p:spTree>
    <p:extLst>
      <p:ext uri="{BB962C8B-B14F-4D97-AF65-F5344CB8AC3E}">
        <p14:creationId xmlns:p14="http://schemas.microsoft.com/office/powerpoint/2010/main" val="83452937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A </a:t>
            </a:r>
            <a:r>
              <a:rPr lang="en-US" i="1"/>
              <a:t>Very</a:t>
            </a:r>
            <a:r>
              <a:rPr lang="en-US"/>
              <a:t> Old Argument</a:t>
            </a:r>
          </a:p>
        </p:txBody>
      </p:sp>
      <p:sp>
        <p:nvSpPr>
          <p:cNvPr id="8" name="Content Placeholder 7"/>
          <p:cNvSpPr>
            <a:spLocks noGrp="1"/>
          </p:cNvSpPr>
          <p:nvPr>
            <p:ph idx="1"/>
          </p:nvPr>
        </p:nvSpPr>
        <p:spPr>
          <a:xfrm>
            <a:off x="457200" y="1559860"/>
            <a:ext cx="8229600" cy="4571068"/>
          </a:xfrm>
        </p:spPr>
        <p:txBody>
          <a:bodyPr/>
          <a:lstStyle/>
          <a:p>
            <a:pPr marL="0" indent="457200">
              <a:buNone/>
            </a:pPr>
            <a:r>
              <a:rPr lang="en-US" sz="2800" b="1" i="1">
                <a:effectLst>
                  <a:outerShdw blurRad="38100" dist="38100" dir="2700000" algn="tl">
                    <a:srgbClr val="000000">
                      <a:alpha val="43137"/>
                    </a:srgbClr>
                  </a:outerShdw>
                </a:effectLst>
              </a:rPr>
              <a:t>Augustine</a:t>
            </a:r>
            <a:r>
              <a:rPr lang="en-US" sz="2800">
                <a:effectLst>
                  <a:outerShdw blurRad="38100" dist="38100" dir="2700000" algn="tl">
                    <a:srgbClr val="000000">
                      <a:alpha val="43137"/>
                    </a:srgbClr>
                  </a:outerShdw>
                </a:effectLst>
              </a:rPr>
              <a:t>  (~AD 400):  “</a:t>
            </a:r>
            <a:r>
              <a:rPr lang="en-US" sz="2800" b="1">
                <a:solidFill>
                  <a:srgbClr val="FFFF00"/>
                </a:solidFill>
                <a:effectLst>
                  <a:outerShdw blurRad="38100" dist="38100" dir="2700000" algn="tl">
                    <a:srgbClr val="000000">
                      <a:alpha val="43137"/>
                    </a:srgbClr>
                  </a:outerShdw>
                </a:effectLst>
              </a:rPr>
              <a:t>Faustus</a:t>
            </a:r>
            <a:r>
              <a:rPr lang="en-US" sz="2800">
                <a:effectLst>
                  <a:outerShdw blurRad="38100" dist="38100" dir="2700000" algn="tl">
                    <a:srgbClr val="000000">
                      <a:alpha val="43137"/>
                    </a:srgbClr>
                  </a:outerShdw>
                </a:effectLst>
              </a:rPr>
              <a:t> thinks himself wonderfully clever in proving that Matthew was not the writer of this Gospel, because, when speaking of his own election, he says not, He saw </a:t>
            </a:r>
            <a:r>
              <a:rPr lang="en-US" sz="2800" b="1">
                <a:solidFill>
                  <a:srgbClr val="FFFF00"/>
                </a:solidFill>
                <a:effectLst>
                  <a:outerShdw blurRad="38100" dist="38100" dir="2700000" algn="tl">
                    <a:srgbClr val="000000">
                      <a:alpha val="43137"/>
                    </a:srgbClr>
                  </a:outerShdw>
                </a:effectLst>
              </a:rPr>
              <a:t>me</a:t>
            </a:r>
            <a:r>
              <a:rPr lang="en-US" sz="2800">
                <a:effectLst>
                  <a:outerShdw blurRad="38100" dist="38100" dir="2700000" algn="tl">
                    <a:srgbClr val="000000">
                      <a:alpha val="43137"/>
                    </a:srgbClr>
                  </a:outerShdw>
                </a:effectLst>
              </a:rPr>
              <a:t>, and said to </a:t>
            </a:r>
            <a:r>
              <a:rPr lang="en-US" sz="2800" b="1">
                <a:solidFill>
                  <a:srgbClr val="FFFF00"/>
                </a:solidFill>
                <a:effectLst>
                  <a:outerShdw blurRad="38100" dist="38100" dir="2700000" algn="tl">
                    <a:srgbClr val="000000">
                      <a:alpha val="43137"/>
                    </a:srgbClr>
                  </a:outerShdw>
                </a:effectLst>
              </a:rPr>
              <a:t>me</a:t>
            </a:r>
            <a:r>
              <a:rPr lang="en-US" sz="2800">
                <a:effectLst>
                  <a:outerShdw blurRad="38100" dist="38100" dir="2700000" algn="tl">
                    <a:srgbClr val="000000">
                      <a:alpha val="43137"/>
                    </a:srgbClr>
                  </a:outerShdw>
                </a:effectLst>
              </a:rPr>
              <a:t>, Follow me; but, He saw </a:t>
            </a:r>
            <a:r>
              <a:rPr lang="en-US" sz="2800" b="1">
                <a:solidFill>
                  <a:srgbClr val="FFFF00"/>
                </a:solidFill>
                <a:effectLst>
                  <a:outerShdw blurRad="38100" dist="38100" dir="2700000" algn="tl">
                    <a:srgbClr val="000000">
                      <a:alpha val="43137"/>
                    </a:srgbClr>
                  </a:outerShdw>
                </a:effectLst>
              </a:rPr>
              <a:t>him</a:t>
            </a:r>
            <a:r>
              <a:rPr lang="en-US" sz="2800">
                <a:effectLst>
                  <a:outerShdw blurRad="38100" dist="38100" dir="2700000" algn="tl">
                    <a:srgbClr val="000000">
                      <a:alpha val="43137"/>
                    </a:srgbClr>
                  </a:outerShdw>
                </a:effectLst>
              </a:rPr>
              <a:t>, and said to </a:t>
            </a:r>
            <a:r>
              <a:rPr lang="en-US" sz="2800" b="1">
                <a:solidFill>
                  <a:srgbClr val="FFFF00"/>
                </a:solidFill>
                <a:effectLst>
                  <a:outerShdw blurRad="38100" dist="38100" dir="2700000" algn="tl">
                    <a:srgbClr val="000000">
                      <a:alpha val="43137"/>
                    </a:srgbClr>
                  </a:outerShdw>
                </a:effectLst>
              </a:rPr>
              <a:t>him</a:t>
            </a:r>
            <a:r>
              <a:rPr lang="en-US" sz="2800">
                <a:effectLst>
                  <a:outerShdw blurRad="38100" dist="38100" dir="2700000" algn="tl">
                    <a:srgbClr val="000000">
                      <a:alpha val="43137"/>
                    </a:srgbClr>
                  </a:outerShdw>
                </a:effectLst>
              </a:rPr>
              <a:t>, Follow me. This must have been said either in ignorance or from a design to mislead. Faustus can hardly be so ignorant as not to have read or heard that </a:t>
            </a:r>
            <a:r>
              <a:rPr lang="en-US" sz="2800" b="1">
                <a:solidFill>
                  <a:srgbClr val="FFFF00"/>
                </a:solidFill>
                <a:effectLst>
                  <a:outerShdw blurRad="38100" dist="38100" dir="2700000" algn="tl">
                    <a:srgbClr val="000000">
                      <a:alpha val="43137"/>
                    </a:srgbClr>
                  </a:outerShdw>
                </a:effectLst>
              </a:rPr>
              <a:t>narrators, when</a:t>
            </a:r>
            <a:endParaRPr lang="en-US" b="1">
              <a:solidFill>
                <a:srgbClr val="FFFF00"/>
              </a:solidFill>
              <a:effectLst>
                <a:outerShdw blurRad="38100" dist="38100" dir="2700000" algn="tl">
                  <a:srgbClr val="000000">
                    <a:alpha val="43137"/>
                  </a:srgbClr>
                </a:outerShdw>
              </a:effectLst>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F1D9AE30-1300-77DC-15B5-F830DDD283A8}"/>
              </a:ext>
            </a:extLst>
          </p:cNvPr>
          <p:cNvSpPr>
            <a:spLocks noGrp="1"/>
          </p:cNvSpPr>
          <p:nvPr>
            <p:ph type="dt" sz="half" idx="10"/>
          </p:nvPr>
        </p:nvSpPr>
        <p:spPr/>
        <p:txBody>
          <a:bodyPr/>
          <a:lstStyle/>
          <a:p>
            <a:r>
              <a:rPr lang="en-US" dirty="0"/>
              <a:t>Outline, 83</a:t>
            </a:r>
          </a:p>
        </p:txBody>
      </p:sp>
    </p:spTree>
    <p:extLst>
      <p:ext uri="{BB962C8B-B14F-4D97-AF65-F5344CB8AC3E}">
        <p14:creationId xmlns:p14="http://schemas.microsoft.com/office/powerpoint/2010/main" val="435655852"/>
      </p:ext>
    </p:extLst>
  </p:cSld>
  <p:clrMapOvr>
    <a:masterClrMapping/>
  </p:clrMapOvr>
  <p:transition spd="med">
    <p:pull/>
  </p:transition>
</p:sld>
</file>

<file path=ppt/slides/slide6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A </a:t>
            </a:r>
            <a:r>
              <a:rPr lang="en-US" i="1"/>
              <a:t>Very</a:t>
            </a:r>
            <a:r>
              <a:rPr lang="en-US"/>
              <a:t> Old Argument</a:t>
            </a:r>
          </a:p>
        </p:txBody>
      </p:sp>
      <p:sp>
        <p:nvSpPr>
          <p:cNvPr id="8" name="Content Placeholder 7"/>
          <p:cNvSpPr>
            <a:spLocks noGrp="1"/>
          </p:cNvSpPr>
          <p:nvPr>
            <p:ph idx="1"/>
          </p:nvPr>
        </p:nvSpPr>
        <p:spPr>
          <a:xfrm>
            <a:off x="457200" y="1559860"/>
            <a:ext cx="8229600" cy="4571068"/>
          </a:xfrm>
        </p:spPr>
        <p:txBody>
          <a:bodyPr/>
          <a:lstStyle/>
          <a:p>
            <a:pPr marL="0" indent="0">
              <a:buNone/>
            </a:pPr>
            <a:r>
              <a:rPr lang="en-US" sz="2800" b="1">
                <a:solidFill>
                  <a:srgbClr val="FFFF00"/>
                </a:solidFill>
                <a:effectLst>
                  <a:outerShdw blurRad="38100" dist="38100" dir="2700000" algn="tl">
                    <a:srgbClr val="000000">
                      <a:alpha val="43137"/>
                    </a:srgbClr>
                  </a:outerShdw>
                </a:effectLst>
              </a:rPr>
              <a:t>speaking of themselves, often use a construction as if speaking of another</a:t>
            </a:r>
            <a:r>
              <a:rPr lang="en-US" sz="2800">
                <a:effectLst>
                  <a:outerShdw blurRad="38100" dist="38100" dir="2700000" algn="tl">
                    <a:srgbClr val="000000">
                      <a:alpha val="43137"/>
                    </a:srgbClr>
                  </a:outerShdw>
                </a:effectLst>
              </a:rPr>
              <a:t>. It is more probable that Faustus wished to bewilder those more ignorant than himself, in the hope of getting hold on not a few unacquainted with these things.” </a:t>
            </a:r>
            <a:r>
              <a:rPr lang="en-US" sz="2000"/>
              <a:t>(</a:t>
            </a:r>
            <a:r>
              <a:rPr lang="en-US" sz="2000" i="1"/>
              <a:t>Reply to Faustus The Manichaean</a:t>
            </a:r>
            <a:r>
              <a:rPr lang="en-US" sz="2000"/>
              <a:t>, 17:1:4, </a:t>
            </a:r>
            <a:r>
              <a:rPr lang="en-US" sz="2000" err="1"/>
              <a:t>NPNF</a:t>
            </a:r>
            <a:r>
              <a:rPr lang="en-US" sz="2000"/>
              <a:t>, 1.4, 235-236)</a:t>
            </a:r>
            <a:r>
              <a:rPr lang="en-US" sz="2000">
                <a:effectLst>
                  <a:outerShdw blurRad="38100" dist="38100" dir="2700000" algn="tl">
                    <a:srgbClr val="000000">
                      <a:alpha val="43137"/>
                    </a:srgbClr>
                  </a:outerShdw>
                </a:effectLst>
              </a:rPr>
              <a:t> </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808B7849-2358-022A-6EA1-F6638FAD15CF}"/>
              </a:ext>
            </a:extLst>
          </p:cNvPr>
          <p:cNvSpPr>
            <a:spLocks noGrp="1"/>
          </p:cNvSpPr>
          <p:nvPr>
            <p:ph type="dt" sz="half" idx="10"/>
          </p:nvPr>
        </p:nvSpPr>
        <p:spPr/>
        <p:txBody>
          <a:bodyPr/>
          <a:lstStyle/>
          <a:p>
            <a:r>
              <a:rPr lang="en-US" dirty="0"/>
              <a:t>Outline, 83</a:t>
            </a:r>
          </a:p>
        </p:txBody>
      </p:sp>
    </p:spTree>
    <p:extLst>
      <p:ext uri="{BB962C8B-B14F-4D97-AF65-F5344CB8AC3E}">
        <p14:creationId xmlns:p14="http://schemas.microsoft.com/office/powerpoint/2010/main" val="1522288075"/>
      </p:ext>
    </p:extLst>
  </p:cSld>
  <p:clrMapOvr>
    <a:masterClrMapping/>
  </p:clrMapOvr>
  <p:transition spd="med">
    <p:pull/>
  </p:transition>
</p:sld>
</file>

<file path=ppt/slides/slide63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DCBB415-B057-92B9-7A6D-BFE3775C67FD}"/>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EF24087B-68BB-35EF-F184-163A6FDE4BF0}"/>
              </a:ext>
            </a:extLst>
          </p:cNvPr>
          <p:cNvSpPr>
            <a:spLocks noGrp="1"/>
          </p:cNvSpPr>
          <p:nvPr>
            <p:ph type="title"/>
          </p:nvPr>
        </p:nvSpPr>
        <p:spPr/>
        <p:txBody>
          <a:bodyPr/>
          <a:lstStyle/>
          <a:p>
            <a:r>
              <a:rPr lang="en-US" dirty="0"/>
              <a:t>Xenophon In 3</a:t>
            </a:r>
            <a:r>
              <a:rPr lang="en-US" baseline="30000" dirty="0"/>
              <a:t>rd</a:t>
            </a:r>
            <a:r>
              <a:rPr lang="en-US" dirty="0"/>
              <a:t> Person</a:t>
            </a:r>
            <a:endParaRPr lang="en-US" i="1" dirty="0"/>
          </a:p>
        </p:txBody>
      </p:sp>
      <p:sp>
        <p:nvSpPr>
          <p:cNvPr id="8" name="Content Placeholder 7">
            <a:extLst>
              <a:ext uri="{FF2B5EF4-FFF2-40B4-BE49-F238E27FC236}">
                <a16:creationId xmlns:a16="http://schemas.microsoft.com/office/drawing/2014/main" id="{F97070F6-3E32-0905-F021-48127499949D}"/>
              </a:ext>
            </a:extLst>
          </p:cNvPr>
          <p:cNvSpPr>
            <a:spLocks noGrp="1"/>
          </p:cNvSpPr>
          <p:nvPr>
            <p:ph idx="1"/>
          </p:nvPr>
        </p:nvSpPr>
        <p:spPr>
          <a:xfrm>
            <a:off x="457200" y="1559860"/>
            <a:ext cx="8229600" cy="4571068"/>
          </a:xfrm>
        </p:spPr>
        <p:txBody>
          <a:bodyPr/>
          <a:lstStyle/>
          <a:p>
            <a:pPr marL="0" indent="404813">
              <a:spcBef>
                <a:spcPts val="0"/>
              </a:spcBef>
              <a:spcAft>
                <a:spcPts val="2400"/>
              </a:spcAft>
              <a:buNone/>
            </a:pPr>
            <a:r>
              <a:rPr lang="en-US" sz="2800" b="1" i="1" dirty="0"/>
              <a:t>Xenophon</a:t>
            </a:r>
            <a:r>
              <a:rPr lang="en-US" sz="2800" i="1" dirty="0"/>
              <a:t>  </a:t>
            </a:r>
            <a:r>
              <a:rPr lang="en-US" sz="2800" dirty="0"/>
              <a:t>(c. 430-354 BC):  “[4] There was a man in the army named </a:t>
            </a:r>
            <a:r>
              <a:rPr lang="en-US" b="1" dirty="0">
                <a:solidFill>
                  <a:srgbClr val="FFFF00"/>
                </a:solidFill>
              </a:rPr>
              <a:t>Xenophon</a:t>
            </a:r>
            <a:r>
              <a:rPr lang="en-US" sz="2800" dirty="0"/>
              <a:t>, an Athenian, who was neither general nor captain nor private, but had accompanied the expedition because Proxenus, an old friend of </a:t>
            </a:r>
            <a:r>
              <a:rPr lang="en-US" b="1" dirty="0">
                <a:solidFill>
                  <a:srgbClr val="FFFF00"/>
                </a:solidFill>
              </a:rPr>
              <a:t>his</a:t>
            </a:r>
            <a:r>
              <a:rPr lang="en-US" sz="2800" dirty="0"/>
              <a:t>, had sent </a:t>
            </a:r>
            <a:r>
              <a:rPr lang="en-US" b="1" dirty="0">
                <a:solidFill>
                  <a:srgbClr val="FFFF00"/>
                </a:solidFill>
              </a:rPr>
              <a:t>him</a:t>
            </a:r>
            <a:r>
              <a:rPr lang="en-US" sz="2800" dirty="0"/>
              <a:t> at </a:t>
            </a:r>
            <a:r>
              <a:rPr lang="en-US" b="1" dirty="0">
                <a:solidFill>
                  <a:srgbClr val="FFFF00"/>
                </a:solidFill>
              </a:rPr>
              <a:t>his</a:t>
            </a:r>
            <a:r>
              <a:rPr lang="en-US" sz="2800" dirty="0"/>
              <a:t> home an invitation to go with him; Proxenus had also promised </a:t>
            </a:r>
            <a:r>
              <a:rPr lang="en-US" b="1" dirty="0">
                <a:solidFill>
                  <a:srgbClr val="FFFF00"/>
                </a:solidFill>
              </a:rPr>
              <a:t>him</a:t>
            </a:r>
            <a:r>
              <a:rPr lang="en-US" sz="2800" dirty="0"/>
              <a:t> that, if </a:t>
            </a:r>
            <a:r>
              <a:rPr lang="en-US" b="1" dirty="0">
                <a:solidFill>
                  <a:srgbClr val="FFFF00"/>
                </a:solidFill>
              </a:rPr>
              <a:t>he</a:t>
            </a:r>
            <a:r>
              <a:rPr lang="en-US" sz="2800" dirty="0"/>
              <a:t> would go, he would make him a friend of Cyrus, whom he himself regarded, so he said, as worth more to </a:t>
            </a:r>
            <a:r>
              <a:rPr lang="en-US" b="1" dirty="0">
                <a:solidFill>
                  <a:srgbClr val="FFFF00"/>
                </a:solidFill>
              </a:rPr>
              <a:t>him</a:t>
            </a:r>
            <a:r>
              <a:rPr lang="en-US" sz="2800" dirty="0"/>
              <a:t> than was </a:t>
            </a:r>
            <a:r>
              <a:rPr lang="en-US" b="1" dirty="0">
                <a:solidFill>
                  <a:srgbClr val="FFFF00"/>
                </a:solidFill>
              </a:rPr>
              <a:t>his</a:t>
            </a:r>
            <a:r>
              <a:rPr lang="en-US" sz="2800" dirty="0"/>
              <a:t> native state.”  </a:t>
            </a:r>
            <a:r>
              <a:rPr lang="en-US" sz="2000" dirty="0"/>
              <a:t>(</a:t>
            </a:r>
            <a:r>
              <a:rPr lang="en-US" sz="2000" i="1" dirty="0"/>
              <a:t>Xenophon in Seven Volumes</a:t>
            </a:r>
            <a:r>
              <a:rPr lang="en-US" sz="2000" dirty="0"/>
              <a:t>, 3:1:4)</a:t>
            </a:r>
          </a:p>
        </p:txBody>
      </p:sp>
      <p:sp>
        <p:nvSpPr>
          <p:cNvPr id="5" name="Footer Placeholder 4">
            <a:extLst>
              <a:ext uri="{FF2B5EF4-FFF2-40B4-BE49-F238E27FC236}">
                <a16:creationId xmlns:a16="http://schemas.microsoft.com/office/drawing/2014/main" id="{13CC7215-4D7A-4342-49FD-85EB8931C9A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86A57D7A-8BB9-7020-BD4F-52DE0B79359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A74457E5-3169-56A5-79F7-9E2C5E9E09F8}"/>
              </a:ext>
            </a:extLst>
          </p:cNvPr>
          <p:cNvSpPr>
            <a:spLocks noGrp="1"/>
          </p:cNvSpPr>
          <p:nvPr>
            <p:ph type="dt" sz="half" idx="10"/>
          </p:nvPr>
        </p:nvSpPr>
        <p:spPr/>
        <p:txBody>
          <a:bodyPr/>
          <a:lstStyle/>
          <a:p>
            <a:r>
              <a:rPr lang="en-US" dirty="0"/>
              <a:t>Outline, 83-84</a:t>
            </a:r>
          </a:p>
        </p:txBody>
      </p:sp>
    </p:spTree>
    <p:extLst>
      <p:ext uri="{BB962C8B-B14F-4D97-AF65-F5344CB8AC3E}">
        <p14:creationId xmlns:p14="http://schemas.microsoft.com/office/powerpoint/2010/main" val="1871127502"/>
      </p:ext>
    </p:extLst>
  </p:cSld>
  <p:clrMapOvr>
    <a:masterClrMapping/>
  </p:clrMapOvr>
  <p:transition spd="med">
    <p:pull/>
  </p:transition>
</p:sld>
</file>

<file path=ppt/slides/slide63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BA37947-A506-A617-F2B7-4F0317734E63}"/>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A21BADC9-C5B7-B43E-D58A-18F94E74E9E4}"/>
              </a:ext>
            </a:extLst>
          </p:cNvPr>
          <p:cNvSpPr>
            <a:spLocks noGrp="1"/>
          </p:cNvSpPr>
          <p:nvPr>
            <p:ph type="title"/>
          </p:nvPr>
        </p:nvSpPr>
        <p:spPr/>
        <p:txBody>
          <a:bodyPr/>
          <a:lstStyle/>
          <a:p>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Xenophon In 3</a:t>
            </a:r>
            <a:r>
              <a:rPr kumimoji="0" lang="en-US" sz="4400" b="0" i="0" u="none" strike="noStrike" kern="0" cap="none" spc="0" normalizeH="0" baseline="3000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rd</a:t>
            </a: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 Person</a:t>
            </a:r>
            <a:endParaRPr lang="en-US" i="1" dirty="0"/>
          </a:p>
        </p:txBody>
      </p:sp>
      <p:sp>
        <p:nvSpPr>
          <p:cNvPr id="8" name="Content Placeholder 7">
            <a:extLst>
              <a:ext uri="{FF2B5EF4-FFF2-40B4-BE49-F238E27FC236}">
                <a16:creationId xmlns:a16="http://schemas.microsoft.com/office/drawing/2014/main" id="{6E8B874C-1C36-9ADD-2E3E-966A9679DEF6}"/>
              </a:ext>
            </a:extLst>
          </p:cNvPr>
          <p:cNvSpPr>
            <a:spLocks noGrp="1"/>
          </p:cNvSpPr>
          <p:nvPr>
            <p:ph idx="1"/>
          </p:nvPr>
        </p:nvSpPr>
        <p:spPr>
          <a:xfrm>
            <a:off x="457200" y="1559860"/>
            <a:ext cx="8229600" cy="4571068"/>
          </a:xfrm>
        </p:spPr>
        <p:txBody>
          <a:bodyPr/>
          <a:lstStyle/>
          <a:p>
            <a:pPr marL="0" indent="404813">
              <a:spcBef>
                <a:spcPts val="0"/>
              </a:spcBef>
              <a:spcAft>
                <a:spcPts val="2400"/>
              </a:spcAft>
              <a:buNone/>
            </a:pPr>
            <a:r>
              <a:rPr lang="en-US" sz="2800" b="1" i="1" dirty="0"/>
              <a:t>Xenophon</a:t>
            </a:r>
            <a:r>
              <a:rPr lang="en-US" sz="2800" i="1" dirty="0"/>
              <a:t>  </a:t>
            </a:r>
            <a:r>
              <a:rPr lang="en-US" sz="2800" dirty="0"/>
              <a:t>(c. 430-354 BC):  “[15] Then </a:t>
            </a:r>
            <a:r>
              <a:rPr lang="en-US" b="1" dirty="0">
                <a:solidFill>
                  <a:srgbClr val="FFFF00"/>
                </a:solidFill>
              </a:rPr>
              <a:t>Xenophon</a:t>
            </a:r>
            <a:r>
              <a:rPr lang="en-US" sz="2800" dirty="0"/>
              <a:t>,</a:t>
            </a:r>
            <a:r>
              <a:rPr lang="en-US" sz="2800" baseline="30000" dirty="0"/>
              <a:t>67</a:t>
            </a:r>
            <a:r>
              <a:rPr lang="en-US" sz="2800" dirty="0"/>
              <a:t> an Athenian, seeing him from the Greek army, approached so as to meet him and asked if he had any orders to give; and Cyrus pulled up his horse and bade Xenophon tell everybody that the sacrificial victims and omens were all </a:t>
            </a:r>
            <a:r>
              <a:rPr lang="en-US" sz="2800" dirty="0" err="1"/>
              <a:t>favourable</a:t>
            </a:r>
            <a:r>
              <a:rPr lang="en-US" sz="2800" dirty="0"/>
              <a:t>.”  (Bold emphasis added, Xenophon in Seven Volumes, 1:8:15)</a:t>
            </a:r>
          </a:p>
          <a:p>
            <a:pPr lvl="1"/>
            <a:r>
              <a:rPr lang="en-US" dirty="0"/>
              <a:t>“</a:t>
            </a:r>
            <a:r>
              <a:rPr lang="en-US" baseline="30000" dirty="0"/>
              <a:t>67</a:t>
            </a:r>
            <a:r>
              <a:rPr lang="en-US" dirty="0"/>
              <a:t> The author. He always speaks of himself in the third person.”</a:t>
            </a:r>
          </a:p>
        </p:txBody>
      </p:sp>
      <p:sp>
        <p:nvSpPr>
          <p:cNvPr id="5" name="Footer Placeholder 4">
            <a:extLst>
              <a:ext uri="{FF2B5EF4-FFF2-40B4-BE49-F238E27FC236}">
                <a16:creationId xmlns:a16="http://schemas.microsoft.com/office/drawing/2014/main" id="{F1F9555B-9475-CDCC-117B-2F1BB502203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0E81DDDF-EE67-72C9-6002-FEB00528F7C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E773ABA2-A85D-1555-F4F8-79A882F9C21E}"/>
              </a:ext>
            </a:extLst>
          </p:cNvPr>
          <p:cNvSpPr>
            <a:spLocks noGrp="1"/>
          </p:cNvSpPr>
          <p:nvPr>
            <p:ph type="dt" sz="half" idx="10"/>
          </p:nvPr>
        </p:nvSpPr>
        <p:spPr/>
        <p:txBody>
          <a:bodyPr/>
          <a:lstStyle/>
          <a:p>
            <a:r>
              <a:rPr lang="en-US" dirty="0"/>
              <a:t>Outline, 83-84</a:t>
            </a:r>
          </a:p>
        </p:txBody>
      </p:sp>
    </p:spTree>
    <p:extLst>
      <p:ext uri="{BB962C8B-B14F-4D97-AF65-F5344CB8AC3E}">
        <p14:creationId xmlns:p14="http://schemas.microsoft.com/office/powerpoint/2010/main" val="1245905543"/>
      </p:ext>
    </p:extLst>
  </p:cSld>
  <p:clrMapOvr>
    <a:masterClrMapping/>
  </p:clrMapOvr>
  <p:transition spd="med">
    <p:pull/>
  </p:transition>
</p:sld>
</file>

<file path=ppt/slides/slide6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8002F0-6ED6-FC00-4191-7DD5CFD9BDCE}"/>
              </a:ext>
            </a:extLst>
          </p:cNvPr>
          <p:cNvSpPr>
            <a:spLocks noGrp="1"/>
          </p:cNvSpPr>
          <p:nvPr>
            <p:ph type="title"/>
          </p:nvPr>
        </p:nvSpPr>
        <p:spPr/>
        <p:txBody>
          <a:bodyPr/>
          <a:lstStyle/>
          <a:p>
            <a:pPr algn="l"/>
            <a:r>
              <a:rPr lang="en-US" sz="3000" dirty="0">
                <a:latin typeface="+mn-lt"/>
              </a:rPr>
              <a:t>Self-References In</a:t>
            </a:r>
            <a:br>
              <a:rPr lang="en-US" sz="5400" dirty="0"/>
            </a:br>
            <a:r>
              <a:rPr lang="en-US" dirty="0"/>
              <a:t>The Third Person</a:t>
            </a:r>
          </a:p>
        </p:txBody>
      </p:sp>
      <p:sp>
        <p:nvSpPr>
          <p:cNvPr id="4" name="Date Placeholder 3">
            <a:extLst>
              <a:ext uri="{FF2B5EF4-FFF2-40B4-BE49-F238E27FC236}">
                <a16:creationId xmlns:a16="http://schemas.microsoft.com/office/drawing/2014/main" id="{59231656-CA03-6678-D12F-3B3293C3247E}"/>
              </a:ext>
            </a:extLst>
          </p:cNvPr>
          <p:cNvSpPr>
            <a:spLocks noGrp="1"/>
          </p:cNvSpPr>
          <p:nvPr>
            <p:ph type="dt" sz="half" idx="10"/>
          </p:nvPr>
        </p:nvSpPr>
        <p:spPr/>
        <p:txBody>
          <a:bodyPr/>
          <a:lstStyle/>
          <a:p>
            <a:r>
              <a:rPr lang="en-US" dirty="0"/>
              <a:t>Outline, 84</a:t>
            </a:r>
          </a:p>
        </p:txBody>
      </p:sp>
      <p:sp>
        <p:nvSpPr>
          <p:cNvPr id="5" name="Footer Placeholder 4">
            <a:extLst>
              <a:ext uri="{FF2B5EF4-FFF2-40B4-BE49-F238E27FC236}">
                <a16:creationId xmlns:a16="http://schemas.microsoft.com/office/drawing/2014/main" id="{63BBF79F-CB15-F587-6AA1-8818E889021B}"/>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85DB6B97-B4F1-E9C4-2BA6-789E06B153AE}"/>
              </a:ext>
            </a:extLst>
          </p:cNvPr>
          <p:cNvSpPr>
            <a:spLocks noGrp="1"/>
          </p:cNvSpPr>
          <p:nvPr>
            <p:ph type="sldNum" sz="quarter" idx="12"/>
          </p:nvPr>
        </p:nvSpPr>
        <p:spPr/>
        <p:txBody>
          <a:bodyPr/>
          <a:lstStyle/>
          <a:p>
            <a:fld id="{3C8CA7C4-6BCF-4B83-8858-85B1748A2A5F}" type="slidenum">
              <a:rPr lang="en-US" smtClean="0"/>
              <a:t>637</a:t>
            </a:fld>
            <a:endParaRPr lang="en-US"/>
          </a:p>
        </p:txBody>
      </p:sp>
      <p:pic>
        <p:nvPicPr>
          <p:cNvPr id="7" name="Picture 6" descr="A painting of a person wearing a laurel wreath&#10;&#10;Description automatically generated">
            <a:extLst>
              <a:ext uri="{FF2B5EF4-FFF2-40B4-BE49-F238E27FC236}">
                <a16:creationId xmlns:a16="http://schemas.microsoft.com/office/drawing/2014/main" id="{FD55B5F0-E030-FB74-5088-CD82AFDAC8A2}"/>
              </a:ext>
            </a:extLst>
          </p:cNvPr>
          <p:cNvPicPr>
            <a:picLocks noChangeAspect="1"/>
          </p:cNvPicPr>
          <p:nvPr/>
        </p:nvPicPr>
        <p:blipFill>
          <a:blip r:embed="rId2"/>
          <a:stretch>
            <a:fillRect/>
          </a:stretch>
        </p:blipFill>
        <p:spPr>
          <a:xfrm>
            <a:off x="583211" y="1420813"/>
            <a:ext cx="1773843" cy="2313905"/>
          </a:xfrm>
          <a:prstGeom prst="rect">
            <a:avLst/>
          </a:prstGeom>
        </p:spPr>
      </p:pic>
      <p:pic>
        <p:nvPicPr>
          <p:cNvPr id="8" name="Picture 7">
            <a:extLst>
              <a:ext uri="{FF2B5EF4-FFF2-40B4-BE49-F238E27FC236}">
                <a16:creationId xmlns:a16="http://schemas.microsoft.com/office/drawing/2014/main" id="{4D0457FB-60C3-1E59-86D3-69624E886CF1}"/>
              </a:ext>
            </a:extLst>
          </p:cNvPr>
          <p:cNvPicPr>
            <a:picLocks noChangeAspect="1"/>
          </p:cNvPicPr>
          <p:nvPr/>
        </p:nvPicPr>
        <p:blipFill>
          <a:blip r:embed="rId3"/>
          <a:stretch>
            <a:fillRect/>
          </a:stretch>
        </p:blipFill>
        <p:spPr>
          <a:xfrm>
            <a:off x="6215410" y="1451616"/>
            <a:ext cx="1738000" cy="2313905"/>
          </a:xfrm>
          <a:prstGeom prst="rect">
            <a:avLst/>
          </a:prstGeom>
        </p:spPr>
      </p:pic>
      <p:pic>
        <p:nvPicPr>
          <p:cNvPr id="9" name="Picture 8">
            <a:extLst>
              <a:ext uri="{FF2B5EF4-FFF2-40B4-BE49-F238E27FC236}">
                <a16:creationId xmlns:a16="http://schemas.microsoft.com/office/drawing/2014/main" id="{C6DB2440-84AD-A464-3730-77B54A202B71}"/>
              </a:ext>
            </a:extLst>
          </p:cNvPr>
          <p:cNvPicPr>
            <a:picLocks noChangeAspect="1"/>
          </p:cNvPicPr>
          <p:nvPr/>
        </p:nvPicPr>
        <p:blipFill>
          <a:blip r:embed="rId4"/>
          <a:stretch>
            <a:fillRect/>
          </a:stretch>
        </p:blipFill>
        <p:spPr>
          <a:xfrm>
            <a:off x="1288490" y="3959292"/>
            <a:ext cx="2252297" cy="2252297"/>
          </a:xfrm>
          <a:prstGeom prst="rect">
            <a:avLst/>
          </a:prstGeom>
        </p:spPr>
      </p:pic>
      <p:pic>
        <p:nvPicPr>
          <p:cNvPr id="11" name="Picture 10">
            <a:extLst>
              <a:ext uri="{FF2B5EF4-FFF2-40B4-BE49-F238E27FC236}">
                <a16:creationId xmlns:a16="http://schemas.microsoft.com/office/drawing/2014/main" id="{DA3781C4-1909-BEFA-908C-4E75C1C6F62A}"/>
              </a:ext>
            </a:extLst>
          </p:cNvPr>
          <p:cNvPicPr>
            <a:picLocks noChangeAspect="1"/>
          </p:cNvPicPr>
          <p:nvPr/>
        </p:nvPicPr>
        <p:blipFill>
          <a:blip r:embed="rId5"/>
          <a:stretch>
            <a:fillRect/>
          </a:stretch>
        </p:blipFill>
        <p:spPr>
          <a:xfrm>
            <a:off x="5076647" y="3911295"/>
            <a:ext cx="1736990" cy="2252297"/>
          </a:xfrm>
          <a:prstGeom prst="rect">
            <a:avLst/>
          </a:prstGeom>
        </p:spPr>
      </p:pic>
      <p:pic>
        <p:nvPicPr>
          <p:cNvPr id="12" name="Picture 11">
            <a:extLst>
              <a:ext uri="{FF2B5EF4-FFF2-40B4-BE49-F238E27FC236}">
                <a16:creationId xmlns:a16="http://schemas.microsoft.com/office/drawing/2014/main" id="{D31AE8F9-5275-3B54-5046-6C7A0233BB33}"/>
              </a:ext>
            </a:extLst>
          </p:cNvPr>
          <p:cNvPicPr>
            <a:picLocks noChangeAspect="1"/>
          </p:cNvPicPr>
          <p:nvPr/>
        </p:nvPicPr>
        <p:blipFill>
          <a:blip r:embed="rId6"/>
          <a:stretch>
            <a:fillRect/>
          </a:stretch>
        </p:blipFill>
        <p:spPr>
          <a:xfrm>
            <a:off x="3540787" y="1451616"/>
            <a:ext cx="1475254" cy="2252297"/>
          </a:xfrm>
          <a:prstGeom prst="rect">
            <a:avLst/>
          </a:prstGeom>
        </p:spPr>
      </p:pic>
      <p:graphicFrame>
        <p:nvGraphicFramePr>
          <p:cNvPr id="13" name="Content Placeholder 6">
            <a:extLst>
              <a:ext uri="{FF2B5EF4-FFF2-40B4-BE49-F238E27FC236}">
                <a16:creationId xmlns:a16="http://schemas.microsoft.com/office/drawing/2014/main" id="{0FBD9500-1FDA-9A5E-6917-8EA2C63FA6FB}"/>
              </a:ext>
            </a:extLst>
          </p:cNvPr>
          <p:cNvGraphicFramePr>
            <a:graphicFrameLocks noGrp="1"/>
          </p:cNvGraphicFramePr>
          <p:nvPr>
            <p:ph idx="1"/>
            <p:extLst>
              <p:ext uri="{D42A27DB-BD31-4B8C-83A1-F6EECF244321}">
                <p14:modId xmlns:p14="http://schemas.microsoft.com/office/powerpoint/2010/main" val="1811375007"/>
              </p:ext>
            </p:extLst>
          </p:nvPr>
        </p:nvGraphicFramePr>
        <p:xfrm>
          <a:off x="457200" y="1371419"/>
          <a:ext cx="8229600" cy="495653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9759699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Lst>
  </p:timing>
</p:sld>
</file>

<file path=ppt/slides/slide6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085826-FDCA-9595-B0E5-117271430B04}"/>
              </a:ext>
            </a:extLst>
          </p:cNvPr>
          <p:cNvSpPr>
            <a:spLocks noGrp="1"/>
          </p:cNvSpPr>
          <p:nvPr>
            <p:ph type="title"/>
          </p:nvPr>
        </p:nvSpPr>
        <p:spPr/>
        <p:txBody>
          <a:bodyPr/>
          <a:lstStyle/>
          <a:p>
            <a:pPr algn="l"/>
            <a:r>
              <a:rPr lang="en-US" sz="3000" dirty="0">
                <a:latin typeface="+mn-lt"/>
              </a:rPr>
              <a:t>Self-References In</a:t>
            </a:r>
            <a:br>
              <a:rPr lang="en-US" sz="4000" dirty="0"/>
            </a:br>
            <a:r>
              <a:rPr lang="en-US" dirty="0"/>
              <a:t>The Third Person</a:t>
            </a:r>
          </a:p>
        </p:txBody>
      </p:sp>
      <p:sp>
        <p:nvSpPr>
          <p:cNvPr id="3" name="Content Placeholder 2">
            <a:extLst>
              <a:ext uri="{FF2B5EF4-FFF2-40B4-BE49-F238E27FC236}">
                <a16:creationId xmlns:a16="http://schemas.microsoft.com/office/drawing/2014/main" id="{F186A559-0D34-CDC5-2F3C-289A81F76669}"/>
              </a:ext>
            </a:extLst>
          </p:cNvPr>
          <p:cNvSpPr>
            <a:spLocks noGrp="1"/>
          </p:cNvSpPr>
          <p:nvPr>
            <p:ph idx="1"/>
          </p:nvPr>
        </p:nvSpPr>
        <p:spPr/>
        <p:txBody>
          <a:bodyPr/>
          <a:lstStyle/>
          <a:p>
            <a:r>
              <a:rPr lang="en-US" b="1" dirty="0">
                <a:solidFill>
                  <a:srgbClr val="FFFF00"/>
                </a:solidFill>
              </a:rPr>
              <a:t>Xenophon</a:t>
            </a:r>
            <a:r>
              <a:rPr lang="en-US" dirty="0"/>
              <a:t>, Anabasis 1:8:15; 2:5:40; 3:1:10, 47</a:t>
            </a:r>
          </a:p>
          <a:p>
            <a:r>
              <a:rPr lang="en-US" b="1" dirty="0">
                <a:solidFill>
                  <a:srgbClr val="FFFF00"/>
                </a:solidFill>
              </a:rPr>
              <a:t>Julius Caesar</a:t>
            </a:r>
            <a:r>
              <a:rPr lang="en-US" dirty="0"/>
              <a:t>, </a:t>
            </a:r>
            <a:r>
              <a:rPr lang="en-US" i="1" dirty="0"/>
              <a:t>Commentaries</a:t>
            </a:r>
          </a:p>
          <a:p>
            <a:r>
              <a:rPr lang="en-US" b="1" dirty="0">
                <a:solidFill>
                  <a:srgbClr val="FFFF00"/>
                </a:solidFill>
              </a:rPr>
              <a:t>Josephus</a:t>
            </a:r>
            <a:r>
              <a:rPr lang="en-US" dirty="0"/>
              <a:t>, </a:t>
            </a:r>
            <a:r>
              <a:rPr lang="en-US" i="1" dirty="0"/>
              <a:t>Jewish Wars  </a:t>
            </a:r>
            <a:r>
              <a:rPr lang="en-US" dirty="0"/>
              <a:t>2:20:6; 3:8:7:(387)</a:t>
            </a:r>
          </a:p>
          <a:p>
            <a:r>
              <a:rPr lang="en-US" b="1" dirty="0">
                <a:solidFill>
                  <a:srgbClr val="FFFF00"/>
                </a:solidFill>
              </a:rPr>
              <a:t>Nicolaus</a:t>
            </a:r>
            <a:r>
              <a:rPr lang="en-US" dirty="0"/>
              <a:t>, </a:t>
            </a:r>
            <a:r>
              <a:rPr lang="en-US" i="1" dirty="0"/>
              <a:t>History</a:t>
            </a:r>
          </a:p>
          <a:p>
            <a:r>
              <a:rPr lang="en-US" b="1" dirty="0" err="1">
                <a:solidFill>
                  <a:srgbClr val="FFFF00"/>
                </a:solidFill>
              </a:rPr>
              <a:t>Dexippus</a:t>
            </a:r>
            <a:r>
              <a:rPr lang="en-US" dirty="0"/>
              <a:t>, </a:t>
            </a:r>
            <a:r>
              <a:rPr lang="en-US" i="1" dirty="0" err="1"/>
              <a:t>Scythico</a:t>
            </a:r>
            <a:endParaRPr lang="en-US" i="1" dirty="0"/>
          </a:p>
          <a:p>
            <a:r>
              <a:rPr lang="en-US" b="1" dirty="0">
                <a:solidFill>
                  <a:srgbClr val="FFFF00"/>
                </a:solidFill>
              </a:rPr>
              <a:t>Thucydides</a:t>
            </a:r>
            <a:r>
              <a:rPr lang="en-US" dirty="0"/>
              <a:t>, </a:t>
            </a:r>
            <a:r>
              <a:rPr lang="en-US" i="1" dirty="0"/>
              <a:t>History of the Peloponnesian War</a:t>
            </a:r>
            <a:r>
              <a:rPr lang="en-US" dirty="0"/>
              <a:t>, 1:1:1; 4:104:4; 5:26:1</a:t>
            </a:r>
          </a:p>
          <a:p>
            <a:endParaRPr lang="en-US" dirty="0"/>
          </a:p>
        </p:txBody>
      </p:sp>
      <p:sp>
        <p:nvSpPr>
          <p:cNvPr id="4" name="Date Placeholder 3">
            <a:extLst>
              <a:ext uri="{FF2B5EF4-FFF2-40B4-BE49-F238E27FC236}">
                <a16:creationId xmlns:a16="http://schemas.microsoft.com/office/drawing/2014/main" id="{0B83E834-A0E6-8099-909E-7D1E01680253}"/>
              </a:ext>
            </a:extLst>
          </p:cNvPr>
          <p:cNvSpPr>
            <a:spLocks noGrp="1"/>
          </p:cNvSpPr>
          <p:nvPr>
            <p:ph type="dt" sz="half" idx="10"/>
          </p:nvPr>
        </p:nvSpPr>
        <p:spPr/>
        <p:txBody>
          <a:bodyPr/>
          <a:lstStyle/>
          <a:p>
            <a:r>
              <a:rPr lang="en-US" dirty="0"/>
              <a:t>Outline, 84</a:t>
            </a:r>
          </a:p>
        </p:txBody>
      </p:sp>
      <p:sp>
        <p:nvSpPr>
          <p:cNvPr id="5" name="Footer Placeholder 4">
            <a:extLst>
              <a:ext uri="{FF2B5EF4-FFF2-40B4-BE49-F238E27FC236}">
                <a16:creationId xmlns:a16="http://schemas.microsoft.com/office/drawing/2014/main" id="{BB2A11AA-F15E-1B0B-4FEF-04E3F9E62D55}"/>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08579844-C344-8A8D-0525-6EE1C83A0851}"/>
              </a:ext>
            </a:extLst>
          </p:cNvPr>
          <p:cNvSpPr>
            <a:spLocks noGrp="1"/>
          </p:cNvSpPr>
          <p:nvPr>
            <p:ph type="sldNum" sz="quarter" idx="12"/>
          </p:nvPr>
        </p:nvSpPr>
        <p:spPr/>
        <p:txBody>
          <a:bodyPr/>
          <a:lstStyle/>
          <a:p>
            <a:fld id="{3C8CA7C4-6BCF-4B83-8858-85B1748A2A5F}" type="slidenum">
              <a:rPr lang="en-US" smtClean="0"/>
              <a:t>638</a:t>
            </a:fld>
            <a:endParaRPr lang="en-US"/>
          </a:p>
        </p:txBody>
      </p:sp>
    </p:spTree>
    <p:extLst>
      <p:ext uri="{BB962C8B-B14F-4D97-AF65-F5344CB8AC3E}">
        <p14:creationId xmlns:p14="http://schemas.microsoft.com/office/powerpoint/2010/main" val="2153427293"/>
      </p:ext>
    </p:extLst>
  </p:cSld>
  <p:clrMapOvr>
    <a:masterClrMapping/>
  </p:clrMapOvr>
  <p:transition spd="med">
    <p:pull/>
  </p:transition>
</p:sld>
</file>

<file path=ppt/slides/slide6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91A11E-59BB-E11B-67F1-DA7CBBE66128}"/>
              </a:ext>
            </a:extLst>
          </p:cNvPr>
          <p:cNvSpPr>
            <a:spLocks noGrp="1"/>
          </p:cNvSpPr>
          <p:nvPr>
            <p:ph type="title"/>
          </p:nvPr>
        </p:nvSpPr>
        <p:spPr>
          <a:xfrm>
            <a:off x="457200" y="277813"/>
            <a:ext cx="6655981" cy="1143000"/>
          </a:xfrm>
        </p:spPr>
        <p:txBody>
          <a:bodyPr/>
          <a:lstStyle/>
          <a:p>
            <a:r>
              <a:rPr lang="en-US" dirty="0"/>
              <a:t>Gleason Archer</a:t>
            </a:r>
          </a:p>
        </p:txBody>
      </p:sp>
      <p:sp>
        <p:nvSpPr>
          <p:cNvPr id="3" name="Content Placeholder 2">
            <a:extLst>
              <a:ext uri="{FF2B5EF4-FFF2-40B4-BE49-F238E27FC236}">
                <a16:creationId xmlns:a16="http://schemas.microsoft.com/office/drawing/2014/main" id="{8E33BE88-EED2-0EC2-8164-D634739596B5}"/>
              </a:ext>
            </a:extLst>
          </p:cNvPr>
          <p:cNvSpPr>
            <a:spLocks noGrp="1"/>
          </p:cNvSpPr>
          <p:nvPr>
            <p:ph idx="1"/>
          </p:nvPr>
        </p:nvSpPr>
        <p:spPr/>
        <p:txBody>
          <a:bodyPr/>
          <a:lstStyle/>
          <a:p>
            <a:r>
              <a:rPr lang="en-US" dirty="0"/>
              <a:t>“The Greek historian </a:t>
            </a:r>
            <a:r>
              <a:rPr lang="en-US" b="1" dirty="0">
                <a:solidFill>
                  <a:srgbClr val="FFFF00"/>
                </a:solidFill>
              </a:rPr>
              <a:t>Xenophon</a:t>
            </a:r>
            <a:r>
              <a:rPr lang="en-US" dirty="0"/>
              <a:t>,</a:t>
            </a:r>
            <a:br>
              <a:rPr lang="en-US" dirty="0"/>
            </a:br>
            <a:r>
              <a:rPr lang="en-US" dirty="0"/>
              <a:t>in his Anabasis, characteristically refers to himself in the third person; likewise does </a:t>
            </a:r>
            <a:r>
              <a:rPr lang="en-US" b="1" dirty="0">
                <a:solidFill>
                  <a:srgbClr val="FFFF00"/>
                </a:solidFill>
              </a:rPr>
              <a:t>Julius Caesar </a:t>
            </a:r>
            <a:r>
              <a:rPr lang="en-US" dirty="0"/>
              <a:t>in his Gallic Wars and his Civil Wars as well. Yet no one questions that these were the genuine works of Xenophon and Caesar.”  </a:t>
            </a:r>
            <a:r>
              <a:rPr lang="en-US" sz="2000" dirty="0"/>
              <a:t>(</a:t>
            </a:r>
            <a:r>
              <a:rPr lang="en-US" sz="2000" i="1" dirty="0"/>
              <a:t>New International Encyclopedia of Bible Difficulties</a:t>
            </a:r>
            <a:r>
              <a:rPr lang="en-US" sz="2000" dirty="0"/>
              <a:t>, 112)</a:t>
            </a:r>
          </a:p>
        </p:txBody>
      </p:sp>
      <p:sp>
        <p:nvSpPr>
          <p:cNvPr id="4" name="Date Placeholder 3">
            <a:extLst>
              <a:ext uri="{FF2B5EF4-FFF2-40B4-BE49-F238E27FC236}">
                <a16:creationId xmlns:a16="http://schemas.microsoft.com/office/drawing/2014/main" id="{4F7DECD1-F054-262D-3223-2FDDA8D5F89D}"/>
              </a:ext>
            </a:extLst>
          </p:cNvPr>
          <p:cNvSpPr>
            <a:spLocks noGrp="1"/>
          </p:cNvSpPr>
          <p:nvPr>
            <p:ph type="dt" sz="half" idx="10"/>
          </p:nvPr>
        </p:nvSpPr>
        <p:spPr/>
        <p:txBody>
          <a:bodyPr/>
          <a:lstStyle/>
          <a:p>
            <a:r>
              <a:rPr lang="en-US" dirty="0"/>
              <a:t>Outline, 84</a:t>
            </a:r>
          </a:p>
        </p:txBody>
      </p:sp>
      <p:sp>
        <p:nvSpPr>
          <p:cNvPr id="5" name="Footer Placeholder 4">
            <a:extLst>
              <a:ext uri="{FF2B5EF4-FFF2-40B4-BE49-F238E27FC236}">
                <a16:creationId xmlns:a16="http://schemas.microsoft.com/office/drawing/2014/main" id="{A08C5B60-5498-B18F-05FD-54308E93A2C1}"/>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B2527EFF-7288-28FB-341D-4570484DD3E4}"/>
              </a:ext>
            </a:extLst>
          </p:cNvPr>
          <p:cNvSpPr>
            <a:spLocks noGrp="1"/>
          </p:cNvSpPr>
          <p:nvPr>
            <p:ph type="sldNum" sz="quarter" idx="12"/>
          </p:nvPr>
        </p:nvSpPr>
        <p:spPr/>
        <p:txBody>
          <a:bodyPr/>
          <a:lstStyle/>
          <a:p>
            <a:fld id="{3C8CA7C4-6BCF-4B83-8858-85B1748A2A5F}" type="slidenum">
              <a:rPr lang="en-US" smtClean="0"/>
              <a:t>639</a:t>
            </a:fld>
            <a:endParaRPr lang="en-US"/>
          </a:p>
        </p:txBody>
      </p:sp>
      <p:pic>
        <p:nvPicPr>
          <p:cNvPr id="7" name="Picture 6">
            <a:extLst>
              <a:ext uri="{FF2B5EF4-FFF2-40B4-BE49-F238E27FC236}">
                <a16:creationId xmlns:a16="http://schemas.microsoft.com/office/drawing/2014/main" id="{91368FFD-74FC-FA6D-766D-CF92CCD1DE67}"/>
              </a:ext>
            </a:extLst>
          </p:cNvPr>
          <p:cNvPicPr>
            <a:picLocks noChangeAspect="1"/>
          </p:cNvPicPr>
          <p:nvPr/>
        </p:nvPicPr>
        <p:blipFill>
          <a:blip r:embed="rId2"/>
          <a:stretch>
            <a:fillRect/>
          </a:stretch>
        </p:blipFill>
        <p:spPr>
          <a:xfrm>
            <a:off x="6755219" y="122237"/>
            <a:ext cx="2133600" cy="1953802"/>
          </a:xfrm>
          <a:prstGeom prst="rect">
            <a:avLst/>
          </a:prstGeom>
          <a:ln>
            <a:noFill/>
          </a:ln>
          <a:effectLst>
            <a:softEdge rad="112500"/>
          </a:effectLst>
        </p:spPr>
      </p:pic>
    </p:spTree>
    <p:extLst>
      <p:ext uri="{BB962C8B-B14F-4D97-AF65-F5344CB8AC3E}">
        <p14:creationId xmlns:p14="http://schemas.microsoft.com/office/powerpoint/2010/main" val="3984226053"/>
      </p:ext>
    </p:extLst>
  </p:cSld>
  <p:clrMapOvr>
    <a:masterClrMapping/>
  </p:clrMapOvr>
  <p:transition spd="med">
    <p:pull/>
  </p:transition>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Augustine</a:t>
            </a:r>
            <a:br>
              <a:rPr lang="en-US"/>
            </a:br>
            <a:r>
              <a:rPr lang="en-US" sz="3000">
                <a:latin typeface="+mn-lt"/>
              </a:rPr>
              <a:t>(AD 354-430)</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a:t>
            </a:r>
            <a:r>
              <a:rPr lang="en-US" b="1" dirty="0">
                <a:solidFill>
                  <a:srgbClr val="FFFF00"/>
                </a:solidFill>
              </a:rPr>
              <a:t>Bishop</a:t>
            </a:r>
            <a:r>
              <a:rPr lang="en-US" dirty="0"/>
              <a:t> of Hippo and a voluminous writer on philosophical, exegetical, theological and ecclesiological topics. He formulated the Western doctrines of </a:t>
            </a:r>
            <a:r>
              <a:rPr lang="en-US" b="1" dirty="0">
                <a:solidFill>
                  <a:srgbClr val="FFFF00"/>
                </a:solidFill>
              </a:rPr>
              <a:t>predestination</a:t>
            </a:r>
            <a:r>
              <a:rPr lang="en-US" dirty="0"/>
              <a:t> and </a:t>
            </a:r>
            <a:r>
              <a:rPr lang="en-US" b="1" dirty="0">
                <a:solidFill>
                  <a:srgbClr val="FFFF00"/>
                </a:solidFill>
              </a:rPr>
              <a:t>original sin </a:t>
            </a:r>
            <a:r>
              <a:rPr lang="en-US" dirty="0"/>
              <a:t>in his writings against the </a:t>
            </a:r>
            <a:r>
              <a:rPr lang="en-US" dirty="0" err="1"/>
              <a:t>Pelagians</a:t>
            </a:r>
            <a:r>
              <a:rPr lang="en-US" dirty="0"/>
              <a:t>.”  </a:t>
            </a:r>
            <a:r>
              <a:rPr lang="en-US" sz="2000" dirty="0"/>
              <a:t>( </a:t>
            </a:r>
            <a:r>
              <a:rPr lang="en-US" sz="2000" i="1" dirty="0"/>
              <a:t>Ancient Christian Commentary on Scripture: Introduction and Biographic Information</a:t>
            </a:r>
            <a:r>
              <a:rPr lang="en-US" sz="2000" dirty="0"/>
              <a:t>, 488)</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84BBA17-B1FD-9443-23D4-BFFC4B865EAB}"/>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9</a:t>
            </a:r>
          </a:p>
        </p:txBody>
      </p:sp>
    </p:spTree>
    <p:extLst>
      <p:ext uri="{BB962C8B-B14F-4D97-AF65-F5344CB8AC3E}">
        <p14:creationId xmlns:p14="http://schemas.microsoft.com/office/powerpoint/2010/main" val="157480339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4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FC80C46-95C5-ABCC-2D49-82756058CDDD}"/>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89ED8FEF-C11F-657E-47E7-0EFC62201230}"/>
              </a:ext>
            </a:extLst>
          </p:cNvPr>
          <p:cNvPicPr>
            <a:picLocks noChangeAspect="1"/>
          </p:cNvPicPr>
          <p:nvPr/>
        </p:nvPicPr>
        <p:blipFill>
          <a:blip r:embed="rId2"/>
          <a:stretch>
            <a:fillRect/>
          </a:stretch>
        </p:blipFill>
        <p:spPr>
          <a:xfrm>
            <a:off x="2974320" y="1420813"/>
            <a:ext cx="3195359" cy="4608690"/>
          </a:xfrm>
          <a:prstGeom prst="rect">
            <a:avLst/>
          </a:prstGeom>
        </p:spPr>
      </p:pic>
      <p:sp>
        <p:nvSpPr>
          <p:cNvPr id="2" name="Title 1">
            <a:extLst>
              <a:ext uri="{FF2B5EF4-FFF2-40B4-BE49-F238E27FC236}">
                <a16:creationId xmlns:a16="http://schemas.microsoft.com/office/drawing/2014/main" id="{9AA0835E-0CE7-370F-D684-2A73D2D5B739}"/>
              </a:ext>
            </a:extLst>
          </p:cNvPr>
          <p:cNvSpPr>
            <a:spLocks noGrp="1"/>
          </p:cNvSpPr>
          <p:nvPr>
            <p:ph type="title"/>
          </p:nvPr>
        </p:nvSpPr>
        <p:spPr>
          <a:xfrm>
            <a:off x="457200" y="277813"/>
            <a:ext cx="6655981" cy="1143000"/>
          </a:xfrm>
        </p:spPr>
        <p:txBody>
          <a:bodyPr/>
          <a:lstStyle/>
          <a:p>
            <a:r>
              <a:rPr lang="en-US" dirty="0"/>
              <a:t>Richard </a:t>
            </a:r>
            <a:r>
              <a:rPr lang="en-US" dirty="0" err="1"/>
              <a:t>Bauckham</a:t>
            </a:r>
            <a:endParaRPr lang="en-US" dirty="0"/>
          </a:p>
        </p:txBody>
      </p:sp>
      <p:sp>
        <p:nvSpPr>
          <p:cNvPr id="3" name="Content Placeholder 2">
            <a:extLst>
              <a:ext uri="{FF2B5EF4-FFF2-40B4-BE49-F238E27FC236}">
                <a16:creationId xmlns:a16="http://schemas.microsoft.com/office/drawing/2014/main" id="{3F548060-49A8-332A-801D-7F97E67F4677}"/>
              </a:ext>
            </a:extLst>
          </p:cNvPr>
          <p:cNvSpPr>
            <a:spLocks noGrp="1"/>
          </p:cNvSpPr>
          <p:nvPr>
            <p:ph idx="1"/>
          </p:nvPr>
        </p:nvSpPr>
        <p:spPr/>
        <p:txBody>
          <a:bodyPr/>
          <a:lstStyle/>
          <a:p>
            <a:r>
              <a:rPr lang="en-US" dirty="0"/>
              <a:t>“This is in accordance with </a:t>
            </a:r>
            <a:r>
              <a:rPr lang="en-US" b="1" dirty="0">
                <a:solidFill>
                  <a:srgbClr val="FFFF00"/>
                </a:solidFill>
              </a:rPr>
              <a:t>the best and regular historiographic practice</a:t>
            </a:r>
            <a:r>
              <a:rPr lang="en-US" dirty="0"/>
              <a:t>. When ancient historians referred to themselves within their narratives as participating in or observing the events they recount, </a:t>
            </a:r>
            <a:r>
              <a:rPr lang="en-US" b="1" dirty="0">
                <a:solidFill>
                  <a:srgbClr val="FFFF00"/>
                </a:solidFill>
              </a:rPr>
              <a:t>they commonly referred to themselves in the third person by name, </a:t>
            </a:r>
            <a:r>
              <a:rPr lang="en-US" dirty="0"/>
              <a:t>as </a:t>
            </a:r>
            <a:r>
              <a:rPr lang="en-US" b="1" dirty="0">
                <a:solidFill>
                  <a:srgbClr val="FFFF00"/>
                </a:solidFill>
              </a:rPr>
              <a:t>Thucydides, Xenophon, Polybius, Julius Caesar</a:t>
            </a:r>
            <a:r>
              <a:rPr lang="en-US" dirty="0"/>
              <a:t>, or </a:t>
            </a:r>
            <a:r>
              <a:rPr lang="en-US" b="1" dirty="0">
                <a:solidFill>
                  <a:srgbClr val="FFFF00"/>
                </a:solidFill>
              </a:rPr>
              <a:t>Josephus</a:t>
            </a:r>
            <a:r>
              <a:rPr lang="en-US" dirty="0"/>
              <a:t>.”  </a:t>
            </a:r>
            <a:r>
              <a:rPr lang="en-US" sz="2000" dirty="0"/>
              <a:t>(</a:t>
            </a:r>
            <a:r>
              <a:rPr lang="en-US" sz="2000" i="1" dirty="0"/>
              <a:t>Jesus and the Eyewitnesses</a:t>
            </a:r>
            <a:r>
              <a:rPr lang="en-US" sz="2000" dirty="0"/>
              <a:t>, 393)</a:t>
            </a:r>
          </a:p>
        </p:txBody>
      </p:sp>
      <p:sp>
        <p:nvSpPr>
          <p:cNvPr id="4" name="Date Placeholder 3">
            <a:extLst>
              <a:ext uri="{FF2B5EF4-FFF2-40B4-BE49-F238E27FC236}">
                <a16:creationId xmlns:a16="http://schemas.microsoft.com/office/drawing/2014/main" id="{71A8E619-96F4-F5CD-DAEB-A975DC12DCA5}"/>
              </a:ext>
            </a:extLst>
          </p:cNvPr>
          <p:cNvSpPr>
            <a:spLocks noGrp="1"/>
          </p:cNvSpPr>
          <p:nvPr>
            <p:ph type="dt" sz="half" idx="10"/>
          </p:nvPr>
        </p:nvSpPr>
        <p:spPr/>
        <p:txBody>
          <a:bodyPr/>
          <a:lstStyle/>
          <a:p>
            <a:r>
              <a:rPr lang="en-US" dirty="0"/>
              <a:t>Outline, 84</a:t>
            </a:r>
          </a:p>
        </p:txBody>
      </p:sp>
      <p:sp>
        <p:nvSpPr>
          <p:cNvPr id="5" name="Footer Placeholder 4">
            <a:extLst>
              <a:ext uri="{FF2B5EF4-FFF2-40B4-BE49-F238E27FC236}">
                <a16:creationId xmlns:a16="http://schemas.microsoft.com/office/drawing/2014/main" id="{0EA335EB-BDC7-1950-5633-AAD54E38BC35}"/>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9628B272-52B5-2661-4801-B1407BA5CF84}"/>
              </a:ext>
            </a:extLst>
          </p:cNvPr>
          <p:cNvSpPr>
            <a:spLocks noGrp="1"/>
          </p:cNvSpPr>
          <p:nvPr>
            <p:ph type="sldNum" sz="quarter" idx="12"/>
          </p:nvPr>
        </p:nvSpPr>
        <p:spPr/>
        <p:txBody>
          <a:bodyPr/>
          <a:lstStyle/>
          <a:p>
            <a:fld id="{3C8CA7C4-6BCF-4B83-8858-85B1748A2A5F}" type="slidenum">
              <a:rPr lang="en-US" smtClean="0"/>
              <a:t>640</a:t>
            </a:fld>
            <a:endParaRPr lang="en-US"/>
          </a:p>
        </p:txBody>
      </p:sp>
    </p:spTree>
    <p:extLst>
      <p:ext uri="{BB962C8B-B14F-4D97-AF65-F5344CB8AC3E}">
        <p14:creationId xmlns:p14="http://schemas.microsoft.com/office/powerpoint/2010/main" val="24745464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a:t>Jesus Is Not God</a:t>
            </a:r>
          </a:p>
        </p:txBody>
      </p:sp>
      <p:sp>
        <p:nvSpPr>
          <p:cNvPr id="3" name="Content Placeholder 2"/>
          <p:cNvSpPr>
            <a:spLocks noGrp="1"/>
          </p:cNvSpPr>
          <p:nvPr>
            <p:ph sz="half" idx="1"/>
          </p:nvPr>
        </p:nvSpPr>
        <p:spPr>
          <a:xfrm>
            <a:off x="3987208" y="1420813"/>
            <a:ext cx="4450977" cy="4530725"/>
          </a:xfrm>
        </p:spPr>
        <p:txBody>
          <a:bodyPr anchor="ctr"/>
          <a:lstStyle/>
          <a:p>
            <a:pPr marL="0" indent="457200">
              <a:spcBef>
                <a:spcPts val="0"/>
              </a:spcBef>
              <a:spcAft>
                <a:spcPts val="2400"/>
              </a:spcAft>
              <a:buNone/>
            </a:pPr>
            <a:r>
              <a:rPr lang="en-US" sz="2800" dirty="0"/>
              <a:t>“In Matthew there is not a word about </a:t>
            </a:r>
            <a:r>
              <a:rPr lang="en-US" sz="2800" b="1" dirty="0">
                <a:solidFill>
                  <a:srgbClr val="FFFF00"/>
                </a:solidFill>
              </a:rPr>
              <a:t>Jesus being God</a:t>
            </a:r>
            <a:r>
              <a:rPr lang="en-US" sz="2800" dirty="0"/>
              <a:t>; in John, that is precisely </a:t>
            </a:r>
            <a:r>
              <a:rPr lang="en-US" b="1" kern="1200" dirty="0">
                <a:solidFill>
                  <a:srgbClr val="FFFF00"/>
                </a:solidFill>
                <a:latin typeface="Arial" panose="020B0604020202020204"/>
              </a:rPr>
              <a:t>who he is  </a:t>
            </a:r>
            <a:r>
              <a:rPr lang="en-US" sz="2000" dirty="0"/>
              <a:t>(</a:t>
            </a:r>
            <a:r>
              <a:rPr lang="en-US" sz="2000" i="1" dirty="0"/>
              <a:t>Jesus Interrupted</a:t>
            </a:r>
            <a:r>
              <a:rPr lang="en-US" sz="2000" dirty="0"/>
              <a:t>, 2011, 47)</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AC3AC28F-0852-9DE6-CA1D-E9EE77DF436F}"/>
              </a:ext>
            </a:extLst>
          </p:cNvPr>
          <p:cNvSpPr>
            <a:spLocks noGrp="1"/>
          </p:cNvSpPr>
          <p:nvPr>
            <p:ph type="dt" sz="half" idx="10"/>
          </p:nvPr>
        </p:nvSpPr>
        <p:spPr/>
        <p:txBody>
          <a:bodyPr/>
          <a:lstStyle/>
          <a:p>
            <a:r>
              <a:rPr lang="en-US" dirty="0"/>
              <a:t>Outline, 84</a:t>
            </a:r>
          </a:p>
        </p:txBody>
      </p:sp>
      <p:pic>
        <p:nvPicPr>
          <p:cNvPr id="8" name="Picture 7">
            <a:extLst>
              <a:ext uri="{FF2B5EF4-FFF2-40B4-BE49-F238E27FC236}">
                <a16:creationId xmlns:a16="http://schemas.microsoft.com/office/drawing/2014/main" id="{69B247EC-8802-716E-F96B-A37A26BA66F4}"/>
              </a:ext>
            </a:extLst>
          </p:cNvPr>
          <p:cNvPicPr>
            <a:picLocks noChangeAspect="1"/>
          </p:cNvPicPr>
          <p:nvPr/>
        </p:nvPicPr>
        <p:blipFill>
          <a:blip r:embed="rId3"/>
          <a:stretch>
            <a:fillRect/>
          </a:stretch>
        </p:blipFill>
        <p:spPr>
          <a:xfrm>
            <a:off x="705815" y="1616148"/>
            <a:ext cx="3230936" cy="3813383"/>
          </a:xfrm>
          <a:prstGeom prst="rect">
            <a:avLst/>
          </a:prstGeom>
        </p:spPr>
      </p:pic>
    </p:spTree>
    <p:extLst>
      <p:ext uri="{BB962C8B-B14F-4D97-AF65-F5344CB8AC3E}">
        <p14:creationId xmlns:p14="http://schemas.microsoft.com/office/powerpoint/2010/main" val="2164175562"/>
      </p:ext>
    </p:extLst>
  </p:cSld>
  <p:clrMapOvr>
    <a:overrideClrMapping bg1="dk2" tx1="lt1" bg2="dk1" tx2="lt2" accent1="accent1" accent2="accent2" accent3="accent3" accent4="accent4" accent5="accent5" accent6="accent6" hlink="hlink" folHlink="folHlink"/>
  </p:clrMapOvr>
  <p:transition spd="med">
    <p:pull/>
  </p:transition>
</p:sld>
</file>

<file path=ppt/slides/slide6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03283EEF-5AC4-86B2-23AF-18D1B9CA3628}"/>
              </a:ext>
            </a:extLst>
          </p:cNvPr>
          <p:cNvSpPr>
            <a:spLocks noGrp="1"/>
          </p:cNvSpPr>
          <p:nvPr>
            <p:ph type="title"/>
          </p:nvPr>
        </p:nvSpPr>
        <p:spPr/>
        <p:txBody>
          <a:bodyPr/>
          <a:lstStyle/>
          <a:p>
            <a:r>
              <a:rPr lang="en-US" dirty="0"/>
              <a:t>Jesus Is God In Matthew</a:t>
            </a:r>
          </a:p>
        </p:txBody>
      </p:sp>
      <p:graphicFrame>
        <p:nvGraphicFramePr>
          <p:cNvPr id="10" name="Content Placeholder 9">
            <a:extLst>
              <a:ext uri="{FF2B5EF4-FFF2-40B4-BE49-F238E27FC236}">
                <a16:creationId xmlns:a16="http://schemas.microsoft.com/office/drawing/2014/main" id="{3F3017F3-B632-8504-207C-BCE892D0B30A}"/>
              </a:ext>
            </a:extLst>
          </p:cNvPr>
          <p:cNvGraphicFramePr>
            <a:graphicFrameLocks noGrp="1"/>
          </p:cNvGraphicFramePr>
          <p:nvPr>
            <p:ph idx="1"/>
            <p:extLst>
              <p:ext uri="{D42A27DB-BD31-4B8C-83A1-F6EECF244321}">
                <p14:modId xmlns:p14="http://schemas.microsoft.com/office/powerpoint/2010/main" val="3437151718"/>
              </p:ext>
            </p:extLst>
          </p:nvPr>
        </p:nvGraphicFramePr>
        <p:xfrm>
          <a:off x="457200" y="1600200"/>
          <a:ext cx="8229600" cy="4038600"/>
        </p:xfrm>
        <a:graphic>
          <a:graphicData uri="http://schemas.openxmlformats.org/drawingml/2006/table">
            <a:tbl>
              <a:tblPr firstRow="1" bandRow="1">
                <a:tableStyleId>{5C22544A-7EE6-4342-B048-85BDC9FD1C3A}</a:tableStyleId>
              </a:tblPr>
              <a:tblGrid>
                <a:gridCol w="1765005">
                  <a:extLst>
                    <a:ext uri="{9D8B030D-6E8A-4147-A177-3AD203B41FA5}">
                      <a16:colId xmlns:a16="http://schemas.microsoft.com/office/drawing/2014/main" val="113962395"/>
                    </a:ext>
                  </a:extLst>
                </a:gridCol>
                <a:gridCol w="4486939">
                  <a:extLst>
                    <a:ext uri="{9D8B030D-6E8A-4147-A177-3AD203B41FA5}">
                      <a16:colId xmlns:a16="http://schemas.microsoft.com/office/drawing/2014/main" val="1093088532"/>
                    </a:ext>
                  </a:extLst>
                </a:gridCol>
                <a:gridCol w="1977656">
                  <a:extLst>
                    <a:ext uri="{9D8B030D-6E8A-4147-A177-3AD203B41FA5}">
                      <a16:colId xmlns:a16="http://schemas.microsoft.com/office/drawing/2014/main" val="1964773886"/>
                    </a:ext>
                  </a:extLst>
                </a:gridCol>
              </a:tblGrid>
              <a:tr h="370840">
                <a:tc>
                  <a:txBody>
                    <a:bodyPr/>
                    <a:lstStyle/>
                    <a:p>
                      <a:pPr algn="ctr"/>
                      <a:r>
                        <a:rPr lang="en-US" sz="2500" b="0" dirty="0">
                          <a:effectLst>
                            <a:outerShdw blurRad="38100" dist="38100" dir="2700000" algn="tl">
                              <a:srgbClr val="000000">
                                <a:alpha val="43137"/>
                              </a:srgbClr>
                            </a:outerShdw>
                          </a:effectLst>
                          <a:latin typeface="+mj-lt"/>
                        </a:rPr>
                        <a:t>OT</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Allusion</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Matthew</a:t>
                      </a:r>
                    </a:p>
                  </a:txBody>
                  <a:tcPr>
                    <a:solidFill>
                      <a:srgbClr val="0000FF"/>
                    </a:solidFill>
                  </a:tcPr>
                </a:tc>
                <a:extLst>
                  <a:ext uri="{0D108BD9-81ED-4DB2-BD59-A6C34878D82A}">
                    <a16:rowId xmlns:a16="http://schemas.microsoft.com/office/drawing/2014/main" val="2475643101"/>
                  </a:ext>
                </a:extLst>
              </a:tr>
              <a:tr h="370840">
                <a:tc>
                  <a:txBody>
                    <a:bodyPr/>
                    <a:lstStyle/>
                    <a:p>
                      <a:r>
                        <a:rPr lang="en-US" sz="2000" dirty="0"/>
                        <a:t>Isa. 7:14</a:t>
                      </a:r>
                    </a:p>
                  </a:txBody>
                  <a:tcPr/>
                </a:tc>
                <a:tc>
                  <a:txBody>
                    <a:bodyPr/>
                    <a:lstStyle/>
                    <a:p>
                      <a:pPr algn="ctr"/>
                      <a:r>
                        <a:rPr lang="en-US" sz="2000" dirty="0">
                          <a:latin typeface="+mj-lt"/>
                        </a:rPr>
                        <a:t>Virgin Conceive</a:t>
                      </a:r>
                    </a:p>
                  </a:txBody>
                  <a:tcPr/>
                </a:tc>
                <a:tc>
                  <a:txBody>
                    <a:bodyPr/>
                    <a:lstStyle/>
                    <a:p>
                      <a:r>
                        <a:rPr lang="en-US" sz="2000" dirty="0"/>
                        <a:t>Mt. 1:22-23</a:t>
                      </a:r>
                    </a:p>
                  </a:txBody>
                  <a:tcPr/>
                </a:tc>
                <a:extLst>
                  <a:ext uri="{0D108BD9-81ED-4DB2-BD59-A6C34878D82A}">
                    <a16:rowId xmlns:a16="http://schemas.microsoft.com/office/drawing/2014/main" val="1830789054"/>
                  </a:ext>
                </a:extLst>
              </a:tr>
              <a:tr h="370840">
                <a:tc>
                  <a:txBody>
                    <a:bodyPr/>
                    <a:lstStyle/>
                    <a:p>
                      <a:endParaRPr lang="en-US" sz="2000" dirty="0"/>
                    </a:p>
                  </a:txBody>
                  <a:tcPr/>
                </a:tc>
                <a:tc>
                  <a:txBody>
                    <a:bodyPr/>
                    <a:lstStyle/>
                    <a:p>
                      <a:pPr algn="ctr"/>
                      <a:r>
                        <a:rPr lang="en-US" sz="2000" dirty="0">
                          <a:latin typeface="+mj-lt"/>
                        </a:rPr>
                        <a:t>Immanuel = God With Us</a:t>
                      </a:r>
                    </a:p>
                  </a:txBody>
                  <a:tcPr/>
                </a:tc>
                <a:tc>
                  <a:txBody>
                    <a:bodyPr/>
                    <a:lstStyle/>
                    <a:p>
                      <a:endParaRPr lang="en-US" sz="2000" dirty="0"/>
                    </a:p>
                  </a:txBody>
                  <a:tcPr/>
                </a:tc>
                <a:extLst>
                  <a:ext uri="{0D108BD9-81ED-4DB2-BD59-A6C34878D82A}">
                    <a16:rowId xmlns:a16="http://schemas.microsoft.com/office/drawing/2014/main" val="3153449495"/>
                  </a:ext>
                </a:extLst>
              </a:tr>
              <a:tr h="370840">
                <a:tc>
                  <a:txBody>
                    <a:bodyPr/>
                    <a:lstStyle/>
                    <a:p>
                      <a:r>
                        <a:rPr lang="en-US" sz="2000" dirty="0"/>
                        <a:t>Isa. 9:6</a:t>
                      </a:r>
                    </a:p>
                  </a:txBody>
                  <a:tcPr/>
                </a:tc>
                <a:tc>
                  <a:txBody>
                    <a:bodyPr/>
                    <a:lstStyle/>
                    <a:p>
                      <a:pPr algn="ctr"/>
                      <a:r>
                        <a:rPr lang="en-US" sz="2000" dirty="0">
                          <a:latin typeface="+mj-lt"/>
                        </a:rPr>
                        <a:t>Child Born</a:t>
                      </a:r>
                    </a:p>
                  </a:txBody>
                  <a:tcPr/>
                </a:tc>
                <a:tc>
                  <a:txBody>
                    <a:bodyPr/>
                    <a:lstStyle/>
                    <a:p>
                      <a:r>
                        <a:rPr lang="en-US" sz="2000" dirty="0"/>
                        <a:t>Mt. 2:1-2</a:t>
                      </a:r>
                    </a:p>
                  </a:txBody>
                  <a:tcPr/>
                </a:tc>
                <a:extLst>
                  <a:ext uri="{0D108BD9-81ED-4DB2-BD59-A6C34878D82A}">
                    <a16:rowId xmlns:a16="http://schemas.microsoft.com/office/drawing/2014/main" val="2785358035"/>
                  </a:ext>
                </a:extLst>
              </a:tr>
              <a:tr h="383953">
                <a:tc>
                  <a:txBody>
                    <a:bodyPr/>
                    <a:lstStyle/>
                    <a:p>
                      <a:r>
                        <a:rPr lang="en-US" sz="2000" dirty="0"/>
                        <a:t>Isa. 40:3-5</a:t>
                      </a:r>
                    </a:p>
                  </a:txBody>
                  <a:tcPr/>
                </a:tc>
                <a:tc>
                  <a:txBody>
                    <a:bodyPr/>
                    <a:lstStyle/>
                    <a:p>
                      <a:pPr algn="ctr"/>
                      <a:r>
                        <a:rPr lang="en-US" sz="2000" dirty="0">
                          <a:latin typeface="+mj-lt"/>
                        </a:rPr>
                        <a:t>Voice In Wilderness</a:t>
                      </a:r>
                    </a:p>
                  </a:txBody>
                  <a:tcPr/>
                </a:tc>
                <a:tc>
                  <a:txBody>
                    <a:bodyPr/>
                    <a:lstStyle/>
                    <a:p>
                      <a:r>
                        <a:rPr lang="en-US" sz="2000" dirty="0"/>
                        <a:t>Mt. 3:1-3</a:t>
                      </a:r>
                    </a:p>
                  </a:txBody>
                  <a:tcPr/>
                </a:tc>
                <a:extLst>
                  <a:ext uri="{0D108BD9-81ED-4DB2-BD59-A6C34878D82A}">
                    <a16:rowId xmlns:a16="http://schemas.microsoft.com/office/drawing/2014/main" val="561098193"/>
                  </a:ext>
                </a:extLst>
              </a:tr>
              <a:tr h="370840">
                <a:tc>
                  <a:txBody>
                    <a:bodyPr/>
                    <a:lstStyle/>
                    <a:p>
                      <a:r>
                        <a:rPr lang="en-US" sz="2000" dirty="0"/>
                        <a:t>Mic. 5:2</a:t>
                      </a:r>
                    </a:p>
                  </a:txBody>
                  <a:tcPr/>
                </a:tc>
                <a:tc>
                  <a:txBody>
                    <a:bodyPr/>
                    <a:lstStyle/>
                    <a:p>
                      <a:pPr algn="ctr"/>
                      <a:r>
                        <a:rPr lang="en-US" sz="2000" dirty="0">
                          <a:latin typeface="+mj-lt"/>
                        </a:rPr>
                        <a:t>From Everlasting</a:t>
                      </a:r>
                    </a:p>
                  </a:txBody>
                  <a:tcPr/>
                </a:tc>
                <a:tc>
                  <a:txBody>
                    <a:bodyPr/>
                    <a:lstStyle/>
                    <a:p>
                      <a:r>
                        <a:rPr lang="en-US" sz="2000" dirty="0"/>
                        <a:t>Mt. 2:4-6</a:t>
                      </a:r>
                    </a:p>
                  </a:txBody>
                  <a:tcPr/>
                </a:tc>
                <a:extLst>
                  <a:ext uri="{0D108BD9-81ED-4DB2-BD59-A6C34878D82A}">
                    <a16:rowId xmlns:a16="http://schemas.microsoft.com/office/drawing/2014/main" val="1330679780"/>
                  </a:ext>
                </a:extLst>
              </a:tr>
              <a:tr h="370840">
                <a:tc>
                  <a:txBody>
                    <a:bodyPr/>
                    <a:lstStyle/>
                    <a:p>
                      <a:r>
                        <a:rPr lang="en-US" sz="2000" dirty="0"/>
                        <a:t>Mal. 3:1</a:t>
                      </a:r>
                    </a:p>
                  </a:txBody>
                  <a:tcPr/>
                </a:tc>
                <a:tc>
                  <a:txBody>
                    <a:bodyPr/>
                    <a:lstStyle/>
                    <a:p>
                      <a:pPr algn="ctr"/>
                      <a:r>
                        <a:rPr lang="en-US" sz="2000" dirty="0">
                          <a:latin typeface="+mj-lt"/>
                        </a:rPr>
                        <a:t>The Coming Lord</a:t>
                      </a:r>
                    </a:p>
                  </a:txBody>
                  <a:tcPr/>
                </a:tc>
                <a:tc>
                  <a:txBody>
                    <a:bodyPr/>
                    <a:lstStyle/>
                    <a:p>
                      <a:r>
                        <a:rPr lang="en-US" sz="2000" dirty="0"/>
                        <a:t>Mt. 11:10-11</a:t>
                      </a:r>
                    </a:p>
                  </a:txBody>
                  <a:tcPr/>
                </a:tc>
                <a:extLst>
                  <a:ext uri="{0D108BD9-81ED-4DB2-BD59-A6C34878D82A}">
                    <a16:rowId xmlns:a16="http://schemas.microsoft.com/office/drawing/2014/main" val="2134653932"/>
                  </a:ext>
                </a:extLst>
              </a:tr>
              <a:tr h="370840">
                <a:tc>
                  <a:txBody>
                    <a:bodyPr/>
                    <a:lstStyle/>
                    <a:p>
                      <a:r>
                        <a:rPr lang="en-US" sz="2000" dirty="0"/>
                        <a:t>Mal. 4:5-6</a:t>
                      </a:r>
                    </a:p>
                  </a:txBody>
                  <a:tcPr/>
                </a:tc>
                <a:tc>
                  <a:txBody>
                    <a:bodyPr/>
                    <a:lstStyle/>
                    <a:p>
                      <a:pPr algn="ctr"/>
                      <a:r>
                        <a:rPr lang="en-US" sz="2000" dirty="0">
                          <a:latin typeface="+mj-lt"/>
                        </a:rPr>
                        <a:t>Preceded By Elijah</a:t>
                      </a:r>
                    </a:p>
                  </a:txBody>
                  <a:tcPr/>
                </a:tc>
                <a:tc>
                  <a:txBody>
                    <a:bodyPr/>
                    <a:lstStyle/>
                    <a:p>
                      <a:r>
                        <a:rPr lang="en-US" sz="2000" dirty="0"/>
                        <a:t>Mt. 11:13-14</a:t>
                      </a:r>
                    </a:p>
                  </a:txBody>
                  <a:tcPr/>
                </a:tc>
                <a:extLst>
                  <a:ext uri="{0D108BD9-81ED-4DB2-BD59-A6C34878D82A}">
                    <a16:rowId xmlns:a16="http://schemas.microsoft.com/office/drawing/2014/main" val="3474789769"/>
                  </a:ext>
                </a:extLst>
              </a:tr>
              <a:tr h="370840">
                <a:tc>
                  <a:txBody>
                    <a:bodyPr/>
                    <a:lstStyle/>
                    <a:p>
                      <a:r>
                        <a:rPr lang="en-US" sz="2000" dirty="0"/>
                        <a:t>Psa. 89:8-9</a:t>
                      </a:r>
                    </a:p>
                  </a:txBody>
                  <a:tcPr/>
                </a:tc>
                <a:tc>
                  <a:txBody>
                    <a:bodyPr/>
                    <a:lstStyle/>
                    <a:p>
                      <a:pPr algn="ctr"/>
                      <a:r>
                        <a:rPr lang="en-US" sz="2000" dirty="0">
                          <a:latin typeface="+mj-lt"/>
                        </a:rPr>
                        <a:t>Stills The Seas</a:t>
                      </a:r>
                    </a:p>
                  </a:txBody>
                  <a:tcPr/>
                </a:tc>
                <a:tc>
                  <a:txBody>
                    <a:bodyPr/>
                    <a:lstStyle/>
                    <a:p>
                      <a:r>
                        <a:rPr lang="en-US" sz="2000" dirty="0"/>
                        <a:t>Mt. 8:23-27</a:t>
                      </a:r>
                    </a:p>
                  </a:txBody>
                  <a:tcPr/>
                </a:tc>
                <a:extLst>
                  <a:ext uri="{0D108BD9-81ED-4DB2-BD59-A6C34878D82A}">
                    <a16:rowId xmlns:a16="http://schemas.microsoft.com/office/drawing/2014/main" val="4236137888"/>
                  </a:ext>
                </a:extLst>
              </a:tr>
              <a:tr h="370840">
                <a:tc>
                  <a:txBody>
                    <a:bodyPr/>
                    <a:lstStyle/>
                    <a:p>
                      <a:r>
                        <a:rPr lang="en-US" sz="2000" dirty="0"/>
                        <a:t>2 Chr. 7:14</a:t>
                      </a:r>
                    </a:p>
                  </a:txBody>
                  <a:tcPr/>
                </a:tc>
                <a:tc>
                  <a:txBody>
                    <a:bodyPr/>
                    <a:lstStyle/>
                    <a:p>
                      <a:pPr algn="ctr"/>
                      <a:r>
                        <a:rPr lang="en-US" sz="2000" dirty="0">
                          <a:latin typeface="+mj-lt"/>
                        </a:rPr>
                        <a:t>Forgives Sin</a:t>
                      </a:r>
                    </a:p>
                  </a:txBody>
                  <a:tcPr/>
                </a:tc>
                <a:tc>
                  <a:txBody>
                    <a:bodyPr/>
                    <a:lstStyle/>
                    <a:p>
                      <a:r>
                        <a:rPr lang="en-US" sz="2000" dirty="0"/>
                        <a:t>Mt. 9:2-6</a:t>
                      </a:r>
                    </a:p>
                  </a:txBody>
                  <a:tcPr/>
                </a:tc>
                <a:extLst>
                  <a:ext uri="{0D108BD9-81ED-4DB2-BD59-A6C34878D82A}">
                    <a16:rowId xmlns:a16="http://schemas.microsoft.com/office/drawing/2014/main" val="295179486"/>
                  </a:ext>
                </a:extLst>
              </a:tr>
            </a:tbl>
          </a:graphicData>
        </a:graphic>
      </p:graphicFrame>
      <p:sp>
        <p:nvSpPr>
          <p:cNvPr id="5" name="Date Placeholder 4">
            <a:extLst>
              <a:ext uri="{FF2B5EF4-FFF2-40B4-BE49-F238E27FC236}">
                <a16:creationId xmlns:a16="http://schemas.microsoft.com/office/drawing/2014/main" id="{79FB3DA0-0D83-049C-FD8B-5C837C95DE44}"/>
              </a:ext>
            </a:extLst>
          </p:cNvPr>
          <p:cNvSpPr>
            <a:spLocks noGrp="1"/>
          </p:cNvSpPr>
          <p:nvPr>
            <p:ph type="dt" sz="half" idx="10"/>
          </p:nvPr>
        </p:nvSpPr>
        <p:spPr/>
        <p:txBody>
          <a:bodyPr/>
          <a:lstStyle/>
          <a:p>
            <a:r>
              <a:rPr lang="en-US" dirty="0"/>
              <a:t>Outline, 84-85</a:t>
            </a:r>
          </a:p>
        </p:txBody>
      </p:sp>
      <p:sp>
        <p:nvSpPr>
          <p:cNvPr id="6" name="Footer Placeholder 5">
            <a:extLst>
              <a:ext uri="{FF2B5EF4-FFF2-40B4-BE49-F238E27FC236}">
                <a16:creationId xmlns:a16="http://schemas.microsoft.com/office/drawing/2014/main" id="{0B961A79-07FF-4D99-C442-E911D73A2F19}"/>
              </a:ext>
            </a:extLst>
          </p:cNvPr>
          <p:cNvSpPr>
            <a:spLocks noGrp="1"/>
          </p:cNvSpPr>
          <p:nvPr>
            <p:ph type="ftr" sz="quarter" idx="11"/>
          </p:nvPr>
        </p:nvSpPr>
        <p:spPr/>
        <p:txBody>
          <a:bodyPr/>
          <a:lstStyle/>
          <a:p>
            <a:r>
              <a:rPr lang="en-US"/>
              <a:t>Kevin Kay</a:t>
            </a:r>
          </a:p>
        </p:txBody>
      </p:sp>
      <p:sp>
        <p:nvSpPr>
          <p:cNvPr id="7" name="Slide Number Placeholder 6">
            <a:extLst>
              <a:ext uri="{FF2B5EF4-FFF2-40B4-BE49-F238E27FC236}">
                <a16:creationId xmlns:a16="http://schemas.microsoft.com/office/drawing/2014/main" id="{EA94E23D-E688-AE05-BD16-FCE0336E21FE}"/>
              </a:ext>
            </a:extLst>
          </p:cNvPr>
          <p:cNvSpPr>
            <a:spLocks noGrp="1"/>
          </p:cNvSpPr>
          <p:nvPr>
            <p:ph type="sldNum" sz="quarter" idx="12"/>
          </p:nvPr>
        </p:nvSpPr>
        <p:spPr/>
        <p:txBody>
          <a:bodyPr/>
          <a:lstStyle/>
          <a:p>
            <a:fld id="{3C8CA7C4-6BCF-4B83-8858-85B1748A2A5F}" type="slidenum">
              <a:rPr lang="en-US" smtClean="0"/>
              <a:t>642</a:t>
            </a:fld>
            <a:endParaRPr lang="en-US"/>
          </a:p>
        </p:txBody>
      </p:sp>
    </p:spTree>
    <p:extLst>
      <p:ext uri="{BB962C8B-B14F-4D97-AF65-F5344CB8AC3E}">
        <p14:creationId xmlns:p14="http://schemas.microsoft.com/office/powerpoint/2010/main" val="3317199586"/>
      </p:ext>
    </p:extLst>
  </p:cSld>
  <p:clrMapOvr>
    <a:masterClrMapping/>
  </p:clrMapOvr>
  <p:transition spd="med">
    <p:pull/>
  </p:transition>
</p:sld>
</file>

<file path=ppt/slides/slide6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Jesus Is God In Matthew</a:t>
            </a:r>
          </a:p>
        </p:txBody>
      </p:sp>
      <p:sp>
        <p:nvSpPr>
          <p:cNvPr id="8" name="Content Placeholder 7"/>
          <p:cNvSpPr>
            <a:spLocks noGrp="1"/>
          </p:cNvSpPr>
          <p:nvPr>
            <p:ph idx="1"/>
          </p:nvPr>
        </p:nvSpPr>
        <p:spPr/>
        <p:txBody>
          <a:bodyPr/>
          <a:lstStyle/>
          <a:p>
            <a:pPr marL="457200" indent="-457200">
              <a:spcBef>
                <a:spcPts val="0"/>
              </a:spcBef>
              <a:spcAft>
                <a:spcPts val="2400"/>
              </a:spcAft>
            </a:pPr>
            <a:r>
              <a:rPr lang="en-US" sz="2600" b="1" i="1">
                <a:effectLst>
                  <a:outerShdw blurRad="38100" dist="38100" dir="2700000" algn="tl">
                    <a:srgbClr val="000000">
                      <a:alpha val="43137"/>
                    </a:srgbClr>
                  </a:outerShdw>
                </a:effectLst>
              </a:rPr>
              <a:t>Mt. 1:22-23:</a:t>
            </a:r>
            <a:r>
              <a:rPr lang="en-US" sz="2600" i="1">
                <a:effectLst>
                  <a:outerShdw blurRad="38100" dist="38100" dir="2700000" algn="tl">
                    <a:srgbClr val="000000">
                      <a:alpha val="43137"/>
                    </a:srgbClr>
                  </a:outerShdw>
                </a:effectLst>
              </a:rPr>
              <a:t>  </a:t>
            </a:r>
            <a:r>
              <a:rPr lang="en-US" sz="2600" baseline="30000">
                <a:effectLst>
                  <a:outerShdw blurRad="38100" dist="38100" dir="2700000" algn="tl">
                    <a:srgbClr val="000000">
                      <a:alpha val="43137"/>
                    </a:srgbClr>
                  </a:outerShdw>
                </a:effectLst>
              </a:rPr>
              <a:t>22</a:t>
            </a:r>
            <a:r>
              <a:rPr lang="en-US" sz="2600">
                <a:effectLst>
                  <a:outerShdw blurRad="38100" dist="38100" dir="2700000" algn="tl">
                    <a:srgbClr val="000000">
                      <a:alpha val="43137"/>
                    </a:srgbClr>
                  </a:outerShdw>
                </a:effectLst>
              </a:rPr>
              <a:t> So all this was done that it might be fulfilled which was spoken by the Lord through the prophet, saying: </a:t>
            </a:r>
            <a:r>
              <a:rPr lang="en-US" sz="2600" baseline="30000">
                <a:effectLst>
                  <a:outerShdw blurRad="38100" dist="38100" dir="2700000" algn="tl">
                    <a:srgbClr val="000000">
                      <a:alpha val="43137"/>
                    </a:srgbClr>
                  </a:outerShdw>
                </a:effectLst>
              </a:rPr>
              <a:t>23</a:t>
            </a:r>
            <a:r>
              <a:rPr lang="en-US" sz="2600">
                <a:effectLst>
                  <a:outerShdw blurRad="38100" dist="38100" dir="2700000" algn="tl">
                    <a:srgbClr val="000000">
                      <a:alpha val="43137"/>
                    </a:srgbClr>
                  </a:outerShdw>
                </a:effectLst>
              </a:rPr>
              <a:t> “Behold, the virgin shall be with child, and bear a Son, and they shall call His name </a:t>
            </a:r>
            <a:r>
              <a:rPr lang="en-US" sz="2600" b="1">
                <a:solidFill>
                  <a:srgbClr val="FFFF00"/>
                </a:solidFill>
                <a:effectLst>
                  <a:outerShdw blurRad="38100" dist="38100" dir="2700000" algn="tl">
                    <a:srgbClr val="000000">
                      <a:alpha val="43137"/>
                    </a:srgbClr>
                  </a:outerShdw>
                </a:effectLst>
              </a:rPr>
              <a:t>Immanuel</a:t>
            </a:r>
            <a:r>
              <a:rPr lang="en-US" sz="2600">
                <a:effectLst>
                  <a:outerShdw blurRad="38100" dist="38100" dir="2700000" algn="tl">
                    <a:srgbClr val="000000">
                      <a:alpha val="43137"/>
                    </a:srgbClr>
                  </a:outerShdw>
                </a:effectLst>
              </a:rPr>
              <a:t>,” which is translated, </a:t>
            </a:r>
            <a:r>
              <a:rPr lang="en-US" sz="2600" b="1">
                <a:solidFill>
                  <a:srgbClr val="FFFF00"/>
                </a:solidFill>
                <a:effectLst>
                  <a:outerShdw blurRad="38100" dist="38100" dir="2700000" algn="tl">
                    <a:srgbClr val="000000">
                      <a:alpha val="43137"/>
                    </a:srgbClr>
                  </a:outerShdw>
                </a:effectLst>
              </a:rPr>
              <a:t>“God with us.”</a:t>
            </a:r>
          </a:p>
          <a:p>
            <a:pPr marL="457200" indent="-457200">
              <a:spcBef>
                <a:spcPts val="0"/>
              </a:spcBef>
              <a:spcAft>
                <a:spcPts val="2400"/>
              </a:spcAft>
            </a:pPr>
            <a:r>
              <a:rPr lang="en-US" sz="2600" b="1" i="1">
                <a:effectLst>
                  <a:outerShdw blurRad="38100" dist="38100" dir="2700000" algn="tl">
                    <a:srgbClr val="000000">
                      <a:alpha val="43137"/>
                    </a:srgbClr>
                  </a:outerShdw>
                </a:effectLst>
              </a:rPr>
              <a:t>Isa. 9:6:  </a:t>
            </a:r>
            <a:r>
              <a:rPr lang="en-US" sz="2600" baseline="30000">
                <a:effectLst>
                  <a:outerShdw blurRad="38100" dist="38100" dir="2700000" algn="tl">
                    <a:srgbClr val="000000">
                      <a:alpha val="43137"/>
                    </a:srgbClr>
                  </a:outerShdw>
                </a:effectLst>
              </a:rPr>
              <a:t>6</a:t>
            </a:r>
            <a:r>
              <a:rPr lang="en-US" sz="2600">
                <a:effectLst>
                  <a:outerShdw blurRad="38100" dist="38100" dir="2700000" algn="tl">
                    <a:srgbClr val="000000">
                      <a:alpha val="43137"/>
                    </a:srgbClr>
                  </a:outerShdw>
                </a:effectLst>
              </a:rPr>
              <a:t> For unto us a Child is born, Unto us a Son is given; And the government will be upon His shoulder. And </a:t>
            </a:r>
            <a:r>
              <a:rPr lang="en-US" sz="2600" b="1">
                <a:solidFill>
                  <a:srgbClr val="FFFF00"/>
                </a:solidFill>
                <a:effectLst>
                  <a:outerShdw blurRad="38100" dist="38100" dir="2700000" algn="tl">
                    <a:srgbClr val="000000">
                      <a:alpha val="43137"/>
                    </a:srgbClr>
                  </a:outerShdw>
                </a:effectLst>
              </a:rPr>
              <a:t>His name </a:t>
            </a:r>
            <a:r>
              <a:rPr lang="en-US" sz="2600">
                <a:effectLst>
                  <a:outerShdw blurRad="38100" dist="38100" dir="2700000" algn="tl">
                    <a:srgbClr val="000000">
                      <a:alpha val="43137"/>
                    </a:srgbClr>
                  </a:outerShdw>
                </a:effectLst>
              </a:rPr>
              <a:t>will be called Wonderful, Counselor, </a:t>
            </a:r>
            <a:r>
              <a:rPr lang="en-US" sz="2600" b="1">
                <a:solidFill>
                  <a:srgbClr val="FFFF00"/>
                </a:solidFill>
                <a:effectLst>
                  <a:outerShdw blurRad="38100" dist="38100" dir="2700000" algn="tl">
                    <a:srgbClr val="000000">
                      <a:alpha val="43137"/>
                    </a:srgbClr>
                  </a:outerShdw>
                </a:effectLst>
              </a:rPr>
              <a:t>Mighty God</a:t>
            </a:r>
            <a:r>
              <a:rPr lang="en-US" sz="2600">
                <a:effectLst>
                  <a:outerShdw blurRad="38100" dist="38100" dir="2700000" algn="tl">
                    <a:srgbClr val="000000">
                      <a:alpha val="43137"/>
                    </a:srgbClr>
                  </a:outerShdw>
                </a:effectLst>
              </a:rPr>
              <a:t>, Everlasting Father, Prince of Peace.</a:t>
            </a:r>
          </a:p>
          <a:p>
            <a:pPr marL="457200" indent="-457200"/>
            <a:endParaRPr lang="en-US" sz="2800">
              <a:effectLst/>
            </a:endParaRPr>
          </a:p>
          <a:p>
            <a:pPr marL="457200" indent="-457200"/>
            <a:endParaRPr lang="en-US" sz="2800" i="1"/>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E121493B-4130-308E-515D-9ACCBB1496E6}"/>
              </a:ext>
            </a:extLst>
          </p:cNvPr>
          <p:cNvSpPr>
            <a:spLocks noGrp="1"/>
          </p:cNvSpPr>
          <p:nvPr>
            <p:ph type="dt" sz="half" idx="10"/>
          </p:nvPr>
        </p:nvSpPr>
        <p:spPr/>
        <p:txBody>
          <a:bodyPr/>
          <a:lstStyle/>
          <a:p>
            <a:r>
              <a:rPr lang="en-US" dirty="0"/>
              <a:t>Outline, 84</a:t>
            </a:r>
          </a:p>
        </p:txBody>
      </p:sp>
    </p:spTree>
    <p:extLst>
      <p:ext uri="{BB962C8B-B14F-4D97-AF65-F5344CB8AC3E}">
        <p14:creationId xmlns:p14="http://schemas.microsoft.com/office/powerpoint/2010/main" val="36378457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6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Jesus Is God In Matthew</a:t>
            </a:r>
            <a:endParaRPr lang="en-US"/>
          </a:p>
        </p:txBody>
      </p:sp>
      <p:sp>
        <p:nvSpPr>
          <p:cNvPr id="8" name="Content Placeholder 7"/>
          <p:cNvSpPr>
            <a:spLocks noGrp="1"/>
          </p:cNvSpPr>
          <p:nvPr>
            <p:ph idx="1"/>
          </p:nvPr>
        </p:nvSpPr>
        <p:spPr/>
        <p:txBody>
          <a:bodyPr/>
          <a:lstStyle/>
          <a:p>
            <a:pPr marL="457200" indent="-457200">
              <a:spcBef>
                <a:spcPts val="0"/>
              </a:spcBef>
              <a:spcAft>
                <a:spcPts val="2400"/>
              </a:spcAft>
            </a:pPr>
            <a:r>
              <a:rPr lang="en-US" sz="2800" b="1" i="1">
                <a:effectLst>
                  <a:outerShdw blurRad="38100" dist="38100" dir="2700000" algn="tl">
                    <a:srgbClr val="000000">
                      <a:alpha val="43137"/>
                    </a:srgbClr>
                  </a:outerShdw>
                </a:effectLst>
              </a:rPr>
              <a:t>Mt. 3:3:  </a:t>
            </a:r>
            <a:r>
              <a:rPr lang="en-US" sz="2800" baseline="30000">
                <a:effectLst>
                  <a:outerShdw blurRad="38100" dist="38100" dir="2700000" algn="tl">
                    <a:srgbClr val="000000">
                      <a:alpha val="43137"/>
                    </a:srgbClr>
                  </a:outerShdw>
                </a:effectLst>
              </a:rPr>
              <a:t>3</a:t>
            </a:r>
            <a:r>
              <a:rPr lang="en-US" sz="2800">
                <a:effectLst>
                  <a:outerShdw blurRad="38100" dist="38100" dir="2700000" algn="tl">
                    <a:srgbClr val="000000">
                      <a:alpha val="43137"/>
                    </a:srgbClr>
                  </a:outerShdw>
                </a:effectLst>
              </a:rPr>
              <a:t> For this is he who was spoken of by the prophet Isaiah, saying: “The voice of one crying in the wilderness: ‘Prepare the way of </a:t>
            </a:r>
            <a:r>
              <a:rPr lang="en-US" sz="2800" b="1">
                <a:solidFill>
                  <a:srgbClr val="FFFF00"/>
                </a:solidFill>
                <a:effectLst>
                  <a:outerShdw blurRad="38100" dist="38100" dir="2700000" algn="tl">
                    <a:srgbClr val="000000">
                      <a:alpha val="43137"/>
                    </a:srgbClr>
                  </a:outerShdw>
                </a:effectLst>
              </a:rPr>
              <a:t>the </a:t>
            </a:r>
            <a:r>
              <a:rPr lang="en-US" sz="2800" b="1" cap="small">
                <a:solidFill>
                  <a:srgbClr val="FFFF00"/>
                </a:solidFill>
                <a:effectLst>
                  <a:outerShdw blurRad="38100" dist="38100" dir="2700000" algn="tl">
                    <a:srgbClr val="000000">
                      <a:alpha val="43137"/>
                    </a:srgbClr>
                  </a:outerShdw>
                </a:effectLst>
              </a:rPr>
              <a:t>Lord</a:t>
            </a:r>
            <a:r>
              <a:rPr lang="en-US" sz="2800">
                <a:effectLst>
                  <a:outerShdw blurRad="38100" dist="38100" dir="2700000" algn="tl">
                    <a:srgbClr val="000000">
                      <a:alpha val="43137"/>
                    </a:srgbClr>
                  </a:outerShdw>
                </a:effectLst>
              </a:rPr>
              <a:t>; Make His paths straight.’ ”</a:t>
            </a:r>
          </a:p>
          <a:p>
            <a:pPr marL="457200" indent="-457200">
              <a:spcBef>
                <a:spcPts val="0"/>
              </a:spcBef>
              <a:spcAft>
                <a:spcPts val="2400"/>
              </a:spcAft>
            </a:pPr>
            <a:r>
              <a:rPr lang="en-US" sz="2800" b="1" i="1">
                <a:effectLst>
                  <a:outerShdw blurRad="38100" dist="38100" dir="2700000" algn="tl">
                    <a:srgbClr val="000000">
                      <a:alpha val="43137"/>
                    </a:srgbClr>
                  </a:outerShdw>
                </a:effectLst>
              </a:rPr>
              <a:t>Isa. 40:3:  </a:t>
            </a:r>
            <a:r>
              <a:rPr lang="en-US" sz="2800" baseline="30000">
                <a:effectLst>
                  <a:outerShdw blurRad="38100" dist="38100" dir="2700000" algn="tl">
                    <a:srgbClr val="000000">
                      <a:alpha val="43137"/>
                    </a:srgbClr>
                  </a:outerShdw>
                </a:effectLst>
              </a:rPr>
              <a:t>3</a:t>
            </a:r>
            <a:r>
              <a:rPr lang="en-US" sz="2800">
                <a:effectLst>
                  <a:outerShdw blurRad="38100" dist="38100" dir="2700000" algn="tl">
                    <a:srgbClr val="000000">
                      <a:alpha val="43137"/>
                    </a:srgbClr>
                  </a:outerShdw>
                </a:effectLst>
              </a:rPr>
              <a:t> The voice of one crying in the wilderness: “Prepare the way of </a:t>
            </a:r>
            <a:r>
              <a:rPr lang="en-US" sz="2800" b="1">
                <a:solidFill>
                  <a:srgbClr val="FFFF00"/>
                </a:solidFill>
                <a:effectLst>
                  <a:outerShdw blurRad="38100" dist="38100" dir="2700000" algn="tl">
                    <a:srgbClr val="000000">
                      <a:alpha val="43137"/>
                    </a:srgbClr>
                  </a:outerShdw>
                </a:effectLst>
              </a:rPr>
              <a:t>the </a:t>
            </a:r>
            <a:r>
              <a:rPr lang="en-US" sz="2800" b="1" cap="small">
                <a:solidFill>
                  <a:srgbClr val="FFFF00"/>
                </a:solidFill>
                <a:effectLst>
                  <a:outerShdw blurRad="38100" dist="38100" dir="2700000" algn="tl">
                    <a:srgbClr val="000000">
                      <a:alpha val="43137"/>
                    </a:srgbClr>
                  </a:outerShdw>
                </a:effectLst>
              </a:rPr>
              <a:t>Lord</a:t>
            </a:r>
            <a:r>
              <a:rPr lang="en-US" sz="2800">
                <a:effectLst>
                  <a:outerShdw blurRad="38100" dist="38100" dir="2700000" algn="tl">
                    <a:srgbClr val="000000">
                      <a:alpha val="43137"/>
                    </a:srgbClr>
                  </a:outerShdw>
                </a:effectLst>
              </a:rPr>
              <a:t>; Make straight in the desert A highway for </a:t>
            </a:r>
            <a:r>
              <a:rPr lang="en-US" sz="2800" b="1">
                <a:solidFill>
                  <a:srgbClr val="FFFF00"/>
                </a:solidFill>
                <a:effectLst>
                  <a:outerShdw blurRad="38100" dist="38100" dir="2700000" algn="tl">
                    <a:srgbClr val="000000">
                      <a:alpha val="43137"/>
                    </a:srgbClr>
                  </a:outerShdw>
                </a:effectLst>
              </a:rPr>
              <a:t>our God</a:t>
            </a:r>
            <a:r>
              <a:rPr lang="en-US" sz="2800">
                <a:effectLst>
                  <a:outerShdw blurRad="38100" dist="38100" dir="2700000" algn="tl">
                    <a:srgbClr val="000000">
                      <a:alpha val="43137"/>
                    </a:srgbClr>
                  </a:outerShdw>
                </a:effectLst>
              </a:rPr>
              <a:t>.</a:t>
            </a:r>
          </a:p>
          <a:p>
            <a:pPr marL="857250" lvl="1"/>
            <a:r>
              <a:rPr lang="en-US">
                <a:effectLst/>
              </a:rPr>
              <a:t>LORD = </a:t>
            </a:r>
            <a:r>
              <a:rPr lang="he-IL">
                <a:effectLst/>
              </a:rPr>
              <a:t>יְהוָ֑ה</a:t>
            </a:r>
            <a:r>
              <a:rPr lang="en-US">
                <a:effectLst/>
              </a:rPr>
              <a:t> [YHWH]</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60350D27-4AF3-F97F-32AB-52B2CAB6AFC9}"/>
              </a:ext>
            </a:extLst>
          </p:cNvPr>
          <p:cNvSpPr>
            <a:spLocks noGrp="1"/>
          </p:cNvSpPr>
          <p:nvPr>
            <p:ph type="dt" sz="half" idx="10"/>
          </p:nvPr>
        </p:nvSpPr>
        <p:spPr/>
        <p:txBody>
          <a:bodyPr/>
          <a:lstStyle/>
          <a:p>
            <a:r>
              <a:rPr lang="en-US" dirty="0"/>
              <a:t>Outline, 85</a:t>
            </a:r>
          </a:p>
        </p:txBody>
      </p:sp>
    </p:spTree>
    <p:extLst>
      <p:ext uri="{BB962C8B-B14F-4D97-AF65-F5344CB8AC3E}">
        <p14:creationId xmlns:p14="http://schemas.microsoft.com/office/powerpoint/2010/main" val="25132557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8">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 calcmode="lin" valueType="num">
                                      <p:cBhvr>
                                        <p:cTn id="19"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8">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6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Jesus Is God In Matthew</a:t>
            </a:r>
            <a:endParaRPr lang="en-US"/>
          </a:p>
        </p:txBody>
      </p:sp>
      <p:sp>
        <p:nvSpPr>
          <p:cNvPr id="8" name="Content Placeholder 7"/>
          <p:cNvSpPr>
            <a:spLocks noGrp="1"/>
          </p:cNvSpPr>
          <p:nvPr>
            <p:ph idx="1"/>
          </p:nvPr>
        </p:nvSpPr>
        <p:spPr/>
        <p:txBody>
          <a:bodyPr/>
          <a:lstStyle/>
          <a:p>
            <a:pPr marL="0" indent="457200">
              <a:buNone/>
            </a:pPr>
            <a:r>
              <a:rPr lang="en-US" sz="2800" b="1" i="1">
                <a:effectLst>
                  <a:outerShdw blurRad="38100" dist="38100" dir="2700000" algn="tl">
                    <a:srgbClr val="000000">
                      <a:alpha val="43137"/>
                    </a:srgbClr>
                  </a:outerShdw>
                </a:effectLst>
              </a:rPr>
              <a:t>Mt.  9:2-6</a:t>
            </a:r>
            <a:r>
              <a:rPr lang="en-US" sz="2800" b="1">
                <a:effectLst>
                  <a:outerShdw blurRad="38100" dist="38100" dir="2700000" algn="tl">
                    <a:srgbClr val="000000">
                      <a:alpha val="43137"/>
                    </a:srgbClr>
                  </a:outerShdw>
                </a:effectLst>
              </a:rPr>
              <a:t>:  </a:t>
            </a:r>
            <a:r>
              <a:rPr lang="en-US" sz="2800" baseline="30000">
                <a:effectLst>
                  <a:outerShdw blurRad="38100" dist="38100" dir="2700000" algn="tl">
                    <a:srgbClr val="000000">
                      <a:alpha val="43137"/>
                    </a:srgbClr>
                  </a:outerShdw>
                </a:effectLst>
              </a:rPr>
              <a:t>2</a:t>
            </a:r>
            <a:r>
              <a:rPr lang="en-US" sz="2800">
                <a:effectLst>
                  <a:outerShdw blurRad="38100" dist="38100" dir="2700000" algn="tl">
                    <a:srgbClr val="000000">
                      <a:alpha val="43137"/>
                    </a:srgbClr>
                  </a:outerShdw>
                </a:effectLst>
              </a:rPr>
              <a:t> Then behold, they brought to Him a paralytic lying on a bed. When Jesus saw their faith, He said to the paralytic, “Son, be of good cheer; </a:t>
            </a:r>
            <a:r>
              <a:rPr lang="en-US" sz="2800" b="1">
                <a:solidFill>
                  <a:srgbClr val="FFFF00"/>
                </a:solidFill>
                <a:effectLst>
                  <a:outerShdw blurRad="38100" dist="38100" dir="2700000" algn="tl">
                    <a:srgbClr val="000000">
                      <a:alpha val="43137"/>
                    </a:srgbClr>
                  </a:outerShdw>
                </a:effectLst>
              </a:rPr>
              <a:t>your sins are forgiven you</a:t>
            </a:r>
            <a:r>
              <a:rPr lang="en-US" sz="2800">
                <a:effectLst>
                  <a:outerShdw blurRad="38100" dist="38100" dir="2700000" algn="tl">
                    <a:srgbClr val="000000">
                      <a:alpha val="43137"/>
                    </a:srgbClr>
                  </a:outerShdw>
                </a:effectLst>
              </a:rPr>
              <a:t>.” </a:t>
            </a:r>
            <a:r>
              <a:rPr lang="en-US" sz="2800" baseline="30000">
                <a:effectLst>
                  <a:outerShdw blurRad="38100" dist="38100" dir="2700000" algn="tl">
                    <a:srgbClr val="000000">
                      <a:alpha val="43137"/>
                    </a:srgbClr>
                  </a:outerShdw>
                </a:effectLst>
              </a:rPr>
              <a:t>3</a:t>
            </a:r>
            <a:r>
              <a:rPr lang="en-US" sz="2800">
                <a:effectLst>
                  <a:outerShdw blurRad="38100" dist="38100" dir="2700000" algn="tl">
                    <a:srgbClr val="000000">
                      <a:alpha val="43137"/>
                    </a:srgbClr>
                  </a:outerShdw>
                </a:effectLst>
              </a:rPr>
              <a:t> And at once some of the scribes said within themselves, </a:t>
            </a:r>
            <a:r>
              <a:rPr lang="en-US" sz="2800" b="1">
                <a:solidFill>
                  <a:srgbClr val="FFFF00"/>
                </a:solidFill>
                <a:effectLst>
                  <a:outerShdw blurRad="38100" dist="38100" dir="2700000" algn="tl">
                    <a:srgbClr val="000000">
                      <a:alpha val="43137"/>
                    </a:srgbClr>
                  </a:outerShdw>
                </a:effectLst>
              </a:rPr>
              <a:t>“This Man blasphemes!”</a:t>
            </a:r>
            <a:r>
              <a:rPr lang="en-US" sz="2800">
                <a:effectLst>
                  <a:outerShdw blurRad="38100" dist="38100" dir="2700000" algn="tl">
                    <a:srgbClr val="000000">
                      <a:alpha val="43137"/>
                    </a:srgbClr>
                  </a:outerShdw>
                </a:effectLst>
              </a:rPr>
              <a:t>  …. </a:t>
            </a:r>
            <a:r>
              <a:rPr lang="en-US" sz="2800" baseline="30000">
                <a:effectLst>
                  <a:outerShdw blurRad="38100" dist="38100" dir="2700000" algn="tl">
                    <a:srgbClr val="000000">
                      <a:alpha val="43137"/>
                    </a:srgbClr>
                  </a:outerShdw>
                </a:effectLst>
              </a:rPr>
              <a:t>6</a:t>
            </a:r>
            <a:r>
              <a:rPr lang="en-US" sz="2800">
                <a:effectLst>
                  <a:outerShdw blurRad="38100" dist="38100" dir="2700000" algn="tl">
                    <a:srgbClr val="000000">
                      <a:alpha val="43137"/>
                    </a:srgbClr>
                  </a:outerShdw>
                </a:effectLst>
              </a:rPr>
              <a:t> But that you may know that the Son of Man has </a:t>
            </a:r>
            <a:r>
              <a:rPr lang="en-US" sz="2800" b="1">
                <a:solidFill>
                  <a:srgbClr val="FFFF00"/>
                </a:solidFill>
                <a:effectLst>
                  <a:outerShdw blurRad="38100" dist="38100" dir="2700000" algn="tl">
                    <a:srgbClr val="000000">
                      <a:alpha val="43137"/>
                    </a:srgbClr>
                  </a:outerShdw>
                </a:effectLst>
              </a:rPr>
              <a:t>power on earth to forgive sins</a:t>
            </a:r>
            <a:r>
              <a:rPr lang="en-US" sz="2800">
                <a:effectLst>
                  <a:outerShdw blurRad="38100" dist="38100" dir="2700000" algn="tl">
                    <a:srgbClr val="000000">
                      <a:alpha val="43137"/>
                    </a:srgbClr>
                  </a:outerShdw>
                </a:effectLst>
              </a:rPr>
              <a:t>”—then He said to the paralytic, “Arise, take up your bed, and go to your house.” </a:t>
            </a:r>
          </a:p>
          <a:p>
            <a:pPr marL="457200" indent="-457200"/>
            <a:endParaRPr lang="en-US" sz="2800" i="1"/>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Rounded Rectangular Callout 1"/>
          <p:cNvSpPr/>
          <p:nvPr/>
        </p:nvSpPr>
        <p:spPr bwMode="auto">
          <a:xfrm>
            <a:off x="547581" y="1287392"/>
            <a:ext cx="7920318" cy="1506069"/>
          </a:xfrm>
          <a:prstGeom prst="wedgeRoundRectCallout">
            <a:avLst>
              <a:gd name="adj1" fmla="val -23210"/>
              <a:gd name="adj2" fmla="val 121429"/>
              <a:gd name="adj3" fmla="val 16667"/>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Lk. 5:21:  </a:t>
            </a:r>
            <a:r>
              <a:rPr kumimoji="0" lang="en-US" sz="25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And the scribes and the Pharisees began to reason, saying, “Who is this who speaks blasphemies? </a:t>
            </a:r>
            <a:r>
              <a:rPr kumimoji="0" lang="en-US" sz="2500" b="0"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rial" panose="020B0604020202020204"/>
                <a:ea typeface="+mn-ea"/>
                <a:cs typeface="+mn-cs"/>
              </a:rPr>
              <a:t>Who can forgive sins but God alone?</a:t>
            </a:r>
            <a:r>
              <a:rPr kumimoji="0" lang="en-US" sz="25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 </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panose="020B0604020202020204"/>
                <a:ea typeface="+mn-ea"/>
                <a:cs typeface="+mn-cs"/>
              </a:rPr>
              <a:t> </a:t>
            </a:r>
          </a:p>
        </p:txBody>
      </p:sp>
      <p:sp>
        <p:nvSpPr>
          <p:cNvPr id="3" name="Date Placeholder 2">
            <a:extLst>
              <a:ext uri="{FF2B5EF4-FFF2-40B4-BE49-F238E27FC236}">
                <a16:creationId xmlns:a16="http://schemas.microsoft.com/office/drawing/2014/main" id="{7114A600-3BFB-8021-A4F7-2CB9A1B32145}"/>
              </a:ext>
            </a:extLst>
          </p:cNvPr>
          <p:cNvSpPr>
            <a:spLocks noGrp="1"/>
          </p:cNvSpPr>
          <p:nvPr>
            <p:ph type="dt" sz="half" idx="10"/>
          </p:nvPr>
        </p:nvSpPr>
        <p:spPr/>
        <p:txBody>
          <a:bodyPr/>
          <a:lstStyle/>
          <a:p>
            <a:r>
              <a:rPr lang="en-US" dirty="0"/>
              <a:t>Outline, 85</a:t>
            </a:r>
          </a:p>
        </p:txBody>
      </p:sp>
    </p:spTree>
    <p:extLst>
      <p:ext uri="{BB962C8B-B14F-4D97-AF65-F5344CB8AC3E}">
        <p14:creationId xmlns:p14="http://schemas.microsoft.com/office/powerpoint/2010/main" val="13386814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4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AAEFF23-F37E-0CE0-14C3-C86D2DDD9EA2}"/>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C7FCE0EF-0E7D-6AC8-B047-A1FAE567A8AD}"/>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Anti-Jewish Quality</a:t>
            </a:r>
            <a:endParaRPr lang="en-US" sz="3000" dirty="0"/>
          </a:p>
        </p:txBody>
      </p:sp>
      <p:sp>
        <p:nvSpPr>
          <p:cNvPr id="5" name="Content Placeholder 4">
            <a:extLst>
              <a:ext uri="{FF2B5EF4-FFF2-40B4-BE49-F238E27FC236}">
                <a16:creationId xmlns:a16="http://schemas.microsoft.com/office/drawing/2014/main" id="{09DF288E-8B82-D6BA-C42D-5ADDB1F99753}"/>
              </a:ext>
            </a:extLst>
          </p:cNvPr>
          <p:cNvSpPr>
            <a:spLocks noGrp="1"/>
          </p:cNvSpPr>
          <p:nvPr>
            <p:ph idx="1"/>
          </p:nvPr>
        </p:nvSpPr>
        <p:spPr>
          <a:xfrm>
            <a:off x="457200" y="1666397"/>
            <a:ext cx="8229600" cy="1143000"/>
          </a:xfrm>
        </p:spPr>
        <p:txBody>
          <a:bodyPr/>
          <a:lstStyle/>
          <a:p>
            <a:pPr marL="458788" indent="-458788">
              <a:spcBef>
                <a:spcPts val="0"/>
              </a:spcBef>
              <a:spcAft>
                <a:spcPts val="2400"/>
              </a:spcAft>
            </a:pPr>
            <a:r>
              <a:rPr lang="en-US" sz="2800" dirty="0"/>
              <a:t>Matthew (a Jew) would not have written </a:t>
            </a:r>
            <a:r>
              <a:rPr lang="en-US" sz="2800" b="1" dirty="0">
                <a:solidFill>
                  <a:srgbClr val="FFFF00"/>
                </a:solidFill>
              </a:rPr>
              <a:t>an anti-Jewish Gospel</a:t>
            </a:r>
          </a:p>
        </p:txBody>
      </p:sp>
      <p:sp>
        <p:nvSpPr>
          <p:cNvPr id="2" name="Footer Placeholder 1">
            <a:extLst>
              <a:ext uri="{FF2B5EF4-FFF2-40B4-BE49-F238E27FC236}">
                <a16:creationId xmlns:a16="http://schemas.microsoft.com/office/drawing/2014/main" id="{BE55ABED-37B7-FAE7-E385-34F028019A4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8932B982-ED6B-CB90-91D8-FC78ED7A8BF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FD5AE11-2405-373A-6847-147F87B017D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85</a:t>
            </a:r>
          </a:p>
        </p:txBody>
      </p:sp>
      <p:sp>
        <p:nvSpPr>
          <p:cNvPr id="7" name="Content Placeholder 4">
            <a:extLst>
              <a:ext uri="{FF2B5EF4-FFF2-40B4-BE49-F238E27FC236}">
                <a16:creationId xmlns:a16="http://schemas.microsoft.com/office/drawing/2014/main" id="{8AC2A67B-4BE9-D409-D3C5-F606BE469652}"/>
              </a:ext>
            </a:extLst>
          </p:cNvPr>
          <p:cNvSpPr txBox="1">
            <a:spLocks/>
          </p:cNvSpPr>
          <p:nvPr/>
        </p:nvSpPr>
        <p:spPr bwMode="auto">
          <a:xfrm>
            <a:off x="457200" y="2960043"/>
            <a:ext cx="8410353" cy="3167873"/>
          </a:xfrm>
          <a:prstGeom prst="rect">
            <a:avLst/>
          </a:prstGeom>
          <a:solidFill>
            <a:srgbClr val="002060"/>
          </a:solidFill>
          <a:ln>
            <a:noFill/>
          </a:ln>
          <a:effectLst/>
        </p:spPr>
        <p:txBody>
          <a:bodyPr vert="horz" wrap="square" lIns="91440" tIns="45720" rIns="91440" bIns="45720" numCol="1" anchor="ctr" anchorCtr="0" compatLnSpc="1">
            <a:prstTxWarp prst="textNoShape">
              <a:avLst/>
            </a:prstTxWarp>
          </a:bodyPr>
          <a:lst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458788" indent="-458788">
              <a:spcBef>
                <a:spcPts val="0"/>
              </a:spcBef>
              <a:spcAft>
                <a:spcPts val="2400"/>
              </a:spcAft>
            </a:pPr>
            <a:r>
              <a:rPr lang="en-US" sz="2800" b="1" i="1" kern="0" dirty="0"/>
              <a:t>Craig Blomberg</a:t>
            </a:r>
            <a:r>
              <a:rPr lang="en-US" sz="2800" kern="0" dirty="0"/>
              <a:t>:  “If many scholars can agree that a Jew wrote this book in a situation of </a:t>
            </a:r>
            <a:r>
              <a:rPr lang="en-US" sz="2800" b="1" dirty="0">
                <a:solidFill>
                  <a:srgbClr val="FFFF00"/>
                </a:solidFill>
              </a:rPr>
              <a:t>tension</a:t>
            </a:r>
            <a:r>
              <a:rPr lang="en-US" sz="2800" kern="0" dirty="0"/>
              <a:t> and </a:t>
            </a:r>
            <a:r>
              <a:rPr lang="en-US" sz="2800" b="1" dirty="0">
                <a:solidFill>
                  <a:srgbClr val="FFFF00"/>
                </a:solidFill>
              </a:rPr>
              <a:t>polemic</a:t>
            </a:r>
            <a:r>
              <a:rPr lang="en-US" sz="2800" kern="0" dirty="0"/>
              <a:t> with non-Christian Judaism, then Matthew, already once alienated from his contemporaries by his former profession, surely could have done so.”  </a:t>
            </a:r>
            <a:r>
              <a:rPr lang="en-US" sz="2000" kern="0" dirty="0"/>
              <a:t>(</a:t>
            </a:r>
            <a:r>
              <a:rPr lang="en-US" sz="2000" i="1" kern="0" dirty="0"/>
              <a:t>Jesus and the Gospels</a:t>
            </a:r>
            <a:r>
              <a:rPr lang="en-US" sz="2000" kern="0" dirty="0"/>
              <a:t>, 223)</a:t>
            </a:r>
          </a:p>
        </p:txBody>
      </p:sp>
    </p:spTree>
    <p:extLst>
      <p:ext uri="{BB962C8B-B14F-4D97-AF65-F5344CB8AC3E}">
        <p14:creationId xmlns:p14="http://schemas.microsoft.com/office/powerpoint/2010/main" val="267679412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7" grpId="0" animBg="1"/>
    </p:bldLst>
  </p:timing>
</p:sld>
</file>

<file path=ppt/slides/slide64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2019491-5E77-77F5-8456-E3FE3C973512}"/>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84996963-9484-5CA7-9B55-2C3A43F48783}"/>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Is Incompatible</a:t>
            </a:r>
            <a:endParaRPr lang="en-US" sz="3000" dirty="0"/>
          </a:p>
        </p:txBody>
      </p:sp>
      <p:sp>
        <p:nvSpPr>
          <p:cNvPr id="9" name="Content Placeholder 8">
            <a:extLst>
              <a:ext uri="{FF2B5EF4-FFF2-40B4-BE49-F238E27FC236}">
                <a16:creationId xmlns:a16="http://schemas.microsoft.com/office/drawing/2014/main" id="{90659005-A187-E02E-D8DF-F6FE7C5090EF}"/>
              </a:ext>
            </a:extLst>
          </p:cNvPr>
          <p:cNvSpPr>
            <a:spLocks noGrp="1"/>
          </p:cNvSpPr>
          <p:nvPr>
            <p:ph idx="1"/>
          </p:nvPr>
        </p:nvSpPr>
        <p:spPr/>
        <p:txBody>
          <a:bodyPr/>
          <a:lstStyle/>
          <a:p>
            <a:r>
              <a:rPr lang="en-US" sz="2800" dirty="0"/>
              <a:t>“Matthew” is </a:t>
            </a:r>
            <a:r>
              <a:rPr lang="en-US" sz="2800" b="1" dirty="0">
                <a:solidFill>
                  <a:srgbClr val="FFFF00"/>
                </a:solidFill>
              </a:rPr>
              <a:t>incompatible</a:t>
            </a:r>
            <a:r>
              <a:rPr lang="en-US" sz="2800" dirty="0"/>
              <a:t> with other Jewish-Christian sources</a:t>
            </a:r>
          </a:p>
        </p:txBody>
      </p:sp>
      <p:sp>
        <p:nvSpPr>
          <p:cNvPr id="6" name="Date Placeholder 5">
            <a:extLst>
              <a:ext uri="{FF2B5EF4-FFF2-40B4-BE49-F238E27FC236}">
                <a16:creationId xmlns:a16="http://schemas.microsoft.com/office/drawing/2014/main" id="{F9971C69-D923-809E-90F9-395DF53FFAC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85</a:t>
            </a:r>
          </a:p>
        </p:txBody>
      </p:sp>
      <p:sp>
        <p:nvSpPr>
          <p:cNvPr id="2" name="Footer Placeholder 1">
            <a:extLst>
              <a:ext uri="{FF2B5EF4-FFF2-40B4-BE49-F238E27FC236}">
                <a16:creationId xmlns:a16="http://schemas.microsoft.com/office/drawing/2014/main" id="{1310A3B0-3E96-CFCC-7302-3009CF20BEE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DC137EA3-7517-D69F-ECCD-E57BEE04AB5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Content Placeholder 4">
            <a:extLst>
              <a:ext uri="{FF2B5EF4-FFF2-40B4-BE49-F238E27FC236}">
                <a16:creationId xmlns:a16="http://schemas.microsoft.com/office/drawing/2014/main" id="{15A16C35-970E-AEB0-06D0-C851BC8BFB51}"/>
              </a:ext>
            </a:extLst>
          </p:cNvPr>
          <p:cNvSpPr txBox="1">
            <a:spLocks/>
          </p:cNvSpPr>
          <p:nvPr/>
        </p:nvSpPr>
        <p:spPr bwMode="auto">
          <a:xfrm>
            <a:off x="563526" y="2749034"/>
            <a:ext cx="8123274" cy="3167873"/>
          </a:xfrm>
          <a:prstGeom prst="rect">
            <a:avLst/>
          </a:prstGeom>
          <a:solidFill>
            <a:srgbClr val="002060"/>
          </a:solidFill>
          <a:ln>
            <a:noFill/>
          </a:ln>
          <a:effectLst/>
        </p:spPr>
        <p:txBody>
          <a:bodyPr vert="horz" wrap="square" lIns="91440" tIns="45720" rIns="91440" bIns="45720" numCol="1" anchor="ctr" anchorCtr="0" compatLnSpc="1">
            <a:prstTxWarp prst="textNoShape">
              <a:avLst/>
            </a:prstTxWarp>
          </a:bodyPr>
          <a:lst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458788" lvl="0" indent="-458788">
              <a:spcBef>
                <a:spcPts val="0"/>
              </a:spcBef>
              <a:spcAft>
                <a:spcPts val="2400"/>
              </a:spcAft>
              <a:buClr>
                <a:srgbClr val="FFFF99"/>
              </a:buClr>
            </a:pPr>
            <a:r>
              <a:rPr lang="en-US" sz="2800" kern="0" dirty="0">
                <a:solidFill>
                  <a:srgbClr val="FFFFFF"/>
                </a:solidFill>
              </a:rPr>
              <a:t>The “Gospel According To Matthew,” especially the Sermon On The Mount, is </a:t>
            </a:r>
            <a:r>
              <a:rPr lang="en-US" sz="2800" b="1" dirty="0">
                <a:solidFill>
                  <a:srgbClr val="FFFF00"/>
                </a:solidFill>
              </a:rPr>
              <a:t>quite compatible </a:t>
            </a:r>
            <a:r>
              <a:rPr lang="en-US" sz="2800" kern="0" dirty="0">
                <a:solidFill>
                  <a:srgbClr val="FFFFFF"/>
                </a:solidFill>
              </a:rPr>
              <a:t>with the epistle of James</a:t>
            </a:r>
          </a:p>
          <a:p>
            <a:pPr marL="458788" lvl="0" indent="-458788">
              <a:spcBef>
                <a:spcPts val="0"/>
              </a:spcBef>
              <a:spcAft>
                <a:spcPts val="2400"/>
              </a:spcAft>
              <a:buClr>
                <a:srgbClr val="FFFF99"/>
              </a:buClr>
            </a:pPr>
            <a:r>
              <a:rPr lang="en-US" sz="2800" kern="0" dirty="0">
                <a:solidFill>
                  <a:srgbClr val="FFFFFF"/>
                </a:solidFill>
              </a:rPr>
              <a:t>Not all Jewish Christianity was </a:t>
            </a:r>
            <a:r>
              <a:rPr lang="en-US" sz="2800" b="1" dirty="0">
                <a:solidFill>
                  <a:srgbClr val="FFFF00"/>
                </a:solidFill>
              </a:rPr>
              <a:t>monolithic</a:t>
            </a:r>
            <a:r>
              <a:rPr lang="en-US" sz="2800" kern="0" dirty="0">
                <a:solidFill>
                  <a:srgbClr val="FFFFFF"/>
                </a:solidFill>
              </a:rPr>
              <a:t> in its beliefs  </a:t>
            </a:r>
            <a:r>
              <a:rPr lang="en-US" sz="2000" kern="0" dirty="0">
                <a:solidFill>
                  <a:srgbClr val="FFFFFF"/>
                </a:solidFill>
              </a:rPr>
              <a:t>(</a:t>
            </a:r>
            <a:r>
              <a:rPr lang="en-US" sz="2000" i="1" kern="0" dirty="0">
                <a:solidFill>
                  <a:srgbClr val="FFFFFF"/>
                </a:solidFill>
              </a:rPr>
              <a:t>Jesus and the Gospels</a:t>
            </a:r>
            <a:r>
              <a:rPr lang="en-US" sz="2000" kern="0" dirty="0">
                <a:solidFill>
                  <a:srgbClr val="FFFFFF"/>
                </a:solidFill>
              </a:rPr>
              <a:t>, 223)</a:t>
            </a:r>
          </a:p>
        </p:txBody>
      </p:sp>
    </p:spTree>
    <p:extLst>
      <p:ext uri="{BB962C8B-B14F-4D97-AF65-F5344CB8AC3E}">
        <p14:creationId xmlns:p14="http://schemas.microsoft.com/office/powerpoint/2010/main" val="321586734"/>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7" grpId="0" animBg="1"/>
    </p:bldLst>
  </p:timing>
</p:sld>
</file>

<file path=ppt/slides/slide64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3A6AAF7-7616-D211-B21F-878E67862EE2}"/>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BEC00C8-2EF3-C387-ABEF-A06C14C38CB5}"/>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Is A Scribe</a:t>
            </a:r>
            <a:endParaRPr lang="en-US" sz="3000" dirty="0"/>
          </a:p>
        </p:txBody>
      </p:sp>
      <p:sp>
        <p:nvSpPr>
          <p:cNvPr id="5" name="Content Placeholder 4">
            <a:extLst>
              <a:ext uri="{FF2B5EF4-FFF2-40B4-BE49-F238E27FC236}">
                <a16:creationId xmlns:a16="http://schemas.microsoft.com/office/drawing/2014/main" id="{9F42A6EA-D880-09B4-8EC1-64923942707D}"/>
              </a:ext>
            </a:extLst>
          </p:cNvPr>
          <p:cNvSpPr>
            <a:spLocks noGrp="1"/>
          </p:cNvSpPr>
          <p:nvPr>
            <p:ph idx="1"/>
          </p:nvPr>
        </p:nvSpPr>
        <p:spPr>
          <a:xfrm>
            <a:off x="457200" y="1666397"/>
            <a:ext cx="8229600" cy="4464528"/>
          </a:xfrm>
        </p:spPr>
        <p:txBody>
          <a:bodyPr/>
          <a:lstStyle/>
          <a:p>
            <a:pPr marL="458788" indent="-458788">
              <a:spcBef>
                <a:spcPts val="0"/>
              </a:spcBef>
              <a:spcAft>
                <a:spcPts val="2400"/>
              </a:spcAft>
            </a:pPr>
            <a:r>
              <a:rPr lang="en-US" sz="2800" b="1" i="1" dirty="0"/>
              <a:t>Mt. 13:52:  </a:t>
            </a:r>
            <a:r>
              <a:rPr lang="en-US" sz="2800" baseline="30000" dirty="0"/>
              <a:t>52</a:t>
            </a:r>
            <a:r>
              <a:rPr lang="en-US" sz="2800" dirty="0"/>
              <a:t> Then He said to them, “Therefore every </a:t>
            </a:r>
            <a:r>
              <a:rPr lang="en-US" sz="2800" b="1" dirty="0">
                <a:solidFill>
                  <a:srgbClr val="FFFF00"/>
                </a:solidFill>
              </a:rPr>
              <a:t>scribe</a:t>
            </a:r>
            <a:r>
              <a:rPr lang="en-US" sz="2800" dirty="0"/>
              <a:t> instructed concerning the kingdom of heaven is like a </a:t>
            </a:r>
            <a:r>
              <a:rPr lang="en-US" sz="2800" b="1" dirty="0">
                <a:solidFill>
                  <a:srgbClr val="FFFF00"/>
                </a:solidFill>
              </a:rPr>
              <a:t>householder</a:t>
            </a:r>
            <a:r>
              <a:rPr lang="en-US" sz="2800" dirty="0"/>
              <a:t> who brings out of his treasure things </a:t>
            </a:r>
            <a:r>
              <a:rPr lang="en-US" sz="2800" b="1" dirty="0">
                <a:solidFill>
                  <a:srgbClr val="FFFF00"/>
                </a:solidFill>
              </a:rPr>
              <a:t>new</a:t>
            </a:r>
            <a:r>
              <a:rPr lang="en-US" sz="2800" dirty="0"/>
              <a:t> and </a:t>
            </a:r>
            <a:r>
              <a:rPr lang="en-US" sz="2800" b="1" dirty="0">
                <a:solidFill>
                  <a:srgbClr val="FFFF00"/>
                </a:solidFill>
              </a:rPr>
              <a:t>old</a:t>
            </a:r>
            <a:r>
              <a:rPr lang="en-US" sz="2800" dirty="0"/>
              <a:t>.”</a:t>
            </a:r>
          </a:p>
        </p:txBody>
      </p:sp>
      <p:sp>
        <p:nvSpPr>
          <p:cNvPr id="2" name="Footer Placeholder 1">
            <a:extLst>
              <a:ext uri="{FF2B5EF4-FFF2-40B4-BE49-F238E27FC236}">
                <a16:creationId xmlns:a16="http://schemas.microsoft.com/office/drawing/2014/main" id="{336A2BFD-4EB8-2A6A-A1F4-7905941BF8F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A358340-EB2E-556D-5972-0CD2929B88A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F391758-804C-379A-7651-538885404E3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85</a:t>
            </a:r>
          </a:p>
        </p:txBody>
      </p:sp>
    </p:spTree>
    <p:extLst>
      <p:ext uri="{BB962C8B-B14F-4D97-AF65-F5344CB8AC3E}">
        <p14:creationId xmlns:p14="http://schemas.microsoft.com/office/powerpoint/2010/main" val="2327628001"/>
      </p:ext>
    </p:extLst>
  </p:cSld>
  <p:clrMapOvr>
    <a:overrideClrMapping bg1="dk2" tx1="lt1" bg2="dk1" tx2="lt2" accent1="accent1" accent2="accent2" accent3="accent3" accent4="accent4" accent5="accent5" accent6="accent6" hlink="hlink" folHlink="folHlink"/>
  </p:clrMapOvr>
  <p:transition spd="med">
    <p:pull/>
  </p:transition>
</p:sld>
</file>

<file path=ppt/slides/slide6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54AD30-75DD-83D4-4CBF-1753A731B4DB}"/>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Is A Scribe</a:t>
            </a:r>
            <a:endParaRPr lang="en-US" dirty="0"/>
          </a:p>
        </p:txBody>
      </p:sp>
      <p:sp>
        <p:nvSpPr>
          <p:cNvPr id="3" name="Content Placeholder 2">
            <a:extLst>
              <a:ext uri="{FF2B5EF4-FFF2-40B4-BE49-F238E27FC236}">
                <a16:creationId xmlns:a16="http://schemas.microsoft.com/office/drawing/2014/main" id="{43D0F567-E5B7-AA27-0B44-340C886D378B}"/>
              </a:ext>
            </a:extLst>
          </p:cNvPr>
          <p:cNvSpPr>
            <a:spLocks noGrp="1"/>
          </p:cNvSpPr>
          <p:nvPr>
            <p:ph idx="1"/>
          </p:nvPr>
        </p:nvSpPr>
        <p:spPr/>
        <p:txBody>
          <a:bodyPr/>
          <a:lstStyle/>
          <a:p>
            <a:pPr marL="457200" indent="-457200">
              <a:spcBef>
                <a:spcPts val="0"/>
              </a:spcBef>
              <a:spcAft>
                <a:spcPts val="2400"/>
              </a:spcAft>
            </a:pPr>
            <a:r>
              <a:rPr lang="en-US" sz="2800" dirty="0"/>
              <a:t>It is not at all clear that Mt. 13:52 is the author’s </a:t>
            </a:r>
            <a:r>
              <a:rPr lang="en-US" sz="2800" b="1" dirty="0">
                <a:solidFill>
                  <a:srgbClr val="FFFF00"/>
                </a:solidFill>
              </a:rPr>
              <a:t>self-reference</a:t>
            </a:r>
            <a:r>
              <a:rPr lang="en-US" sz="2800" dirty="0"/>
              <a:t>, but even if it were, it would be quite natural for a </a:t>
            </a:r>
            <a:r>
              <a:rPr lang="en-US" sz="2800" b="1" dirty="0">
                <a:solidFill>
                  <a:srgbClr val="FFFF00"/>
                </a:solidFill>
              </a:rPr>
              <a:t>former tax collector </a:t>
            </a:r>
            <a:r>
              <a:rPr lang="en-US" sz="2800" dirty="0"/>
              <a:t>to use his writing skills as </a:t>
            </a:r>
            <a:r>
              <a:rPr lang="en-US" sz="2800" b="1" dirty="0">
                <a:solidFill>
                  <a:srgbClr val="FFFF00"/>
                </a:solidFill>
              </a:rPr>
              <a:t>a scribe  </a:t>
            </a:r>
            <a:r>
              <a:rPr lang="en-US" sz="2000" dirty="0"/>
              <a:t>(Blomberg, </a:t>
            </a:r>
            <a:r>
              <a:rPr lang="en-US" sz="2000" i="1" dirty="0"/>
              <a:t>Jesus and the Gospels</a:t>
            </a:r>
            <a:r>
              <a:rPr lang="en-US" sz="2000" dirty="0"/>
              <a:t>, 223)</a:t>
            </a:r>
          </a:p>
          <a:p>
            <a:pPr marL="457200" indent="-457200">
              <a:spcBef>
                <a:spcPts val="0"/>
              </a:spcBef>
              <a:spcAft>
                <a:spcPts val="2400"/>
              </a:spcAft>
            </a:pPr>
            <a:r>
              <a:rPr lang="en-US" sz="2800" b="1" dirty="0">
                <a:solidFill>
                  <a:srgbClr val="FFFF00"/>
                </a:solidFill>
              </a:rPr>
              <a:t>“Possibility” </a:t>
            </a:r>
            <a:r>
              <a:rPr lang="en-US" sz="2800" dirty="0"/>
              <a:t>is not </a:t>
            </a:r>
            <a:r>
              <a:rPr lang="en-US" sz="2800" b="1" dirty="0">
                <a:solidFill>
                  <a:srgbClr val="FFFF00"/>
                </a:solidFill>
              </a:rPr>
              <a:t>“probability,” </a:t>
            </a:r>
            <a:r>
              <a:rPr lang="en-US" sz="2800" dirty="0"/>
              <a:t>and definitely not </a:t>
            </a:r>
            <a:r>
              <a:rPr lang="en-US" sz="2800" b="1" dirty="0">
                <a:solidFill>
                  <a:srgbClr val="FFFF00"/>
                </a:solidFill>
              </a:rPr>
              <a:t>“certainty”</a:t>
            </a:r>
          </a:p>
          <a:p>
            <a:endParaRPr lang="en-US" dirty="0"/>
          </a:p>
        </p:txBody>
      </p:sp>
      <p:sp>
        <p:nvSpPr>
          <p:cNvPr id="4" name="Date Placeholder 3">
            <a:extLst>
              <a:ext uri="{FF2B5EF4-FFF2-40B4-BE49-F238E27FC236}">
                <a16:creationId xmlns:a16="http://schemas.microsoft.com/office/drawing/2014/main" id="{7805701D-F0B1-532F-4D0C-9FBEDE1F925F}"/>
              </a:ext>
            </a:extLst>
          </p:cNvPr>
          <p:cNvSpPr>
            <a:spLocks noGrp="1"/>
          </p:cNvSpPr>
          <p:nvPr>
            <p:ph type="dt" sz="half" idx="10"/>
          </p:nvPr>
        </p:nvSpPr>
        <p:spPr/>
        <p:txBody>
          <a:bodyPr/>
          <a:lstStyle/>
          <a:p>
            <a:r>
              <a:rPr lang="en-US" dirty="0"/>
              <a:t>Outline, 85</a:t>
            </a:r>
          </a:p>
        </p:txBody>
      </p:sp>
      <p:sp>
        <p:nvSpPr>
          <p:cNvPr id="5" name="Footer Placeholder 4">
            <a:extLst>
              <a:ext uri="{FF2B5EF4-FFF2-40B4-BE49-F238E27FC236}">
                <a16:creationId xmlns:a16="http://schemas.microsoft.com/office/drawing/2014/main" id="{71BDEF4F-78E1-44BC-B62E-F37919DCAF7B}"/>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A5468343-6EDE-03EE-07A2-81F3E5C39F54}"/>
              </a:ext>
            </a:extLst>
          </p:cNvPr>
          <p:cNvSpPr>
            <a:spLocks noGrp="1"/>
          </p:cNvSpPr>
          <p:nvPr>
            <p:ph type="sldNum" sz="quarter" idx="12"/>
          </p:nvPr>
        </p:nvSpPr>
        <p:spPr/>
        <p:txBody>
          <a:bodyPr/>
          <a:lstStyle/>
          <a:p>
            <a:fld id="{27F658CE-3C2C-4608-AB25-6B872F7423A4}" type="slidenum">
              <a:rPr lang="en-US" smtClean="0"/>
              <a:t>649</a:t>
            </a:fld>
            <a:endParaRPr lang="en-US"/>
          </a:p>
        </p:txBody>
      </p:sp>
    </p:spTree>
    <p:extLst>
      <p:ext uri="{BB962C8B-B14F-4D97-AF65-F5344CB8AC3E}">
        <p14:creationId xmlns:p14="http://schemas.microsoft.com/office/powerpoint/2010/main" val="41243937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Augustine’s Testimony</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r>
              <a:rPr lang="en-US" b="1" dirty="0">
                <a:solidFill>
                  <a:srgbClr val="FFFF00"/>
                </a:solidFill>
              </a:rPr>
              <a:t>Four evangelists </a:t>
            </a:r>
            <a:r>
              <a:rPr lang="en-US" dirty="0"/>
              <a:t>have gained </a:t>
            </a:r>
            <a:r>
              <a:rPr lang="en-US" b="1" dirty="0">
                <a:solidFill>
                  <a:srgbClr val="FFFF00"/>
                </a:solidFill>
              </a:rPr>
              <a:t>remarkable circulation</a:t>
            </a:r>
            <a:r>
              <a:rPr lang="en-US" dirty="0"/>
              <a:t> over the whole world</a:t>
            </a:r>
          </a:p>
          <a:p>
            <a:r>
              <a:rPr lang="en-US" dirty="0"/>
              <a:t>Wrote in </a:t>
            </a:r>
            <a:r>
              <a:rPr lang="en-US" b="1" dirty="0">
                <a:solidFill>
                  <a:srgbClr val="FFFF00"/>
                </a:solidFill>
              </a:rPr>
              <a:t>this order</a:t>
            </a:r>
            <a:r>
              <a:rPr lang="en-US" dirty="0"/>
              <a:t>:  Matthew, Mark, Luke, &amp; John</a:t>
            </a:r>
          </a:p>
          <a:p>
            <a:r>
              <a:rPr lang="en-US" dirty="0"/>
              <a:t>Matthew wrote in the </a:t>
            </a:r>
            <a:r>
              <a:rPr lang="en-US" b="1" dirty="0">
                <a:solidFill>
                  <a:srgbClr val="FFFF00"/>
                </a:solidFill>
              </a:rPr>
              <a:t>Hebrew language</a:t>
            </a:r>
          </a:p>
          <a:p>
            <a:r>
              <a:rPr lang="en-US" dirty="0"/>
              <a:t>Mark </a:t>
            </a:r>
            <a:r>
              <a:rPr lang="en-US" b="1" dirty="0">
                <a:solidFill>
                  <a:srgbClr val="FFFF00"/>
                </a:solidFill>
              </a:rPr>
              <a:t>followed Matthew </a:t>
            </a:r>
            <a:r>
              <a:rPr lang="en-US" dirty="0"/>
              <a:t>closely – his attendant &amp; epitomizer</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r>
              <a:rPr lang="en-US"/>
              <a:t>Outline, 9-10</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fld id="{3C8CA7C4-6BCF-4B83-8858-85B1748A2A5F}" type="slidenum">
              <a:rPr lang="en-US" smtClean="0"/>
              <a:t>65</a:t>
            </a:fld>
            <a:endParaRPr lang="en-US"/>
          </a:p>
        </p:txBody>
      </p:sp>
    </p:spTree>
    <p:extLst>
      <p:ext uri="{BB962C8B-B14F-4D97-AF65-F5344CB8AC3E}">
        <p14:creationId xmlns:p14="http://schemas.microsoft.com/office/powerpoint/2010/main" val="40562915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5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163BA5E1-5501-03C7-235E-A8580273E250}"/>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07A67301-442D-E277-657B-2C89C2BDF481}"/>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Died Too Soon</a:t>
            </a:r>
            <a:endParaRPr lang="en-US" sz="3000" dirty="0"/>
          </a:p>
        </p:txBody>
      </p:sp>
      <p:graphicFrame>
        <p:nvGraphicFramePr>
          <p:cNvPr id="7" name="Content Placeholder 6">
            <a:extLst>
              <a:ext uri="{FF2B5EF4-FFF2-40B4-BE49-F238E27FC236}">
                <a16:creationId xmlns:a16="http://schemas.microsoft.com/office/drawing/2014/main" id="{6D8897BB-2567-9051-0C17-D83E8F996C0F}"/>
              </a:ext>
            </a:extLst>
          </p:cNvPr>
          <p:cNvGraphicFramePr>
            <a:graphicFrameLocks noGrp="1"/>
          </p:cNvGraphicFramePr>
          <p:nvPr>
            <p:ph idx="1"/>
            <p:extLst>
              <p:ext uri="{D42A27DB-BD31-4B8C-83A1-F6EECF244321}">
                <p14:modId xmlns:p14="http://schemas.microsoft.com/office/powerpoint/2010/main" val="1724099125"/>
              </p:ext>
            </p:extLst>
          </p:nvPr>
        </p:nvGraphicFramePr>
        <p:xfrm>
          <a:off x="457200" y="1666397"/>
          <a:ext cx="8229600" cy="446452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Footer Placeholder 1">
            <a:extLst>
              <a:ext uri="{FF2B5EF4-FFF2-40B4-BE49-F238E27FC236}">
                <a16:creationId xmlns:a16="http://schemas.microsoft.com/office/drawing/2014/main" id="{C02E79EB-DDCA-4EC1-8101-1E8AB99137A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7B5D099E-2C7A-950A-77B1-A5DDDD491F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6782213-9E98-B62A-1B05-E11F7D047BE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85-86</a:t>
            </a:r>
          </a:p>
        </p:txBody>
      </p:sp>
    </p:spTree>
    <p:extLst>
      <p:ext uri="{BB962C8B-B14F-4D97-AF65-F5344CB8AC3E}">
        <p14:creationId xmlns:p14="http://schemas.microsoft.com/office/powerpoint/2010/main" val="36700899"/>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graphicEl>
                                              <a:dgm id="{0BD9B780-F793-4F6D-8574-1F844D0D0FBF}"/>
                                            </p:graphicEl>
                                          </p:spTgt>
                                        </p:tgtEl>
                                        <p:attrNameLst>
                                          <p:attrName>style.visibility</p:attrName>
                                        </p:attrNameLst>
                                      </p:cBhvr>
                                      <p:to>
                                        <p:strVal val="visible"/>
                                      </p:to>
                                    </p:set>
                                    <p:animEffect transition="in" filter="wipe(up)">
                                      <p:cBhvr>
                                        <p:cTn id="7" dur="500"/>
                                        <p:tgtEl>
                                          <p:spTgt spid="7">
                                            <p:graphicEl>
                                              <a:dgm id="{0BD9B780-F793-4F6D-8574-1F844D0D0FBF}"/>
                                            </p:graphic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7">
                                            <p:graphicEl>
                                              <a:dgm id="{97A8B66F-53B6-4E67-B5F4-A4462226DC5F}"/>
                                            </p:graphicEl>
                                          </p:spTgt>
                                        </p:tgtEl>
                                        <p:attrNameLst>
                                          <p:attrName>style.visibility</p:attrName>
                                        </p:attrNameLst>
                                      </p:cBhvr>
                                      <p:to>
                                        <p:strVal val="visible"/>
                                      </p:to>
                                    </p:set>
                                    <p:animEffect transition="in" filter="wipe(up)">
                                      <p:cBhvr>
                                        <p:cTn id="10" dur="500"/>
                                        <p:tgtEl>
                                          <p:spTgt spid="7">
                                            <p:graphicEl>
                                              <a:dgm id="{97A8B66F-53B6-4E67-B5F4-A4462226DC5F}"/>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7">
                                            <p:graphicEl>
                                              <a:dgm id="{2650A509-D902-469D-B921-47CAAED1188F}"/>
                                            </p:graphicEl>
                                          </p:spTgt>
                                        </p:tgtEl>
                                        <p:attrNameLst>
                                          <p:attrName>style.visibility</p:attrName>
                                        </p:attrNameLst>
                                      </p:cBhvr>
                                      <p:to>
                                        <p:strVal val="visible"/>
                                      </p:to>
                                    </p:set>
                                    <p:animEffect transition="in" filter="wipe(up)">
                                      <p:cBhvr>
                                        <p:cTn id="15" dur="500"/>
                                        <p:tgtEl>
                                          <p:spTgt spid="7">
                                            <p:graphicEl>
                                              <a:dgm id="{2650A509-D902-469D-B921-47CAAED1188F}"/>
                                            </p:graphicEl>
                                          </p:spTgt>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7">
                                            <p:graphicEl>
                                              <a:dgm id="{8F543DAF-9F8D-458C-8D96-CB099EE5EEDC}"/>
                                            </p:graphicEl>
                                          </p:spTgt>
                                        </p:tgtEl>
                                        <p:attrNameLst>
                                          <p:attrName>style.visibility</p:attrName>
                                        </p:attrNameLst>
                                      </p:cBhvr>
                                      <p:to>
                                        <p:strVal val="visible"/>
                                      </p:to>
                                    </p:set>
                                    <p:animEffect transition="in" filter="wipe(up)">
                                      <p:cBhvr>
                                        <p:cTn id="18" dur="500"/>
                                        <p:tgtEl>
                                          <p:spTgt spid="7">
                                            <p:graphicEl>
                                              <a:dgm id="{8F543DAF-9F8D-458C-8D96-CB099EE5EEDC}"/>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7">
                                            <p:graphicEl>
                                              <a:dgm id="{51F58641-92F8-4225-AB22-B2864A5597A5}"/>
                                            </p:graphicEl>
                                          </p:spTgt>
                                        </p:tgtEl>
                                        <p:attrNameLst>
                                          <p:attrName>style.visibility</p:attrName>
                                        </p:attrNameLst>
                                      </p:cBhvr>
                                      <p:to>
                                        <p:strVal val="visible"/>
                                      </p:to>
                                    </p:set>
                                    <p:animEffect transition="in" filter="wipe(up)">
                                      <p:cBhvr>
                                        <p:cTn id="23" dur="500"/>
                                        <p:tgtEl>
                                          <p:spTgt spid="7">
                                            <p:graphicEl>
                                              <a:dgm id="{51F58641-92F8-4225-AB22-B2864A5597A5}"/>
                                            </p:graphicEl>
                                          </p:spTgt>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7">
                                            <p:graphicEl>
                                              <a:dgm id="{739B4782-7D94-4571-A6A2-27A9A007AFD3}"/>
                                            </p:graphicEl>
                                          </p:spTgt>
                                        </p:tgtEl>
                                        <p:attrNameLst>
                                          <p:attrName>style.visibility</p:attrName>
                                        </p:attrNameLst>
                                      </p:cBhvr>
                                      <p:to>
                                        <p:strVal val="visible"/>
                                      </p:to>
                                    </p:set>
                                    <p:animEffect transition="in" filter="wipe(up)">
                                      <p:cBhvr>
                                        <p:cTn id="26" dur="500"/>
                                        <p:tgtEl>
                                          <p:spTgt spid="7">
                                            <p:graphicEl>
                                              <a:dgm id="{739B4782-7D94-4571-A6A2-27A9A007AFD3}"/>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uiExpand="1">
        <p:bldSub>
          <a:bldDgm bld="one"/>
        </p:bldSub>
      </p:bldGraphic>
    </p:bldLst>
  </p:timing>
</p:sld>
</file>

<file path=ppt/slides/slide65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EC34EF1-F481-2F0B-1BE6-987B0E9EDD0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5B18163-5D5A-D6A8-474F-44F16739939D}"/>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Died Too Soon</a:t>
            </a:r>
            <a:endParaRPr lang="en-US" dirty="0"/>
          </a:p>
        </p:txBody>
      </p:sp>
      <p:sp>
        <p:nvSpPr>
          <p:cNvPr id="3" name="Content Placeholder 2">
            <a:extLst>
              <a:ext uri="{FF2B5EF4-FFF2-40B4-BE49-F238E27FC236}">
                <a16:creationId xmlns:a16="http://schemas.microsoft.com/office/drawing/2014/main" id="{C43AD568-CF2C-7948-F20F-472813D57314}"/>
              </a:ext>
            </a:extLst>
          </p:cNvPr>
          <p:cNvSpPr>
            <a:spLocks noGrp="1"/>
          </p:cNvSpPr>
          <p:nvPr>
            <p:ph idx="1"/>
          </p:nvPr>
        </p:nvSpPr>
        <p:spPr/>
        <p:txBody>
          <a:bodyPr/>
          <a:lstStyle/>
          <a:p>
            <a:pPr marL="457200" indent="-457200">
              <a:spcBef>
                <a:spcPts val="0"/>
              </a:spcBef>
              <a:spcAft>
                <a:spcPts val="2400"/>
              </a:spcAft>
            </a:pPr>
            <a:r>
              <a:rPr lang="en-US" sz="2800" dirty="0"/>
              <a:t>“Matthew” could have been </a:t>
            </a:r>
            <a:r>
              <a:rPr lang="en-US" sz="2800" b="1" dirty="0">
                <a:solidFill>
                  <a:srgbClr val="FFFF00"/>
                </a:solidFill>
              </a:rPr>
              <a:t>written much earlier</a:t>
            </a:r>
          </a:p>
          <a:p>
            <a:pPr marL="857250" lvl="1" indent="-457200">
              <a:spcBef>
                <a:spcPts val="0"/>
              </a:spcBef>
              <a:spcAft>
                <a:spcPts val="2400"/>
              </a:spcAft>
            </a:pPr>
            <a:r>
              <a:rPr lang="en-US" dirty="0"/>
              <a:t>See the discussion about the date of “Matthew”</a:t>
            </a:r>
          </a:p>
          <a:p>
            <a:pPr marL="457200" indent="-457200">
              <a:spcBef>
                <a:spcPts val="0"/>
              </a:spcBef>
              <a:spcAft>
                <a:spcPts val="2400"/>
              </a:spcAft>
            </a:pPr>
            <a:r>
              <a:rPr lang="en-US" sz="2800" dirty="0"/>
              <a:t>We don’t know </a:t>
            </a:r>
            <a:r>
              <a:rPr lang="en-US" sz="2800" b="1" dirty="0">
                <a:solidFill>
                  <a:srgbClr val="FFFF00"/>
                </a:solidFill>
              </a:rPr>
              <a:t>when</a:t>
            </a:r>
            <a:r>
              <a:rPr lang="en-US" sz="2800" dirty="0"/>
              <a:t> Matthew died or </a:t>
            </a:r>
            <a:r>
              <a:rPr lang="en-US" sz="2800" b="1" dirty="0">
                <a:solidFill>
                  <a:srgbClr val="FFFF00"/>
                </a:solidFill>
              </a:rPr>
              <a:t>how old </a:t>
            </a:r>
            <a:r>
              <a:rPr lang="en-US" sz="2800" dirty="0"/>
              <a:t>he was</a:t>
            </a:r>
          </a:p>
          <a:p>
            <a:pPr marL="457200" indent="-457200">
              <a:spcBef>
                <a:spcPts val="0"/>
              </a:spcBef>
              <a:spcAft>
                <a:spcPts val="2400"/>
              </a:spcAft>
            </a:pPr>
            <a:endParaRPr lang="en-US" dirty="0"/>
          </a:p>
        </p:txBody>
      </p:sp>
      <p:sp>
        <p:nvSpPr>
          <p:cNvPr id="4" name="Date Placeholder 3">
            <a:extLst>
              <a:ext uri="{FF2B5EF4-FFF2-40B4-BE49-F238E27FC236}">
                <a16:creationId xmlns:a16="http://schemas.microsoft.com/office/drawing/2014/main" id="{88947C34-CA53-0113-4076-2B66B2F5B09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86</a:t>
            </a:r>
          </a:p>
        </p:txBody>
      </p:sp>
      <p:sp>
        <p:nvSpPr>
          <p:cNvPr id="5" name="Footer Placeholder 4">
            <a:extLst>
              <a:ext uri="{FF2B5EF4-FFF2-40B4-BE49-F238E27FC236}">
                <a16:creationId xmlns:a16="http://schemas.microsoft.com/office/drawing/2014/main" id="{AA45C381-23D8-9409-54B3-F1C5531A31A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7D1FE7D2-0991-3FB8-6495-9EB6D4D5DB9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80716635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2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2 Semitic Names</a:t>
            </a:r>
            <a:endParaRPr lang="en-US" sz="4200" dirty="0"/>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666397"/>
            <a:ext cx="8229600" cy="4464528"/>
          </a:xfrm>
        </p:spPr>
        <p:txBody>
          <a:bodyPr/>
          <a:lstStyle/>
          <a:p>
            <a:pPr marL="458788" indent="-458788">
              <a:spcBef>
                <a:spcPts val="0"/>
              </a:spcBef>
              <a:spcAft>
                <a:spcPts val="2400"/>
              </a:spcAft>
            </a:pPr>
            <a:r>
              <a:rPr lang="en-US" sz="2800" b="1" i="1" dirty="0"/>
              <a:t>Richard </a:t>
            </a:r>
            <a:r>
              <a:rPr lang="en-US" sz="2800" b="1" i="1" dirty="0" err="1"/>
              <a:t>Bauckham</a:t>
            </a:r>
            <a:r>
              <a:rPr lang="en-US" sz="2800" dirty="0"/>
              <a:t>:  “[I]f Matthew and Levi were the same person, we should be confronted with the virtually unparalleled phenomenon of a Palestinian Jew bearing </a:t>
            </a:r>
            <a:r>
              <a:rPr lang="en-US" sz="2800" b="1" dirty="0">
                <a:solidFill>
                  <a:srgbClr val="FFFF00"/>
                </a:solidFill>
              </a:rPr>
              <a:t>two common Semitic names</a:t>
            </a:r>
            <a:r>
              <a:rPr lang="en-US" sz="2800" dirty="0"/>
              <a:t>”  </a:t>
            </a:r>
            <a:r>
              <a:rPr lang="en-US" sz="2000" dirty="0"/>
              <a:t>(</a:t>
            </a:r>
            <a:r>
              <a:rPr lang="en-US" sz="2000" dirty="0" err="1"/>
              <a:t>JATE</a:t>
            </a:r>
            <a:r>
              <a:rPr lang="en-US" sz="2000" dirty="0"/>
              <a:t>, 109)</a:t>
            </a:r>
          </a:p>
          <a:p>
            <a:pPr marL="914400" lvl="1" indent="-457200">
              <a:spcBef>
                <a:spcPts val="0"/>
              </a:spcBef>
              <a:spcAft>
                <a:spcPts val="2400"/>
              </a:spcAft>
            </a:pPr>
            <a:r>
              <a:rPr lang="en-US" sz="2400" u="sng" dirty="0" err="1"/>
              <a:t>Bauckham’s</a:t>
            </a:r>
            <a:r>
              <a:rPr lang="en-US" sz="2400" u="sng" dirty="0"/>
              <a:t> solution</a:t>
            </a:r>
            <a:r>
              <a:rPr lang="en-US" sz="2400" dirty="0"/>
              <a:t>:  The author of Matthew transferred the story of Levi’s conversion to Matthew!</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59C61E9-BFBB-5517-F1C9-AF048DF0F2CA}"/>
              </a:ext>
            </a:extLst>
          </p:cNvPr>
          <p:cNvSpPr>
            <a:spLocks noGrp="1"/>
          </p:cNvSpPr>
          <p:nvPr>
            <p:ph type="dt" sz="half" idx="10"/>
          </p:nvPr>
        </p:nvSpPr>
        <p:spPr/>
        <p:txBody>
          <a:bodyPr/>
          <a:lstStyle/>
          <a:p>
            <a:r>
              <a:rPr lang="en-US"/>
              <a:t>Outline, </a:t>
            </a:r>
          </a:p>
        </p:txBody>
      </p:sp>
    </p:spTree>
    <p:extLst>
      <p:ext uri="{BB962C8B-B14F-4D97-AF65-F5344CB8AC3E}">
        <p14:creationId xmlns:p14="http://schemas.microsoft.com/office/powerpoint/2010/main" val="1949799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6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DA0AFE-1817-2654-E1BC-2A3125B4012F}"/>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panose="020B0604020202020204"/>
                <a:ea typeface="+mj-ea"/>
                <a:cs typeface="+mj-cs"/>
              </a:rPr>
              <a:t>Objections To Matthew:</a:t>
            </a:r>
            <a:br>
              <a:rPr kumimoji="0" lang="en-US" sz="44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42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Matthew: 2 Semitic Names</a:t>
            </a:r>
            <a:endParaRPr lang="en-US" dirty="0"/>
          </a:p>
        </p:txBody>
      </p:sp>
      <p:sp>
        <p:nvSpPr>
          <p:cNvPr id="3" name="Content Placeholder 2">
            <a:extLst>
              <a:ext uri="{FF2B5EF4-FFF2-40B4-BE49-F238E27FC236}">
                <a16:creationId xmlns:a16="http://schemas.microsoft.com/office/drawing/2014/main" id="{99F4886F-B5D0-ADBE-F268-3260A77448DC}"/>
              </a:ext>
            </a:extLst>
          </p:cNvPr>
          <p:cNvSpPr>
            <a:spLocks noGrp="1"/>
          </p:cNvSpPr>
          <p:nvPr>
            <p:ph idx="1"/>
          </p:nvPr>
        </p:nvSpPr>
        <p:spPr/>
        <p:txBody>
          <a:bodyPr/>
          <a:lstStyle/>
          <a:p>
            <a:pPr marL="457200" indent="-457200">
              <a:spcBef>
                <a:spcPts val="0"/>
              </a:spcBef>
              <a:spcAft>
                <a:spcPts val="2400"/>
              </a:spcAft>
            </a:pPr>
            <a:r>
              <a:rPr lang="en-US" sz="2800" dirty="0"/>
              <a:t>Mark and Luke seem to think that Matthew and Levi are the </a:t>
            </a:r>
            <a:r>
              <a:rPr lang="en-US" sz="2800" b="1" dirty="0">
                <a:solidFill>
                  <a:srgbClr val="FFFF00"/>
                </a:solidFill>
              </a:rPr>
              <a:t>same person</a:t>
            </a:r>
            <a:r>
              <a:rPr lang="en-US" sz="2800" dirty="0"/>
              <a:t>:  they describe the calling of Levi in </a:t>
            </a:r>
            <a:r>
              <a:rPr lang="en-US" sz="2800" b="1" dirty="0">
                <a:solidFill>
                  <a:srgbClr val="FFFF00"/>
                </a:solidFill>
              </a:rPr>
              <a:t>similar terms </a:t>
            </a:r>
            <a:r>
              <a:rPr lang="en-US" sz="2800" dirty="0"/>
              <a:t>to the calling of the other members of the Twelve  (Mt. 9:9; Mk. 2:14ff; Lk. 5:27ff)</a:t>
            </a:r>
          </a:p>
          <a:p>
            <a:pPr marL="457200" indent="-457200">
              <a:spcBef>
                <a:spcPts val="0"/>
              </a:spcBef>
              <a:spcAft>
                <a:spcPts val="2400"/>
              </a:spcAft>
            </a:pPr>
            <a:r>
              <a:rPr lang="en-US" sz="2800" dirty="0"/>
              <a:t>The prior probability of someone bearing two common Semitic names among many should not be considered </a:t>
            </a:r>
            <a:r>
              <a:rPr lang="en-US" sz="2800" b="1" dirty="0">
                <a:solidFill>
                  <a:srgbClr val="FFFF00"/>
                </a:solidFill>
              </a:rPr>
              <a:t>decisive</a:t>
            </a:r>
          </a:p>
          <a:p>
            <a:pPr marL="457200" indent="-457200">
              <a:spcBef>
                <a:spcPts val="0"/>
              </a:spcBef>
              <a:spcAft>
                <a:spcPts val="2400"/>
              </a:spcAft>
            </a:pPr>
            <a:endParaRPr lang="en-US" sz="2800" dirty="0"/>
          </a:p>
          <a:p>
            <a:pPr>
              <a:spcBef>
                <a:spcPts val="0"/>
              </a:spcBef>
              <a:spcAft>
                <a:spcPts val="2400"/>
              </a:spcAft>
            </a:pPr>
            <a:endParaRPr lang="en-US" dirty="0"/>
          </a:p>
        </p:txBody>
      </p:sp>
      <p:sp>
        <p:nvSpPr>
          <p:cNvPr id="4" name="Date Placeholder 3">
            <a:extLst>
              <a:ext uri="{FF2B5EF4-FFF2-40B4-BE49-F238E27FC236}">
                <a16:creationId xmlns:a16="http://schemas.microsoft.com/office/drawing/2014/main" id="{D6C96221-8BFD-2B98-AC55-96105EAB9CAE}"/>
              </a:ext>
            </a:extLst>
          </p:cNvPr>
          <p:cNvSpPr>
            <a:spLocks noGrp="1"/>
          </p:cNvSpPr>
          <p:nvPr>
            <p:ph type="dt" sz="half" idx="10"/>
          </p:nvPr>
        </p:nvSpPr>
        <p:spPr/>
        <p:txBody>
          <a:bodyPr/>
          <a:lstStyle/>
          <a:p>
            <a:r>
              <a:rPr lang="en-US"/>
              <a:t>Outline, </a:t>
            </a:r>
          </a:p>
        </p:txBody>
      </p:sp>
      <p:sp>
        <p:nvSpPr>
          <p:cNvPr id="5" name="Footer Placeholder 4">
            <a:extLst>
              <a:ext uri="{FF2B5EF4-FFF2-40B4-BE49-F238E27FC236}">
                <a16:creationId xmlns:a16="http://schemas.microsoft.com/office/drawing/2014/main" id="{36D13B56-1EE0-1AE3-3D56-7322D87108E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3ECAEBDD-41E1-DE97-12CB-A045AE7990F9}"/>
              </a:ext>
            </a:extLst>
          </p:cNvPr>
          <p:cNvSpPr>
            <a:spLocks noGrp="1"/>
          </p:cNvSpPr>
          <p:nvPr>
            <p:ph type="sldNum" sz="quarter" idx="12"/>
          </p:nvPr>
        </p:nvSpPr>
        <p:spPr/>
        <p:txBody>
          <a:bodyPr/>
          <a:lstStyle/>
          <a:p>
            <a:fld id="{27F658CE-3C2C-4608-AB25-6B872F7423A4}" type="slidenum">
              <a:rPr lang="en-US" smtClean="0"/>
              <a:t>653</a:t>
            </a:fld>
            <a:endParaRPr lang="en-US"/>
          </a:p>
        </p:txBody>
      </p:sp>
    </p:spTree>
    <p:extLst>
      <p:ext uri="{BB962C8B-B14F-4D97-AF65-F5344CB8AC3E}">
        <p14:creationId xmlns:p14="http://schemas.microsoft.com/office/powerpoint/2010/main" val="2362473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5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1109E5C3-ABFD-A444-33BB-45DFDBF4814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EECC43-867B-170D-8501-BA9ACB89D23C}"/>
              </a:ext>
            </a:extLst>
          </p:cNvPr>
          <p:cNvSpPr>
            <a:spLocks noGrp="1"/>
          </p:cNvSpPr>
          <p:nvPr>
            <p:ph type="title"/>
          </p:nvPr>
        </p:nvSpPr>
        <p:spPr/>
        <p:txBody>
          <a:bodyPr/>
          <a:lstStyle/>
          <a:p>
            <a:r>
              <a:rPr lang="en-US"/>
              <a:t>Traditional Authorship</a:t>
            </a:r>
          </a:p>
        </p:txBody>
      </p:sp>
      <p:sp>
        <p:nvSpPr>
          <p:cNvPr id="4" name="Footer Placeholder 3">
            <a:extLst>
              <a:ext uri="{FF2B5EF4-FFF2-40B4-BE49-F238E27FC236}">
                <a16:creationId xmlns:a16="http://schemas.microsoft.com/office/drawing/2014/main" id="{081B35F9-1CCD-4710-4386-887788566B2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92DCEBEA-6009-CFEF-08DB-48993485650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FF0B9C71-7BE2-8706-7EEF-B0985F118E9F}"/>
              </a:ext>
            </a:extLst>
          </p:cNvPr>
          <p:cNvSpPr/>
          <p:nvPr/>
        </p:nvSpPr>
        <p:spPr bwMode="auto">
          <a:xfrm>
            <a:off x="1267452" y="1939127"/>
            <a:ext cx="6411392" cy="3271893"/>
          </a:xfrm>
          <a:prstGeom prst="horizontalScroll">
            <a:avLst/>
          </a:prstGeom>
          <a:solidFill>
            <a:srgbClr val="FFFFCC"/>
          </a:solidFill>
          <a:ln w="9525" cap="flat" cmpd="sng" algn="ctr">
            <a:solidFill>
              <a:srgbClr val="7030A0"/>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t>OBJECTIONS TO</a:t>
            </a:r>
            <a:b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br>
            <a: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t>MARK</a:t>
            </a:r>
          </a:p>
        </p:txBody>
      </p:sp>
      <p:sp>
        <p:nvSpPr>
          <p:cNvPr id="3" name="Date Placeholder 2">
            <a:extLst>
              <a:ext uri="{FF2B5EF4-FFF2-40B4-BE49-F238E27FC236}">
                <a16:creationId xmlns:a16="http://schemas.microsoft.com/office/drawing/2014/main" id="{E281D488-02FF-17E2-6370-24FBD4506C4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82</a:t>
            </a:r>
          </a:p>
        </p:txBody>
      </p:sp>
    </p:spTree>
    <p:extLst>
      <p:ext uri="{BB962C8B-B14F-4D97-AF65-F5344CB8AC3E}">
        <p14:creationId xmlns:p14="http://schemas.microsoft.com/office/powerpoint/2010/main" val="80634013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5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8D1BF77-2D09-F7B2-C19A-857AF8AFB690}"/>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D0FB7FD5-9AB1-287B-8749-67BA7AA2CE5A}"/>
              </a:ext>
            </a:extLst>
          </p:cNvPr>
          <p:cNvSpPr>
            <a:spLocks noGrp="1"/>
          </p:cNvSpPr>
          <p:nvPr>
            <p:ph type="title"/>
          </p:nvPr>
        </p:nvSpPr>
        <p:spPr/>
        <p:txBody>
          <a:bodyPr/>
          <a:lstStyle/>
          <a:p>
            <a:r>
              <a:rPr lang="en-US" dirty="0"/>
              <a:t>Objections To Mark</a:t>
            </a:r>
          </a:p>
        </p:txBody>
      </p:sp>
      <p:sp>
        <p:nvSpPr>
          <p:cNvPr id="7" name="Content Placeholder 6">
            <a:extLst>
              <a:ext uri="{FF2B5EF4-FFF2-40B4-BE49-F238E27FC236}">
                <a16:creationId xmlns:a16="http://schemas.microsoft.com/office/drawing/2014/main" id="{901B26E1-EA30-8490-0CF9-E5405990D827}"/>
              </a:ext>
            </a:extLst>
          </p:cNvPr>
          <p:cNvSpPr>
            <a:spLocks noGrp="1"/>
          </p:cNvSpPr>
          <p:nvPr>
            <p:ph idx="1"/>
          </p:nvPr>
        </p:nvSpPr>
        <p:spPr/>
        <p:txBody>
          <a:bodyPr/>
          <a:lstStyle/>
          <a:p>
            <a:pPr marL="457200" indent="-457200"/>
            <a:r>
              <a:rPr lang="en-US" dirty="0"/>
              <a:t>“Mark” makes </a:t>
            </a:r>
            <a:r>
              <a:rPr lang="en-US" b="1" dirty="0">
                <a:solidFill>
                  <a:srgbClr val="FFFF00"/>
                </a:solidFill>
              </a:rPr>
              <a:t>geographical blunders</a:t>
            </a:r>
          </a:p>
          <a:p>
            <a:pPr marL="457200" indent="-457200"/>
            <a:r>
              <a:rPr lang="en-US" dirty="0"/>
              <a:t>“Mark” makes </a:t>
            </a:r>
            <a:r>
              <a:rPr lang="en-US" b="1" dirty="0">
                <a:solidFill>
                  <a:srgbClr val="FFFF00"/>
                </a:solidFill>
              </a:rPr>
              <a:t>cultural blunders</a:t>
            </a:r>
          </a:p>
          <a:p>
            <a:pPr marL="457200" indent="-457200"/>
            <a:r>
              <a:rPr lang="en-US" dirty="0"/>
              <a:t>The author of “Mark” could not have been </a:t>
            </a:r>
            <a:r>
              <a:rPr lang="en-US" b="1" dirty="0">
                <a:solidFill>
                  <a:srgbClr val="FFFF00"/>
                </a:solidFill>
              </a:rPr>
              <a:t>Jewish</a:t>
            </a:r>
          </a:p>
          <a:p>
            <a:pPr marL="457200" indent="-457200"/>
            <a:r>
              <a:rPr lang="en-US" dirty="0"/>
              <a:t>The author of “Mark” could not have been </a:t>
            </a:r>
            <a:r>
              <a:rPr lang="en-US" b="1" dirty="0">
                <a:solidFill>
                  <a:srgbClr val="FFFF00"/>
                </a:solidFill>
              </a:rPr>
              <a:t>Mark</a:t>
            </a:r>
          </a:p>
          <a:p>
            <a:pPr marL="457200" indent="-457200"/>
            <a:r>
              <a:rPr lang="en-US" dirty="0"/>
              <a:t>“Mark” could not have come from </a:t>
            </a:r>
            <a:r>
              <a:rPr lang="en-US" b="1" dirty="0">
                <a:solidFill>
                  <a:srgbClr val="FFFF00"/>
                </a:solidFill>
              </a:rPr>
              <a:t>Peter</a:t>
            </a:r>
          </a:p>
        </p:txBody>
      </p:sp>
      <p:sp>
        <p:nvSpPr>
          <p:cNvPr id="2" name="Footer Placeholder 1">
            <a:extLst>
              <a:ext uri="{FF2B5EF4-FFF2-40B4-BE49-F238E27FC236}">
                <a16:creationId xmlns:a16="http://schemas.microsoft.com/office/drawing/2014/main" id="{A480429E-78D1-7909-D7A8-EB3BDCEE8C0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D8278FC5-9EBD-6C9B-B4F3-0365C992A5A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5102251D-1AFE-5DBD-B0D8-01199F150A5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86-89</a:t>
            </a:r>
          </a:p>
        </p:txBody>
      </p:sp>
    </p:spTree>
    <p:extLst>
      <p:ext uri="{BB962C8B-B14F-4D97-AF65-F5344CB8AC3E}">
        <p14:creationId xmlns:p14="http://schemas.microsoft.com/office/powerpoint/2010/main" val="397601169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 calcmode="lin" valueType="num">
                                      <p:cBhvr>
                                        <p:cTn id="35"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pPr algn="l"/>
            <a:r>
              <a:rPr lang="en-US" sz="3000">
                <a:latin typeface="+mn-lt"/>
              </a:rPr>
              <a:t>Objections To </a:t>
            </a:r>
            <a:r>
              <a:rPr lang="en-US" sz="3000" err="1">
                <a:latin typeface="+mn-lt"/>
              </a:rPr>
              <a:t>Markan</a:t>
            </a:r>
            <a:r>
              <a:rPr lang="en-US" sz="3000">
                <a:latin typeface="+mn-lt"/>
              </a:rPr>
              <a:t> Authorship:</a:t>
            </a:r>
            <a:br>
              <a:rPr lang="en-US" sz="3000">
                <a:latin typeface="+mn-lt"/>
              </a:rPr>
            </a:br>
            <a:r>
              <a:rPr lang="en-US"/>
              <a:t>Geographical Blunders</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9691B358-51C2-6EFD-D35E-158C0FD518A1}"/>
              </a:ext>
            </a:extLst>
          </p:cNvPr>
          <p:cNvSpPr/>
          <p:nvPr/>
        </p:nvSpPr>
        <p:spPr bwMode="auto">
          <a:xfrm>
            <a:off x="1200370" y="2213623"/>
            <a:ext cx="6339016" cy="2605511"/>
          </a:xfrm>
          <a:prstGeom prst="horizontalScroll">
            <a:avLst/>
          </a:prstGeom>
          <a:solidFill>
            <a:schemeClr val="tx2">
              <a:lumMod val="90000"/>
            </a:schemeClr>
          </a:solidFill>
          <a:ln w="9525" cap="flat" cmpd="sng" algn="ctr">
            <a:solidFill>
              <a:srgbClr val="00206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ts val="1200"/>
              </a:spcAft>
              <a:buClrTx/>
              <a:buSzTx/>
              <a:buFontTx/>
              <a:buNone/>
              <a:tabLst/>
              <a:defRPr/>
            </a:pPr>
            <a:r>
              <a:rPr kumimoji="0" lang="en-US" sz="2800" i="1" u="none" strike="noStrike" kern="1200" cap="none" spc="0" normalizeH="0" baseline="0" noProof="0">
                <a:ln>
                  <a:noFill/>
                </a:ln>
                <a:solidFill>
                  <a:srgbClr val="002060"/>
                </a:solidFill>
                <a:effectLst/>
                <a:uLnTx/>
                <a:uFillTx/>
                <a:latin typeface="Arial Black" panose="020B0A04020102020204" pitchFamily="34" charset="0"/>
              </a:rPr>
              <a:t>The Gerasene Problem</a:t>
            </a:r>
            <a:br>
              <a:rPr kumimoji="0" lang="en-US" sz="2800" b="0" i="0" u="none" strike="noStrike" kern="1200" cap="none" spc="0" normalizeH="0" baseline="0" noProof="0">
                <a:ln>
                  <a:noFill/>
                </a:ln>
                <a:solidFill>
                  <a:srgbClr val="002060"/>
                </a:solidFill>
                <a:effectLst/>
                <a:uLnTx/>
                <a:uFillTx/>
                <a:latin typeface="Arial" panose="020B0604020202020204"/>
                <a:ea typeface="+mn-ea"/>
                <a:cs typeface="+mn-cs"/>
              </a:rPr>
            </a:br>
            <a:r>
              <a:rPr kumimoji="0" lang="en-US" sz="2800" b="0" i="0" u="none" strike="noStrike" kern="1200" cap="none" spc="0" normalizeH="0" baseline="0" noProof="0">
                <a:ln>
                  <a:noFill/>
                </a:ln>
                <a:solidFill>
                  <a:srgbClr val="002060"/>
                </a:solidFill>
                <a:effectLst/>
                <a:uLnTx/>
                <a:uFillTx/>
                <a:latin typeface="Arial" panose="020B0604020202020204"/>
                <a:ea typeface="+mn-ea"/>
                <a:cs typeface="+mn-cs"/>
              </a:rPr>
              <a:t>(Mt. 8:28ff // Mk. 5:1ff // Lk. 8:26ff)</a:t>
            </a:r>
          </a:p>
        </p:txBody>
      </p:sp>
      <p:sp>
        <p:nvSpPr>
          <p:cNvPr id="5" name="Date Placeholder 4">
            <a:extLst>
              <a:ext uri="{FF2B5EF4-FFF2-40B4-BE49-F238E27FC236}">
                <a16:creationId xmlns:a16="http://schemas.microsoft.com/office/drawing/2014/main" id="{942BC3FD-5DD7-853A-DF63-5DBCFF9E116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86</a:t>
            </a:r>
          </a:p>
        </p:txBody>
      </p:sp>
    </p:spTree>
    <p:extLst>
      <p:ext uri="{BB962C8B-B14F-4D97-AF65-F5344CB8AC3E}">
        <p14:creationId xmlns:p14="http://schemas.microsoft.com/office/powerpoint/2010/main" val="298359722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Map&#10;&#10;Description automatically generated">
            <a:extLst>
              <a:ext uri="{FF2B5EF4-FFF2-40B4-BE49-F238E27FC236}">
                <a16:creationId xmlns:a16="http://schemas.microsoft.com/office/drawing/2014/main" id="{F206862F-F7AA-49ED-AA7F-D60C9630D2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12375982"/>
      </p:ext>
    </p:extLst>
  </p:cSld>
  <p:clrMapOvr>
    <a:masterClrMapping/>
  </p:clrMapOvr>
  <p:transition spd="med">
    <p:pull/>
  </p:transition>
</p:sld>
</file>

<file path=ppt/slides/slide6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The </a:t>
            </a:r>
            <a:r>
              <a:rPr lang="en-US" err="1"/>
              <a:t>Gerasenes</a:t>
            </a:r>
            <a:r>
              <a:rPr lang="en-US"/>
              <a:t> Problem</a:t>
            </a:r>
          </a:p>
        </p:txBody>
      </p:sp>
      <p:graphicFrame>
        <p:nvGraphicFramePr>
          <p:cNvPr id="6" name="Table 6">
            <a:extLst>
              <a:ext uri="{FF2B5EF4-FFF2-40B4-BE49-F238E27FC236}">
                <a16:creationId xmlns:a16="http://schemas.microsoft.com/office/drawing/2014/main" id="{D828D928-AF52-D6C2-861D-B7027E5CF545}"/>
              </a:ext>
            </a:extLst>
          </p:cNvPr>
          <p:cNvGraphicFramePr>
            <a:graphicFrameLocks noGrp="1"/>
          </p:cNvGraphicFramePr>
          <p:nvPr>
            <p:ph idx="1"/>
            <p:extLst>
              <p:ext uri="{D42A27DB-BD31-4B8C-83A1-F6EECF244321}">
                <p14:modId xmlns:p14="http://schemas.microsoft.com/office/powerpoint/2010/main" val="593789477"/>
              </p:ext>
            </p:extLst>
          </p:nvPr>
        </p:nvGraphicFramePr>
        <p:xfrm>
          <a:off x="455435" y="1494285"/>
          <a:ext cx="8229600" cy="2667000"/>
        </p:xfrm>
        <a:graphic>
          <a:graphicData uri="http://schemas.openxmlformats.org/drawingml/2006/table">
            <a:tbl>
              <a:tblPr firstRow="1" bandRow="1">
                <a:tableStyleId>{5C22544A-7EE6-4342-B048-85BDC9FD1C3A}</a:tableStyleId>
              </a:tblPr>
              <a:tblGrid>
                <a:gridCol w="2743200">
                  <a:extLst>
                    <a:ext uri="{9D8B030D-6E8A-4147-A177-3AD203B41FA5}">
                      <a16:colId xmlns:a16="http://schemas.microsoft.com/office/drawing/2014/main" val="2874907940"/>
                    </a:ext>
                  </a:extLst>
                </a:gridCol>
                <a:gridCol w="2743200">
                  <a:extLst>
                    <a:ext uri="{9D8B030D-6E8A-4147-A177-3AD203B41FA5}">
                      <a16:colId xmlns:a16="http://schemas.microsoft.com/office/drawing/2014/main" val="3880636232"/>
                    </a:ext>
                  </a:extLst>
                </a:gridCol>
                <a:gridCol w="2743200">
                  <a:extLst>
                    <a:ext uri="{9D8B030D-6E8A-4147-A177-3AD203B41FA5}">
                      <a16:colId xmlns:a16="http://schemas.microsoft.com/office/drawing/2014/main" val="2957443844"/>
                    </a:ext>
                  </a:extLst>
                </a:gridCol>
              </a:tblGrid>
              <a:tr h="370840">
                <a:tc>
                  <a:txBody>
                    <a:bodyPr/>
                    <a:lstStyle/>
                    <a:p>
                      <a:pPr algn="ctr"/>
                      <a:r>
                        <a:rPr lang="en-US" sz="2500" b="0">
                          <a:effectLst>
                            <a:outerShdw blurRad="38100" dist="38100" dir="2700000" algn="tl">
                              <a:srgbClr val="000000">
                                <a:alpha val="43137"/>
                              </a:srgbClr>
                            </a:outerShdw>
                          </a:effectLst>
                          <a:latin typeface="+mj-lt"/>
                        </a:rPr>
                        <a:t>Mt. 8:28</a:t>
                      </a:r>
                    </a:p>
                  </a:txBody>
                  <a:tcPr>
                    <a:solidFill>
                      <a:schemeClr val="bg1">
                        <a:lumMod val="50000"/>
                        <a:lumOff val="50000"/>
                      </a:schemeClr>
                    </a:solidFill>
                  </a:tcPr>
                </a:tc>
                <a:tc>
                  <a:txBody>
                    <a:bodyPr/>
                    <a:lstStyle/>
                    <a:p>
                      <a:pPr algn="ctr"/>
                      <a:r>
                        <a:rPr lang="en-US" sz="2500" b="0">
                          <a:effectLst>
                            <a:outerShdw blurRad="38100" dist="38100" dir="2700000" algn="tl">
                              <a:srgbClr val="000000">
                                <a:alpha val="43137"/>
                              </a:srgbClr>
                            </a:outerShdw>
                          </a:effectLst>
                          <a:latin typeface="+mj-lt"/>
                        </a:rPr>
                        <a:t>Mk. 5:1</a:t>
                      </a:r>
                    </a:p>
                  </a:txBody>
                  <a:tcPr>
                    <a:solidFill>
                      <a:schemeClr val="bg1">
                        <a:lumMod val="50000"/>
                        <a:lumOff val="50000"/>
                      </a:schemeClr>
                    </a:solidFill>
                  </a:tcPr>
                </a:tc>
                <a:tc>
                  <a:txBody>
                    <a:bodyPr/>
                    <a:lstStyle/>
                    <a:p>
                      <a:pPr algn="ctr"/>
                      <a:r>
                        <a:rPr lang="en-US" sz="2500" b="0">
                          <a:effectLst>
                            <a:outerShdw blurRad="38100" dist="38100" dir="2700000" algn="tl">
                              <a:srgbClr val="000000">
                                <a:alpha val="43137"/>
                              </a:srgbClr>
                            </a:outerShdw>
                          </a:effectLst>
                          <a:latin typeface="+mj-lt"/>
                        </a:rPr>
                        <a:t>Lk. 8:26</a:t>
                      </a:r>
                    </a:p>
                  </a:txBody>
                  <a:tcPr>
                    <a:solidFill>
                      <a:schemeClr val="bg1">
                        <a:lumMod val="50000"/>
                        <a:lumOff val="50000"/>
                      </a:schemeClr>
                    </a:solidFill>
                  </a:tcPr>
                </a:tc>
                <a:extLst>
                  <a:ext uri="{0D108BD9-81ED-4DB2-BD59-A6C34878D82A}">
                    <a16:rowId xmlns:a16="http://schemas.microsoft.com/office/drawing/2014/main" val="3705281298"/>
                  </a:ext>
                </a:extLst>
              </a:tr>
              <a:tr h="370840">
                <a:tc>
                  <a:txBody>
                    <a:bodyPr/>
                    <a:lstStyle/>
                    <a:p>
                      <a:pPr algn="ctr"/>
                      <a:r>
                        <a:rPr lang="en-US" sz="2000">
                          <a:solidFill>
                            <a:srgbClr val="0000FF"/>
                          </a:solidFill>
                          <a:latin typeface="+mj-lt"/>
                        </a:rPr>
                        <a:t>“Gadarenes”</a:t>
                      </a:r>
                    </a:p>
                  </a:txBody>
                  <a:tcPr/>
                </a:tc>
                <a:tc>
                  <a:txBody>
                    <a:bodyPr/>
                    <a:lstStyle/>
                    <a:p>
                      <a:pPr algn="ctr"/>
                      <a:r>
                        <a:rPr lang="en-US" sz="2000">
                          <a:latin typeface="+mj-lt"/>
                        </a:rPr>
                        <a:t>“</a:t>
                      </a:r>
                      <a:r>
                        <a:rPr lang="en-US" sz="2000" err="1">
                          <a:latin typeface="+mj-lt"/>
                        </a:rPr>
                        <a:t>Gerasenes</a:t>
                      </a:r>
                      <a:r>
                        <a:rPr lang="en-US" sz="2000">
                          <a:latin typeface="+mj-lt"/>
                        </a:rPr>
                        <a:t>”</a:t>
                      </a:r>
                    </a:p>
                  </a:txBody>
                  <a:tcPr/>
                </a:tc>
                <a:tc>
                  <a:txBody>
                    <a:bodyPr/>
                    <a:lstStyle/>
                    <a:p>
                      <a:pPr algn="ctr"/>
                      <a:r>
                        <a:rPr lang="en-US" sz="2000" kern="1200">
                          <a:solidFill>
                            <a:schemeClr val="dk1"/>
                          </a:solidFill>
                          <a:latin typeface="+mj-lt"/>
                          <a:ea typeface="+mn-ea"/>
                          <a:cs typeface="+mn-cs"/>
                        </a:rPr>
                        <a:t>“</a:t>
                      </a:r>
                      <a:r>
                        <a:rPr lang="en-US" sz="2000" kern="1200" err="1">
                          <a:solidFill>
                            <a:schemeClr val="dk1"/>
                          </a:solidFill>
                          <a:latin typeface="+mj-lt"/>
                          <a:ea typeface="+mn-ea"/>
                          <a:cs typeface="+mn-cs"/>
                        </a:rPr>
                        <a:t>Gerasenes</a:t>
                      </a:r>
                      <a:r>
                        <a:rPr lang="en-US" sz="2000" kern="1200">
                          <a:solidFill>
                            <a:schemeClr val="dk1"/>
                          </a:solidFill>
                          <a:latin typeface="+mj-lt"/>
                          <a:ea typeface="+mn-ea"/>
                          <a:cs typeface="+mn-cs"/>
                        </a:rPr>
                        <a:t>”</a:t>
                      </a:r>
                    </a:p>
                  </a:txBody>
                  <a:tcPr/>
                </a:tc>
                <a:extLst>
                  <a:ext uri="{0D108BD9-81ED-4DB2-BD59-A6C34878D82A}">
                    <a16:rowId xmlns:a16="http://schemas.microsoft.com/office/drawing/2014/main" val="3772623288"/>
                  </a:ext>
                </a:extLst>
              </a:tr>
              <a:tr h="370840">
                <a:tc>
                  <a:txBody>
                    <a:bodyPr/>
                    <a:lstStyle/>
                    <a:p>
                      <a:pPr algn="ctr"/>
                      <a:r>
                        <a:rPr lang="en-US" sz="2000"/>
                        <a:t>Adj. for </a:t>
                      </a:r>
                      <a:r>
                        <a:rPr lang="en-US" sz="2000">
                          <a:latin typeface="+mj-lt"/>
                        </a:rPr>
                        <a:t>Gadara</a:t>
                      </a:r>
                      <a:r>
                        <a:rPr lang="en-US" sz="2000"/>
                        <a:t>, which was closer to the Sea of Galilee</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a:t>Adj. for </a:t>
                      </a:r>
                      <a:r>
                        <a:rPr lang="en-US" sz="2000" err="1">
                          <a:latin typeface="+mj-lt"/>
                        </a:rPr>
                        <a:t>Gerassa</a:t>
                      </a:r>
                      <a:r>
                        <a:rPr lang="en-US" sz="2000"/>
                        <a:t>, modern-day Jerash</a:t>
                      </a:r>
                    </a:p>
                  </a:txBody>
                  <a:tcPr/>
                </a:tc>
                <a:tc>
                  <a:txBody>
                    <a:bodyPr/>
                    <a:lstStyle/>
                    <a:p>
                      <a:pPr algn="ctr"/>
                      <a:r>
                        <a:rPr lang="en-US" sz="2000"/>
                        <a:t>Adj. for </a:t>
                      </a:r>
                      <a:r>
                        <a:rPr lang="en-US" sz="2000" err="1">
                          <a:latin typeface="+mj-lt"/>
                        </a:rPr>
                        <a:t>Gerassa</a:t>
                      </a:r>
                      <a:r>
                        <a:rPr lang="en-US" sz="2000"/>
                        <a:t>, modern-day Jerash</a:t>
                      </a:r>
                    </a:p>
                  </a:txBody>
                  <a:tcPr/>
                </a:tc>
                <a:extLst>
                  <a:ext uri="{0D108BD9-81ED-4DB2-BD59-A6C34878D82A}">
                    <a16:rowId xmlns:a16="http://schemas.microsoft.com/office/drawing/2014/main" val="286782687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kern="1200">
                          <a:solidFill>
                            <a:srgbClr val="C00000"/>
                          </a:solidFill>
                          <a:latin typeface="+mj-lt"/>
                          <a:ea typeface="+mn-ea"/>
                          <a:cs typeface="+mn-cs"/>
                        </a:rPr>
                        <a:t>“Gergesenes”</a:t>
                      </a:r>
                    </a:p>
                  </a:txBody>
                  <a:tcPr/>
                </a:tc>
                <a:tc>
                  <a:txBody>
                    <a:bodyPr/>
                    <a:lstStyle/>
                    <a:p>
                      <a:pPr algn="ctr"/>
                      <a:r>
                        <a:rPr lang="en-US" sz="2000">
                          <a:solidFill>
                            <a:srgbClr val="C00000"/>
                          </a:solidFill>
                          <a:latin typeface="+mj-lt"/>
                        </a:rPr>
                        <a:t>“Gadarenes”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kern="1200">
                          <a:solidFill>
                            <a:srgbClr val="C00000"/>
                          </a:solidFill>
                          <a:latin typeface="+mj-lt"/>
                          <a:ea typeface="+mn-ea"/>
                          <a:cs typeface="+mn-cs"/>
                        </a:rPr>
                        <a:t>“Gadarenes”</a:t>
                      </a:r>
                    </a:p>
                  </a:txBody>
                  <a:tcPr/>
                </a:tc>
                <a:extLst>
                  <a:ext uri="{0D108BD9-81ED-4DB2-BD59-A6C34878D82A}">
                    <a16:rowId xmlns:a16="http://schemas.microsoft.com/office/drawing/2014/main" val="489358791"/>
                  </a:ext>
                </a:extLst>
              </a:tr>
              <a:tr h="370840">
                <a:tc>
                  <a:txBody>
                    <a:bodyPr/>
                    <a:lstStyle/>
                    <a:p>
                      <a:pPr algn="ctr"/>
                      <a:r>
                        <a:rPr lang="en-US" sz="2000"/>
                        <a:t>(KJV; NKJV; YLT)</a:t>
                      </a:r>
                    </a:p>
                  </a:txBody>
                  <a:tcPr/>
                </a:tc>
                <a:tc>
                  <a:txBody>
                    <a:bodyPr/>
                    <a:lstStyle/>
                    <a:p>
                      <a:pPr algn="ctr"/>
                      <a:r>
                        <a:rPr lang="en-US" sz="2000"/>
                        <a:t>(KJV; NKJV; YLT)</a:t>
                      </a:r>
                    </a:p>
                  </a:txBody>
                  <a:tcPr/>
                </a:tc>
                <a:tc>
                  <a:txBody>
                    <a:bodyPr/>
                    <a:lstStyle/>
                    <a:p>
                      <a:pPr algn="ctr"/>
                      <a:r>
                        <a:rPr lang="en-US" sz="2000"/>
                        <a:t>(KJV; NKJV; YLT)</a:t>
                      </a:r>
                    </a:p>
                  </a:txBody>
                  <a:tcPr/>
                </a:tc>
                <a:extLst>
                  <a:ext uri="{0D108BD9-81ED-4DB2-BD59-A6C34878D82A}">
                    <a16:rowId xmlns:a16="http://schemas.microsoft.com/office/drawing/2014/main" val="376541888"/>
                  </a:ext>
                </a:extLst>
              </a:tr>
            </a:tbl>
          </a:graphicData>
        </a:graphic>
      </p:graphicFrame>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F8078B6B-DCC7-2C46-37C2-628C2CAEE626}"/>
              </a:ext>
            </a:extLst>
          </p:cNvPr>
          <p:cNvSpPr txBox="1"/>
          <p:nvPr/>
        </p:nvSpPr>
        <p:spPr>
          <a:xfrm>
            <a:off x="487210" y="4504920"/>
            <a:ext cx="8229600" cy="1631216"/>
          </a:xfrm>
          <a:prstGeom prst="rect">
            <a:avLst/>
          </a:prstGeom>
          <a:solidFill>
            <a:schemeClr val="bg1">
              <a:lumMod val="75000"/>
              <a:lumOff val="25000"/>
            </a:schemeClr>
          </a:solid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5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The city would have had an Aramaic original, either </a:t>
            </a:r>
            <a:r>
              <a:rPr kumimoji="0" lang="en-US" sz="25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rial" panose="020B0604020202020204"/>
                <a:ea typeface="+mn-ea"/>
                <a:cs typeface="+mn-cs"/>
              </a:rPr>
              <a:t>KRS</a:t>
            </a:r>
            <a:r>
              <a:rPr kumimoji="0" lang="en-US" sz="25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 or </a:t>
            </a:r>
            <a:r>
              <a:rPr kumimoji="0" lang="en-US" sz="25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rial" panose="020B0604020202020204"/>
                <a:ea typeface="+mn-ea"/>
                <a:cs typeface="+mn-cs"/>
              </a:rPr>
              <a:t>GRS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5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Origen (200 AD, Comm. John 5.41) identified the site as </a:t>
            </a:r>
            <a:r>
              <a:rPr kumimoji="0" lang="en-US" sz="2500" b="1" i="0" u="none" strike="noStrike" kern="1200" cap="none" spc="0" normalizeH="0" baseline="0" noProof="0" err="1">
                <a:ln>
                  <a:noFill/>
                </a:ln>
                <a:solidFill>
                  <a:srgbClr val="FFFF00"/>
                </a:solidFill>
                <a:effectLst>
                  <a:outerShdw blurRad="38100" dist="38100" dir="2700000" algn="tl">
                    <a:srgbClr val="000000">
                      <a:alpha val="43137"/>
                    </a:srgbClr>
                  </a:outerShdw>
                </a:effectLst>
                <a:uLnTx/>
                <a:uFillTx/>
                <a:latin typeface="Arial" panose="020B0604020202020204"/>
                <a:ea typeface="+mn-ea"/>
                <a:cs typeface="+mn-cs"/>
              </a:rPr>
              <a:t>Gergasa</a:t>
            </a:r>
            <a:endParaRPr kumimoji="0" lang="en-US" sz="25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9DF3CC89-7FAE-2D4C-E945-87F2AA54367C}"/>
              </a:ext>
            </a:extLst>
          </p:cNvPr>
          <p:cNvSpPr>
            <a:spLocks noGrp="1"/>
          </p:cNvSpPr>
          <p:nvPr>
            <p:ph type="dt" sz="half" idx="10"/>
          </p:nvPr>
        </p:nvSpPr>
        <p:spPr/>
        <p:txBody>
          <a:bodyPr/>
          <a:lstStyle/>
          <a:p>
            <a:r>
              <a:rPr lang="en-US" dirty="0"/>
              <a:t>Outline, 86</a:t>
            </a:r>
          </a:p>
        </p:txBody>
      </p:sp>
    </p:spTree>
    <p:extLst>
      <p:ext uri="{BB962C8B-B14F-4D97-AF65-F5344CB8AC3E}">
        <p14:creationId xmlns:p14="http://schemas.microsoft.com/office/powerpoint/2010/main" val="3059738903"/>
      </p:ext>
    </p:extLst>
  </p:cSld>
  <p:clrMapOvr>
    <a:masterClrMapping/>
  </p:clrMapOvr>
  <p:transition spd="med">
    <p:pull/>
  </p:transition>
</p:sld>
</file>

<file path=ppt/slides/slide659.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307202" name="Rectangle 1026"/>
          <p:cNvSpPr>
            <a:spLocks noGrp="1" noChangeArrowheads="1"/>
          </p:cNvSpPr>
          <p:nvPr>
            <p:ph type="title"/>
          </p:nvPr>
        </p:nvSpPr>
        <p:spPr>
          <a:xfrm>
            <a:off x="685800" y="457200"/>
            <a:ext cx="7772400" cy="838200"/>
          </a:xfrm>
        </p:spPr>
        <p:txBody>
          <a:bodyPr/>
          <a:lstStyle/>
          <a:p>
            <a:pPr eaLnBrk="1" hangingPunct="1">
              <a:defRPr/>
            </a:pPr>
            <a:r>
              <a:rPr lang="en-US"/>
              <a:t>Which Place?</a:t>
            </a:r>
          </a:p>
        </p:txBody>
      </p:sp>
      <p:graphicFrame>
        <p:nvGraphicFramePr>
          <p:cNvPr id="2" name="Content Placeholder 1">
            <a:extLst>
              <a:ext uri="{FF2B5EF4-FFF2-40B4-BE49-F238E27FC236}">
                <a16:creationId xmlns:a16="http://schemas.microsoft.com/office/drawing/2014/main" id="{04B11D35-84A1-B3D1-EF5D-C58EDEA3A6B9}"/>
              </a:ext>
            </a:extLst>
          </p:cNvPr>
          <p:cNvGraphicFramePr>
            <a:graphicFrameLocks noGrp="1"/>
          </p:cNvGraphicFramePr>
          <p:nvPr>
            <p:ph idx="1"/>
          </p:nvPr>
        </p:nvGraphicFramePr>
        <p:xfrm>
          <a:off x="685800" y="1524000"/>
          <a:ext cx="7772400" cy="48059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Slide Number Placeholder 5"/>
          <p:cNvSpPr>
            <a:spLocks noGrp="1"/>
          </p:cNvSpPr>
          <p:nvPr>
            <p:ph type="sldNum" sz="quarter" idx="12"/>
          </p:nvPr>
        </p:nvSpPr>
        <p:spPr/>
        <p:txBody>
          <a:bodyPr/>
          <a:lstStyle/>
          <a:p>
            <a:pPr>
              <a:defRPr/>
            </a:pPr>
            <a:fld id="{B2C2A3C7-92D8-403B-A4F9-4DEC94467FEC}" type="slidenum">
              <a:rPr lang="en-US">
                <a:solidFill>
                  <a:srgbClr val="FFFFFF"/>
                </a:solidFill>
              </a:rPr>
              <a:pPr>
                <a:defRPr/>
              </a:pPr>
              <a:t>659</a:t>
            </a:fld>
            <a:endParaRPr lang="en-US">
              <a:solidFill>
                <a:srgbClr val="FFFFFF"/>
              </a:solidFill>
            </a:endParaRPr>
          </a:p>
        </p:txBody>
      </p:sp>
      <p:sp>
        <p:nvSpPr>
          <p:cNvPr id="3" name="Date Placeholder 2">
            <a:extLst>
              <a:ext uri="{FF2B5EF4-FFF2-40B4-BE49-F238E27FC236}">
                <a16:creationId xmlns:a16="http://schemas.microsoft.com/office/drawing/2014/main" id="{0E2FD3AD-3FB4-3F7A-97AF-4A7732DEDA95}"/>
              </a:ext>
            </a:extLst>
          </p:cNvPr>
          <p:cNvSpPr>
            <a:spLocks noGrp="1"/>
          </p:cNvSpPr>
          <p:nvPr>
            <p:ph type="dt" sz="half" idx="10"/>
          </p:nvPr>
        </p:nvSpPr>
        <p:spPr/>
        <p:txBody>
          <a:bodyPr/>
          <a:lstStyle/>
          <a:p>
            <a:r>
              <a:rPr lang="en-US"/>
              <a:t>Outline, 86</a:t>
            </a:r>
          </a:p>
        </p:txBody>
      </p:sp>
    </p:spTree>
    <p:extLst>
      <p:ext uri="{BB962C8B-B14F-4D97-AF65-F5344CB8AC3E}">
        <p14:creationId xmlns:p14="http://schemas.microsoft.com/office/powerpoint/2010/main" val="392708558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graphicEl>
                                              <a:dgm id="{FEBA1BF4-26A4-4D77-835B-B82FCF96514D}"/>
                                            </p:graphicEl>
                                          </p:spTgt>
                                        </p:tgtEl>
                                        <p:attrNameLst>
                                          <p:attrName>style.visibility</p:attrName>
                                        </p:attrNameLst>
                                      </p:cBhvr>
                                      <p:to>
                                        <p:strVal val="visible"/>
                                      </p:to>
                                    </p:set>
                                    <p:anim calcmode="lin" valueType="num">
                                      <p:cBhvr>
                                        <p:cTn id="7" dur="500" fill="hold"/>
                                        <p:tgtEl>
                                          <p:spTgt spid="2">
                                            <p:graphicEl>
                                              <a:dgm id="{FEBA1BF4-26A4-4D77-835B-B82FCF96514D}"/>
                                            </p:graphicEl>
                                          </p:spTgt>
                                        </p:tgtEl>
                                        <p:attrNameLst>
                                          <p:attrName>ppt_w</p:attrName>
                                        </p:attrNameLst>
                                      </p:cBhvr>
                                      <p:tavLst>
                                        <p:tav tm="0">
                                          <p:val>
                                            <p:fltVal val="0"/>
                                          </p:val>
                                        </p:tav>
                                        <p:tav tm="100000">
                                          <p:val>
                                            <p:strVal val="#ppt_w"/>
                                          </p:val>
                                        </p:tav>
                                      </p:tavLst>
                                    </p:anim>
                                    <p:anim calcmode="lin" valueType="num">
                                      <p:cBhvr>
                                        <p:cTn id="8" dur="500" fill="hold"/>
                                        <p:tgtEl>
                                          <p:spTgt spid="2">
                                            <p:graphicEl>
                                              <a:dgm id="{FEBA1BF4-26A4-4D77-835B-B82FCF96514D}"/>
                                            </p:graphicEl>
                                          </p:spTgt>
                                        </p:tgtEl>
                                        <p:attrNameLst>
                                          <p:attrName>ppt_h</p:attrName>
                                        </p:attrNameLst>
                                      </p:cBhvr>
                                      <p:tavLst>
                                        <p:tav tm="0">
                                          <p:val>
                                            <p:fltVal val="0"/>
                                          </p:val>
                                        </p:tav>
                                        <p:tav tm="100000">
                                          <p:val>
                                            <p:strVal val="#ppt_h"/>
                                          </p:val>
                                        </p:tav>
                                      </p:tavLst>
                                    </p:anim>
                                    <p:animEffect transition="in" filter="fade">
                                      <p:cBhvr>
                                        <p:cTn id="9" dur="500"/>
                                        <p:tgtEl>
                                          <p:spTgt spid="2">
                                            <p:graphicEl>
                                              <a:dgm id="{FEBA1BF4-26A4-4D77-835B-B82FCF96514D}"/>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
                                            <p:graphicEl>
                                              <a:dgm id="{3C687442-7B50-467C-B3B6-CE7088202267}"/>
                                            </p:graphicEl>
                                          </p:spTgt>
                                        </p:tgtEl>
                                        <p:attrNameLst>
                                          <p:attrName>style.visibility</p:attrName>
                                        </p:attrNameLst>
                                      </p:cBhvr>
                                      <p:to>
                                        <p:strVal val="visible"/>
                                      </p:to>
                                    </p:set>
                                    <p:anim calcmode="lin" valueType="num">
                                      <p:cBhvr>
                                        <p:cTn id="14" dur="500" fill="hold"/>
                                        <p:tgtEl>
                                          <p:spTgt spid="2">
                                            <p:graphicEl>
                                              <a:dgm id="{3C687442-7B50-467C-B3B6-CE7088202267}"/>
                                            </p:graphicEl>
                                          </p:spTgt>
                                        </p:tgtEl>
                                        <p:attrNameLst>
                                          <p:attrName>ppt_w</p:attrName>
                                        </p:attrNameLst>
                                      </p:cBhvr>
                                      <p:tavLst>
                                        <p:tav tm="0">
                                          <p:val>
                                            <p:fltVal val="0"/>
                                          </p:val>
                                        </p:tav>
                                        <p:tav tm="100000">
                                          <p:val>
                                            <p:strVal val="#ppt_w"/>
                                          </p:val>
                                        </p:tav>
                                      </p:tavLst>
                                    </p:anim>
                                    <p:anim calcmode="lin" valueType="num">
                                      <p:cBhvr>
                                        <p:cTn id="15" dur="500" fill="hold"/>
                                        <p:tgtEl>
                                          <p:spTgt spid="2">
                                            <p:graphicEl>
                                              <a:dgm id="{3C687442-7B50-467C-B3B6-CE7088202267}"/>
                                            </p:graphicEl>
                                          </p:spTgt>
                                        </p:tgtEl>
                                        <p:attrNameLst>
                                          <p:attrName>ppt_h</p:attrName>
                                        </p:attrNameLst>
                                      </p:cBhvr>
                                      <p:tavLst>
                                        <p:tav tm="0">
                                          <p:val>
                                            <p:fltVal val="0"/>
                                          </p:val>
                                        </p:tav>
                                        <p:tav tm="100000">
                                          <p:val>
                                            <p:strVal val="#ppt_h"/>
                                          </p:val>
                                        </p:tav>
                                      </p:tavLst>
                                    </p:anim>
                                    <p:animEffect transition="in" filter="fade">
                                      <p:cBhvr>
                                        <p:cTn id="16" dur="500"/>
                                        <p:tgtEl>
                                          <p:spTgt spid="2">
                                            <p:graphicEl>
                                              <a:dgm id="{3C687442-7B50-467C-B3B6-CE7088202267}"/>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
                                            <p:graphicEl>
                                              <a:dgm id="{98CB8195-F0B1-4FD0-AAC5-64666FFCF832}"/>
                                            </p:graphicEl>
                                          </p:spTgt>
                                        </p:tgtEl>
                                        <p:attrNameLst>
                                          <p:attrName>style.visibility</p:attrName>
                                        </p:attrNameLst>
                                      </p:cBhvr>
                                      <p:to>
                                        <p:strVal val="visible"/>
                                      </p:to>
                                    </p:set>
                                    <p:anim calcmode="lin" valueType="num">
                                      <p:cBhvr>
                                        <p:cTn id="21" dur="500" fill="hold"/>
                                        <p:tgtEl>
                                          <p:spTgt spid="2">
                                            <p:graphicEl>
                                              <a:dgm id="{98CB8195-F0B1-4FD0-AAC5-64666FFCF832}"/>
                                            </p:graphicEl>
                                          </p:spTgt>
                                        </p:tgtEl>
                                        <p:attrNameLst>
                                          <p:attrName>ppt_w</p:attrName>
                                        </p:attrNameLst>
                                      </p:cBhvr>
                                      <p:tavLst>
                                        <p:tav tm="0">
                                          <p:val>
                                            <p:fltVal val="0"/>
                                          </p:val>
                                        </p:tav>
                                        <p:tav tm="100000">
                                          <p:val>
                                            <p:strVal val="#ppt_w"/>
                                          </p:val>
                                        </p:tav>
                                      </p:tavLst>
                                    </p:anim>
                                    <p:anim calcmode="lin" valueType="num">
                                      <p:cBhvr>
                                        <p:cTn id="22" dur="500" fill="hold"/>
                                        <p:tgtEl>
                                          <p:spTgt spid="2">
                                            <p:graphicEl>
                                              <a:dgm id="{98CB8195-F0B1-4FD0-AAC5-64666FFCF832}"/>
                                            </p:graphicEl>
                                          </p:spTgt>
                                        </p:tgtEl>
                                        <p:attrNameLst>
                                          <p:attrName>ppt_h</p:attrName>
                                        </p:attrNameLst>
                                      </p:cBhvr>
                                      <p:tavLst>
                                        <p:tav tm="0">
                                          <p:val>
                                            <p:fltVal val="0"/>
                                          </p:val>
                                        </p:tav>
                                        <p:tav tm="100000">
                                          <p:val>
                                            <p:strVal val="#ppt_h"/>
                                          </p:val>
                                        </p:tav>
                                      </p:tavLst>
                                    </p:anim>
                                    <p:animEffect transition="in" filter="fade">
                                      <p:cBhvr>
                                        <p:cTn id="23" dur="500"/>
                                        <p:tgtEl>
                                          <p:spTgt spid="2">
                                            <p:graphicEl>
                                              <a:dgm id="{98CB8195-F0B1-4FD0-AAC5-64666FFCF832}"/>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2">
                                            <p:graphicEl>
                                              <a:dgm id="{112A5848-A1B6-4B68-B316-C73E3343F14F}"/>
                                            </p:graphicEl>
                                          </p:spTgt>
                                        </p:tgtEl>
                                        <p:attrNameLst>
                                          <p:attrName>style.visibility</p:attrName>
                                        </p:attrNameLst>
                                      </p:cBhvr>
                                      <p:to>
                                        <p:strVal val="visible"/>
                                      </p:to>
                                    </p:set>
                                    <p:anim calcmode="lin" valueType="num">
                                      <p:cBhvr>
                                        <p:cTn id="28" dur="500" fill="hold"/>
                                        <p:tgtEl>
                                          <p:spTgt spid="2">
                                            <p:graphicEl>
                                              <a:dgm id="{112A5848-A1B6-4B68-B316-C73E3343F14F}"/>
                                            </p:graphicEl>
                                          </p:spTgt>
                                        </p:tgtEl>
                                        <p:attrNameLst>
                                          <p:attrName>ppt_w</p:attrName>
                                        </p:attrNameLst>
                                      </p:cBhvr>
                                      <p:tavLst>
                                        <p:tav tm="0">
                                          <p:val>
                                            <p:fltVal val="0"/>
                                          </p:val>
                                        </p:tav>
                                        <p:tav tm="100000">
                                          <p:val>
                                            <p:strVal val="#ppt_w"/>
                                          </p:val>
                                        </p:tav>
                                      </p:tavLst>
                                    </p:anim>
                                    <p:anim calcmode="lin" valueType="num">
                                      <p:cBhvr>
                                        <p:cTn id="29" dur="500" fill="hold"/>
                                        <p:tgtEl>
                                          <p:spTgt spid="2">
                                            <p:graphicEl>
                                              <a:dgm id="{112A5848-A1B6-4B68-B316-C73E3343F14F}"/>
                                            </p:graphicEl>
                                          </p:spTgt>
                                        </p:tgtEl>
                                        <p:attrNameLst>
                                          <p:attrName>ppt_h</p:attrName>
                                        </p:attrNameLst>
                                      </p:cBhvr>
                                      <p:tavLst>
                                        <p:tav tm="0">
                                          <p:val>
                                            <p:fltVal val="0"/>
                                          </p:val>
                                        </p:tav>
                                        <p:tav tm="100000">
                                          <p:val>
                                            <p:strVal val="#ppt_h"/>
                                          </p:val>
                                        </p:tav>
                                      </p:tavLst>
                                    </p:anim>
                                    <p:animEffect transition="in" filter="fade">
                                      <p:cBhvr>
                                        <p:cTn id="30" dur="500"/>
                                        <p:tgtEl>
                                          <p:spTgt spid="2">
                                            <p:graphicEl>
                                              <a:dgm id="{112A5848-A1B6-4B68-B316-C73E3343F14F}"/>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2">
                                            <p:graphicEl>
                                              <a:dgm id="{162AF3F7-E6E3-4B0A-992F-25EE89860222}"/>
                                            </p:graphicEl>
                                          </p:spTgt>
                                        </p:tgtEl>
                                        <p:attrNameLst>
                                          <p:attrName>style.visibility</p:attrName>
                                        </p:attrNameLst>
                                      </p:cBhvr>
                                      <p:to>
                                        <p:strVal val="visible"/>
                                      </p:to>
                                    </p:set>
                                    <p:anim calcmode="lin" valueType="num">
                                      <p:cBhvr>
                                        <p:cTn id="35" dur="500" fill="hold"/>
                                        <p:tgtEl>
                                          <p:spTgt spid="2">
                                            <p:graphicEl>
                                              <a:dgm id="{162AF3F7-E6E3-4B0A-992F-25EE89860222}"/>
                                            </p:graphicEl>
                                          </p:spTgt>
                                        </p:tgtEl>
                                        <p:attrNameLst>
                                          <p:attrName>ppt_w</p:attrName>
                                        </p:attrNameLst>
                                      </p:cBhvr>
                                      <p:tavLst>
                                        <p:tav tm="0">
                                          <p:val>
                                            <p:fltVal val="0"/>
                                          </p:val>
                                        </p:tav>
                                        <p:tav tm="100000">
                                          <p:val>
                                            <p:strVal val="#ppt_w"/>
                                          </p:val>
                                        </p:tav>
                                      </p:tavLst>
                                    </p:anim>
                                    <p:anim calcmode="lin" valueType="num">
                                      <p:cBhvr>
                                        <p:cTn id="36" dur="500" fill="hold"/>
                                        <p:tgtEl>
                                          <p:spTgt spid="2">
                                            <p:graphicEl>
                                              <a:dgm id="{162AF3F7-E6E3-4B0A-992F-25EE89860222}"/>
                                            </p:graphicEl>
                                          </p:spTgt>
                                        </p:tgtEl>
                                        <p:attrNameLst>
                                          <p:attrName>ppt_h</p:attrName>
                                        </p:attrNameLst>
                                      </p:cBhvr>
                                      <p:tavLst>
                                        <p:tav tm="0">
                                          <p:val>
                                            <p:fltVal val="0"/>
                                          </p:val>
                                        </p:tav>
                                        <p:tav tm="100000">
                                          <p:val>
                                            <p:strVal val="#ppt_h"/>
                                          </p:val>
                                        </p:tav>
                                      </p:tavLst>
                                    </p:anim>
                                    <p:animEffect transition="in" filter="fade">
                                      <p:cBhvr>
                                        <p:cTn id="37" dur="500"/>
                                        <p:tgtEl>
                                          <p:spTgt spid="2">
                                            <p:graphicEl>
                                              <a:dgm id="{162AF3F7-E6E3-4B0A-992F-25EE89860222}"/>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2">
                                            <p:graphicEl>
                                              <a:dgm id="{17281102-4AFE-4AFB-AFFD-D870D28F46B3}"/>
                                            </p:graphicEl>
                                          </p:spTgt>
                                        </p:tgtEl>
                                        <p:attrNameLst>
                                          <p:attrName>style.visibility</p:attrName>
                                        </p:attrNameLst>
                                      </p:cBhvr>
                                      <p:to>
                                        <p:strVal val="visible"/>
                                      </p:to>
                                    </p:set>
                                    <p:anim calcmode="lin" valueType="num">
                                      <p:cBhvr>
                                        <p:cTn id="42" dur="500" fill="hold"/>
                                        <p:tgtEl>
                                          <p:spTgt spid="2">
                                            <p:graphicEl>
                                              <a:dgm id="{17281102-4AFE-4AFB-AFFD-D870D28F46B3}"/>
                                            </p:graphicEl>
                                          </p:spTgt>
                                        </p:tgtEl>
                                        <p:attrNameLst>
                                          <p:attrName>ppt_w</p:attrName>
                                        </p:attrNameLst>
                                      </p:cBhvr>
                                      <p:tavLst>
                                        <p:tav tm="0">
                                          <p:val>
                                            <p:fltVal val="0"/>
                                          </p:val>
                                        </p:tav>
                                        <p:tav tm="100000">
                                          <p:val>
                                            <p:strVal val="#ppt_w"/>
                                          </p:val>
                                        </p:tav>
                                      </p:tavLst>
                                    </p:anim>
                                    <p:anim calcmode="lin" valueType="num">
                                      <p:cBhvr>
                                        <p:cTn id="43" dur="500" fill="hold"/>
                                        <p:tgtEl>
                                          <p:spTgt spid="2">
                                            <p:graphicEl>
                                              <a:dgm id="{17281102-4AFE-4AFB-AFFD-D870D28F46B3}"/>
                                            </p:graphicEl>
                                          </p:spTgt>
                                        </p:tgtEl>
                                        <p:attrNameLst>
                                          <p:attrName>ppt_h</p:attrName>
                                        </p:attrNameLst>
                                      </p:cBhvr>
                                      <p:tavLst>
                                        <p:tav tm="0">
                                          <p:val>
                                            <p:fltVal val="0"/>
                                          </p:val>
                                        </p:tav>
                                        <p:tav tm="100000">
                                          <p:val>
                                            <p:strVal val="#ppt_h"/>
                                          </p:val>
                                        </p:tav>
                                      </p:tavLst>
                                    </p:anim>
                                    <p:animEffect transition="in" filter="fade">
                                      <p:cBhvr>
                                        <p:cTn id="44" dur="500"/>
                                        <p:tgtEl>
                                          <p:spTgt spid="2">
                                            <p:graphicEl>
                                              <a:dgm id="{17281102-4AFE-4AFB-AFFD-D870D28F46B3}"/>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lvlOne"/>
        </p:bldSub>
      </p:bldGraphic>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Augustine’s Testimony</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pPr marL="0" indent="457200">
              <a:buNone/>
            </a:pPr>
            <a:r>
              <a:rPr lang="en-US" dirty="0"/>
              <a:t>“Now, those </a:t>
            </a:r>
            <a:r>
              <a:rPr lang="en-US" b="1" dirty="0">
                <a:solidFill>
                  <a:srgbClr val="FFFF00"/>
                </a:solidFill>
              </a:rPr>
              <a:t>four evangelists </a:t>
            </a:r>
            <a:r>
              <a:rPr lang="en-US" dirty="0"/>
              <a:t>whose names have gained the most </a:t>
            </a:r>
            <a:r>
              <a:rPr lang="en-US" b="1" dirty="0">
                <a:solidFill>
                  <a:srgbClr val="FFFF00"/>
                </a:solidFill>
              </a:rPr>
              <a:t>remarkable circulation </a:t>
            </a:r>
            <a:r>
              <a:rPr lang="en-US" dirty="0"/>
              <a:t>over the whole world, and whose number has been fixed as </a:t>
            </a:r>
            <a:r>
              <a:rPr lang="en-US" b="1" dirty="0">
                <a:solidFill>
                  <a:srgbClr val="FFFF00"/>
                </a:solidFill>
              </a:rPr>
              <a:t>four</a:t>
            </a:r>
            <a:r>
              <a:rPr lang="en-US" dirty="0"/>
              <a:t>… are believed to have written in the order which follows: first </a:t>
            </a:r>
            <a:r>
              <a:rPr lang="en-US" b="1" dirty="0">
                <a:solidFill>
                  <a:srgbClr val="FFFF00"/>
                </a:solidFill>
              </a:rPr>
              <a:t>Matthew</a:t>
            </a:r>
            <a:r>
              <a:rPr lang="en-US" dirty="0"/>
              <a:t>, then </a:t>
            </a:r>
            <a:r>
              <a:rPr lang="en-US" b="1" dirty="0">
                <a:solidFill>
                  <a:srgbClr val="FFFF00"/>
                </a:solidFill>
              </a:rPr>
              <a:t>Mark</a:t>
            </a:r>
            <a:r>
              <a:rPr lang="en-US" dirty="0"/>
              <a:t>, thirdly </a:t>
            </a:r>
            <a:r>
              <a:rPr lang="en-US" b="1" dirty="0">
                <a:solidFill>
                  <a:srgbClr val="FFFF00"/>
                </a:solidFill>
              </a:rPr>
              <a:t>Luke</a:t>
            </a:r>
            <a:r>
              <a:rPr lang="en-US" dirty="0"/>
              <a:t>, lastly </a:t>
            </a:r>
            <a:r>
              <a:rPr lang="en-US" b="1" dirty="0">
                <a:solidFill>
                  <a:srgbClr val="FFFF00"/>
                </a:solidFill>
              </a:rPr>
              <a:t>John</a:t>
            </a:r>
            <a:r>
              <a:rPr lang="en-US" dirty="0"/>
              <a:t>.”  </a:t>
            </a:r>
            <a:r>
              <a:rPr lang="en-US" sz="2000" dirty="0"/>
              <a:t>(“The Harmony of the Gospels,” 1:2:3, </a:t>
            </a:r>
            <a:r>
              <a:rPr lang="en-US" sz="2000" dirty="0" err="1"/>
              <a:t>NPNF</a:t>
            </a:r>
            <a:r>
              <a:rPr lang="en-US" sz="2000" dirty="0"/>
              <a:t>, 1888, 1.6:78)</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r>
              <a:rPr lang="en-US"/>
              <a:t>Outline, 9</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fld id="{3C8CA7C4-6BCF-4B83-8858-85B1748A2A5F}" type="slidenum">
              <a:rPr lang="en-US" smtClean="0"/>
              <a:t>66</a:t>
            </a:fld>
            <a:endParaRPr lang="en-US"/>
          </a:p>
        </p:txBody>
      </p:sp>
    </p:spTree>
    <p:extLst>
      <p:ext uri="{BB962C8B-B14F-4D97-AF65-F5344CB8AC3E}">
        <p14:creationId xmlns:p14="http://schemas.microsoft.com/office/powerpoint/2010/main" val="425589107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57DA8E-B64F-AD42-54E1-9D12B3EA1CFE}"/>
              </a:ext>
            </a:extLst>
          </p:cNvPr>
          <p:cNvSpPr>
            <a:spLocks noGrp="1"/>
          </p:cNvSpPr>
          <p:nvPr>
            <p:ph type="title"/>
          </p:nvPr>
        </p:nvSpPr>
        <p:spPr/>
        <p:txBody>
          <a:bodyPr/>
          <a:lstStyle/>
          <a:p>
            <a:r>
              <a:rPr lang="en-US"/>
              <a:t>Possible Solutions</a:t>
            </a:r>
          </a:p>
        </p:txBody>
      </p:sp>
      <p:sp>
        <p:nvSpPr>
          <p:cNvPr id="3" name="Content Placeholder 2">
            <a:extLst>
              <a:ext uri="{FF2B5EF4-FFF2-40B4-BE49-F238E27FC236}">
                <a16:creationId xmlns:a16="http://schemas.microsoft.com/office/drawing/2014/main" id="{81A044A3-F2AE-AE9B-0C74-6C7245F1766C}"/>
              </a:ext>
            </a:extLst>
          </p:cNvPr>
          <p:cNvSpPr>
            <a:spLocks noGrp="1"/>
          </p:cNvSpPr>
          <p:nvPr>
            <p:ph idx="1"/>
          </p:nvPr>
        </p:nvSpPr>
        <p:spPr/>
        <p:txBody>
          <a:bodyPr/>
          <a:lstStyle/>
          <a:p>
            <a:pPr marL="457200" indent="-457200">
              <a:spcBef>
                <a:spcPts val="0"/>
              </a:spcBef>
              <a:spcAft>
                <a:spcPts val="2400"/>
              </a:spcAft>
            </a:pPr>
            <a:r>
              <a:rPr lang="en-US" sz="2800" b="1" dirty="0">
                <a:solidFill>
                  <a:srgbClr val="FFFF00"/>
                </a:solidFill>
              </a:rPr>
              <a:t>Copyist errors </a:t>
            </a:r>
            <a:r>
              <a:rPr lang="en-US" sz="2800" dirty="0"/>
              <a:t>in some of the Greek </a:t>
            </a:r>
            <a:r>
              <a:rPr lang="en-US" sz="2800" dirty="0" err="1"/>
              <a:t>MSS</a:t>
            </a:r>
            <a:endParaRPr lang="en-US" sz="2800" dirty="0"/>
          </a:p>
          <a:p>
            <a:pPr marL="857250" lvl="1" indent="-457200">
              <a:spcBef>
                <a:spcPts val="0"/>
              </a:spcBef>
              <a:spcAft>
                <a:spcPts val="1200"/>
              </a:spcAft>
            </a:pPr>
            <a:r>
              <a:rPr lang="en-US" sz="2400" dirty="0"/>
              <a:t>Efforts to harmonize</a:t>
            </a:r>
          </a:p>
          <a:p>
            <a:pPr marL="857250" lvl="1" indent="-457200">
              <a:spcBef>
                <a:spcPts val="0"/>
              </a:spcBef>
              <a:spcAft>
                <a:spcPts val="2400"/>
              </a:spcAft>
            </a:pPr>
            <a:r>
              <a:rPr lang="en-US" sz="2400" dirty="0"/>
              <a:t>Accidental dropping of a letter</a:t>
            </a:r>
          </a:p>
          <a:p>
            <a:pPr marL="457200" indent="-457200">
              <a:spcBef>
                <a:spcPts val="0"/>
              </a:spcBef>
              <a:spcAft>
                <a:spcPts val="2400"/>
              </a:spcAft>
            </a:pPr>
            <a:r>
              <a:rPr lang="en-US" sz="2800" b="1" dirty="0">
                <a:solidFill>
                  <a:srgbClr val="FFFF00"/>
                </a:solidFill>
              </a:rPr>
              <a:t>Different terms </a:t>
            </a:r>
            <a:r>
              <a:rPr lang="en-US" sz="2800" dirty="0"/>
              <a:t>for the same area</a:t>
            </a:r>
          </a:p>
          <a:p>
            <a:pPr marL="857250" lvl="1" indent="-457200">
              <a:spcBef>
                <a:spcPts val="0"/>
              </a:spcBef>
              <a:spcAft>
                <a:spcPts val="1200"/>
              </a:spcAft>
            </a:pPr>
            <a:r>
              <a:rPr lang="en-US" sz="2400" dirty="0" err="1"/>
              <a:t>Gergasenes</a:t>
            </a:r>
            <a:r>
              <a:rPr lang="en-US" sz="2400" dirty="0"/>
              <a:t>:  a purely local name</a:t>
            </a:r>
          </a:p>
          <a:p>
            <a:pPr marL="857250" lvl="1" indent="-457200">
              <a:spcBef>
                <a:spcPts val="0"/>
              </a:spcBef>
              <a:spcAft>
                <a:spcPts val="1200"/>
              </a:spcAft>
            </a:pPr>
            <a:r>
              <a:rPr lang="en-US" sz="2400" dirty="0"/>
              <a:t>Gadarenes:  the nearest city</a:t>
            </a:r>
          </a:p>
          <a:p>
            <a:pPr marL="857250" lvl="1" indent="-457200">
              <a:spcBef>
                <a:spcPts val="0"/>
              </a:spcBef>
              <a:spcAft>
                <a:spcPts val="2400"/>
              </a:spcAft>
            </a:pPr>
            <a:r>
              <a:rPr lang="en-US" sz="2400" dirty="0" err="1"/>
              <a:t>Gerasenes</a:t>
            </a:r>
            <a:r>
              <a:rPr lang="en-US" sz="2400" dirty="0"/>
              <a:t>:  the most important city</a:t>
            </a:r>
          </a:p>
        </p:txBody>
      </p:sp>
      <p:sp>
        <p:nvSpPr>
          <p:cNvPr id="4" name="Date Placeholder 3">
            <a:extLst>
              <a:ext uri="{FF2B5EF4-FFF2-40B4-BE49-F238E27FC236}">
                <a16:creationId xmlns:a16="http://schemas.microsoft.com/office/drawing/2014/main" id="{117EA4C0-DBD5-5B9F-CCDA-D90E90AFCE1B}"/>
              </a:ext>
            </a:extLst>
          </p:cNvPr>
          <p:cNvSpPr>
            <a:spLocks noGrp="1"/>
          </p:cNvSpPr>
          <p:nvPr>
            <p:ph type="dt" sz="half" idx="10"/>
          </p:nvPr>
        </p:nvSpPr>
        <p:spPr/>
        <p:txBody>
          <a:bodyPr/>
          <a:lstStyle/>
          <a:p>
            <a:r>
              <a:rPr lang="en-US" dirty="0"/>
              <a:t>Outline, 86-87</a:t>
            </a:r>
          </a:p>
        </p:txBody>
      </p:sp>
      <p:sp>
        <p:nvSpPr>
          <p:cNvPr id="5" name="Footer Placeholder 4">
            <a:extLst>
              <a:ext uri="{FF2B5EF4-FFF2-40B4-BE49-F238E27FC236}">
                <a16:creationId xmlns:a16="http://schemas.microsoft.com/office/drawing/2014/main" id="{0D287BE3-7EC4-96CE-B1F4-17F2E2ECC271}"/>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63FFCCE9-6854-812C-0345-C324973C37A2}"/>
              </a:ext>
            </a:extLst>
          </p:cNvPr>
          <p:cNvSpPr>
            <a:spLocks noGrp="1"/>
          </p:cNvSpPr>
          <p:nvPr>
            <p:ph type="sldNum" sz="quarter" idx="12"/>
          </p:nvPr>
        </p:nvSpPr>
        <p:spPr/>
        <p:txBody>
          <a:bodyPr/>
          <a:lstStyle/>
          <a:p>
            <a:fld id="{27F658CE-3C2C-4608-AB25-6B872F7423A4}" type="slidenum">
              <a:rPr lang="en-US" smtClean="0"/>
              <a:t>660</a:t>
            </a:fld>
            <a:endParaRPr lang="en-US"/>
          </a:p>
        </p:txBody>
      </p:sp>
    </p:spTree>
    <p:extLst>
      <p:ext uri="{BB962C8B-B14F-4D97-AF65-F5344CB8AC3E}">
        <p14:creationId xmlns:p14="http://schemas.microsoft.com/office/powerpoint/2010/main" val="30784476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 calcmode="lin" valueType="num">
                                      <p:cBhvr>
                                        <p:cTn id="49"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3">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The </a:t>
            </a:r>
            <a:r>
              <a:rPr lang="en-US" err="1"/>
              <a:t>Gerasenes</a:t>
            </a:r>
            <a:r>
              <a:rPr lang="en-US"/>
              <a:t> Problem</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371600"/>
            <a:ext cx="8229600" cy="4759325"/>
          </a:xfrm>
        </p:spPr>
        <p:txBody>
          <a:bodyPr/>
          <a:lstStyle/>
          <a:p>
            <a:pPr>
              <a:spcBef>
                <a:spcPts val="0"/>
              </a:spcBef>
              <a:spcAft>
                <a:spcPts val="2400"/>
              </a:spcAft>
            </a:pPr>
            <a:r>
              <a:rPr lang="en-US" sz="2800" dirty="0"/>
              <a:t>Aramaic name of </a:t>
            </a:r>
            <a:r>
              <a:rPr lang="en-US" sz="2800" dirty="0" err="1"/>
              <a:t>Gergasa</a:t>
            </a:r>
            <a:r>
              <a:rPr lang="en-US" sz="2800" dirty="0"/>
              <a:t> was </a:t>
            </a:r>
            <a:r>
              <a:rPr lang="en-US" sz="2800" b="1" dirty="0" err="1">
                <a:solidFill>
                  <a:srgbClr val="FFFF00"/>
                </a:solidFill>
              </a:rPr>
              <a:t>Khersa</a:t>
            </a:r>
            <a:r>
              <a:rPr lang="en-US" sz="2800" dirty="0"/>
              <a:t>, which would be written as </a:t>
            </a:r>
            <a:r>
              <a:rPr lang="en-US" sz="2800" b="1" dirty="0">
                <a:solidFill>
                  <a:srgbClr val="FFFF00"/>
                </a:solidFill>
              </a:rPr>
              <a:t>KRS</a:t>
            </a:r>
            <a:r>
              <a:rPr lang="en-US" sz="2800" dirty="0"/>
              <a:t> in </a:t>
            </a:r>
            <a:r>
              <a:rPr lang="en-US" sz="2800" dirty="0" err="1"/>
              <a:t>Aramiac</a:t>
            </a:r>
            <a:endParaRPr lang="en-US" sz="2800" dirty="0"/>
          </a:p>
          <a:p>
            <a:pPr marL="914400" lvl="1" indent="-457200">
              <a:spcBef>
                <a:spcPts val="0"/>
              </a:spcBef>
              <a:spcAft>
                <a:spcPts val="2400"/>
              </a:spcAft>
            </a:pPr>
            <a:r>
              <a:rPr lang="en-US" sz="2400" dirty="0"/>
              <a:t>Modern-day </a:t>
            </a:r>
            <a:r>
              <a:rPr lang="en-US" sz="2400" b="1" dirty="0" err="1">
                <a:solidFill>
                  <a:srgbClr val="FFFF00"/>
                </a:solidFill>
                <a:ea typeface="+mn-ea"/>
                <a:cs typeface="+mn-cs"/>
              </a:rPr>
              <a:t>Kursi</a:t>
            </a:r>
            <a:r>
              <a:rPr lang="en-US" sz="2400" dirty="0"/>
              <a:t>, in Arabic</a:t>
            </a:r>
          </a:p>
          <a:p>
            <a:pPr marL="463550" indent="-463550">
              <a:spcBef>
                <a:spcPts val="0"/>
              </a:spcBef>
              <a:spcAft>
                <a:spcPts val="2400"/>
              </a:spcAft>
            </a:pPr>
            <a:r>
              <a:rPr lang="en-US" sz="2800" dirty="0"/>
              <a:t>If Mark originally wrote </a:t>
            </a:r>
            <a:r>
              <a:rPr lang="en-US" sz="2800" b="1" dirty="0">
                <a:solidFill>
                  <a:srgbClr val="FFFF00"/>
                </a:solidFill>
              </a:rPr>
              <a:t>“</a:t>
            </a:r>
            <a:r>
              <a:rPr lang="en-US" sz="2800" b="1" dirty="0" err="1">
                <a:solidFill>
                  <a:srgbClr val="FFFF00"/>
                </a:solidFill>
              </a:rPr>
              <a:t>Gergasenes</a:t>
            </a:r>
            <a:r>
              <a:rPr lang="en-US" sz="2800" b="1" dirty="0">
                <a:solidFill>
                  <a:srgbClr val="FFFF00"/>
                </a:solidFill>
              </a:rPr>
              <a:t>,” </a:t>
            </a:r>
            <a:r>
              <a:rPr lang="en-US" sz="2800" dirty="0"/>
              <a:t>the accidental dropping of the second “g” would produce </a:t>
            </a:r>
            <a:r>
              <a:rPr lang="en-US" sz="2800" b="1" dirty="0">
                <a:solidFill>
                  <a:srgbClr val="FFFF00"/>
                </a:solidFill>
              </a:rPr>
              <a:t>“</a:t>
            </a:r>
            <a:r>
              <a:rPr lang="en-US" sz="2800" b="1" dirty="0" err="1">
                <a:solidFill>
                  <a:srgbClr val="FFFF00"/>
                </a:solidFill>
              </a:rPr>
              <a:t>Gerasenes</a:t>
            </a:r>
            <a:r>
              <a:rPr lang="en-US" sz="2800" b="1" dirty="0">
                <a:solidFill>
                  <a:srgbClr val="FFFF00"/>
                </a:solidFill>
              </a:rPr>
              <a:t>”</a:t>
            </a:r>
          </a:p>
          <a:p>
            <a:pPr marL="914400" lvl="1" indent="-457200">
              <a:spcBef>
                <a:spcPts val="0"/>
              </a:spcBef>
              <a:spcAft>
                <a:spcPts val="2400"/>
              </a:spcAft>
            </a:pPr>
            <a:r>
              <a:rPr lang="en-US" sz="2400" dirty="0"/>
              <a:t>It would have been easier for later scribes to identify to more well-known </a:t>
            </a:r>
            <a:r>
              <a:rPr lang="en-US" sz="2400" dirty="0" err="1"/>
              <a:t>Gerasa</a:t>
            </a:r>
            <a:r>
              <a:rPr lang="en-US" sz="2400" dirty="0"/>
              <a:t> than the more obscure </a:t>
            </a:r>
            <a:r>
              <a:rPr lang="en-US" sz="2400" dirty="0" err="1"/>
              <a:t>Gergassa</a:t>
            </a:r>
            <a:endParaRPr lang="en-US" sz="2400" dirty="0"/>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30D73729-7AFB-871C-9808-16AB691EC325}"/>
              </a:ext>
            </a:extLst>
          </p:cNvPr>
          <p:cNvSpPr>
            <a:spLocks noGrp="1"/>
          </p:cNvSpPr>
          <p:nvPr>
            <p:ph type="dt" sz="half" idx="10"/>
          </p:nvPr>
        </p:nvSpPr>
        <p:spPr/>
        <p:txBody>
          <a:bodyPr/>
          <a:lstStyle/>
          <a:p>
            <a:r>
              <a:rPr lang="en-US" dirty="0"/>
              <a:t>Outline, 86-87</a:t>
            </a:r>
          </a:p>
        </p:txBody>
      </p:sp>
    </p:spTree>
    <p:extLst>
      <p:ext uri="{BB962C8B-B14F-4D97-AF65-F5344CB8AC3E}">
        <p14:creationId xmlns:p14="http://schemas.microsoft.com/office/powerpoint/2010/main" val="2673346995"/>
      </p:ext>
    </p:extLst>
  </p:cSld>
  <p:clrMapOvr>
    <a:masterClrMapping/>
  </p:clrMapOvr>
  <p:transition spd="med">
    <p:pull/>
  </p:transition>
</p:sld>
</file>

<file path=ppt/slides/slide6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r>
              <a:rPr lang="en-US"/>
              <a:t>The </a:t>
            </a:r>
            <a:r>
              <a:rPr lang="en-US" err="1"/>
              <a:t>Gerasenes</a:t>
            </a:r>
            <a:r>
              <a:rPr lang="en-US"/>
              <a:t> Problem</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371600"/>
            <a:ext cx="8229600" cy="4759325"/>
          </a:xfrm>
        </p:spPr>
        <p:txBody>
          <a:bodyPr/>
          <a:lstStyle/>
          <a:p>
            <a:pPr>
              <a:spcBef>
                <a:spcPts val="0"/>
              </a:spcBef>
              <a:spcAft>
                <a:spcPts val="2400"/>
              </a:spcAft>
            </a:pPr>
            <a:r>
              <a:rPr lang="en-US" sz="2800" b="1" err="1">
                <a:solidFill>
                  <a:srgbClr val="FFFF00"/>
                </a:solidFill>
              </a:rPr>
              <a:t>Kursi</a:t>
            </a:r>
            <a:r>
              <a:rPr lang="en-US" sz="2800"/>
              <a:t> fits the scene of Mark 5 well:  there is a </a:t>
            </a:r>
            <a:r>
              <a:rPr lang="en-US" sz="2800" b="1">
                <a:solidFill>
                  <a:srgbClr val="FFFF00"/>
                </a:solidFill>
              </a:rPr>
              <a:t>cliff</a:t>
            </a:r>
            <a:r>
              <a:rPr lang="en-US" sz="2800"/>
              <a:t> close to the sea, </a:t>
            </a:r>
            <a:r>
              <a:rPr lang="en-US" sz="2800" b="1">
                <a:solidFill>
                  <a:srgbClr val="FFFF00"/>
                </a:solidFill>
              </a:rPr>
              <a:t>cave tombs </a:t>
            </a:r>
            <a:r>
              <a:rPr lang="en-US" sz="2800"/>
              <a:t>have been located within 2 miles, and there is an ancient church located there</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19E1AF6-757B-AD06-D4FA-192F7143448E}"/>
              </a:ext>
            </a:extLst>
          </p:cNvPr>
          <p:cNvSpPr>
            <a:spLocks noGrp="1"/>
          </p:cNvSpPr>
          <p:nvPr>
            <p:ph type="dt" sz="half" idx="10"/>
          </p:nvPr>
        </p:nvSpPr>
        <p:spPr/>
        <p:txBody>
          <a:bodyPr/>
          <a:lstStyle/>
          <a:p>
            <a:r>
              <a:rPr lang="en-US" dirty="0"/>
              <a:t>Outline, 86-87</a:t>
            </a:r>
          </a:p>
        </p:txBody>
      </p:sp>
    </p:spTree>
    <p:extLst>
      <p:ext uri="{BB962C8B-B14F-4D97-AF65-F5344CB8AC3E}">
        <p14:creationId xmlns:p14="http://schemas.microsoft.com/office/powerpoint/2010/main" val="4254975556"/>
      </p:ext>
    </p:extLst>
  </p:cSld>
  <p:clrMapOvr>
    <a:masterClrMapping/>
  </p:clrMapOvr>
  <p:transition spd="med">
    <p:pull/>
  </p:transition>
</p:sld>
</file>

<file path=ppt/slides/slide6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p:txBody>
          <a:bodyPr/>
          <a:lstStyle/>
          <a:p>
            <a:pPr eaLnBrk="1" hangingPunct="1">
              <a:defRPr/>
            </a:pPr>
            <a:r>
              <a:rPr lang="en-US" b="1"/>
              <a:t>Possible Solutions</a:t>
            </a:r>
          </a:p>
        </p:txBody>
      </p:sp>
      <p:sp>
        <p:nvSpPr>
          <p:cNvPr id="308227" name="Rectangle 3"/>
          <p:cNvSpPr>
            <a:spLocks noGrp="1" noChangeArrowheads="1"/>
          </p:cNvSpPr>
          <p:nvPr>
            <p:ph idx="1"/>
          </p:nvPr>
        </p:nvSpPr>
        <p:spPr/>
        <p:txBody>
          <a:bodyPr/>
          <a:lstStyle/>
          <a:p>
            <a:pPr marL="0" indent="449263">
              <a:spcBef>
                <a:spcPts val="0"/>
              </a:spcBef>
              <a:buClr>
                <a:schemeClr val="tx1"/>
              </a:buClr>
              <a:buNone/>
              <a:defRPr/>
            </a:pPr>
            <a:r>
              <a:rPr lang="en-US" sz="2800">
                <a:effectLst/>
              </a:rPr>
              <a:t>“The place where the Gospel incident occurred may have been referred to sometimes as the country of the </a:t>
            </a:r>
            <a:r>
              <a:rPr lang="en-US" sz="2800" b="1" err="1">
                <a:solidFill>
                  <a:srgbClr val="FFFF00"/>
                </a:solidFill>
                <a:effectLst/>
              </a:rPr>
              <a:t>Gergasenes</a:t>
            </a:r>
            <a:r>
              <a:rPr lang="en-US" sz="2800">
                <a:effectLst/>
              </a:rPr>
              <a:t>, a purely local name; or of the </a:t>
            </a:r>
            <a:r>
              <a:rPr lang="en-US" sz="2800" b="1">
                <a:solidFill>
                  <a:srgbClr val="FFFF00"/>
                </a:solidFill>
                <a:effectLst/>
              </a:rPr>
              <a:t>Gadarenes</a:t>
            </a:r>
            <a:r>
              <a:rPr lang="en-US" sz="2800">
                <a:effectLst/>
              </a:rPr>
              <a:t>, from the nearest city; or the </a:t>
            </a:r>
            <a:r>
              <a:rPr lang="en-US" sz="2800" b="1" err="1">
                <a:solidFill>
                  <a:srgbClr val="FFFF00"/>
                </a:solidFill>
                <a:effectLst/>
              </a:rPr>
              <a:t>Gerasenes</a:t>
            </a:r>
            <a:r>
              <a:rPr lang="en-US" sz="2800">
                <a:effectLst/>
              </a:rPr>
              <a:t>, from the most important city of the district.”  </a:t>
            </a:r>
            <a:r>
              <a:rPr lang="en-US" sz="2000">
                <a:effectLst/>
              </a:rPr>
              <a:t>(</a:t>
            </a:r>
            <a:r>
              <a:rPr lang="en-US" sz="2000" i="1">
                <a:effectLst/>
              </a:rPr>
              <a:t>Zondervan Pictorial Bible Dictionary</a:t>
            </a:r>
            <a:r>
              <a:rPr lang="en-US" sz="2000">
                <a:effectLst/>
              </a:rPr>
              <a:t>,</a:t>
            </a:r>
            <a:r>
              <a:rPr lang="en-US" sz="2000" i="1">
                <a:effectLst/>
              </a:rPr>
              <a:t> </a:t>
            </a:r>
            <a:r>
              <a:rPr lang="en-US" sz="2000">
                <a:effectLst/>
              </a:rPr>
              <a:t>308)</a:t>
            </a:r>
            <a:endParaRPr lang="en-US" sz="2000">
              <a:cs typeface="Times New Roman" pitchFamily="18" charset="0"/>
            </a:endParaRPr>
          </a:p>
        </p:txBody>
      </p:sp>
      <p:sp>
        <p:nvSpPr>
          <p:cNvPr id="6" name="Slide Number Placeholder 5"/>
          <p:cNvSpPr>
            <a:spLocks noGrp="1"/>
          </p:cNvSpPr>
          <p:nvPr>
            <p:ph type="sldNum" sz="quarter" idx="12"/>
          </p:nvPr>
        </p:nvSpPr>
        <p:spPr/>
        <p:txBody>
          <a:bodyPr/>
          <a:lstStyle/>
          <a:p>
            <a:pPr>
              <a:defRPr/>
            </a:pPr>
            <a:fld id="{356DCC7E-DCCF-423D-A09B-F21643FC4D29}" type="slidenum">
              <a:rPr lang="en-US">
                <a:solidFill>
                  <a:srgbClr val="FFFFFF"/>
                </a:solidFill>
              </a:rPr>
              <a:pPr>
                <a:defRPr/>
              </a:pPr>
              <a:t>663</a:t>
            </a:fld>
            <a:endParaRPr lang="en-US">
              <a:solidFill>
                <a:srgbClr val="FFFFFF"/>
              </a:solidFill>
            </a:endParaRPr>
          </a:p>
        </p:txBody>
      </p:sp>
      <p:sp>
        <p:nvSpPr>
          <p:cNvPr id="2" name="Date Placeholder 1">
            <a:extLst>
              <a:ext uri="{FF2B5EF4-FFF2-40B4-BE49-F238E27FC236}">
                <a16:creationId xmlns:a16="http://schemas.microsoft.com/office/drawing/2014/main" id="{27F90E15-78E4-E6C1-1457-66045493209A}"/>
              </a:ext>
            </a:extLst>
          </p:cNvPr>
          <p:cNvSpPr>
            <a:spLocks noGrp="1"/>
          </p:cNvSpPr>
          <p:nvPr>
            <p:ph type="dt" sz="half" idx="10"/>
          </p:nvPr>
        </p:nvSpPr>
        <p:spPr/>
        <p:txBody>
          <a:bodyPr/>
          <a:lstStyle/>
          <a:p>
            <a:r>
              <a:rPr lang="en-US"/>
              <a:t>Outline, 87</a:t>
            </a:r>
          </a:p>
        </p:txBody>
      </p:sp>
    </p:spTree>
    <p:extLst>
      <p:ext uri="{BB962C8B-B14F-4D97-AF65-F5344CB8AC3E}">
        <p14:creationId xmlns:p14="http://schemas.microsoft.com/office/powerpoint/2010/main" val="1111331742"/>
      </p:ext>
    </p:extLst>
  </p:cSld>
  <p:clrMapOvr>
    <a:masterClrMapping/>
  </p:clrMapOvr>
  <p:transition spd="med">
    <p:pull/>
  </p:transition>
</p:sld>
</file>

<file path=ppt/slides/slide66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82E913A-56C6-240D-9B60-98EC296186C2}"/>
            </a:ext>
          </a:extLst>
        </p:cNvPr>
        <p:cNvGrpSpPr/>
        <p:nvPr/>
      </p:nvGrpSpPr>
      <p:grpSpPr>
        <a:xfrm>
          <a:off x="0" y="0"/>
          <a:ext cx="0" cy="0"/>
          <a:chOff x="0" y="0"/>
          <a:chExt cx="0" cy="0"/>
        </a:xfrm>
      </p:grpSpPr>
      <p:sp>
        <p:nvSpPr>
          <p:cNvPr id="308226" name="Rectangle 2">
            <a:extLst>
              <a:ext uri="{FF2B5EF4-FFF2-40B4-BE49-F238E27FC236}">
                <a16:creationId xmlns:a16="http://schemas.microsoft.com/office/drawing/2014/main" id="{188B26BE-FD91-0FAD-5053-5B92A40992E6}"/>
              </a:ext>
            </a:extLst>
          </p:cNvPr>
          <p:cNvSpPr>
            <a:spLocks noGrp="1" noChangeArrowheads="1"/>
          </p:cNvSpPr>
          <p:nvPr>
            <p:ph type="title"/>
          </p:nvPr>
        </p:nvSpPr>
        <p:spPr/>
        <p:txBody>
          <a:bodyPr/>
          <a:lstStyle/>
          <a:p>
            <a:pPr eaLnBrk="1" hangingPunct="1">
              <a:defRPr/>
            </a:pPr>
            <a:r>
              <a:rPr lang="en-US" b="1"/>
              <a:t>Possible Solutions</a:t>
            </a:r>
          </a:p>
        </p:txBody>
      </p:sp>
      <p:sp>
        <p:nvSpPr>
          <p:cNvPr id="308227" name="Rectangle 3">
            <a:extLst>
              <a:ext uri="{FF2B5EF4-FFF2-40B4-BE49-F238E27FC236}">
                <a16:creationId xmlns:a16="http://schemas.microsoft.com/office/drawing/2014/main" id="{5A7C3E5A-EB2A-C934-3A5A-EDDFF88F1BFC}"/>
              </a:ext>
            </a:extLst>
          </p:cNvPr>
          <p:cNvSpPr>
            <a:spLocks noGrp="1" noChangeArrowheads="1"/>
          </p:cNvSpPr>
          <p:nvPr>
            <p:ph idx="1"/>
          </p:nvPr>
        </p:nvSpPr>
        <p:spPr>
          <a:xfrm>
            <a:off x="457200" y="1420814"/>
            <a:ext cx="8229600" cy="4710112"/>
          </a:xfrm>
        </p:spPr>
        <p:txBody>
          <a:bodyPr/>
          <a:lstStyle/>
          <a:p>
            <a:pPr marL="0" indent="449263" eaLnBrk="1" hangingPunct="1">
              <a:spcBef>
                <a:spcPts val="0"/>
              </a:spcBef>
              <a:buClr>
                <a:schemeClr val="tx1"/>
              </a:buClr>
              <a:buFont typeface="Wingdings" pitchFamily="2" charset="2"/>
              <a:buNone/>
              <a:defRPr/>
            </a:pPr>
            <a:r>
              <a:rPr lang="en-US" sz="2600" dirty="0">
                <a:cs typeface="Times New Roman" pitchFamily="18" charset="0"/>
              </a:rPr>
              <a:t>“A well-attested reading in a number of older manuscripts is </a:t>
            </a:r>
            <a:r>
              <a:rPr lang="en-US" sz="2600" i="1" dirty="0" err="1">
                <a:cs typeface="Times New Roman" pitchFamily="18" charset="0"/>
              </a:rPr>
              <a:t>Gergesa</a:t>
            </a:r>
            <a:r>
              <a:rPr lang="en-US" sz="2600" dirty="0">
                <a:cs typeface="Times New Roman" pitchFamily="18" charset="0"/>
              </a:rPr>
              <a:t> or </a:t>
            </a:r>
            <a:r>
              <a:rPr lang="en-US" sz="2600" i="1" dirty="0" err="1">
                <a:cs typeface="Times New Roman" pitchFamily="18" charset="0"/>
              </a:rPr>
              <a:t>Gerasa</a:t>
            </a:r>
            <a:r>
              <a:rPr lang="en-US" sz="2600" dirty="0">
                <a:cs typeface="Times New Roman" pitchFamily="18" charset="0"/>
              </a:rPr>
              <a:t>.  There was a village by the lake opposite Capernaum, the site of which is marked today by ruins called </a:t>
            </a:r>
            <a:r>
              <a:rPr lang="en-US" sz="2600" b="1" i="1" dirty="0" err="1">
                <a:solidFill>
                  <a:srgbClr val="FFFF00"/>
                </a:solidFill>
                <a:cs typeface="Times New Roman" pitchFamily="18" charset="0"/>
              </a:rPr>
              <a:t>Khersa</a:t>
            </a:r>
            <a:r>
              <a:rPr lang="en-US" sz="2600" dirty="0">
                <a:cs typeface="Times New Roman" pitchFamily="18" charset="0"/>
              </a:rPr>
              <a:t>, near which were precipitous rocky slopes and abandoned tombs.  </a:t>
            </a:r>
            <a:r>
              <a:rPr lang="en-US" sz="2600" b="1" dirty="0">
                <a:solidFill>
                  <a:srgbClr val="FFFF00"/>
                </a:solidFill>
                <a:cs typeface="Times New Roman" pitchFamily="18" charset="0"/>
              </a:rPr>
              <a:t>The territory belonged to Gadara</a:t>
            </a:r>
            <a:r>
              <a:rPr lang="en-US" sz="2600" dirty="0">
                <a:cs typeface="Times New Roman" pitchFamily="18" charset="0"/>
              </a:rPr>
              <a:t>, and thus could be called ‘the country of the Gadarenes.’  The variation in manuscript readings may reflect the confusion of early scribes over the identity of the place, or even differing viewpoints on the part of the Evangelists.”  </a:t>
            </a:r>
            <a:r>
              <a:rPr lang="en-US" sz="2000" dirty="0">
                <a:cs typeface="Times New Roman" pitchFamily="18" charset="0"/>
              </a:rPr>
              <a:t>(</a:t>
            </a:r>
            <a:r>
              <a:rPr lang="en-US" sz="2000" i="1" dirty="0">
                <a:cs typeface="Times New Roman" pitchFamily="18" charset="0"/>
              </a:rPr>
              <a:t>The Wycliffe Bible Commentary</a:t>
            </a:r>
            <a:r>
              <a:rPr lang="en-US" sz="2000" dirty="0">
                <a:cs typeface="Times New Roman" pitchFamily="18" charset="0"/>
              </a:rPr>
              <a:t>, 1042)</a:t>
            </a:r>
          </a:p>
        </p:txBody>
      </p:sp>
      <p:sp>
        <p:nvSpPr>
          <p:cNvPr id="6" name="Slide Number Placeholder 5">
            <a:extLst>
              <a:ext uri="{FF2B5EF4-FFF2-40B4-BE49-F238E27FC236}">
                <a16:creationId xmlns:a16="http://schemas.microsoft.com/office/drawing/2014/main" id="{86B08878-5CD5-4D27-B71C-5B48DAA8CA62}"/>
              </a:ext>
            </a:extLst>
          </p:cNvPr>
          <p:cNvSpPr>
            <a:spLocks noGrp="1"/>
          </p:cNvSpPr>
          <p:nvPr>
            <p:ph type="sldNum" sz="quarter" idx="12"/>
          </p:nvPr>
        </p:nvSpPr>
        <p:spPr/>
        <p:txBody>
          <a:bodyPr/>
          <a:lstStyle/>
          <a:p>
            <a:pPr>
              <a:defRPr/>
            </a:pPr>
            <a:fld id="{356DCC7E-DCCF-423D-A09B-F21643FC4D29}" type="slidenum">
              <a:rPr lang="en-US">
                <a:solidFill>
                  <a:srgbClr val="FFFFFF"/>
                </a:solidFill>
              </a:rPr>
              <a:pPr>
                <a:defRPr/>
              </a:pPr>
              <a:t>664</a:t>
            </a:fld>
            <a:endParaRPr lang="en-US">
              <a:solidFill>
                <a:srgbClr val="FFFFFF"/>
              </a:solidFill>
            </a:endParaRPr>
          </a:p>
        </p:txBody>
      </p:sp>
      <p:sp>
        <p:nvSpPr>
          <p:cNvPr id="2" name="Date Placeholder 1">
            <a:extLst>
              <a:ext uri="{FF2B5EF4-FFF2-40B4-BE49-F238E27FC236}">
                <a16:creationId xmlns:a16="http://schemas.microsoft.com/office/drawing/2014/main" id="{2289A07F-9DDE-79FB-A153-8E69B67DD5C3}"/>
              </a:ext>
            </a:extLst>
          </p:cNvPr>
          <p:cNvSpPr>
            <a:spLocks noGrp="1"/>
          </p:cNvSpPr>
          <p:nvPr>
            <p:ph type="dt" sz="half" idx="10"/>
          </p:nvPr>
        </p:nvSpPr>
        <p:spPr/>
        <p:txBody>
          <a:bodyPr/>
          <a:lstStyle/>
          <a:p>
            <a:r>
              <a:rPr lang="en-US"/>
              <a:t>Outline, 87</a:t>
            </a:r>
          </a:p>
        </p:txBody>
      </p:sp>
    </p:spTree>
    <p:extLst>
      <p:ext uri="{BB962C8B-B14F-4D97-AF65-F5344CB8AC3E}">
        <p14:creationId xmlns:p14="http://schemas.microsoft.com/office/powerpoint/2010/main" val="2742787680"/>
      </p:ext>
    </p:extLst>
  </p:cSld>
  <p:clrMapOvr>
    <a:masterClrMapping/>
  </p:clrMapOvr>
  <p:transition spd="med">
    <p:pull/>
  </p:transition>
</p:sld>
</file>

<file path=ppt/slides/slide6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pPr algn="l"/>
            <a:r>
              <a:rPr lang="en-US" sz="3000">
                <a:latin typeface="+mn-lt"/>
              </a:rPr>
              <a:t>Objections To </a:t>
            </a:r>
            <a:r>
              <a:rPr lang="en-US" sz="3000" err="1">
                <a:latin typeface="+mn-lt"/>
              </a:rPr>
              <a:t>Markan</a:t>
            </a:r>
            <a:r>
              <a:rPr lang="en-US" sz="3000">
                <a:latin typeface="+mn-lt"/>
              </a:rPr>
              <a:t> Authorship:</a:t>
            </a:r>
            <a:br>
              <a:rPr lang="en-US" sz="3000">
                <a:latin typeface="+mn-lt"/>
              </a:rPr>
            </a:br>
            <a:r>
              <a:rPr lang="en-US"/>
              <a:t>Geographical Blunders</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9691B358-51C2-6EFD-D35E-158C0FD518A1}"/>
              </a:ext>
            </a:extLst>
          </p:cNvPr>
          <p:cNvSpPr/>
          <p:nvPr/>
        </p:nvSpPr>
        <p:spPr bwMode="auto">
          <a:xfrm>
            <a:off x="727113" y="2213623"/>
            <a:ext cx="7579605" cy="2605511"/>
          </a:xfrm>
          <a:prstGeom prst="horizontalScroll">
            <a:avLst/>
          </a:prstGeom>
          <a:solidFill>
            <a:schemeClr val="tx2">
              <a:lumMod val="90000"/>
            </a:schemeClr>
          </a:solidFill>
          <a:ln w="9525" cap="flat" cmpd="sng" algn="ctr">
            <a:solidFill>
              <a:srgbClr val="00206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ts val="1200"/>
              </a:spcAft>
              <a:buClrTx/>
              <a:buSzTx/>
              <a:buFontTx/>
              <a:buNone/>
              <a:tabLst/>
              <a:defRPr/>
            </a:pPr>
            <a:r>
              <a:rPr kumimoji="0" lang="en-US" sz="2800" b="0" i="1" u="none" strike="noStrike" kern="1200" cap="none" spc="0" normalizeH="0" baseline="0" noProof="0">
                <a:ln>
                  <a:noFill/>
                </a:ln>
                <a:solidFill>
                  <a:srgbClr val="002060"/>
                </a:solidFill>
                <a:effectLst/>
                <a:uLnTx/>
                <a:uFillTx/>
                <a:latin typeface="Arial Black" panose="020B0A04020102020204" pitchFamily="34" charset="0"/>
                <a:ea typeface="+mn-ea"/>
                <a:cs typeface="+mn-cs"/>
              </a:rPr>
              <a:t>Jesus’ Journey To Bethsaida</a:t>
            </a:r>
            <a:br>
              <a:rPr kumimoji="0" lang="en-US" sz="2800" b="0" i="0" u="none" strike="noStrike" kern="1200" cap="none" spc="0" normalizeH="0" baseline="0" noProof="0">
                <a:ln>
                  <a:noFill/>
                </a:ln>
                <a:solidFill>
                  <a:srgbClr val="002060"/>
                </a:solidFill>
                <a:effectLst/>
                <a:uLnTx/>
                <a:uFillTx/>
                <a:latin typeface="Arial" panose="020B0604020202020204"/>
                <a:ea typeface="+mn-ea"/>
                <a:cs typeface="+mn-cs"/>
              </a:rPr>
            </a:br>
            <a:r>
              <a:rPr kumimoji="0" lang="en-US" sz="2800" b="0" i="0" u="none" strike="noStrike" kern="1200" cap="none" spc="0" normalizeH="0" baseline="0" noProof="0">
                <a:ln>
                  <a:noFill/>
                </a:ln>
                <a:solidFill>
                  <a:srgbClr val="002060"/>
                </a:solidFill>
                <a:effectLst/>
                <a:uLnTx/>
                <a:uFillTx/>
                <a:latin typeface="Arial" panose="020B0604020202020204"/>
                <a:ea typeface="+mn-ea"/>
                <a:cs typeface="+mn-cs"/>
              </a:rPr>
              <a:t>(Mt. 14:22ff // Mk. 6:45ff // Jn. 6:15ff)</a:t>
            </a:r>
          </a:p>
        </p:txBody>
      </p:sp>
      <p:sp>
        <p:nvSpPr>
          <p:cNvPr id="5" name="Date Placeholder 4">
            <a:extLst>
              <a:ext uri="{FF2B5EF4-FFF2-40B4-BE49-F238E27FC236}">
                <a16:creationId xmlns:a16="http://schemas.microsoft.com/office/drawing/2014/main" id="{942BC3FD-5DD7-853A-DF63-5DBCFF9E116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87</a:t>
            </a:r>
          </a:p>
        </p:txBody>
      </p:sp>
    </p:spTree>
    <p:extLst>
      <p:ext uri="{BB962C8B-B14F-4D97-AF65-F5344CB8AC3E}">
        <p14:creationId xmlns:p14="http://schemas.microsoft.com/office/powerpoint/2010/main" val="194110120"/>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Map&#10;&#10;Description automatically generated">
            <a:extLst>
              <a:ext uri="{FF2B5EF4-FFF2-40B4-BE49-F238E27FC236}">
                <a16:creationId xmlns:a16="http://schemas.microsoft.com/office/drawing/2014/main" id="{F206862F-F7AA-49ED-AA7F-D60C9630D2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7" name="Arrow: Bent-Up 6">
            <a:extLst>
              <a:ext uri="{FF2B5EF4-FFF2-40B4-BE49-F238E27FC236}">
                <a16:creationId xmlns:a16="http://schemas.microsoft.com/office/drawing/2014/main" id="{254D4DFE-F9F0-D5D2-0C21-965A9B658515}"/>
              </a:ext>
            </a:extLst>
          </p:cNvPr>
          <p:cNvSpPr/>
          <p:nvPr/>
        </p:nvSpPr>
        <p:spPr bwMode="auto">
          <a:xfrm rot="573991" flipH="1">
            <a:off x="6687006" y="295938"/>
            <a:ext cx="981880" cy="2731995"/>
          </a:xfrm>
          <a:prstGeom prst="bentUpArrow">
            <a:avLst>
              <a:gd name="adj1" fmla="val 26493"/>
              <a:gd name="adj2" fmla="val 28151"/>
              <a:gd name="adj3" fmla="val 25000"/>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Tahoma" pitchFamily="34" charset="0"/>
            </a:endParaRPr>
          </a:p>
        </p:txBody>
      </p:sp>
      <p:sp>
        <p:nvSpPr>
          <p:cNvPr id="9" name="Arrow: Left 8">
            <a:extLst>
              <a:ext uri="{FF2B5EF4-FFF2-40B4-BE49-F238E27FC236}">
                <a16:creationId xmlns:a16="http://schemas.microsoft.com/office/drawing/2014/main" id="{24077616-AE68-33F7-0BF2-E17BC5625C97}"/>
              </a:ext>
            </a:extLst>
          </p:cNvPr>
          <p:cNvSpPr/>
          <p:nvPr/>
        </p:nvSpPr>
        <p:spPr bwMode="auto">
          <a:xfrm rot="1491851">
            <a:off x="3863117" y="2009262"/>
            <a:ext cx="3618116" cy="580879"/>
          </a:xfrm>
          <a:prstGeom prst="leftArrow">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Tahoma" pitchFamily="34" charset="0"/>
            </a:endParaRPr>
          </a:p>
        </p:txBody>
      </p:sp>
      <p:sp>
        <p:nvSpPr>
          <p:cNvPr id="11" name="Thought Bubble: Cloud 10">
            <a:extLst>
              <a:ext uri="{FF2B5EF4-FFF2-40B4-BE49-F238E27FC236}">
                <a16:creationId xmlns:a16="http://schemas.microsoft.com/office/drawing/2014/main" id="{CF1F89F2-456F-09FC-A402-FFC54BED9114}"/>
              </a:ext>
            </a:extLst>
          </p:cNvPr>
          <p:cNvSpPr/>
          <p:nvPr/>
        </p:nvSpPr>
        <p:spPr bwMode="auto">
          <a:xfrm rot="846508">
            <a:off x="4484428" y="1766774"/>
            <a:ext cx="2787267" cy="1198866"/>
          </a:xfrm>
          <a:prstGeom prst="cloudCallou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a:ln>
                  <a:noFill/>
                </a:ln>
                <a:solidFill>
                  <a:schemeClr val="tx1"/>
                </a:solidFill>
                <a:effectLst/>
                <a:latin typeface="+mj-lt"/>
              </a:rPr>
              <a:t>STORM</a:t>
            </a:r>
          </a:p>
        </p:txBody>
      </p:sp>
    </p:spTree>
    <p:extLst>
      <p:ext uri="{BB962C8B-B14F-4D97-AF65-F5344CB8AC3E}">
        <p14:creationId xmlns:p14="http://schemas.microsoft.com/office/powerpoint/2010/main" val="228704827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down)">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1" nodeType="clickEffect">
                                  <p:stCondLst>
                                    <p:cond delay="0"/>
                                  </p:stCondLst>
                                  <p:childTnLst>
                                    <p:animEffect transition="out" filter="fade">
                                      <p:cBhvr>
                                        <p:cTn id="21" dur="500"/>
                                        <p:tgtEl>
                                          <p:spTgt spid="9"/>
                                        </p:tgtEl>
                                      </p:cBhvr>
                                    </p:animEffect>
                                    <p:set>
                                      <p:cBhvr>
                                        <p:cTn id="22" dur="1" fill="hold">
                                          <p:stCondLst>
                                            <p:cond delay="499"/>
                                          </p:stCondLst>
                                        </p:cTn>
                                        <p:tgtEl>
                                          <p:spTgt spid="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arn(outVertical)">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9" grpId="0" animBg="1"/>
      <p:bldP spid="9" grpId="1" animBg="1"/>
      <p:bldP spid="11" grpId="0" animBg="1"/>
    </p:bldLst>
  </p:timing>
</p:sld>
</file>

<file path=ppt/slides/slide6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pPr algn="l"/>
            <a:r>
              <a:rPr lang="en-US" sz="3000">
                <a:latin typeface="+mn-lt"/>
              </a:rPr>
              <a:t>Objections To </a:t>
            </a:r>
            <a:r>
              <a:rPr lang="en-US" sz="3000" err="1">
                <a:latin typeface="+mn-lt"/>
              </a:rPr>
              <a:t>Markan</a:t>
            </a:r>
            <a:r>
              <a:rPr lang="en-US" sz="3000">
                <a:latin typeface="+mn-lt"/>
              </a:rPr>
              <a:t> Authorship:</a:t>
            </a:r>
            <a:br>
              <a:rPr lang="en-US" sz="3000">
                <a:latin typeface="+mn-lt"/>
              </a:rPr>
            </a:br>
            <a:r>
              <a:rPr lang="en-US"/>
              <a:t>Geographical Blunders</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9691B358-51C2-6EFD-D35E-158C0FD518A1}"/>
              </a:ext>
            </a:extLst>
          </p:cNvPr>
          <p:cNvSpPr/>
          <p:nvPr/>
        </p:nvSpPr>
        <p:spPr bwMode="auto">
          <a:xfrm>
            <a:off x="1200370" y="2213623"/>
            <a:ext cx="6339016" cy="2605511"/>
          </a:xfrm>
          <a:prstGeom prst="horizontalScroll">
            <a:avLst/>
          </a:prstGeom>
          <a:solidFill>
            <a:schemeClr val="tx2">
              <a:lumMod val="90000"/>
            </a:schemeClr>
          </a:solidFill>
          <a:ln w="9525" cap="flat" cmpd="sng" algn="ctr">
            <a:solidFill>
              <a:srgbClr val="00206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ts val="120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Arial" panose="020B0604020202020204"/>
                <a:ea typeface="+mn-ea"/>
                <a:cs typeface="+mn-cs"/>
              </a:rPr>
              <a:t>Jesus travels from </a:t>
            </a:r>
            <a:r>
              <a:rPr kumimoji="0" lang="en-US" sz="2800" b="0" i="0" u="none" strike="noStrike" kern="1200" cap="none" spc="0" normalizeH="0" baseline="0" noProof="0" dirty="0" err="1">
                <a:ln>
                  <a:noFill/>
                </a:ln>
                <a:solidFill>
                  <a:srgbClr val="002060"/>
                </a:solidFill>
                <a:effectLst/>
                <a:uLnTx/>
                <a:uFillTx/>
                <a:latin typeface="Arial Black" panose="020B0A04020102020204" pitchFamily="34" charset="0"/>
              </a:rPr>
              <a:t>Tyre</a:t>
            </a:r>
            <a:r>
              <a:rPr kumimoji="0" lang="en-US" sz="2800" b="0" i="0" u="none" strike="noStrike" kern="1200" cap="none" spc="0" normalizeH="0" baseline="0" noProof="0" dirty="0">
                <a:ln>
                  <a:noFill/>
                </a:ln>
                <a:solidFill>
                  <a:srgbClr val="002060"/>
                </a:solidFill>
                <a:effectLst/>
                <a:uLnTx/>
                <a:uFillTx/>
                <a:latin typeface="Arial" panose="020B0604020202020204"/>
                <a:ea typeface="+mn-ea"/>
                <a:cs typeface="+mn-cs"/>
              </a:rPr>
              <a:t> to </a:t>
            </a:r>
            <a:r>
              <a:rPr kumimoji="0" lang="en-US" sz="2800" b="0" i="0" u="none" strike="noStrike" kern="1200" cap="none" spc="0" normalizeH="0" baseline="0" noProof="0" dirty="0">
                <a:ln>
                  <a:noFill/>
                </a:ln>
                <a:solidFill>
                  <a:srgbClr val="002060"/>
                </a:solidFill>
                <a:effectLst/>
                <a:uLnTx/>
                <a:uFillTx/>
                <a:latin typeface="Arial Black" panose="020B0A04020102020204" pitchFamily="34" charset="0"/>
              </a:rPr>
              <a:t>Sidon</a:t>
            </a:r>
            <a:r>
              <a:rPr kumimoji="0" lang="en-US" sz="2800" b="0" i="0" u="none" strike="noStrike" kern="1200" cap="none" spc="0" normalizeH="0" baseline="0" noProof="0" dirty="0">
                <a:ln>
                  <a:noFill/>
                </a:ln>
                <a:solidFill>
                  <a:srgbClr val="002060"/>
                </a:solidFill>
                <a:effectLst/>
                <a:uLnTx/>
                <a:uFillTx/>
                <a:latin typeface="Arial" panose="020B0604020202020204"/>
                <a:ea typeface="+mn-ea"/>
                <a:cs typeface="+mn-cs"/>
              </a:rPr>
              <a:t> to get to the </a:t>
            </a:r>
            <a:r>
              <a:rPr kumimoji="0" lang="en-US" sz="2800" b="0" i="0" u="none" strike="noStrike" kern="1200" cap="none" spc="0" normalizeH="0" baseline="0" noProof="0" dirty="0">
                <a:ln>
                  <a:noFill/>
                </a:ln>
                <a:solidFill>
                  <a:srgbClr val="002060"/>
                </a:solidFill>
                <a:effectLst/>
                <a:uLnTx/>
                <a:uFillTx/>
                <a:latin typeface="Arial Black" panose="020B0A04020102020204" pitchFamily="34" charset="0"/>
              </a:rPr>
              <a:t>Sea of Galilee</a:t>
            </a:r>
            <a:br>
              <a:rPr kumimoji="0" lang="en-US" sz="2800" b="0" i="0" u="none" strike="noStrike" kern="1200" cap="none" spc="0" normalizeH="0" baseline="0" noProof="0" dirty="0">
                <a:ln>
                  <a:noFill/>
                </a:ln>
                <a:solidFill>
                  <a:srgbClr val="002060"/>
                </a:solidFill>
                <a:effectLst/>
                <a:uLnTx/>
                <a:uFillTx/>
                <a:latin typeface="Arial Black" panose="020B0A04020102020204" pitchFamily="34" charset="0"/>
              </a:rPr>
            </a:br>
            <a:r>
              <a:rPr kumimoji="0" lang="en-US" sz="2800" b="0" i="0" u="none" strike="noStrike" kern="1200" cap="none" spc="0" normalizeH="0" baseline="0" noProof="0" dirty="0">
                <a:ln>
                  <a:noFill/>
                </a:ln>
                <a:solidFill>
                  <a:srgbClr val="002060"/>
                </a:solidFill>
                <a:effectLst/>
                <a:uLnTx/>
                <a:uFillTx/>
              </a:rPr>
              <a:t>(Mk. 7:31)</a:t>
            </a:r>
          </a:p>
        </p:txBody>
      </p:sp>
      <p:sp>
        <p:nvSpPr>
          <p:cNvPr id="5" name="Date Placeholder 4">
            <a:extLst>
              <a:ext uri="{FF2B5EF4-FFF2-40B4-BE49-F238E27FC236}">
                <a16:creationId xmlns:a16="http://schemas.microsoft.com/office/drawing/2014/main" id="{942BC3FD-5DD7-853A-DF63-5DBCFF9E1169}"/>
              </a:ext>
            </a:extLst>
          </p:cNvPr>
          <p:cNvSpPr>
            <a:spLocks noGrp="1"/>
          </p:cNvSpPr>
          <p:nvPr>
            <p:ph type="dt" sz="half" idx="10"/>
          </p:nvPr>
        </p:nvSpPr>
        <p:spPr/>
        <p:txBody>
          <a:bodyPr/>
          <a:lstStyle/>
          <a:p>
            <a:r>
              <a:rPr lang="en-US" dirty="0"/>
              <a:t>Outline, 87</a:t>
            </a:r>
          </a:p>
        </p:txBody>
      </p:sp>
    </p:spTree>
    <p:extLst>
      <p:ext uri="{BB962C8B-B14F-4D97-AF65-F5344CB8AC3E}">
        <p14:creationId xmlns:p14="http://schemas.microsoft.com/office/powerpoint/2010/main" val="370230161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Map&#10;&#10;Description automatically generated">
            <a:extLst>
              <a:ext uri="{FF2B5EF4-FFF2-40B4-BE49-F238E27FC236}">
                <a16:creationId xmlns:a16="http://schemas.microsoft.com/office/drawing/2014/main" id="{E6EB6F6F-CCE3-437A-9AC8-D9C8215391F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530169909"/>
      </p:ext>
    </p:extLst>
  </p:cSld>
  <p:clrMapOvr>
    <a:masterClrMapping/>
  </p:clrMapOvr>
  <p:transition spd="med">
    <p:pull/>
  </p:transition>
</p:sld>
</file>

<file path=ppt/slides/slide6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4A9E569-00F1-2CDA-84F7-0B7037CAC5C6}"/>
              </a:ext>
            </a:extLst>
          </p:cNvPr>
          <p:cNvSpPr>
            <a:spLocks noGrp="1"/>
          </p:cNvSpPr>
          <p:nvPr>
            <p:ph type="title"/>
          </p:nvPr>
        </p:nvSpPr>
        <p:spPr/>
        <p:txBody>
          <a:bodyPr/>
          <a:lstStyle/>
          <a:p>
            <a:r>
              <a:rPr lang="en-US"/>
              <a:t>A Geographical Blunder</a:t>
            </a:r>
          </a:p>
        </p:txBody>
      </p:sp>
      <p:sp>
        <p:nvSpPr>
          <p:cNvPr id="6" name="Content Placeholder 5">
            <a:extLst>
              <a:ext uri="{FF2B5EF4-FFF2-40B4-BE49-F238E27FC236}">
                <a16:creationId xmlns:a16="http://schemas.microsoft.com/office/drawing/2014/main" id="{9DCD0588-6DD1-DFFE-AC50-B3A317EA97DE}"/>
              </a:ext>
            </a:extLst>
          </p:cNvPr>
          <p:cNvSpPr>
            <a:spLocks noGrp="1"/>
          </p:cNvSpPr>
          <p:nvPr>
            <p:ph idx="1"/>
          </p:nvPr>
        </p:nvSpPr>
        <p:spPr/>
        <p:txBody>
          <a:bodyPr/>
          <a:lstStyle/>
          <a:p>
            <a:pPr marL="461963" indent="-461963"/>
            <a:r>
              <a:rPr lang="en-US" sz="2800" i="1"/>
              <a:t>Adam Winn</a:t>
            </a:r>
            <a:r>
              <a:rPr lang="en-US" sz="2800"/>
              <a:t>:  “Many interpreters have noted this </a:t>
            </a:r>
            <a:r>
              <a:rPr lang="en-US" sz="2800" b="1">
                <a:solidFill>
                  <a:srgbClr val="FFFF00"/>
                </a:solidFill>
              </a:rPr>
              <a:t>awkward route </a:t>
            </a:r>
            <a:r>
              <a:rPr lang="en-US" sz="2800"/>
              <a:t>as evidence that Mark was </a:t>
            </a:r>
            <a:r>
              <a:rPr lang="en-US" sz="2800" b="1">
                <a:solidFill>
                  <a:srgbClr val="FFFF00"/>
                </a:solidFill>
              </a:rPr>
              <a:t>unfamiliar</a:t>
            </a:r>
            <a:r>
              <a:rPr lang="en-US" sz="2800"/>
              <a:t> with the </a:t>
            </a:r>
            <a:r>
              <a:rPr lang="en-US" sz="2800" b="1">
                <a:solidFill>
                  <a:srgbClr val="FFFF00"/>
                </a:solidFill>
              </a:rPr>
              <a:t>geography</a:t>
            </a:r>
            <a:r>
              <a:rPr lang="en-US" sz="2800"/>
              <a:t> of Palestine and Galilee. . . It seems difficult to believe that a person </a:t>
            </a:r>
            <a:r>
              <a:rPr lang="en-US" sz="2800" b="1">
                <a:solidFill>
                  <a:srgbClr val="FFFF00"/>
                </a:solidFill>
              </a:rPr>
              <a:t>living</a:t>
            </a:r>
            <a:r>
              <a:rPr lang="en-US" sz="2800"/>
              <a:t> in Galilee, who is </a:t>
            </a:r>
            <a:r>
              <a:rPr lang="en-US" sz="2800" b="1">
                <a:solidFill>
                  <a:srgbClr val="FFFF00"/>
                </a:solidFill>
              </a:rPr>
              <a:t>educated</a:t>
            </a:r>
            <a:r>
              <a:rPr lang="en-US" sz="2800"/>
              <a:t> enough to produce a gospel such as Mark, would be </a:t>
            </a:r>
            <a:r>
              <a:rPr lang="en-US" sz="2800" b="1">
                <a:solidFill>
                  <a:srgbClr val="FFFF00"/>
                </a:solidFill>
              </a:rPr>
              <a:t>unfamiliar</a:t>
            </a:r>
            <a:r>
              <a:rPr lang="en-US" sz="2800"/>
              <a:t> with the geographical relationship between </a:t>
            </a:r>
            <a:r>
              <a:rPr lang="en-US" sz="2800" err="1"/>
              <a:t>Tyre</a:t>
            </a:r>
            <a:r>
              <a:rPr lang="en-US" sz="2800"/>
              <a:t> and Sidon.”   </a:t>
            </a:r>
            <a:r>
              <a:rPr lang="en-US" sz="2000"/>
              <a:t>(</a:t>
            </a:r>
            <a:r>
              <a:rPr lang="en-US" sz="2000" i="1"/>
              <a:t>The Purpose of Mark’s </a:t>
            </a:r>
            <a:r>
              <a:rPr lang="en-US" sz="2000"/>
              <a:t>Gospel, 2008, 85-86)</a:t>
            </a:r>
          </a:p>
        </p:txBody>
      </p:sp>
      <p:sp>
        <p:nvSpPr>
          <p:cNvPr id="2" name="Date Placeholder 1">
            <a:extLst>
              <a:ext uri="{FF2B5EF4-FFF2-40B4-BE49-F238E27FC236}">
                <a16:creationId xmlns:a16="http://schemas.microsoft.com/office/drawing/2014/main" id="{197294D1-11AE-3986-5150-F4011B34E368}"/>
              </a:ext>
            </a:extLst>
          </p:cNvPr>
          <p:cNvSpPr>
            <a:spLocks noGrp="1"/>
          </p:cNvSpPr>
          <p:nvPr>
            <p:ph type="dt" sz="half" idx="10"/>
          </p:nvPr>
        </p:nvSpPr>
        <p:spPr/>
        <p:txBody>
          <a:bodyPr/>
          <a:lstStyle/>
          <a:p>
            <a:r>
              <a:rPr lang="en-US" dirty="0"/>
              <a:t>Outline, 87</a:t>
            </a:r>
          </a:p>
        </p:txBody>
      </p:sp>
      <p:sp>
        <p:nvSpPr>
          <p:cNvPr id="3" name="Footer Placeholder 2">
            <a:extLst>
              <a:ext uri="{FF2B5EF4-FFF2-40B4-BE49-F238E27FC236}">
                <a16:creationId xmlns:a16="http://schemas.microsoft.com/office/drawing/2014/main" id="{8BD8FE9C-21EF-6B74-482C-311EB5605833}"/>
              </a:ext>
            </a:extLst>
          </p:cNvPr>
          <p:cNvSpPr>
            <a:spLocks noGrp="1"/>
          </p:cNvSpPr>
          <p:nvPr>
            <p:ph type="ftr" sz="quarter" idx="11"/>
          </p:nvPr>
        </p:nvSpPr>
        <p:spPr/>
        <p:txBody>
          <a:bodyPr/>
          <a:lstStyle/>
          <a:p>
            <a:r>
              <a:rPr lang="en-US"/>
              <a:t>Dr. Timothy McGrew</a:t>
            </a:r>
          </a:p>
        </p:txBody>
      </p:sp>
      <p:sp>
        <p:nvSpPr>
          <p:cNvPr id="4" name="Slide Number Placeholder 3">
            <a:extLst>
              <a:ext uri="{FF2B5EF4-FFF2-40B4-BE49-F238E27FC236}">
                <a16:creationId xmlns:a16="http://schemas.microsoft.com/office/drawing/2014/main" id="{CDEF75E7-79A1-03FD-6A05-113CC6F5346F}"/>
              </a:ext>
            </a:extLst>
          </p:cNvPr>
          <p:cNvSpPr>
            <a:spLocks noGrp="1"/>
          </p:cNvSpPr>
          <p:nvPr>
            <p:ph type="sldNum" sz="quarter" idx="12"/>
          </p:nvPr>
        </p:nvSpPr>
        <p:spPr/>
        <p:txBody>
          <a:bodyPr/>
          <a:lstStyle/>
          <a:p>
            <a:fld id="{27F658CE-3C2C-4608-AB25-6B872F7423A4}" type="slidenum">
              <a:rPr lang="en-US" smtClean="0"/>
              <a:t>669</a:t>
            </a:fld>
            <a:endParaRPr lang="en-US"/>
          </a:p>
        </p:txBody>
      </p:sp>
    </p:spTree>
    <p:extLst>
      <p:ext uri="{BB962C8B-B14F-4D97-AF65-F5344CB8AC3E}">
        <p14:creationId xmlns:p14="http://schemas.microsoft.com/office/powerpoint/2010/main" val="511178426"/>
      </p:ext>
    </p:extLst>
  </p:cSld>
  <p:clrMapOvr>
    <a:overrideClrMapping bg1="dk2" tx1="lt1" bg2="dk1" tx2="lt2" accent1="accent1" accent2="accent2" accent3="accent3" accent4="accent4" accent5="accent5" accent6="accent6" hlink="hlink" folHlink="folHlink"/>
  </p:clrMapOvr>
  <p:transition spd="med">
    <p:pull/>
  </p:transition>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Augustine’s Testimony</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pPr marL="0" indent="457200">
              <a:buNone/>
            </a:pPr>
            <a:r>
              <a:rPr lang="en-US" dirty="0"/>
              <a:t>“Of these four, it is true, only </a:t>
            </a:r>
            <a:r>
              <a:rPr lang="en-US" b="1" dirty="0">
                <a:solidFill>
                  <a:srgbClr val="FFFF00"/>
                </a:solidFill>
              </a:rPr>
              <a:t>Matthew</a:t>
            </a:r>
            <a:r>
              <a:rPr lang="en-US" dirty="0"/>
              <a:t> is reckoned to have written in the </a:t>
            </a:r>
            <a:r>
              <a:rPr lang="en-US" b="1" dirty="0">
                <a:solidFill>
                  <a:srgbClr val="FFFF00"/>
                </a:solidFill>
              </a:rPr>
              <a:t>Hebrew language</a:t>
            </a:r>
            <a:r>
              <a:rPr lang="en-US" dirty="0"/>
              <a:t>; the others in </a:t>
            </a:r>
            <a:r>
              <a:rPr lang="en-US" b="1" dirty="0">
                <a:solidFill>
                  <a:srgbClr val="FFFF00"/>
                </a:solidFill>
              </a:rPr>
              <a:t>Greek</a:t>
            </a:r>
            <a:r>
              <a:rPr lang="en-US" dirty="0"/>
              <a:t>.”  </a:t>
            </a:r>
            <a:r>
              <a:rPr lang="en-US" sz="2000" dirty="0"/>
              <a:t>(“The Harmony of the Gospels,” 1:2:4, </a:t>
            </a:r>
            <a:r>
              <a:rPr lang="en-US" sz="2000" dirty="0" err="1"/>
              <a:t>NPNF</a:t>
            </a:r>
            <a:r>
              <a:rPr lang="en-US" sz="2000" dirty="0"/>
              <a:t>, 1888, 1.6:78)</a:t>
            </a:r>
          </a:p>
          <a:p>
            <a:pPr marL="0" indent="457200">
              <a:buNone/>
            </a:pPr>
            <a:r>
              <a:rPr lang="en-US" dirty="0"/>
              <a:t>“</a:t>
            </a:r>
            <a:r>
              <a:rPr lang="en-US" b="1" dirty="0">
                <a:solidFill>
                  <a:srgbClr val="FFFF00"/>
                </a:solidFill>
              </a:rPr>
              <a:t>Mark</a:t>
            </a:r>
            <a:r>
              <a:rPr lang="en-US" dirty="0"/>
              <a:t> follows him [Matthew, ksk] closely, and looks like his </a:t>
            </a:r>
            <a:r>
              <a:rPr lang="en-US" b="1" dirty="0">
                <a:solidFill>
                  <a:srgbClr val="FFFF00"/>
                </a:solidFill>
              </a:rPr>
              <a:t>attendant</a:t>
            </a:r>
            <a:r>
              <a:rPr lang="en-US" dirty="0"/>
              <a:t> and </a:t>
            </a:r>
            <a:r>
              <a:rPr lang="en-US" b="1" dirty="0">
                <a:solidFill>
                  <a:srgbClr val="FFFF00"/>
                </a:solidFill>
              </a:rPr>
              <a:t>epitomizer</a:t>
            </a:r>
            <a:r>
              <a:rPr lang="en-US" dirty="0"/>
              <a:t>.” </a:t>
            </a:r>
            <a:r>
              <a:rPr lang="en-US" sz="2000" dirty="0"/>
              <a:t>( “The Harmony of the Gospels,” </a:t>
            </a:r>
            <a:r>
              <a:rPr lang="en-US" sz="2000" dirty="0" err="1"/>
              <a:t>NPNF</a:t>
            </a:r>
            <a:r>
              <a:rPr lang="en-US" sz="2000" dirty="0"/>
              <a:t>, 1:2:4,1888, 1.6:78) </a:t>
            </a:r>
          </a:p>
          <a:p>
            <a:endParaRPr lang="en-US" dirty="0"/>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r>
              <a:rPr lang="en-US"/>
              <a:t>Outline, 10</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fld id="{3C8CA7C4-6BCF-4B83-8858-85B1748A2A5F}" type="slidenum">
              <a:rPr lang="en-US" smtClean="0"/>
              <a:t>67</a:t>
            </a:fld>
            <a:endParaRPr lang="en-US"/>
          </a:p>
        </p:txBody>
      </p:sp>
    </p:spTree>
    <p:extLst>
      <p:ext uri="{BB962C8B-B14F-4D97-AF65-F5344CB8AC3E}">
        <p14:creationId xmlns:p14="http://schemas.microsoft.com/office/powerpoint/2010/main" val="36347127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4F6789-7504-A24F-865C-0638C6134A6A}"/>
              </a:ext>
            </a:extLst>
          </p:cNvPr>
          <p:cNvSpPr>
            <a:spLocks noGrp="1"/>
          </p:cNvSpPr>
          <p:nvPr>
            <p:ph type="title"/>
          </p:nvPr>
        </p:nvSpPr>
        <p:spPr/>
        <p:txBody>
          <a:bodyPr/>
          <a:lstStyle/>
          <a:p>
            <a:r>
              <a:rPr lang="en-US" sz="4000"/>
              <a:t>Tyre – Sidon – Sea of Galilee</a:t>
            </a:r>
            <a:br>
              <a:rPr lang="en-US"/>
            </a:br>
            <a:r>
              <a:rPr lang="en-US" sz="3000">
                <a:latin typeface="+mn-lt"/>
              </a:rPr>
              <a:t>(Mk. 7:31)</a:t>
            </a:r>
          </a:p>
        </p:txBody>
      </p:sp>
      <p:sp>
        <p:nvSpPr>
          <p:cNvPr id="3" name="Content Placeholder 2">
            <a:extLst>
              <a:ext uri="{FF2B5EF4-FFF2-40B4-BE49-F238E27FC236}">
                <a16:creationId xmlns:a16="http://schemas.microsoft.com/office/drawing/2014/main" id="{B12E87D3-1748-9CD3-B4F8-8986C40853C2}"/>
              </a:ext>
            </a:extLst>
          </p:cNvPr>
          <p:cNvSpPr>
            <a:spLocks noGrp="1"/>
          </p:cNvSpPr>
          <p:nvPr>
            <p:ph idx="1"/>
          </p:nvPr>
        </p:nvSpPr>
        <p:spPr/>
        <p:txBody>
          <a:bodyPr/>
          <a:lstStyle/>
          <a:p>
            <a:pPr marL="458788" indent="-458788">
              <a:spcBef>
                <a:spcPts val="0"/>
              </a:spcBef>
              <a:spcAft>
                <a:spcPts val="2400"/>
              </a:spcAft>
            </a:pPr>
            <a:r>
              <a:rPr lang="en-US" sz="2800"/>
              <a:t>Nothing in Mark’s wording suggests that Jesus is making a direct journey, or trying to get from point A to point B as </a:t>
            </a:r>
            <a:r>
              <a:rPr lang="en-US" sz="2800" b="1">
                <a:solidFill>
                  <a:srgbClr val="FFFF00"/>
                </a:solidFill>
              </a:rPr>
              <a:t>fast as possible</a:t>
            </a:r>
          </a:p>
          <a:p>
            <a:pPr marL="458788" indent="-458788">
              <a:spcBef>
                <a:spcPts val="0"/>
              </a:spcBef>
              <a:spcAft>
                <a:spcPts val="2400"/>
              </a:spcAft>
            </a:pPr>
            <a:r>
              <a:rPr lang="en-US" sz="2800"/>
              <a:t>Perhaps Jesus had some </a:t>
            </a:r>
            <a:r>
              <a:rPr lang="en-US" sz="2800" b="1">
                <a:solidFill>
                  <a:srgbClr val="FFFF00"/>
                </a:solidFill>
              </a:rPr>
              <a:t>unknown reason </a:t>
            </a:r>
            <a:r>
              <a:rPr lang="en-US" sz="2800"/>
              <a:t>to go from Tyre to Sidon before going to Galilee</a:t>
            </a:r>
          </a:p>
          <a:p>
            <a:pPr marL="458788" indent="-458788">
              <a:spcBef>
                <a:spcPts val="0"/>
              </a:spcBef>
              <a:spcAft>
                <a:spcPts val="2400"/>
              </a:spcAft>
            </a:pPr>
            <a:r>
              <a:rPr lang="en-US" sz="2800"/>
              <a:t>There is a </a:t>
            </a:r>
            <a:r>
              <a:rPr lang="en-US" sz="2800" b="1">
                <a:solidFill>
                  <a:srgbClr val="FFFF00"/>
                </a:solidFill>
              </a:rPr>
              <a:t>mountain range </a:t>
            </a:r>
            <a:r>
              <a:rPr lang="en-US" sz="2800"/>
              <a:t>in the way</a:t>
            </a:r>
          </a:p>
          <a:p>
            <a:pPr marL="458788" indent="-458788">
              <a:spcBef>
                <a:spcPts val="0"/>
              </a:spcBef>
              <a:spcAft>
                <a:spcPts val="2400"/>
              </a:spcAft>
            </a:pPr>
            <a:r>
              <a:rPr lang="en-US" sz="2800"/>
              <a:t>There was also the need for </a:t>
            </a:r>
            <a:r>
              <a:rPr lang="en-US" sz="2800" b="1">
                <a:solidFill>
                  <a:srgbClr val="FFFF00"/>
                </a:solidFill>
              </a:rPr>
              <a:t>water</a:t>
            </a:r>
          </a:p>
        </p:txBody>
      </p:sp>
      <p:sp>
        <p:nvSpPr>
          <p:cNvPr id="4" name="Footer Placeholder 3">
            <a:extLst>
              <a:ext uri="{FF2B5EF4-FFF2-40B4-BE49-F238E27FC236}">
                <a16:creationId xmlns:a16="http://schemas.microsoft.com/office/drawing/2014/main" id="{B7833078-6752-DFBE-4C1D-F282E41A30E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B445D924-A812-E765-0943-6F0BD58066D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EAF28F48-0343-9CE8-4E95-2133D5716210}"/>
              </a:ext>
            </a:extLst>
          </p:cNvPr>
          <p:cNvSpPr>
            <a:spLocks noGrp="1"/>
          </p:cNvSpPr>
          <p:nvPr>
            <p:ph type="dt" sz="half" idx="10"/>
          </p:nvPr>
        </p:nvSpPr>
        <p:spPr/>
        <p:txBody>
          <a:bodyPr/>
          <a:lstStyle/>
          <a:p>
            <a:r>
              <a:rPr lang="en-US" dirty="0"/>
              <a:t>Outline, 87-88</a:t>
            </a:r>
          </a:p>
        </p:txBody>
      </p:sp>
    </p:spTree>
    <p:extLst>
      <p:ext uri="{BB962C8B-B14F-4D97-AF65-F5344CB8AC3E}">
        <p14:creationId xmlns:p14="http://schemas.microsoft.com/office/powerpoint/2010/main" val="142459177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D93D41E-902C-818F-0030-6AB477370176}"/>
              </a:ext>
            </a:extLst>
          </p:cNvPr>
          <p:cNvSpPr>
            <a:spLocks noGrp="1"/>
          </p:cNvSpPr>
          <p:nvPr>
            <p:ph type="dt" sz="half" idx="10"/>
          </p:nvPr>
        </p:nvSpPr>
        <p:spPr/>
        <p:txBody>
          <a:bodyPr/>
          <a:lstStyle/>
          <a:p>
            <a:r>
              <a:rPr lang="en-US" dirty="0"/>
              <a:t>Outline, 87-88</a:t>
            </a:r>
          </a:p>
        </p:txBody>
      </p:sp>
      <p:sp>
        <p:nvSpPr>
          <p:cNvPr id="5" name="Footer Placeholder 4">
            <a:extLst>
              <a:ext uri="{FF2B5EF4-FFF2-40B4-BE49-F238E27FC236}">
                <a16:creationId xmlns:a16="http://schemas.microsoft.com/office/drawing/2014/main" id="{0606CB67-D388-A98D-F448-8267427F7E90}"/>
              </a:ext>
            </a:extLst>
          </p:cNvPr>
          <p:cNvSpPr>
            <a:spLocks noGrp="1"/>
          </p:cNvSpPr>
          <p:nvPr>
            <p:ph type="ftr" sz="quarter" idx="11"/>
          </p:nvPr>
        </p:nvSpPr>
        <p:spPr/>
        <p:txBody>
          <a:bodyPr/>
          <a:lstStyle/>
          <a:p>
            <a:r>
              <a:rPr lang="en-US"/>
              <a:t>The Sacred Bridge, 362</a:t>
            </a:r>
          </a:p>
        </p:txBody>
      </p:sp>
      <p:sp>
        <p:nvSpPr>
          <p:cNvPr id="6" name="Slide Number Placeholder 5">
            <a:extLst>
              <a:ext uri="{FF2B5EF4-FFF2-40B4-BE49-F238E27FC236}">
                <a16:creationId xmlns:a16="http://schemas.microsoft.com/office/drawing/2014/main" id="{58B5521F-4E52-BE8A-84BF-DDB61F128E3E}"/>
              </a:ext>
            </a:extLst>
          </p:cNvPr>
          <p:cNvSpPr>
            <a:spLocks noGrp="1"/>
          </p:cNvSpPr>
          <p:nvPr>
            <p:ph type="sldNum" sz="quarter" idx="12"/>
          </p:nvPr>
        </p:nvSpPr>
        <p:spPr/>
        <p:txBody>
          <a:bodyPr/>
          <a:lstStyle/>
          <a:p>
            <a:fld id="{27F658CE-3C2C-4608-AB25-6B872F7423A4}" type="slidenum">
              <a:rPr lang="en-US" smtClean="0"/>
              <a:t>671</a:t>
            </a:fld>
            <a:endParaRPr lang="en-US"/>
          </a:p>
        </p:txBody>
      </p:sp>
      <p:pic>
        <p:nvPicPr>
          <p:cNvPr id="13" name="Picture 12">
            <a:extLst>
              <a:ext uri="{FF2B5EF4-FFF2-40B4-BE49-F238E27FC236}">
                <a16:creationId xmlns:a16="http://schemas.microsoft.com/office/drawing/2014/main" id="{A38029B5-5574-121A-DAF9-1DE1F00A23FD}"/>
              </a:ext>
            </a:extLst>
          </p:cNvPr>
          <p:cNvPicPr>
            <a:picLocks noChangeAspect="1"/>
          </p:cNvPicPr>
          <p:nvPr/>
        </p:nvPicPr>
        <p:blipFill>
          <a:blip r:embed="rId2"/>
          <a:stretch>
            <a:fillRect/>
          </a:stretch>
        </p:blipFill>
        <p:spPr>
          <a:xfrm>
            <a:off x="1266939" y="469746"/>
            <a:ext cx="6816976" cy="5676614"/>
          </a:xfrm>
          <a:prstGeom prst="rect">
            <a:avLst/>
          </a:prstGeom>
        </p:spPr>
      </p:pic>
    </p:spTree>
    <p:extLst>
      <p:ext uri="{BB962C8B-B14F-4D97-AF65-F5344CB8AC3E}">
        <p14:creationId xmlns:p14="http://schemas.microsoft.com/office/powerpoint/2010/main" val="2481794711"/>
      </p:ext>
    </p:extLst>
  </p:cSld>
  <p:clrMapOvr>
    <a:masterClrMapping/>
  </p:clrMapOvr>
  <p:transition spd="med">
    <p:pull/>
  </p:transition>
</p:sld>
</file>

<file path=ppt/slides/slide6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6D2FDAB7-EDA8-A234-E86E-3E062C3751C8}"/>
              </a:ext>
            </a:extLst>
          </p:cNvPr>
          <p:cNvSpPr>
            <a:spLocks noGrp="1" noChangeArrowheads="1"/>
          </p:cNvSpPr>
          <p:nvPr>
            <p:ph type="title"/>
          </p:nvPr>
        </p:nvSpPr>
        <p:spPr/>
        <p:txBody>
          <a:bodyPr/>
          <a:lstStyle/>
          <a:p>
            <a:r>
              <a:rPr lang="en-US" altLang="en-US"/>
              <a:t>Mt. Meron</a:t>
            </a:r>
            <a:br>
              <a:rPr lang="en-US" altLang="en-US"/>
            </a:br>
            <a:r>
              <a:rPr lang="en-US" altLang="en-US"/>
              <a:t> </a:t>
            </a:r>
            <a:r>
              <a:rPr lang="en-US" altLang="en-US" sz="3000">
                <a:latin typeface="+mn-lt"/>
              </a:rPr>
              <a:t>(Elevation: 3,963 ft.)</a:t>
            </a:r>
          </a:p>
        </p:txBody>
      </p:sp>
      <p:sp>
        <p:nvSpPr>
          <p:cNvPr id="57347" name="Rectangle 3">
            <a:extLst>
              <a:ext uri="{FF2B5EF4-FFF2-40B4-BE49-F238E27FC236}">
                <a16:creationId xmlns:a16="http://schemas.microsoft.com/office/drawing/2014/main" id="{D4828949-F359-445F-9897-2ABAE8701C67}"/>
              </a:ext>
            </a:extLst>
          </p:cNvPr>
          <p:cNvSpPr>
            <a:spLocks noGrp="1" noChangeArrowheads="1"/>
          </p:cNvSpPr>
          <p:nvPr>
            <p:ph idx="1"/>
          </p:nvPr>
        </p:nvSpPr>
        <p:spPr/>
        <p:txBody>
          <a:bodyPr/>
          <a:lstStyle/>
          <a:p>
            <a:pPr>
              <a:buFontTx/>
              <a:buNone/>
            </a:pPr>
            <a:r>
              <a:rPr lang="en-US" altLang="en-US"/>
              <a:t> </a:t>
            </a:r>
          </a:p>
        </p:txBody>
      </p:sp>
      <p:sp>
        <p:nvSpPr>
          <p:cNvPr id="2" name="Slide Number Placeholder 5">
            <a:extLst>
              <a:ext uri="{FF2B5EF4-FFF2-40B4-BE49-F238E27FC236}">
                <a16:creationId xmlns:a16="http://schemas.microsoft.com/office/drawing/2014/main" id="{A41F5915-1E38-4E81-D0D5-4B5AFA430299}"/>
              </a:ext>
            </a:extLst>
          </p:cNvPr>
          <p:cNvSpPr>
            <a:spLocks noGrp="1"/>
          </p:cNvSpPr>
          <p:nvPr>
            <p:ph type="sldNum" sz="quarter" idx="12"/>
          </p:nvPr>
        </p:nvSpPr>
        <p:spPr/>
        <p:txBody>
          <a:bodyPr/>
          <a:lstStyle/>
          <a:p>
            <a:fld id="{A8C59B3B-8078-4479-B85E-E7C8F22F72FC}" type="slidenum">
              <a:rPr lang="en-US" altLang="en-US"/>
              <a:pPr/>
              <a:t>672</a:t>
            </a:fld>
            <a:endParaRPr lang="en-US" altLang="en-US"/>
          </a:p>
        </p:txBody>
      </p:sp>
      <p:pic>
        <p:nvPicPr>
          <p:cNvPr id="57349" name="Picture 5" descr="Mt. Meron, Israel - August 2003 - הר מירון - Uploaded by noam_perry on panoramio.com">
            <a:extLst>
              <a:ext uri="{FF2B5EF4-FFF2-40B4-BE49-F238E27FC236}">
                <a16:creationId xmlns:a16="http://schemas.microsoft.com/office/drawing/2014/main" id="{29A6C91A-50F5-CCC7-FB85-BBC7DAAD2F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4302" y="1806651"/>
            <a:ext cx="5765698" cy="4324274"/>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a:extLst>
              <a:ext uri="{FF2B5EF4-FFF2-40B4-BE49-F238E27FC236}">
                <a16:creationId xmlns:a16="http://schemas.microsoft.com/office/drawing/2014/main" id="{19D370CB-EE4B-7E2B-8ED5-8DD5C44AAC8D}"/>
              </a:ext>
            </a:extLst>
          </p:cNvPr>
          <p:cNvSpPr>
            <a:spLocks noGrp="1"/>
          </p:cNvSpPr>
          <p:nvPr>
            <p:ph type="ftr" sz="quarter" idx="11"/>
          </p:nvPr>
        </p:nvSpPr>
        <p:spPr/>
        <p:txBody>
          <a:bodyPr/>
          <a:lstStyle/>
          <a:p>
            <a:r>
              <a:rPr lang="en-US" altLang="en-US"/>
              <a:t>Dr. Timothy McGrew</a:t>
            </a:r>
          </a:p>
        </p:txBody>
      </p:sp>
      <p:sp>
        <p:nvSpPr>
          <p:cNvPr id="4" name="Date Placeholder 3">
            <a:extLst>
              <a:ext uri="{FF2B5EF4-FFF2-40B4-BE49-F238E27FC236}">
                <a16:creationId xmlns:a16="http://schemas.microsoft.com/office/drawing/2014/main" id="{62E524A2-D3E5-C7DE-5286-E6B1E3523EA2}"/>
              </a:ext>
            </a:extLst>
          </p:cNvPr>
          <p:cNvSpPr>
            <a:spLocks noGrp="1"/>
          </p:cNvSpPr>
          <p:nvPr>
            <p:ph type="dt" sz="half" idx="10"/>
          </p:nvPr>
        </p:nvSpPr>
        <p:spPr/>
        <p:txBody>
          <a:bodyPr/>
          <a:lstStyle/>
          <a:p>
            <a:r>
              <a:rPr lang="en-US"/>
              <a:t>Outline, 87-88</a:t>
            </a:r>
          </a:p>
        </p:txBody>
      </p:sp>
    </p:spTree>
  </p:cSld>
  <p:clrMapOvr>
    <a:masterClrMapping/>
  </p:clrMapOvr>
  <p:transition spd="med">
    <p:pull/>
  </p:transition>
</p:sld>
</file>

<file path=ppt/slides/slide6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pPr algn="l"/>
            <a:r>
              <a:rPr lang="en-US" sz="3000" dirty="0">
                <a:latin typeface="+mn-lt"/>
              </a:rPr>
              <a:t>Objections To </a:t>
            </a:r>
            <a:r>
              <a:rPr lang="en-US" sz="3000" dirty="0" err="1">
                <a:latin typeface="+mn-lt"/>
              </a:rPr>
              <a:t>Markan</a:t>
            </a:r>
            <a:r>
              <a:rPr lang="en-US" sz="3000" dirty="0">
                <a:latin typeface="+mn-lt"/>
              </a:rPr>
              <a:t> Authorship:</a:t>
            </a:r>
            <a:br>
              <a:rPr lang="en-US" sz="3000" dirty="0">
                <a:latin typeface="+mn-lt"/>
              </a:rPr>
            </a:br>
            <a:r>
              <a:rPr lang="en-US" dirty="0"/>
              <a:t>Cultural Blunders</a:t>
            </a:r>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9691B358-51C2-6EFD-D35E-158C0FD518A1}"/>
              </a:ext>
            </a:extLst>
          </p:cNvPr>
          <p:cNvSpPr/>
          <p:nvPr/>
        </p:nvSpPr>
        <p:spPr bwMode="auto">
          <a:xfrm>
            <a:off x="1200370" y="2213623"/>
            <a:ext cx="6339016" cy="2605511"/>
          </a:xfrm>
          <a:prstGeom prst="horizontalScroll">
            <a:avLst/>
          </a:prstGeom>
          <a:solidFill>
            <a:schemeClr val="tx2">
              <a:lumMod val="90000"/>
            </a:schemeClr>
          </a:solidFill>
          <a:ln w="9525" cap="flat" cmpd="sng" algn="ctr">
            <a:solidFill>
              <a:srgbClr val="00206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ts val="1200"/>
              </a:spcAft>
              <a:buClrTx/>
              <a:buSzTx/>
              <a:buFontTx/>
              <a:buNone/>
              <a:tabLst/>
              <a:defRPr/>
            </a:pPr>
            <a:r>
              <a:rPr kumimoji="0" lang="en-US" sz="3200" b="0" i="0" u="none" strike="noStrike" kern="1200" cap="none" spc="0" normalizeH="0" baseline="0" noProof="0">
                <a:ln>
                  <a:noFill/>
                </a:ln>
                <a:solidFill>
                  <a:srgbClr val="002060"/>
                </a:solidFill>
                <a:effectLst/>
                <a:uLnTx/>
                <a:uFillTx/>
                <a:latin typeface="Arial Black" panose="020B0A04020102020204"/>
                <a:ea typeface="+mn-ea"/>
                <a:cs typeface="+mn-cs"/>
              </a:rPr>
              <a:t>Mk. 7:3-4, 8</a:t>
            </a:r>
          </a:p>
          <a:p>
            <a:pPr marL="0" marR="0" lvl="0" indent="0" algn="l" defTabSz="914400" rtl="0" eaLnBrk="0" fontAlgn="base" latinLnBrk="0" hangingPunct="0">
              <a:lnSpc>
                <a:spcPct val="100000"/>
              </a:lnSpc>
              <a:spcBef>
                <a:spcPct val="0"/>
              </a:spcBef>
              <a:spcAft>
                <a:spcPts val="1200"/>
              </a:spcAft>
              <a:buClrTx/>
              <a:buSzTx/>
              <a:buFontTx/>
              <a:buNone/>
              <a:tabLst/>
              <a:defRPr/>
            </a:pPr>
            <a:r>
              <a:rPr kumimoji="0" lang="en-US" sz="2800" b="0" i="0" u="none" strike="noStrike" kern="1200" cap="none" spc="0" normalizeH="0" baseline="0" noProof="0">
                <a:ln>
                  <a:noFill/>
                </a:ln>
                <a:solidFill>
                  <a:srgbClr val="002060"/>
                </a:solidFill>
                <a:effectLst/>
                <a:uLnTx/>
                <a:uFillTx/>
                <a:latin typeface="Arial Black" panose="020B0A04020102020204"/>
                <a:ea typeface="+mn-ea"/>
                <a:cs typeface="+mn-cs"/>
              </a:rPr>
              <a:t>  </a:t>
            </a:r>
            <a:r>
              <a:rPr kumimoji="0" lang="en-US" sz="2800" b="0" i="0" u="none" strike="noStrike" kern="1200" cap="none" spc="0" normalizeH="0" baseline="0" noProof="0">
                <a:ln>
                  <a:noFill/>
                </a:ln>
                <a:solidFill>
                  <a:srgbClr val="002060"/>
                </a:solidFill>
                <a:effectLst/>
                <a:uLnTx/>
                <a:uFillTx/>
                <a:latin typeface="Arial" panose="020B0604020202020204"/>
                <a:ea typeface="+mn-ea"/>
                <a:cs typeface="+mn-cs"/>
              </a:rPr>
              <a:t>Hand washing was not a general practice among the Jews</a:t>
            </a:r>
          </a:p>
        </p:txBody>
      </p:sp>
      <p:sp>
        <p:nvSpPr>
          <p:cNvPr id="5" name="Date Placeholder 4">
            <a:extLst>
              <a:ext uri="{FF2B5EF4-FFF2-40B4-BE49-F238E27FC236}">
                <a16:creationId xmlns:a16="http://schemas.microsoft.com/office/drawing/2014/main" id="{35B33B75-3698-7038-2EDB-984E368C58D0}"/>
              </a:ext>
            </a:extLst>
          </p:cNvPr>
          <p:cNvSpPr>
            <a:spLocks noGrp="1"/>
          </p:cNvSpPr>
          <p:nvPr>
            <p:ph type="dt" sz="half" idx="10"/>
          </p:nvPr>
        </p:nvSpPr>
        <p:spPr/>
        <p:txBody>
          <a:bodyPr/>
          <a:lstStyle/>
          <a:p>
            <a:r>
              <a:rPr lang="en-US" dirty="0"/>
              <a:t>Outline, 88</a:t>
            </a:r>
          </a:p>
        </p:txBody>
      </p:sp>
    </p:spTree>
    <p:extLst>
      <p:ext uri="{BB962C8B-B14F-4D97-AF65-F5344CB8AC3E}">
        <p14:creationId xmlns:p14="http://schemas.microsoft.com/office/powerpoint/2010/main" val="2136322775"/>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4F6789-7504-A24F-865C-0638C6134A6A}"/>
              </a:ext>
            </a:extLst>
          </p:cNvPr>
          <p:cNvSpPr>
            <a:spLocks noGrp="1"/>
          </p:cNvSpPr>
          <p:nvPr>
            <p:ph type="title"/>
          </p:nvPr>
        </p:nvSpPr>
        <p:spPr/>
        <p:txBody>
          <a:bodyPr/>
          <a:lstStyle/>
          <a:p>
            <a:r>
              <a:rPr lang="en-US" sz="4000"/>
              <a:t>Hand Washing</a:t>
            </a:r>
            <a:br>
              <a:rPr lang="en-US"/>
            </a:br>
            <a:r>
              <a:rPr lang="en-US" sz="3000">
                <a:latin typeface="+mn-lt"/>
              </a:rPr>
              <a:t>(Mk. 7:3-4)</a:t>
            </a:r>
          </a:p>
        </p:txBody>
      </p:sp>
      <p:sp>
        <p:nvSpPr>
          <p:cNvPr id="3" name="Content Placeholder 2">
            <a:extLst>
              <a:ext uri="{FF2B5EF4-FFF2-40B4-BE49-F238E27FC236}">
                <a16:creationId xmlns:a16="http://schemas.microsoft.com/office/drawing/2014/main" id="{B12E87D3-1748-9CD3-B4F8-8986C40853C2}"/>
              </a:ext>
            </a:extLst>
          </p:cNvPr>
          <p:cNvSpPr>
            <a:spLocks noGrp="1"/>
          </p:cNvSpPr>
          <p:nvPr>
            <p:ph idx="1"/>
          </p:nvPr>
        </p:nvSpPr>
        <p:spPr/>
        <p:txBody>
          <a:bodyPr/>
          <a:lstStyle/>
          <a:p>
            <a:pPr marL="458788" indent="-458788">
              <a:spcBef>
                <a:spcPts val="0"/>
              </a:spcBef>
              <a:spcAft>
                <a:spcPts val="2400"/>
              </a:spcAft>
            </a:pPr>
            <a:r>
              <a:rPr lang="en-US" sz="2800"/>
              <a:t>The Torah only prescribes hand-washing for priests, but by the 1st century the </a:t>
            </a:r>
            <a:r>
              <a:rPr lang="en-US" sz="2800" b="1">
                <a:solidFill>
                  <a:srgbClr val="FFFF00"/>
                </a:solidFill>
              </a:rPr>
              <a:t>Pharisees</a:t>
            </a:r>
            <a:r>
              <a:rPr lang="en-US" sz="2800"/>
              <a:t> were plausibly encouraging people to keep the ritual purity of the priesthood</a:t>
            </a:r>
          </a:p>
          <a:p>
            <a:pPr marL="458788" indent="-458788">
              <a:spcBef>
                <a:spcPts val="0"/>
              </a:spcBef>
              <a:spcAft>
                <a:spcPts val="2400"/>
              </a:spcAft>
            </a:pPr>
            <a:r>
              <a:rPr lang="en-US" sz="2800" i="1"/>
              <a:t>Epistle of </a:t>
            </a:r>
            <a:r>
              <a:rPr lang="en-US" sz="2800" i="1" err="1"/>
              <a:t>Aristeas</a:t>
            </a:r>
            <a:r>
              <a:rPr lang="en-US" sz="2800" i="1"/>
              <a:t> </a:t>
            </a:r>
            <a:r>
              <a:rPr lang="en-US" sz="2800"/>
              <a:t>305:  “And as is the custom of all the Jews, they </a:t>
            </a:r>
            <a:r>
              <a:rPr lang="en-US" sz="2800" b="1">
                <a:solidFill>
                  <a:srgbClr val="FFFF00"/>
                </a:solidFill>
              </a:rPr>
              <a:t>washed</a:t>
            </a:r>
            <a:r>
              <a:rPr lang="en-US" sz="2800"/>
              <a:t> their hands in the sea…”  </a:t>
            </a:r>
            <a:r>
              <a:rPr lang="en-US" sz="2000"/>
              <a:t>(2nd century BCE)</a:t>
            </a:r>
          </a:p>
          <a:p>
            <a:pPr marL="458788" indent="-458788">
              <a:spcBef>
                <a:spcPts val="0"/>
              </a:spcBef>
              <a:spcAft>
                <a:spcPts val="2400"/>
              </a:spcAft>
            </a:pPr>
            <a:r>
              <a:rPr lang="en-US" sz="2800"/>
              <a:t>Six </a:t>
            </a:r>
            <a:r>
              <a:rPr lang="en-US" sz="2800" b="1">
                <a:solidFill>
                  <a:srgbClr val="FFFF00"/>
                </a:solidFill>
              </a:rPr>
              <a:t>waterpots</a:t>
            </a:r>
            <a:r>
              <a:rPr lang="en-US" sz="2800"/>
              <a:t> of stone  (Jn. 2:6-7)</a:t>
            </a:r>
          </a:p>
          <a:p>
            <a:pPr marL="458788" indent="-458788">
              <a:spcBef>
                <a:spcPts val="0"/>
              </a:spcBef>
              <a:spcAft>
                <a:spcPts val="2400"/>
              </a:spcAft>
            </a:pPr>
            <a:endParaRPr lang="en-US" sz="2800"/>
          </a:p>
        </p:txBody>
      </p:sp>
      <p:sp>
        <p:nvSpPr>
          <p:cNvPr id="4" name="Footer Placeholder 3">
            <a:extLst>
              <a:ext uri="{FF2B5EF4-FFF2-40B4-BE49-F238E27FC236}">
                <a16:creationId xmlns:a16="http://schemas.microsoft.com/office/drawing/2014/main" id="{B7833078-6752-DFBE-4C1D-F282E41A30E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B445D924-A812-E765-0943-6F0BD58066D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92375735-158E-A528-8631-84132C179342}"/>
              </a:ext>
            </a:extLst>
          </p:cNvPr>
          <p:cNvSpPr/>
          <p:nvPr/>
        </p:nvSpPr>
        <p:spPr bwMode="auto">
          <a:xfrm>
            <a:off x="868504" y="2022237"/>
            <a:ext cx="7406992" cy="2605511"/>
          </a:xfrm>
          <a:prstGeom prst="horizontalScroll">
            <a:avLst/>
          </a:prstGeom>
          <a:solidFill>
            <a:schemeClr val="tx2">
              <a:lumMod val="90000"/>
            </a:schemeClr>
          </a:solidFill>
          <a:ln w="9525" cap="flat" cmpd="sng" algn="ctr">
            <a:solidFill>
              <a:srgbClr val="00206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ts val="120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Arial" panose="020B0604020202020204"/>
                <a:ea typeface="+mn-ea"/>
                <a:cs typeface="+mn-cs"/>
              </a:rPr>
              <a:t>Bart </a:t>
            </a:r>
            <a:r>
              <a:rPr kumimoji="0" lang="en-US" sz="2800" b="0" i="0" u="none" strike="noStrike" kern="1200" cap="none" spc="0" normalizeH="0" baseline="0" noProof="0" dirty="0" err="1">
                <a:ln>
                  <a:noFill/>
                </a:ln>
                <a:solidFill>
                  <a:srgbClr val="002060"/>
                </a:solidFill>
                <a:effectLst/>
                <a:uLnTx/>
                <a:uFillTx/>
                <a:latin typeface="Arial" panose="020B0604020202020204"/>
                <a:ea typeface="+mn-ea"/>
                <a:cs typeface="+mn-cs"/>
              </a:rPr>
              <a:t>Ehrman</a:t>
            </a:r>
            <a:r>
              <a:rPr kumimoji="0" lang="en-US" sz="2800" b="0" i="0" u="none" strike="noStrike" kern="1200" cap="none" spc="0" normalizeH="0" baseline="0" noProof="0" dirty="0">
                <a:ln>
                  <a:noFill/>
                </a:ln>
                <a:solidFill>
                  <a:srgbClr val="002060"/>
                </a:solidFill>
                <a:effectLst/>
                <a:uLnTx/>
                <a:uFillTx/>
                <a:latin typeface="Arial" panose="020B0604020202020204"/>
                <a:ea typeface="+mn-ea"/>
                <a:cs typeface="+mn-cs"/>
              </a:rPr>
              <a:t> has admitted that this objection (</a:t>
            </a:r>
            <a:r>
              <a:rPr kumimoji="0" lang="en-US" sz="2800" b="0" i="1" u="none" strike="noStrike" kern="1200" cap="none" spc="0" normalizeH="0" baseline="0" noProof="0" dirty="0">
                <a:ln>
                  <a:noFill/>
                </a:ln>
                <a:solidFill>
                  <a:srgbClr val="002060"/>
                </a:solidFill>
                <a:effectLst/>
                <a:uLnTx/>
                <a:uFillTx/>
                <a:latin typeface="Arial" panose="020B0604020202020204"/>
                <a:ea typeface="+mn-ea"/>
                <a:cs typeface="+mn-cs"/>
              </a:rPr>
              <a:t>Jesus Interrupted</a:t>
            </a:r>
            <a:r>
              <a:rPr kumimoji="0" lang="en-US" sz="2800" b="0" i="0" u="none" strike="noStrike" kern="1200" cap="none" spc="0" normalizeH="0" baseline="0" noProof="0" dirty="0">
                <a:ln>
                  <a:noFill/>
                </a:ln>
                <a:solidFill>
                  <a:srgbClr val="002060"/>
                </a:solidFill>
                <a:effectLst/>
                <a:uLnTx/>
                <a:uFillTx/>
                <a:latin typeface="Arial" panose="020B0604020202020204"/>
                <a:ea typeface="+mn-ea"/>
                <a:cs typeface="+mn-cs"/>
              </a:rPr>
              <a:t>) was a mistake</a:t>
            </a:r>
          </a:p>
        </p:txBody>
      </p:sp>
      <p:sp>
        <p:nvSpPr>
          <p:cNvPr id="7" name="Date Placeholder 6">
            <a:extLst>
              <a:ext uri="{FF2B5EF4-FFF2-40B4-BE49-F238E27FC236}">
                <a16:creationId xmlns:a16="http://schemas.microsoft.com/office/drawing/2014/main" id="{CA759380-F0E0-8145-C29A-97B9DD82C60B}"/>
              </a:ext>
            </a:extLst>
          </p:cNvPr>
          <p:cNvSpPr>
            <a:spLocks noGrp="1"/>
          </p:cNvSpPr>
          <p:nvPr>
            <p:ph type="dt" sz="half" idx="10"/>
          </p:nvPr>
        </p:nvSpPr>
        <p:spPr/>
        <p:txBody>
          <a:bodyPr/>
          <a:lstStyle/>
          <a:p>
            <a:r>
              <a:rPr lang="en-US" dirty="0"/>
              <a:t>Outline, 88</a:t>
            </a:r>
          </a:p>
        </p:txBody>
      </p:sp>
    </p:spTree>
    <p:extLst>
      <p:ext uri="{BB962C8B-B14F-4D97-AF65-F5344CB8AC3E}">
        <p14:creationId xmlns:p14="http://schemas.microsoft.com/office/powerpoint/2010/main" val="40334700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Lst>
  </p:timing>
</p:sld>
</file>

<file path=ppt/slides/slide67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72FB2ED-4EB1-11F6-73DB-71B8DCA88285}"/>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6DF6180E-62ED-47C4-BD03-319BBEB41F9E}"/>
              </a:ext>
            </a:extLst>
          </p:cNvPr>
          <p:cNvSpPr>
            <a:spLocks noGrp="1"/>
          </p:cNvSpPr>
          <p:nvPr>
            <p:ph type="title"/>
          </p:nvPr>
        </p:nvSpPr>
        <p:spPr/>
        <p:txBody>
          <a:bodyPr/>
          <a:lstStyle/>
          <a:p>
            <a:pPr algn="l"/>
            <a:r>
              <a:rPr lang="en-US" sz="3000" dirty="0">
                <a:latin typeface="+mn-lt"/>
              </a:rPr>
              <a:t>Objections To </a:t>
            </a:r>
            <a:r>
              <a:rPr lang="en-US" sz="3000" dirty="0" err="1">
                <a:latin typeface="+mn-lt"/>
              </a:rPr>
              <a:t>Markan</a:t>
            </a:r>
            <a:r>
              <a:rPr lang="en-US" sz="3000" dirty="0">
                <a:latin typeface="+mn-lt"/>
              </a:rPr>
              <a:t> Authorship:</a:t>
            </a:r>
            <a:br>
              <a:rPr lang="en-US" sz="3000" dirty="0">
                <a:latin typeface="+mn-lt"/>
              </a:rPr>
            </a:br>
            <a:r>
              <a:rPr lang="en-US" dirty="0"/>
              <a:t>Author Couldn’t Be Mark</a:t>
            </a:r>
          </a:p>
        </p:txBody>
      </p:sp>
      <p:sp>
        <p:nvSpPr>
          <p:cNvPr id="6" name="Content Placeholder 5">
            <a:extLst>
              <a:ext uri="{FF2B5EF4-FFF2-40B4-BE49-F238E27FC236}">
                <a16:creationId xmlns:a16="http://schemas.microsoft.com/office/drawing/2014/main" id="{323F4598-EE2E-0212-A6A1-4B4A0A2F7C89}"/>
              </a:ext>
            </a:extLst>
          </p:cNvPr>
          <p:cNvSpPr>
            <a:spLocks noGrp="1"/>
          </p:cNvSpPr>
          <p:nvPr>
            <p:ph idx="1"/>
          </p:nvPr>
        </p:nvSpPr>
        <p:spPr>
          <a:xfrm>
            <a:off x="457200" y="1600200"/>
            <a:ext cx="8229600" cy="1993605"/>
          </a:xfrm>
        </p:spPr>
        <p:txBody>
          <a:bodyPr/>
          <a:lstStyle/>
          <a:p>
            <a:pPr marL="461963" indent="-461963"/>
            <a:r>
              <a:rPr lang="en-US" sz="2800" dirty="0"/>
              <a:t>The author could not have been Mark because this Gospel shows </a:t>
            </a:r>
            <a:r>
              <a:rPr lang="en-US" sz="2800" b="1" dirty="0">
                <a:solidFill>
                  <a:srgbClr val="FFFF00"/>
                </a:solidFill>
              </a:rPr>
              <a:t>no contact with Pauline theology</a:t>
            </a:r>
          </a:p>
        </p:txBody>
      </p:sp>
      <p:sp>
        <p:nvSpPr>
          <p:cNvPr id="2" name="Date Placeholder 1">
            <a:extLst>
              <a:ext uri="{FF2B5EF4-FFF2-40B4-BE49-F238E27FC236}">
                <a16:creationId xmlns:a16="http://schemas.microsoft.com/office/drawing/2014/main" id="{BAE8DE61-9531-2746-2351-BC15BC7DDAD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89</a:t>
            </a:r>
          </a:p>
        </p:txBody>
      </p:sp>
      <p:sp>
        <p:nvSpPr>
          <p:cNvPr id="3" name="Footer Placeholder 2">
            <a:extLst>
              <a:ext uri="{FF2B5EF4-FFF2-40B4-BE49-F238E27FC236}">
                <a16:creationId xmlns:a16="http://schemas.microsoft.com/office/drawing/2014/main" id="{6850F02C-3BFD-632A-CB53-6A47F3F7A84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Dr. Timothy McGrew</a:t>
            </a:r>
          </a:p>
        </p:txBody>
      </p:sp>
      <p:sp>
        <p:nvSpPr>
          <p:cNvPr id="4" name="Slide Number Placeholder 3">
            <a:extLst>
              <a:ext uri="{FF2B5EF4-FFF2-40B4-BE49-F238E27FC236}">
                <a16:creationId xmlns:a16="http://schemas.microsoft.com/office/drawing/2014/main" id="{54364F63-7AE1-494D-7022-6CF56ABD530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Content Placeholder 4">
            <a:extLst>
              <a:ext uri="{FF2B5EF4-FFF2-40B4-BE49-F238E27FC236}">
                <a16:creationId xmlns:a16="http://schemas.microsoft.com/office/drawing/2014/main" id="{EDF6AB42-4E5E-1CDA-C930-31E443C6E345}"/>
              </a:ext>
            </a:extLst>
          </p:cNvPr>
          <p:cNvSpPr txBox="1">
            <a:spLocks/>
          </p:cNvSpPr>
          <p:nvPr/>
        </p:nvSpPr>
        <p:spPr bwMode="auto">
          <a:xfrm>
            <a:off x="595424" y="3429000"/>
            <a:ext cx="8123274" cy="2143715"/>
          </a:xfrm>
          <a:prstGeom prst="rect">
            <a:avLst/>
          </a:prstGeom>
          <a:solidFill>
            <a:srgbClr val="002060"/>
          </a:solidFill>
          <a:ln>
            <a:noFill/>
          </a:ln>
          <a:effectLst/>
        </p:spPr>
        <p:txBody>
          <a:bodyPr vert="horz" wrap="square" lIns="91440" tIns="45720" rIns="91440" bIns="45720" numCol="1" anchor="ctr" anchorCtr="0" compatLnSpc="1">
            <a:prstTxWarp prst="textNoShape">
              <a:avLst/>
            </a:prstTxWarp>
          </a:bodyPr>
          <a:lst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458788" lvl="0" indent="-458788">
              <a:spcBef>
                <a:spcPts val="0"/>
              </a:spcBef>
              <a:spcAft>
                <a:spcPts val="2400"/>
              </a:spcAft>
              <a:buClr>
                <a:srgbClr val="FFFF99"/>
              </a:buClr>
            </a:pPr>
            <a:r>
              <a:rPr lang="en-US" sz="2800" kern="0" dirty="0">
                <a:solidFill>
                  <a:srgbClr val="FFFFFF"/>
                </a:solidFill>
              </a:rPr>
              <a:t>The cross was a </a:t>
            </a:r>
            <a:r>
              <a:rPr lang="en-US" sz="2800" b="1" dirty="0">
                <a:solidFill>
                  <a:srgbClr val="FFFF00"/>
                </a:solidFill>
              </a:rPr>
              <a:t>centerpiece</a:t>
            </a:r>
            <a:r>
              <a:rPr lang="en-US" sz="2800" kern="0" dirty="0">
                <a:solidFill>
                  <a:srgbClr val="FFFFFF"/>
                </a:solidFill>
              </a:rPr>
              <a:t> of Paul’s theology  (1 Cor. 2:2)</a:t>
            </a:r>
            <a:endParaRPr lang="en-US" sz="2800" b="1" dirty="0">
              <a:solidFill>
                <a:srgbClr val="FFFF00"/>
              </a:solidFill>
            </a:endParaRPr>
          </a:p>
        </p:txBody>
      </p:sp>
    </p:spTree>
    <p:extLst>
      <p:ext uri="{BB962C8B-B14F-4D97-AF65-F5344CB8AC3E}">
        <p14:creationId xmlns:p14="http://schemas.microsoft.com/office/powerpoint/2010/main" val="387581515"/>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67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C28A96A-91EE-91D2-C5C3-46BB2BF7CF8D}"/>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69B8BB05-EC56-6B34-93EE-80852E2A7D32}"/>
              </a:ext>
            </a:extLst>
          </p:cNvPr>
          <p:cNvSpPr>
            <a:spLocks noGrp="1"/>
          </p:cNvSpPr>
          <p:nvPr>
            <p:ph type="title"/>
          </p:nvPr>
        </p:nvSpPr>
        <p:spPr/>
        <p:txBody>
          <a:bodyPr/>
          <a:lstStyle/>
          <a:p>
            <a:pPr algn="l"/>
            <a:r>
              <a:rPr lang="en-US" sz="3000" dirty="0">
                <a:latin typeface="+mn-lt"/>
              </a:rPr>
              <a:t>Objections To </a:t>
            </a:r>
            <a:r>
              <a:rPr lang="en-US" sz="3000" dirty="0" err="1">
                <a:latin typeface="+mn-lt"/>
              </a:rPr>
              <a:t>Markan</a:t>
            </a:r>
            <a:r>
              <a:rPr lang="en-US" sz="3000" dirty="0">
                <a:latin typeface="+mn-lt"/>
              </a:rPr>
              <a:t> Authorship:</a:t>
            </a:r>
            <a:br>
              <a:rPr lang="en-US" sz="3000" dirty="0">
                <a:latin typeface="+mn-lt"/>
              </a:rPr>
            </a:br>
            <a:r>
              <a:rPr lang="en-US" sz="4200" dirty="0"/>
              <a:t>Author Couldn’t Be Jewish</a:t>
            </a:r>
          </a:p>
        </p:txBody>
      </p:sp>
      <p:sp>
        <p:nvSpPr>
          <p:cNvPr id="6" name="Content Placeholder 5">
            <a:extLst>
              <a:ext uri="{FF2B5EF4-FFF2-40B4-BE49-F238E27FC236}">
                <a16:creationId xmlns:a16="http://schemas.microsoft.com/office/drawing/2014/main" id="{CA877D2E-B696-14B2-D9BB-2A4D747DB49B}"/>
              </a:ext>
            </a:extLst>
          </p:cNvPr>
          <p:cNvSpPr>
            <a:spLocks noGrp="1"/>
          </p:cNvSpPr>
          <p:nvPr>
            <p:ph idx="1"/>
          </p:nvPr>
        </p:nvSpPr>
        <p:spPr>
          <a:xfrm>
            <a:off x="457200" y="1600200"/>
            <a:ext cx="8229600" cy="1993605"/>
          </a:xfrm>
        </p:spPr>
        <p:txBody>
          <a:bodyPr/>
          <a:lstStyle/>
          <a:p>
            <a:pPr marL="461963" indent="-461963"/>
            <a:r>
              <a:rPr lang="en-US" sz="2800" dirty="0"/>
              <a:t>The author could not have been Jewish because of the </a:t>
            </a:r>
            <a:r>
              <a:rPr lang="en-US" sz="2800" b="1" dirty="0">
                <a:solidFill>
                  <a:srgbClr val="FFFF00"/>
                </a:solidFill>
              </a:rPr>
              <a:t>Latinisms</a:t>
            </a:r>
            <a:r>
              <a:rPr lang="en-US" sz="2800" dirty="0"/>
              <a:t>, a lack of </a:t>
            </a:r>
            <a:r>
              <a:rPr lang="en-US" sz="2800" b="1" dirty="0">
                <a:solidFill>
                  <a:srgbClr val="FFFF00"/>
                </a:solidFill>
              </a:rPr>
              <a:t>Jewish coloring</a:t>
            </a:r>
            <a:r>
              <a:rPr lang="en-US" sz="2800" dirty="0"/>
              <a:t>, the explanation of </a:t>
            </a:r>
            <a:r>
              <a:rPr lang="en-US" sz="2800" b="1" dirty="0">
                <a:solidFill>
                  <a:srgbClr val="FFFF00"/>
                </a:solidFill>
              </a:rPr>
              <a:t>Hebrew terms </a:t>
            </a:r>
            <a:r>
              <a:rPr lang="en-US" sz="2800" dirty="0"/>
              <a:t>and </a:t>
            </a:r>
            <a:r>
              <a:rPr lang="en-US" sz="2800" b="1" dirty="0">
                <a:solidFill>
                  <a:srgbClr val="FFFF00"/>
                </a:solidFill>
              </a:rPr>
              <a:t>customs</a:t>
            </a:r>
            <a:r>
              <a:rPr lang="en-US" sz="2800" dirty="0"/>
              <a:t>, and </a:t>
            </a:r>
            <a:r>
              <a:rPr lang="en-US" sz="2800" b="1" dirty="0">
                <a:solidFill>
                  <a:srgbClr val="FFFF00"/>
                </a:solidFill>
              </a:rPr>
              <a:t>confused geography</a:t>
            </a:r>
          </a:p>
        </p:txBody>
      </p:sp>
      <p:sp>
        <p:nvSpPr>
          <p:cNvPr id="2" name="Date Placeholder 1">
            <a:extLst>
              <a:ext uri="{FF2B5EF4-FFF2-40B4-BE49-F238E27FC236}">
                <a16:creationId xmlns:a16="http://schemas.microsoft.com/office/drawing/2014/main" id="{83D63D7B-D222-6DA6-796C-CA76296284D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88</a:t>
            </a:r>
          </a:p>
        </p:txBody>
      </p:sp>
      <p:sp>
        <p:nvSpPr>
          <p:cNvPr id="3" name="Footer Placeholder 2">
            <a:extLst>
              <a:ext uri="{FF2B5EF4-FFF2-40B4-BE49-F238E27FC236}">
                <a16:creationId xmlns:a16="http://schemas.microsoft.com/office/drawing/2014/main" id="{C90B3E44-1AAC-3806-0C69-35A7A29532D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Dr. Timothy McGrew</a:t>
            </a:r>
          </a:p>
        </p:txBody>
      </p:sp>
      <p:sp>
        <p:nvSpPr>
          <p:cNvPr id="4" name="Slide Number Placeholder 3">
            <a:extLst>
              <a:ext uri="{FF2B5EF4-FFF2-40B4-BE49-F238E27FC236}">
                <a16:creationId xmlns:a16="http://schemas.microsoft.com/office/drawing/2014/main" id="{75238D59-0BC6-F515-B988-91FF3E14434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Content Placeholder 4">
            <a:extLst>
              <a:ext uri="{FF2B5EF4-FFF2-40B4-BE49-F238E27FC236}">
                <a16:creationId xmlns:a16="http://schemas.microsoft.com/office/drawing/2014/main" id="{CF5FB7F1-C402-CAF8-EB56-F7C5A220273F}"/>
              </a:ext>
            </a:extLst>
          </p:cNvPr>
          <p:cNvSpPr txBox="1">
            <a:spLocks/>
          </p:cNvSpPr>
          <p:nvPr/>
        </p:nvSpPr>
        <p:spPr bwMode="auto">
          <a:xfrm>
            <a:off x="563526" y="3923302"/>
            <a:ext cx="8123274" cy="2143715"/>
          </a:xfrm>
          <a:prstGeom prst="rect">
            <a:avLst/>
          </a:prstGeom>
          <a:solidFill>
            <a:srgbClr val="002060"/>
          </a:solidFill>
          <a:ln>
            <a:noFill/>
          </a:ln>
          <a:effectLst/>
        </p:spPr>
        <p:txBody>
          <a:bodyPr vert="horz" wrap="square" lIns="91440" tIns="45720" rIns="91440" bIns="45720" numCol="1" anchor="ctr" anchorCtr="0" compatLnSpc="1">
            <a:prstTxWarp prst="textNoShape">
              <a:avLst/>
            </a:prstTxWarp>
          </a:bodyPr>
          <a:lst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458788" lvl="0" indent="-458788">
              <a:spcBef>
                <a:spcPts val="0"/>
              </a:spcBef>
              <a:spcAft>
                <a:spcPts val="2400"/>
              </a:spcAft>
              <a:buClr>
                <a:srgbClr val="FFFF99"/>
              </a:buClr>
            </a:pPr>
            <a:r>
              <a:rPr lang="en-US" sz="2800" kern="0" dirty="0">
                <a:solidFill>
                  <a:srgbClr val="FFFFFF"/>
                </a:solidFill>
              </a:rPr>
              <a:t>The </a:t>
            </a:r>
            <a:r>
              <a:rPr lang="en-US" sz="2800" b="1" dirty="0">
                <a:solidFill>
                  <a:srgbClr val="FFFF00"/>
                </a:solidFill>
              </a:rPr>
              <a:t>Gentile coloring </a:t>
            </a:r>
            <a:r>
              <a:rPr lang="en-US" sz="2800" kern="0" dirty="0">
                <a:solidFill>
                  <a:srgbClr val="FFFFFF"/>
                </a:solidFill>
              </a:rPr>
              <a:t>of this Gospel suggests that it was written primarily for a </a:t>
            </a:r>
            <a:r>
              <a:rPr lang="en-US" sz="2800" b="1" dirty="0">
                <a:solidFill>
                  <a:srgbClr val="FFFF00"/>
                </a:solidFill>
              </a:rPr>
              <a:t>Gentile audience</a:t>
            </a:r>
            <a:r>
              <a:rPr lang="en-US" sz="2800" kern="0" dirty="0">
                <a:solidFill>
                  <a:srgbClr val="FFFFFF"/>
                </a:solidFill>
              </a:rPr>
              <a:t>; but this does not prove that its author was </a:t>
            </a:r>
            <a:r>
              <a:rPr lang="en-US" sz="2800" b="1" dirty="0">
                <a:solidFill>
                  <a:srgbClr val="FFFF00"/>
                </a:solidFill>
              </a:rPr>
              <a:t>non-Jewish</a:t>
            </a:r>
          </a:p>
        </p:txBody>
      </p:sp>
    </p:spTree>
    <p:extLst>
      <p:ext uri="{BB962C8B-B14F-4D97-AF65-F5344CB8AC3E}">
        <p14:creationId xmlns:p14="http://schemas.microsoft.com/office/powerpoint/2010/main" val="184888310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67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AE1CAE5-72F1-3FD9-EAC9-1B75537DA821}"/>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E6567842-5C41-5118-2519-6ECACCEC035D}"/>
              </a:ext>
            </a:extLst>
          </p:cNvPr>
          <p:cNvSpPr>
            <a:spLocks noGrp="1"/>
          </p:cNvSpPr>
          <p:nvPr>
            <p:ph type="title"/>
          </p:nvPr>
        </p:nvSpPr>
        <p:spPr/>
        <p:txBody>
          <a:bodyPr/>
          <a:lstStyle/>
          <a:p>
            <a:pPr algn="l"/>
            <a:r>
              <a:rPr lang="en-US" sz="3000" dirty="0">
                <a:latin typeface="+mn-lt"/>
              </a:rPr>
              <a:t>Objections To </a:t>
            </a:r>
            <a:r>
              <a:rPr lang="en-US" sz="3000" dirty="0" err="1">
                <a:latin typeface="+mn-lt"/>
              </a:rPr>
              <a:t>Markan</a:t>
            </a:r>
            <a:r>
              <a:rPr lang="en-US" sz="3000" dirty="0">
                <a:latin typeface="+mn-lt"/>
              </a:rPr>
              <a:t> Authorship:</a:t>
            </a:r>
            <a:br>
              <a:rPr lang="en-US" sz="3000" dirty="0">
                <a:latin typeface="+mn-lt"/>
              </a:rPr>
            </a:br>
            <a:r>
              <a:rPr lang="en-US" sz="4200" dirty="0"/>
              <a:t>“Mark” Can’t Be From Peter</a:t>
            </a:r>
          </a:p>
        </p:txBody>
      </p:sp>
      <p:sp>
        <p:nvSpPr>
          <p:cNvPr id="6" name="Content Placeholder 5">
            <a:extLst>
              <a:ext uri="{FF2B5EF4-FFF2-40B4-BE49-F238E27FC236}">
                <a16:creationId xmlns:a16="http://schemas.microsoft.com/office/drawing/2014/main" id="{4FEF62BF-D2D3-B396-8A72-FA82BA4CDEB6}"/>
              </a:ext>
            </a:extLst>
          </p:cNvPr>
          <p:cNvSpPr>
            <a:spLocks noGrp="1"/>
          </p:cNvSpPr>
          <p:nvPr>
            <p:ph idx="1"/>
          </p:nvPr>
        </p:nvSpPr>
        <p:spPr>
          <a:xfrm>
            <a:off x="457200" y="2036135"/>
            <a:ext cx="8229600" cy="1993605"/>
          </a:xfrm>
        </p:spPr>
        <p:txBody>
          <a:bodyPr/>
          <a:lstStyle/>
          <a:p>
            <a:pPr marL="461963" indent="-461963"/>
            <a:r>
              <a:rPr lang="en-US" sz="2800" dirty="0"/>
              <a:t>It is unlikely that this Gospel was a written record of Peter’s preaching since it treats the disciples, including Peter, in such a </a:t>
            </a:r>
            <a:r>
              <a:rPr lang="en-US" sz="2800" b="1" dirty="0">
                <a:solidFill>
                  <a:srgbClr val="FFFF00"/>
                </a:solidFill>
              </a:rPr>
              <a:t>disparaging way</a:t>
            </a:r>
            <a:r>
              <a:rPr lang="en-US" sz="2800" dirty="0"/>
              <a:t>  (cf. Mk. 2:15-18, 23-24; 6:35-37; 7:1-2, 5; 8:4, 14-21, 33; 9:17-18, 31-32; 10:13-16, 46-48; 14:37-42, 50)</a:t>
            </a:r>
          </a:p>
        </p:txBody>
      </p:sp>
      <p:sp>
        <p:nvSpPr>
          <p:cNvPr id="2" name="Date Placeholder 1">
            <a:extLst>
              <a:ext uri="{FF2B5EF4-FFF2-40B4-BE49-F238E27FC236}">
                <a16:creationId xmlns:a16="http://schemas.microsoft.com/office/drawing/2014/main" id="{A16F47B1-BD6B-4D17-79A4-76647DD6858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89</a:t>
            </a:r>
          </a:p>
        </p:txBody>
      </p:sp>
      <p:sp>
        <p:nvSpPr>
          <p:cNvPr id="3" name="Footer Placeholder 2">
            <a:extLst>
              <a:ext uri="{FF2B5EF4-FFF2-40B4-BE49-F238E27FC236}">
                <a16:creationId xmlns:a16="http://schemas.microsoft.com/office/drawing/2014/main" id="{933E95C2-77D5-3FDB-8CF2-E2F165629AB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Dr. Timothy McGrew</a:t>
            </a:r>
          </a:p>
        </p:txBody>
      </p:sp>
      <p:sp>
        <p:nvSpPr>
          <p:cNvPr id="4" name="Slide Number Placeholder 3">
            <a:extLst>
              <a:ext uri="{FF2B5EF4-FFF2-40B4-BE49-F238E27FC236}">
                <a16:creationId xmlns:a16="http://schemas.microsoft.com/office/drawing/2014/main" id="{CEFDA56C-4DE9-6E77-1A57-8A4592EE418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242549669"/>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67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324A848-16A8-38DD-090F-018B5F729D3B}"/>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2B7075C-A9BB-99BF-791E-73C3849ACAD8}"/>
              </a:ext>
            </a:extLst>
          </p:cNvPr>
          <p:cNvSpPr>
            <a:spLocks noGrp="1"/>
          </p:cNvSpPr>
          <p:nvPr>
            <p:ph type="title"/>
          </p:nvPr>
        </p:nvSpPr>
        <p:spPr/>
        <p:txBody>
          <a:bodyPr/>
          <a:lstStyle/>
          <a:p>
            <a:pPr algn="l"/>
            <a:r>
              <a:rPr lang="en-US" sz="3000" dirty="0">
                <a:latin typeface="+mn-lt"/>
              </a:rPr>
              <a:t>Objections To </a:t>
            </a:r>
            <a:r>
              <a:rPr lang="en-US" sz="3000" dirty="0" err="1">
                <a:latin typeface="+mn-lt"/>
              </a:rPr>
              <a:t>Markan</a:t>
            </a:r>
            <a:r>
              <a:rPr lang="en-US" sz="3000" dirty="0">
                <a:latin typeface="+mn-lt"/>
              </a:rPr>
              <a:t> Authorship:</a:t>
            </a:r>
            <a:br>
              <a:rPr lang="en-US" sz="3000" dirty="0">
                <a:latin typeface="+mn-lt"/>
              </a:rPr>
            </a:br>
            <a:r>
              <a:rPr lang="en-US" sz="4200" dirty="0"/>
              <a:t>“Mark” Can’t Be From Peter</a:t>
            </a:r>
          </a:p>
        </p:txBody>
      </p:sp>
      <p:sp>
        <p:nvSpPr>
          <p:cNvPr id="6" name="Content Placeholder 5">
            <a:extLst>
              <a:ext uri="{FF2B5EF4-FFF2-40B4-BE49-F238E27FC236}">
                <a16:creationId xmlns:a16="http://schemas.microsoft.com/office/drawing/2014/main" id="{C6560627-D216-022D-2AA6-355A35EE9027}"/>
              </a:ext>
            </a:extLst>
          </p:cNvPr>
          <p:cNvSpPr>
            <a:spLocks noGrp="1"/>
          </p:cNvSpPr>
          <p:nvPr>
            <p:ph idx="1"/>
          </p:nvPr>
        </p:nvSpPr>
        <p:spPr>
          <a:xfrm>
            <a:off x="457200" y="2036135"/>
            <a:ext cx="8229600" cy="2482702"/>
          </a:xfrm>
        </p:spPr>
        <p:txBody>
          <a:bodyPr/>
          <a:lstStyle/>
          <a:p>
            <a:pPr marL="461963" indent="-461963"/>
            <a:r>
              <a:rPr lang="en-US" sz="2800" dirty="0"/>
              <a:t>This Gospel could not have come from any </a:t>
            </a:r>
            <a:r>
              <a:rPr lang="en-US" sz="2800" b="1" dirty="0">
                <a:solidFill>
                  <a:srgbClr val="FFFF00"/>
                </a:solidFill>
              </a:rPr>
              <a:t>single, primary witness </a:t>
            </a:r>
            <a:r>
              <a:rPr lang="en-US" sz="2800" dirty="0"/>
              <a:t>of the life of Christ because of the </a:t>
            </a:r>
            <a:r>
              <a:rPr lang="en-US" sz="2800" b="1" dirty="0">
                <a:solidFill>
                  <a:srgbClr val="FFFF00"/>
                </a:solidFill>
              </a:rPr>
              <a:t>complex history of tradition </a:t>
            </a:r>
            <a:r>
              <a:rPr lang="en-US" sz="2800" dirty="0"/>
              <a:t>that source, form, and redaction critics have demonstrated for the Gospel</a:t>
            </a:r>
          </a:p>
          <a:p>
            <a:pPr marL="461963" indent="-461963"/>
            <a:endParaRPr lang="en-US" sz="2800" dirty="0"/>
          </a:p>
        </p:txBody>
      </p:sp>
      <p:sp>
        <p:nvSpPr>
          <p:cNvPr id="2" name="Date Placeholder 1">
            <a:extLst>
              <a:ext uri="{FF2B5EF4-FFF2-40B4-BE49-F238E27FC236}">
                <a16:creationId xmlns:a16="http://schemas.microsoft.com/office/drawing/2014/main" id="{BFE690E5-A0B9-62E2-DFF7-0F91A44AF13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89</a:t>
            </a:r>
          </a:p>
        </p:txBody>
      </p:sp>
      <p:sp>
        <p:nvSpPr>
          <p:cNvPr id="3" name="Footer Placeholder 2">
            <a:extLst>
              <a:ext uri="{FF2B5EF4-FFF2-40B4-BE49-F238E27FC236}">
                <a16:creationId xmlns:a16="http://schemas.microsoft.com/office/drawing/2014/main" id="{6FFB2B29-7181-684F-DE29-19DF6E1E8F3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Dr. Timothy McGrew</a:t>
            </a:r>
          </a:p>
        </p:txBody>
      </p:sp>
      <p:sp>
        <p:nvSpPr>
          <p:cNvPr id="4" name="Slide Number Placeholder 3">
            <a:extLst>
              <a:ext uri="{FF2B5EF4-FFF2-40B4-BE49-F238E27FC236}">
                <a16:creationId xmlns:a16="http://schemas.microsoft.com/office/drawing/2014/main" id="{8AC705B7-7832-4B22-66B3-15A5408F3F0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29487884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67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144D7A6-F8A8-53E9-71E1-4D0AC23E0A7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E5A1029-F0C3-BECD-0D10-21D7854A6638}"/>
              </a:ext>
            </a:extLst>
          </p:cNvPr>
          <p:cNvSpPr>
            <a:spLocks noGrp="1"/>
          </p:cNvSpPr>
          <p:nvPr>
            <p:ph type="title"/>
          </p:nvPr>
        </p:nvSpPr>
        <p:spPr/>
        <p:txBody>
          <a:bodyPr/>
          <a:lstStyle/>
          <a:p>
            <a:r>
              <a:rPr lang="en-US" sz="4000" dirty="0"/>
              <a:t>“Mark” Can’t Be From Peter</a:t>
            </a:r>
            <a:endParaRPr lang="en-US" sz="3000" dirty="0">
              <a:latin typeface="+mn-lt"/>
            </a:endParaRPr>
          </a:p>
        </p:txBody>
      </p:sp>
      <p:sp>
        <p:nvSpPr>
          <p:cNvPr id="3" name="Content Placeholder 2">
            <a:extLst>
              <a:ext uri="{FF2B5EF4-FFF2-40B4-BE49-F238E27FC236}">
                <a16:creationId xmlns:a16="http://schemas.microsoft.com/office/drawing/2014/main" id="{F8D55D3F-94B5-A244-B95D-C280FB4092BB}"/>
              </a:ext>
            </a:extLst>
          </p:cNvPr>
          <p:cNvSpPr>
            <a:spLocks noGrp="1"/>
          </p:cNvSpPr>
          <p:nvPr>
            <p:ph idx="1"/>
          </p:nvPr>
        </p:nvSpPr>
        <p:spPr/>
        <p:txBody>
          <a:bodyPr/>
          <a:lstStyle/>
          <a:p>
            <a:pPr marL="458788" indent="-458788">
              <a:spcBef>
                <a:spcPts val="0"/>
              </a:spcBef>
              <a:spcAft>
                <a:spcPts val="2400"/>
              </a:spcAft>
            </a:pPr>
            <a:r>
              <a:rPr lang="en-US" sz="2800"/>
              <a:t>The Torah only prescribes hand-washing for priests, but by the 1st century the </a:t>
            </a:r>
            <a:r>
              <a:rPr lang="en-US" sz="2800" b="1">
                <a:solidFill>
                  <a:srgbClr val="FFFF00"/>
                </a:solidFill>
              </a:rPr>
              <a:t>Pharisees</a:t>
            </a:r>
            <a:r>
              <a:rPr lang="en-US" sz="2800"/>
              <a:t> were plausibly encouraging people to keep the ritual purity of the priesthood</a:t>
            </a:r>
          </a:p>
          <a:p>
            <a:pPr marL="458788" indent="-458788">
              <a:spcBef>
                <a:spcPts val="0"/>
              </a:spcBef>
              <a:spcAft>
                <a:spcPts val="2400"/>
              </a:spcAft>
            </a:pPr>
            <a:r>
              <a:rPr lang="en-US" sz="2800" i="1"/>
              <a:t>Epistle of </a:t>
            </a:r>
            <a:r>
              <a:rPr lang="en-US" sz="2800" i="1" err="1"/>
              <a:t>Aristeas</a:t>
            </a:r>
            <a:r>
              <a:rPr lang="en-US" sz="2800" i="1"/>
              <a:t> </a:t>
            </a:r>
            <a:r>
              <a:rPr lang="en-US" sz="2800"/>
              <a:t>305:  “And as is the custom of all the Jews, they </a:t>
            </a:r>
            <a:r>
              <a:rPr lang="en-US" sz="2800" b="1">
                <a:solidFill>
                  <a:srgbClr val="FFFF00"/>
                </a:solidFill>
              </a:rPr>
              <a:t>washed</a:t>
            </a:r>
            <a:r>
              <a:rPr lang="en-US" sz="2800"/>
              <a:t> their hands in the sea…”  </a:t>
            </a:r>
            <a:r>
              <a:rPr lang="en-US" sz="2000"/>
              <a:t>(2nd century BCE)</a:t>
            </a:r>
          </a:p>
          <a:p>
            <a:pPr marL="458788" indent="-458788">
              <a:spcBef>
                <a:spcPts val="0"/>
              </a:spcBef>
              <a:spcAft>
                <a:spcPts val="2400"/>
              </a:spcAft>
            </a:pPr>
            <a:r>
              <a:rPr lang="en-US" sz="2800"/>
              <a:t>Six </a:t>
            </a:r>
            <a:r>
              <a:rPr lang="en-US" sz="2800" b="1">
                <a:solidFill>
                  <a:srgbClr val="FFFF00"/>
                </a:solidFill>
              </a:rPr>
              <a:t>waterpots</a:t>
            </a:r>
            <a:r>
              <a:rPr lang="en-US" sz="2800"/>
              <a:t> of stone  (Jn. 2:6-7)</a:t>
            </a:r>
          </a:p>
          <a:p>
            <a:pPr marL="458788" indent="-458788">
              <a:spcBef>
                <a:spcPts val="0"/>
              </a:spcBef>
              <a:spcAft>
                <a:spcPts val="2400"/>
              </a:spcAft>
            </a:pPr>
            <a:endParaRPr lang="en-US" sz="2800"/>
          </a:p>
        </p:txBody>
      </p:sp>
      <p:sp>
        <p:nvSpPr>
          <p:cNvPr id="4" name="Footer Placeholder 3">
            <a:extLst>
              <a:ext uri="{FF2B5EF4-FFF2-40B4-BE49-F238E27FC236}">
                <a16:creationId xmlns:a16="http://schemas.microsoft.com/office/drawing/2014/main" id="{07C459C4-96D0-B265-5A0C-5143E26B4F0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D827506-9968-E629-E03A-B6B12649931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Date Placeholder 6">
            <a:extLst>
              <a:ext uri="{FF2B5EF4-FFF2-40B4-BE49-F238E27FC236}">
                <a16:creationId xmlns:a16="http://schemas.microsoft.com/office/drawing/2014/main" id="{55C099C0-BF00-C605-0440-DC8E7CC0C85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89</a:t>
            </a:r>
          </a:p>
        </p:txBody>
      </p:sp>
    </p:spTree>
    <p:extLst>
      <p:ext uri="{BB962C8B-B14F-4D97-AF65-F5344CB8AC3E}">
        <p14:creationId xmlns:p14="http://schemas.microsoft.com/office/powerpoint/2010/main" val="211095109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Jerome</a:t>
            </a:r>
            <a:br>
              <a:rPr lang="en-US"/>
            </a:br>
            <a:r>
              <a:rPr lang="en-US" sz="3000">
                <a:latin typeface="+mn-lt"/>
              </a:rPr>
              <a:t>(~AD 347-420)</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a:t>
            </a:r>
            <a:r>
              <a:rPr lang="en-US" b="1" dirty="0">
                <a:solidFill>
                  <a:srgbClr val="FFFF00"/>
                </a:solidFill>
              </a:rPr>
              <a:t>Gifted exegete </a:t>
            </a:r>
            <a:r>
              <a:rPr lang="en-US" dirty="0"/>
              <a:t>and exponent of a classical Latin style, now best known as the </a:t>
            </a:r>
            <a:r>
              <a:rPr lang="en-US" b="1" dirty="0">
                <a:solidFill>
                  <a:srgbClr val="FFFF00"/>
                </a:solidFill>
              </a:rPr>
              <a:t>translator of the Latin Vulgate</a:t>
            </a:r>
            <a:r>
              <a:rPr lang="en-US" dirty="0"/>
              <a:t>. He defended the perpetual virginity of Mary, attacked Origen and Pelagius and supported extreme ascetic practices.”  </a:t>
            </a:r>
            <a:r>
              <a:rPr lang="en-US" sz="2000" dirty="0"/>
              <a:t>(</a:t>
            </a:r>
            <a:r>
              <a:rPr lang="en-US" sz="2000" i="1" dirty="0"/>
              <a:t>Ancient Christian Commentary on Scripture: Introduction and Biographic Information</a:t>
            </a:r>
            <a:r>
              <a:rPr lang="en-US" sz="2000" dirty="0"/>
              <a:t>, 2005, pp. 495-496)</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68</a:t>
            </a:fld>
            <a:endParaRPr lang="en-US"/>
          </a:p>
        </p:txBody>
      </p:sp>
      <p:sp>
        <p:nvSpPr>
          <p:cNvPr id="6" name="Date Placeholder 5">
            <a:extLst>
              <a:ext uri="{FF2B5EF4-FFF2-40B4-BE49-F238E27FC236}">
                <a16:creationId xmlns:a16="http://schemas.microsoft.com/office/drawing/2014/main" id="{F84BBA17-B1FD-9443-23D4-BFFC4B865EAB}"/>
              </a:ext>
            </a:extLst>
          </p:cNvPr>
          <p:cNvSpPr>
            <a:spLocks noGrp="1"/>
          </p:cNvSpPr>
          <p:nvPr>
            <p:ph type="dt" sz="half" idx="10"/>
          </p:nvPr>
        </p:nvSpPr>
        <p:spPr/>
        <p:txBody>
          <a:bodyPr/>
          <a:lstStyle/>
          <a:p>
            <a:r>
              <a:rPr lang="en-US"/>
              <a:t>Outline, 10</a:t>
            </a:r>
          </a:p>
        </p:txBody>
      </p:sp>
    </p:spTree>
    <p:extLst>
      <p:ext uri="{BB962C8B-B14F-4D97-AF65-F5344CB8AC3E}">
        <p14:creationId xmlns:p14="http://schemas.microsoft.com/office/powerpoint/2010/main" val="354633165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8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3D7C76E-CA05-5CDD-19B8-449A1A05475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3124F06-3E9A-6CC0-5D8F-F7B59AEE1454}"/>
              </a:ext>
            </a:extLst>
          </p:cNvPr>
          <p:cNvSpPr>
            <a:spLocks noGrp="1"/>
          </p:cNvSpPr>
          <p:nvPr>
            <p:ph type="title"/>
          </p:nvPr>
        </p:nvSpPr>
        <p:spPr/>
        <p:txBody>
          <a:bodyPr/>
          <a:lstStyle/>
          <a:p>
            <a:r>
              <a:rPr lang="en-US"/>
              <a:t>Traditional Authorship</a:t>
            </a:r>
          </a:p>
        </p:txBody>
      </p:sp>
      <p:sp>
        <p:nvSpPr>
          <p:cNvPr id="4" name="Footer Placeholder 3">
            <a:extLst>
              <a:ext uri="{FF2B5EF4-FFF2-40B4-BE49-F238E27FC236}">
                <a16:creationId xmlns:a16="http://schemas.microsoft.com/office/drawing/2014/main" id="{CA0C97FE-EE4A-22A0-4EA0-CD289AF37AA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318E1246-86D8-A31F-AB5E-5974D88C72B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EFAE5997-B3A4-7BBD-2687-161546316698}"/>
              </a:ext>
            </a:extLst>
          </p:cNvPr>
          <p:cNvSpPr/>
          <p:nvPr/>
        </p:nvSpPr>
        <p:spPr bwMode="auto">
          <a:xfrm>
            <a:off x="1267452" y="1939127"/>
            <a:ext cx="6411392" cy="3271893"/>
          </a:xfrm>
          <a:prstGeom prst="horizontalScroll">
            <a:avLst/>
          </a:prstGeom>
          <a:solidFill>
            <a:srgbClr val="FFFFCC"/>
          </a:solidFill>
          <a:ln w="9525" cap="flat" cmpd="sng" algn="ctr">
            <a:solidFill>
              <a:srgbClr val="7030A0"/>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t>OBJECTIONS TO</a:t>
            </a:r>
            <a:b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br>
            <a: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t>LUKE</a:t>
            </a:r>
          </a:p>
        </p:txBody>
      </p:sp>
      <p:sp>
        <p:nvSpPr>
          <p:cNvPr id="3" name="Date Placeholder 2">
            <a:extLst>
              <a:ext uri="{FF2B5EF4-FFF2-40B4-BE49-F238E27FC236}">
                <a16:creationId xmlns:a16="http://schemas.microsoft.com/office/drawing/2014/main" id="{8408C8B9-AE79-CE6C-730A-983FF7D5945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89</a:t>
            </a:r>
          </a:p>
        </p:txBody>
      </p:sp>
    </p:spTree>
    <p:extLst>
      <p:ext uri="{BB962C8B-B14F-4D97-AF65-F5344CB8AC3E}">
        <p14:creationId xmlns:p14="http://schemas.microsoft.com/office/powerpoint/2010/main" val="3559207618"/>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8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9DBB936-5A93-0C6B-0D9B-49F93D296A1D}"/>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030726D4-1969-1BBC-56D7-5B0935C22A15}"/>
              </a:ext>
            </a:extLst>
          </p:cNvPr>
          <p:cNvSpPr>
            <a:spLocks noGrp="1"/>
          </p:cNvSpPr>
          <p:nvPr>
            <p:ph type="title"/>
          </p:nvPr>
        </p:nvSpPr>
        <p:spPr/>
        <p:txBody>
          <a:bodyPr/>
          <a:lstStyle/>
          <a:p>
            <a:r>
              <a:rPr lang="en-US" dirty="0"/>
              <a:t>Objections To Luke</a:t>
            </a:r>
          </a:p>
        </p:txBody>
      </p:sp>
      <p:sp>
        <p:nvSpPr>
          <p:cNvPr id="7" name="Content Placeholder 6">
            <a:extLst>
              <a:ext uri="{FF2B5EF4-FFF2-40B4-BE49-F238E27FC236}">
                <a16:creationId xmlns:a16="http://schemas.microsoft.com/office/drawing/2014/main" id="{4C6F91E9-17B6-B885-B59A-D850F39BB8BA}"/>
              </a:ext>
            </a:extLst>
          </p:cNvPr>
          <p:cNvSpPr>
            <a:spLocks noGrp="1"/>
          </p:cNvSpPr>
          <p:nvPr>
            <p:ph idx="1"/>
          </p:nvPr>
        </p:nvSpPr>
        <p:spPr/>
        <p:txBody>
          <a:bodyPr/>
          <a:lstStyle/>
          <a:p>
            <a:pPr marL="457200" indent="-457200"/>
            <a:r>
              <a:rPr lang="en-US" dirty="0"/>
              <a:t>There are alternate proposals for the </a:t>
            </a:r>
            <a:r>
              <a:rPr lang="en-US" b="1" dirty="0">
                <a:solidFill>
                  <a:srgbClr val="FFFF00"/>
                </a:solidFill>
              </a:rPr>
              <a:t>“we” sections</a:t>
            </a:r>
            <a:r>
              <a:rPr lang="en-US" dirty="0"/>
              <a:t> in Acts</a:t>
            </a:r>
          </a:p>
          <a:p>
            <a:pPr marL="457200" indent="-457200"/>
            <a:r>
              <a:rPr lang="en-US" dirty="0"/>
              <a:t>The portrait of Paul in Acts seems </a:t>
            </a:r>
            <a:r>
              <a:rPr lang="en-US" b="1" dirty="0">
                <a:solidFill>
                  <a:srgbClr val="FFFF00"/>
                </a:solidFill>
              </a:rPr>
              <a:t>dissimilar</a:t>
            </a:r>
            <a:r>
              <a:rPr lang="en-US" dirty="0"/>
              <a:t> to that in Paul’s letters</a:t>
            </a:r>
          </a:p>
          <a:p>
            <a:pPr marL="457200" indent="-457200"/>
            <a:r>
              <a:rPr lang="en-US" dirty="0"/>
              <a:t>Luke’s </a:t>
            </a:r>
            <a:r>
              <a:rPr lang="en-US" b="1" dirty="0">
                <a:solidFill>
                  <a:srgbClr val="FFFF00"/>
                </a:solidFill>
              </a:rPr>
              <a:t>theology</a:t>
            </a:r>
            <a:r>
              <a:rPr lang="en-US" dirty="0"/>
              <a:t> contradicts Paul’s theology</a:t>
            </a:r>
          </a:p>
          <a:p>
            <a:pPr marL="457200" indent="-457200"/>
            <a:r>
              <a:rPr lang="en-US" dirty="0"/>
              <a:t>Luke’s </a:t>
            </a:r>
            <a:r>
              <a:rPr lang="en-US" b="1" dirty="0">
                <a:solidFill>
                  <a:srgbClr val="FFFF00"/>
                </a:solidFill>
              </a:rPr>
              <a:t>history</a:t>
            </a:r>
            <a:r>
              <a:rPr lang="en-US" dirty="0"/>
              <a:t> contradicts Paul’s history</a:t>
            </a:r>
          </a:p>
        </p:txBody>
      </p:sp>
      <p:sp>
        <p:nvSpPr>
          <p:cNvPr id="2" name="Footer Placeholder 1">
            <a:extLst>
              <a:ext uri="{FF2B5EF4-FFF2-40B4-BE49-F238E27FC236}">
                <a16:creationId xmlns:a16="http://schemas.microsoft.com/office/drawing/2014/main" id="{75EF2D01-7F66-5B00-3419-2F7C2388AC9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BCF535BE-E711-BAFB-70CA-5BB589AFC01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0A5913FD-DB34-CC82-C0EB-717DEC60008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89-91</a:t>
            </a:r>
          </a:p>
        </p:txBody>
      </p:sp>
    </p:spTree>
    <p:extLst>
      <p:ext uri="{BB962C8B-B14F-4D97-AF65-F5344CB8AC3E}">
        <p14:creationId xmlns:p14="http://schemas.microsoft.com/office/powerpoint/2010/main" val="411782635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pPr algn="l"/>
            <a:r>
              <a:rPr lang="en-US" sz="3000">
                <a:latin typeface="+mn-lt"/>
              </a:rPr>
              <a:t>Objections To Lukan Authorship:</a:t>
            </a:r>
            <a:br>
              <a:rPr lang="en-US" sz="3000">
                <a:latin typeface="+mn-lt"/>
              </a:rPr>
            </a:br>
            <a:r>
              <a:rPr lang="en-US"/>
              <a:t>Alternate Proposals</a:t>
            </a:r>
          </a:p>
        </p:txBody>
      </p:sp>
      <p:sp>
        <p:nvSpPr>
          <p:cNvPr id="5" name="Content Placeholder 4">
            <a:extLst>
              <a:ext uri="{FF2B5EF4-FFF2-40B4-BE49-F238E27FC236}">
                <a16:creationId xmlns:a16="http://schemas.microsoft.com/office/drawing/2014/main" id="{60E8A2CE-40B8-385B-C5D9-C25908E83639}"/>
              </a:ext>
            </a:extLst>
          </p:cNvPr>
          <p:cNvSpPr>
            <a:spLocks noGrp="1"/>
          </p:cNvSpPr>
          <p:nvPr>
            <p:ph idx="1"/>
          </p:nvPr>
        </p:nvSpPr>
        <p:spPr>
          <a:xfrm>
            <a:off x="457200" y="1743739"/>
            <a:ext cx="8229600" cy="4387185"/>
          </a:xfrm>
        </p:spPr>
        <p:txBody>
          <a:bodyPr/>
          <a:lstStyle/>
          <a:p>
            <a:pPr marL="514350" indent="-457200">
              <a:spcBef>
                <a:spcPts val="0"/>
              </a:spcBef>
              <a:spcAft>
                <a:spcPts val="2400"/>
              </a:spcAft>
            </a:pPr>
            <a:r>
              <a:rPr lang="en-US" sz="2800" dirty="0"/>
              <a:t>The use of </a:t>
            </a:r>
            <a:r>
              <a:rPr lang="en-US" sz="2800" b="1" dirty="0">
                <a:solidFill>
                  <a:srgbClr val="FFFF00"/>
                </a:solidFill>
              </a:rPr>
              <a:t>“we” </a:t>
            </a:r>
            <a:r>
              <a:rPr lang="en-US" sz="2800" dirty="0"/>
              <a:t>could indicate no more than Luke’s use of a </a:t>
            </a:r>
            <a:r>
              <a:rPr lang="en-US" sz="2800" b="1" dirty="0">
                <a:solidFill>
                  <a:srgbClr val="FFFF00"/>
                </a:solidFill>
              </a:rPr>
              <a:t>prior source </a:t>
            </a:r>
            <a:r>
              <a:rPr lang="en-US" sz="2800" dirty="0"/>
              <a:t>like a diary</a:t>
            </a:r>
          </a:p>
          <a:p>
            <a:pPr marL="514350" indent="-457200">
              <a:spcBef>
                <a:spcPts val="0"/>
              </a:spcBef>
              <a:spcAft>
                <a:spcPts val="2400"/>
              </a:spcAft>
            </a:pPr>
            <a:r>
              <a:rPr lang="en-US" sz="2800" dirty="0"/>
              <a:t>This “we” language is merely an </a:t>
            </a:r>
            <a:r>
              <a:rPr lang="en-US" sz="2800" b="1" dirty="0">
                <a:solidFill>
                  <a:srgbClr val="FFFF00"/>
                </a:solidFill>
              </a:rPr>
              <a:t>artificial literary device</a:t>
            </a:r>
            <a:r>
              <a:rPr lang="en-US" sz="2800" dirty="0"/>
              <a:t>  </a:t>
            </a:r>
            <a:r>
              <a:rPr lang="en-US" sz="2000" dirty="0"/>
              <a:t>(Blomberg, </a:t>
            </a:r>
            <a:r>
              <a:rPr lang="en-US" sz="2000" i="1" dirty="0"/>
              <a:t>Jesus and the Gospels</a:t>
            </a:r>
            <a:r>
              <a:rPr lang="en-US" sz="2000" dirty="0"/>
              <a:t>, 250)</a:t>
            </a:r>
          </a:p>
          <a:p>
            <a:pPr marL="514350" indent="-457200">
              <a:spcBef>
                <a:spcPts val="0"/>
              </a:spcBef>
              <a:spcAft>
                <a:spcPts val="2400"/>
              </a:spcAft>
            </a:pPr>
            <a:r>
              <a:rPr lang="en-US" sz="2800" dirty="0"/>
              <a:t>Vernon Robbins argued that they belong to a </a:t>
            </a:r>
            <a:r>
              <a:rPr lang="en-US" sz="2800" b="1" dirty="0">
                <a:solidFill>
                  <a:srgbClr val="FFFF00"/>
                </a:solidFill>
              </a:rPr>
              <a:t>“sea voyage” genre</a:t>
            </a:r>
          </a:p>
          <a:p>
            <a:pPr marL="514350" indent="-457200">
              <a:spcBef>
                <a:spcPts val="0"/>
              </a:spcBef>
              <a:spcAft>
                <a:spcPts val="2400"/>
              </a:spcAft>
            </a:pPr>
            <a:endParaRPr lang="en-US" sz="2800" dirty="0"/>
          </a:p>
        </p:txBody>
      </p:sp>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E654C0D2-CF31-9BF9-B9FD-03A7957794A3}"/>
              </a:ext>
            </a:extLst>
          </p:cNvPr>
          <p:cNvSpPr>
            <a:spLocks noGrp="1"/>
          </p:cNvSpPr>
          <p:nvPr>
            <p:ph type="dt" sz="half" idx="10"/>
          </p:nvPr>
        </p:nvSpPr>
        <p:spPr/>
        <p:txBody>
          <a:bodyPr/>
          <a:lstStyle/>
          <a:p>
            <a:r>
              <a:rPr lang="en-US"/>
              <a:t>Outline, </a:t>
            </a:r>
          </a:p>
        </p:txBody>
      </p:sp>
    </p:spTree>
    <p:extLst>
      <p:ext uri="{BB962C8B-B14F-4D97-AF65-F5344CB8AC3E}">
        <p14:creationId xmlns:p14="http://schemas.microsoft.com/office/powerpoint/2010/main" val="255652306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6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EA3266-383E-8910-01C6-8859CE56CE99}"/>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panose="020B0604020202020204"/>
                <a:ea typeface="+mj-ea"/>
                <a:cs typeface="+mj-cs"/>
              </a:rPr>
              <a:t>Objections To Lukan Authorship:</a:t>
            </a:r>
            <a:br>
              <a:rPr kumimoji="0" lang="en-US" sz="30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panose="020B0604020202020204"/>
                <a:ea typeface="+mj-ea"/>
                <a:cs typeface="+mj-cs"/>
              </a:rPr>
            </a:br>
            <a:r>
              <a:rPr kumimoji="0" lang="en-US" sz="44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Black" panose="020B0A04020102020204"/>
                <a:ea typeface="+mj-ea"/>
                <a:cs typeface="+mj-cs"/>
              </a:rPr>
              <a:t>Alternate Proposals</a:t>
            </a:r>
            <a:endParaRPr lang="en-US" dirty="0">
              <a:solidFill>
                <a:schemeClr val="tx1"/>
              </a:solidFill>
            </a:endParaRPr>
          </a:p>
        </p:txBody>
      </p:sp>
      <p:sp>
        <p:nvSpPr>
          <p:cNvPr id="3" name="Content Placeholder 2">
            <a:extLst>
              <a:ext uri="{FF2B5EF4-FFF2-40B4-BE49-F238E27FC236}">
                <a16:creationId xmlns:a16="http://schemas.microsoft.com/office/drawing/2014/main" id="{0E73F9E9-F03C-35C4-4FC8-815101F8E7AC}"/>
              </a:ext>
            </a:extLst>
          </p:cNvPr>
          <p:cNvSpPr>
            <a:spLocks noGrp="1"/>
          </p:cNvSpPr>
          <p:nvPr>
            <p:ph idx="1"/>
          </p:nvPr>
        </p:nvSpPr>
        <p:spPr>
          <a:xfrm>
            <a:off x="457200" y="1690577"/>
            <a:ext cx="8229600" cy="4440348"/>
          </a:xfrm>
        </p:spPr>
        <p:txBody>
          <a:bodyPr/>
          <a:lstStyle/>
          <a:p>
            <a:pPr marL="457200" indent="-457200">
              <a:spcBef>
                <a:spcPts val="0"/>
              </a:spcBef>
              <a:spcAft>
                <a:spcPts val="2400"/>
              </a:spcAft>
            </a:pPr>
            <a:r>
              <a:rPr lang="en-US" sz="2800" b="1" i="1" dirty="0"/>
              <a:t>Craig Blomberg</a:t>
            </a:r>
            <a:r>
              <a:rPr lang="en-US" sz="2800" dirty="0"/>
              <a:t>:  “[T]he suggested parallels to this convention in other ancient literature have not proved </a:t>
            </a:r>
            <a:r>
              <a:rPr lang="en-US" sz="2800" b="1" dirty="0">
                <a:solidFill>
                  <a:srgbClr val="FFFF00"/>
                </a:solidFill>
              </a:rPr>
              <a:t>convincing</a:t>
            </a:r>
            <a:r>
              <a:rPr lang="en-US" sz="2800" dirty="0"/>
              <a:t>.”  </a:t>
            </a:r>
            <a:r>
              <a:rPr lang="en-US" sz="2000" dirty="0"/>
              <a:t>(</a:t>
            </a:r>
            <a:r>
              <a:rPr lang="en-US" sz="2000" i="1" dirty="0"/>
              <a:t>Jesus and the Gospels</a:t>
            </a:r>
            <a:r>
              <a:rPr lang="en-US" sz="2000" dirty="0"/>
              <a:t>, 250)</a:t>
            </a:r>
          </a:p>
          <a:p>
            <a:pPr marL="457200" indent="-457200">
              <a:spcBef>
                <a:spcPts val="0"/>
              </a:spcBef>
              <a:spcAft>
                <a:spcPts val="2400"/>
              </a:spcAft>
            </a:pPr>
            <a:r>
              <a:rPr lang="en-US" sz="2800" dirty="0"/>
              <a:t>If the author of Acts were trying to </a:t>
            </a:r>
            <a:r>
              <a:rPr lang="en-US" sz="2800" b="1" dirty="0">
                <a:solidFill>
                  <a:srgbClr val="FFFF00"/>
                </a:solidFill>
              </a:rPr>
              <a:t>pass himself off</a:t>
            </a:r>
            <a:r>
              <a:rPr lang="en-US" sz="2800" dirty="0"/>
              <a:t> as one of Paul’s companions, why did he include himself in </a:t>
            </a:r>
            <a:r>
              <a:rPr lang="en-US" sz="2800" b="1" dirty="0">
                <a:solidFill>
                  <a:srgbClr val="FFFF00"/>
                </a:solidFill>
              </a:rPr>
              <a:t>only part </a:t>
            </a:r>
            <a:r>
              <a:rPr lang="en-US" sz="2800" dirty="0"/>
              <a:t>of the narrative rather than </a:t>
            </a:r>
            <a:r>
              <a:rPr lang="en-US" sz="2800" b="1" dirty="0">
                <a:solidFill>
                  <a:srgbClr val="FFFF00"/>
                </a:solidFill>
              </a:rPr>
              <a:t>all</a:t>
            </a:r>
            <a:r>
              <a:rPr lang="en-US" sz="2800" dirty="0"/>
              <a:t> of it?</a:t>
            </a:r>
          </a:p>
          <a:p>
            <a:pPr marL="914400" lvl="1" indent="-457200">
              <a:spcBef>
                <a:spcPts val="0"/>
              </a:spcBef>
              <a:spcAft>
                <a:spcPts val="2400"/>
              </a:spcAft>
            </a:pPr>
            <a:r>
              <a:rPr lang="en-US" sz="2400" dirty="0"/>
              <a:t>The “we” sections appear sporadically and not where a fabricator would likely include them</a:t>
            </a:r>
            <a:endParaRPr lang="en-US" sz="2000" dirty="0"/>
          </a:p>
        </p:txBody>
      </p:sp>
      <p:sp>
        <p:nvSpPr>
          <p:cNvPr id="4" name="Date Placeholder 3">
            <a:extLst>
              <a:ext uri="{FF2B5EF4-FFF2-40B4-BE49-F238E27FC236}">
                <a16:creationId xmlns:a16="http://schemas.microsoft.com/office/drawing/2014/main" id="{A84366D3-3200-5BB6-99F1-792024A45B48}"/>
              </a:ext>
            </a:extLst>
          </p:cNvPr>
          <p:cNvSpPr>
            <a:spLocks noGrp="1"/>
          </p:cNvSpPr>
          <p:nvPr>
            <p:ph type="dt" sz="half" idx="10"/>
          </p:nvPr>
        </p:nvSpPr>
        <p:spPr/>
        <p:txBody>
          <a:bodyPr/>
          <a:lstStyle/>
          <a:p>
            <a:r>
              <a:rPr lang="en-US" dirty="0"/>
              <a:t>Outline, 89</a:t>
            </a:r>
          </a:p>
        </p:txBody>
      </p:sp>
      <p:sp>
        <p:nvSpPr>
          <p:cNvPr id="5" name="Footer Placeholder 4">
            <a:extLst>
              <a:ext uri="{FF2B5EF4-FFF2-40B4-BE49-F238E27FC236}">
                <a16:creationId xmlns:a16="http://schemas.microsoft.com/office/drawing/2014/main" id="{39ED00F9-C2D1-169D-D25C-71972775DC40}"/>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08F2FEA4-6854-0704-D156-BF83DB9FA7B8}"/>
              </a:ext>
            </a:extLst>
          </p:cNvPr>
          <p:cNvSpPr>
            <a:spLocks noGrp="1"/>
          </p:cNvSpPr>
          <p:nvPr>
            <p:ph type="sldNum" sz="quarter" idx="12"/>
          </p:nvPr>
        </p:nvSpPr>
        <p:spPr/>
        <p:txBody>
          <a:bodyPr/>
          <a:lstStyle/>
          <a:p>
            <a:fld id="{27F658CE-3C2C-4608-AB25-6B872F7423A4}" type="slidenum">
              <a:rPr lang="en-US" smtClean="0"/>
              <a:t>683</a:t>
            </a:fld>
            <a:endParaRPr lang="en-US"/>
          </a:p>
        </p:txBody>
      </p:sp>
    </p:spTree>
    <p:extLst>
      <p:ext uri="{BB962C8B-B14F-4D97-AF65-F5344CB8AC3E}">
        <p14:creationId xmlns:p14="http://schemas.microsoft.com/office/powerpoint/2010/main" val="61493270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835E57-78B7-B563-E72B-A5A5EB63C6C2}"/>
              </a:ext>
            </a:extLst>
          </p:cNvPr>
          <p:cNvSpPr>
            <a:spLocks noGrp="1"/>
          </p:cNvSpPr>
          <p:nvPr>
            <p:ph type="title"/>
          </p:nvPr>
        </p:nvSpPr>
        <p:spPr/>
        <p:txBody>
          <a:bodyPr/>
          <a:lstStyle/>
          <a:p>
            <a:pPr algn="l"/>
            <a:r>
              <a:rPr lang="en-US" sz="3000" dirty="0">
                <a:latin typeface="+mn-lt"/>
              </a:rPr>
              <a:t>Objections To Lukan Authorship:</a:t>
            </a:r>
            <a:br>
              <a:rPr lang="en-US" sz="3000" dirty="0">
                <a:latin typeface="+mn-lt"/>
              </a:rPr>
            </a:br>
            <a:r>
              <a:rPr lang="en-US" dirty="0"/>
              <a:t>Paul’s Portrait Is Different</a:t>
            </a:r>
          </a:p>
        </p:txBody>
      </p:sp>
      <p:graphicFrame>
        <p:nvGraphicFramePr>
          <p:cNvPr id="7" name="Content Placeholder 6">
            <a:extLst>
              <a:ext uri="{FF2B5EF4-FFF2-40B4-BE49-F238E27FC236}">
                <a16:creationId xmlns:a16="http://schemas.microsoft.com/office/drawing/2014/main" id="{F9517225-82DF-3525-CDDE-222C9B20A377}"/>
              </a:ext>
            </a:extLst>
          </p:cNvPr>
          <p:cNvGraphicFramePr>
            <a:graphicFrameLocks noGrp="1"/>
          </p:cNvGraphicFramePr>
          <p:nvPr>
            <p:ph idx="1"/>
            <p:extLst>
              <p:ext uri="{D42A27DB-BD31-4B8C-83A1-F6EECF244321}">
                <p14:modId xmlns:p14="http://schemas.microsoft.com/office/powerpoint/2010/main" val="1768118242"/>
              </p:ext>
            </p:extLst>
          </p:nvPr>
        </p:nvGraphicFramePr>
        <p:xfrm>
          <a:off x="457200" y="1695893"/>
          <a:ext cx="8229600" cy="406908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369846810"/>
                    </a:ext>
                  </a:extLst>
                </a:gridCol>
                <a:gridCol w="4114800">
                  <a:extLst>
                    <a:ext uri="{9D8B030D-6E8A-4147-A177-3AD203B41FA5}">
                      <a16:colId xmlns:a16="http://schemas.microsoft.com/office/drawing/2014/main" val="1076998075"/>
                    </a:ext>
                  </a:extLst>
                </a:gridCol>
              </a:tblGrid>
              <a:tr h="370840">
                <a:tc>
                  <a:txBody>
                    <a:bodyPr/>
                    <a:lstStyle/>
                    <a:p>
                      <a:pPr algn="ctr"/>
                      <a:r>
                        <a:rPr lang="en-US" sz="2500" b="0" dirty="0">
                          <a:latin typeface="+mj-lt"/>
                        </a:rPr>
                        <a:t>Paul In Acts</a:t>
                      </a:r>
                    </a:p>
                  </a:txBody>
                  <a:tcPr anchor="ctr"/>
                </a:tc>
                <a:tc>
                  <a:txBody>
                    <a:bodyPr/>
                    <a:lstStyle/>
                    <a:p>
                      <a:pPr algn="ctr"/>
                      <a:r>
                        <a:rPr lang="en-US" sz="2500" b="0" dirty="0">
                          <a:latin typeface="+mj-lt"/>
                        </a:rPr>
                        <a:t>Paul In Epistles</a:t>
                      </a:r>
                    </a:p>
                  </a:txBody>
                  <a:tcPr anchor="ctr"/>
                </a:tc>
                <a:extLst>
                  <a:ext uri="{0D108BD9-81ED-4DB2-BD59-A6C34878D82A}">
                    <a16:rowId xmlns:a16="http://schemas.microsoft.com/office/drawing/2014/main" val="2445998666"/>
                  </a:ext>
                </a:extLst>
              </a:tr>
              <a:tr h="370840">
                <a:tc>
                  <a:txBody>
                    <a:bodyPr/>
                    <a:lstStyle/>
                    <a:p>
                      <a:r>
                        <a:rPr lang="en-US" sz="2000" dirty="0"/>
                        <a:t>Flexible &amp; willing to compromise  (Acts 16:3; 21;26)</a:t>
                      </a:r>
                    </a:p>
                  </a:txBody>
                  <a:tcPr anchor="ctr"/>
                </a:tc>
                <a:tc>
                  <a:txBody>
                    <a:bodyPr/>
                    <a:lstStyle/>
                    <a:p>
                      <a:r>
                        <a:rPr lang="en-US" sz="2000" dirty="0"/>
                        <a:t>Inflexible &amp; unwilling to compromise  (Gal. 1:8; 2:3)</a:t>
                      </a:r>
                    </a:p>
                  </a:txBody>
                  <a:tcPr anchor="ctr"/>
                </a:tc>
                <a:extLst>
                  <a:ext uri="{0D108BD9-81ED-4DB2-BD59-A6C34878D82A}">
                    <a16:rowId xmlns:a16="http://schemas.microsoft.com/office/drawing/2014/main" val="1351707870"/>
                  </a:ext>
                </a:extLst>
              </a:tr>
              <a:tr h="370840">
                <a:tc>
                  <a:txBody>
                    <a:bodyPr/>
                    <a:lstStyle/>
                    <a:p>
                      <a:r>
                        <a:rPr lang="en-US" sz="2000" dirty="0"/>
                        <a:t>Apostleship rarely mentioned</a:t>
                      </a:r>
                    </a:p>
                  </a:txBody>
                  <a:tcPr anchor="ctr"/>
                </a:tc>
                <a:tc>
                  <a:txBody>
                    <a:bodyPr/>
                    <a:lstStyle/>
                    <a:p>
                      <a:r>
                        <a:rPr lang="en-US" sz="2000" dirty="0"/>
                        <a:t>Apostleship mentioned often</a:t>
                      </a:r>
                    </a:p>
                  </a:txBody>
                  <a:tcPr anchor="ctr"/>
                </a:tc>
                <a:extLst>
                  <a:ext uri="{0D108BD9-81ED-4DB2-BD59-A6C34878D82A}">
                    <a16:rowId xmlns:a16="http://schemas.microsoft.com/office/drawing/2014/main" val="2963503715"/>
                  </a:ext>
                </a:extLst>
              </a:tr>
              <a:tr h="370840">
                <a:tc>
                  <a:txBody>
                    <a:bodyPr/>
                    <a:lstStyle/>
                    <a:p>
                      <a:r>
                        <a:rPr lang="en-US" sz="2000" dirty="0"/>
                        <a:t>Benevolent collection mentioned once  (Acts 24:17)</a:t>
                      </a:r>
                    </a:p>
                  </a:txBody>
                  <a:tcPr anchor="ctr"/>
                </a:tc>
                <a:tc>
                  <a:txBody>
                    <a:bodyPr/>
                    <a:lstStyle/>
                    <a:p>
                      <a:r>
                        <a:rPr lang="en-US" sz="2000" dirty="0"/>
                        <a:t>Benevolent collection mentioned repeatedly</a:t>
                      </a:r>
                    </a:p>
                  </a:txBody>
                  <a:tcPr anchor="ctr"/>
                </a:tc>
                <a:extLst>
                  <a:ext uri="{0D108BD9-81ED-4DB2-BD59-A6C34878D82A}">
                    <a16:rowId xmlns:a16="http://schemas.microsoft.com/office/drawing/2014/main" val="349121520"/>
                  </a:ext>
                </a:extLst>
              </a:tr>
              <a:tr h="260970">
                <a:tc>
                  <a:txBody>
                    <a:bodyPr/>
                    <a:lstStyle/>
                    <a:p>
                      <a:r>
                        <a:rPr lang="en-US" sz="2000" dirty="0"/>
                        <a:t>No mention of Paul’s letters</a:t>
                      </a:r>
                    </a:p>
                  </a:txBody>
                  <a:tcPr anchor="ctr"/>
                </a:tc>
                <a:tc>
                  <a:txBody>
                    <a:bodyPr/>
                    <a:lstStyle/>
                    <a:p>
                      <a:r>
                        <a:rPr lang="en-US" sz="2000" dirty="0"/>
                        <a:t>Paul is a letter-writer</a:t>
                      </a:r>
                    </a:p>
                  </a:txBody>
                  <a:tcPr anchor="ctr"/>
                </a:tc>
                <a:extLst>
                  <a:ext uri="{0D108BD9-81ED-4DB2-BD59-A6C34878D82A}">
                    <a16:rowId xmlns:a16="http://schemas.microsoft.com/office/drawing/2014/main" val="472534968"/>
                  </a:ext>
                </a:extLst>
              </a:tr>
              <a:tr h="370840">
                <a:tc>
                  <a:txBody>
                    <a:bodyPr/>
                    <a:lstStyle/>
                    <a:p>
                      <a:r>
                        <a:rPr lang="en-US" sz="2000" dirty="0"/>
                        <a:t>Paul performs many miracles</a:t>
                      </a:r>
                    </a:p>
                  </a:txBody>
                  <a:tcPr anchor="ctr"/>
                </a:tc>
                <a:tc>
                  <a:txBody>
                    <a:bodyPr/>
                    <a:lstStyle/>
                    <a:p>
                      <a:r>
                        <a:rPr lang="en-US" sz="2000" dirty="0"/>
                        <a:t>Paul performed the signs of an apostle</a:t>
                      </a:r>
                    </a:p>
                  </a:txBody>
                  <a:tcPr anchor="ctr"/>
                </a:tc>
                <a:extLst>
                  <a:ext uri="{0D108BD9-81ED-4DB2-BD59-A6C34878D82A}">
                    <a16:rowId xmlns:a16="http://schemas.microsoft.com/office/drawing/2014/main" val="3367691938"/>
                  </a:ext>
                </a:extLst>
              </a:tr>
              <a:tr h="370840">
                <a:tc>
                  <a:txBody>
                    <a:bodyPr/>
                    <a:lstStyle/>
                    <a:p>
                      <a:r>
                        <a:rPr lang="en-US" sz="2000" dirty="0"/>
                        <a:t>Paul’s sermons sound little like his epistles  (Acts 14 &amp; 17)</a:t>
                      </a:r>
                    </a:p>
                  </a:txBody>
                  <a:tcPr anchor="ctr"/>
                </a:tc>
                <a:tc>
                  <a:txBody>
                    <a:bodyPr/>
                    <a:lstStyle/>
                    <a:p>
                      <a:endParaRPr lang="en-US" sz="2000" dirty="0"/>
                    </a:p>
                  </a:txBody>
                  <a:tcPr anchor="ctr"/>
                </a:tc>
                <a:extLst>
                  <a:ext uri="{0D108BD9-81ED-4DB2-BD59-A6C34878D82A}">
                    <a16:rowId xmlns:a16="http://schemas.microsoft.com/office/drawing/2014/main" val="3369586314"/>
                  </a:ext>
                </a:extLst>
              </a:tr>
            </a:tbl>
          </a:graphicData>
        </a:graphic>
      </p:graphicFrame>
      <p:sp>
        <p:nvSpPr>
          <p:cNvPr id="2" name="Footer Placeholder 1">
            <a:extLst>
              <a:ext uri="{FF2B5EF4-FFF2-40B4-BE49-F238E27FC236}">
                <a16:creationId xmlns:a16="http://schemas.microsoft.com/office/drawing/2014/main" id="{B16D0410-FA3D-0360-067C-605587E773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21ABFC39-9445-D2F6-BFCC-C1A925FB20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B7F3CE5-DF5A-3533-44F9-57D93180DD8F}"/>
              </a:ext>
            </a:extLst>
          </p:cNvPr>
          <p:cNvSpPr>
            <a:spLocks noGrp="1"/>
          </p:cNvSpPr>
          <p:nvPr>
            <p:ph type="dt" sz="half" idx="10"/>
          </p:nvPr>
        </p:nvSpPr>
        <p:spPr/>
        <p:txBody>
          <a:bodyPr/>
          <a:lstStyle/>
          <a:p>
            <a:r>
              <a:rPr lang="en-US" dirty="0"/>
              <a:t>Outline, 90</a:t>
            </a:r>
          </a:p>
        </p:txBody>
      </p:sp>
    </p:spTree>
    <p:extLst>
      <p:ext uri="{BB962C8B-B14F-4D97-AF65-F5344CB8AC3E}">
        <p14:creationId xmlns:p14="http://schemas.microsoft.com/office/powerpoint/2010/main" val="1375924323"/>
      </p:ext>
    </p:extLst>
  </p:cSld>
  <p:clrMapOvr>
    <a:overrideClrMapping bg1="dk2" tx1="lt1" bg2="dk1" tx2="lt2" accent1="accent1" accent2="accent2" accent3="accent3" accent4="accent4" accent5="accent5" accent6="accent6" hlink="hlink" folHlink="folHlink"/>
  </p:clrMapOvr>
  <p:transition spd="med">
    <p:pull/>
  </p:transition>
</p:sld>
</file>

<file path=ppt/slides/slide68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1D8DCD4-8EBD-0384-7872-EDDBDC8353B8}"/>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A6D74404-F7B2-12D9-FB7F-52352A69B512}"/>
              </a:ext>
            </a:extLst>
          </p:cNvPr>
          <p:cNvSpPr>
            <a:spLocks noGrp="1"/>
          </p:cNvSpPr>
          <p:nvPr>
            <p:ph type="title"/>
          </p:nvPr>
        </p:nvSpPr>
        <p:spPr/>
        <p:txBody>
          <a:bodyPr/>
          <a:lstStyle/>
          <a:p>
            <a:pPr algn="l"/>
            <a:r>
              <a:rPr lang="en-US" sz="3000" dirty="0">
                <a:latin typeface="+mn-lt"/>
              </a:rPr>
              <a:t>Objections To Lukan Authorship:</a:t>
            </a:r>
            <a:br>
              <a:rPr lang="en-US" sz="3000" dirty="0">
                <a:latin typeface="+mn-lt"/>
              </a:rPr>
            </a:br>
            <a:r>
              <a:rPr lang="en-US" dirty="0"/>
              <a:t>Paul’s Portrait Is Different</a:t>
            </a:r>
          </a:p>
        </p:txBody>
      </p:sp>
      <p:graphicFrame>
        <p:nvGraphicFramePr>
          <p:cNvPr id="7" name="Content Placeholder 6">
            <a:extLst>
              <a:ext uri="{FF2B5EF4-FFF2-40B4-BE49-F238E27FC236}">
                <a16:creationId xmlns:a16="http://schemas.microsoft.com/office/drawing/2014/main" id="{1C2578BD-2CD7-EE52-46C8-626BAD2B746D}"/>
              </a:ext>
            </a:extLst>
          </p:cNvPr>
          <p:cNvGraphicFramePr>
            <a:graphicFrameLocks noGrp="1"/>
          </p:cNvGraphicFramePr>
          <p:nvPr>
            <p:ph idx="1"/>
            <p:extLst>
              <p:ext uri="{D42A27DB-BD31-4B8C-83A1-F6EECF244321}">
                <p14:modId xmlns:p14="http://schemas.microsoft.com/office/powerpoint/2010/main" val="2557372260"/>
              </p:ext>
            </p:extLst>
          </p:nvPr>
        </p:nvGraphicFramePr>
        <p:xfrm>
          <a:off x="457200" y="1695893"/>
          <a:ext cx="8229600" cy="397764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369846810"/>
                    </a:ext>
                  </a:extLst>
                </a:gridCol>
                <a:gridCol w="4114800">
                  <a:extLst>
                    <a:ext uri="{9D8B030D-6E8A-4147-A177-3AD203B41FA5}">
                      <a16:colId xmlns:a16="http://schemas.microsoft.com/office/drawing/2014/main" val="1076998075"/>
                    </a:ext>
                  </a:extLst>
                </a:gridCol>
              </a:tblGrid>
              <a:tr h="370840">
                <a:tc>
                  <a:txBody>
                    <a:bodyPr/>
                    <a:lstStyle/>
                    <a:p>
                      <a:pPr algn="ctr"/>
                      <a:r>
                        <a:rPr lang="en-US" sz="2500" b="0" dirty="0">
                          <a:latin typeface="+mj-lt"/>
                        </a:rPr>
                        <a:t>Paul In Acts</a:t>
                      </a:r>
                    </a:p>
                  </a:txBody>
                  <a:tcPr anchor="ctr"/>
                </a:tc>
                <a:tc>
                  <a:txBody>
                    <a:bodyPr/>
                    <a:lstStyle/>
                    <a:p>
                      <a:pPr algn="ctr"/>
                      <a:r>
                        <a:rPr lang="en-US" sz="2500" b="0" dirty="0">
                          <a:latin typeface="+mj-lt"/>
                        </a:rPr>
                        <a:t>Paul In Epistles</a:t>
                      </a:r>
                    </a:p>
                  </a:txBody>
                  <a:tcPr anchor="ctr"/>
                </a:tc>
                <a:extLst>
                  <a:ext uri="{0D108BD9-81ED-4DB2-BD59-A6C34878D82A}">
                    <a16:rowId xmlns:a16="http://schemas.microsoft.com/office/drawing/2014/main" val="2445998666"/>
                  </a:ext>
                </a:extLst>
              </a:tr>
              <a:tr h="370840">
                <a:tc>
                  <a:txBody>
                    <a:bodyPr/>
                    <a:lstStyle/>
                    <a:p>
                      <a:r>
                        <a:rPr lang="en-US" sz="2000" dirty="0"/>
                        <a:t>Paul is an outstanding orator  (Acts 22:22; 23:1ff)</a:t>
                      </a:r>
                    </a:p>
                  </a:txBody>
                  <a:tcPr anchor="ctr"/>
                </a:tc>
                <a:tc>
                  <a:txBody>
                    <a:bodyPr/>
                    <a:lstStyle/>
                    <a:p>
                      <a:r>
                        <a:rPr lang="en-US" sz="2000" dirty="0"/>
                        <a:t>Paul is feeble in speech  (2 Cor. 10:10; 11:6)</a:t>
                      </a:r>
                    </a:p>
                  </a:txBody>
                  <a:tcPr anchor="ctr"/>
                </a:tc>
                <a:extLst>
                  <a:ext uri="{0D108BD9-81ED-4DB2-BD59-A6C34878D82A}">
                    <a16:rowId xmlns:a16="http://schemas.microsoft.com/office/drawing/2014/main" val="1351707870"/>
                  </a:ext>
                </a:extLst>
              </a:tr>
              <a:tr h="370840">
                <a:tc>
                  <a:txBody>
                    <a:bodyPr/>
                    <a:lstStyle/>
                    <a:p>
                      <a:r>
                        <a:rPr lang="en-US" sz="2000" dirty="0"/>
                        <a:t>Jewish customs observed  (Acts 21)</a:t>
                      </a:r>
                    </a:p>
                  </a:txBody>
                  <a:tcPr anchor="ctr"/>
                </a:tc>
                <a:tc>
                  <a:txBody>
                    <a:bodyPr/>
                    <a:lstStyle/>
                    <a:p>
                      <a:r>
                        <a:rPr lang="en-US" sz="2000" dirty="0"/>
                        <a:t>Mosaic law replaced by the Gospel  (Gal. 3)</a:t>
                      </a:r>
                    </a:p>
                  </a:txBody>
                  <a:tcPr anchor="ctr"/>
                </a:tc>
                <a:extLst>
                  <a:ext uri="{0D108BD9-81ED-4DB2-BD59-A6C34878D82A}">
                    <a16:rowId xmlns:a16="http://schemas.microsoft.com/office/drawing/2014/main" val="2963503715"/>
                  </a:ext>
                </a:extLst>
              </a:tr>
              <a:tr h="370840">
                <a:tc>
                  <a:txBody>
                    <a:bodyPr/>
                    <a:lstStyle/>
                    <a:p>
                      <a:r>
                        <a:rPr lang="en-US" sz="2000" dirty="0"/>
                        <a:t>Conflict with Jewish &amp; Gentile leaders</a:t>
                      </a:r>
                    </a:p>
                  </a:txBody>
                  <a:tcPr anchor="ctr"/>
                </a:tc>
                <a:tc>
                  <a:txBody>
                    <a:bodyPr/>
                    <a:lstStyle/>
                    <a:p>
                      <a:r>
                        <a:rPr lang="en-US" sz="2000" dirty="0"/>
                        <a:t>Conflict with Christians</a:t>
                      </a:r>
                    </a:p>
                  </a:txBody>
                  <a:tcPr anchor="ctr"/>
                </a:tc>
                <a:extLst>
                  <a:ext uri="{0D108BD9-81ED-4DB2-BD59-A6C34878D82A}">
                    <a16:rowId xmlns:a16="http://schemas.microsoft.com/office/drawing/2014/main" val="349121520"/>
                  </a:ext>
                </a:extLst>
              </a:tr>
              <a:tr h="260970">
                <a:tc>
                  <a:txBody>
                    <a:bodyPr/>
                    <a:lstStyle/>
                    <a:p>
                      <a:r>
                        <a:rPr lang="en-US" sz="2000" dirty="0"/>
                        <a:t>Paul’s apostleship mentioned twice  (Acts 14:4, 14)</a:t>
                      </a:r>
                    </a:p>
                  </a:txBody>
                  <a:tcPr anchor="ctr"/>
                </a:tc>
                <a:tc>
                  <a:txBody>
                    <a:bodyPr/>
                    <a:lstStyle/>
                    <a:p>
                      <a:r>
                        <a:rPr lang="en-US" sz="2000" dirty="0"/>
                        <a:t>Paul’s apostleship mentioned many times  (Gal. 1:1)</a:t>
                      </a:r>
                    </a:p>
                  </a:txBody>
                  <a:tcPr anchor="ctr"/>
                </a:tc>
                <a:extLst>
                  <a:ext uri="{0D108BD9-81ED-4DB2-BD59-A6C34878D82A}">
                    <a16:rowId xmlns:a16="http://schemas.microsoft.com/office/drawing/2014/main" val="472534968"/>
                  </a:ext>
                </a:extLst>
              </a:tr>
              <a:tr h="370840">
                <a:tc>
                  <a:txBody>
                    <a:bodyPr/>
                    <a:lstStyle/>
                    <a:p>
                      <a:r>
                        <a:rPr lang="en-US" sz="2000" dirty="0"/>
                        <a:t>Justification by faith not mentioned in Paul’s sermons &amp; speeches</a:t>
                      </a:r>
                    </a:p>
                  </a:txBody>
                  <a:tcPr anchor="ctr"/>
                </a:tc>
                <a:tc>
                  <a:txBody>
                    <a:bodyPr/>
                    <a:lstStyle/>
                    <a:p>
                      <a:r>
                        <a:rPr lang="en-US" sz="2000" dirty="0"/>
                        <a:t>Justification by faith emphasized  (Rom.; Gal.; Eph.)</a:t>
                      </a:r>
                    </a:p>
                  </a:txBody>
                  <a:tcPr anchor="ctr"/>
                </a:tc>
                <a:extLst>
                  <a:ext uri="{0D108BD9-81ED-4DB2-BD59-A6C34878D82A}">
                    <a16:rowId xmlns:a16="http://schemas.microsoft.com/office/drawing/2014/main" val="3367691938"/>
                  </a:ext>
                </a:extLst>
              </a:tr>
            </a:tbl>
          </a:graphicData>
        </a:graphic>
      </p:graphicFrame>
      <p:sp>
        <p:nvSpPr>
          <p:cNvPr id="2" name="Footer Placeholder 1">
            <a:extLst>
              <a:ext uri="{FF2B5EF4-FFF2-40B4-BE49-F238E27FC236}">
                <a16:creationId xmlns:a16="http://schemas.microsoft.com/office/drawing/2014/main" id="{05B6DB07-F82F-DBD8-B038-9F308BD91B0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4E1F9D45-48A2-B917-6BC8-DE894721E1F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15ED67F-DBB0-586D-C7ED-C304500F2DAB}"/>
              </a:ext>
            </a:extLst>
          </p:cNvPr>
          <p:cNvSpPr>
            <a:spLocks noGrp="1"/>
          </p:cNvSpPr>
          <p:nvPr>
            <p:ph type="dt" sz="half" idx="10"/>
          </p:nvPr>
        </p:nvSpPr>
        <p:spPr/>
        <p:txBody>
          <a:bodyPr/>
          <a:lstStyle/>
          <a:p>
            <a:r>
              <a:rPr lang="en-US" dirty="0"/>
              <a:t>Outline, 90</a:t>
            </a:r>
          </a:p>
        </p:txBody>
      </p:sp>
    </p:spTree>
    <p:extLst>
      <p:ext uri="{BB962C8B-B14F-4D97-AF65-F5344CB8AC3E}">
        <p14:creationId xmlns:p14="http://schemas.microsoft.com/office/powerpoint/2010/main" val="2294642868"/>
      </p:ext>
    </p:extLst>
  </p:cSld>
  <p:clrMapOvr>
    <a:overrideClrMapping bg1="dk2" tx1="lt1" bg2="dk1" tx2="lt2" accent1="accent1" accent2="accent2" accent3="accent3" accent4="accent4" accent5="accent5" accent6="accent6" hlink="hlink" folHlink="folHlink"/>
  </p:clrMapOvr>
  <p:transition spd="med">
    <p:pull/>
  </p:transition>
</p:sld>
</file>

<file path=ppt/slides/slide68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5B7D68BC-2B95-D496-B275-7BC8D7331805}"/>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1A70D502-8925-92C2-094B-A9A5369549E7}"/>
              </a:ext>
            </a:extLst>
          </p:cNvPr>
          <p:cNvSpPr>
            <a:spLocks noGrp="1"/>
          </p:cNvSpPr>
          <p:nvPr>
            <p:ph type="title"/>
          </p:nvPr>
        </p:nvSpPr>
        <p:spPr/>
        <p:txBody>
          <a:bodyPr/>
          <a:lstStyle/>
          <a:p>
            <a:pPr algn="l"/>
            <a:r>
              <a:rPr lang="en-US" sz="3000" dirty="0">
                <a:latin typeface="+mn-lt"/>
              </a:rPr>
              <a:t>Objections To Lukan Authorship:</a:t>
            </a:r>
            <a:br>
              <a:rPr lang="en-US" sz="3000" dirty="0">
                <a:latin typeface="+mn-lt"/>
              </a:rPr>
            </a:br>
            <a:r>
              <a:rPr lang="en-US" dirty="0"/>
              <a:t>Paul’s Portrait Is Different</a:t>
            </a:r>
          </a:p>
        </p:txBody>
      </p:sp>
      <p:graphicFrame>
        <p:nvGraphicFramePr>
          <p:cNvPr id="7" name="Content Placeholder 6">
            <a:extLst>
              <a:ext uri="{FF2B5EF4-FFF2-40B4-BE49-F238E27FC236}">
                <a16:creationId xmlns:a16="http://schemas.microsoft.com/office/drawing/2014/main" id="{D3AEC7A0-2108-3E8C-BC1B-C9EB962A3A2C}"/>
              </a:ext>
            </a:extLst>
          </p:cNvPr>
          <p:cNvGraphicFramePr>
            <a:graphicFrameLocks noGrp="1"/>
          </p:cNvGraphicFramePr>
          <p:nvPr>
            <p:ph idx="1"/>
            <p:extLst>
              <p:ext uri="{D42A27DB-BD31-4B8C-83A1-F6EECF244321}">
                <p14:modId xmlns:p14="http://schemas.microsoft.com/office/powerpoint/2010/main" val="2943422788"/>
              </p:ext>
            </p:extLst>
          </p:nvPr>
        </p:nvGraphicFramePr>
        <p:xfrm>
          <a:off x="457200" y="1695893"/>
          <a:ext cx="8229600" cy="288036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369846810"/>
                    </a:ext>
                  </a:extLst>
                </a:gridCol>
                <a:gridCol w="4114800">
                  <a:extLst>
                    <a:ext uri="{9D8B030D-6E8A-4147-A177-3AD203B41FA5}">
                      <a16:colId xmlns:a16="http://schemas.microsoft.com/office/drawing/2014/main" val="1076998075"/>
                    </a:ext>
                  </a:extLst>
                </a:gridCol>
              </a:tblGrid>
              <a:tr h="370840">
                <a:tc>
                  <a:txBody>
                    <a:bodyPr/>
                    <a:lstStyle/>
                    <a:p>
                      <a:pPr algn="ctr"/>
                      <a:r>
                        <a:rPr lang="en-US" sz="2500" b="0" dirty="0">
                          <a:latin typeface="+mj-lt"/>
                        </a:rPr>
                        <a:t>Paul In Acts</a:t>
                      </a:r>
                    </a:p>
                  </a:txBody>
                  <a:tcPr anchor="ctr"/>
                </a:tc>
                <a:tc>
                  <a:txBody>
                    <a:bodyPr/>
                    <a:lstStyle/>
                    <a:p>
                      <a:pPr algn="ctr"/>
                      <a:r>
                        <a:rPr lang="en-US" sz="2500" b="0" dirty="0">
                          <a:latin typeface="+mj-lt"/>
                        </a:rPr>
                        <a:t>Paul In Epistles</a:t>
                      </a:r>
                    </a:p>
                  </a:txBody>
                  <a:tcPr anchor="ctr"/>
                </a:tc>
                <a:extLst>
                  <a:ext uri="{0D108BD9-81ED-4DB2-BD59-A6C34878D82A}">
                    <a16:rowId xmlns:a16="http://schemas.microsoft.com/office/drawing/2014/main" val="2445998666"/>
                  </a:ext>
                </a:extLst>
              </a:tr>
              <a:tr h="370840">
                <a:tc>
                  <a:txBody>
                    <a:bodyPr/>
                    <a:lstStyle/>
                    <a:p>
                      <a:r>
                        <a:rPr lang="en-US" sz="2000" dirty="0"/>
                        <a:t>Paul’s Roman citizenship mentioned  (Acts 22:25-29)</a:t>
                      </a:r>
                    </a:p>
                  </a:txBody>
                  <a:tcPr anchor="ctr"/>
                </a:tc>
                <a:tc>
                  <a:txBody>
                    <a:bodyPr/>
                    <a:lstStyle/>
                    <a:p>
                      <a:r>
                        <a:rPr lang="en-US" sz="2000" dirty="0"/>
                        <a:t>Paul’s Roman citizenship not mentioned</a:t>
                      </a:r>
                    </a:p>
                  </a:txBody>
                  <a:tcPr anchor="ctr"/>
                </a:tc>
                <a:extLst>
                  <a:ext uri="{0D108BD9-81ED-4DB2-BD59-A6C34878D82A}">
                    <a16:rowId xmlns:a16="http://schemas.microsoft.com/office/drawing/2014/main" val="3369586314"/>
                  </a:ext>
                </a:extLst>
              </a:tr>
              <a:tr h="370840">
                <a:tc>
                  <a:txBody>
                    <a:bodyPr/>
                    <a:lstStyle/>
                    <a:p>
                      <a:r>
                        <a:rPr lang="en-US" sz="2000" dirty="0"/>
                        <a:t>Paul is proud of Pharisaic piety  (Acts 16:3; 21:18-26; 26:5)</a:t>
                      </a:r>
                    </a:p>
                  </a:txBody>
                  <a:tcPr anchor="ctr"/>
                </a:tc>
                <a:tc>
                  <a:txBody>
                    <a:bodyPr/>
                    <a:lstStyle/>
                    <a:p>
                      <a:r>
                        <a:rPr lang="en-US" sz="2000" dirty="0"/>
                        <a:t>Paul is free in Christ  (1 Cor. 9:10-19; Gal. 2:5, 11)</a:t>
                      </a:r>
                    </a:p>
                  </a:txBody>
                  <a:tcPr anchor="ctr"/>
                </a:tc>
                <a:extLst>
                  <a:ext uri="{0D108BD9-81ED-4DB2-BD59-A6C34878D82A}">
                    <a16:rowId xmlns:a16="http://schemas.microsoft.com/office/drawing/2014/main" val="1335260261"/>
                  </a:ext>
                </a:extLst>
              </a:tr>
              <a:tr h="370840">
                <a:tc>
                  <a:txBody>
                    <a:bodyPr/>
                    <a:lstStyle/>
                    <a:p>
                      <a:r>
                        <a:rPr lang="en-US" sz="2000" dirty="0"/>
                        <a:t>Paul has close ties with the Jerusalem apostles  (Acts 9:10-19, 23-30)</a:t>
                      </a:r>
                    </a:p>
                  </a:txBody>
                  <a:tcPr anchor="ctr"/>
                </a:tc>
                <a:tc>
                  <a:txBody>
                    <a:bodyPr/>
                    <a:lstStyle/>
                    <a:p>
                      <a:r>
                        <a:rPr lang="en-US" sz="2000" dirty="0"/>
                        <a:t>Paul emphasizes his independence from the apostles  (Gal. 1:1, 17, 19; 2:6)</a:t>
                      </a:r>
                    </a:p>
                  </a:txBody>
                  <a:tcPr anchor="ctr"/>
                </a:tc>
                <a:extLst>
                  <a:ext uri="{0D108BD9-81ED-4DB2-BD59-A6C34878D82A}">
                    <a16:rowId xmlns:a16="http://schemas.microsoft.com/office/drawing/2014/main" val="2150358751"/>
                  </a:ext>
                </a:extLst>
              </a:tr>
            </a:tbl>
          </a:graphicData>
        </a:graphic>
      </p:graphicFrame>
      <p:sp>
        <p:nvSpPr>
          <p:cNvPr id="2" name="Footer Placeholder 1">
            <a:extLst>
              <a:ext uri="{FF2B5EF4-FFF2-40B4-BE49-F238E27FC236}">
                <a16:creationId xmlns:a16="http://schemas.microsoft.com/office/drawing/2014/main" id="{A372EF67-9E1F-D768-2223-7422524A4A5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5E8F147F-169B-C461-C32B-A699E995528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90E1D90E-142E-E0F4-F9BC-C20CFF65BA2F}"/>
              </a:ext>
            </a:extLst>
          </p:cNvPr>
          <p:cNvSpPr>
            <a:spLocks noGrp="1"/>
          </p:cNvSpPr>
          <p:nvPr>
            <p:ph type="dt" sz="half" idx="10"/>
          </p:nvPr>
        </p:nvSpPr>
        <p:spPr/>
        <p:txBody>
          <a:bodyPr/>
          <a:lstStyle/>
          <a:p>
            <a:r>
              <a:rPr lang="en-US" dirty="0"/>
              <a:t>Outline, 90</a:t>
            </a:r>
          </a:p>
        </p:txBody>
      </p:sp>
    </p:spTree>
    <p:extLst>
      <p:ext uri="{BB962C8B-B14F-4D97-AF65-F5344CB8AC3E}">
        <p14:creationId xmlns:p14="http://schemas.microsoft.com/office/powerpoint/2010/main" val="2558832645"/>
      </p:ext>
    </p:extLst>
  </p:cSld>
  <p:clrMapOvr>
    <a:overrideClrMapping bg1="dk2" tx1="lt1" bg2="dk1" tx2="lt2" accent1="accent1" accent2="accent2" accent3="accent3" accent4="accent4" accent5="accent5" accent6="accent6" hlink="hlink" folHlink="folHlink"/>
  </p:clrMapOvr>
  <p:transition spd="med">
    <p:pull/>
  </p:transition>
</p:sld>
</file>

<file path=ppt/slides/slide68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1AE4737-EA46-6C72-F1AB-494C9928800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5167F6D-C9B3-CDD6-DC44-B4B9B506C159}"/>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panose="020B0604020202020204"/>
                <a:ea typeface="+mj-ea"/>
                <a:cs typeface="+mj-cs"/>
              </a:rPr>
              <a:t>Objections To Lukan Authorship:</a:t>
            </a:r>
            <a:br>
              <a:rPr kumimoji="0" lang="en-US" sz="30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panose="020B0604020202020204"/>
                <a:ea typeface="+mj-ea"/>
                <a:cs typeface="+mj-cs"/>
              </a:rPr>
            </a:br>
            <a:r>
              <a:rPr kumimoji="0" lang="en-US" sz="44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Black" panose="020B0A04020102020204"/>
                <a:ea typeface="+mj-ea"/>
                <a:cs typeface="+mj-cs"/>
              </a:rPr>
              <a:t>Paul’s Portrait Different</a:t>
            </a:r>
            <a:endParaRPr lang="en-US" dirty="0">
              <a:solidFill>
                <a:schemeClr val="tx1"/>
              </a:solidFill>
            </a:endParaRPr>
          </a:p>
        </p:txBody>
      </p:sp>
      <p:sp>
        <p:nvSpPr>
          <p:cNvPr id="3" name="Content Placeholder 2">
            <a:extLst>
              <a:ext uri="{FF2B5EF4-FFF2-40B4-BE49-F238E27FC236}">
                <a16:creationId xmlns:a16="http://schemas.microsoft.com/office/drawing/2014/main" id="{DCFF4E63-DE68-E29E-F2CD-263D9240A2D1}"/>
              </a:ext>
            </a:extLst>
          </p:cNvPr>
          <p:cNvSpPr>
            <a:spLocks noGrp="1"/>
          </p:cNvSpPr>
          <p:nvPr>
            <p:ph idx="1"/>
          </p:nvPr>
        </p:nvSpPr>
        <p:spPr>
          <a:xfrm>
            <a:off x="457200" y="1690577"/>
            <a:ext cx="8229600" cy="4440348"/>
          </a:xfrm>
        </p:spPr>
        <p:txBody>
          <a:bodyPr/>
          <a:lstStyle/>
          <a:p>
            <a:pPr marL="457200" indent="-457200">
              <a:spcBef>
                <a:spcPts val="0"/>
              </a:spcBef>
              <a:spcAft>
                <a:spcPts val="2400"/>
              </a:spcAft>
            </a:pPr>
            <a:r>
              <a:rPr lang="en-US" sz="2800" b="1" dirty="0">
                <a:solidFill>
                  <a:srgbClr val="FFFF00"/>
                </a:solidFill>
              </a:rPr>
              <a:t>Apparent</a:t>
            </a:r>
            <a:r>
              <a:rPr lang="en-US" sz="2800" dirty="0"/>
              <a:t> dissimilarity is not necessarily </a:t>
            </a:r>
            <a:r>
              <a:rPr lang="en-US" sz="2800" b="1" dirty="0">
                <a:solidFill>
                  <a:srgbClr val="FFFF00"/>
                </a:solidFill>
              </a:rPr>
              <a:t>real</a:t>
            </a:r>
            <a:r>
              <a:rPr lang="en-US" sz="2800" dirty="0"/>
              <a:t> dissimilarity</a:t>
            </a:r>
          </a:p>
          <a:p>
            <a:pPr marL="457200" indent="-457200">
              <a:spcBef>
                <a:spcPts val="0"/>
              </a:spcBef>
              <a:spcAft>
                <a:spcPts val="2400"/>
              </a:spcAft>
            </a:pPr>
            <a:r>
              <a:rPr lang="en-US" sz="2800" dirty="0"/>
              <a:t>If the author of Acts were trying to </a:t>
            </a:r>
            <a:r>
              <a:rPr lang="en-US" sz="2800" b="1" dirty="0">
                <a:solidFill>
                  <a:srgbClr val="FFFF00"/>
                </a:solidFill>
              </a:rPr>
              <a:t>pass himself off </a:t>
            </a:r>
            <a:r>
              <a:rPr lang="en-US" sz="2800" dirty="0"/>
              <a:t>as one of Paul’s companions, we would expect him to cite or mention some of Paul’s </a:t>
            </a:r>
            <a:r>
              <a:rPr lang="en-US" sz="2800" b="1" dirty="0">
                <a:solidFill>
                  <a:srgbClr val="FFFF00"/>
                </a:solidFill>
              </a:rPr>
              <a:t>letters</a:t>
            </a:r>
            <a:r>
              <a:rPr lang="en-US" sz="2800" dirty="0"/>
              <a:t> and/or more closely correlate his account with the </a:t>
            </a:r>
            <a:r>
              <a:rPr lang="en-US" sz="2800" b="1" dirty="0">
                <a:solidFill>
                  <a:srgbClr val="FFFF00"/>
                </a:solidFill>
              </a:rPr>
              <a:t>biographical</a:t>
            </a:r>
            <a:r>
              <a:rPr lang="en-US" sz="2800" dirty="0"/>
              <a:t> and </a:t>
            </a:r>
            <a:r>
              <a:rPr lang="en-US" sz="2800" b="1" dirty="0">
                <a:solidFill>
                  <a:srgbClr val="FFFF00"/>
                </a:solidFill>
              </a:rPr>
              <a:t>theological</a:t>
            </a:r>
            <a:r>
              <a:rPr lang="en-US" sz="2800" dirty="0"/>
              <a:t> details in Paul’s letters  </a:t>
            </a:r>
            <a:r>
              <a:rPr lang="en-US" sz="2000" dirty="0"/>
              <a:t>(</a:t>
            </a:r>
            <a:r>
              <a:rPr lang="en-US" sz="2000" i="1" dirty="0"/>
              <a:t>The Apologetics Study Bible</a:t>
            </a:r>
            <a:r>
              <a:rPr lang="en-US" sz="2000" dirty="0"/>
              <a:t>, 1508)</a:t>
            </a:r>
          </a:p>
        </p:txBody>
      </p:sp>
      <p:sp>
        <p:nvSpPr>
          <p:cNvPr id="4" name="Date Placeholder 3">
            <a:extLst>
              <a:ext uri="{FF2B5EF4-FFF2-40B4-BE49-F238E27FC236}">
                <a16:creationId xmlns:a16="http://schemas.microsoft.com/office/drawing/2014/main" id="{C635F93E-4A53-5015-36B7-D768B7AD563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90-91</a:t>
            </a:r>
          </a:p>
        </p:txBody>
      </p:sp>
      <p:sp>
        <p:nvSpPr>
          <p:cNvPr id="5" name="Footer Placeholder 4">
            <a:extLst>
              <a:ext uri="{FF2B5EF4-FFF2-40B4-BE49-F238E27FC236}">
                <a16:creationId xmlns:a16="http://schemas.microsoft.com/office/drawing/2014/main" id="{9B20EE86-1283-7EE2-FF7E-CE7E5B4870E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C84C1760-C527-7F16-B43D-A911A2DAF9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693200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8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1AEE8D1-ABD7-FF29-FCBB-138A532D5D9A}"/>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16698F4F-0674-FB0B-ED9A-2C4E72BA3752}"/>
              </a:ext>
            </a:extLst>
          </p:cNvPr>
          <p:cNvPicPr>
            <a:picLocks noChangeAspect="1"/>
          </p:cNvPicPr>
          <p:nvPr/>
        </p:nvPicPr>
        <p:blipFill rotWithShape="1">
          <a:blip r:embed="rId2"/>
          <a:srcRect l="30632" r="29790"/>
          <a:stretch/>
        </p:blipFill>
        <p:spPr>
          <a:xfrm>
            <a:off x="3038379" y="1690577"/>
            <a:ext cx="2981421" cy="4233458"/>
          </a:xfrm>
          <a:prstGeom prst="rect">
            <a:avLst/>
          </a:prstGeom>
        </p:spPr>
      </p:pic>
      <p:sp>
        <p:nvSpPr>
          <p:cNvPr id="2" name="Title 1">
            <a:extLst>
              <a:ext uri="{FF2B5EF4-FFF2-40B4-BE49-F238E27FC236}">
                <a16:creationId xmlns:a16="http://schemas.microsoft.com/office/drawing/2014/main" id="{4E65C823-A589-38D1-9A31-91DE3509DD11}"/>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panose="020B0604020202020204"/>
                <a:ea typeface="+mj-ea"/>
                <a:cs typeface="+mj-cs"/>
              </a:rPr>
              <a:t>Objections To Lukan Authorship:</a:t>
            </a:r>
            <a:br>
              <a:rPr kumimoji="0" lang="en-US" sz="30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panose="020B0604020202020204"/>
                <a:ea typeface="+mj-ea"/>
                <a:cs typeface="+mj-cs"/>
              </a:rPr>
            </a:br>
            <a:r>
              <a:rPr kumimoji="0" lang="en-US" sz="44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Black" panose="020B0A04020102020204"/>
                <a:ea typeface="+mj-ea"/>
                <a:cs typeface="+mj-cs"/>
              </a:rPr>
              <a:t>Paul’s Portrait Different</a:t>
            </a:r>
            <a:endParaRPr lang="en-US" dirty="0">
              <a:solidFill>
                <a:schemeClr val="tx1"/>
              </a:solidFill>
            </a:endParaRPr>
          </a:p>
        </p:txBody>
      </p:sp>
      <p:sp>
        <p:nvSpPr>
          <p:cNvPr id="3" name="Content Placeholder 2">
            <a:extLst>
              <a:ext uri="{FF2B5EF4-FFF2-40B4-BE49-F238E27FC236}">
                <a16:creationId xmlns:a16="http://schemas.microsoft.com/office/drawing/2014/main" id="{6B98300B-0181-0D17-1A43-7901A3820207}"/>
              </a:ext>
            </a:extLst>
          </p:cNvPr>
          <p:cNvSpPr>
            <a:spLocks noGrp="1"/>
          </p:cNvSpPr>
          <p:nvPr>
            <p:ph idx="1"/>
          </p:nvPr>
        </p:nvSpPr>
        <p:spPr>
          <a:xfrm>
            <a:off x="457200" y="1690577"/>
            <a:ext cx="8229600" cy="4440348"/>
          </a:xfrm>
        </p:spPr>
        <p:txBody>
          <a:bodyPr/>
          <a:lstStyle/>
          <a:p>
            <a:pPr marL="0" indent="404813">
              <a:spcBef>
                <a:spcPts val="0"/>
              </a:spcBef>
              <a:spcAft>
                <a:spcPts val="2400"/>
              </a:spcAft>
              <a:buNone/>
            </a:pPr>
            <a:r>
              <a:rPr lang="en-US" sz="2700" b="1" i="1" dirty="0"/>
              <a:t>I. Howard Marshall:  </a:t>
            </a:r>
            <a:r>
              <a:rPr lang="en-US" sz="2700" dirty="0"/>
              <a:t>“The </a:t>
            </a:r>
            <a:r>
              <a:rPr lang="en-US" sz="2700" b="1" dirty="0">
                <a:solidFill>
                  <a:srgbClr val="FFFF00"/>
                </a:solidFill>
              </a:rPr>
              <a:t>differences</a:t>
            </a:r>
            <a:r>
              <a:rPr lang="en-US" sz="2700" dirty="0"/>
              <a:t> between Luke’s portrait of Paul and the picture we get from Paul’s own writings are basically due to the </a:t>
            </a:r>
            <a:r>
              <a:rPr lang="en-US" sz="2700" b="1" dirty="0">
                <a:solidFill>
                  <a:srgbClr val="FFFF00"/>
                </a:solidFill>
              </a:rPr>
              <a:t>different interests </a:t>
            </a:r>
            <a:r>
              <a:rPr lang="en-US" sz="2700" dirty="0"/>
              <a:t>of the two writers. Luke is principally concerned with the </a:t>
            </a:r>
            <a:r>
              <a:rPr lang="en-US" sz="2700" b="1" dirty="0">
                <a:solidFill>
                  <a:srgbClr val="FFFF00"/>
                </a:solidFill>
              </a:rPr>
              <a:t>evangelistic mission </a:t>
            </a:r>
            <a:r>
              <a:rPr lang="en-US" sz="2700" dirty="0"/>
              <a:t>of Paul and with his </a:t>
            </a:r>
            <a:r>
              <a:rPr lang="en-US" sz="2700" b="1" dirty="0">
                <a:solidFill>
                  <a:srgbClr val="FFFF00"/>
                </a:solidFill>
              </a:rPr>
              <a:t>relations</a:t>
            </a:r>
            <a:r>
              <a:rPr lang="en-US" sz="2700" dirty="0"/>
              <a:t> to the Jewish Christians, while Paul’s letters reflect his concern for </a:t>
            </a:r>
            <a:r>
              <a:rPr lang="en-US" sz="2700" b="1" dirty="0">
                <a:solidFill>
                  <a:srgbClr val="FFFF00"/>
                </a:solidFill>
              </a:rPr>
              <a:t>problems</a:t>
            </a:r>
            <a:r>
              <a:rPr lang="en-US" sz="2700" dirty="0"/>
              <a:t> within the new churches and for the </a:t>
            </a:r>
            <a:r>
              <a:rPr lang="en-US" sz="2700" b="1" dirty="0">
                <a:solidFill>
                  <a:srgbClr val="FFFF00"/>
                </a:solidFill>
              </a:rPr>
              <a:t>freedom</a:t>
            </a:r>
            <a:r>
              <a:rPr lang="en-US" sz="2700" dirty="0"/>
              <a:t> of the Gentiles from </a:t>
            </a:r>
            <a:r>
              <a:rPr lang="en-US" sz="2700" dirty="0" err="1"/>
              <a:t>Judaistic</a:t>
            </a:r>
            <a:r>
              <a:rPr lang="en-US" sz="2700" dirty="0"/>
              <a:t> and syncretistic perversions of the gospel.”  </a:t>
            </a:r>
            <a:r>
              <a:rPr lang="en-US" sz="2000" dirty="0"/>
              <a:t>(</a:t>
            </a:r>
            <a:r>
              <a:rPr lang="en-US" sz="2000" i="1" dirty="0"/>
              <a:t>Acts: An Introduction and Comm</a:t>
            </a:r>
            <a:r>
              <a:rPr lang="en-US" sz="2000" dirty="0"/>
              <a:t>entary, 45, n. 45)</a:t>
            </a:r>
          </a:p>
          <a:p>
            <a:pPr marL="457200" indent="-457200">
              <a:spcBef>
                <a:spcPts val="0"/>
              </a:spcBef>
              <a:spcAft>
                <a:spcPts val="2400"/>
              </a:spcAft>
            </a:pPr>
            <a:endParaRPr lang="en-US" sz="2600" dirty="0"/>
          </a:p>
        </p:txBody>
      </p:sp>
      <p:sp>
        <p:nvSpPr>
          <p:cNvPr id="4" name="Date Placeholder 3">
            <a:extLst>
              <a:ext uri="{FF2B5EF4-FFF2-40B4-BE49-F238E27FC236}">
                <a16:creationId xmlns:a16="http://schemas.microsoft.com/office/drawing/2014/main" id="{43FD4EC1-F10A-AAA9-1936-139F60EABAB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89</a:t>
            </a:r>
          </a:p>
        </p:txBody>
      </p:sp>
      <p:sp>
        <p:nvSpPr>
          <p:cNvPr id="5" name="Footer Placeholder 4">
            <a:extLst>
              <a:ext uri="{FF2B5EF4-FFF2-40B4-BE49-F238E27FC236}">
                <a16:creationId xmlns:a16="http://schemas.microsoft.com/office/drawing/2014/main" id="{3664C6AD-F3B4-8307-8BDF-DA3AAF938B3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A3058460-67B0-24DC-6EF7-4112D0FDB50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3909078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8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52FE800-898A-600B-3504-780BBECD02DF}"/>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E0A6246F-FC45-2B7C-C29F-21AF72FA8E72}"/>
              </a:ext>
            </a:extLst>
          </p:cNvPr>
          <p:cNvSpPr>
            <a:spLocks noGrp="1"/>
          </p:cNvSpPr>
          <p:nvPr>
            <p:ph type="title"/>
          </p:nvPr>
        </p:nvSpPr>
        <p:spPr/>
        <p:txBody>
          <a:bodyPr/>
          <a:lstStyle/>
          <a:p>
            <a:pPr algn="l"/>
            <a:r>
              <a:rPr lang="en-US" sz="3000" dirty="0">
                <a:latin typeface="+mn-lt"/>
              </a:rPr>
              <a:t>Objections To Lukan Authorship:</a:t>
            </a:r>
            <a:br>
              <a:rPr lang="en-US" sz="3000" dirty="0">
                <a:latin typeface="+mn-lt"/>
              </a:rPr>
            </a:br>
            <a:r>
              <a:rPr lang="en-US" sz="4000" dirty="0"/>
              <a:t>Luke’s Theology Contradicts</a:t>
            </a:r>
          </a:p>
        </p:txBody>
      </p:sp>
      <p:sp>
        <p:nvSpPr>
          <p:cNvPr id="5" name="Content Placeholder 4">
            <a:extLst>
              <a:ext uri="{FF2B5EF4-FFF2-40B4-BE49-F238E27FC236}">
                <a16:creationId xmlns:a16="http://schemas.microsoft.com/office/drawing/2014/main" id="{F3312B35-58EA-9E4E-4F85-B9DC7526A1E9}"/>
              </a:ext>
            </a:extLst>
          </p:cNvPr>
          <p:cNvSpPr>
            <a:spLocks noGrp="1"/>
          </p:cNvSpPr>
          <p:nvPr>
            <p:ph idx="1"/>
          </p:nvPr>
        </p:nvSpPr>
        <p:spPr>
          <a:xfrm>
            <a:off x="457200" y="1818167"/>
            <a:ext cx="8229600" cy="4312758"/>
          </a:xfrm>
        </p:spPr>
        <p:txBody>
          <a:bodyPr/>
          <a:lstStyle/>
          <a:p>
            <a:pPr marL="514350" indent="-457200">
              <a:spcBef>
                <a:spcPts val="0"/>
              </a:spcBef>
              <a:spcAft>
                <a:spcPts val="2400"/>
              </a:spcAft>
            </a:pPr>
            <a:r>
              <a:rPr lang="en-US" sz="2800" dirty="0"/>
              <a:t>Paul </a:t>
            </a:r>
            <a:r>
              <a:rPr lang="en-US" sz="2800" b="1" dirty="0">
                <a:solidFill>
                  <a:srgbClr val="FFFF00"/>
                </a:solidFill>
              </a:rPr>
              <a:t>adheres</a:t>
            </a:r>
            <a:r>
              <a:rPr lang="en-US" sz="2800" dirty="0"/>
              <a:t> </a:t>
            </a:r>
            <a:r>
              <a:rPr lang="en-US" sz="2800" b="1" dirty="0">
                <a:solidFill>
                  <a:srgbClr val="FFFF00"/>
                </a:solidFill>
              </a:rPr>
              <a:t>to</a:t>
            </a:r>
            <a:r>
              <a:rPr lang="en-US" sz="2800" dirty="0"/>
              <a:t> the law in Acts  (Acts 16:1-3; 21:18-26)</a:t>
            </a:r>
          </a:p>
          <a:p>
            <a:pPr marL="514350" indent="-457200">
              <a:spcBef>
                <a:spcPts val="0"/>
              </a:spcBef>
              <a:spcAft>
                <a:spcPts val="2400"/>
              </a:spcAft>
            </a:pPr>
            <a:r>
              <a:rPr lang="en-US" sz="2800" dirty="0"/>
              <a:t>But Paul </a:t>
            </a:r>
            <a:r>
              <a:rPr lang="en-US" sz="2800" b="1" dirty="0">
                <a:solidFill>
                  <a:srgbClr val="FFFF00"/>
                </a:solidFill>
              </a:rPr>
              <a:t>rejects</a:t>
            </a:r>
            <a:r>
              <a:rPr lang="en-US" sz="2800" dirty="0"/>
              <a:t> the law in his epistles  (Rom. 2:23-27; 3:20-21, 27-28; 4:13-16; 6:14; 7:1-7; 8:3; 9:30-33; 10:4-5; Gal. 2:16-21; 3:1-5, 10-13, 17-24; 4:21-31; 5:4, 18; 6:13-15; Eph. 2:14-18; Phil. 3:8-9; Col. 2:13-17)</a:t>
            </a:r>
          </a:p>
          <a:p>
            <a:pPr marL="514350" indent="-457200">
              <a:spcBef>
                <a:spcPts val="0"/>
              </a:spcBef>
              <a:spcAft>
                <a:spcPts val="2400"/>
              </a:spcAft>
            </a:pPr>
            <a:endParaRPr lang="en-US" sz="2800" dirty="0"/>
          </a:p>
        </p:txBody>
      </p:sp>
      <p:sp>
        <p:nvSpPr>
          <p:cNvPr id="2" name="Footer Placeholder 1">
            <a:extLst>
              <a:ext uri="{FF2B5EF4-FFF2-40B4-BE49-F238E27FC236}">
                <a16:creationId xmlns:a16="http://schemas.microsoft.com/office/drawing/2014/main" id="{F26BA03A-7E3B-8AA4-AD91-B48259BDE0F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E87F6192-2787-7F6B-AA6B-108C2376002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BA6CDA50-0935-D5D6-71A2-868A0FBA6E0F}"/>
              </a:ext>
            </a:extLst>
          </p:cNvPr>
          <p:cNvSpPr>
            <a:spLocks noGrp="1"/>
          </p:cNvSpPr>
          <p:nvPr>
            <p:ph type="dt" sz="half" idx="10"/>
          </p:nvPr>
        </p:nvSpPr>
        <p:spPr/>
        <p:txBody>
          <a:bodyPr/>
          <a:lstStyle/>
          <a:p>
            <a:r>
              <a:rPr lang="en-US" dirty="0"/>
              <a:t>Outline, 91</a:t>
            </a:r>
          </a:p>
        </p:txBody>
      </p:sp>
    </p:spTree>
    <p:extLst>
      <p:ext uri="{BB962C8B-B14F-4D97-AF65-F5344CB8AC3E}">
        <p14:creationId xmlns:p14="http://schemas.microsoft.com/office/powerpoint/2010/main" val="457972897"/>
      </p:ext>
    </p:extLst>
  </p:cSld>
  <p:clrMapOvr>
    <a:overrideClrMapping bg1="dk2" tx1="lt1" bg2="dk1" tx2="lt2" accent1="accent1" accent2="accent2" accent3="accent3" accent4="accent4" accent5="accent5" accent6="accent6" hlink="hlink" folHlink="folHlink"/>
  </p:clrMapOvr>
  <p:transition spd="med">
    <p:pull/>
  </p:transition>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Jerome On “Matthew”</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r>
              <a:rPr lang="en-US" b="1" dirty="0">
                <a:solidFill>
                  <a:srgbClr val="FFFF00"/>
                </a:solidFill>
              </a:rPr>
              <a:t>Matthew</a:t>
            </a:r>
            <a:r>
              <a:rPr lang="en-US" dirty="0"/>
              <a:t> composed a gospel</a:t>
            </a:r>
          </a:p>
          <a:p>
            <a:r>
              <a:rPr lang="en-US" dirty="0"/>
              <a:t>Published in </a:t>
            </a:r>
            <a:r>
              <a:rPr lang="en-US" b="1" dirty="0">
                <a:solidFill>
                  <a:srgbClr val="FFFF00"/>
                </a:solidFill>
              </a:rPr>
              <a:t>Judea</a:t>
            </a:r>
          </a:p>
          <a:p>
            <a:r>
              <a:rPr lang="en-US" dirty="0"/>
              <a:t>Written in </a:t>
            </a:r>
            <a:r>
              <a:rPr lang="en-US" b="1" dirty="0">
                <a:solidFill>
                  <a:srgbClr val="FFFF00"/>
                </a:solidFill>
              </a:rPr>
              <a:t>Hebrew</a:t>
            </a:r>
          </a:p>
          <a:p>
            <a:r>
              <a:rPr lang="en-US" dirty="0"/>
              <a:t>Written for </a:t>
            </a:r>
            <a:r>
              <a:rPr lang="en-US" b="1" dirty="0">
                <a:solidFill>
                  <a:srgbClr val="FFFF00"/>
                </a:solidFill>
              </a:rPr>
              <a:t>the circumcision </a:t>
            </a:r>
            <a:r>
              <a:rPr lang="en-US" dirty="0"/>
              <a:t>[Jewish believers]</a:t>
            </a:r>
          </a:p>
          <a:p>
            <a:r>
              <a:rPr lang="en-US" dirty="0"/>
              <a:t>Later translated into </a:t>
            </a:r>
            <a:r>
              <a:rPr lang="en-US" b="1" dirty="0">
                <a:solidFill>
                  <a:srgbClr val="FFFF00"/>
                </a:solidFill>
              </a:rPr>
              <a:t>Greek</a:t>
            </a:r>
          </a:p>
          <a:p>
            <a:r>
              <a:rPr lang="en-US" dirty="0"/>
              <a:t>Hebrew document </a:t>
            </a:r>
            <a:r>
              <a:rPr lang="en-US" b="1" dirty="0">
                <a:solidFill>
                  <a:srgbClr val="FFFF00"/>
                </a:solidFill>
              </a:rPr>
              <a:t>preserved</a:t>
            </a:r>
            <a:r>
              <a:rPr lang="en-US" dirty="0"/>
              <a:t> to his day in the library at Caesarea</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10</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1933253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9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CFE2E10-0CEC-9F95-A45E-CCC28067E1F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8D795BF-CCC2-7F50-5148-C25FD1CBD640}"/>
              </a:ext>
            </a:extLst>
          </p:cNvPr>
          <p:cNvSpPr>
            <a:spLocks noGrp="1"/>
          </p:cNvSpPr>
          <p:nvPr>
            <p:ph type="title"/>
          </p:nvPr>
        </p:nvSpPr>
        <p:spPr/>
        <p:txBody>
          <a:bodyPr/>
          <a:lstStyle/>
          <a:p>
            <a:pPr algn="l"/>
            <a:r>
              <a:rPr kumimoji="0" lang="en-US" sz="30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panose="020B0604020202020204"/>
                <a:ea typeface="+mj-ea"/>
                <a:cs typeface="+mj-cs"/>
              </a:rPr>
              <a:t>Objections To Lukan Authorship:</a:t>
            </a:r>
            <a:br>
              <a:rPr kumimoji="0" lang="en-US" sz="30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panose="020B0604020202020204"/>
                <a:ea typeface="+mj-ea"/>
                <a:cs typeface="+mj-cs"/>
              </a:rPr>
            </a:br>
            <a:r>
              <a:rPr kumimoji="0" lang="en-US" sz="4400" b="0" i="0" u="none" strike="noStrike" kern="0" cap="none" spc="0" normalizeH="0" baseline="0" noProof="0" dirty="0">
                <a:ln>
                  <a:noFill/>
                </a:ln>
                <a:solidFill>
                  <a:schemeClr val="tx1"/>
                </a:solidFill>
                <a:effectLst>
                  <a:outerShdw blurRad="38100" dist="38100" dir="2700000" algn="tl">
                    <a:srgbClr val="000000"/>
                  </a:outerShdw>
                </a:effectLst>
                <a:uLnTx/>
                <a:uFillTx/>
                <a:latin typeface="Arial Black" panose="020B0A04020102020204"/>
                <a:ea typeface="+mj-ea"/>
                <a:cs typeface="+mj-cs"/>
              </a:rPr>
              <a:t>Paul’s Portrait Different</a:t>
            </a:r>
            <a:endParaRPr lang="en-US" dirty="0">
              <a:solidFill>
                <a:schemeClr val="tx1"/>
              </a:solidFill>
            </a:endParaRPr>
          </a:p>
        </p:txBody>
      </p:sp>
      <p:sp>
        <p:nvSpPr>
          <p:cNvPr id="3" name="Content Placeholder 2">
            <a:extLst>
              <a:ext uri="{FF2B5EF4-FFF2-40B4-BE49-F238E27FC236}">
                <a16:creationId xmlns:a16="http://schemas.microsoft.com/office/drawing/2014/main" id="{FD080E07-0BCE-2402-0458-B676765F13D8}"/>
              </a:ext>
            </a:extLst>
          </p:cNvPr>
          <p:cNvSpPr>
            <a:spLocks noGrp="1"/>
          </p:cNvSpPr>
          <p:nvPr>
            <p:ph idx="1"/>
          </p:nvPr>
        </p:nvSpPr>
        <p:spPr>
          <a:xfrm>
            <a:off x="457200" y="1690577"/>
            <a:ext cx="8229600" cy="4440348"/>
          </a:xfrm>
        </p:spPr>
        <p:txBody>
          <a:bodyPr/>
          <a:lstStyle/>
          <a:p>
            <a:pPr marL="457200" indent="-457200">
              <a:spcBef>
                <a:spcPts val="0"/>
              </a:spcBef>
              <a:spcAft>
                <a:spcPts val="2400"/>
              </a:spcAft>
            </a:pPr>
            <a:r>
              <a:rPr lang="en-US" sz="2800" dirty="0"/>
              <a:t>Paul’s </a:t>
            </a:r>
            <a:r>
              <a:rPr lang="en-US" sz="2800" b="1" dirty="0">
                <a:solidFill>
                  <a:srgbClr val="FFFF00"/>
                </a:solidFill>
              </a:rPr>
              <a:t>preaching</a:t>
            </a:r>
            <a:r>
              <a:rPr lang="en-US" sz="2800" dirty="0"/>
              <a:t> in Antioch of Pisidia is in perfect harmony with his </a:t>
            </a:r>
            <a:r>
              <a:rPr lang="en-US" sz="2800" b="1" dirty="0">
                <a:solidFill>
                  <a:srgbClr val="FFFF00"/>
                </a:solidFill>
              </a:rPr>
              <a:t>teaching</a:t>
            </a:r>
            <a:r>
              <a:rPr lang="en-US" sz="2800" dirty="0"/>
              <a:t> in his epistles  (Acts 13:39)</a:t>
            </a:r>
          </a:p>
          <a:p>
            <a:pPr marL="457200" indent="-457200">
              <a:spcBef>
                <a:spcPts val="0"/>
              </a:spcBef>
              <a:spcAft>
                <a:spcPts val="2400"/>
              </a:spcAft>
            </a:pPr>
            <a:r>
              <a:rPr lang="en-US" sz="2800" dirty="0"/>
              <a:t>Paul’s </a:t>
            </a:r>
            <a:r>
              <a:rPr lang="en-US" sz="2800" b="1" dirty="0">
                <a:solidFill>
                  <a:srgbClr val="FFFF00"/>
                </a:solidFill>
              </a:rPr>
              <a:t>farewell addre</a:t>
            </a:r>
            <a:r>
              <a:rPr lang="en-US" sz="2800" dirty="0"/>
              <a:t>ss to the Ephesian elders sounds a lot like his </a:t>
            </a:r>
            <a:r>
              <a:rPr lang="en-US" sz="2800" b="1" dirty="0">
                <a:solidFill>
                  <a:srgbClr val="FFFF00"/>
                </a:solidFill>
              </a:rPr>
              <a:t>teaching</a:t>
            </a:r>
            <a:r>
              <a:rPr lang="en-US" sz="2800" dirty="0"/>
              <a:t> in his epistles  (cf. Acts 20:21, 24-25, 28-35)</a:t>
            </a:r>
          </a:p>
          <a:p>
            <a:pPr marL="457200" indent="-457200">
              <a:spcBef>
                <a:spcPts val="0"/>
              </a:spcBef>
              <a:spcAft>
                <a:spcPts val="2400"/>
              </a:spcAft>
            </a:pPr>
            <a:r>
              <a:rPr lang="en-US" sz="2800" dirty="0"/>
              <a:t>See Kevin Kay, </a:t>
            </a:r>
            <a:r>
              <a:rPr lang="en-US" sz="2800" b="1" dirty="0">
                <a:solidFill>
                  <a:srgbClr val="FFFF00"/>
                </a:solidFill>
              </a:rPr>
              <a:t>“Reconciling Acts &amp; Galatians”  </a:t>
            </a:r>
            <a:r>
              <a:rPr lang="en-US" sz="2000" dirty="0"/>
              <a:t>(2018 SITS Conference, www.sitsconference.com)</a:t>
            </a:r>
          </a:p>
        </p:txBody>
      </p:sp>
      <p:sp>
        <p:nvSpPr>
          <p:cNvPr id="4" name="Date Placeholder 3">
            <a:extLst>
              <a:ext uri="{FF2B5EF4-FFF2-40B4-BE49-F238E27FC236}">
                <a16:creationId xmlns:a16="http://schemas.microsoft.com/office/drawing/2014/main" id="{AB67E8E6-9076-7603-0722-CC120B56542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90-91</a:t>
            </a:r>
          </a:p>
        </p:txBody>
      </p:sp>
      <p:sp>
        <p:nvSpPr>
          <p:cNvPr id="5" name="Footer Placeholder 4">
            <a:extLst>
              <a:ext uri="{FF2B5EF4-FFF2-40B4-BE49-F238E27FC236}">
                <a16:creationId xmlns:a16="http://schemas.microsoft.com/office/drawing/2014/main" id="{65E94217-1C83-7B16-A89A-1DF1AFE6529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7300C266-6CB5-59D0-33BB-72BD36223FD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66291534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a:t>Paul’s Visits To Jerusalem</a:t>
            </a:r>
          </a:p>
        </p:txBody>
      </p:sp>
      <p:sp>
        <p:nvSpPr>
          <p:cNvPr id="11" name="Text Placeholder 10"/>
          <p:cNvSpPr>
            <a:spLocks noGrp="1"/>
          </p:cNvSpPr>
          <p:nvPr>
            <p:ph type="body" idx="1"/>
          </p:nvPr>
        </p:nvSpPr>
        <p:spPr>
          <a:xfrm>
            <a:off x="457200" y="1535113"/>
            <a:ext cx="4040188" cy="884814"/>
          </a:xfrm>
          <a:prstGeom prst="downArrowCallou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2700" b="0" dirty="0">
                <a:latin typeface="+mj-lt"/>
              </a:rPr>
              <a:t>5 Visits In Acts</a:t>
            </a:r>
          </a:p>
        </p:txBody>
      </p:sp>
      <p:sp>
        <p:nvSpPr>
          <p:cNvPr id="12" name="Content Placeholder 11"/>
          <p:cNvSpPr>
            <a:spLocks noGrp="1"/>
          </p:cNvSpPr>
          <p:nvPr>
            <p:ph sz="half" idx="2"/>
          </p:nvPr>
        </p:nvSpPr>
        <p:spPr>
          <a:xfrm>
            <a:off x="457200" y="2632363"/>
            <a:ext cx="4040188" cy="3493799"/>
          </a:xfrm>
        </p:spPr>
        <p:txBody>
          <a:bodyPr/>
          <a:lstStyle/>
          <a:p>
            <a:pPr marL="457200" indent="-457200">
              <a:spcBef>
                <a:spcPts val="0"/>
              </a:spcBef>
              <a:spcAft>
                <a:spcPts val="2400"/>
              </a:spcAft>
              <a:buClr>
                <a:schemeClr val="tx1"/>
              </a:buClr>
              <a:buSzPct val="100000"/>
              <a:buFont typeface="+mj-lt"/>
              <a:buAutoNum type="arabicPeriod"/>
            </a:pPr>
            <a:r>
              <a:rPr lang="en-US" dirty="0"/>
              <a:t>Post-Conversion Visit</a:t>
            </a:r>
          </a:p>
          <a:p>
            <a:pPr marL="457200" indent="-457200">
              <a:spcBef>
                <a:spcPts val="0"/>
              </a:spcBef>
              <a:spcAft>
                <a:spcPts val="2400"/>
              </a:spcAft>
              <a:buClr>
                <a:schemeClr val="tx1"/>
              </a:buClr>
              <a:buSzPct val="100000"/>
              <a:buFont typeface="+mj-lt"/>
              <a:buAutoNum type="arabicPeriod"/>
            </a:pPr>
            <a:r>
              <a:rPr lang="en-US" dirty="0"/>
              <a:t>Famine Relief Visit</a:t>
            </a:r>
          </a:p>
          <a:p>
            <a:pPr marL="457200" indent="-457200">
              <a:spcBef>
                <a:spcPts val="0"/>
              </a:spcBef>
              <a:spcAft>
                <a:spcPts val="2400"/>
              </a:spcAft>
              <a:buClr>
                <a:schemeClr val="tx1"/>
              </a:buClr>
              <a:buSzPct val="100000"/>
              <a:buFont typeface="+mj-lt"/>
              <a:buAutoNum type="arabicPeriod"/>
            </a:pPr>
            <a:r>
              <a:rPr lang="en-US" dirty="0"/>
              <a:t>Jerusalem Council Visit  </a:t>
            </a:r>
          </a:p>
          <a:p>
            <a:pPr marL="457200" indent="-457200">
              <a:spcBef>
                <a:spcPts val="0"/>
              </a:spcBef>
              <a:spcAft>
                <a:spcPts val="2400"/>
              </a:spcAft>
              <a:buClr>
                <a:schemeClr val="tx1"/>
              </a:buClr>
              <a:buSzPct val="100000"/>
              <a:buFont typeface="+mj-lt"/>
              <a:buAutoNum type="arabicPeriod"/>
            </a:pPr>
            <a:r>
              <a:rPr lang="en-US" dirty="0"/>
              <a:t>Jewish Feast Visit</a:t>
            </a:r>
          </a:p>
          <a:p>
            <a:pPr marL="457200" indent="-457200">
              <a:spcBef>
                <a:spcPts val="0"/>
              </a:spcBef>
              <a:spcAft>
                <a:spcPts val="2400"/>
              </a:spcAft>
              <a:buClr>
                <a:schemeClr val="tx1"/>
              </a:buClr>
              <a:buSzPct val="100000"/>
              <a:buFont typeface="+mj-lt"/>
              <a:buAutoNum type="arabicPeriod"/>
            </a:pPr>
            <a:r>
              <a:rPr lang="en-US" dirty="0"/>
              <a:t>Collection Visit</a:t>
            </a:r>
            <a:endParaRPr lang="en-US" sz="2000" dirty="0"/>
          </a:p>
        </p:txBody>
      </p:sp>
      <p:sp>
        <p:nvSpPr>
          <p:cNvPr id="13" name="Text Placeholder 12"/>
          <p:cNvSpPr>
            <a:spLocks noGrp="1"/>
          </p:cNvSpPr>
          <p:nvPr>
            <p:ph type="body" sz="quarter" idx="3"/>
          </p:nvPr>
        </p:nvSpPr>
        <p:spPr>
          <a:xfrm>
            <a:off x="4645025" y="1535113"/>
            <a:ext cx="4041775" cy="884814"/>
          </a:xfrm>
          <a:prstGeom prst="downArrowCallou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2700" b="0" dirty="0">
                <a:latin typeface="+mj-lt"/>
              </a:rPr>
              <a:t>2 Visits In Galatians</a:t>
            </a:r>
          </a:p>
        </p:txBody>
      </p:sp>
      <p:sp>
        <p:nvSpPr>
          <p:cNvPr id="14" name="Content Placeholder 13"/>
          <p:cNvSpPr>
            <a:spLocks noGrp="1"/>
          </p:cNvSpPr>
          <p:nvPr>
            <p:ph sz="quarter" idx="4"/>
          </p:nvPr>
        </p:nvSpPr>
        <p:spPr>
          <a:xfrm>
            <a:off x="4645025" y="2632363"/>
            <a:ext cx="4041775" cy="3493799"/>
          </a:xfrm>
        </p:spPr>
        <p:txBody>
          <a:bodyPr/>
          <a:lstStyle/>
          <a:p>
            <a:pPr marL="457200" indent="-457200">
              <a:spcAft>
                <a:spcPts val="2400"/>
              </a:spcAft>
              <a:buClr>
                <a:schemeClr val="tx1"/>
              </a:buClr>
              <a:buSzPct val="100000"/>
              <a:buFont typeface="+mj-lt"/>
              <a:buAutoNum type="arabicPeriod"/>
            </a:pPr>
            <a:r>
              <a:rPr lang="en-US" dirty="0"/>
              <a:t>Visit After 3 Years</a:t>
            </a:r>
          </a:p>
          <a:p>
            <a:pPr marL="457200" indent="-457200">
              <a:spcAft>
                <a:spcPts val="2400"/>
              </a:spcAft>
              <a:buClr>
                <a:schemeClr val="tx1"/>
              </a:buClr>
              <a:buSzPct val="100000"/>
              <a:buFont typeface="+mj-lt"/>
              <a:buAutoNum type="arabicPeriod"/>
            </a:pPr>
            <a:r>
              <a:rPr lang="en-US" dirty="0"/>
              <a:t>Visit After 14 Years</a:t>
            </a:r>
            <a:endParaRPr lang="en-US" sz="2000" dirty="0"/>
          </a:p>
        </p:txBody>
      </p:sp>
      <p:sp>
        <p:nvSpPr>
          <p:cNvPr id="4" name="Footer Placeholder 3"/>
          <p:cNvSpPr>
            <a:spLocks noGrp="1"/>
          </p:cNvSpPr>
          <p:nvPr>
            <p:ph type="ftr" sz="quarter" idx="1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effectLst/>
                <a:uLnTx/>
                <a:uFillTx/>
              </a:rPr>
              <a:t>Kevin Kay</a:t>
            </a:r>
          </a:p>
        </p:txBody>
      </p:sp>
      <p:sp>
        <p:nvSpPr>
          <p:cNvPr id="5" name="Slide Number Placeholder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7F658CE-3C2C-4608-AB25-6B872F7423A4}" type="slidenum">
              <a:rPr kumimoji="0" lang="en-US" b="0" i="0" u="none" strike="noStrike" kern="0" cap="none" spc="0" normalizeH="0" baseline="0" noProof="0" smtClean="0">
                <a:ln>
                  <a:noFill/>
                </a:ln>
                <a:effectLst/>
                <a:uLnTx/>
                <a:uFillTx/>
              </a:rPr>
              <a:pPr marL="0" marR="0" lvl="0" indent="0" defTabSz="914400" eaLnBrk="1" fontAlgn="auto" latinLnBrk="0" hangingPunct="1">
                <a:lnSpc>
                  <a:spcPct val="100000"/>
                </a:lnSpc>
                <a:spcBef>
                  <a:spcPts val="0"/>
                </a:spcBef>
                <a:spcAft>
                  <a:spcPts val="0"/>
                </a:spcAft>
                <a:buClrTx/>
                <a:buSzTx/>
                <a:buFontTx/>
                <a:buNone/>
                <a:tabLst/>
                <a:defRPr/>
              </a:pPr>
              <a:t>691</a:t>
            </a:fld>
            <a:endParaRPr kumimoji="0" lang="en-US" b="0" i="0" u="none" strike="noStrike" kern="0" cap="none" spc="0" normalizeH="0" baseline="0" noProof="0" dirty="0">
              <a:ln>
                <a:noFill/>
              </a:ln>
              <a:effectLst/>
              <a:uLnTx/>
              <a:uFillTx/>
            </a:endParaRPr>
          </a:p>
        </p:txBody>
      </p:sp>
      <p:sp>
        <p:nvSpPr>
          <p:cNvPr id="6" name="Date Placeholder 5"/>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effectLst/>
                <a:uLnTx/>
                <a:uFillTx/>
              </a:rPr>
              <a:t>Outline, 91</a:t>
            </a:r>
          </a:p>
        </p:txBody>
      </p:sp>
      <p:sp>
        <p:nvSpPr>
          <p:cNvPr id="15" name="Rounded Rectangular Callout 14"/>
          <p:cNvSpPr/>
          <p:nvPr/>
        </p:nvSpPr>
        <p:spPr bwMode="auto">
          <a:xfrm>
            <a:off x="4886037" y="4379262"/>
            <a:ext cx="3800763" cy="1477818"/>
          </a:xfrm>
          <a:prstGeom prst="wedgeRoundRectCallout">
            <a:avLst>
              <a:gd name="adj1" fmla="val -31560"/>
              <a:gd name="adj2" fmla="val -8653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rPr>
              <a:t>Is it possible that this visit doesn’t correspond with any visit in Acts?</a:t>
            </a:r>
          </a:p>
        </p:txBody>
      </p:sp>
    </p:spTree>
    <p:extLst>
      <p:ext uri="{BB962C8B-B14F-4D97-AF65-F5344CB8AC3E}">
        <p14:creationId xmlns:p14="http://schemas.microsoft.com/office/powerpoint/2010/main" val="114425751"/>
      </p:ext>
    </p:extLst>
  </p:cSld>
  <p:clrMapOvr>
    <a:overrideClrMapping bg1="dk2" tx1="lt1" bg2="dk1" tx2="lt2" accent1="accent1" accent2="accent2" accent3="accent3" accent4="accent4" accent5="accent5" accent6="accent6" hlink="hlink" folHlink="folHlink"/>
  </p:clrMapOvr>
  <p:transition spd="med">
    <p:pull/>
  </p:transition>
</p:sld>
</file>

<file path=ppt/slides/slide6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5F53C411-028B-C006-0013-29EAB69F6B1B}"/>
              </a:ext>
            </a:extLst>
          </p:cNvPr>
          <p:cNvSpPr>
            <a:spLocks noGrp="1"/>
          </p:cNvSpPr>
          <p:nvPr>
            <p:ph type="title"/>
          </p:nvPr>
        </p:nvSpPr>
        <p:spPr/>
        <p:txBody>
          <a:bodyPr/>
          <a:lstStyle/>
          <a:p>
            <a:r>
              <a:rPr lang="en-US" sz="4200" dirty="0"/>
              <a:t>Paul’s Visits To Jerusalem</a:t>
            </a:r>
          </a:p>
        </p:txBody>
      </p:sp>
      <p:sp>
        <p:nvSpPr>
          <p:cNvPr id="11" name="Content Placeholder 10">
            <a:extLst>
              <a:ext uri="{FF2B5EF4-FFF2-40B4-BE49-F238E27FC236}">
                <a16:creationId xmlns:a16="http://schemas.microsoft.com/office/drawing/2014/main" id="{66742034-C189-19DD-1525-27A275E66BEF}"/>
              </a:ext>
            </a:extLst>
          </p:cNvPr>
          <p:cNvSpPr>
            <a:spLocks noGrp="1"/>
          </p:cNvSpPr>
          <p:nvPr>
            <p:ph idx="1"/>
          </p:nvPr>
        </p:nvSpPr>
        <p:spPr/>
        <p:txBody>
          <a:bodyPr/>
          <a:lstStyle/>
          <a:p>
            <a:pPr marL="457200" indent="-457200"/>
            <a:r>
              <a:rPr lang="en-US" sz="2800" dirty="0"/>
              <a:t>For a more thorough discussion of this objection see Kevin Kay, </a:t>
            </a:r>
            <a:r>
              <a:rPr lang="en-US" sz="2800" b="1" dirty="0">
                <a:solidFill>
                  <a:srgbClr val="FFFF00"/>
                </a:solidFill>
              </a:rPr>
              <a:t>“Reconciling Acts &amp; Galatians”  </a:t>
            </a:r>
            <a:r>
              <a:rPr lang="en-US" sz="2000" dirty="0"/>
              <a:t>(2018 SITS Conference, www.sitsconference.com)</a:t>
            </a:r>
          </a:p>
        </p:txBody>
      </p:sp>
      <p:sp>
        <p:nvSpPr>
          <p:cNvPr id="7" name="Date Placeholder 6">
            <a:extLst>
              <a:ext uri="{FF2B5EF4-FFF2-40B4-BE49-F238E27FC236}">
                <a16:creationId xmlns:a16="http://schemas.microsoft.com/office/drawing/2014/main" id="{C5A85389-C1B2-AB92-DDD3-089A0CCA1444}"/>
              </a:ext>
            </a:extLst>
          </p:cNvPr>
          <p:cNvSpPr>
            <a:spLocks noGrp="1"/>
          </p:cNvSpPr>
          <p:nvPr>
            <p:ph type="dt" sz="half" idx="10"/>
          </p:nvPr>
        </p:nvSpPr>
        <p:spPr/>
        <p:txBody>
          <a:bodyPr/>
          <a:lstStyle/>
          <a:p>
            <a:r>
              <a:rPr lang="en-US" dirty="0"/>
              <a:t>Outline, 91</a:t>
            </a:r>
          </a:p>
        </p:txBody>
      </p:sp>
      <p:sp>
        <p:nvSpPr>
          <p:cNvPr id="8" name="Footer Placeholder 7">
            <a:extLst>
              <a:ext uri="{FF2B5EF4-FFF2-40B4-BE49-F238E27FC236}">
                <a16:creationId xmlns:a16="http://schemas.microsoft.com/office/drawing/2014/main" id="{50B87BA0-CACE-43A6-522C-61622CA9D8E2}"/>
              </a:ext>
            </a:extLst>
          </p:cNvPr>
          <p:cNvSpPr>
            <a:spLocks noGrp="1"/>
          </p:cNvSpPr>
          <p:nvPr>
            <p:ph type="ftr" sz="quarter" idx="11"/>
          </p:nvPr>
        </p:nvSpPr>
        <p:spPr/>
        <p:txBody>
          <a:bodyPr/>
          <a:lstStyle/>
          <a:p>
            <a:r>
              <a:rPr lang="en-US"/>
              <a:t>Kevin Kay</a:t>
            </a:r>
          </a:p>
        </p:txBody>
      </p:sp>
      <p:sp>
        <p:nvSpPr>
          <p:cNvPr id="9" name="Slide Number Placeholder 8">
            <a:extLst>
              <a:ext uri="{FF2B5EF4-FFF2-40B4-BE49-F238E27FC236}">
                <a16:creationId xmlns:a16="http://schemas.microsoft.com/office/drawing/2014/main" id="{37CFD2CF-0B91-7C90-1A55-3995047995B4}"/>
              </a:ext>
            </a:extLst>
          </p:cNvPr>
          <p:cNvSpPr>
            <a:spLocks noGrp="1"/>
          </p:cNvSpPr>
          <p:nvPr>
            <p:ph type="sldNum" sz="quarter" idx="12"/>
          </p:nvPr>
        </p:nvSpPr>
        <p:spPr/>
        <p:txBody>
          <a:bodyPr/>
          <a:lstStyle/>
          <a:p>
            <a:fld id="{27F658CE-3C2C-4608-AB25-6B872F7423A4}" type="slidenum">
              <a:rPr lang="en-US" smtClean="0"/>
              <a:t>692</a:t>
            </a:fld>
            <a:endParaRPr lang="en-US"/>
          </a:p>
        </p:txBody>
      </p:sp>
    </p:spTree>
    <p:extLst>
      <p:ext uri="{BB962C8B-B14F-4D97-AF65-F5344CB8AC3E}">
        <p14:creationId xmlns:p14="http://schemas.microsoft.com/office/powerpoint/2010/main" val="3041322669"/>
      </p:ext>
    </p:extLst>
  </p:cSld>
  <p:clrMapOvr>
    <a:masterClrMapping/>
  </p:clrMapOvr>
  <p:transition spd="med">
    <p:pull/>
  </p:transition>
</p:sld>
</file>

<file path=ppt/slides/slide69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1B12723-B40B-F244-3166-230AE7DDE6D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1C4774E-928C-0EFF-6D24-DAEDBD834DCF}"/>
              </a:ext>
            </a:extLst>
          </p:cNvPr>
          <p:cNvSpPr>
            <a:spLocks noGrp="1"/>
          </p:cNvSpPr>
          <p:nvPr>
            <p:ph type="title"/>
          </p:nvPr>
        </p:nvSpPr>
        <p:spPr/>
        <p:txBody>
          <a:bodyPr/>
          <a:lstStyle/>
          <a:p>
            <a:r>
              <a:rPr lang="en-US"/>
              <a:t>Traditional Authorship</a:t>
            </a:r>
          </a:p>
        </p:txBody>
      </p:sp>
      <p:sp>
        <p:nvSpPr>
          <p:cNvPr id="4" name="Footer Placeholder 3">
            <a:extLst>
              <a:ext uri="{FF2B5EF4-FFF2-40B4-BE49-F238E27FC236}">
                <a16:creationId xmlns:a16="http://schemas.microsoft.com/office/drawing/2014/main" id="{F019DE3D-C32B-C607-5BD0-943E6A28BAE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518D3CF8-1FC8-D381-B5FB-563649A8E11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F1FDD058-8FAE-6A14-DF86-EC23E67F2BDD}"/>
              </a:ext>
            </a:extLst>
          </p:cNvPr>
          <p:cNvSpPr/>
          <p:nvPr/>
        </p:nvSpPr>
        <p:spPr bwMode="auto">
          <a:xfrm>
            <a:off x="1267452" y="1939127"/>
            <a:ext cx="6411392" cy="3271893"/>
          </a:xfrm>
          <a:prstGeom prst="horizontalScroll">
            <a:avLst/>
          </a:prstGeom>
          <a:solidFill>
            <a:srgbClr val="FFFFCC"/>
          </a:solidFill>
          <a:ln w="9525" cap="flat" cmpd="sng" algn="ctr">
            <a:solidFill>
              <a:srgbClr val="7030A0"/>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t>OBJECTIONS TO</a:t>
            </a:r>
            <a:b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br>
            <a:r>
              <a:rPr kumimoji="0" lang="en-US" sz="4000" b="0" i="0" u="none" strike="noStrike" kern="1200" cap="none" spc="0" normalizeH="0" baseline="0" noProof="0" dirty="0">
                <a:ln>
                  <a:noFill/>
                </a:ln>
                <a:solidFill>
                  <a:srgbClr val="002060"/>
                </a:solidFill>
                <a:effectLst/>
                <a:uLnTx/>
                <a:uFillTx/>
                <a:latin typeface="Arial Black" panose="020B0A04020102020204"/>
                <a:ea typeface="+mn-ea"/>
                <a:cs typeface="+mn-cs"/>
              </a:rPr>
              <a:t>JOHN</a:t>
            </a:r>
          </a:p>
        </p:txBody>
      </p:sp>
      <p:sp>
        <p:nvSpPr>
          <p:cNvPr id="3" name="Date Placeholder 2">
            <a:extLst>
              <a:ext uri="{FF2B5EF4-FFF2-40B4-BE49-F238E27FC236}">
                <a16:creationId xmlns:a16="http://schemas.microsoft.com/office/drawing/2014/main" id="{9C3D9EAA-F544-798A-F783-FFC4D1C58E0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91</a:t>
            </a:r>
          </a:p>
        </p:txBody>
      </p:sp>
    </p:spTree>
    <p:extLst>
      <p:ext uri="{BB962C8B-B14F-4D97-AF65-F5344CB8AC3E}">
        <p14:creationId xmlns:p14="http://schemas.microsoft.com/office/powerpoint/2010/main" val="210128629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9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452D991-AEDE-DC0A-F7E0-B7C9867A69BE}"/>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C03C06F5-509E-1B35-215D-8F790D299777}"/>
              </a:ext>
            </a:extLst>
          </p:cNvPr>
          <p:cNvSpPr>
            <a:spLocks noGrp="1"/>
          </p:cNvSpPr>
          <p:nvPr>
            <p:ph type="title"/>
          </p:nvPr>
        </p:nvSpPr>
        <p:spPr/>
        <p:txBody>
          <a:bodyPr/>
          <a:lstStyle/>
          <a:p>
            <a:r>
              <a:rPr lang="en-US" dirty="0"/>
              <a:t>Objections To John</a:t>
            </a:r>
          </a:p>
        </p:txBody>
      </p:sp>
      <p:sp>
        <p:nvSpPr>
          <p:cNvPr id="7" name="Content Placeholder 6">
            <a:extLst>
              <a:ext uri="{FF2B5EF4-FFF2-40B4-BE49-F238E27FC236}">
                <a16:creationId xmlns:a16="http://schemas.microsoft.com/office/drawing/2014/main" id="{322CC9B8-9B8D-8481-6072-2051FE1EF64C}"/>
              </a:ext>
            </a:extLst>
          </p:cNvPr>
          <p:cNvSpPr>
            <a:spLocks noGrp="1"/>
          </p:cNvSpPr>
          <p:nvPr>
            <p:ph idx="1"/>
          </p:nvPr>
        </p:nvSpPr>
        <p:spPr/>
        <p:txBody>
          <a:bodyPr/>
          <a:lstStyle/>
          <a:p>
            <a:pPr marL="457200" indent="-457200"/>
            <a:r>
              <a:rPr lang="en-US" dirty="0"/>
              <a:t>A lowly fisherman (Mt. 4:21-22) would not have known the Jewish </a:t>
            </a:r>
            <a:r>
              <a:rPr lang="en-US" b="1" dirty="0">
                <a:solidFill>
                  <a:srgbClr val="FFFF00"/>
                </a:solidFill>
              </a:rPr>
              <a:t>high priest  </a:t>
            </a:r>
            <a:r>
              <a:rPr lang="en-US" dirty="0"/>
              <a:t>(Jn. 18:15-16)</a:t>
            </a:r>
          </a:p>
          <a:p>
            <a:pPr marL="457200" indent="-457200"/>
            <a:r>
              <a:rPr lang="en-US" dirty="0"/>
              <a:t>John could not have </a:t>
            </a:r>
            <a:r>
              <a:rPr lang="en-US" b="1" dirty="0">
                <a:solidFill>
                  <a:srgbClr val="FFFF00"/>
                </a:solidFill>
              </a:rPr>
              <a:t>lived long enough </a:t>
            </a:r>
            <a:r>
              <a:rPr lang="en-US" dirty="0"/>
              <a:t>to write the “Fourth Gospel”</a:t>
            </a:r>
          </a:p>
          <a:p>
            <a:pPr marL="457200" indent="-457200">
              <a:buClr>
                <a:srgbClr val="D78D15"/>
              </a:buClr>
            </a:pPr>
            <a:r>
              <a:rPr lang="en-US" dirty="0">
                <a:solidFill>
                  <a:srgbClr val="FAF9E6"/>
                </a:solidFill>
              </a:rPr>
              <a:t>An </a:t>
            </a:r>
            <a:r>
              <a:rPr lang="en-US" b="1" dirty="0">
                <a:solidFill>
                  <a:srgbClr val="FFFF00"/>
                </a:solidFill>
              </a:rPr>
              <a:t>uneducated &amp; untrained man </a:t>
            </a:r>
            <a:r>
              <a:rPr lang="en-US" dirty="0">
                <a:solidFill>
                  <a:srgbClr val="FAF9E6"/>
                </a:solidFill>
              </a:rPr>
              <a:t>(Acts 4:13) could not have written the 4</a:t>
            </a:r>
            <a:r>
              <a:rPr lang="en-US" baseline="30000" dirty="0">
                <a:solidFill>
                  <a:srgbClr val="FAF9E6"/>
                </a:solidFill>
              </a:rPr>
              <a:t>th</a:t>
            </a:r>
            <a:r>
              <a:rPr lang="en-US" dirty="0">
                <a:solidFill>
                  <a:srgbClr val="FAF9E6"/>
                </a:solidFill>
              </a:rPr>
              <a:t> Gospel  </a:t>
            </a:r>
          </a:p>
          <a:p>
            <a:pPr marL="457200" indent="-457200"/>
            <a:r>
              <a:rPr lang="en-US" dirty="0"/>
              <a:t>John would not have said “we know that </a:t>
            </a:r>
            <a:r>
              <a:rPr lang="en-US" b="1" dirty="0">
                <a:solidFill>
                  <a:srgbClr val="FFFF00"/>
                </a:solidFill>
              </a:rPr>
              <a:t>his testimony</a:t>
            </a:r>
            <a:r>
              <a:rPr lang="en-US" dirty="0"/>
              <a:t> is true”  (Jn. 21:24)</a:t>
            </a:r>
          </a:p>
        </p:txBody>
      </p:sp>
      <p:sp>
        <p:nvSpPr>
          <p:cNvPr id="2" name="Footer Placeholder 1">
            <a:extLst>
              <a:ext uri="{FF2B5EF4-FFF2-40B4-BE49-F238E27FC236}">
                <a16:creationId xmlns:a16="http://schemas.microsoft.com/office/drawing/2014/main" id="{81C2CC37-37FE-26D3-FA8A-3EC0DDD45F2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A98CC6AB-6814-17D0-C9E7-3BAD940F3A2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5A50754C-16D2-D8ED-7EBE-9E67A5D698E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92-93</a:t>
            </a:r>
          </a:p>
        </p:txBody>
      </p:sp>
    </p:spTree>
    <p:extLst>
      <p:ext uri="{BB962C8B-B14F-4D97-AF65-F5344CB8AC3E}">
        <p14:creationId xmlns:p14="http://schemas.microsoft.com/office/powerpoint/2010/main" val="351903593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9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1DA72156-FEE9-C94C-5EA0-9D78BDEE4C25}"/>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9A648753-AC4D-0DF8-389F-8DA111296858}"/>
              </a:ext>
            </a:extLst>
          </p:cNvPr>
          <p:cNvSpPr>
            <a:spLocks noGrp="1"/>
          </p:cNvSpPr>
          <p:nvPr>
            <p:ph type="title"/>
          </p:nvPr>
        </p:nvSpPr>
        <p:spPr/>
        <p:txBody>
          <a:bodyPr/>
          <a:lstStyle/>
          <a:p>
            <a:r>
              <a:rPr lang="en-US" dirty="0"/>
              <a:t>Objections To John</a:t>
            </a:r>
          </a:p>
        </p:txBody>
      </p:sp>
      <p:sp>
        <p:nvSpPr>
          <p:cNvPr id="7" name="Content Placeholder 6">
            <a:extLst>
              <a:ext uri="{FF2B5EF4-FFF2-40B4-BE49-F238E27FC236}">
                <a16:creationId xmlns:a16="http://schemas.microsoft.com/office/drawing/2014/main" id="{A5F92236-3940-E5C6-1EBA-12E94E708DA0}"/>
              </a:ext>
            </a:extLst>
          </p:cNvPr>
          <p:cNvSpPr>
            <a:spLocks noGrp="1"/>
          </p:cNvSpPr>
          <p:nvPr>
            <p:ph idx="1"/>
          </p:nvPr>
        </p:nvSpPr>
        <p:spPr/>
        <p:txBody>
          <a:bodyPr/>
          <a:lstStyle/>
          <a:p>
            <a:pPr marL="457200" indent="-457200"/>
            <a:r>
              <a:rPr lang="en-US" dirty="0"/>
              <a:t>The teaching of Jesus in “John” is </a:t>
            </a:r>
            <a:r>
              <a:rPr lang="en-US" b="1" dirty="0">
                <a:solidFill>
                  <a:srgbClr val="FFFF00"/>
                </a:solidFill>
              </a:rPr>
              <a:t>radically different </a:t>
            </a:r>
            <a:r>
              <a:rPr lang="en-US" dirty="0"/>
              <a:t>from His teaching in the Synoptic Gospels</a:t>
            </a:r>
          </a:p>
          <a:p>
            <a:pPr marL="457200" indent="-457200"/>
            <a:endParaRPr lang="en-US" dirty="0"/>
          </a:p>
        </p:txBody>
      </p:sp>
      <p:sp>
        <p:nvSpPr>
          <p:cNvPr id="2" name="Footer Placeholder 1">
            <a:extLst>
              <a:ext uri="{FF2B5EF4-FFF2-40B4-BE49-F238E27FC236}">
                <a16:creationId xmlns:a16="http://schemas.microsoft.com/office/drawing/2014/main" id="{DC3B8932-FDDF-6879-3EB0-DB54248615E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232BD3FB-1B70-4C00-83E5-050074C9649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8778F597-9376-EAAC-BC57-40B3970CBFC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93-94</a:t>
            </a:r>
          </a:p>
        </p:txBody>
      </p:sp>
    </p:spTree>
    <p:extLst>
      <p:ext uri="{BB962C8B-B14F-4D97-AF65-F5344CB8AC3E}">
        <p14:creationId xmlns:p14="http://schemas.microsoft.com/office/powerpoint/2010/main" val="269734559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9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A459BEB-3BDB-7D49-5AB5-6B3FA2C0BB11}"/>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ED561AD7-6003-AA44-2B20-CC95F6FCFBA7}"/>
              </a:ext>
            </a:extLst>
          </p:cNvPr>
          <p:cNvSpPr>
            <a:spLocks noGrp="1"/>
          </p:cNvSpPr>
          <p:nvPr>
            <p:ph type="title"/>
          </p:nvPr>
        </p:nvSpPr>
        <p:spPr/>
        <p:txBody>
          <a:bodyPr/>
          <a:lstStyle/>
          <a:p>
            <a:r>
              <a:rPr lang="en-US" dirty="0"/>
              <a:t>Objections To John</a:t>
            </a:r>
          </a:p>
        </p:txBody>
      </p:sp>
      <p:sp>
        <p:nvSpPr>
          <p:cNvPr id="6" name="Content Placeholder 5">
            <a:extLst>
              <a:ext uri="{FF2B5EF4-FFF2-40B4-BE49-F238E27FC236}">
                <a16:creationId xmlns:a16="http://schemas.microsoft.com/office/drawing/2014/main" id="{A0CF97F7-00BC-F94B-AB15-080CFD4AD23A}"/>
              </a:ext>
            </a:extLst>
          </p:cNvPr>
          <p:cNvSpPr>
            <a:spLocks noGrp="1"/>
          </p:cNvSpPr>
          <p:nvPr>
            <p:ph idx="1"/>
          </p:nvPr>
        </p:nvSpPr>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The testimony of the early church concerning John is “</a:t>
            </a:r>
            <a:r>
              <a:rPr kumimoji="0" lang="en-US" sz="2800" b="1" i="0" u="none" strike="noStrike" kern="0" cap="none" spc="0" normalizeH="0" baseline="0" noProof="0">
                <a:ln>
                  <a:noFill/>
                </a:ln>
                <a:solidFill>
                  <a:srgbClr val="FFFF00"/>
                </a:solidFill>
                <a:effectLst>
                  <a:outerShdw blurRad="38100" dist="38100" dir="2700000" algn="tl">
                    <a:srgbClr val="000000"/>
                  </a:outerShdw>
                </a:effectLst>
                <a:uLnTx/>
                <a:uFillTx/>
                <a:latin typeface="Arial"/>
                <a:ea typeface="+mn-ea"/>
                <a:cs typeface="+mn-cs"/>
              </a:rPr>
              <a:t>ambiguous</a:t>
            </a: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 </a:t>
            </a:r>
            <a:r>
              <a:rPr kumimoji="0" lang="en-US" sz="2800" b="1" i="0" u="none" strike="noStrike" kern="0" cap="none" spc="0" normalizeH="0" baseline="0" noProof="0">
                <a:ln>
                  <a:noFill/>
                </a:ln>
                <a:solidFill>
                  <a:srgbClr val="FFFF00"/>
                </a:solidFill>
                <a:effectLst>
                  <a:outerShdw blurRad="38100" dist="38100" dir="2700000" algn="tl">
                    <a:srgbClr val="000000"/>
                  </a:outerShdw>
                </a:effectLst>
                <a:uLnTx/>
                <a:uFillTx/>
                <a:latin typeface="Arial"/>
                <a:ea typeface="+mn-ea"/>
                <a:cs typeface="+mn-cs"/>
              </a:rPr>
              <a:t>inadequate</a:t>
            </a: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 </a:t>
            </a:r>
            <a:r>
              <a:rPr kumimoji="0" lang="en-US" sz="2800" b="1" i="0" u="none" strike="noStrike" kern="0" cap="none" spc="0" normalizeH="0" baseline="0" noProof="0">
                <a:ln>
                  <a:noFill/>
                </a:ln>
                <a:solidFill>
                  <a:srgbClr val="FFFF00"/>
                </a:solidFill>
                <a:effectLst>
                  <a:outerShdw blurRad="38100" dist="38100" dir="2700000" algn="tl">
                    <a:srgbClr val="000000"/>
                  </a:outerShdw>
                </a:effectLst>
                <a:uLnTx/>
                <a:uFillTx/>
                <a:latin typeface="Arial"/>
                <a:ea typeface="+mn-ea"/>
                <a:cs typeface="+mn-cs"/>
              </a:rPr>
              <a:t>wrong</a:t>
            </a: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 </a:t>
            </a:r>
            <a:r>
              <a:rPr kumimoji="0" lang="en-US" sz="2800" b="1" i="0" u="none" strike="noStrike" kern="0" cap="none" spc="0" normalizeH="0" baseline="0" noProof="0">
                <a:ln>
                  <a:noFill/>
                </a:ln>
                <a:solidFill>
                  <a:srgbClr val="FFFF00"/>
                </a:solidFill>
                <a:effectLst>
                  <a:outerShdw blurRad="38100" dist="38100" dir="2700000" algn="tl">
                    <a:srgbClr val="000000"/>
                  </a:outerShdw>
                </a:effectLst>
                <a:uLnTx/>
                <a:uFillTx/>
                <a:latin typeface="Arial"/>
                <a:ea typeface="+mn-ea"/>
                <a:cs typeface="+mn-cs"/>
              </a:rPr>
              <a:t>legendary</a:t>
            </a: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 or </a:t>
            </a:r>
            <a:r>
              <a:rPr kumimoji="0" lang="en-US" sz="2800" b="1" i="0" u="none" strike="noStrike" kern="0" cap="none" spc="0" normalizeH="0" baseline="0" noProof="0">
                <a:ln>
                  <a:noFill/>
                </a:ln>
                <a:solidFill>
                  <a:srgbClr val="FFFF00"/>
                </a:solidFill>
                <a:effectLst>
                  <a:outerShdw blurRad="38100" dist="38100" dir="2700000" algn="tl">
                    <a:srgbClr val="000000"/>
                  </a:outerShdw>
                </a:effectLst>
                <a:uLnTx/>
                <a:uFillTx/>
                <a:latin typeface="Arial"/>
                <a:ea typeface="+mn-ea"/>
                <a:cs typeface="+mn-cs"/>
              </a:rPr>
              <a:t>polemical</a:t>
            </a: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a:t>
            </a:r>
          </a:p>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The evidence may refer to </a:t>
            </a:r>
            <a:r>
              <a:rPr kumimoji="0" lang="en-US" sz="2800" b="1" i="0" u="none" strike="noStrike" kern="0" cap="none" spc="0" normalizeH="0" baseline="0" noProof="0">
                <a:ln>
                  <a:noFill/>
                </a:ln>
                <a:solidFill>
                  <a:srgbClr val="FFFF00"/>
                </a:solidFill>
                <a:effectLst>
                  <a:outerShdw blurRad="38100" dist="38100" dir="2700000" algn="tl">
                    <a:srgbClr val="000000"/>
                  </a:outerShdw>
                </a:effectLst>
                <a:uLnTx/>
                <a:uFillTx/>
                <a:latin typeface="Arial"/>
                <a:ea typeface="+mn-ea"/>
                <a:cs typeface="+mn-cs"/>
              </a:rPr>
              <a:t>another John</a:t>
            </a: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 such as </a:t>
            </a:r>
            <a:r>
              <a:rPr kumimoji="0" lang="en-US" sz="2800" b="1" i="0" u="none" strike="noStrike" kern="0" cap="none" spc="0" normalizeH="0" baseline="0" noProof="0">
                <a:ln>
                  <a:noFill/>
                </a:ln>
                <a:solidFill>
                  <a:srgbClr val="FFFF00"/>
                </a:solidFill>
                <a:effectLst>
                  <a:outerShdw blurRad="38100" dist="38100" dir="2700000" algn="tl">
                    <a:srgbClr val="000000"/>
                  </a:outerShdw>
                </a:effectLst>
                <a:uLnTx/>
                <a:uFillTx/>
                <a:latin typeface="Arial"/>
                <a:ea typeface="+mn-ea"/>
                <a:cs typeface="+mn-cs"/>
              </a:rPr>
              <a:t>John the Elder</a:t>
            </a:r>
          </a:p>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The evidence of Clement of Alexandria is </a:t>
            </a:r>
            <a:r>
              <a:rPr kumimoji="0" lang="en-US" sz="2800" b="1" i="0" u="none" strike="noStrike" kern="0" cap="none" spc="0" normalizeH="0" baseline="0" noProof="0">
                <a:ln>
                  <a:noFill/>
                </a:ln>
                <a:solidFill>
                  <a:srgbClr val="FFFF00"/>
                </a:solidFill>
                <a:effectLst>
                  <a:outerShdw blurRad="38100" dist="38100" dir="2700000" algn="tl">
                    <a:srgbClr val="000000"/>
                  </a:outerShdw>
                </a:effectLst>
                <a:uLnTx/>
                <a:uFillTx/>
                <a:latin typeface="Arial"/>
                <a:ea typeface="+mn-ea"/>
                <a:cs typeface="+mn-cs"/>
              </a:rPr>
              <a:t>legendary</a:t>
            </a:r>
          </a:p>
        </p:txBody>
      </p:sp>
      <p:sp>
        <p:nvSpPr>
          <p:cNvPr id="4" name="Slide Number Placeholder 3">
            <a:extLst>
              <a:ext uri="{FF2B5EF4-FFF2-40B4-BE49-F238E27FC236}">
                <a16:creationId xmlns:a16="http://schemas.microsoft.com/office/drawing/2014/main" id="{B1C9AB42-AE0C-EE68-61B0-26C693FF59A9}"/>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696</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CFEB7DC3-C8BC-63A0-247F-B931B060C6E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043A1B3B-5789-D7BA-A111-8DCFC4F1C8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93-94</a:t>
            </a:r>
          </a:p>
        </p:txBody>
      </p:sp>
    </p:spTree>
    <p:extLst>
      <p:ext uri="{BB962C8B-B14F-4D97-AF65-F5344CB8AC3E}">
        <p14:creationId xmlns:p14="http://schemas.microsoft.com/office/powerpoint/2010/main" val="22381666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6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7C6C09B-B235-4444-A732-6172A24EA02C}"/>
              </a:ext>
            </a:extLst>
          </p:cNvPr>
          <p:cNvSpPr>
            <a:spLocks noGrp="1"/>
          </p:cNvSpPr>
          <p:nvPr>
            <p:ph type="title"/>
          </p:nvPr>
        </p:nvSpPr>
        <p:spPr/>
        <p:txBody>
          <a:bodyPr/>
          <a:lstStyle/>
          <a:p>
            <a:r>
              <a:rPr lang="en-US" dirty="0"/>
              <a:t>Objections To John</a:t>
            </a:r>
          </a:p>
        </p:txBody>
      </p:sp>
      <p:sp>
        <p:nvSpPr>
          <p:cNvPr id="6" name="Content Placeholder 5">
            <a:extLst>
              <a:ext uri="{FF2B5EF4-FFF2-40B4-BE49-F238E27FC236}">
                <a16:creationId xmlns:a16="http://schemas.microsoft.com/office/drawing/2014/main" id="{E8A9B07C-3D0A-4D7D-B186-B4B6679D3284}"/>
              </a:ext>
            </a:extLst>
          </p:cNvPr>
          <p:cNvSpPr>
            <a:spLocks noGrp="1"/>
          </p:cNvSpPr>
          <p:nvPr>
            <p:ph idx="1"/>
          </p:nvPr>
        </p:nvSpPr>
        <p:spPr/>
        <p:txBody>
          <a:bodyPr/>
          <a:lstStyle/>
          <a:p>
            <a:pPr marL="457200" indent="-457200">
              <a:spcBef>
                <a:spcPts val="0"/>
              </a:spcBef>
              <a:spcAft>
                <a:spcPts val="2400"/>
              </a:spcAft>
              <a:buClr>
                <a:srgbClr val="D78D15"/>
              </a:buClr>
            </a:pPr>
            <a:r>
              <a:rPr lang="en-US" sz="2800" dirty="0">
                <a:solidFill>
                  <a:srgbClr val="FFFFFF"/>
                </a:solidFill>
              </a:rPr>
              <a:t>The Gospel focuses on </a:t>
            </a:r>
            <a:r>
              <a:rPr lang="en-US" sz="2800" b="1" dirty="0">
                <a:solidFill>
                  <a:srgbClr val="FFFF00"/>
                </a:solidFill>
              </a:rPr>
              <a:t>Judea</a:t>
            </a:r>
            <a:r>
              <a:rPr lang="en-US" sz="2800" dirty="0">
                <a:solidFill>
                  <a:srgbClr val="FFFFFF"/>
                </a:solidFill>
              </a:rPr>
              <a:t>, whereas John was a </a:t>
            </a:r>
            <a:r>
              <a:rPr lang="en-US" sz="2800" b="1" dirty="0">
                <a:solidFill>
                  <a:srgbClr val="FFFF00"/>
                </a:solidFill>
              </a:rPr>
              <a:t>Galilean</a:t>
            </a:r>
            <a:endParaRPr lang="en-US" sz="2800" dirty="0">
              <a:solidFill>
                <a:srgbClr val="FFFFFF"/>
              </a:solidFill>
            </a:endParaRPr>
          </a:p>
          <a:p>
            <a:pPr marL="457200" lvl="0" indent="-457200">
              <a:spcBef>
                <a:spcPts val="0"/>
              </a:spcBef>
              <a:spcAft>
                <a:spcPts val="2400"/>
              </a:spcAft>
              <a:buClr>
                <a:srgbClr val="D78D15"/>
              </a:buClr>
            </a:pPr>
            <a:r>
              <a:rPr lang="en-US" sz="2800" dirty="0">
                <a:solidFill>
                  <a:srgbClr val="FAF9E6"/>
                </a:solidFill>
              </a:rPr>
              <a:t>Apostle would not have called himself an </a:t>
            </a:r>
            <a:r>
              <a:rPr lang="en-US" sz="2800" b="1" dirty="0">
                <a:solidFill>
                  <a:srgbClr val="FFFF00"/>
                </a:solidFill>
              </a:rPr>
              <a:t>“elder”  </a:t>
            </a:r>
            <a:r>
              <a:rPr lang="en-US" sz="2800" dirty="0">
                <a:solidFill>
                  <a:srgbClr val="FAF9E6"/>
                </a:solidFill>
              </a:rPr>
              <a:t>(2 Jn. 1; 3 Jn. 1)</a:t>
            </a:r>
          </a:p>
          <a:p>
            <a:pPr marL="457200" lvl="0" indent="-457200">
              <a:spcBef>
                <a:spcPts val="0"/>
              </a:spcBef>
              <a:spcAft>
                <a:spcPts val="2400"/>
              </a:spcAft>
              <a:buClr>
                <a:srgbClr val="D78D15"/>
              </a:buClr>
            </a:pPr>
            <a:r>
              <a:rPr lang="en-US" sz="2800" dirty="0">
                <a:solidFill>
                  <a:srgbClr val="FAF9E6"/>
                </a:solidFill>
              </a:rPr>
              <a:t>Writer of 4</a:t>
            </a:r>
            <a:r>
              <a:rPr lang="en-US" sz="2800" baseline="30000" dirty="0">
                <a:solidFill>
                  <a:srgbClr val="FAF9E6"/>
                </a:solidFill>
              </a:rPr>
              <a:t>th</a:t>
            </a:r>
            <a:r>
              <a:rPr lang="en-US" sz="2800" dirty="0">
                <a:solidFill>
                  <a:srgbClr val="FAF9E6"/>
                </a:solidFill>
              </a:rPr>
              <a:t> Gospel </a:t>
            </a:r>
            <a:r>
              <a:rPr lang="en-US" sz="2800" b="1" dirty="0">
                <a:solidFill>
                  <a:srgbClr val="FFFF00"/>
                </a:solidFill>
              </a:rPr>
              <a:t>used Mark</a:t>
            </a:r>
            <a:r>
              <a:rPr lang="en-US" sz="2800" dirty="0">
                <a:solidFill>
                  <a:srgbClr val="FAF9E6"/>
                </a:solidFill>
              </a:rPr>
              <a:t>, but an apostle would not have used </a:t>
            </a:r>
            <a:r>
              <a:rPr lang="en-US" sz="2800" b="1" dirty="0">
                <a:solidFill>
                  <a:srgbClr val="FFFF00"/>
                </a:solidFill>
              </a:rPr>
              <a:t>work of non-apostle  </a:t>
            </a:r>
            <a:r>
              <a:rPr lang="en-US" sz="2800" dirty="0"/>
              <a:t>[?]</a:t>
            </a:r>
          </a:p>
        </p:txBody>
      </p:sp>
      <p:sp>
        <p:nvSpPr>
          <p:cNvPr id="4" name="Slide Number Placeholder 3">
            <a:extLst>
              <a:ext uri="{FF2B5EF4-FFF2-40B4-BE49-F238E27FC236}">
                <a16:creationId xmlns:a16="http://schemas.microsoft.com/office/drawing/2014/main" id="{ECFF4BA2-D1AE-4D01-B704-C2811EE860E5}"/>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697</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A33E0272-A694-45FD-9EFC-C00A766AEFF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CB0476A1-2CD5-EF72-A94E-E8F3232F99B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93-94</a:t>
            </a:r>
          </a:p>
        </p:txBody>
      </p:sp>
    </p:spTree>
    <p:extLst>
      <p:ext uri="{BB962C8B-B14F-4D97-AF65-F5344CB8AC3E}">
        <p14:creationId xmlns:p14="http://schemas.microsoft.com/office/powerpoint/2010/main" val="1018027400"/>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6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7C6C09B-B235-4444-A732-6172A24EA02C}"/>
              </a:ext>
            </a:extLst>
          </p:cNvPr>
          <p:cNvSpPr>
            <a:spLocks noGrp="1"/>
          </p:cNvSpPr>
          <p:nvPr>
            <p:ph type="title"/>
          </p:nvPr>
        </p:nvSpPr>
        <p:spPr/>
        <p:txBody>
          <a:bodyPr/>
          <a:lstStyle/>
          <a:p>
            <a:r>
              <a:rPr lang="en-US" dirty="0"/>
              <a:t>Objections To John</a:t>
            </a:r>
          </a:p>
        </p:txBody>
      </p:sp>
      <p:sp>
        <p:nvSpPr>
          <p:cNvPr id="6" name="Content Placeholder 5">
            <a:extLst>
              <a:ext uri="{FF2B5EF4-FFF2-40B4-BE49-F238E27FC236}">
                <a16:creationId xmlns:a16="http://schemas.microsoft.com/office/drawing/2014/main" id="{E8A9B07C-3D0A-4D7D-B186-B4B6679D3284}"/>
              </a:ext>
            </a:extLst>
          </p:cNvPr>
          <p:cNvSpPr>
            <a:spLocks noGrp="1"/>
          </p:cNvSpPr>
          <p:nvPr>
            <p:ph idx="1"/>
          </p:nvPr>
        </p:nvSpPr>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lang="en-US" sz="2800" dirty="0">
                <a:solidFill>
                  <a:srgbClr val="FFFFFF"/>
                </a:solidFill>
                <a:latin typeface="Arial"/>
              </a:rPr>
              <a:t>One of the </a:t>
            </a:r>
            <a:r>
              <a:rPr lang="en-US" sz="2800" b="1" dirty="0">
                <a:solidFill>
                  <a:srgbClr val="FFFF00"/>
                </a:solidFill>
              </a:rPr>
              <a:t>“Sons of thunder” </a:t>
            </a:r>
            <a:r>
              <a:rPr lang="en-US" sz="2800" dirty="0">
                <a:solidFill>
                  <a:srgbClr val="FFFFFF"/>
                </a:solidFill>
                <a:latin typeface="Arial"/>
              </a:rPr>
              <a:t>(Mk. 3:17) could not have written the 4</a:t>
            </a:r>
            <a:r>
              <a:rPr lang="en-US" sz="2800" baseline="30000" dirty="0">
                <a:solidFill>
                  <a:srgbClr val="FFFFFF"/>
                </a:solidFill>
                <a:latin typeface="Arial"/>
              </a:rPr>
              <a:t>th</a:t>
            </a:r>
            <a:r>
              <a:rPr lang="en-US" sz="2800" dirty="0">
                <a:solidFill>
                  <a:srgbClr val="FFFFFF"/>
                </a:solidFill>
                <a:latin typeface="Arial"/>
              </a:rPr>
              <a:t> Gospel</a:t>
            </a:r>
          </a:p>
          <a:p>
            <a:pPr marL="457200" indent="-457200">
              <a:spcBef>
                <a:spcPts val="0"/>
              </a:spcBef>
              <a:spcAft>
                <a:spcPts val="2400"/>
              </a:spcAft>
              <a:buClr>
                <a:srgbClr val="86D1EC"/>
              </a:buClr>
              <a:buSzPct val="90000"/>
              <a:buBlip>
                <a:blip r:embed="rId3"/>
              </a:buBlip>
              <a:defRPr/>
            </a:pPr>
            <a:r>
              <a:rPr lang="en-US" sz="2800" dirty="0">
                <a:solidFill>
                  <a:srgbClr val="FFFFFF"/>
                </a:solidFill>
                <a:latin typeface="Arial"/>
              </a:rPr>
              <a:t>John was </a:t>
            </a:r>
            <a:r>
              <a:rPr lang="en-US" sz="2800" b="1" dirty="0">
                <a:solidFill>
                  <a:srgbClr val="FFFF00"/>
                </a:solidFill>
                <a:latin typeface="Arial"/>
              </a:rPr>
              <a:t>vengeful</a:t>
            </a:r>
            <a:r>
              <a:rPr lang="en-US" sz="2800" dirty="0">
                <a:solidFill>
                  <a:srgbClr val="FFFFFF"/>
                </a:solidFill>
                <a:latin typeface="Arial"/>
              </a:rPr>
              <a:t> against the Samaritans (Lk. 9:54), so he would not have written kindly of them  (Jn. 4)</a:t>
            </a:r>
          </a:p>
          <a:p>
            <a:pPr marL="457200" indent="-457200">
              <a:spcBef>
                <a:spcPts val="0"/>
              </a:spcBef>
              <a:spcAft>
                <a:spcPts val="2400"/>
              </a:spcAft>
              <a:buClr>
                <a:srgbClr val="86D1EC"/>
              </a:buClr>
              <a:buSzPct val="90000"/>
              <a:buBlip>
                <a:blip r:embed="rId3"/>
              </a:buBlip>
              <a:defRPr/>
            </a:pPr>
            <a:r>
              <a:rPr lang="en-US" sz="2800" dirty="0"/>
              <a:t>The 4</a:t>
            </a:r>
            <a:r>
              <a:rPr lang="en-US" sz="2800" baseline="30000" dirty="0"/>
              <a:t>th</a:t>
            </a:r>
            <a:r>
              <a:rPr lang="en-US" sz="2800" dirty="0"/>
              <a:t> Gospel does not mention some </a:t>
            </a:r>
            <a:r>
              <a:rPr lang="en-US" sz="2800" b="1" dirty="0">
                <a:solidFill>
                  <a:srgbClr val="FFFF00"/>
                </a:solidFill>
              </a:rPr>
              <a:t>important events </a:t>
            </a:r>
            <a:r>
              <a:rPr lang="en-US" sz="2800" dirty="0"/>
              <a:t>where John was present  (e.g. Transfiguration, Gethsemane)</a:t>
            </a:r>
            <a:endParaRPr lang="en-US" sz="2800" dirty="0">
              <a:solidFill>
                <a:srgbClr val="FFFFFF"/>
              </a:solidFill>
              <a:latin typeface="Arial"/>
            </a:endParaRPr>
          </a:p>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endParaRPr kumimoji="0" lang="en-US" sz="28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ECFF4BA2-D1AE-4D01-B704-C2811EE860E5}"/>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698</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A33E0272-A694-45FD-9EFC-C00A766AEFF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1D0F7528-ADDB-9AA5-D07C-998D87EB6ED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474823044"/>
      </p:ext>
    </p:extLst>
  </p:cSld>
  <p:clrMapOvr>
    <a:overrideClrMapping bg1="dk2" tx1="lt1" bg2="dk1" tx2="lt2" accent1="accent1" accent2="accent2" accent3="accent3" accent4="accent4" accent5="accent5" accent6="accent6" hlink="hlink" folHlink="folHlink"/>
  </p:clrMapOvr>
  <p:transition spd="med">
    <p:pull/>
  </p:transition>
</p:sld>
</file>

<file path=ppt/slides/slide6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FA967-4C09-4564-A7BE-1E3C958E5189}"/>
              </a:ext>
            </a:extLst>
          </p:cNvPr>
          <p:cNvSpPr>
            <a:spLocks noGrp="1"/>
          </p:cNvSpPr>
          <p:nvPr>
            <p:ph type="title"/>
          </p:nvPr>
        </p:nvSpPr>
        <p:spPr/>
        <p:txBody>
          <a:bodyPr/>
          <a:lstStyle/>
          <a:p>
            <a:r>
              <a:rPr lang="en-US" dirty="0"/>
              <a:t>Objections To John</a:t>
            </a:r>
          </a:p>
        </p:txBody>
      </p:sp>
      <p:sp>
        <p:nvSpPr>
          <p:cNvPr id="3" name="Content Placeholder 2">
            <a:extLst>
              <a:ext uri="{FF2B5EF4-FFF2-40B4-BE49-F238E27FC236}">
                <a16:creationId xmlns:a16="http://schemas.microsoft.com/office/drawing/2014/main" id="{5C8D8696-0CD1-4D39-936C-FC06595AE22D}"/>
              </a:ext>
            </a:extLst>
          </p:cNvPr>
          <p:cNvSpPr>
            <a:spLocks noGrp="1"/>
          </p:cNvSpPr>
          <p:nvPr>
            <p:ph idx="1"/>
          </p:nvPr>
        </p:nvSpPr>
        <p:spPr/>
        <p:txBody>
          <a:bodyPr/>
          <a:lstStyle/>
          <a:p>
            <a:pPr marL="457200" indent="-457200">
              <a:spcBef>
                <a:spcPts val="0"/>
              </a:spcBef>
              <a:spcAft>
                <a:spcPts val="2400"/>
              </a:spcAft>
            </a:pPr>
            <a:r>
              <a:rPr lang="en-US" sz="2800"/>
              <a:t>A disciple of Jesus would not have ascribed to Jesus the </a:t>
            </a:r>
            <a:r>
              <a:rPr lang="en-US" sz="2800" b="1">
                <a:solidFill>
                  <a:srgbClr val="FFFF00"/>
                </a:solidFill>
              </a:rPr>
              <a:t>same style of discourse </a:t>
            </a:r>
            <a:r>
              <a:rPr lang="en-US" sz="2800"/>
              <a:t>which he himself employed</a:t>
            </a:r>
          </a:p>
          <a:p>
            <a:pPr marL="457200" indent="-457200">
              <a:spcBef>
                <a:spcPts val="0"/>
              </a:spcBef>
              <a:spcAft>
                <a:spcPts val="2400"/>
              </a:spcAft>
            </a:pPr>
            <a:r>
              <a:rPr lang="en-US" sz="2800"/>
              <a:t>John would not have likely described himself as the </a:t>
            </a:r>
            <a:r>
              <a:rPr lang="en-US" sz="2800" b="1">
                <a:solidFill>
                  <a:srgbClr val="FFFF00"/>
                </a:solidFill>
              </a:rPr>
              <a:t>disciple whom Jesus loved</a:t>
            </a:r>
          </a:p>
          <a:p>
            <a:pPr marL="457200" indent="-457200">
              <a:spcBef>
                <a:spcPts val="0"/>
              </a:spcBef>
              <a:spcAft>
                <a:spcPts val="2400"/>
              </a:spcAft>
            </a:pPr>
            <a:r>
              <a:rPr lang="en-US" sz="2800"/>
              <a:t>If John wrote the book of </a:t>
            </a:r>
            <a:r>
              <a:rPr lang="en-US" sz="2800" b="1">
                <a:solidFill>
                  <a:srgbClr val="FFFF00"/>
                </a:solidFill>
              </a:rPr>
              <a:t>Revelation</a:t>
            </a:r>
            <a:r>
              <a:rPr lang="en-US" sz="2800"/>
              <a:t>, he could not have written the Gospel, because the two books differ greatly in thought-content and linguistic characteristics</a:t>
            </a:r>
          </a:p>
        </p:txBody>
      </p:sp>
      <p:sp>
        <p:nvSpPr>
          <p:cNvPr id="4" name="Slide Number Placeholder 3">
            <a:extLst>
              <a:ext uri="{FF2B5EF4-FFF2-40B4-BE49-F238E27FC236}">
                <a16:creationId xmlns:a16="http://schemas.microsoft.com/office/drawing/2014/main" id="{C4A81623-F7F1-4315-A469-F2F9A391609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699</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5" name="Date Placeholder 4">
            <a:extLst>
              <a:ext uri="{FF2B5EF4-FFF2-40B4-BE49-F238E27FC236}">
                <a16:creationId xmlns:a16="http://schemas.microsoft.com/office/drawing/2014/main" id="{1DE7C520-A33F-A3C1-00BF-9DA7F1E0E58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6" name="Footer Placeholder 5">
            <a:extLst>
              <a:ext uri="{FF2B5EF4-FFF2-40B4-BE49-F238E27FC236}">
                <a16:creationId xmlns:a16="http://schemas.microsoft.com/office/drawing/2014/main" id="{F0FDB230-BCA7-7273-54FA-E2597359B21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155798396"/>
      </p:ext>
    </p:extLst>
  </p:cSld>
  <p:clrMapOvr>
    <a:overrideClrMapping bg1="dk2" tx1="lt1" bg2="dk1" tx2="lt2" accent1="accent1" accent2="accent2" accent3="accent3" accent4="accent4" accent5="accent5" accent6="accent6" hlink="hlink" folHlink="folHlink"/>
  </p:clrMapOvr>
  <p:transition spd="med">
    <p:pull/>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4EE83-3F39-3565-D1C1-ED5DBDD4F80D}"/>
              </a:ext>
            </a:extLst>
          </p:cNvPr>
          <p:cNvSpPr>
            <a:spLocks noGrp="1"/>
          </p:cNvSpPr>
          <p:nvPr>
            <p:ph type="title"/>
          </p:nvPr>
        </p:nvSpPr>
        <p:spPr/>
        <p:txBody>
          <a:bodyPr/>
          <a:lstStyle/>
          <a:p>
            <a:r>
              <a:rPr lang="en-US"/>
              <a:t>Two Questions</a:t>
            </a:r>
          </a:p>
        </p:txBody>
      </p:sp>
      <p:graphicFrame>
        <p:nvGraphicFramePr>
          <p:cNvPr id="7" name="Content Placeholder 6">
            <a:extLst>
              <a:ext uri="{FF2B5EF4-FFF2-40B4-BE49-F238E27FC236}">
                <a16:creationId xmlns:a16="http://schemas.microsoft.com/office/drawing/2014/main" id="{AD254DE4-4103-8C69-27A1-365D4770BD17}"/>
              </a:ext>
            </a:extLst>
          </p:cNvPr>
          <p:cNvGraphicFramePr>
            <a:graphicFrameLocks noGrp="1"/>
          </p:cNvGraphicFramePr>
          <p:nvPr>
            <p:ph idx="1"/>
            <p:extLst>
              <p:ext uri="{D42A27DB-BD31-4B8C-83A1-F6EECF244321}">
                <p14:modId xmlns:p14="http://schemas.microsoft.com/office/powerpoint/2010/main" val="922778403"/>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6546E2BC-8A24-ED9D-6954-ED6F0C7C1902}"/>
              </a:ext>
            </a:extLst>
          </p:cNvPr>
          <p:cNvSpPr>
            <a:spLocks noGrp="1"/>
          </p:cNvSpPr>
          <p:nvPr>
            <p:ph type="dt" sz="half" idx="10"/>
          </p:nvPr>
        </p:nvSpPr>
        <p:spPr/>
        <p:txBody>
          <a:bodyPr/>
          <a:lstStyle/>
          <a:p>
            <a:r>
              <a:rPr lang="en-US"/>
              <a:t>Outline, 2</a:t>
            </a:r>
          </a:p>
        </p:txBody>
      </p:sp>
      <p:sp>
        <p:nvSpPr>
          <p:cNvPr id="5" name="Footer Placeholder 4">
            <a:extLst>
              <a:ext uri="{FF2B5EF4-FFF2-40B4-BE49-F238E27FC236}">
                <a16:creationId xmlns:a16="http://schemas.microsoft.com/office/drawing/2014/main" id="{D72CD546-1EEC-3689-E554-74E843389205}"/>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969939F-B168-DAC6-ADDC-79AD6E77C5E3}"/>
              </a:ext>
            </a:extLst>
          </p:cNvPr>
          <p:cNvSpPr>
            <a:spLocks noGrp="1"/>
          </p:cNvSpPr>
          <p:nvPr>
            <p:ph type="sldNum" sz="quarter" idx="12"/>
          </p:nvPr>
        </p:nvSpPr>
        <p:spPr/>
        <p:txBody>
          <a:bodyPr/>
          <a:lstStyle/>
          <a:p>
            <a:fld id="{3C8CA7C4-6BCF-4B83-8858-85B1748A2A5F}" type="slidenum">
              <a:rPr lang="en-US" smtClean="0"/>
              <a:t>7</a:t>
            </a:fld>
            <a:endParaRPr lang="en-US"/>
          </a:p>
        </p:txBody>
      </p:sp>
    </p:spTree>
    <p:extLst>
      <p:ext uri="{BB962C8B-B14F-4D97-AF65-F5344CB8AC3E}">
        <p14:creationId xmlns:p14="http://schemas.microsoft.com/office/powerpoint/2010/main" val="26513694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Jerome On “Mark”</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r>
              <a:rPr lang="en-US" b="1" dirty="0">
                <a:solidFill>
                  <a:srgbClr val="FFFF00"/>
                </a:solidFill>
              </a:rPr>
              <a:t>Mark</a:t>
            </a:r>
            <a:r>
              <a:rPr lang="en-US" dirty="0"/>
              <a:t> was the interpreter of Peter</a:t>
            </a:r>
          </a:p>
          <a:p>
            <a:r>
              <a:rPr lang="en-US" dirty="0"/>
              <a:t>Wrote a </a:t>
            </a:r>
            <a:r>
              <a:rPr lang="en-US" b="1" dirty="0">
                <a:solidFill>
                  <a:srgbClr val="FFFF00"/>
                </a:solidFill>
              </a:rPr>
              <a:t>short Gospel </a:t>
            </a:r>
            <a:r>
              <a:rPr lang="en-US" dirty="0"/>
              <a:t>at the request of Christians in </a:t>
            </a:r>
            <a:r>
              <a:rPr lang="en-US" b="1" dirty="0">
                <a:solidFill>
                  <a:srgbClr val="FFFF00"/>
                </a:solidFill>
              </a:rPr>
              <a:t>Rome</a:t>
            </a:r>
          </a:p>
          <a:p>
            <a:r>
              <a:rPr lang="en-US" dirty="0"/>
              <a:t>His Gospel embodied </a:t>
            </a:r>
            <a:r>
              <a:rPr lang="en-US" b="1" dirty="0">
                <a:solidFill>
                  <a:srgbClr val="FFFF00"/>
                </a:solidFill>
              </a:rPr>
              <a:t>what Peter preached</a:t>
            </a:r>
          </a:p>
          <a:p>
            <a:r>
              <a:rPr lang="en-US" dirty="0"/>
              <a:t>Peter </a:t>
            </a:r>
            <a:r>
              <a:rPr lang="en-US" b="1" dirty="0">
                <a:solidFill>
                  <a:srgbClr val="FFFF00"/>
                </a:solidFill>
              </a:rPr>
              <a:t>approved</a:t>
            </a:r>
            <a:r>
              <a:rPr lang="en-US" dirty="0"/>
              <a:t> it and </a:t>
            </a:r>
            <a:r>
              <a:rPr lang="en-US" b="1" dirty="0">
                <a:solidFill>
                  <a:srgbClr val="FFFF00"/>
                </a:solidFill>
              </a:rPr>
              <a:t>published</a:t>
            </a:r>
            <a:r>
              <a:rPr lang="en-US" dirty="0"/>
              <a:t> it to the churches</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10</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49819110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FA967-4C09-4564-A7BE-1E3C958E5189}"/>
              </a:ext>
            </a:extLst>
          </p:cNvPr>
          <p:cNvSpPr>
            <a:spLocks noGrp="1"/>
          </p:cNvSpPr>
          <p:nvPr>
            <p:ph type="title"/>
          </p:nvPr>
        </p:nvSpPr>
        <p:spPr/>
        <p:txBody>
          <a:bodyPr/>
          <a:lstStyle/>
          <a:p>
            <a:r>
              <a:rPr lang="en-US" dirty="0"/>
              <a:t>Objections To John</a:t>
            </a:r>
          </a:p>
        </p:txBody>
      </p:sp>
      <p:sp>
        <p:nvSpPr>
          <p:cNvPr id="3" name="Content Placeholder 2">
            <a:extLst>
              <a:ext uri="{FF2B5EF4-FFF2-40B4-BE49-F238E27FC236}">
                <a16:creationId xmlns:a16="http://schemas.microsoft.com/office/drawing/2014/main" id="{5C8D8696-0CD1-4D39-936C-FC06595AE22D}"/>
              </a:ext>
            </a:extLst>
          </p:cNvPr>
          <p:cNvSpPr>
            <a:spLocks noGrp="1"/>
          </p:cNvSpPr>
          <p:nvPr>
            <p:ph idx="1"/>
          </p:nvPr>
        </p:nvSpPr>
        <p:spPr>
          <a:xfrm>
            <a:off x="457200" y="1420814"/>
            <a:ext cx="8229600" cy="4770666"/>
          </a:xfrm>
        </p:spPr>
        <p:txBody>
          <a:bodyPr/>
          <a:lstStyle/>
          <a:p>
            <a:pPr marL="457200" indent="-457200">
              <a:spcBef>
                <a:spcPts val="0"/>
              </a:spcBef>
              <a:spcAft>
                <a:spcPts val="2400"/>
              </a:spcAft>
            </a:pPr>
            <a:r>
              <a:rPr lang="en-US" sz="2800" dirty="0"/>
              <a:t>The </a:t>
            </a:r>
            <a:r>
              <a:rPr lang="en-US" sz="2800" b="1" dirty="0">
                <a:solidFill>
                  <a:srgbClr val="FFFF00"/>
                </a:solidFill>
              </a:rPr>
              <a:t>Christology</a:t>
            </a:r>
            <a:r>
              <a:rPr lang="en-US" sz="2800" dirty="0"/>
              <a:t> of the 4</a:t>
            </a:r>
            <a:r>
              <a:rPr lang="en-US" sz="2800" baseline="30000" dirty="0"/>
              <a:t>th</a:t>
            </a:r>
            <a:r>
              <a:rPr lang="en-US" sz="2800" dirty="0"/>
              <a:t> Gospel is too high to have been written by a 1</a:t>
            </a:r>
            <a:r>
              <a:rPr lang="en-US" sz="2800" baseline="30000" dirty="0"/>
              <a:t>st</a:t>
            </a:r>
            <a:r>
              <a:rPr lang="en-US" sz="2800" dirty="0"/>
              <a:t>-century disciple</a:t>
            </a:r>
          </a:p>
          <a:p>
            <a:pPr marL="457200" indent="-457200">
              <a:spcBef>
                <a:spcPts val="0"/>
              </a:spcBef>
              <a:spcAft>
                <a:spcPts val="2400"/>
              </a:spcAft>
            </a:pPr>
            <a:r>
              <a:rPr lang="en-US" sz="2800" dirty="0"/>
              <a:t>John </a:t>
            </a:r>
            <a:r>
              <a:rPr lang="en-US" sz="2800" b="1" dirty="0">
                <a:solidFill>
                  <a:srgbClr val="FFFF00"/>
                </a:solidFill>
              </a:rPr>
              <a:t>died too early </a:t>
            </a:r>
            <a:r>
              <a:rPr lang="en-US" sz="2800" dirty="0"/>
              <a:t>to have written a gospel in Ephesus toward the close of the 1</a:t>
            </a:r>
            <a:r>
              <a:rPr lang="en-US" sz="2800" baseline="30000" dirty="0"/>
              <a:t>st</a:t>
            </a:r>
            <a:r>
              <a:rPr lang="en-US" sz="2800" dirty="0"/>
              <a:t> century</a:t>
            </a:r>
          </a:p>
          <a:p>
            <a:pPr marL="457200" indent="-457200">
              <a:spcBef>
                <a:spcPts val="0"/>
              </a:spcBef>
              <a:spcAft>
                <a:spcPts val="2400"/>
              </a:spcAft>
            </a:pPr>
            <a:r>
              <a:rPr lang="en-US" sz="2800" dirty="0"/>
              <a:t>The Alogi, a heretical sect in Asia Minor [~AD 170] ascribed the 4</a:t>
            </a:r>
            <a:r>
              <a:rPr lang="en-US" sz="2800" baseline="30000" dirty="0"/>
              <a:t>th</a:t>
            </a:r>
            <a:r>
              <a:rPr lang="en-US" sz="2800" dirty="0"/>
              <a:t> Gospel and Revelation to </a:t>
            </a:r>
            <a:r>
              <a:rPr lang="en-US" sz="2800" b="1" dirty="0">
                <a:solidFill>
                  <a:srgbClr val="FFFF00"/>
                </a:solidFill>
              </a:rPr>
              <a:t>Cerinthus</a:t>
            </a:r>
          </a:p>
          <a:p>
            <a:pPr marL="457200" indent="-457200">
              <a:spcBef>
                <a:spcPts val="0"/>
              </a:spcBef>
              <a:spcAft>
                <a:spcPts val="2400"/>
              </a:spcAft>
            </a:pPr>
            <a:r>
              <a:rPr lang="en-US" sz="2800" b="1" dirty="0">
                <a:solidFill>
                  <a:srgbClr val="FFFF00"/>
                </a:solidFill>
              </a:rPr>
              <a:t>Gaius</a:t>
            </a:r>
            <a:r>
              <a:rPr lang="en-US" sz="2800" dirty="0"/>
              <a:t> challenged John’s authorship of the Fourth Gospel</a:t>
            </a:r>
            <a:endParaRPr lang="en-US" sz="2800" b="1" dirty="0">
              <a:solidFill>
                <a:srgbClr val="FFFF00"/>
              </a:solidFill>
            </a:endParaRPr>
          </a:p>
          <a:p>
            <a:pPr marL="457200" indent="-457200">
              <a:spcBef>
                <a:spcPts val="0"/>
              </a:spcBef>
              <a:spcAft>
                <a:spcPts val="2400"/>
              </a:spcAft>
            </a:pPr>
            <a:endParaRPr lang="en-US" sz="2800" dirty="0"/>
          </a:p>
        </p:txBody>
      </p:sp>
      <p:sp>
        <p:nvSpPr>
          <p:cNvPr id="4" name="Slide Number Placeholder 3">
            <a:extLst>
              <a:ext uri="{FF2B5EF4-FFF2-40B4-BE49-F238E27FC236}">
                <a16:creationId xmlns:a16="http://schemas.microsoft.com/office/drawing/2014/main" id="{C4A81623-F7F1-4315-A469-F2F9A391609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700</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5" name="Date Placeholder 4">
            <a:extLst>
              <a:ext uri="{FF2B5EF4-FFF2-40B4-BE49-F238E27FC236}">
                <a16:creationId xmlns:a16="http://schemas.microsoft.com/office/drawing/2014/main" id="{05D7A9BC-5807-0527-9082-1CAD8C8D975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6" name="Footer Placeholder 5">
            <a:extLst>
              <a:ext uri="{FF2B5EF4-FFF2-40B4-BE49-F238E27FC236}">
                <a16:creationId xmlns:a16="http://schemas.microsoft.com/office/drawing/2014/main" id="{254E452D-2E45-79DD-84A5-307537E874A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902120803"/>
      </p:ext>
    </p:extLst>
  </p:cSld>
  <p:clrMapOvr>
    <a:overrideClrMapping bg1="dk2" tx1="lt1" bg2="dk1" tx2="lt2" accent1="accent1" accent2="accent2" accent3="accent3" accent4="accent4" accent5="accent5" accent6="accent6" hlink="hlink" folHlink="folHlink"/>
  </p:clrMapOvr>
  <p:transition spd="med">
    <p:pull/>
  </p:transition>
</p:sld>
</file>

<file path=ppt/slides/slide7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z="4000"/>
              <a:t>Response To Objections</a:t>
            </a:r>
            <a:endParaRPr lang="en-US" sz="4000" b="0"/>
          </a:p>
        </p:txBody>
      </p:sp>
      <p:sp>
        <p:nvSpPr>
          <p:cNvPr id="9" name="Content Placeholder 8"/>
          <p:cNvSpPr>
            <a:spLocks noGrp="1"/>
          </p:cNvSpPr>
          <p:nvPr>
            <p:ph idx="1"/>
          </p:nvPr>
        </p:nvSpPr>
        <p:spPr/>
        <p:txBody>
          <a:bodyPr/>
          <a:lstStyle/>
          <a:p>
            <a:pPr marL="457200" indent="-457200">
              <a:spcBef>
                <a:spcPts val="0"/>
              </a:spcBef>
              <a:spcAft>
                <a:spcPts val="2400"/>
              </a:spcAft>
            </a:pPr>
            <a:r>
              <a:rPr lang="en-US" sz="2800" dirty="0"/>
              <a:t>Not all fishermen were of </a:t>
            </a:r>
            <a:r>
              <a:rPr lang="en-US" sz="2800" b="1" dirty="0">
                <a:solidFill>
                  <a:srgbClr val="FFFF00"/>
                </a:solidFill>
              </a:rPr>
              <a:t>lower classes</a:t>
            </a:r>
          </a:p>
          <a:p>
            <a:pPr marL="457200" indent="-457200">
              <a:spcBef>
                <a:spcPts val="0"/>
              </a:spcBef>
              <a:spcAft>
                <a:spcPts val="2400"/>
              </a:spcAft>
            </a:pPr>
            <a:r>
              <a:rPr lang="en-US" sz="2800" dirty="0"/>
              <a:t>John may have </a:t>
            </a:r>
            <a:r>
              <a:rPr lang="en-US" sz="2800" b="1" dirty="0">
                <a:solidFill>
                  <a:srgbClr val="FFFF00"/>
                </a:solidFill>
              </a:rPr>
              <a:t>known</a:t>
            </a:r>
            <a:r>
              <a:rPr lang="en-US" sz="2800" dirty="0"/>
              <a:t> the high priest</a:t>
            </a:r>
          </a:p>
          <a:p>
            <a:pPr marL="857250" lvl="1" indent="-457200">
              <a:spcBef>
                <a:spcPts val="0"/>
              </a:spcBef>
              <a:spcAft>
                <a:spcPts val="2400"/>
              </a:spcAft>
            </a:pPr>
            <a:r>
              <a:rPr lang="en-US" sz="2400" dirty="0"/>
              <a:t>He came from a </a:t>
            </a:r>
            <a:r>
              <a:rPr lang="en-US" sz="2400" dirty="0">
                <a:solidFill>
                  <a:srgbClr val="FFFF00"/>
                </a:solidFill>
              </a:rPr>
              <a:t>priestly family</a:t>
            </a:r>
          </a:p>
          <a:p>
            <a:pPr marL="857250" lvl="1" indent="-457200">
              <a:spcBef>
                <a:spcPts val="0"/>
              </a:spcBef>
              <a:spcAft>
                <a:spcPts val="2400"/>
              </a:spcAft>
            </a:pPr>
            <a:r>
              <a:rPr lang="en-US" sz="2400" dirty="0"/>
              <a:t>He supplied </a:t>
            </a:r>
            <a:r>
              <a:rPr lang="en-US" sz="2400" dirty="0">
                <a:solidFill>
                  <a:srgbClr val="FFFF00"/>
                </a:solidFill>
              </a:rPr>
              <a:t>fish</a:t>
            </a:r>
            <a:r>
              <a:rPr lang="en-US" sz="2400" dirty="0"/>
              <a:t> to the high priest</a:t>
            </a:r>
          </a:p>
          <a:p>
            <a:pPr marL="457200" indent="-457200">
              <a:spcBef>
                <a:spcPts val="0"/>
              </a:spcBef>
              <a:spcAft>
                <a:spcPts val="2400"/>
              </a:spcAft>
            </a:pPr>
            <a:r>
              <a:rPr lang="en-US" sz="2800" dirty="0"/>
              <a:t>“Well known” might mean he was a </a:t>
            </a:r>
            <a:r>
              <a:rPr lang="en-US" sz="2800" b="1" dirty="0">
                <a:solidFill>
                  <a:srgbClr val="FFFF00"/>
                </a:solidFill>
              </a:rPr>
              <a:t>“nodding acquaintance”</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AFDA3-EE31-46F3-9994-663731D17617}"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701</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3" name="Date Placeholder 2">
            <a:extLst>
              <a:ext uri="{FF2B5EF4-FFF2-40B4-BE49-F238E27FC236}">
                <a16:creationId xmlns:a16="http://schemas.microsoft.com/office/drawing/2014/main" id="{53A216DF-4E2D-14DB-780A-CA42708F590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a:t>
            </a:r>
          </a:p>
        </p:txBody>
      </p:sp>
    </p:spTree>
    <p:extLst>
      <p:ext uri="{BB962C8B-B14F-4D97-AF65-F5344CB8AC3E}">
        <p14:creationId xmlns:p14="http://schemas.microsoft.com/office/powerpoint/2010/main" val="352956908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 calcmode="lin" valueType="num">
                                      <p:cBhvr>
                                        <p:cTn id="19"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9">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9">
                                            <p:txEl>
                                              <p:pRg st="2" end="2"/>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
                                            <p:txEl>
                                              <p:pRg st="3" end="3"/>
                                            </p:txEl>
                                          </p:spTgt>
                                        </p:tgtEl>
                                        <p:attrNameLst>
                                          <p:attrName>style.visibility</p:attrName>
                                        </p:attrNameLst>
                                      </p:cBhvr>
                                      <p:to>
                                        <p:strVal val="visible"/>
                                      </p:to>
                                    </p:set>
                                    <p:anim calcmode="lin" valueType="num">
                                      <p:cBhvr>
                                        <p:cTn id="24" dur="500" fill="hold"/>
                                        <p:tgtEl>
                                          <p:spTgt spid="9">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9">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9">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9">
                                            <p:txEl>
                                              <p:pRg st="4" end="4"/>
                                            </p:txEl>
                                          </p:spTgt>
                                        </p:tgtEl>
                                        <p:attrNameLst>
                                          <p:attrName>style.visibility</p:attrName>
                                        </p:attrNameLst>
                                      </p:cBhvr>
                                      <p:to>
                                        <p:strVal val="visible"/>
                                      </p:to>
                                    </p:set>
                                    <p:anim calcmode="lin" valueType="num">
                                      <p:cBhvr>
                                        <p:cTn id="31" dur="500" fill="hold"/>
                                        <p:tgtEl>
                                          <p:spTgt spid="9">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9">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7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5D824F-5091-49C8-B3E3-EFFFA829DC94}"/>
              </a:ext>
            </a:extLst>
          </p:cNvPr>
          <p:cNvSpPr>
            <a:spLocks noGrp="1"/>
          </p:cNvSpPr>
          <p:nvPr>
            <p:ph type="title"/>
          </p:nvPr>
        </p:nvSpPr>
        <p:spPr/>
        <p:txBody>
          <a:bodyPr/>
          <a:lstStyle/>
          <a:p>
            <a:r>
              <a:rPr lang="en-US"/>
              <a:t>Response To Objections</a:t>
            </a:r>
          </a:p>
        </p:txBody>
      </p:sp>
      <p:sp>
        <p:nvSpPr>
          <p:cNvPr id="3" name="Content Placeholder 2">
            <a:extLst>
              <a:ext uri="{FF2B5EF4-FFF2-40B4-BE49-F238E27FC236}">
                <a16:creationId xmlns:a16="http://schemas.microsoft.com/office/drawing/2014/main" id="{B52744C7-46B5-40DC-9AB4-DCD01EEB804B}"/>
              </a:ext>
            </a:extLst>
          </p:cNvPr>
          <p:cNvSpPr>
            <a:spLocks noGrp="1"/>
          </p:cNvSpPr>
          <p:nvPr>
            <p:ph idx="1"/>
          </p:nvPr>
        </p:nvSpPr>
        <p:spPr/>
        <p:txBody>
          <a:bodyPr/>
          <a:lstStyle/>
          <a:p>
            <a:pPr marL="457200" indent="-457200">
              <a:spcBef>
                <a:spcPts val="0"/>
              </a:spcBef>
              <a:spcAft>
                <a:spcPts val="2400"/>
              </a:spcAft>
            </a:pPr>
            <a:r>
              <a:rPr lang="en-US" sz="2800" dirty="0"/>
              <a:t>John’s family enjoyed </a:t>
            </a:r>
            <a:r>
              <a:rPr lang="en-US" sz="2800" b="1" dirty="0">
                <a:solidFill>
                  <a:srgbClr val="FFFF00"/>
                </a:solidFill>
              </a:rPr>
              <a:t>some substance</a:t>
            </a:r>
          </a:p>
          <a:p>
            <a:pPr marL="857250" lvl="1" indent="-457200">
              <a:spcBef>
                <a:spcPts val="0"/>
              </a:spcBef>
              <a:spcAft>
                <a:spcPts val="2400"/>
              </a:spcAft>
            </a:pPr>
            <a:r>
              <a:rPr lang="en-US" sz="2400" dirty="0"/>
              <a:t>Money often breaks down social barriers</a:t>
            </a:r>
          </a:p>
          <a:p>
            <a:pPr marL="857250" lvl="1" indent="-457200">
              <a:spcBef>
                <a:spcPts val="0"/>
              </a:spcBef>
              <a:spcAft>
                <a:spcPts val="2400"/>
              </a:spcAft>
            </a:pPr>
            <a:r>
              <a:rPr lang="en-US" sz="2400" dirty="0"/>
              <a:t>The relevant social barriers of first-century Palestine may not have been that strong</a:t>
            </a:r>
          </a:p>
          <a:p>
            <a:pPr marL="857250" lvl="1" indent="-457200">
              <a:spcBef>
                <a:spcPts val="0"/>
              </a:spcBef>
              <a:spcAft>
                <a:spcPts val="2400"/>
              </a:spcAft>
            </a:pPr>
            <a:r>
              <a:rPr lang="en-US" sz="2400" dirty="0"/>
              <a:t>Rabbis were expected to learn a trade</a:t>
            </a:r>
          </a:p>
          <a:p>
            <a:pPr marL="857250" lvl="1" indent="-457200">
              <a:spcBef>
                <a:spcPts val="0"/>
              </a:spcBef>
              <a:spcAft>
                <a:spcPts val="2400"/>
              </a:spcAft>
            </a:pPr>
            <a:r>
              <a:rPr lang="en-US" sz="2400" dirty="0"/>
              <a:t>Galilee supplied the fish for all the country and was brought into Jerusalem through the Fish Gate</a:t>
            </a:r>
          </a:p>
          <a:p>
            <a:pPr marL="857250" lvl="1" indent="-457200">
              <a:spcBef>
                <a:spcPts val="0"/>
              </a:spcBef>
              <a:spcAft>
                <a:spcPts val="2400"/>
              </a:spcAft>
            </a:pPr>
            <a:r>
              <a:rPr lang="en-US" sz="2400" dirty="0"/>
              <a:t>He may have had a house in Jerusalem  (Jn. 19:27)</a:t>
            </a:r>
          </a:p>
          <a:p>
            <a:pPr marL="457200" indent="-457200">
              <a:spcBef>
                <a:spcPts val="0"/>
              </a:spcBef>
              <a:spcAft>
                <a:spcPts val="2400"/>
              </a:spcAft>
            </a:pPr>
            <a:endParaRPr lang="en-US" sz="2800" dirty="0"/>
          </a:p>
        </p:txBody>
      </p:sp>
      <p:sp>
        <p:nvSpPr>
          <p:cNvPr id="5" name="Footer Placeholder 4">
            <a:extLst>
              <a:ext uri="{FF2B5EF4-FFF2-40B4-BE49-F238E27FC236}">
                <a16:creationId xmlns:a16="http://schemas.microsoft.com/office/drawing/2014/main" id="{19614B6B-390C-4214-BAAA-EE892EA6525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D5FBDE8C-3AD8-4EA4-90EF-45101B2251E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702</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427D3E42-D1B3-C35C-77EC-D16A2DF828A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188233506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p:cTn id="1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p:cTn id="22"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3">
                                            <p:txEl>
                                              <p:pRg st="3" end="3"/>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p:cTn id="27"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29" dur="500"/>
                                        <p:tgtEl>
                                          <p:spTgt spid="3">
                                            <p:txEl>
                                              <p:pRg st="4" end="4"/>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p:cTn id="3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3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0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3A147F2-17C9-28F5-A80F-9C89D0AE2E54}"/>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F516A0F1-C01D-64F4-2B13-D32700E76F7A}"/>
              </a:ext>
            </a:extLst>
          </p:cNvPr>
          <p:cNvSpPr>
            <a:spLocks noGrp="1"/>
          </p:cNvSpPr>
          <p:nvPr>
            <p:ph type="title"/>
          </p:nvPr>
        </p:nvSpPr>
        <p:spPr/>
        <p:txBody>
          <a:bodyPr/>
          <a:lstStyle/>
          <a:p>
            <a:r>
              <a:rPr lang="en-US" sz="4000"/>
              <a:t>Response To Objections</a:t>
            </a:r>
            <a:endParaRPr lang="en-US" sz="4000" b="0"/>
          </a:p>
        </p:txBody>
      </p:sp>
      <p:sp>
        <p:nvSpPr>
          <p:cNvPr id="9" name="Content Placeholder 8">
            <a:extLst>
              <a:ext uri="{FF2B5EF4-FFF2-40B4-BE49-F238E27FC236}">
                <a16:creationId xmlns:a16="http://schemas.microsoft.com/office/drawing/2014/main" id="{C71872A3-C524-F0C3-8737-F26C763F4A76}"/>
              </a:ext>
            </a:extLst>
          </p:cNvPr>
          <p:cNvSpPr>
            <a:spLocks noGrp="1"/>
          </p:cNvSpPr>
          <p:nvPr>
            <p:ph idx="1"/>
          </p:nvPr>
        </p:nvSpPr>
        <p:spPr>
          <a:xfrm>
            <a:off x="457200" y="1420814"/>
            <a:ext cx="8229600" cy="4710112"/>
          </a:xfrm>
        </p:spPr>
        <p:txBody>
          <a:bodyPr/>
          <a:lstStyle/>
          <a:p>
            <a:pPr marL="457200" indent="-457200">
              <a:spcBef>
                <a:spcPts val="0"/>
              </a:spcBef>
              <a:spcAft>
                <a:spcPts val="2400"/>
              </a:spcAft>
            </a:pPr>
            <a:r>
              <a:rPr lang="en-US" sz="2800" dirty="0"/>
              <a:t>John lived to be </a:t>
            </a:r>
            <a:r>
              <a:rPr lang="en-US" sz="2800" b="1" dirty="0">
                <a:solidFill>
                  <a:srgbClr val="FFFF00"/>
                </a:solidFill>
              </a:rPr>
              <a:t>an old man </a:t>
            </a:r>
            <a:r>
              <a:rPr lang="en-US" sz="2800" dirty="0"/>
              <a:t>into the reign of Trajan  [AD 98-117]  </a:t>
            </a:r>
            <a:r>
              <a:rPr lang="en-US" sz="2000" dirty="0"/>
              <a:t>(Eusebius, “Church History,” 3:23:4, </a:t>
            </a:r>
            <a:r>
              <a:rPr lang="en-US" sz="2000" dirty="0" err="1"/>
              <a:t>NPNF</a:t>
            </a:r>
            <a:r>
              <a:rPr lang="en-US" sz="2000" dirty="0"/>
              <a:t>, 2.1:150)</a:t>
            </a:r>
          </a:p>
          <a:p>
            <a:pPr marL="457200" lvl="0" indent="-457200">
              <a:spcBef>
                <a:spcPts val="0"/>
              </a:spcBef>
              <a:spcAft>
                <a:spcPts val="2400"/>
              </a:spcAft>
              <a:buClr>
                <a:srgbClr val="00CCFF"/>
              </a:buClr>
            </a:pPr>
            <a:r>
              <a:rPr lang="en-US" sz="2800" dirty="0">
                <a:solidFill>
                  <a:srgbClr val="FFFFFF"/>
                </a:solidFill>
              </a:rPr>
              <a:t>Unlettered means </a:t>
            </a:r>
            <a:r>
              <a:rPr lang="en-US" sz="2800" b="1" dirty="0">
                <a:solidFill>
                  <a:srgbClr val="FFFF00"/>
                </a:solidFill>
              </a:rPr>
              <a:t>lack of formal training </a:t>
            </a:r>
            <a:r>
              <a:rPr lang="en-US" sz="2800" dirty="0">
                <a:solidFill>
                  <a:srgbClr val="FFFFFF"/>
                </a:solidFill>
              </a:rPr>
              <a:t>in the rabbinic schools, not </a:t>
            </a:r>
            <a:r>
              <a:rPr lang="en-US" sz="2800" b="1" dirty="0">
                <a:solidFill>
                  <a:srgbClr val="FFFF00"/>
                </a:solidFill>
              </a:rPr>
              <a:t>“unlearned”</a:t>
            </a:r>
          </a:p>
          <a:p>
            <a:pPr marL="457200" indent="-457200">
              <a:spcBef>
                <a:spcPts val="0"/>
              </a:spcBef>
              <a:spcAft>
                <a:spcPts val="2400"/>
              </a:spcAft>
            </a:pPr>
            <a:r>
              <a:rPr lang="en-US" sz="2800" dirty="0"/>
              <a:t>Ancient authors commonly referred to themselves in the </a:t>
            </a:r>
            <a:r>
              <a:rPr lang="en-US" sz="2800" b="1" dirty="0">
                <a:solidFill>
                  <a:srgbClr val="FFFF00"/>
                </a:solidFill>
              </a:rPr>
              <a:t>third person</a:t>
            </a:r>
          </a:p>
          <a:p>
            <a:pPr marL="457200" indent="-457200">
              <a:spcBef>
                <a:spcPts val="0"/>
              </a:spcBef>
              <a:spcAft>
                <a:spcPts val="2400"/>
              </a:spcAft>
            </a:pPr>
            <a:r>
              <a:rPr lang="en-US" sz="2800" dirty="0"/>
              <a:t>Ancient writers often referred to themselves using the </a:t>
            </a:r>
            <a:r>
              <a:rPr lang="en-US" sz="2800" b="1" dirty="0">
                <a:solidFill>
                  <a:srgbClr val="FFFF00"/>
                </a:solidFill>
              </a:rPr>
              <a:t>“we”  </a:t>
            </a:r>
            <a:r>
              <a:rPr lang="en-US" sz="2800" dirty="0"/>
              <a:t>(3 Jn. 12)</a:t>
            </a:r>
          </a:p>
          <a:p>
            <a:pPr marL="457200" indent="-457200">
              <a:spcBef>
                <a:spcPts val="0"/>
              </a:spcBef>
              <a:spcAft>
                <a:spcPts val="2400"/>
              </a:spcAft>
            </a:pPr>
            <a:endParaRPr lang="en-US" sz="2800" dirty="0"/>
          </a:p>
          <a:p>
            <a:pPr marL="457200" indent="-457200">
              <a:spcBef>
                <a:spcPts val="0"/>
              </a:spcBef>
              <a:spcAft>
                <a:spcPts val="2400"/>
              </a:spcAft>
            </a:pPr>
            <a:endParaRPr lang="en-US" sz="2800" b="1" dirty="0">
              <a:solidFill>
                <a:srgbClr val="FFFF00"/>
              </a:solidFill>
            </a:endParaRPr>
          </a:p>
        </p:txBody>
      </p:sp>
      <p:sp>
        <p:nvSpPr>
          <p:cNvPr id="2" name="Footer Placeholder 1">
            <a:extLst>
              <a:ext uri="{FF2B5EF4-FFF2-40B4-BE49-F238E27FC236}">
                <a16:creationId xmlns:a16="http://schemas.microsoft.com/office/drawing/2014/main" id="{B7571816-F70A-913D-358F-4E836A6BE0C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7" name="Slide Number Placeholder 6">
            <a:extLst>
              <a:ext uri="{FF2B5EF4-FFF2-40B4-BE49-F238E27FC236}">
                <a16:creationId xmlns:a16="http://schemas.microsoft.com/office/drawing/2014/main" id="{6489AB1C-B51A-36F8-AD7A-F5E5617DEAB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AFDA3-EE31-46F3-9994-663731D17617}"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703</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3" name="Date Placeholder 2">
            <a:extLst>
              <a:ext uri="{FF2B5EF4-FFF2-40B4-BE49-F238E27FC236}">
                <a16:creationId xmlns:a16="http://schemas.microsoft.com/office/drawing/2014/main" id="{81C1BF6E-00D4-0B73-2BEB-8F649F283BB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94</a:t>
            </a:r>
          </a:p>
        </p:txBody>
      </p:sp>
    </p:spTree>
    <p:extLst>
      <p:ext uri="{BB962C8B-B14F-4D97-AF65-F5344CB8AC3E}">
        <p14:creationId xmlns:p14="http://schemas.microsoft.com/office/powerpoint/2010/main" val="9326529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 calcmode="lin" valueType="num">
                                      <p:cBhvr>
                                        <p:cTn id="21"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9">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
                                            <p:txEl>
                                              <p:pRg st="3" end="3"/>
                                            </p:txEl>
                                          </p:spTgt>
                                        </p:tgtEl>
                                        <p:attrNameLst>
                                          <p:attrName>style.visibility</p:attrName>
                                        </p:attrNameLst>
                                      </p:cBhvr>
                                      <p:to>
                                        <p:strVal val="visible"/>
                                      </p:to>
                                    </p:set>
                                    <p:anim calcmode="lin" valueType="num">
                                      <p:cBhvr>
                                        <p:cTn id="28" dur="500" fill="hold"/>
                                        <p:tgtEl>
                                          <p:spTgt spid="9">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70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A748453-A4C1-1C69-CD5B-B6D2F3396E7E}"/>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97100730-F6A0-6C23-1D89-76E27261BEAE}"/>
              </a:ext>
            </a:extLst>
          </p:cNvPr>
          <p:cNvSpPr>
            <a:spLocks noGrp="1"/>
          </p:cNvSpPr>
          <p:nvPr>
            <p:ph type="title"/>
          </p:nvPr>
        </p:nvSpPr>
        <p:spPr/>
        <p:txBody>
          <a:bodyPr/>
          <a:lstStyle/>
          <a:p>
            <a:r>
              <a:rPr lang="en-US" sz="4000"/>
              <a:t>Response To Objections</a:t>
            </a:r>
            <a:endParaRPr lang="en-US" sz="4000" b="0"/>
          </a:p>
        </p:txBody>
      </p:sp>
      <p:sp>
        <p:nvSpPr>
          <p:cNvPr id="9" name="Content Placeholder 8">
            <a:extLst>
              <a:ext uri="{FF2B5EF4-FFF2-40B4-BE49-F238E27FC236}">
                <a16:creationId xmlns:a16="http://schemas.microsoft.com/office/drawing/2014/main" id="{376DCE96-F8EE-7973-EC83-AAC727860A11}"/>
              </a:ext>
            </a:extLst>
          </p:cNvPr>
          <p:cNvSpPr>
            <a:spLocks noGrp="1"/>
          </p:cNvSpPr>
          <p:nvPr>
            <p:ph idx="1"/>
          </p:nvPr>
        </p:nvSpPr>
        <p:spPr/>
        <p:txBody>
          <a:bodyPr/>
          <a:lstStyle/>
          <a:p>
            <a:pPr marL="457200" indent="-457200">
              <a:spcBef>
                <a:spcPts val="0"/>
              </a:spcBef>
              <a:spcAft>
                <a:spcPts val="2400"/>
              </a:spcAft>
            </a:pPr>
            <a:r>
              <a:rPr lang="en-US" sz="2800" dirty="0"/>
              <a:t>Jesus’ teaching in John is </a:t>
            </a:r>
            <a:r>
              <a:rPr lang="en-US" sz="2800" b="1" dirty="0">
                <a:solidFill>
                  <a:srgbClr val="FFFF00"/>
                </a:solidFill>
              </a:rPr>
              <a:t>not radically different </a:t>
            </a:r>
            <a:r>
              <a:rPr lang="en-US" sz="2800" dirty="0"/>
              <a:t>from the Synoptics</a:t>
            </a:r>
          </a:p>
          <a:p>
            <a:pPr marL="457200" indent="-457200">
              <a:spcBef>
                <a:spcPts val="0"/>
              </a:spcBef>
              <a:spcAft>
                <a:spcPts val="2400"/>
              </a:spcAft>
            </a:pPr>
            <a:r>
              <a:rPr lang="en-US" sz="2800" dirty="0"/>
              <a:t>Although John was a Galilean, he had lived for quite some time in </a:t>
            </a:r>
            <a:r>
              <a:rPr lang="en-US" sz="2800" b="1" dirty="0">
                <a:solidFill>
                  <a:srgbClr val="FFFF00"/>
                </a:solidFill>
              </a:rPr>
              <a:t>Judea</a:t>
            </a:r>
            <a:r>
              <a:rPr lang="en-US" sz="2800" dirty="0"/>
              <a:t> and </a:t>
            </a:r>
            <a:r>
              <a:rPr lang="en-US" sz="2800" b="1" dirty="0">
                <a:solidFill>
                  <a:srgbClr val="FFFF00"/>
                </a:solidFill>
              </a:rPr>
              <a:t>Ephesus</a:t>
            </a:r>
            <a:r>
              <a:rPr lang="en-US" sz="2800" dirty="0"/>
              <a:t> by the time he wrote his Gospel</a:t>
            </a:r>
          </a:p>
          <a:p>
            <a:pPr marL="457200" indent="-457200">
              <a:spcBef>
                <a:spcPts val="0"/>
              </a:spcBef>
              <a:spcAft>
                <a:spcPts val="2400"/>
              </a:spcAft>
            </a:pPr>
            <a:r>
              <a:rPr lang="en-US" sz="2800" dirty="0"/>
              <a:t>Peter called himself </a:t>
            </a:r>
            <a:r>
              <a:rPr lang="en-US" sz="2800" b="1" dirty="0">
                <a:solidFill>
                  <a:srgbClr val="FFFF00"/>
                </a:solidFill>
              </a:rPr>
              <a:t>an “elder”  </a:t>
            </a:r>
            <a:r>
              <a:rPr lang="en-US" sz="2800" dirty="0"/>
              <a:t>(1 Pet. 5:1)</a:t>
            </a:r>
          </a:p>
        </p:txBody>
      </p:sp>
      <p:sp>
        <p:nvSpPr>
          <p:cNvPr id="2" name="Footer Placeholder 1">
            <a:extLst>
              <a:ext uri="{FF2B5EF4-FFF2-40B4-BE49-F238E27FC236}">
                <a16:creationId xmlns:a16="http://schemas.microsoft.com/office/drawing/2014/main" id="{D3D4E0C4-D66E-1C6F-3C43-EE2D95B7AAC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7" name="Slide Number Placeholder 6">
            <a:extLst>
              <a:ext uri="{FF2B5EF4-FFF2-40B4-BE49-F238E27FC236}">
                <a16:creationId xmlns:a16="http://schemas.microsoft.com/office/drawing/2014/main" id="{948610D0-C84C-753F-0E47-76C3545AE13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AFDA3-EE31-46F3-9994-663731D17617}"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704</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3" name="Date Placeholder 2">
            <a:extLst>
              <a:ext uri="{FF2B5EF4-FFF2-40B4-BE49-F238E27FC236}">
                <a16:creationId xmlns:a16="http://schemas.microsoft.com/office/drawing/2014/main" id="{4E20DB87-3E4F-7713-1DC6-07760D0D7E0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4735800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 calcmode="lin" valueType="num">
                                      <p:cBhvr>
                                        <p:cTn id="21"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7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kumimoji="0" lang="en-US" sz="4000" b="0" i="0" u="none" strike="noStrike" kern="0" cap="none" spc="0" normalizeH="0" baseline="0" noProof="0">
                <a:ln>
                  <a:noFill/>
                </a:ln>
                <a:solidFill>
                  <a:srgbClr val="FFFFFF"/>
                </a:solidFill>
                <a:effectLst>
                  <a:outerShdw blurRad="38100" dist="38100" dir="2700000" algn="tl">
                    <a:srgbClr val="000000"/>
                  </a:outerShdw>
                </a:effectLst>
                <a:uLnTx/>
                <a:uFillTx/>
                <a:latin typeface="Arial Black"/>
                <a:ea typeface="+mj-ea"/>
                <a:cs typeface="+mj-cs"/>
              </a:rPr>
              <a:t>Response To Objections</a:t>
            </a:r>
            <a:endParaRPr lang="en-US" sz="4000" b="0"/>
          </a:p>
        </p:txBody>
      </p:sp>
      <p:sp>
        <p:nvSpPr>
          <p:cNvPr id="9" name="Content Placeholder 8"/>
          <p:cNvSpPr>
            <a:spLocks noGrp="1"/>
          </p:cNvSpPr>
          <p:nvPr>
            <p:ph idx="1"/>
          </p:nvPr>
        </p:nvSpPr>
        <p:spPr>
          <a:xfrm>
            <a:off x="457200" y="1420814"/>
            <a:ext cx="8229600" cy="4710112"/>
          </a:xfrm>
        </p:spPr>
        <p:txBody>
          <a:bodyPr/>
          <a:lstStyle/>
          <a:p>
            <a:pPr marL="457200" indent="-457200">
              <a:spcBef>
                <a:spcPts val="0"/>
              </a:spcBef>
              <a:spcAft>
                <a:spcPts val="2400"/>
              </a:spcAft>
            </a:pPr>
            <a:r>
              <a:rPr lang="en-US" sz="2800" b="1" dirty="0">
                <a:solidFill>
                  <a:srgbClr val="FFFF00"/>
                </a:solidFill>
              </a:rPr>
              <a:t>Matthew</a:t>
            </a:r>
            <a:r>
              <a:rPr lang="en-US" sz="2800" dirty="0"/>
              <a:t>, an apostle, </a:t>
            </a:r>
            <a:r>
              <a:rPr lang="en-US" sz="2800" b="1" dirty="0">
                <a:solidFill>
                  <a:srgbClr val="FFFF00"/>
                </a:solidFill>
              </a:rPr>
              <a:t>used Mark </a:t>
            </a:r>
            <a:r>
              <a:rPr lang="en-US" sz="2800" dirty="0"/>
              <a:t>as a source (not ordinarily used as an argument against Matthean authorship of 1</a:t>
            </a:r>
            <a:r>
              <a:rPr lang="en-US" sz="2800" baseline="30000" dirty="0"/>
              <a:t>st</a:t>
            </a:r>
            <a:r>
              <a:rPr lang="en-US" sz="2800" dirty="0"/>
              <a:t> Gospel)</a:t>
            </a:r>
          </a:p>
          <a:p>
            <a:pPr marL="457200" indent="-457200">
              <a:spcBef>
                <a:spcPts val="0"/>
              </a:spcBef>
              <a:spcAft>
                <a:spcPts val="2400"/>
              </a:spcAft>
            </a:pPr>
            <a:r>
              <a:rPr lang="en-US" sz="2800" dirty="0"/>
              <a:t>Jesus can transform a “Son of Thunder” into the </a:t>
            </a:r>
            <a:r>
              <a:rPr lang="en-US" sz="2800" b="1" dirty="0">
                <a:solidFill>
                  <a:srgbClr val="FFFF00"/>
                </a:solidFill>
              </a:rPr>
              <a:t>apostle of love</a:t>
            </a:r>
          </a:p>
          <a:p>
            <a:pPr marL="857250" lvl="1" indent="-457200">
              <a:spcBef>
                <a:spcPts val="0"/>
              </a:spcBef>
              <a:spcAft>
                <a:spcPts val="2400"/>
              </a:spcAft>
            </a:pPr>
            <a:r>
              <a:rPr lang="en-US" sz="2400" dirty="0"/>
              <a:t>He transformed Saul of Tarsus, the persecutor, into Paul the apostle, the preacher</a:t>
            </a:r>
          </a:p>
          <a:p>
            <a:pPr marL="457200" indent="-457200">
              <a:spcBef>
                <a:spcPts val="0"/>
              </a:spcBef>
              <a:spcAft>
                <a:spcPts val="2400"/>
              </a:spcAft>
            </a:pPr>
            <a:r>
              <a:rPr lang="en-US" sz="2800" dirty="0"/>
              <a:t>John would not need to mention events that had already been mentioned by the </a:t>
            </a:r>
            <a:r>
              <a:rPr lang="en-US" sz="2800" b="1" dirty="0">
                <a:solidFill>
                  <a:srgbClr val="FFFF00"/>
                </a:solidFill>
              </a:rPr>
              <a:t>Synoptics</a:t>
            </a:r>
          </a:p>
          <a:p>
            <a:pPr marL="457200" indent="-457200">
              <a:spcBef>
                <a:spcPts val="0"/>
              </a:spcBef>
              <a:spcAft>
                <a:spcPts val="1350"/>
              </a:spcAft>
            </a:pPr>
            <a:endParaRPr lang="en-US" dirty="0"/>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AFDA3-EE31-46F3-9994-663731D17617}"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705</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3" name="Date Placeholder 2">
            <a:extLst>
              <a:ext uri="{FF2B5EF4-FFF2-40B4-BE49-F238E27FC236}">
                <a16:creationId xmlns:a16="http://schemas.microsoft.com/office/drawing/2014/main" id="{85782F02-5FEF-F988-2760-83FF8602A82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53508525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 calcmode="lin" valueType="num">
                                      <p:cBhvr>
                                        <p:cTn id="14"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 calcmode="lin" valueType="num">
                                      <p:cBhvr>
                                        <p:cTn id="19"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9">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9">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9">
                                            <p:txEl>
                                              <p:pRg st="3" end="3"/>
                                            </p:txEl>
                                          </p:spTgt>
                                        </p:tgtEl>
                                        <p:attrNameLst>
                                          <p:attrName>style.visibility</p:attrName>
                                        </p:attrNameLst>
                                      </p:cBhvr>
                                      <p:to>
                                        <p:strVal val="visible"/>
                                      </p:to>
                                    </p:set>
                                    <p:anim calcmode="lin" valueType="num">
                                      <p:cBhvr>
                                        <p:cTn id="26" dur="500" fill="hold"/>
                                        <p:tgtEl>
                                          <p:spTgt spid="9">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9">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7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5D824F-5091-49C8-B3E3-EFFFA829DC94}"/>
              </a:ext>
            </a:extLst>
          </p:cNvPr>
          <p:cNvSpPr>
            <a:spLocks noGrp="1"/>
          </p:cNvSpPr>
          <p:nvPr>
            <p:ph type="title"/>
          </p:nvPr>
        </p:nvSpPr>
        <p:spPr/>
        <p:txBody>
          <a:bodyPr/>
          <a:lstStyle/>
          <a:p>
            <a:r>
              <a:rPr lang="en-US"/>
              <a:t>Response To Objections</a:t>
            </a:r>
          </a:p>
        </p:txBody>
      </p:sp>
      <p:sp>
        <p:nvSpPr>
          <p:cNvPr id="3" name="Content Placeholder 2">
            <a:extLst>
              <a:ext uri="{FF2B5EF4-FFF2-40B4-BE49-F238E27FC236}">
                <a16:creationId xmlns:a16="http://schemas.microsoft.com/office/drawing/2014/main" id="{B52744C7-46B5-40DC-9AB4-DCD01EEB804B}"/>
              </a:ext>
            </a:extLst>
          </p:cNvPr>
          <p:cNvSpPr>
            <a:spLocks noGrp="1"/>
          </p:cNvSpPr>
          <p:nvPr>
            <p:ph idx="1"/>
          </p:nvPr>
        </p:nvSpPr>
        <p:spPr/>
        <p:txBody>
          <a:bodyPr/>
          <a:lstStyle/>
          <a:p>
            <a:pPr marL="457200" indent="-457200">
              <a:spcBef>
                <a:spcPts val="0"/>
              </a:spcBef>
              <a:spcAft>
                <a:spcPts val="2400"/>
              </a:spcAft>
            </a:pPr>
            <a:r>
              <a:rPr lang="en-US" sz="2800" dirty="0"/>
              <a:t>In first-century Palestine, the population was at least </a:t>
            </a:r>
            <a:r>
              <a:rPr lang="en-US" sz="2800" b="1" dirty="0">
                <a:solidFill>
                  <a:srgbClr val="FFFF00"/>
                </a:solidFill>
              </a:rPr>
              <a:t>bilingual</a:t>
            </a:r>
            <a:r>
              <a:rPr lang="en-US" sz="2800" dirty="0"/>
              <a:t>, and in some cases </a:t>
            </a:r>
            <a:r>
              <a:rPr lang="en-US" sz="2800" b="1" dirty="0">
                <a:solidFill>
                  <a:srgbClr val="FFFF00"/>
                </a:solidFill>
              </a:rPr>
              <a:t>trilingual</a:t>
            </a:r>
          </a:p>
          <a:p>
            <a:pPr marL="457200" indent="-457200">
              <a:spcBef>
                <a:spcPts val="0"/>
              </a:spcBef>
              <a:spcAft>
                <a:spcPts val="2400"/>
              </a:spcAft>
            </a:pPr>
            <a:r>
              <a:rPr lang="en-US" sz="2800" dirty="0"/>
              <a:t>If John lived abroad for years before writing, he had ample time to </a:t>
            </a:r>
            <a:r>
              <a:rPr lang="en-US" sz="2800" b="1" dirty="0">
                <a:solidFill>
                  <a:srgbClr val="FFFF00"/>
                </a:solidFill>
              </a:rPr>
              <a:t>practice</a:t>
            </a:r>
            <a:r>
              <a:rPr lang="en-US" sz="2800" dirty="0"/>
              <a:t> his Greek</a:t>
            </a:r>
          </a:p>
          <a:p>
            <a:pPr marL="457200" indent="-457200">
              <a:spcBef>
                <a:spcPts val="0"/>
              </a:spcBef>
              <a:spcAft>
                <a:spcPts val="2400"/>
              </a:spcAft>
            </a:pPr>
            <a:r>
              <a:rPr lang="en-US" sz="2800" dirty="0"/>
              <a:t>Although the Greek of John’s Gospel is reasonably competent, it is </a:t>
            </a:r>
            <a:r>
              <a:rPr lang="en-US" sz="2800" b="1" dirty="0">
                <a:solidFill>
                  <a:srgbClr val="FFFF00"/>
                </a:solidFill>
              </a:rPr>
              <a:t>not elegant</a:t>
            </a:r>
          </a:p>
          <a:p>
            <a:pPr marL="457200" indent="-457200">
              <a:spcBef>
                <a:spcPts val="0"/>
              </a:spcBef>
              <a:spcAft>
                <a:spcPts val="2400"/>
              </a:spcAft>
            </a:pPr>
            <a:endParaRPr lang="en-US" sz="2800" dirty="0"/>
          </a:p>
        </p:txBody>
      </p:sp>
      <p:sp>
        <p:nvSpPr>
          <p:cNvPr id="5" name="Footer Placeholder 4">
            <a:extLst>
              <a:ext uri="{FF2B5EF4-FFF2-40B4-BE49-F238E27FC236}">
                <a16:creationId xmlns:a16="http://schemas.microsoft.com/office/drawing/2014/main" id="{3D85DEA6-65FB-42A0-8AD1-4EBF15DF2AF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D5FBDE8C-3AD8-4EA4-90EF-45101B2251E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706</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D3087D24-49C4-49A0-C8FB-AB841202A71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24844578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Response</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effectLst>
                  <a:outerShdw blurRad="38100" dist="38100" dir="2700000" algn="tl">
                    <a:srgbClr val="000000">
                      <a:alpha val="43137"/>
                    </a:srgbClr>
                  </a:outerShdw>
                </a:effectLst>
              </a:rPr>
              <a:t>If the Holy Spirit could </a:t>
            </a:r>
            <a:r>
              <a:rPr lang="en-US" sz="2800" b="1" dirty="0">
                <a:solidFill>
                  <a:srgbClr val="FFFF00"/>
                </a:solidFill>
                <a:effectLst>
                  <a:outerShdw blurRad="38100" dist="38100" dir="2700000" algn="tl">
                    <a:srgbClr val="000000">
                      <a:alpha val="43137"/>
                    </a:srgbClr>
                  </a:outerShdw>
                </a:effectLst>
              </a:rPr>
              <a:t>inspire</a:t>
            </a:r>
            <a:r>
              <a:rPr lang="en-US" sz="2800" dirty="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to</a:t>
            </a:r>
            <a:r>
              <a:rPr lang="en-US" sz="2800" dirty="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speak in tongues</a:t>
            </a:r>
            <a:r>
              <a:rPr lang="en-US" sz="2800" dirty="0">
                <a:effectLst>
                  <a:outerShdw blurRad="38100" dist="38100" dir="2700000" algn="tl">
                    <a:srgbClr val="000000">
                      <a:alpha val="43137"/>
                    </a:srgbClr>
                  </a:outerShdw>
                </a:effectLst>
              </a:rPr>
              <a:t>, He could </a:t>
            </a:r>
            <a:r>
              <a:rPr lang="en-US" sz="2800" b="1" dirty="0">
                <a:solidFill>
                  <a:srgbClr val="FFFF00"/>
                </a:solidFill>
                <a:effectLst>
                  <a:outerShdw blurRad="38100" dist="38100" dir="2700000" algn="tl">
                    <a:srgbClr val="000000">
                      <a:alpha val="43137"/>
                    </a:srgbClr>
                  </a:outerShdw>
                </a:effectLst>
              </a:rPr>
              <a:t>inspire illiterate to write</a:t>
            </a:r>
          </a:p>
          <a:p>
            <a:pPr marL="457200" indent="-457200">
              <a:spcBef>
                <a:spcPts val="0"/>
              </a:spcBef>
              <a:spcAft>
                <a:spcPts val="2400"/>
              </a:spcAft>
            </a:pPr>
            <a:r>
              <a:rPr lang="en-US" sz="2800" dirty="0">
                <a:effectLst>
                  <a:outerShdw blurRad="38100" dist="38100" dir="2700000" algn="tl">
                    <a:srgbClr val="000000">
                      <a:alpha val="43137"/>
                    </a:srgbClr>
                  </a:outerShdw>
                </a:effectLst>
              </a:rPr>
              <a:t>A </a:t>
            </a:r>
            <a:r>
              <a:rPr lang="en-US" sz="2800" b="1" dirty="0">
                <a:solidFill>
                  <a:srgbClr val="FFFF00"/>
                </a:solidFill>
                <a:effectLst>
                  <a:outerShdw blurRad="38100" dist="38100" dir="2700000" algn="tl">
                    <a:srgbClr val="000000">
                      <a:alpha val="43137"/>
                    </a:srgbClr>
                  </a:outerShdw>
                </a:effectLst>
              </a:rPr>
              <a:t>“hick from the sticks” </a:t>
            </a:r>
            <a:r>
              <a:rPr lang="en-US" sz="2800" dirty="0">
                <a:effectLst>
                  <a:outerShdw blurRad="38100" dist="38100" dir="2700000" algn="tl">
                    <a:srgbClr val="000000">
                      <a:alpha val="43137"/>
                    </a:srgbClr>
                  </a:outerShdw>
                </a:effectLst>
              </a:rPr>
              <a:t>can become </a:t>
            </a:r>
            <a:r>
              <a:rPr lang="en-US" sz="2800" b="1" dirty="0">
                <a:solidFill>
                  <a:srgbClr val="FFFF00"/>
                </a:solidFill>
                <a:effectLst>
                  <a:outerShdw blurRad="38100" dist="38100" dir="2700000" algn="tl">
                    <a:srgbClr val="000000">
                      <a:alpha val="43137"/>
                    </a:srgbClr>
                  </a:outerShdw>
                </a:effectLst>
              </a:rPr>
              <a:t>educated</a:t>
            </a:r>
          </a:p>
          <a:p>
            <a:pPr marL="857250" lvl="1" indent="-457200">
              <a:spcBef>
                <a:spcPts val="0"/>
              </a:spcBef>
              <a:spcAft>
                <a:spcPts val="2400"/>
              </a:spcAft>
            </a:pPr>
            <a:r>
              <a:rPr lang="en-US" sz="2400" dirty="0">
                <a:effectLst>
                  <a:outerShdw blurRad="38100" dist="38100" dir="2700000" algn="tl">
                    <a:srgbClr val="000000">
                      <a:alpha val="43137"/>
                    </a:srgbClr>
                  </a:outerShdw>
                </a:effectLst>
              </a:rPr>
              <a:t>Abraham Lincoln</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9F6904-C132-4C28-B1C3-AABF33984D21}"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3DC9B12-B272-8BB1-F320-46DB978FC63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418476159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0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7CD921C-6853-65BD-1A94-BC8F7CDDA20F}"/>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153EA5A3-FE13-A73A-E67D-6FC21E684605}"/>
              </a:ext>
            </a:extLst>
          </p:cNvPr>
          <p:cNvSpPr>
            <a:spLocks noGrp="1"/>
          </p:cNvSpPr>
          <p:nvPr>
            <p:ph type="title"/>
          </p:nvPr>
        </p:nvSpPr>
        <p:spPr/>
        <p:txBody>
          <a:bodyPr/>
          <a:lstStyle/>
          <a:p>
            <a:r>
              <a:rPr kumimoji="0" lang="en-US" sz="4000" b="0" i="0" u="none" strike="noStrike" kern="0" cap="none" spc="0" normalizeH="0" baseline="0" noProof="0">
                <a:ln>
                  <a:noFill/>
                </a:ln>
                <a:solidFill>
                  <a:srgbClr val="FFFFFF"/>
                </a:solidFill>
                <a:effectLst>
                  <a:outerShdw blurRad="38100" dist="38100" dir="2700000" algn="tl">
                    <a:srgbClr val="000000"/>
                  </a:outerShdw>
                </a:effectLst>
                <a:uLnTx/>
                <a:uFillTx/>
                <a:latin typeface="Arial Black"/>
                <a:ea typeface="+mj-ea"/>
                <a:cs typeface="+mj-cs"/>
              </a:rPr>
              <a:t>Response To Objections</a:t>
            </a:r>
            <a:endParaRPr lang="en-US" sz="4000" b="0"/>
          </a:p>
        </p:txBody>
      </p:sp>
      <p:sp>
        <p:nvSpPr>
          <p:cNvPr id="9" name="Content Placeholder 8">
            <a:extLst>
              <a:ext uri="{FF2B5EF4-FFF2-40B4-BE49-F238E27FC236}">
                <a16:creationId xmlns:a16="http://schemas.microsoft.com/office/drawing/2014/main" id="{633FA49F-2651-8C03-0E16-5A17D4F01D01}"/>
              </a:ext>
            </a:extLst>
          </p:cNvPr>
          <p:cNvSpPr>
            <a:spLocks noGrp="1"/>
          </p:cNvSpPr>
          <p:nvPr>
            <p:ph idx="1"/>
          </p:nvPr>
        </p:nvSpPr>
        <p:spPr/>
        <p:txBody>
          <a:bodyPr/>
          <a:lstStyle/>
          <a:p>
            <a:pPr marL="457200" indent="-457200">
              <a:spcBef>
                <a:spcPts val="0"/>
              </a:spcBef>
              <a:spcAft>
                <a:spcPts val="2400"/>
              </a:spcAft>
            </a:pPr>
            <a:r>
              <a:rPr lang="en-US" sz="2800" dirty="0"/>
              <a:t>If </a:t>
            </a:r>
            <a:r>
              <a:rPr lang="en-US" sz="2800" b="1" dirty="0">
                <a:solidFill>
                  <a:srgbClr val="FFFF00"/>
                </a:solidFill>
              </a:rPr>
              <a:t>“John the elder” </a:t>
            </a:r>
            <a:r>
              <a:rPr lang="en-US" sz="2800" dirty="0"/>
              <a:t>wrote 4</a:t>
            </a:r>
            <a:r>
              <a:rPr lang="en-US" sz="2800" baseline="30000" dirty="0"/>
              <a:t>th</a:t>
            </a:r>
            <a:r>
              <a:rPr lang="en-US" sz="2800" dirty="0"/>
              <a:t> Gospel and is the “beloved disciple” why is </a:t>
            </a:r>
            <a:r>
              <a:rPr lang="en-US" sz="2800" b="1" dirty="0">
                <a:solidFill>
                  <a:srgbClr val="FFFF00"/>
                </a:solidFill>
              </a:rPr>
              <a:t>John</a:t>
            </a:r>
            <a:r>
              <a:rPr lang="en-US" sz="2800" dirty="0"/>
              <a:t> the son of Zebedee </a:t>
            </a:r>
            <a:r>
              <a:rPr lang="en-US" sz="2800" b="1" dirty="0">
                <a:solidFill>
                  <a:srgbClr val="FFFF00"/>
                </a:solidFill>
              </a:rPr>
              <a:t>never mentioned </a:t>
            </a:r>
            <a:r>
              <a:rPr lang="en-US" sz="2800" dirty="0"/>
              <a:t>in 4</a:t>
            </a:r>
            <a:r>
              <a:rPr lang="en-US" sz="2800" baseline="30000" dirty="0"/>
              <a:t>th</a:t>
            </a:r>
            <a:r>
              <a:rPr lang="en-US" sz="2800" dirty="0"/>
              <a:t> Gospel?</a:t>
            </a:r>
          </a:p>
          <a:p>
            <a:pPr marL="457200" indent="-457200">
              <a:spcBef>
                <a:spcPts val="0"/>
              </a:spcBef>
              <a:spcAft>
                <a:spcPts val="1350"/>
              </a:spcAft>
            </a:pPr>
            <a:endParaRPr lang="en-US" dirty="0"/>
          </a:p>
        </p:txBody>
      </p:sp>
      <p:sp>
        <p:nvSpPr>
          <p:cNvPr id="2" name="Footer Placeholder 1">
            <a:extLst>
              <a:ext uri="{FF2B5EF4-FFF2-40B4-BE49-F238E27FC236}">
                <a16:creationId xmlns:a16="http://schemas.microsoft.com/office/drawing/2014/main" id="{EBEC14E6-5D3B-1876-3245-9F77AB533C6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7" name="Slide Number Placeholder 6">
            <a:extLst>
              <a:ext uri="{FF2B5EF4-FFF2-40B4-BE49-F238E27FC236}">
                <a16:creationId xmlns:a16="http://schemas.microsoft.com/office/drawing/2014/main" id="{2A1D2593-3B2F-FFE7-9481-129614432BE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AFDA3-EE31-46F3-9994-663731D17617}"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708</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3" name="Date Placeholder 2">
            <a:extLst>
              <a:ext uri="{FF2B5EF4-FFF2-40B4-BE49-F238E27FC236}">
                <a16:creationId xmlns:a16="http://schemas.microsoft.com/office/drawing/2014/main" id="{6A8519D8-6475-9C3A-641F-AF6956CD2EC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21280372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7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7C6C09B-B235-4444-A732-6172A24EA02C}"/>
              </a:ext>
            </a:extLst>
          </p:cNvPr>
          <p:cNvSpPr>
            <a:spLocks noGrp="1"/>
          </p:cNvSpPr>
          <p:nvPr>
            <p:ph type="title"/>
          </p:nvPr>
        </p:nvSpPr>
        <p:spPr/>
        <p:txBody>
          <a:bodyPr/>
          <a:lstStyle/>
          <a:p>
            <a:pPr algn="l"/>
            <a:r>
              <a:rPr lang="en-US" sz="3000" dirty="0">
                <a:latin typeface="+mn-lt"/>
              </a:rPr>
              <a:t>Objections To John:</a:t>
            </a:r>
            <a:br>
              <a:rPr lang="en-US" dirty="0"/>
            </a:br>
            <a:r>
              <a:rPr lang="en-US" dirty="0"/>
              <a:t>John &amp; The High Priest</a:t>
            </a:r>
          </a:p>
        </p:txBody>
      </p:sp>
      <p:sp>
        <p:nvSpPr>
          <p:cNvPr id="6" name="Content Placeholder 5">
            <a:extLst>
              <a:ext uri="{FF2B5EF4-FFF2-40B4-BE49-F238E27FC236}">
                <a16:creationId xmlns:a16="http://schemas.microsoft.com/office/drawing/2014/main" id="{E8A9B07C-3D0A-4D7D-B186-B4B6679D3284}"/>
              </a:ext>
            </a:extLst>
          </p:cNvPr>
          <p:cNvSpPr>
            <a:spLocks noGrp="1"/>
          </p:cNvSpPr>
          <p:nvPr>
            <p:ph idx="1"/>
          </p:nvPr>
        </p:nvSpPr>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A lowly fisherman would not have </a:t>
            </a:r>
            <a:r>
              <a:rPr lang="en-US" sz="2800" b="1" dirty="0">
                <a:solidFill>
                  <a:srgbClr val="FFFF00"/>
                </a:solidFill>
              </a:rPr>
              <a:t>known</a:t>
            </a: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 </a:t>
            </a:r>
            <a:r>
              <a:rPr lang="en-US" sz="2800" b="1" dirty="0">
                <a:solidFill>
                  <a:srgbClr val="FFFF00"/>
                </a:solidFill>
              </a:rPr>
              <a:t>the Jewish high priest</a:t>
            </a:r>
          </a:p>
        </p:txBody>
      </p:sp>
      <p:sp>
        <p:nvSpPr>
          <p:cNvPr id="4" name="Slide Number Placeholder 3">
            <a:extLst>
              <a:ext uri="{FF2B5EF4-FFF2-40B4-BE49-F238E27FC236}">
                <a16:creationId xmlns:a16="http://schemas.microsoft.com/office/drawing/2014/main" id="{ECFF4BA2-D1AE-4D01-B704-C2811EE860E5}"/>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709</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A33E0272-A694-45FD-9EFC-C00A766AEFF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71FB0524-31FD-16BD-FD0E-2E1E1B89D699}"/>
              </a:ext>
            </a:extLst>
          </p:cNvPr>
          <p:cNvSpPr>
            <a:spLocks noGrp="1"/>
          </p:cNvSpPr>
          <p:nvPr>
            <p:ph type="dt" sz="half" idx="10"/>
          </p:nvPr>
        </p:nvSpPr>
        <p:spPr/>
        <p:txBody>
          <a:bodyPr/>
          <a:lstStyle/>
          <a:p>
            <a:r>
              <a:rPr lang="en-US" dirty="0"/>
              <a:t>Outline, 92</a:t>
            </a:r>
          </a:p>
        </p:txBody>
      </p:sp>
    </p:spTree>
    <p:extLst>
      <p:ext uri="{BB962C8B-B14F-4D97-AF65-F5344CB8AC3E}">
        <p14:creationId xmlns:p14="http://schemas.microsoft.com/office/powerpoint/2010/main" val="694527152"/>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Jerome On “Luke”</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r>
              <a:rPr lang="en-US" b="1" dirty="0">
                <a:solidFill>
                  <a:srgbClr val="FFFF00"/>
                </a:solidFill>
              </a:rPr>
              <a:t>Luke</a:t>
            </a:r>
            <a:r>
              <a:rPr lang="en-US" dirty="0"/>
              <a:t> was a physician of Antioch</a:t>
            </a:r>
          </a:p>
          <a:p>
            <a:r>
              <a:rPr lang="en-US" dirty="0"/>
              <a:t>Not unskilled in the </a:t>
            </a:r>
            <a:r>
              <a:rPr lang="en-US" b="1" dirty="0">
                <a:solidFill>
                  <a:srgbClr val="FFFF00"/>
                </a:solidFill>
              </a:rPr>
              <a:t>Greek language</a:t>
            </a:r>
          </a:p>
          <a:p>
            <a:r>
              <a:rPr lang="en-US" dirty="0"/>
              <a:t>An </a:t>
            </a:r>
            <a:r>
              <a:rPr lang="en-US" b="1" dirty="0">
                <a:solidFill>
                  <a:srgbClr val="FFFF00"/>
                </a:solidFill>
              </a:rPr>
              <a:t>adherent</a:t>
            </a:r>
            <a:r>
              <a:rPr lang="en-US" dirty="0"/>
              <a:t> of Paul</a:t>
            </a:r>
          </a:p>
          <a:p>
            <a:r>
              <a:rPr lang="en-US" dirty="0"/>
              <a:t>A </a:t>
            </a:r>
            <a:r>
              <a:rPr lang="en-US" b="1" dirty="0">
                <a:solidFill>
                  <a:srgbClr val="FFFF00"/>
                </a:solidFill>
              </a:rPr>
              <a:t>companion</a:t>
            </a:r>
            <a:r>
              <a:rPr lang="en-US" dirty="0"/>
              <a:t> of Paul</a:t>
            </a:r>
          </a:p>
          <a:p>
            <a:r>
              <a:rPr lang="en-US" dirty="0"/>
              <a:t>Wrote a </a:t>
            </a:r>
            <a:r>
              <a:rPr lang="en-US" b="1" dirty="0">
                <a:solidFill>
                  <a:srgbClr val="FFFF00"/>
                </a:solidFill>
              </a:rPr>
              <a:t>Gospel</a:t>
            </a:r>
          </a:p>
          <a:p>
            <a:r>
              <a:rPr lang="en-US" dirty="0"/>
              <a:t>Wrote </a:t>
            </a:r>
            <a:r>
              <a:rPr lang="en-US" b="1" dirty="0">
                <a:solidFill>
                  <a:srgbClr val="FFFF00"/>
                </a:solidFill>
              </a:rPr>
              <a:t>Acts</a:t>
            </a:r>
            <a:r>
              <a:rPr lang="en-US" dirty="0"/>
              <a:t> of the Apostles</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10</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631705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1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A8D59CF-E1AB-223A-6C0F-218ECC930B2B}"/>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85EC876-8E75-060A-40F7-3EB83CAEDC15}"/>
              </a:ext>
            </a:extLst>
          </p:cNvPr>
          <p:cNvSpPr>
            <a:spLocks noGrp="1"/>
          </p:cNvSpPr>
          <p:nvPr>
            <p:ph type="title"/>
          </p:nvPr>
        </p:nvSpPr>
        <p:spPr/>
        <p:txBody>
          <a:bodyPr/>
          <a:lstStyle/>
          <a:p>
            <a:pPr algn="l"/>
            <a:r>
              <a:rPr lang="en-US" sz="3000" dirty="0">
                <a:latin typeface="+mn-lt"/>
              </a:rPr>
              <a:t>Objections To John:</a:t>
            </a:r>
            <a:br>
              <a:rPr lang="en-US" dirty="0"/>
            </a:br>
            <a:r>
              <a:rPr lang="en-US" dirty="0"/>
              <a:t>John &amp; The High Priest</a:t>
            </a:r>
          </a:p>
        </p:txBody>
      </p:sp>
      <p:sp>
        <p:nvSpPr>
          <p:cNvPr id="6" name="Content Placeholder 5">
            <a:extLst>
              <a:ext uri="{FF2B5EF4-FFF2-40B4-BE49-F238E27FC236}">
                <a16:creationId xmlns:a16="http://schemas.microsoft.com/office/drawing/2014/main" id="{F290B3C0-1C3B-35BE-A217-A68015113853}"/>
              </a:ext>
            </a:extLst>
          </p:cNvPr>
          <p:cNvSpPr>
            <a:spLocks noGrp="1"/>
          </p:cNvSpPr>
          <p:nvPr>
            <p:ph idx="1"/>
          </p:nvPr>
        </p:nvSpPr>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2"/>
              </a:buBlip>
              <a:tabLst/>
              <a:defRPr/>
            </a:pPr>
            <a:r>
              <a:rPr kumimoji="0" lang="en-US" sz="2800" i="0" u="none" strike="noStrike" kern="0" cap="none" spc="0" normalizeH="0" baseline="0" noProof="0" dirty="0">
                <a:ln>
                  <a:noFill/>
                </a:ln>
                <a:effectLst>
                  <a:outerShdw blurRad="38100" dist="38100" dir="2700000" algn="tl">
                    <a:srgbClr val="000000"/>
                  </a:outerShdw>
                </a:effectLst>
                <a:uLnTx/>
                <a:uFillTx/>
                <a:latin typeface="Arial"/>
              </a:rPr>
              <a:t>Sometimes truth really is </a:t>
            </a:r>
            <a:r>
              <a:rPr lang="en-US" sz="2800" b="1" dirty="0">
                <a:solidFill>
                  <a:srgbClr val="FFFF00"/>
                </a:solidFill>
              </a:rPr>
              <a:t>stranger</a:t>
            </a:r>
            <a:r>
              <a:rPr kumimoji="0" lang="en-US" sz="2800" i="0" u="none" strike="noStrike" kern="0" cap="none" spc="0" normalizeH="0" baseline="0" noProof="0" dirty="0">
                <a:ln>
                  <a:noFill/>
                </a:ln>
                <a:effectLst>
                  <a:outerShdw blurRad="38100" dist="38100" dir="2700000" algn="tl">
                    <a:srgbClr val="000000"/>
                  </a:outerShdw>
                </a:effectLst>
                <a:uLnTx/>
                <a:uFillTx/>
                <a:latin typeface="Arial"/>
              </a:rPr>
              <a:t> than fiction</a:t>
            </a:r>
          </a:p>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2"/>
              </a:buBlip>
              <a:tabLst/>
              <a:defRPr/>
            </a:pPr>
            <a:r>
              <a:rPr lang="en-US" sz="2800" dirty="0">
                <a:latin typeface="Arial"/>
              </a:rPr>
              <a:t>If the beloved disciple is John, the son of Zebedee, he may have </a:t>
            </a:r>
            <a:r>
              <a:rPr lang="en-US" sz="2800" b="1" dirty="0">
                <a:solidFill>
                  <a:srgbClr val="FFFF00"/>
                </a:solidFill>
              </a:rPr>
              <a:t>known</a:t>
            </a:r>
            <a:r>
              <a:rPr lang="en-US" sz="2800" dirty="0">
                <a:latin typeface="Arial"/>
              </a:rPr>
              <a:t> </a:t>
            </a:r>
            <a:r>
              <a:rPr lang="en-US" sz="2800" b="1" dirty="0">
                <a:solidFill>
                  <a:srgbClr val="FFFF00"/>
                </a:solidFill>
              </a:rPr>
              <a:t>the high priest</a:t>
            </a:r>
          </a:p>
          <a:p>
            <a:pPr marL="857250" lvl="1" indent="-457200">
              <a:spcBef>
                <a:spcPts val="0"/>
              </a:spcBef>
              <a:spcAft>
                <a:spcPts val="2400"/>
              </a:spcAft>
              <a:buClr>
                <a:srgbClr val="86D1EC"/>
              </a:buClr>
              <a:buSzPct val="90000"/>
              <a:buFont typeface="Wingdings" panose="05000000000000000000" pitchFamily="2" charset="2"/>
              <a:buBlip>
                <a:blip r:embed="rId2"/>
              </a:buBlip>
              <a:defRPr/>
            </a:pPr>
            <a:r>
              <a:rPr kumimoji="0" lang="en-US" sz="24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John may have come from a </a:t>
            </a:r>
            <a:r>
              <a:rPr kumimoji="0" lang="en-US" sz="2400"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a:ea typeface="+mn-ea"/>
                <a:cs typeface="+mn-cs"/>
              </a:rPr>
              <a:t>priestly family</a:t>
            </a:r>
          </a:p>
          <a:p>
            <a:pPr marL="857250" lvl="1" indent="-457200">
              <a:spcBef>
                <a:spcPts val="0"/>
              </a:spcBef>
              <a:spcAft>
                <a:spcPts val="2400"/>
              </a:spcAft>
              <a:buClr>
                <a:srgbClr val="86D1EC"/>
              </a:buClr>
              <a:buSzPct val="90000"/>
              <a:buFont typeface="Wingdings" panose="05000000000000000000" pitchFamily="2" charset="2"/>
              <a:buBlip>
                <a:blip r:embed="rId2"/>
              </a:buBlip>
              <a:defRPr/>
            </a:pPr>
            <a:r>
              <a:rPr lang="en-US" sz="2400" dirty="0">
                <a:latin typeface="Arial"/>
                <a:ea typeface="+mn-ea"/>
                <a:cs typeface="+mn-cs"/>
              </a:rPr>
              <a:t>John may have </a:t>
            </a:r>
            <a:r>
              <a:rPr lang="en-US" sz="2400" dirty="0">
                <a:solidFill>
                  <a:srgbClr val="FFFF00"/>
                </a:solidFill>
                <a:latin typeface="Arial"/>
                <a:ea typeface="+mn-ea"/>
                <a:cs typeface="+mn-cs"/>
              </a:rPr>
              <a:t>supplied fish </a:t>
            </a:r>
            <a:r>
              <a:rPr lang="en-US" sz="2400" dirty="0">
                <a:latin typeface="Arial"/>
                <a:ea typeface="+mn-ea"/>
                <a:cs typeface="+mn-cs"/>
              </a:rPr>
              <a:t>to the high priest  </a:t>
            </a:r>
            <a:r>
              <a:rPr lang="en-US" sz="2000" dirty="0">
                <a:latin typeface="Arial"/>
                <a:ea typeface="+mn-ea"/>
                <a:cs typeface="+mn-cs"/>
              </a:rPr>
              <a:t>(Leon Morris, “John,” </a:t>
            </a:r>
            <a:r>
              <a:rPr lang="en-US" sz="2000" dirty="0" err="1">
                <a:latin typeface="Arial"/>
                <a:ea typeface="+mn-ea"/>
                <a:cs typeface="+mn-cs"/>
              </a:rPr>
              <a:t>NICNT</a:t>
            </a:r>
            <a:r>
              <a:rPr lang="en-US" sz="2000" dirty="0">
                <a:latin typeface="Arial"/>
                <a:ea typeface="+mn-ea"/>
                <a:cs typeface="+mn-cs"/>
              </a:rPr>
              <a:t>, 666, n. 37)</a:t>
            </a:r>
          </a:p>
          <a:p>
            <a:pPr marL="457200" indent="-457200">
              <a:spcBef>
                <a:spcPts val="0"/>
              </a:spcBef>
              <a:spcAft>
                <a:spcPts val="2400"/>
              </a:spcAft>
              <a:buClr>
                <a:srgbClr val="86D1EC"/>
              </a:buClr>
              <a:buSzPct val="90000"/>
              <a:buFont typeface="Wingdings" panose="05000000000000000000" pitchFamily="2" charset="2"/>
              <a:buBlip>
                <a:blip r:embed="rId2"/>
              </a:buBlip>
              <a:defRPr/>
            </a:pPr>
            <a:r>
              <a:rPr kumimoji="0" lang="en-US" sz="2800" i="0" u="none" strike="noStrike" kern="0" cap="none" spc="0" normalizeH="0" baseline="0" noProof="0" dirty="0">
                <a:ln>
                  <a:noFill/>
                </a:ln>
                <a:effectLst>
                  <a:outerShdw blurRad="38100" dist="38100" dir="2700000" algn="tl">
                    <a:srgbClr val="000000"/>
                  </a:outerShdw>
                </a:effectLst>
                <a:uLnTx/>
                <a:uFillTx/>
                <a:latin typeface="Arial"/>
              </a:rPr>
              <a:t>“Known to” might mean he was a </a:t>
            </a:r>
            <a:r>
              <a:rPr lang="en-US" sz="2800" b="1" dirty="0">
                <a:solidFill>
                  <a:srgbClr val="FFFF00"/>
                </a:solidFill>
              </a:rPr>
              <a:t>“nodding acquaintance”</a:t>
            </a:r>
          </a:p>
        </p:txBody>
      </p:sp>
      <p:sp>
        <p:nvSpPr>
          <p:cNvPr id="2" name="Date Placeholder 1">
            <a:extLst>
              <a:ext uri="{FF2B5EF4-FFF2-40B4-BE49-F238E27FC236}">
                <a16:creationId xmlns:a16="http://schemas.microsoft.com/office/drawing/2014/main" id="{DFD89A82-F939-795B-5FC1-FCBECC5C20A6}"/>
              </a:ext>
            </a:extLst>
          </p:cNvPr>
          <p:cNvSpPr>
            <a:spLocks noGrp="1"/>
          </p:cNvSpPr>
          <p:nvPr>
            <p:ph type="dt" sz="half" idx="10"/>
          </p:nvPr>
        </p:nvSpPr>
        <p:spPr/>
        <p:txBody>
          <a:bodyPr/>
          <a:lstStyle/>
          <a:p>
            <a:r>
              <a:rPr lang="en-US" dirty="0"/>
              <a:t>Outline, 92</a:t>
            </a:r>
          </a:p>
        </p:txBody>
      </p:sp>
      <p:sp>
        <p:nvSpPr>
          <p:cNvPr id="7" name="Footer Placeholder 6">
            <a:extLst>
              <a:ext uri="{FF2B5EF4-FFF2-40B4-BE49-F238E27FC236}">
                <a16:creationId xmlns:a16="http://schemas.microsoft.com/office/drawing/2014/main" id="{45380EF1-7786-6038-76C3-C7DB8267CB6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347AA9DA-1B52-8F53-46F1-DE2A5EA642DD}"/>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710</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Tree>
    <p:extLst>
      <p:ext uri="{BB962C8B-B14F-4D97-AF65-F5344CB8AC3E}">
        <p14:creationId xmlns:p14="http://schemas.microsoft.com/office/powerpoint/2010/main" val="343526839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p:cTn id="19"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6">
                                            <p:txEl>
                                              <p:pRg st="2" end="2"/>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 calcmode="lin" valueType="num">
                                      <p:cBhvr>
                                        <p:cTn id="24"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6">
                                            <p:txEl>
                                              <p:pRg st="4" end="4"/>
                                            </p:txEl>
                                          </p:spTgt>
                                        </p:tgtEl>
                                        <p:attrNameLst>
                                          <p:attrName>style.visibility</p:attrName>
                                        </p:attrNameLst>
                                      </p:cBhvr>
                                      <p:to>
                                        <p:strVal val="visible"/>
                                      </p:to>
                                    </p:set>
                                    <p:anim calcmode="lin" valueType="num">
                                      <p:cBhvr>
                                        <p:cTn id="31" dur="500" fill="hold"/>
                                        <p:tgtEl>
                                          <p:spTgt spid="6">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1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1D547CDB-062E-DCBA-54AF-673349C90C3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81A10EAF-A6BB-CEC5-CE07-38B3821A4A9F}"/>
              </a:ext>
            </a:extLst>
          </p:cNvPr>
          <p:cNvSpPr>
            <a:spLocks noGrp="1"/>
          </p:cNvSpPr>
          <p:nvPr>
            <p:ph type="title"/>
          </p:nvPr>
        </p:nvSpPr>
        <p:spPr/>
        <p:txBody>
          <a:bodyPr/>
          <a:lstStyle/>
          <a:p>
            <a:pPr algn="l"/>
            <a:r>
              <a:rPr lang="en-US" sz="3000" dirty="0">
                <a:latin typeface="+mn-lt"/>
              </a:rPr>
              <a:t>Objections To John:</a:t>
            </a:r>
            <a:br>
              <a:rPr lang="en-US" dirty="0"/>
            </a:br>
            <a:r>
              <a:rPr lang="en-US" dirty="0"/>
              <a:t>John Died Too Soon</a:t>
            </a:r>
          </a:p>
        </p:txBody>
      </p:sp>
      <p:sp>
        <p:nvSpPr>
          <p:cNvPr id="6" name="Content Placeholder 5">
            <a:extLst>
              <a:ext uri="{FF2B5EF4-FFF2-40B4-BE49-F238E27FC236}">
                <a16:creationId xmlns:a16="http://schemas.microsoft.com/office/drawing/2014/main" id="{73298BEB-3F05-A4CB-38BA-91B077EE8162}"/>
              </a:ext>
            </a:extLst>
          </p:cNvPr>
          <p:cNvSpPr>
            <a:spLocks noGrp="1"/>
          </p:cNvSpPr>
          <p:nvPr>
            <p:ph idx="1"/>
          </p:nvPr>
        </p:nvSpPr>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John would not have </a:t>
            </a:r>
            <a:r>
              <a:rPr lang="en-US" sz="2800" b="1" dirty="0">
                <a:solidFill>
                  <a:srgbClr val="FFFF00"/>
                </a:solidFill>
              </a:rPr>
              <a:t>lived long enough </a:t>
            </a: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to write the “Fourth Gospel”</a:t>
            </a:r>
            <a:endParaRPr lang="en-US" sz="2800" b="1" dirty="0">
              <a:solidFill>
                <a:srgbClr val="FFFF00"/>
              </a:solidFill>
            </a:endParaRPr>
          </a:p>
        </p:txBody>
      </p:sp>
      <p:sp>
        <p:nvSpPr>
          <p:cNvPr id="4" name="Slide Number Placeholder 3">
            <a:extLst>
              <a:ext uri="{FF2B5EF4-FFF2-40B4-BE49-F238E27FC236}">
                <a16:creationId xmlns:a16="http://schemas.microsoft.com/office/drawing/2014/main" id="{F57B40D4-D0E2-22C6-8C75-A93BD1C69D75}"/>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711</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D61A42D3-EF91-2C11-4C5E-CC41E8599AC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69640F3B-B2B0-7A2F-19EA-FFF22A2E64A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92</a:t>
            </a:r>
          </a:p>
        </p:txBody>
      </p:sp>
    </p:spTree>
    <p:extLst>
      <p:ext uri="{BB962C8B-B14F-4D97-AF65-F5344CB8AC3E}">
        <p14:creationId xmlns:p14="http://schemas.microsoft.com/office/powerpoint/2010/main" val="334325185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1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FD38F49-55CA-E05B-4535-BE3DC4A0C233}"/>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64E3FA76-588C-CAB6-4733-94FB48DA803D}"/>
              </a:ext>
            </a:extLst>
          </p:cNvPr>
          <p:cNvSpPr>
            <a:spLocks noGrp="1"/>
          </p:cNvSpPr>
          <p:nvPr>
            <p:ph type="title"/>
          </p:nvPr>
        </p:nvSpPr>
        <p:spPr/>
        <p:txBody>
          <a:bodyPr/>
          <a:lstStyle/>
          <a:p>
            <a:pPr algn="l"/>
            <a:r>
              <a:rPr lang="en-US" sz="3000" dirty="0">
                <a:latin typeface="+mn-lt"/>
              </a:rPr>
              <a:t>Objections To John:</a:t>
            </a:r>
            <a:br>
              <a:rPr lang="en-US" dirty="0"/>
            </a:br>
            <a:r>
              <a:rPr lang="en-US" dirty="0"/>
              <a:t>John Died Too Soon</a:t>
            </a:r>
          </a:p>
        </p:txBody>
      </p:sp>
      <p:sp>
        <p:nvSpPr>
          <p:cNvPr id="6" name="Content Placeholder 5">
            <a:extLst>
              <a:ext uri="{FF2B5EF4-FFF2-40B4-BE49-F238E27FC236}">
                <a16:creationId xmlns:a16="http://schemas.microsoft.com/office/drawing/2014/main" id="{A3809785-84DF-2A05-28D4-19294F989B6C}"/>
              </a:ext>
            </a:extLst>
          </p:cNvPr>
          <p:cNvSpPr>
            <a:spLocks noGrp="1"/>
          </p:cNvSpPr>
          <p:nvPr>
            <p:ph idx="1"/>
          </p:nvPr>
        </p:nvSpPr>
        <p:spPr/>
        <p:txBody>
          <a:bodyPr/>
          <a:lstStyle/>
          <a:p>
            <a:pPr marL="457200" lvl="0" indent="-457200">
              <a:spcBef>
                <a:spcPts val="0"/>
              </a:spcBef>
              <a:spcAft>
                <a:spcPts val="2400"/>
              </a:spcAft>
              <a:buClr>
                <a:srgbClr val="86D1EC"/>
              </a:buClr>
              <a:buSzPct val="90000"/>
              <a:buBlip>
                <a:blip r:embed="rId2"/>
              </a:buBlip>
              <a:defRPr/>
            </a:pPr>
            <a:r>
              <a:rPr lang="en-US" sz="2800" dirty="0"/>
              <a:t>External evidence indicates that John lived well into </a:t>
            </a:r>
            <a:r>
              <a:rPr lang="en-US" sz="2800" b="1" dirty="0">
                <a:solidFill>
                  <a:srgbClr val="FFFF00"/>
                </a:solidFill>
              </a:rPr>
              <a:t>old age </a:t>
            </a:r>
            <a:r>
              <a:rPr lang="en-US" sz="2800" dirty="0"/>
              <a:t>– into the reign of Trajan  [Emperor 98-117]  </a:t>
            </a:r>
            <a:r>
              <a:rPr lang="en-US" sz="2000" dirty="0"/>
              <a:t>(Eusebius, </a:t>
            </a:r>
            <a:r>
              <a:rPr lang="en-US" sz="2000" i="1" dirty="0"/>
              <a:t>Ecclesiastical History</a:t>
            </a:r>
            <a:r>
              <a:rPr lang="en-US" sz="2000" dirty="0"/>
              <a:t>, 3:23:4, </a:t>
            </a:r>
            <a:r>
              <a:rPr lang="en-US" sz="2000" dirty="0" err="1"/>
              <a:t>NPNF</a:t>
            </a:r>
            <a:r>
              <a:rPr lang="en-US" sz="2000" dirty="0"/>
              <a:t>, 2.1:150)</a:t>
            </a:r>
          </a:p>
        </p:txBody>
      </p:sp>
      <p:sp>
        <p:nvSpPr>
          <p:cNvPr id="2" name="Date Placeholder 1">
            <a:extLst>
              <a:ext uri="{FF2B5EF4-FFF2-40B4-BE49-F238E27FC236}">
                <a16:creationId xmlns:a16="http://schemas.microsoft.com/office/drawing/2014/main" id="{3F0AF557-BA98-F5D3-27EA-7C4CC3F2C09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92</a:t>
            </a:r>
          </a:p>
        </p:txBody>
      </p:sp>
      <p:sp>
        <p:nvSpPr>
          <p:cNvPr id="7" name="Footer Placeholder 6">
            <a:extLst>
              <a:ext uri="{FF2B5EF4-FFF2-40B4-BE49-F238E27FC236}">
                <a16:creationId xmlns:a16="http://schemas.microsoft.com/office/drawing/2014/main" id="{90084410-B9FB-A312-CA99-2436E79A93D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4" name="Slide Number Placeholder 3">
            <a:extLst>
              <a:ext uri="{FF2B5EF4-FFF2-40B4-BE49-F238E27FC236}">
                <a16:creationId xmlns:a16="http://schemas.microsoft.com/office/drawing/2014/main" id="{E2FE05DF-E1C8-C170-C2AD-FC3F722E5E4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712</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Tree>
    <p:extLst>
      <p:ext uri="{BB962C8B-B14F-4D97-AF65-F5344CB8AC3E}">
        <p14:creationId xmlns:p14="http://schemas.microsoft.com/office/powerpoint/2010/main" val="135376714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1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EB134EA-9C6B-13D6-09E3-28552EB3BB0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14D06B85-AB37-EC9D-379F-4EBB1050D106}"/>
              </a:ext>
            </a:extLst>
          </p:cNvPr>
          <p:cNvSpPr>
            <a:spLocks noGrp="1"/>
          </p:cNvSpPr>
          <p:nvPr>
            <p:ph type="title"/>
          </p:nvPr>
        </p:nvSpPr>
        <p:spPr/>
        <p:txBody>
          <a:bodyPr/>
          <a:lstStyle/>
          <a:p>
            <a:pPr algn="l"/>
            <a:r>
              <a:rPr lang="en-US" sz="3000" dirty="0">
                <a:latin typeface="+mn-lt"/>
              </a:rPr>
              <a:t>Objections To John:</a:t>
            </a:r>
            <a:br>
              <a:rPr lang="en-US" dirty="0"/>
            </a:br>
            <a:r>
              <a:rPr lang="en-US" dirty="0"/>
              <a:t>John Was Illiterate</a:t>
            </a:r>
          </a:p>
        </p:txBody>
      </p:sp>
      <p:sp>
        <p:nvSpPr>
          <p:cNvPr id="6" name="Content Placeholder 5">
            <a:extLst>
              <a:ext uri="{FF2B5EF4-FFF2-40B4-BE49-F238E27FC236}">
                <a16:creationId xmlns:a16="http://schemas.microsoft.com/office/drawing/2014/main" id="{87F8888B-7D6B-B75A-B7DA-EAFC9E392DE4}"/>
              </a:ext>
            </a:extLst>
          </p:cNvPr>
          <p:cNvSpPr>
            <a:spLocks noGrp="1"/>
          </p:cNvSpPr>
          <p:nvPr>
            <p:ph idx="1"/>
          </p:nvPr>
        </p:nvSpPr>
        <p:spPr/>
        <p:txBody>
          <a:bodyPr/>
          <a:lstStyle/>
          <a:p>
            <a:pPr marL="457200" lvl="0" indent="-457200">
              <a:spcBef>
                <a:spcPts val="0"/>
              </a:spcBef>
              <a:spcAft>
                <a:spcPts val="2400"/>
              </a:spcAft>
              <a:buClr>
                <a:srgbClr val="86D1EC"/>
              </a:buClr>
              <a:buSzPct val="90000"/>
              <a:buBlip>
                <a:blip r:embed="rId2"/>
              </a:buBlip>
              <a:defRPr/>
            </a:pPr>
            <a:r>
              <a:rPr lang="en-US" sz="2800" dirty="0"/>
              <a:t>The expression </a:t>
            </a:r>
            <a:r>
              <a:rPr lang="en-US" sz="2800" b="1" dirty="0">
                <a:solidFill>
                  <a:srgbClr val="FFFF00"/>
                </a:solidFill>
              </a:rPr>
              <a:t>“uneducated and untrained men”</a:t>
            </a:r>
            <a:r>
              <a:rPr lang="en-US" sz="2800" dirty="0"/>
              <a:t>  (Acts 4:13) need not refer to anything other than a lack of </a:t>
            </a:r>
            <a:r>
              <a:rPr lang="en-US" sz="2800" b="1" dirty="0">
                <a:solidFill>
                  <a:srgbClr val="FFFF00"/>
                </a:solidFill>
              </a:rPr>
              <a:t>formal rabbinic training</a:t>
            </a:r>
            <a:endParaRPr lang="en-US" sz="2400" b="1" dirty="0">
              <a:solidFill>
                <a:srgbClr val="FFFF00"/>
              </a:solidFill>
            </a:endParaRPr>
          </a:p>
          <a:p>
            <a:pPr marL="857250" lvl="1" indent="-457200">
              <a:spcBef>
                <a:spcPts val="0"/>
              </a:spcBef>
              <a:spcAft>
                <a:spcPts val="2400"/>
              </a:spcAft>
              <a:buClr>
                <a:srgbClr val="86D1EC"/>
              </a:buClr>
              <a:buSzPct val="90000"/>
              <a:buBlip>
                <a:blip r:embed="rId2"/>
              </a:buBlip>
              <a:defRPr/>
            </a:pPr>
            <a:r>
              <a:rPr lang="en-US" sz="2400" dirty="0"/>
              <a:t>See above</a:t>
            </a:r>
          </a:p>
          <a:p>
            <a:pPr marL="404813" indent="-457200">
              <a:buClr>
                <a:srgbClr val="86D1EC"/>
              </a:buClr>
              <a:buSzPct val="90000"/>
              <a:buBlip>
                <a:blip r:embed="rId2"/>
              </a:buBlip>
              <a:defRPr/>
            </a:pPr>
            <a:r>
              <a:rPr lang="en-US" dirty="0"/>
              <a:t>How could the Jewish leaders have </a:t>
            </a:r>
            <a:r>
              <a:rPr lang="en-US" b="1" dirty="0">
                <a:solidFill>
                  <a:srgbClr val="FFFF00"/>
                </a:solidFill>
              </a:rPr>
              <a:t>known</a:t>
            </a:r>
            <a:r>
              <a:rPr lang="en-US" dirty="0"/>
              <a:t> from their </a:t>
            </a:r>
            <a:r>
              <a:rPr lang="en-US" b="1" dirty="0">
                <a:solidFill>
                  <a:srgbClr val="FFFF00"/>
                </a:solidFill>
              </a:rPr>
              <a:t>oral interactions </a:t>
            </a:r>
            <a:r>
              <a:rPr lang="en-US" dirty="0"/>
              <a:t>with Peter and John, that they </a:t>
            </a:r>
            <a:r>
              <a:rPr lang="en-US" u="sng" dirty="0"/>
              <a:t>could not</a:t>
            </a:r>
            <a:r>
              <a:rPr lang="en-US" dirty="0"/>
              <a:t> </a:t>
            </a:r>
            <a:r>
              <a:rPr lang="en-US" b="1" dirty="0">
                <a:solidFill>
                  <a:srgbClr val="FFFF00"/>
                </a:solidFill>
              </a:rPr>
              <a:t>read</a:t>
            </a:r>
            <a:r>
              <a:rPr lang="en-US" dirty="0"/>
              <a:t> and </a:t>
            </a:r>
            <a:r>
              <a:rPr lang="en-US" b="1" dirty="0">
                <a:solidFill>
                  <a:srgbClr val="FFFF00"/>
                </a:solidFill>
              </a:rPr>
              <a:t>write</a:t>
            </a:r>
            <a:r>
              <a:rPr lang="en-US" dirty="0"/>
              <a:t>?</a:t>
            </a:r>
          </a:p>
        </p:txBody>
      </p:sp>
      <p:sp>
        <p:nvSpPr>
          <p:cNvPr id="4" name="Slide Number Placeholder 3">
            <a:extLst>
              <a:ext uri="{FF2B5EF4-FFF2-40B4-BE49-F238E27FC236}">
                <a16:creationId xmlns:a16="http://schemas.microsoft.com/office/drawing/2014/main" id="{5633EA66-318E-1BEC-8A8C-1C29130CC30D}"/>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713</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998EE98E-D5BA-FFD4-986C-D109C5BC3F1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01B7E50B-A177-E358-61E7-8855B2E5869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92</a:t>
            </a:r>
          </a:p>
        </p:txBody>
      </p:sp>
    </p:spTree>
    <p:extLst>
      <p:ext uri="{BB962C8B-B14F-4D97-AF65-F5344CB8AC3E}">
        <p14:creationId xmlns:p14="http://schemas.microsoft.com/office/powerpoint/2010/main" val="25143867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 calcmode="lin" valueType="num">
                                      <p:cBhvr>
                                        <p:cTn id="12"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p:cTn id="19"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D. A. Carson - Trinity Evangelical Divinity School (TEDS)">
            <a:extLst>
              <a:ext uri="{FF2B5EF4-FFF2-40B4-BE49-F238E27FC236}">
                <a16:creationId xmlns:a16="http://schemas.microsoft.com/office/drawing/2014/main" id="{4F4C1A2B-C619-EF40-030F-EF013C1490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133" y="1656933"/>
            <a:ext cx="3600867" cy="360086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C68117DF-179F-EAF1-3A85-D452BDBA6CBA}"/>
              </a:ext>
            </a:extLst>
          </p:cNvPr>
          <p:cNvPicPr>
            <a:picLocks noChangeAspect="1"/>
          </p:cNvPicPr>
          <p:nvPr/>
        </p:nvPicPr>
        <p:blipFill rotWithShape="1">
          <a:blip r:embed="rId3"/>
          <a:srcRect r="28728"/>
          <a:stretch/>
        </p:blipFill>
        <p:spPr>
          <a:xfrm>
            <a:off x="4572000" y="1649664"/>
            <a:ext cx="4093128" cy="3230423"/>
          </a:xfrm>
          <a:prstGeom prst="rect">
            <a:avLst/>
          </a:prstGeom>
        </p:spPr>
      </p:pic>
      <p:sp>
        <p:nvSpPr>
          <p:cNvPr id="3" name="Content Placeholder 2">
            <a:extLst>
              <a:ext uri="{FF2B5EF4-FFF2-40B4-BE49-F238E27FC236}">
                <a16:creationId xmlns:a16="http://schemas.microsoft.com/office/drawing/2014/main" id="{324636C3-64AD-7F71-8220-D751A7EAE297}"/>
              </a:ext>
            </a:extLst>
          </p:cNvPr>
          <p:cNvSpPr>
            <a:spLocks noGrp="1"/>
          </p:cNvSpPr>
          <p:nvPr>
            <p:ph idx="1"/>
          </p:nvPr>
        </p:nvSpPr>
        <p:spPr/>
        <p:txBody>
          <a:bodyPr/>
          <a:lstStyle/>
          <a:p>
            <a:r>
              <a:rPr lang="en-US" dirty="0"/>
              <a:t>“The astonishment of the authorities was in any case occasioned by the </a:t>
            </a:r>
            <a:r>
              <a:rPr lang="en-US" b="1" dirty="0">
                <a:solidFill>
                  <a:srgbClr val="FFFF00"/>
                </a:solidFill>
              </a:rPr>
              <a:t>competence</a:t>
            </a:r>
            <a:r>
              <a:rPr lang="en-US" dirty="0"/>
              <a:t> of Peter and John when they should have been (relatively) </a:t>
            </a:r>
            <a:r>
              <a:rPr lang="en-US" b="1" dirty="0">
                <a:solidFill>
                  <a:srgbClr val="FFFF00"/>
                </a:solidFill>
              </a:rPr>
              <a:t>ignorant</a:t>
            </a:r>
            <a:r>
              <a:rPr lang="en-US" dirty="0"/>
              <a:t>, not by their </a:t>
            </a:r>
            <a:r>
              <a:rPr lang="en-US" b="1" dirty="0">
                <a:solidFill>
                  <a:srgbClr val="FFFF00"/>
                </a:solidFill>
              </a:rPr>
              <a:t>ignorance</a:t>
            </a:r>
            <a:r>
              <a:rPr lang="en-US" dirty="0"/>
              <a:t> when they should have been </a:t>
            </a:r>
            <a:r>
              <a:rPr lang="en-US" b="1" dirty="0">
                <a:solidFill>
                  <a:srgbClr val="FFFF00"/>
                </a:solidFill>
              </a:rPr>
              <a:t>more competent</a:t>
            </a:r>
            <a:r>
              <a:rPr lang="en-US" dirty="0"/>
              <a:t>.”  </a:t>
            </a:r>
            <a:r>
              <a:rPr lang="en-US" sz="2000" dirty="0"/>
              <a:t>(</a:t>
            </a:r>
            <a:r>
              <a:rPr lang="en-US" sz="2000" i="1" dirty="0"/>
              <a:t>An Introduction to the New Testament</a:t>
            </a:r>
            <a:r>
              <a:rPr lang="en-US" sz="2000" dirty="0"/>
              <a:t>, 239)</a:t>
            </a:r>
          </a:p>
          <a:p>
            <a:endParaRPr lang="en-US" dirty="0"/>
          </a:p>
        </p:txBody>
      </p:sp>
      <p:sp>
        <p:nvSpPr>
          <p:cNvPr id="2" name="Title 1">
            <a:extLst>
              <a:ext uri="{FF2B5EF4-FFF2-40B4-BE49-F238E27FC236}">
                <a16:creationId xmlns:a16="http://schemas.microsoft.com/office/drawing/2014/main" id="{412D7768-0E70-85A6-BA28-C2E8217D4182}"/>
              </a:ext>
            </a:extLst>
          </p:cNvPr>
          <p:cNvSpPr>
            <a:spLocks noGrp="1"/>
          </p:cNvSpPr>
          <p:nvPr>
            <p:ph type="title"/>
          </p:nvPr>
        </p:nvSpPr>
        <p:spPr/>
        <p:txBody>
          <a:bodyPr/>
          <a:lstStyle/>
          <a:p>
            <a:r>
              <a:rPr lang="en-US" dirty="0"/>
              <a:t>Carson &amp; Moo</a:t>
            </a:r>
          </a:p>
        </p:txBody>
      </p:sp>
      <p:sp>
        <p:nvSpPr>
          <p:cNvPr id="4" name="Date Placeholder 3">
            <a:extLst>
              <a:ext uri="{FF2B5EF4-FFF2-40B4-BE49-F238E27FC236}">
                <a16:creationId xmlns:a16="http://schemas.microsoft.com/office/drawing/2014/main" id="{B6EC0250-2123-29C7-794B-ADA4FF62003B}"/>
              </a:ext>
            </a:extLst>
          </p:cNvPr>
          <p:cNvSpPr>
            <a:spLocks noGrp="1"/>
          </p:cNvSpPr>
          <p:nvPr>
            <p:ph type="dt" sz="half" idx="10"/>
          </p:nvPr>
        </p:nvSpPr>
        <p:spPr/>
        <p:txBody>
          <a:bodyPr/>
          <a:lstStyle/>
          <a:p>
            <a:r>
              <a:rPr lang="en-US" dirty="0"/>
              <a:t>Outline, 92</a:t>
            </a:r>
          </a:p>
        </p:txBody>
      </p:sp>
      <p:sp>
        <p:nvSpPr>
          <p:cNvPr id="5" name="Footer Placeholder 4">
            <a:extLst>
              <a:ext uri="{FF2B5EF4-FFF2-40B4-BE49-F238E27FC236}">
                <a16:creationId xmlns:a16="http://schemas.microsoft.com/office/drawing/2014/main" id="{E74F5E51-A83B-C0B6-707B-F76D624FD926}"/>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06363485-006B-A6F8-C76C-0F5B248DF576}"/>
              </a:ext>
            </a:extLst>
          </p:cNvPr>
          <p:cNvSpPr>
            <a:spLocks noGrp="1"/>
          </p:cNvSpPr>
          <p:nvPr>
            <p:ph type="sldNum" sz="quarter" idx="12"/>
          </p:nvPr>
        </p:nvSpPr>
        <p:spPr/>
        <p:txBody>
          <a:bodyPr/>
          <a:lstStyle/>
          <a:p>
            <a:fld id="{3C8CA7C4-6BCF-4B83-8858-85B1748A2A5F}" type="slidenum">
              <a:rPr lang="en-US" smtClean="0"/>
              <a:t>714</a:t>
            </a:fld>
            <a:endParaRPr lang="en-US"/>
          </a:p>
        </p:txBody>
      </p:sp>
    </p:spTree>
    <p:extLst>
      <p:ext uri="{BB962C8B-B14F-4D97-AF65-F5344CB8AC3E}">
        <p14:creationId xmlns:p14="http://schemas.microsoft.com/office/powerpoint/2010/main" val="8357675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026"/>
                                        </p:tgtEl>
                                      </p:cBhvr>
                                    </p:animEffect>
                                    <p:set>
                                      <p:cBhvr>
                                        <p:cTn id="7" dur="1" fill="hold">
                                          <p:stCondLst>
                                            <p:cond delay="499"/>
                                          </p:stCondLst>
                                        </p:cTn>
                                        <p:tgtEl>
                                          <p:spTgt spid="102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 calcmode="lin" valueType="num">
                                      <p:cBhvr>
                                        <p:cTn id="15"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1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3A7A392-ADFF-2D96-9DBD-321D15C78AAB}"/>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EE7B75A3-F151-7445-B4DE-33AFA1CC7969}"/>
              </a:ext>
            </a:extLst>
          </p:cNvPr>
          <p:cNvPicPr>
            <a:picLocks noChangeAspect="1"/>
          </p:cNvPicPr>
          <p:nvPr/>
        </p:nvPicPr>
        <p:blipFill>
          <a:blip r:embed="rId2"/>
          <a:stretch>
            <a:fillRect/>
          </a:stretch>
        </p:blipFill>
        <p:spPr>
          <a:xfrm>
            <a:off x="3264195" y="1568451"/>
            <a:ext cx="2969009" cy="4468755"/>
          </a:xfrm>
          <a:prstGeom prst="rect">
            <a:avLst/>
          </a:prstGeom>
        </p:spPr>
      </p:pic>
      <p:sp>
        <p:nvSpPr>
          <p:cNvPr id="2" name="Title 1">
            <a:extLst>
              <a:ext uri="{FF2B5EF4-FFF2-40B4-BE49-F238E27FC236}">
                <a16:creationId xmlns:a16="http://schemas.microsoft.com/office/drawing/2014/main" id="{BB449A32-AA69-85F2-EE1E-DC7C3330279D}"/>
              </a:ext>
            </a:extLst>
          </p:cNvPr>
          <p:cNvSpPr>
            <a:spLocks noGrp="1"/>
          </p:cNvSpPr>
          <p:nvPr>
            <p:ph type="title"/>
          </p:nvPr>
        </p:nvSpPr>
        <p:spPr/>
        <p:txBody>
          <a:bodyPr/>
          <a:lstStyle/>
          <a:p>
            <a:r>
              <a:rPr lang="en-US" dirty="0"/>
              <a:t>Craig Blomberg</a:t>
            </a:r>
          </a:p>
        </p:txBody>
      </p:sp>
      <p:sp>
        <p:nvSpPr>
          <p:cNvPr id="3" name="Content Placeholder 2">
            <a:extLst>
              <a:ext uri="{FF2B5EF4-FFF2-40B4-BE49-F238E27FC236}">
                <a16:creationId xmlns:a16="http://schemas.microsoft.com/office/drawing/2014/main" id="{DDE0B275-D9EC-AFAD-B593-7EFB298BFC2C}"/>
              </a:ext>
            </a:extLst>
          </p:cNvPr>
          <p:cNvSpPr>
            <a:spLocks noGrp="1"/>
          </p:cNvSpPr>
          <p:nvPr>
            <p:ph idx="1"/>
          </p:nvPr>
        </p:nvSpPr>
        <p:spPr/>
        <p:txBody>
          <a:bodyPr/>
          <a:lstStyle/>
          <a:p>
            <a:r>
              <a:rPr lang="en-US" dirty="0"/>
              <a:t>“</a:t>
            </a:r>
            <a:r>
              <a:rPr lang="en-US" b="1" dirty="0">
                <a:solidFill>
                  <a:srgbClr val="FFFF00"/>
                </a:solidFill>
              </a:rPr>
              <a:t>Elementary education </a:t>
            </a:r>
            <a:r>
              <a:rPr lang="en-US" dirty="0"/>
              <a:t>for boys until at least the age of twelve was widely </a:t>
            </a:r>
            <a:r>
              <a:rPr lang="en-US" dirty="0" err="1"/>
              <a:t>practised</a:t>
            </a:r>
            <a:r>
              <a:rPr lang="en-US" dirty="0"/>
              <a:t> in Israel in Jesus’ day, so texts like Acts 4:13 cannot mean that the disciples had </a:t>
            </a:r>
            <a:r>
              <a:rPr lang="en-US" b="1" dirty="0">
                <a:solidFill>
                  <a:srgbClr val="FFFF00"/>
                </a:solidFill>
              </a:rPr>
              <a:t>no competence</a:t>
            </a:r>
            <a:r>
              <a:rPr lang="en-US" dirty="0"/>
              <a:t> in reading, writing and memorization (but more likely that they had not gone on to </a:t>
            </a:r>
            <a:r>
              <a:rPr lang="en-US" b="1" dirty="0">
                <a:solidFill>
                  <a:srgbClr val="FFFF00"/>
                </a:solidFill>
              </a:rPr>
              <a:t>study for the rabbinate</a:t>
            </a:r>
            <a:r>
              <a:rPr lang="en-US" dirty="0"/>
              <a:t>).”  </a:t>
            </a:r>
            <a:r>
              <a:rPr lang="en-US" sz="2000" dirty="0"/>
              <a:t>(</a:t>
            </a:r>
            <a:r>
              <a:rPr lang="en-US" sz="2000" i="1" dirty="0"/>
              <a:t>The Historical Reliability of the Gospels</a:t>
            </a:r>
            <a:r>
              <a:rPr lang="en-US" sz="2000" dirty="0"/>
              <a:t>, 57)</a:t>
            </a:r>
          </a:p>
        </p:txBody>
      </p:sp>
      <p:sp>
        <p:nvSpPr>
          <p:cNvPr id="4" name="Date Placeholder 3">
            <a:extLst>
              <a:ext uri="{FF2B5EF4-FFF2-40B4-BE49-F238E27FC236}">
                <a16:creationId xmlns:a16="http://schemas.microsoft.com/office/drawing/2014/main" id="{A7E2D22D-CF37-3B66-3D19-3DA9EE3557E7}"/>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76</a:t>
            </a:r>
          </a:p>
        </p:txBody>
      </p:sp>
      <p:sp>
        <p:nvSpPr>
          <p:cNvPr id="5" name="Footer Placeholder 4">
            <a:extLst>
              <a:ext uri="{FF2B5EF4-FFF2-40B4-BE49-F238E27FC236}">
                <a16:creationId xmlns:a16="http://schemas.microsoft.com/office/drawing/2014/main" id="{9FCB1F85-DA93-4A45-2C12-D5E47A38210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831E0FCD-6932-36EC-ABA6-7140F7CBADA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71913818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1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AA76618-0144-2116-3EEC-E432AE788E4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D0434EB-E443-303A-B9AA-99821BBFD3CA}"/>
              </a:ext>
            </a:extLst>
          </p:cNvPr>
          <p:cNvSpPr>
            <a:spLocks noGrp="1"/>
          </p:cNvSpPr>
          <p:nvPr>
            <p:ph type="title"/>
          </p:nvPr>
        </p:nvSpPr>
        <p:spPr/>
        <p:txBody>
          <a:bodyPr/>
          <a:lstStyle/>
          <a:p>
            <a:r>
              <a:rPr lang="en-US" dirty="0"/>
              <a:t>Brant Petrie</a:t>
            </a:r>
          </a:p>
        </p:txBody>
      </p:sp>
      <p:sp>
        <p:nvSpPr>
          <p:cNvPr id="3" name="Content Placeholder 2">
            <a:extLst>
              <a:ext uri="{FF2B5EF4-FFF2-40B4-BE49-F238E27FC236}">
                <a16:creationId xmlns:a16="http://schemas.microsoft.com/office/drawing/2014/main" id="{955A3415-F3ED-137A-A172-ADC4C7E5C801}"/>
              </a:ext>
            </a:extLst>
          </p:cNvPr>
          <p:cNvSpPr>
            <a:spLocks noGrp="1"/>
          </p:cNvSpPr>
          <p:nvPr>
            <p:ph idx="1"/>
          </p:nvPr>
        </p:nvSpPr>
        <p:spPr>
          <a:xfrm>
            <a:off x="4040372" y="1632098"/>
            <a:ext cx="4646428" cy="3593803"/>
          </a:xfrm>
        </p:spPr>
        <p:txBody>
          <a:bodyPr/>
          <a:lstStyle/>
          <a:p>
            <a:pPr marL="0" indent="0">
              <a:buNone/>
            </a:pPr>
            <a:r>
              <a:rPr lang="en-US" dirty="0"/>
              <a:t>“</a:t>
            </a:r>
            <a:r>
              <a:rPr lang="en-US" dirty="0">
                <a:effectLst/>
              </a:rPr>
              <a:t>[T]he first-century Greek writer Epictetus actually speaks about a man </a:t>
            </a:r>
            <a:r>
              <a:rPr lang="en-US" b="1" dirty="0">
                <a:solidFill>
                  <a:srgbClr val="FFFF00"/>
                </a:solidFill>
                <a:effectLst/>
              </a:rPr>
              <a:t>‘writing in an illiterate way’</a:t>
            </a:r>
            <a:r>
              <a:rPr lang="en-US" dirty="0">
                <a:effectLst/>
              </a:rPr>
              <a:t> (Greek </a:t>
            </a:r>
            <a:r>
              <a:rPr lang="en-US" i="1" dirty="0" err="1">
                <a:effectLst/>
              </a:rPr>
              <a:t>graphein</a:t>
            </a:r>
            <a:r>
              <a:rPr lang="en-US" dirty="0">
                <a:effectLst/>
              </a:rPr>
              <a:t> </a:t>
            </a:r>
            <a:r>
              <a:rPr lang="en-US" i="1" dirty="0" err="1">
                <a:effectLst/>
              </a:rPr>
              <a:t>agrammatōs</a:t>
            </a:r>
            <a:r>
              <a:rPr lang="en-US" dirty="0">
                <a:effectLst/>
              </a:rPr>
              <a:t>) (</a:t>
            </a:r>
            <a:r>
              <a:rPr lang="en-US" i="1" dirty="0">
                <a:effectLst/>
              </a:rPr>
              <a:t>Discourses</a:t>
            </a:r>
            <a:r>
              <a:rPr lang="en-US" dirty="0">
                <a:effectLst/>
              </a:rPr>
              <a:t>, 2.9.10)!”  </a:t>
            </a:r>
            <a:r>
              <a:rPr lang="en-US" sz="2000" dirty="0">
                <a:effectLst/>
              </a:rPr>
              <a:t>(</a:t>
            </a:r>
            <a:r>
              <a:rPr lang="en-US" sz="2000" i="1" dirty="0">
                <a:effectLst/>
              </a:rPr>
              <a:t>The Case for Jesus</a:t>
            </a:r>
            <a:r>
              <a:rPr lang="en-US" sz="2000" dirty="0">
                <a:effectLst/>
              </a:rPr>
              <a:t>, 37)</a:t>
            </a:r>
          </a:p>
          <a:p>
            <a:endParaRPr lang="en-US" sz="2000" dirty="0"/>
          </a:p>
        </p:txBody>
      </p:sp>
      <p:sp>
        <p:nvSpPr>
          <p:cNvPr id="4" name="Date Placeholder 3">
            <a:extLst>
              <a:ext uri="{FF2B5EF4-FFF2-40B4-BE49-F238E27FC236}">
                <a16:creationId xmlns:a16="http://schemas.microsoft.com/office/drawing/2014/main" id="{74BB88D0-0300-69B9-E67C-50DFCA6B835B}"/>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92</a:t>
            </a:r>
          </a:p>
        </p:txBody>
      </p:sp>
      <p:sp>
        <p:nvSpPr>
          <p:cNvPr id="5" name="Footer Placeholder 4">
            <a:extLst>
              <a:ext uri="{FF2B5EF4-FFF2-40B4-BE49-F238E27FC236}">
                <a16:creationId xmlns:a16="http://schemas.microsoft.com/office/drawing/2014/main" id="{B2343E87-3327-4B86-424C-3C15BFADCF2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7BCC8C69-3A23-2022-578E-68D84EF7DE1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8" name="Picture 7">
            <a:extLst>
              <a:ext uri="{FF2B5EF4-FFF2-40B4-BE49-F238E27FC236}">
                <a16:creationId xmlns:a16="http://schemas.microsoft.com/office/drawing/2014/main" id="{D96EEC5D-1050-527D-3731-9C2108C3D0BC}"/>
              </a:ext>
            </a:extLst>
          </p:cNvPr>
          <p:cNvPicPr>
            <a:picLocks noChangeAspect="1"/>
          </p:cNvPicPr>
          <p:nvPr/>
        </p:nvPicPr>
        <p:blipFill>
          <a:blip r:embed="rId2"/>
          <a:stretch>
            <a:fillRect/>
          </a:stretch>
        </p:blipFill>
        <p:spPr>
          <a:xfrm>
            <a:off x="696513" y="1938920"/>
            <a:ext cx="2980158" cy="2980158"/>
          </a:xfrm>
          <a:prstGeom prst="rect">
            <a:avLst/>
          </a:prstGeom>
        </p:spPr>
      </p:pic>
    </p:spTree>
    <p:extLst>
      <p:ext uri="{BB962C8B-B14F-4D97-AF65-F5344CB8AC3E}">
        <p14:creationId xmlns:p14="http://schemas.microsoft.com/office/powerpoint/2010/main" val="153049665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1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E3C6476-C842-4B1C-A3AB-5623919E97F2}"/>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4F9037FD-7C52-D09D-47B1-00A6CDE526FD}"/>
              </a:ext>
            </a:extLst>
          </p:cNvPr>
          <p:cNvSpPr>
            <a:spLocks noGrp="1"/>
          </p:cNvSpPr>
          <p:nvPr>
            <p:ph type="title"/>
          </p:nvPr>
        </p:nvSpPr>
        <p:spPr/>
        <p:txBody>
          <a:bodyPr/>
          <a:lstStyle/>
          <a:p>
            <a:pPr algn="l"/>
            <a:r>
              <a:rPr lang="en-US" sz="3000" dirty="0">
                <a:latin typeface="+mn-lt"/>
              </a:rPr>
              <a:t>Objections To John:</a:t>
            </a:r>
            <a:br>
              <a:rPr lang="en-US" dirty="0"/>
            </a:br>
            <a:r>
              <a:rPr lang="en-US" dirty="0"/>
              <a:t>John Was Illiterate</a:t>
            </a:r>
          </a:p>
        </p:txBody>
      </p:sp>
      <p:sp>
        <p:nvSpPr>
          <p:cNvPr id="6" name="Content Placeholder 5">
            <a:extLst>
              <a:ext uri="{FF2B5EF4-FFF2-40B4-BE49-F238E27FC236}">
                <a16:creationId xmlns:a16="http://schemas.microsoft.com/office/drawing/2014/main" id="{6A5303FD-E39F-0DA9-AB79-2B637D208A8F}"/>
              </a:ext>
            </a:extLst>
          </p:cNvPr>
          <p:cNvSpPr>
            <a:spLocks noGrp="1"/>
          </p:cNvSpPr>
          <p:nvPr>
            <p:ph idx="1"/>
          </p:nvPr>
        </p:nvSpPr>
        <p:spPr/>
        <p:txBody>
          <a:bodyPr/>
          <a:lstStyle/>
          <a:p>
            <a:pPr marL="457200" lvl="0" indent="-457200">
              <a:buClr>
                <a:srgbClr val="86D1EC"/>
              </a:buClr>
              <a:buSzPct val="90000"/>
              <a:buBlip>
                <a:blip r:embed="rId2"/>
              </a:buBlip>
              <a:defRPr/>
            </a:pPr>
            <a:r>
              <a:rPr lang="en-US" dirty="0"/>
              <a:t>John’s father, Zebedee, was wealthy enough to have </a:t>
            </a:r>
            <a:r>
              <a:rPr lang="en-US" b="1" dirty="0">
                <a:solidFill>
                  <a:srgbClr val="FFFF00"/>
                </a:solidFill>
              </a:rPr>
              <a:t>“hired servants,” </a:t>
            </a:r>
            <a:r>
              <a:rPr lang="en-US" dirty="0"/>
              <a:t>so he was a man of some </a:t>
            </a:r>
            <a:r>
              <a:rPr lang="en-US" b="1" dirty="0">
                <a:solidFill>
                  <a:srgbClr val="FFFF00"/>
                </a:solidFill>
              </a:rPr>
              <a:t>financial means  </a:t>
            </a:r>
            <a:r>
              <a:rPr lang="en-US" dirty="0"/>
              <a:t>(Mk. 1:19-20)</a:t>
            </a:r>
          </a:p>
          <a:p>
            <a:pPr marL="457200" lvl="0" indent="-457200">
              <a:buClr>
                <a:srgbClr val="86D1EC"/>
              </a:buClr>
              <a:buSzPct val="90000"/>
              <a:buBlip>
                <a:blip r:embed="rId2"/>
              </a:buBlip>
              <a:defRPr/>
            </a:pPr>
            <a:r>
              <a:rPr lang="en-US" dirty="0"/>
              <a:t>If Zebedee sold fish to </a:t>
            </a:r>
            <a:r>
              <a:rPr lang="en-US" b="1" dirty="0">
                <a:solidFill>
                  <a:srgbClr val="FFFF00"/>
                </a:solidFill>
              </a:rPr>
              <a:t>Gentile customers</a:t>
            </a:r>
            <a:r>
              <a:rPr lang="en-US" dirty="0"/>
              <a:t>, then some knowledge of </a:t>
            </a:r>
            <a:r>
              <a:rPr lang="en-US" b="1" dirty="0">
                <a:solidFill>
                  <a:srgbClr val="FFFF00"/>
                </a:solidFill>
              </a:rPr>
              <a:t>Greek</a:t>
            </a:r>
            <a:r>
              <a:rPr lang="en-US" dirty="0"/>
              <a:t> would have been necessary to conduct business</a:t>
            </a:r>
          </a:p>
          <a:p>
            <a:pPr marL="457200" lvl="0" indent="-457200">
              <a:buClr>
                <a:srgbClr val="86D1EC"/>
              </a:buClr>
              <a:buSzPct val="90000"/>
              <a:buBlip>
                <a:blip r:embed="rId2"/>
              </a:buBlip>
              <a:defRPr/>
            </a:pPr>
            <a:r>
              <a:rPr lang="en-US" dirty="0"/>
              <a:t>John was a </a:t>
            </a:r>
            <a:r>
              <a:rPr lang="en-US" b="1" dirty="0">
                <a:solidFill>
                  <a:srgbClr val="FFFF00"/>
                </a:solidFill>
              </a:rPr>
              <a:t>fisherman</a:t>
            </a:r>
            <a:r>
              <a:rPr lang="en-US" dirty="0"/>
              <a:t> who became one of Jesus’ </a:t>
            </a:r>
            <a:r>
              <a:rPr lang="en-US" b="1" dirty="0">
                <a:solidFill>
                  <a:srgbClr val="FFFF00"/>
                </a:solidFill>
              </a:rPr>
              <a:t>apostles</a:t>
            </a:r>
          </a:p>
          <a:p>
            <a:pPr marL="457200" lvl="0" indent="-457200">
              <a:spcBef>
                <a:spcPts val="0"/>
              </a:spcBef>
              <a:spcAft>
                <a:spcPts val="2400"/>
              </a:spcAft>
              <a:buClr>
                <a:srgbClr val="86D1EC"/>
              </a:buClr>
              <a:buSzPct val="90000"/>
              <a:buBlip>
                <a:blip r:embed="rId2"/>
              </a:buBlip>
              <a:defRPr/>
            </a:pPr>
            <a:endParaRPr lang="en-US" dirty="0"/>
          </a:p>
        </p:txBody>
      </p:sp>
      <p:sp>
        <p:nvSpPr>
          <p:cNvPr id="4" name="Slide Number Placeholder 3">
            <a:extLst>
              <a:ext uri="{FF2B5EF4-FFF2-40B4-BE49-F238E27FC236}">
                <a16:creationId xmlns:a16="http://schemas.microsoft.com/office/drawing/2014/main" id="{BCB57328-0C57-2481-032D-06E360434120}"/>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717</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05DC3523-9F68-EE73-764C-5024129C29B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02B7B27A-00E1-601B-DF47-2C569EE8882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92</a:t>
            </a:r>
          </a:p>
        </p:txBody>
      </p:sp>
    </p:spTree>
    <p:extLst>
      <p:ext uri="{BB962C8B-B14F-4D97-AF65-F5344CB8AC3E}">
        <p14:creationId xmlns:p14="http://schemas.microsoft.com/office/powerpoint/2010/main" val="365524781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1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594FA0E-7255-42A9-8712-D4F8684FC6F8}"/>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19934135-7CA9-A263-0BA7-21B44C06AEF4}"/>
              </a:ext>
            </a:extLst>
          </p:cNvPr>
          <p:cNvSpPr>
            <a:spLocks noGrp="1"/>
          </p:cNvSpPr>
          <p:nvPr>
            <p:ph type="title"/>
          </p:nvPr>
        </p:nvSpPr>
        <p:spPr/>
        <p:txBody>
          <a:bodyPr/>
          <a:lstStyle/>
          <a:p>
            <a:pPr algn="l"/>
            <a:r>
              <a:rPr lang="en-US" sz="3000" dirty="0">
                <a:latin typeface="+mn-lt"/>
              </a:rPr>
              <a:t>Objections To John:</a:t>
            </a:r>
            <a:br>
              <a:rPr lang="en-US" dirty="0"/>
            </a:br>
            <a:r>
              <a:rPr lang="en-US" dirty="0"/>
              <a:t>John Was Illiterate</a:t>
            </a:r>
          </a:p>
        </p:txBody>
      </p:sp>
      <p:sp>
        <p:nvSpPr>
          <p:cNvPr id="6" name="Content Placeholder 5">
            <a:extLst>
              <a:ext uri="{FF2B5EF4-FFF2-40B4-BE49-F238E27FC236}">
                <a16:creationId xmlns:a16="http://schemas.microsoft.com/office/drawing/2014/main" id="{7AB97AE1-A539-8F4A-DB84-349376A0E7C6}"/>
              </a:ext>
            </a:extLst>
          </p:cNvPr>
          <p:cNvSpPr>
            <a:spLocks noGrp="1"/>
          </p:cNvSpPr>
          <p:nvPr>
            <p:ph idx="1"/>
          </p:nvPr>
        </p:nvSpPr>
        <p:spPr/>
        <p:txBody>
          <a:bodyPr/>
          <a:lstStyle/>
          <a:p>
            <a:pPr marL="457200" lvl="0" indent="-457200">
              <a:buClr>
                <a:srgbClr val="86D1EC"/>
              </a:buClr>
              <a:buSzPct val="90000"/>
              <a:buBlip>
                <a:blip r:embed="rId2"/>
              </a:buBlip>
              <a:defRPr/>
            </a:pPr>
            <a:r>
              <a:rPr lang="en-US" dirty="0"/>
              <a:t>John preached to </a:t>
            </a:r>
            <a:r>
              <a:rPr lang="en-US" b="1" dirty="0">
                <a:solidFill>
                  <a:srgbClr val="FFFF00"/>
                </a:solidFill>
              </a:rPr>
              <a:t>Gentiles</a:t>
            </a:r>
          </a:p>
          <a:p>
            <a:pPr marL="457200" lvl="0" indent="-457200">
              <a:buClr>
                <a:srgbClr val="86D1EC"/>
              </a:buClr>
              <a:buSzPct val="90000"/>
              <a:buBlip>
                <a:blip r:embed="rId2"/>
              </a:buBlip>
              <a:defRPr/>
            </a:pPr>
            <a:r>
              <a:rPr lang="en-US" dirty="0"/>
              <a:t>If John’s Gospel was written toward the end of his life, then he could have had time to </a:t>
            </a:r>
            <a:r>
              <a:rPr lang="en-US" b="1" dirty="0">
                <a:solidFill>
                  <a:srgbClr val="FFFF00"/>
                </a:solidFill>
              </a:rPr>
              <a:t>study</a:t>
            </a:r>
            <a:r>
              <a:rPr lang="en-US" dirty="0"/>
              <a:t> and </a:t>
            </a:r>
            <a:r>
              <a:rPr lang="en-US" b="1" dirty="0">
                <a:solidFill>
                  <a:srgbClr val="FFFF00"/>
                </a:solidFill>
              </a:rPr>
              <a:t>learn</a:t>
            </a:r>
            <a:r>
              <a:rPr lang="en-US" dirty="0"/>
              <a:t> Greek which would have enabled him to preach to Gentiles</a:t>
            </a:r>
          </a:p>
          <a:p>
            <a:pPr marL="457200" lvl="0" indent="-457200">
              <a:buClr>
                <a:srgbClr val="86D1EC"/>
              </a:buClr>
              <a:buSzPct val="90000"/>
              <a:buBlip>
                <a:blip r:embed="rId2"/>
              </a:buBlip>
              <a:defRPr/>
            </a:pPr>
            <a:r>
              <a:rPr lang="en-US" dirty="0"/>
              <a:t>He also could have used a </a:t>
            </a:r>
            <a:r>
              <a:rPr lang="en-US" b="1" dirty="0">
                <a:solidFill>
                  <a:srgbClr val="FFFF00"/>
                </a:solidFill>
              </a:rPr>
              <a:t>secretary</a:t>
            </a:r>
            <a:r>
              <a:rPr lang="en-US" dirty="0"/>
              <a:t>  (cf. Rom. 16:22; 1 Cor. 16:21; Gal. 6:11; Phile. 19)</a:t>
            </a:r>
          </a:p>
          <a:p>
            <a:pPr marL="457200" lvl="0" indent="-457200">
              <a:spcBef>
                <a:spcPts val="0"/>
              </a:spcBef>
              <a:spcAft>
                <a:spcPts val="2400"/>
              </a:spcAft>
              <a:buClr>
                <a:srgbClr val="86D1EC"/>
              </a:buClr>
              <a:buSzPct val="90000"/>
              <a:buBlip>
                <a:blip r:embed="rId2"/>
              </a:buBlip>
              <a:defRPr/>
            </a:pPr>
            <a:endParaRPr lang="en-US" dirty="0"/>
          </a:p>
        </p:txBody>
      </p:sp>
      <p:sp>
        <p:nvSpPr>
          <p:cNvPr id="4" name="Slide Number Placeholder 3">
            <a:extLst>
              <a:ext uri="{FF2B5EF4-FFF2-40B4-BE49-F238E27FC236}">
                <a16:creationId xmlns:a16="http://schemas.microsoft.com/office/drawing/2014/main" id="{8FC05B35-FCF0-F8E4-D9E7-9EC30AC5CC40}"/>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718</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B0CCB10D-BED2-721F-F5C6-990FECDFB98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38F07834-0E40-311E-3003-450718173DB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a:t>
            </a:r>
          </a:p>
        </p:txBody>
      </p:sp>
    </p:spTree>
    <p:extLst>
      <p:ext uri="{BB962C8B-B14F-4D97-AF65-F5344CB8AC3E}">
        <p14:creationId xmlns:p14="http://schemas.microsoft.com/office/powerpoint/2010/main" val="16731572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1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E3AD0B7-977A-9274-9E2C-69CED4DC43E8}"/>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3B8615EA-16F2-DB8D-4135-869B0CF47E9E}"/>
              </a:ext>
            </a:extLst>
          </p:cNvPr>
          <p:cNvSpPr>
            <a:spLocks noGrp="1"/>
          </p:cNvSpPr>
          <p:nvPr>
            <p:ph type="title"/>
          </p:nvPr>
        </p:nvSpPr>
        <p:spPr/>
        <p:txBody>
          <a:bodyPr/>
          <a:lstStyle/>
          <a:p>
            <a:pPr algn="l"/>
            <a:r>
              <a:rPr lang="en-US" sz="3000" dirty="0">
                <a:latin typeface="+mn-lt"/>
              </a:rPr>
              <a:t>Objections To John:</a:t>
            </a:r>
            <a:br>
              <a:rPr lang="en-US" dirty="0"/>
            </a:br>
            <a:r>
              <a:rPr lang="en-US" dirty="0"/>
              <a:t>John &amp; “His Testimony”</a:t>
            </a:r>
          </a:p>
        </p:txBody>
      </p:sp>
      <p:sp>
        <p:nvSpPr>
          <p:cNvPr id="6" name="Content Placeholder 5">
            <a:extLst>
              <a:ext uri="{FF2B5EF4-FFF2-40B4-BE49-F238E27FC236}">
                <a16:creationId xmlns:a16="http://schemas.microsoft.com/office/drawing/2014/main" id="{CC893CB8-591E-8D48-B3B2-89E523E36CB0}"/>
              </a:ext>
            </a:extLst>
          </p:cNvPr>
          <p:cNvSpPr>
            <a:spLocks noGrp="1"/>
          </p:cNvSpPr>
          <p:nvPr>
            <p:ph idx="1"/>
          </p:nvPr>
        </p:nvSpPr>
        <p:spPr>
          <a:xfrm>
            <a:off x="457200" y="1600200"/>
            <a:ext cx="8229600" cy="1143001"/>
          </a:xfrm>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John would not have said “</a:t>
            </a:r>
            <a:r>
              <a:rPr lang="en-US" sz="2800" b="1" dirty="0">
                <a:solidFill>
                  <a:srgbClr val="FFFF00"/>
                </a:solidFill>
              </a:rPr>
              <a:t>we</a:t>
            </a: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 know that </a:t>
            </a:r>
            <a:r>
              <a:rPr lang="en-US" sz="2800" b="1" dirty="0">
                <a:solidFill>
                  <a:srgbClr val="FFFF00"/>
                </a:solidFill>
              </a:rPr>
              <a:t>his</a:t>
            </a: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 testimony is true”  (Jn. 21:24)</a:t>
            </a:r>
            <a:endParaRPr lang="en-US" sz="2800" b="1" dirty="0">
              <a:solidFill>
                <a:srgbClr val="FFFF00"/>
              </a:solidFill>
            </a:endParaRPr>
          </a:p>
        </p:txBody>
      </p:sp>
      <p:sp>
        <p:nvSpPr>
          <p:cNvPr id="4" name="Slide Number Placeholder 3">
            <a:extLst>
              <a:ext uri="{FF2B5EF4-FFF2-40B4-BE49-F238E27FC236}">
                <a16:creationId xmlns:a16="http://schemas.microsoft.com/office/drawing/2014/main" id="{BF0A7C5F-A1C2-3CA5-91B9-20703B52C8C6}"/>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719</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F24F9ABD-7298-44E8-231D-379D6CF89B4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B391B0B0-A0B6-8635-31DD-859730BC3A2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a:t>
            </a:r>
          </a:p>
        </p:txBody>
      </p:sp>
      <p:sp>
        <p:nvSpPr>
          <p:cNvPr id="3" name="Content Placeholder 4">
            <a:extLst>
              <a:ext uri="{FF2B5EF4-FFF2-40B4-BE49-F238E27FC236}">
                <a16:creationId xmlns:a16="http://schemas.microsoft.com/office/drawing/2014/main" id="{A854B740-7F35-0639-1C4D-42420E6178A4}"/>
              </a:ext>
            </a:extLst>
          </p:cNvPr>
          <p:cNvSpPr txBox="1">
            <a:spLocks/>
          </p:cNvSpPr>
          <p:nvPr/>
        </p:nvSpPr>
        <p:spPr bwMode="auto">
          <a:xfrm>
            <a:off x="457200" y="2743201"/>
            <a:ext cx="8410353" cy="2626241"/>
          </a:xfrm>
          <a:prstGeom prst="rect">
            <a:avLst/>
          </a:prstGeom>
          <a:solidFill>
            <a:srgbClr val="002060"/>
          </a:solidFill>
          <a:ln>
            <a:noFill/>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458788" indent="-458788">
              <a:spcBef>
                <a:spcPts val="0"/>
              </a:spcBef>
              <a:spcAft>
                <a:spcPts val="2400"/>
              </a:spcAft>
            </a:pPr>
            <a:r>
              <a:rPr lang="en-US" sz="2800" kern="0" dirty="0"/>
              <a:t>Ancient authors commonly referred to themselves in the </a:t>
            </a:r>
            <a:r>
              <a:rPr lang="en-US" sz="2800" b="1" dirty="0">
                <a:solidFill>
                  <a:srgbClr val="FFFF00"/>
                </a:solidFill>
              </a:rPr>
              <a:t>third person</a:t>
            </a:r>
          </a:p>
          <a:p>
            <a:pPr marL="458788" indent="-458788">
              <a:spcBef>
                <a:spcPts val="0"/>
              </a:spcBef>
              <a:spcAft>
                <a:spcPts val="2400"/>
              </a:spcAft>
            </a:pPr>
            <a:r>
              <a:rPr lang="en-US" sz="2800" kern="0" dirty="0"/>
              <a:t>Ancient authors often referred to themselves using the word </a:t>
            </a:r>
            <a:r>
              <a:rPr lang="en-US" sz="2800" b="1" dirty="0">
                <a:solidFill>
                  <a:srgbClr val="FFFF00"/>
                </a:solidFill>
              </a:rPr>
              <a:t>“we”  </a:t>
            </a:r>
            <a:r>
              <a:rPr lang="en-US" sz="2800" kern="0" dirty="0"/>
              <a:t>(3 Jn. 12)  (Jones)</a:t>
            </a:r>
          </a:p>
        </p:txBody>
      </p:sp>
      <p:sp>
        <p:nvSpPr>
          <p:cNvPr id="8" name="Content Placeholder 4">
            <a:extLst>
              <a:ext uri="{FF2B5EF4-FFF2-40B4-BE49-F238E27FC236}">
                <a16:creationId xmlns:a16="http://schemas.microsoft.com/office/drawing/2014/main" id="{F91923F5-4280-4E3F-824F-180ABB158972}"/>
              </a:ext>
            </a:extLst>
          </p:cNvPr>
          <p:cNvSpPr txBox="1">
            <a:spLocks/>
          </p:cNvSpPr>
          <p:nvPr/>
        </p:nvSpPr>
        <p:spPr bwMode="auto">
          <a:xfrm>
            <a:off x="457200" y="2743201"/>
            <a:ext cx="8410353" cy="2700669"/>
          </a:xfrm>
          <a:prstGeom prst="rect">
            <a:avLst/>
          </a:prstGeom>
          <a:solidFill>
            <a:srgbClr val="002060"/>
          </a:solidFill>
          <a:ln>
            <a:noFill/>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defRPr>
            </a:lvl9pPr>
          </a:lstStyle>
          <a:p>
            <a:pPr marL="458788" indent="-458788">
              <a:spcBef>
                <a:spcPts val="0"/>
              </a:spcBef>
              <a:spcAft>
                <a:spcPts val="2400"/>
              </a:spcAft>
            </a:pPr>
            <a:r>
              <a:rPr lang="en-US" sz="2800" kern="0" dirty="0"/>
              <a:t>Paul certainly declared the </a:t>
            </a:r>
            <a:r>
              <a:rPr lang="en-US" sz="2800" b="1" dirty="0">
                <a:solidFill>
                  <a:srgbClr val="FFFF00"/>
                </a:solidFill>
              </a:rPr>
              <a:t>veracity</a:t>
            </a:r>
            <a:r>
              <a:rPr lang="en-US" sz="2800" kern="0" dirty="0"/>
              <a:t> of his testimony  (Rom. 9:1; 2 Cor. 11:31; Gal. 1:20).  Why not John?</a:t>
            </a:r>
          </a:p>
        </p:txBody>
      </p:sp>
    </p:spTree>
    <p:extLst>
      <p:ext uri="{BB962C8B-B14F-4D97-AF65-F5344CB8AC3E}">
        <p14:creationId xmlns:p14="http://schemas.microsoft.com/office/powerpoint/2010/main" val="333195259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500" fill="hold"/>
                                        <p:tgtEl>
                                          <p:spTgt spid="3"/>
                                        </p:tgtEl>
                                        <p:attrNameLst>
                                          <p:attrName>ppt_w</p:attrName>
                                        </p:attrNameLst>
                                      </p:cBhvr>
                                      <p:tavLst>
                                        <p:tav tm="0">
                                          <p:val>
                                            <p:fltVal val="0"/>
                                          </p:val>
                                        </p:tav>
                                        <p:tav tm="100000">
                                          <p:val>
                                            <p:strVal val="#ppt_w"/>
                                          </p:val>
                                        </p:tav>
                                      </p:tavLst>
                                    </p:anim>
                                    <p:anim calcmode="lin" valueType="num">
                                      <p:cBhvr>
                                        <p:cTn id="15" dur="500" fill="hold"/>
                                        <p:tgtEl>
                                          <p:spTgt spid="3"/>
                                        </p:tgtEl>
                                        <p:attrNameLst>
                                          <p:attrName>ppt_h</p:attrName>
                                        </p:attrNameLst>
                                      </p:cBhvr>
                                      <p:tavLst>
                                        <p:tav tm="0">
                                          <p:val>
                                            <p:fltVal val="0"/>
                                          </p:val>
                                        </p:tav>
                                        <p:tav tm="100000">
                                          <p:val>
                                            <p:strVal val="#ppt_h"/>
                                          </p:val>
                                        </p:tav>
                                      </p:tavLst>
                                    </p:anim>
                                    <p:animEffect transition="in" filter="fad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3" grpId="0" animBg="1"/>
      <p:bldP spid="8" grpId="0" animBg="1"/>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Jerome On “Luke”</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r>
              <a:rPr lang="en-US" dirty="0"/>
              <a:t>Some suppose that </a:t>
            </a:r>
            <a:r>
              <a:rPr lang="en-US" b="1" dirty="0">
                <a:solidFill>
                  <a:srgbClr val="FFFF00"/>
                </a:solidFill>
              </a:rPr>
              <a:t>“according to my gospel”  </a:t>
            </a:r>
            <a:r>
              <a:rPr lang="en-US" dirty="0"/>
              <a:t>(Rom. 2:16, 25; 2 Tim. 2:8) means the book of </a:t>
            </a:r>
            <a:r>
              <a:rPr lang="en-US" b="1" dirty="0">
                <a:solidFill>
                  <a:srgbClr val="FFFF00"/>
                </a:solidFill>
              </a:rPr>
              <a:t>Luke</a:t>
            </a:r>
          </a:p>
          <a:p>
            <a:r>
              <a:rPr lang="en-US" dirty="0"/>
              <a:t>Luke was taught the gospel history by </a:t>
            </a:r>
            <a:r>
              <a:rPr lang="en-US" b="1" dirty="0">
                <a:solidFill>
                  <a:srgbClr val="FFFF00"/>
                </a:solidFill>
              </a:rPr>
              <a:t>Paul</a:t>
            </a:r>
            <a:r>
              <a:rPr lang="en-US" dirty="0"/>
              <a:t> and </a:t>
            </a:r>
            <a:r>
              <a:rPr lang="en-US" b="1" dirty="0">
                <a:solidFill>
                  <a:srgbClr val="FFFF00"/>
                </a:solidFill>
              </a:rPr>
              <a:t>others</a:t>
            </a:r>
          </a:p>
          <a:p>
            <a:r>
              <a:rPr lang="en-US" dirty="0"/>
              <a:t>Luke wrote his gospel as he </a:t>
            </a:r>
            <a:r>
              <a:rPr lang="en-US" b="1" dirty="0">
                <a:solidFill>
                  <a:srgbClr val="FFFF00"/>
                </a:solidFill>
              </a:rPr>
              <a:t>heard</a:t>
            </a:r>
            <a:r>
              <a:rPr lang="en-US" dirty="0"/>
              <a:t> it and Acts as he had </a:t>
            </a:r>
            <a:r>
              <a:rPr lang="en-US" b="1" dirty="0">
                <a:solidFill>
                  <a:srgbClr val="FFFF00"/>
                </a:solidFill>
              </a:rPr>
              <a:t>seen</a:t>
            </a:r>
            <a:r>
              <a:rPr lang="en-US" dirty="0"/>
              <a:t> it</a:t>
            </a:r>
          </a:p>
          <a:p>
            <a:r>
              <a:rPr lang="en-US" dirty="0"/>
              <a:t>Luke was buried at </a:t>
            </a:r>
            <a:r>
              <a:rPr lang="en-US" b="1" dirty="0">
                <a:solidFill>
                  <a:srgbClr val="FFFF00"/>
                </a:solidFill>
              </a:rPr>
              <a:t>Constantinople</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10-11</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55607643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2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C2A0E6F-9227-0124-FCFF-594BFCE8FFB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304A122C-175D-8018-151E-6ADAAABF84D1}"/>
              </a:ext>
            </a:extLst>
          </p:cNvPr>
          <p:cNvSpPr>
            <a:spLocks noGrp="1"/>
          </p:cNvSpPr>
          <p:nvPr>
            <p:ph type="title"/>
          </p:nvPr>
        </p:nvSpPr>
        <p:spPr/>
        <p:txBody>
          <a:bodyPr/>
          <a:lstStyle/>
          <a:p>
            <a:pPr algn="l"/>
            <a:r>
              <a:rPr lang="en-US" sz="3000" dirty="0">
                <a:latin typeface="+mn-lt"/>
              </a:rPr>
              <a:t>Objections To John:</a:t>
            </a:r>
            <a:br>
              <a:rPr lang="en-US" dirty="0"/>
            </a:br>
            <a:r>
              <a:rPr lang="en-US" dirty="0"/>
              <a:t>Jesus’ Teaching Different</a:t>
            </a:r>
          </a:p>
        </p:txBody>
      </p:sp>
      <p:graphicFrame>
        <p:nvGraphicFramePr>
          <p:cNvPr id="9" name="Content Placeholder 8">
            <a:extLst>
              <a:ext uri="{FF2B5EF4-FFF2-40B4-BE49-F238E27FC236}">
                <a16:creationId xmlns:a16="http://schemas.microsoft.com/office/drawing/2014/main" id="{65AE0464-978D-ECF0-267B-225B40D74EF4}"/>
              </a:ext>
            </a:extLst>
          </p:cNvPr>
          <p:cNvGraphicFramePr>
            <a:graphicFrameLocks noGrp="1"/>
          </p:cNvGraphicFramePr>
          <p:nvPr>
            <p:ph idx="1"/>
            <p:extLst>
              <p:ext uri="{D42A27DB-BD31-4B8C-83A1-F6EECF244321}">
                <p14:modId xmlns:p14="http://schemas.microsoft.com/office/powerpoint/2010/main" val="1371527138"/>
              </p:ext>
            </p:extLst>
          </p:nvPr>
        </p:nvGraphicFramePr>
        <p:xfrm>
          <a:off x="457200" y="1759689"/>
          <a:ext cx="8229600" cy="359664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3152438209"/>
                    </a:ext>
                  </a:extLst>
                </a:gridCol>
                <a:gridCol w="4114800">
                  <a:extLst>
                    <a:ext uri="{9D8B030D-6E8A-4147-A177-3AD203B41FA5}">
                      <a16:colId xmlns:a16="http://schemas.microsoft.com/office/drawing/2014/main" val="874642741"/>
                    </a:ext>
                  </a:extLst>
                </a:gridCol>
              </a:tblGrid>
              <a:tr h="370840">
                <a:tc>
                  <a:txBody>
                    <a:bodyPr/>
                    <a:lstStyle/>
                    <a:p>
                      <a:pPr algn="ctr"/>
                      <a:r>
                        <a:rPr lang="en-US" sz="2500" b="0" dirty="0">
                          <a:effectLst>
                            <a:outerShdw blurRad="38100" dist="38100" dir="2700000" algn="tl">
                              <a:srgbClr val="000000">
                                <a:alpha val="43137"/>
                              </a:srgbClr>
                            </a:outerShdw>
                          </a:effectLst>
                          <a:latin typeface="+mj-lt"/>
                        </a:rPr>
                        <a:t>John</a:t>
                      </a:r>
                    </a:p>
                  </a:txBody>
                  <a:tcPr anchor="ctr"/>
                </a:tc>
                <a:tc>
                  <a:txBody>
                    <a:bodyPr/>
                    <a:lstStyle/>
                    <a:p>
                      <a:pPr algn="ctr"/>
                      <a:r>
                        <a:rPr lang="en-US" sz="2500" b="0" dirty="0">
                          <a:effectLst>
                            <a:outerShdw blurRad="38100" dist="38100" dir="2700000" algn="tl">
                              <a:srgbClr val="000000">
                                <a:alpha val="43137"/>
                              </a:srgbClr>
                            </a:outerShdw>
                          </a:effectLst>
                          <a:latin typeface="+mj-lt"/>
                        </a:rPr>
                        <a:t>The Synoptics</a:t>
                      </a:r>
                    </a:p>
                  </a:txBody>
                  <a:tcPr anchor="ctr"/>
                </a:tc>
                <a:extLst>
                  <a:ext uri="{0D108BD9-81ED-4DB2-BD59-A6C34878D82A}">
                    <a16:rowId xmlns:a16="http://schemas.microsoft.com/office/drawing/2014/main" val="2007633838"/>
                  </a:ext>
                </a:extLst>
              </a:tr>
              <a:tr h="370840">
                <a:tc>
                  <a:txBody>
                    <a:bodyPr/>
                    <a:lstStyle/>
                    <a:p>
                      <a:r>
                        <a:rPr lang="en-US" sz="2500" dirty="0"/>
                        <a:t>Jesus claims deity</a:t>
                      </a:r>
                    </a:p>
                  </a:txBody>
                  <a:tcPr anchor="ctr"/>
                </a:tc>
                <a:tc>
                  <a:txBody>
                    <a:bodyPr/>
                    <a:lstStyle/>
                    <a:p>
                      <a:r>
                        <a:rPr lang="en-US" sz="2500" dirty="0"/>
                        <a:t>Jesus does not claim deity</a:t>
                      </a:r>
                    </a:p>
                  </a:txBody>
                  <a:tcPr anchor="ctr"/>
                </a:tc>
                <a:extLst>
                  <a:ext uri="{0D108BD9-81ED-4DB2-BD59-A6C34878D82A}">
                    <a16:rowId xmlns:a16="http://schemas.microsoft.com/office/drawing/2014/main" val="2597769808"/>
                  </a:ext>
                </a:extLst>
              </a:tr>
              <a:tr h="370840">
                <a:tc>
                  <a:txBody>
                    <a:bodyPr/>
                    <a:lstStyle/>
                    <a:p>
                      <a:r>
                        <a:rPr lang="en-US" sz="2500" dirty="0"/>
                        <a:t>Jesus promises mutual indwelling</a:t>
                      </a:r>
                    </a:p>
                  </a:txBody>
                  <a:tcPr anchor="ctr"/>
                </a:tc>
                <a:tc>
                  <a:txBody>
                    <a:bodyPr/>
                    <a:lstStyle/>
                    <a:p>
                      <a:r>
                        <a:rPr lang="en-US" sz="2500" dirty="0"/>
                        <a:t>No such promise</a:t>
                      </a:r>
                    </a:p>
                  </a:txBody>
                  <a:tcPr anchor="ctr"/>
                </a:tc>
                <a:extLst>
                  <a:ext uri="{0D108BD9-81ED-4DB2-BD59-A6C34878D82A}">
                    <a16:rowId xmlns:a16="http://schemas.microsoft.com/office/drawing/2014/main" val="596869291"/>
                  </a:ext>
                </a:extLst>
              </a:tr>
              <a:tr h="370840">
                <a:tc>
                  <a:txBody>
                    <a:bodyPr/>
                    <a:lstStyle/>
                    <a:p>
                      <a:r>
                        <a:rPr lang="en-US" sz="2500" dirty="0"/>
                        <a:t>Eternal life here &amp; now</a:t>
                      </a:r>
                    </a:p>
                  </a:txBody>
                  <a:tcPr anchor="ctr"/>
                </a:tc>
                <a:tc>
                  <a:txBody>
                    <a:bodyPr/>
                    <a:lstStyle/>
                    <a:p>
                      <a:r>
                        <a:rPr lang="en-US" sz="2500" dirty="0"/>
                        <a:t>Eternal life in the hereafter</a:t>
                      </a:r>
                    </a:p>
                  </a:txBody>
                  <a:tcPr anchor="ctr"/>
                </a:tc>
                <a:extLst>
                  <a:ext uri="{0D108BD9-81ED-4DB2-BD59-A6C34878D82A}">
                    <a16:rowId xmlns:a16="http://schemas.microsoft.com/office/drawing/2014/main" val="2077957124"/>
                  </a:ext>
                </a:extLst>
              </a:tr>
              <a:tr h="370840">
                <a:tc>
                  <a:txBody>
                    <a:bodyPr/>
                    <a:lstStyle/>
                    <a:p>
                      <a:r>
                        <a:rPr lang="en-US" sz="2500" dirty="0"/>
                        <a:t>Jesus promises divine glory to humans  [?]</a:t>
                      </a:r>
                    </a:p>
                  </a:txBody>
                  <a:tcPr anchor="ctr"/>
                </a:tc>
                <a:tc>
                  <a:txBody>
                    <a:bodyPr/>
                    <a:lstStyle/>
                    <a:p>
                      <a:r>
                        <a:rPr lang="en-US" sz="2500" dirty="0"/>
                        <a:t>No such promise</a:t>
                      </a:r>
                    </a:p>
                  </a:txBody>
                  <a:tcPr anchor="ctr"/>
                </a:tc>
                <a:extLst>
                  <a:ext uri="{0D108BD9-81ED-4DB2-BD59-A6C34878D82A}">
                    <a16:rowId xmlns:a16="http://schemas.microsoft.com/office/drawing/2014/main" val="1163048884"/>
                  </a:ext>
                </a:extLst>
              </a:tr>
              <a:tr h="370840">
                <a:tc>
                  <a:txBody>
                    <a:bodyPr/>
                    <a:lstStyle/>
                    <a:p>
                      <a:r>
                        <a:rPr lang="en-US" sz="2500" dirty="0"/>
                        <a:t>Narratives are different</a:t>
                      </a:r>
                    </a:p>
                  </a:txBody>
                  <a:tcPr anchor="ctr"/>
                </a:tc>
                <a:tc>
                  <a:txBody>
                    <a:bodyPr/>
                    <a:lstStyle/>
                    <a:p>
                      <a:r>
                        <a:rPr lang="en-US" sz="2500" dirty="0"/>
                        <a:t>Narratives are different</a:t>
                      </a:r>
                    </a:p>
                  </a:txBody>
                  <a:tcPr anchor="ctr"/>
                </a:tc>
                <a:extLst>
                  <a:ext uri="{0D108BD9-81ED-4DB2-BD59-A6C34878D82A}">
                    <a16:rowId xmlns:a16="http://schemas.microsoft.com/office/drawing/2014/main" val="3409109551"/>
                  </a:ext>
                </a:extLst>
              </a:tr>
            </a:tbl>
          </a:graphicData>
        </a:graphic>
      </p:graphicFrame>
      <p:sp>
        <p:nvSpPr>
          <p:cNvPr id="4" name="Slide Number Placeholder 3">
            <a:extLst>
              <a:ext uri="{FF2B5EF4-FFF2-40B4-BE49-F238E27FC236}">
                <a16:creationId xmlns:a16="http://schemas.microsoft.com/office/drawing/2014/main" id="{21DCA371-E43E-F7C4-9A85-5A0A6717AFA5}"/>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720</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D0801363-53AA-463B-0E0C-2FE897034D6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F1578669-C188-E495-1208-FD58F583C26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a:t>
            </a:r>
          </a:p>
        </p:txBody>
      </p:sp>
    </p:spTree>
    <p:extLst>
      <p:ext uri="{BB962C8B-B14F-4D97-AF65-F5344CB8AC3E}">
        <p14:creationId xmlns:p14="http://schemas.microsoft.com/office/powerpoint/2010/main" val="2309482597"/>
      </p:ext>
    </p:extLst>
  </p:cSld>
  <p:clrMapOvr>
    <a:overrideClrMapping bg1="dk2" tx1="lt1" bg2="dk1" tx2="lt2" accent1="accent1" accent2="accent2" accent3="accent3" accent4="accent4" accent5="accent5" accent6="accent6" hlink="hlink" folHlink="folHlink"/>
  </p:clrMapOvr>
  <p:transition spd="med">
    <p:pull/>
  </p:transition>
</p:sld>
</file>

<file path=ppt/slides/slide72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AC129AA-A08F-87AD-F137-A9189ABC72C7}"/>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73E6731D-53B5-BCF2-8C71-7D4A9C1B5F8C}"/>
              </a:ext>
            </a:extLst>
          </p:cNvPr>
          <p:cNvSpPr>
            <a:spLocks noGrp="1"/>
          </p:cNvSpPr>
          <p:nvPr>
            <p:ph type="title"/>
          </p:nvPr>
        </p:nvSpPr>
        <p:spPr/>
        <p:txBody>
          <a:bodyPr/>
          <a:lstStyle/>
          <a:p>
            <a:pPr algn="l"/>
            <a:r>
              <a:rPr lang="en-US" sz="3000" dirty="0">
                <a:latin typeface="+mn-lt"/>
              </a:rPr>
              <a:t>Objections To John:</a:t>
            </a:r>
            <a:br>
              <a:rPr lang="en-US" dirty="0"/>
            </a:br>
            <a:r>
              <a:rPr lang="en-US" dirty="0"/>
              <a:t>Jesus’ Teaching Different</a:t>
            </a:r>
          </a:p>
        </p:txBody>
      </p:sp>
      <p:sp>
        <p:nvSpPr>
          <p:cNvPr id="6" name="Content Placeholder 5">
            <a:extLst>
              <a:ext uri="{FF2B5EF4-FFF2-40B4-BE49-F238E27FC236}">
                <a16:creationId xmlns:a16="http://schemas.microsoft.com/office/drawing/2014/main" id="{20B895AF-9250-AA70-4B51-608DCE3FF733}"/>
              </a:ext>
            </a:extLst>
          </p:cNvPr>
          <p:cNvSpPr>
            <a:spLocks noGrp="1"/>
          </p:cNvSpPr>
          <p:nvPr>
            <p:ph idx="1"/>
          </p:nvPr>
        </p:nvSpPr>
        <p:spPr>
          <a:xfrm>
            <a:off x="457200" y="1600200"/>
            <a:ext cx="8229600" cy="4343400"/>
          </a:xfrm>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In “John,” Jesus </a:t>
            </a:r>
            <a:r>
              <a:rPr lang="en-US" sz="2800" b="1" dirty="0">
                <a:solidFill>
                  <a:srgbClr val="FFFF00"/>
                </a:solidFill>
              </a:rPr>
              <a:t>claims to be divine</a:t>
            </a: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 but in the Synoptic Gospels there is </a:t>
            </a:r>
            <a:r>
              <a:rPr lang="en-US" sz="2800" b="1" dirty="0">
                <a:solidFill>
                  <a:srgbClr val="FFFF00"/>
                </a:solidFill>
              </a:rPr>
              <a:t>no claim to divinity</a:t>
            </a:r>
          </a:p>
          <a:p>
            <a:pPr marL="857250" lvl="1" indent="-457200">
              <a:spcBef>
                <a:spcPts val="0"/>
              </a:spcBef>
              <a:spcAft>
                <a:spcPts val="2400"/>
              </a:spcAft>
              <a:buClr>
                <a:srgbClr val="86D1EC"/>
              </a:buClr>
              <a:buSzPct val="90000"/>
              <a:buBlip>
                <a:blip r:embed="rId3"/>
              </a:buBlip>
              <a:defRPr/>
            </a:pPr>
            <a:r>
              <a:rPr lang="en-US" sz="2400" dirty="0"/>
              <a:t>He claims to be a </a:t>
            </a:r>
            <a:r>
              <a:rPr lang="en-US" sz="2400" dirty="0">
                <a:solidFill>
                  <a:srgbClr val="FFFF00"/>
                </a:solidFill>
              </a:rPr>
              <a:t>pre-existent being </a:t>
            </a:r>
            <a:r>
              <a:rPr lang="en-US" sz="2400" dirty="0"/>
              <a:t>(Jn. 8:58) who was </a:t>
            </a:r>
            <a:r>
              <a:rPr lang="en-US" sz="2400" dirty="0">
                <a:solidFill>
                  <a:srgbClr val="FFFF00"/>
                </a:solidFill>
              </a:rPr>
              <a:t>sent</a:t>
            </a:r>
            <a:r>
              <a:rPr lang="en-US" sz="2400" dirty="0"/>
              <a:t> into the world by God  (Jn. 3:17; 4:34; 5:23-24, 30, 38; 6:29, 38-39, 44, 57; 7:28-29; 8:16, 18, 26, 29, 42; 9:4; 10:36; 11:42; 12:44-45, 49; 13:20; 14:24; 15:21; 16:5; 17:3, 8, 18, 23, 25; 20:21), </a:t>
            </a:r>
            <a:r>
              <a:rPr lang="en-US" sz="2400" dirty="0">
                <a:solidFill>
                  <a:srgbClr val="FFFF00"/>
                </a:solidFill>
              </a:rPr>
              <a:t>came</a:t>
            </a:r>
            <a:r>
              <a:rPr lang="en-US" sz="2400" dirty="0"/>
              <a:t> from God  (Jn. 6:33-35; 8:14, 20, 42; 16:28; 17:8), and would </a:t>
            </a:r>
            <a:r>
              <a:rPr lang="en-US" sz="2400" dirty="0">
                <a:solidFill>
                  <a:srgbClr val="FFFF00"/>
                </a:solidFill>
              </a:rPr>
              <a:t>return</a:t>
            </a:r>
            <a:r>
              <a:rPr lang="en-US" sz="2400" dirty="0"/>
              <a:t> to God  (Jn. 7:33; 14:12, 28; 16:5, 10, 28; 20:17)</a:t>
            </a:r>
          </a:p>
        </p:txBody>
      </p:sp>
      <p:sp>
        <p:nvSpPr>
          <p:cNvPr id="4" name="Slide Number Placeholder 3">
            <a:extLst>
              <a:ext uri="{FF2B5EF4-FFF2-40B4-BE49-F238E27FC236}">
                <a16:creationId xmlns:a16="http://schemas.microsoft.com/office/drawing/2014/main" id="{8CE0906C-36FB-F187-E49B-CB9F759759F5}"/>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721</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82C00DB3-9C54-B620-687E-97852C62F13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DB55B539-BA80-F7D3-DEED-49EDFA38730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a:t>
            </a:r>
          </a:p>
        </p:txBody>
      </p:sp>
    </p:spTree>
    <p:extLst>
      <p:ext uri="{BB962C8B-B14F-4D97-AF65-F5344CB8AC3E}">
        <p14:creationId xmlns:p14="http://schemas.microsoft.com/office/powerpoint/2010/main" val="160003313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 calcmode="lin" valueType="num">
                                      <p:cBhvr>
                                        <p:cTn id="12"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2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66BBAA5-E063-19C7-73E6-F3E6095ED5D6}"/>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4B633FDB-285F-6590-3C83-62BD2F2F35A5}"/>
              </a:ext>
            </a:extLst>
          </p:cNvPr>
          <p:cNvSpPr>
            <a:spLocks noGrp="1"/>
          </p:cNvSpPr>
          <p:nvPr>
            <p:ph type="title"/>
          </p:nvPr>
        </p:nvSpPr>
        <p:spPr/>
        <p:txBody>
          <a:bodyPr/>
          <a:lstStyle/>
          <a:p>
            <a:pPr algn="l"/>
            <a:r>
              <a:rPr lang="en-US" sz="3000" dirty="0">
                <a:latin typeface="+mn-lt"/>
              </a:rPr>
              <a:t>Objections To John:</a:t>
            </a:r>
            <a:br>
              <a:rPr lang="en-US" dirty="0"/>
            </a:br>
            <a:r>
              <a:rPr lang="en-US" dirty="0"/>
              <a:t>Jesus’ Teaching Different</a:t>
            </a:r>
          </a:p>
        </p:txBody>
      </p:sp>
      <p:sp>
        <p:nvSpPr>
          <p:cNvPr id="6" name="Content Placeholder 5">
            <a:extLst>
              <a:ext uri="{FF2B5EF4-FFF2-40B4-BE49-F238E27FC236}">
                <a16:creationId xmlns:a16="http://schemas.microsoft.com/office/drawing/2014/main" id="{C2F5F800-7CF4-69DF-FEDD-E2944BDE7E06}"/>
              </a:ext>
            </a:extLst>
          </p:cNvPr>
          <p:cNvSpPr>
            <a:spLocks noGrp="1"/>
          </p:cNvSpPr>
          <p:nvPr>
            <p:ph idx="1"/>
          </p:nvPr>
        </p:nvSpPr>
        <p:spPr>
          <a:xfrm>
            <a:off x="457200" y="1600200"/>
            <a:ext cx="8229600" cy="4343400"/>
          </a:xfrm>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In “John,” Jesus </a:t>
            </a:r>
            <a:r>
              <a:rPr lang="en-US" sz="2800" b="1" dirty="0">
                <a:solidFill>
                  <a:srgbClr val="FFFF00"/>
                </a:solidFill>
              </a:rPr>
              <a:t>claims to be divine</a:t>
            </a: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 but in the Synoptic Gospels there is </a:t>
            </a:r>
            <a:r>
              <a:rPr lang="en-US" sz="2800" b="1" dirty="0">
                <a:solidFill>
                  <a:srgbClr val="FFFF00"/>
                </a:solidFill>
              </a:rPr>
              <a:t>no claim to divinity</a:t>
            </a:r>
          </a:p>
          <a:p>
            <a:pPr marL="857250" lvl="1" indent="-457200">
              <a:spcBef>
                <a:spcPts val="0"/>
              </a:spcBef>
              <a:spcAft>
                <a:spcPts val="2400"/>
              </a:spcAft>
              <a:buClr>
                <a:srgbClr val="86D1EC"/>
              </a:buClr>
              <a:buSzPct val="90000"/>
              <a:buBlip>
                <a:blip r:embed="rId3"/>
              </a:buBlip>
              <a:defRPr/>
            </a:pPr>
            <a:r>
              <a:rPr lang="en-US" sz="2400" dirty="0"/>
              <a:t>He claims to be a </a:t>
            </a:r>
            <a:r>
              <a:rPr lang="en-US" sz="2400" dirty="0">
                <a:solidFill>
                  <a:srgbClr val="FFFF00"/>
                </a:solidFill>
              </a:rPr>
              <a:t>divine being  </a:t>
            </a:r>
            <a:r>
              <a:rPr lang="en-US" sz="2400" dirty="0"/>
              <a:t>(Jn. 5:17; 8:24, 58; 10:30; 17:21)</a:t>
            </a:r>
          </a:p>
          <a:p>
            <a:pPr marL="857250" lvl="1" indent="-457200">
              <a:spcBef>
                <a:spcPts val="0"/>
              </a:spcBef>
              <a:spcAft>
                <a:spcPts val="2400"/>
              </a:spcAft>
              <a:buClr>
                <a:srgbClr val="86D1EC"/>
              </a:buClr>
              <a:buSzPct val="90000"/>
              <a:buBlip>
                <a:blip r:embed="rId3"/>
              </a:buBlip>
              <a:defRPr/>
            </a:pPr>
            <a:r>
              <a:rPr lang="en-US" sz="2400" dirty="0"/>
              <a:t>He claims to </a:t>
            </a:r>
            <a:r>
              <a:rPr lang="en-US" sz="2400" dirty="0">
                <a:solidFill>
                  <a:srgbClr val="FFFF00"/>
                </a:solidFill>
              </a:rPr>
              <a:t>do divine things  </a:t>
            </a:r>
            <a:r>
              <a:rPr lang="en-US" sz="2400" dirty="0"/>
              <a:t>(Jn. 5:27; 6:33)</a:t>
            </a:r>
          </a:p>
          <a:p>
            <a:pPr marL="857250" lvl="1" indent="-457200">
              <a:spcBef>
                <a:spcPts val="0"/>
              </a:spcBef>
              <a:spcAft>
                <a:spcPts val="2400"/>
              </a:spcAft>
              <a:buClr>
                <a:srgbClr val="86D1EC"/>
              </a:buClr>
              <a:buSzPct val="90000"/>
              <a:buBlip>
                <a:blip r:embed="rId3"/>
              </a:buBlip>
              <a:defRPr/>
            </a:pPr>
            <a:r>
              <a:rPr lang="en-US" sz="2400" dirty="0"/>
              <a:t>He claims to have </a:t>
            </a:r>
            <a:r>
              <a:rPr lang="en-US" sz="2400" dirty="0">
                <a:solidFill>
                  <a:srgbClr val="FFFF00"/>
                </a:solidFill>
              </a:rPr>
              <a:t>divine prerogatives  </a:t>
            </a:r>
            <a:r>
              <a:rPr lang="en-US" sz="2400" dirty="0"/>
              <a:t>(Jn. 5:22-23; 6:39, 44, 57; 15:26</a:t>
            </a:r>
          </a:p>
          <a:p>
            <a:pPr marL="857250" lvl="1" indent="-457200">
              <a:spcBef>
                <a:spcPts val="0"/>
              </a:spcBef>
              <a:spcAft>
                <a:spcPts val="2400"/>
              </a:spcAft>
              <a:buClr>
                <a:srgbClr val="86D1EC"/>
              </a:buClr>
              <a:buSzPct val="90000"/>
              <a:buFont typeface="Wingdings" panose="05000000000000000000" pitchFamily="2" charset="2"/>
              <a:buBlip>
                <a:blip r:embed="rId3"/>
              </a:buBlip>
              <a:defRPr/>
            </a:pPr>
            <a:endParaRPr lang="en-US" sz="2400" dirty="0"/>
          </a:p>
        </p:txBody>
      </p:sp>
      <p:sp>
        <p:nvSpPr>
          <p:cNvPr id="4" name="Slide Number Placeholder 3">
            <a:extLst>
              <a:ext uri="{FF2B5EF4-FFF2-40B4-BE49-F238E27FC236}">
                <a16:creationId xmlns:a16="http://schemas.microsoft.com/office/drawing/2014/main" id="{5F057CFC-518D-EC93-BA64-825924D46929}"/>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722</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367DA844-831C-0D6D-9796-6EC548445AA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DDCFC674-40FE-19F2-949D-1B51320249A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a:t>
            </a:r>
          </a:p>
        </p:txBody>
      </p:sp>
    </p:spTree>
    <p:extLst>
      <p:ext uri="{BB962C8B-B14F-4D97-AF65-F5344CB8AC3E}">
        <p14:creationId xmlns:p14="http://schemas.microsoft.com/office/powerpoint/2010/main" val="256142317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 calcmode="lin" valueType="num">
                                      <p:cBhvr>
                                        <p:cTn id="7"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6">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 calcmode="lin" valueType="num">
                                      <p:cBhvr>
                                        <p:cTn id="14"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6">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 calcmode="lin" valueType="num">
                                      <p:cBhvr>
                                        <p:cTn id="21"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3" end="3"/>
                                            </p:txEl>
                                          </p:spTgt>
                                        </p:tgtEl>
                                        <p:attrNameLst>
                                          <p:attrName>ppt_h</p:attrName>
                                        </p:attrNameLst>
                                      </p:cBhvr>
                                      <p:tavLst>
                                        <p:tav tm="0">
                                          <p:val>
                                            <p:fltVal val="0"/>
                                          </p:val>
                                        </p:tav>
                                        <p:tav tm="100000">
                                          <p:val>
                                            <p:strVal val="#ppt_h"/>
                                          </p:val>
                                        </p:tav>
                                      </p:tavLst>
                                    </p:anim>
                                    <p:animEffect transition="in" filter="fade">
                                      <p:cBhvr>
                                        <p:cTn id="23"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2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FC59226-30C4-FDBA-4A9F-26FCE44D776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F735C4B-4A07-9002-5A7F-34EC00629B4F}"/>
              </a:ext>
            </a:extLst>
          </p:cNvPr>
          <p:cNvSpPr>
            <a:spLocks noGrp="1"/>
          </p:cNvSpPr>
          <p:nvPr>
            <p:ph type="title"/>
          </p:nvPr>
        </p:nvSpPr>
        <p:spPr/>
        <p:txBody>
          <a:bodyPr/>
          <a:lstStyle/>
          <a:p>
            <a:pPr algn="l"/>
            <a:r>
              <a:rPr lang="en-US" sz="3000" dirty="0">
                <a:latin typeface="+mn-lt"/>
              </a:rPr>
              <a:t>Objections To John:</a:t>
            </a:r>
            <a:br>
              <a:rPr lang="en-US" dirty="0"/>
            </a:br>
            <a:r>
              <a:rPr lang="en-US" dirty="0"/>
              <a:t>Jesus’ Teaching Different</a:t>
            </a:r>
          </a:p>
        </p:txBody>
      </p:sp>
      <p:sp>
        <p:nvSpPr>
          <p:cNvPr id="6" name="Content Placeholder 5">
            <a:extLst>
              <a:ext uri="{FF2B5EF4-FFF2-40B4-BE49-F238E27FC236}">
                <a16:creationId xmlns:a16="http://schemas.microsoft.com/office/drawing/2014/main" id="{B52D40D0-F5E5-7015-7E7D-B75851CBF39D}"/>
              </a:ext>
            </a:extLst>
          </p:cNvPr>
          <p:cNvSpPr>
            <a:spLocks noGrp="1"/>
          </p:cNvSpPr>
          <p:nvPr>
            <p:ph idx="1"/>
          </p:nvPr>
        </p:nvSpPr>
        <p:spPr>
          <a:xfrm>
            <a:off x="457200" y="1600200"/>
            <a:ext cx="8229600" cy="4343400"/>
          </a:xfrm>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In “John,” Jesus promises </a:t>
            </a:r>
            <a:r>
              <a:rPr lang="en-US" sz="2800" b="1" dirty="0">
                <a:solidFill>
                  <a:srgbClr val="FFFF00"/>
                </a:solidFill>
              </a:rPr>
              <a:t>mutual indwelling  </a:t>
            </a: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(Jn. 15:4); but in the Synoptic Gospels, there is no such claim</a:t>
            </a:r>
          </a:p>
          <a:p>
            <a:pPr marL="457200" lvl="0" indent="-457200">
              <a:spcBef>
                <a:spcPts val="0"/>
              </a:spcBef>
              <a:spcAft>
                <a:spcPts val="2400"/>
              </a:spcAft>
              <a:buClr>
                <a:srgbClr val="86D1EC"/>
              </a:buClr>
              <a:buSzPct val="90000"/>
              <a:buBlip>
                <a:blip r:embed="rId3"/>
              </a:buBlip>
              <a:defRPr/>
            </a:pPr>
            <a:r>
              <a:rPr lang="en-US" sz="2800" dirty="0">
                <a:latin typeface="Arial"/>
              </a:rPr>
              <a:t>In “John,” Jesus promises </a:t>
            </a:r>
            <a:r>
              <a:rPr lang="en-US" sz="2800" b="1" dirty="0">
                <a:solidFill>
                  <a:srgbClr val="FFFF00"/>
                </a:solidFill>
              </a:rPr>
              <a:t>eternal life here and now</a:t>
            </a:r>
            <a:r>
              <a:rPr lang="en-US" sz="2800" dirty="0"/>
              <a:t> (Jn. 3:36; 5:24; 6:47, 54; 10:27-28); but in the Synoptic Gospels, </a:t>
            </a:r>
            <a:r>
              <a:rPr lang="en-US" sz="2800" b="1" dirty="0">
                <a:solidFill>
                  <a:srgbClr val="FFFF00"/>
                </a:solidFill>
              </a:rPr>
              <a:t>eternal lif</a:t>
            </a:r>
            <a:r>
              <a:rPr lang="en-US" sz="2800" dirty="0"/>
              <a:t>e is promised in the </a:t>
            </a:r>
            <a:r>
              <a:rPr lang="en-US" sz="2800" b="1" dirty="0">
                <a:solidFill>
                  <a:srgbClr val="FFFF00"/>
                </a:solidFill>
              </a:rPr>
              <a:t>hereafter</a:t>
            </a:r>
            <a:r>
              <a:rPr lang="en-US" sz="2800" dirty="0"/>
              <a:t>  (Mt. 19:29 // Mk. 10:29-30 // Lk. 18:30</a:t>
            </a:r>
            <a:endPar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endParaRPr>
          </a:p>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endParaRPr lang="en-US" sz="2800" b="1" dirty="0">
              <a:solidFill>
                <a:srgbClr val="FFFF00"/>
              </a:solidFill>
            </a:endParaRPr>
          </a:p>
          <a:p>
            <a:pPr marL="457200" indent="-457200">
              <a:spcBef>
                <a:spcPts val="0"/>
              </a:spcBef>
              <a:spcAft>
                <a:spcPts val="2400"/>
              </a:spcAft>
              <a:buClr>
                <a:srgbClr val="86D1EC"/>
              </a:buClr>
              <a:buSzPct val="90000"/>
              <a:buFont typeface="Wingdings" panose="05000000000000000000" pitchFamily="2" charset="2"/>
              <a:buBlip>
                <a:blip r:embed="rId3"/>
              </a:buBlip>
              <a:defRPr/>
            </a:pPr>
            <a:endParaRPr lang="en-US" sz="2800" dirty="0"/>
          </a:p>
        </p:txBody>
      </p:sp>
      <p:sp>
        <p:nvSpPr>
          <p:cNvPr id="4" name="Slide Number Placeholder 3">
            <a:extLst>
              <a:ext uri="{FF2B5EF4-FFF2-40B4-BE49-F238E27FC236}">
                <a16:creationId xmlns:a16="http://schemas.microsoft.com/office/drawing/2014/main" id="{B9A0061D-A912-86F8-12F5-274A3542EB17}"/>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723</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5D9E3104-8626-A0A5-E734-D6B35894F45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43F4807E-C997-E49A-27A6-46CAA4B52E2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93</a:t>
            </a:r>
          </a:p>
        </p:txBody>
      </p:sp>
    </p:spTree>
    <p:extLst>
      <p:ext uri="{BB962C8B-B14F-4D97-AF65-F5344CB8AC3E}">
        <p14:creationId xmlns:p14="http://schemas.microsoft.com/office/powerpoint/2010/main" val="308228826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2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F13F25B-702D-2BE1-7B22-BAC235463E6B}"/>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3E66852E-1A49-DB78-29CB-D1AB7D334863}"/>
              </a:ext>
            </a:extLst>
          </p:cNvPr>
          <p:cNvSpPr>
            <a:spLocks noGrp="1"/>
          </p:cNvSpPr>
          <p:nvPr>
            <p:ph type="title"/>
          </p:nvPr>
        </p:nvSpPr>
        <p:spPr/>
        <p:txBody>
          <a:bodyPr/>
          <a:lstStyle/>
          <a:p>
            <a:pPr algn="l"/>
            <a:r>
              <a:rPr lang="en-US" sz="3000" dirty="0">
                <a:latin typeface="+mn-lt"/>
              </a:rPr>
              <a:t>Objections To John:</a:t>
            </a:r>
            <a:br>
              <a:rPr lang="en-US" dirty="0"/>
            </a:br>
            <a:r>
              <a:rPr lang="en-US" dirty="0"/>
              <a:t>Jesus’ Teaching Different</a:t>
            </a:r>
          </a:p>
        </p:txBody>
      </p:sp>
      <p:sp>
        <p:nvSpPr>
          <p:cNvPr id="6" name="Content Placeholder 5">
            <a:extLst>
              <a:ext uri="{FF2B5EF4-FFF2-40B4-BE49-F238E27FC236}">
                <a16:creationId xmlns:a16="http://schemas.microsoft.com/office/drawing/2014/main" id="{3CD32670-512B-E495-B0CE-0B170E98A74F}"/>
              </a:ext>
            </a:extLst>
          </p:cNvPr>
          <p:cNvSpPr>
            <a:spLocks noGrp="1"/>
          </p:cNvSpPr>
          <p:nvPr>
            <p:ph idx="1"/>
          </p:nvPr>
        </p:nvSpPr>
        <p:spPr>
          <a:xfrm>
            <a:off x="457200" y="1600200"/>
            <a:ext cx="8229600" cy="4343400"/>
          </a:xfrm>
        </p:spPr>
        <p:txBody>
          <a:bodyPr/>
          <a:lstStyle/>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In “John,” Jesus promises </a:t>
            </a:r>
            <a:r>
              <a:rPr lang="en-US" sz="2800" b="1" dirty="0">
                <a:solidFill>
                  <a:srgbClr val="FFFF00"/>
                </a:solidFill>
              </a:rPr>
              <a:t>divine glory to humans</a:t>
            </a:r>
            <a:r>
              <a:rPr kumimoji="0" lang="en-US" sz="2800" i="0" u="none" strike="noStrike" kern="0" cap="none" spc="0" normalizeH="0" baseline="0" noProof="0" dirty="0">
                <a:ln>
                  <a:noFill/>
                </a:ln>
                <a:effectLst>
                  <a:outerShdw blurRad="38100" dist="38100" dir="2700000" algn="tl">
                    <a:srgbClr val="000000"/>
                  </a:outerShdw>
                </a:effectLst>
                <a:uLnTx/>
                <a:uFillTx/>
                <a:latin typeface="Arial"/>
                <a:ea typeface="+mn-ea"/>
                <a:cs typeface="+mn-cs"/>
              </a:rPr>
              <a:t>  (Jn. 17:22) [?]; but in the Synoptic Gospels</a:t>
            </a:r>
            <a:r>
              <a:rPr lang="en-US" sz="2800" dirty="0">
                <a:latin typeface="Arial"/>
              </a:rPr>
              <a:t>, there is no such promise</a:t>
            </a:r>
          </a:p>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lang="en-US" sz="2800" dirty="0">
                <a:latin typeface="Arial"/>
              </a:rPr>
              <a:t>In “John” Jesus implies </a:t>
            </a:r>
            <a:r>
              <a:rPr lang="en-US" sz="2800" b="1" dirty="0">
                <a:solidFill>
                  <a:srgbClr val="FFFF00"/>
                </a:solidFill>
              </a:rPr>
              <a:t>deification for humans  </a:t>
            </a:r>
            <a:r>
              <a:rPr lang="en-US" sz="2800" dirty="0">
                <a:latin typeface="Arial"/>
              </a:rPr>
              <a:t>(Jn. 10:34-35) [?]; but in the Synoptic Gospels, there is no such teaching</a:t>
            </a:r>
          </a:p>
          <a:p>
            <a:pPr marL="457200" marR="0" lvl="0" indent="-457200" algn="l" defTabSz="914400" rtl="0" eaLnBrk="1" fontAlgn="base" latinLnBrk="0" hangingPunct="1">
              <a:lnSpc>
                <a:spcPct val="100000"/>
              </a:lnSpc>
              <a:spcBef>
                <a:spcPts val="0"/>
              </a:spcBef>
              <a:spcAft>
                <a:spcPts val="2400"/>
              </a:spcAft>
              <a:buClr>
                <a:srgbClr val="86D1EC"/>
              </a:buClr>
              <a:buSzPct val="90000"/>
              <a:buFont typeface="Wingdings" panose="05000000000000000000" pitchFamily="2" charset="2"/>
              <a:buBlip>
                <a:blip r:embed="rId3"/>
              </a:buBlip>
              <a:tabLst/>
              <a:defRPr/>
            </a:pPr>
            <a:r>
              <a:rPr lang="en-US" sz="2800" dirty="0">
                <a:latin typeface="Arial"/>
              </a:rPr>
              <a:t>In “John,” the </a:t>
            </a:r>
            <a:r>
              <a:rPr lang="en-US" sz="2800" b="1" dirty="0">
                <a:solidFill>
                  <a:srgbClr val="FFFF00"/>
                </a:solidFill>
              </a:rPr>
              <a:t>narratives are different </a:t>
            </a:r>
            <a:r>
              <a:rPr lang="en-US" sz="2800" dirty="0">
                <a:latin typeface="Arial"/>
              </a:rPr>
              <a:t>from the narratives in the Synoptic Gospels</a:t>
            </a:r>
            <a:endParaRPr lang="en-US" sz="2800" dirty="0"/>
          </a:p>
          <a:p>
            <a:pPr marL="457200" indent="-457200">
              <a:spcBef>
                <a:spcPts val="0"/>
              </a:spcBef>
              <a:spcAft>
                <a:spcPts val="2400"/>
              </a:spcAft>
              <a:buClr>
                <a:srgbClr val="86D1EC"/>
              </a:buClr>
              <a:buSzPct val="90000"/>
              <a:buFont typeface="Wingdings" panose="05000000000000000000" pitchFamily="2" charset="2"/>
              <a:buBlip>
                <a:blip r:embed="rId3"/>
              </a:buBlip>
              <a:defRPr/>
            </a:pPr>
            <a:endParaRPr lang="en-US" sz="2800" dirty="0"/>
          </a:p>
        </p:txBody>
      </p:sp>
      <p:sp>
        <p:nvSpPr>
          <p:cNvPr id="4" name="Slide Number Placeholder 3">
            <a:extLst>
              <a:ext uri="{FF2B5EF4-FFF2-40B4-BE49-F238E27FC236}">
                <a16:creationId xmlns:a16="http://schemas.microsoft.com/office/drawing/2014/main" id="{BFAE3C6F-5F32-CF1E-3C49-1EB88ED21ABB}"/>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724</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68D6F8E8-211D-9DB7-45A2-D093F7CF623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897C5527-7F41-3AEE-CD7E-11E4708DC62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94</a:t>
            </a:r>
          </a:p>
        </p:txBody>
      </p:sp>
    </p:spTree>
    <p:extLst>
      <p:ext uri="{BB962C8B-B14F-4D97-AF65-F5344CB8AC3E}">
        <p14:creationId xmlns:p14="http://schemas.microsoft.com/office/powerpoint/2010/main" val="2178232165"/>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2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3DFF7CC-2B39-041B-8766-05084EFA46D1}"/>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7B9D41E7-A623-B20E-48F0-4ACDCA2F0058}"/>
              </a:ext>
            </a:extLst>
          </p:cNvPr>
          <p:cNvSpPr>
            <a:spLocks noGrp="1"/>
          </p:cNvSpPr>
          <p:nvPr>
            <p:ph type="title"/>
          </p:nvPr>
        </p:nvSpPr>
        <p:spPr/>
        <p:txBody>
          <a:bodyPr/>
          <a:lstStyle/>
          <a:p>
            <a:pPr algn="l"/>
            <a:r>
              <a:rPr lang="en-US" sz="3000" dirty="0">
                <a:latin typeface="+mn-lt"/>
              </a:rPr>
              <a:t>Objections To John:</a:t>
            </a:r>
            <a:br>
              <a:rPr lang="en-US" dirty="0"/>
            </a:br>
            <a:r>
              <a:rPr lang="en-US" dirty="0"/>
              <a:t>Jesus’ Claims Deity</a:t>
            </a:r>
          </a:p>
        </p:txBody>
      </p:sp>
      <p:sp>
        <p:nvSpPr>
          <p:cNvPr id="6" name="Content Placeholder 5">
            <a:extLst>
              <a:ext uri="{FF2B5EF4-FFF2-40B4-BE49-F238E27FC236}">
                <a16:creationId xmlns:a16="http://schemas.microsoft.com/office/drawing/2014/main" id="{ED83AB3C-AA26-13D9-8494-099042DD8B40}"/>
              </a:ext>
            </a:extLst>
          </p:cNvPr>
          <p:cNvSpPr>
            <a:spLocks noGrp="1"/>
          </p:cNvSpPr>
          <p:nvPr>
            <p:ph idx="1"/>
          </p:nvPr>
        </p:nvSpPr>
        <p:spPr/>
        <p:txBody>
          <a:bodyPr/>
          <a:lstStyle/>
          <a:p>
            <a:pPr marL="457200" lvl="0" indent="-457200">
              <a:buClr>
                <a:srgbClr val="86D1EC"/>
              </a:buClr>
              <a:buSzPct val="90000"/>
              <a:buBlip>
                <a:blip r:embed="rId2"/>
              </a:buBlip>
              <a:defRPr/>
            </a:pPr>
            <a:r>
              <a:rPr lang="en-US" dirty="0"/>
              <a:t>He </a:t>
            </a:r>
            <a:r>
              <a:rPr lang="en-US" b="1" dirty="0">
                <a:solidFill>
                  <a:srgbClr val="FFFF00"/>
                </a:solidFill>
              </a:rPr>
              <a:t>forgave</a:t>
            </a:r>
            <a:r>
              <a:rPr lang="en-US" dirty="0"/>
              <a:t> sins  (Mk. 2:5-12; Lk. 5:20-26; 7:47-50)</a:t>
            </a:r>
          </a:p>
          <a:p>
            <a:pPr marL="457200" lvl="0" indent="-457200">
              <a:buClr>
                <a:srgbClr val="86D1EC"/>
              </a:buClr>
              <a:buSzPct val="90000"/>
              <a:buBlip>
                <a:blip r:embed="rId2"/>
              </a:buBlip>
              <a:defRPr/>
            </a:pPr>
            <a:r>
              <a:rPr lang="en-US" dirty="0"/>
              <a:t>He </a:t>
            </a:r>
            <a:r>
              <a:rPr lang="en-US" b="1" dirty="0">
                <a:solidFill>
                  <a:srgbClr val="FFFF00"/>
                </a:solidFill>
              </a:rPr>
              <a:t>knew</a:t>
            </a:r>
            <a:r>
              <a:rPr lang="en-US" dirty="0"/>
              <a:t> the hearts of men  (Lk. 5:22; cf. 1 Ki. 8:39)</a:t>
            </a:r>
          </a:p>
          <a:p>
            <a:pPr marL="457200" lvl="0" indent="-457200">
              <a:buClr>
                <a:srgbClr val="86D1EC"/>
              </a:buClr>
              <a:buSzPct val="90000"/>
              <a:buBlip>
                <a:blip r:embed="rId2"/>
              </a:buBlip>
              <a:defRPr/>
            </a:pPr>
            <a:r>
              <a:rPr lang="en-US" dirty="0"/>
              <a:t>He will </a:t>
            </a:r>
            <a:r>
              <a:rPr lang="en-US" b="1" dirty="0">
                <a:solidFill>
                  <a:srgbClr val="FFFF00"/>
                </a:solidFill>
              </a:rPr>
              <a:t>judge</a:t>
            </a:r>
            <a:r>
              <a:rPr lang="en-US" dirty="0"/>
              <a:t> all men  (Mt. 25:31-46)</a:t>
            </a:r>
          </a:p>
          <a:p>
            <a:pPr marL="457200" lvl="0" indent="-457200">
              <a:buClr>
                <a:srgbClr val="86D1EC"/>
              </a:buClr>
              <a:buSzPct val="90000"/>
              <a:buBlip>
                <a:blip r:embed="rId2"/>
              </a:buBlip>
              <a:defRPr/>
            </a:pPr>
            <a:r>
              <a:rPr lang="en-US" dirty="0"/>
              <a:t>He accepted </a:t>
            </a:r>
            <a:r>
              <a:rPr lang="en-US" b="1" dirty="0">
                <a:solidFill>
                  <a:srgbClr val="FFFF00"/>
                </a:solidFill>
              </a:rPr>
              <a:t>worship</a:t>
            </a:r>
            <a:r>
              <a:rPr lang="en-US" dirty="0"/>
              <a:t>  (Mt. 2:1-2, 11; 8:2; 9:18; 14:33; 15:25; 20:20; 28:9, 17; Mk. 5:6; Lk. 24:52)</a:t>
            </a:r>
          </a:p>
          <a:p>
            <a:pPr marL="457200" lvl="0" indent="-457200">
              <a:spcBef>
                <a:spcPts val="0"/>
              </a:spcBef>
              <a:spcAft>
                <a:spcPts val="2400"/>
              </a:spcAft>
              <a:buClr>
                <a:srgbClr val="86D1EC"/>
              </a:buClr>
              <a:buSzPct val="90000"/>
              <a:buBlip>
                <a:blip r:embed="rId2"/>
              </a:buBlip>
              <a:defRPr/>
            </a:pPr>
            <a:endParaRPr lang="en-US" dirty="0"/>
          </a:p>
        </p:txBody>
      </p:sp>
      <p:sp>
        <p:nvSpPr>
          <p:cNvPr id="4" name="Slide Number Placeholder 3">
            <a:extLst>
              <a:ext uri="{FF2B5EF4-FFF2-40B4-BE49-F238E27FC236}">
                <a16:creationId xmlns:a16="http://schemas.microsoft.com/office/drawing/2014/main" id="{79BF5730-F144-6D99-43FC-9C6575319960}"/>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62267A-0759-47EE-A929-2B1982F2895B}" type="slidenum">
              <a:rPr kumimoji="0" lang="en-US" sz="2000" b="0" i="0" u="none" strike="noStrike" kern="1200" cap="none" spc="0" normalizeH="0" baseline="0" noProof="0" smtClean="0">
                <a:ln>
                  <a:noFill/>
                </a:ln>
                <a:solidFill>
                  <a:srgbClr val="FAF9E6"/>
                </a:solidFill>
                <a:effectLst>
                  <a:outerShdw blurRad="38100" dist="38100" dir="2700000" algn="tl">
                    <a:srgbClr val="000000"/>
                  </a:outerShdw>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725</a:t>
            </a:fld>
            <a:endParaRPr kumimoji="0" lang="en-US" sz="20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endParaRPr>
          </a:p>
        </p:txBody>
      </p:sp>
      <p:sp>
        <p:nvSpPr>
          <p:cNvPr id="7" name="Footer Placeholder 6">
            <a:extLst>
              <a:ext uri="{FF2B5EF4-FFF2-40B4-BE49-F238E27FC236}">
                <a16:creationId xmlns:a16="http://schemas.microsoft.com/office/drawing/2014/main" id="{EC5399EE-563F-5DE6-4C44-5920C028E46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AF9E6"/>
                </a:solidFill>
                <a:effectLst>
                  <a:outerShdw blurRad="38100" dist="38100" dir="2700000" algn="tl">
                    <a:srgbClr val="000000"/>
                  </a:outerShdw>
                </a:effectLst>
                <a:uLnTx/>
                <a:uFillTx/>
                <a:latin typeface="Arial" charset="0"/>
                <a:ea typeface="+mn-ea"/>
                <a:cs typeface="+mn-cs"/>
              </a:rPr>
              <a:t>Kevin Kay</a:t>
            </a:r>
          </a:p>
        </p:txBody>
      </p:sp>
      <p:sp>
        <p:nvSpPr>
          <p:cNvPr id="2" name="Date Placeholder 1">
            <a:extLst>
              <a:ext uri="{FF2B5EF4-FFF2-40B4-BE49-F238E27FC236}">
                <a16:creationId xmlns:a16="http://schemas.microsoft.com/office/drawing/2014/main" id="{8005B74B-E777-16E6-A9E2-EF2E0BCAB70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92</a:t>
            </a:r>
          </a:p>
        </p:txBody>
      </p:sp>
    </p:spTree>
    <p:extLst>
      <p:ext uri="{BB962C8B-B14F-4D97-AF65-F5344CB8AC3E}">
        <p14:creationId xmlns:p14="http://schemas.microsoft.com/office/powerpoint/2010/main" val="423916596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 calcmode="lin" valueType="num">
                                      <p:cBhvr>
                                        <p:cTn id="28"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5CB75B-D8CF-B12D-12FC-9A2E511400BF}"/>
              </a:ext>
            </a:extLst>
          </p:cNvPr>
          <p:cNvSpPr>
            <a:spLocks noGrp="1"/>
          </p:cNvSpPr>
          <p:nvPr>
            <p:ph type="title"/>
          </p:nvPr>
        </p:nvSpPr>
        <p:spPr/>
        <p:txBody>
          <a:bodyPr/>
          <a:lstStyle/>
          <a:p>
            <a:r>
              <a:rPr lang="en-US" dirty="0"/>
              <a:t>Jesus &amp; Jehovah</a:t>
            </a:r>
          </a:p>
        </p:txBody>
      </p:sp>
      <p:graphicFrame>
        <p:nvGraphicFramePr>
          <p:cNvPr id="7" name="Content Placeholder 6">
            <a:extLst>
              <a:ext uri="{FF2B5EF4-FFF2-40B4-BE49-F238E27FC236}">
                <a16:creationId xmlns:a16="http://schemas.microsoft.com/office/drawing/2014/main" id="{CEBB1AA5-0B6F-34D2-54A1-A3819335C000}"/>
              </a:ext>
            </a:extLst>
          </p:cNvPr>
          <p:cNvGraphicFramePr>
            <a:graphicFrameLocks noGrp="1"/>
          </p:cNvGraphicFramePr>
          <p:nvPr>
            <p:ph idx="1"/>
            <p:extLst>
              <p:ext uri="{D42A27DB-BD31-4B8C-83A1-F6EECF244321}">
                <p14:modId xmlns:p14="http://schemas.microsoft.com/office/powerpoint/2010/main" val="144919889"/>
              </p:ext>
            </p:extLst>
          </p:nvPr>
        </p:nvGraphicFramePr>
        <p:xfrm>
          <a:off x="457200" y="1420813"/>
          <a:ext cx="8229600" cy="4805680"/>
        </p:xfrm>
        <a:graphic>
          <a:graphicData uri="http://schemas.openxmlformats.org/drawingml/2006/table">
            <a:tbl>
              <a:tblPr firstRow="1" bandRow="1">
                <a:tableStyleId>{5C22544A-7EE6-4342-B048-85BDC9FD1C3A}</a:tableStyleId>
              </a:tblPr>
              <a:tblGrid>
                <a:gridCol w="2743200">
                  <a:extLst>
                    <a:ext uri="{9D8B030D-6E8A-4147-A177-3AD203B41FA5}">
                      <a16:colId xmlns:a16="http://schemas.microsoft.com/office/drawing/2014/main" val="2809053223"/>
                    </a:ext>
                  </a:extLst>
                </a:gridCol>
                <a:gridCol w="2743200">
                  <a:extLst>
                    <a:ext uri="{9D8B030D-6E8A-4147-A177-3AD203B41FA5}">
                      <a16:colId xmlns:a16="http://schemas.microsoft.com/office/drawing/2014/main" val="1592737207"/>
                    </a:ext>
                  </a:extLst>
                </a:gridCol>
                <a:gridCol w="2743200">
                  <a:extLst>
                    <a:ext uri="{9D8B030D-6E8A-4147-A177-3AD203B41FA5}">
                      <a16:colId xmlns:a16="http://schemas.microsoft.com/office/drawing/2014/main" val="3988133491"/>
                    </a:ext>
                  </a:extLst>
                </a:gridCol>
              </a:tblGrid>
              <a:tr h="370840">
                <a:tc>
                  <a:txBody>
                    <a:bodyPr/>
                    <a:lstStyle/>
                    <a:p>
                      <a:pPr algn="ctr"/>
                      <a:r>
                        <a:rPr lang="en-US" sz="2500" b="0" dirty="0">
                          <a:effectLst>
                            <a:outerShdw blurRad="38100" dist="38100" dir="2700000" algn="tl">
                              <a:srgbClr val="000000">
                                <a:alpha val="43137"/>
                              </a:srgbClr>
                            </a:outerShdw>
                          </a:effectLst>
                          <a:latin typeface="+mj-lt"/>
                        </a:rPr>
                        <a:t>Jehovah</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Title Or Act</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Jesus</a:t>
                      </a:r>
                    </a:p>
                  </a:txBody>
                  <a:tcPr>
                    <a:solidFill>
                      <a:srgbClr val="0000FF"/>
                    </a:solidFill>
                  </a:tcPr>
                </a:tc>
                <a:extLst>
                  <a:ext uri="{0D108BD9-81ED-4DB2-BD59-A6C34878D82A}">
                    <a16:rowId xmlns:a16="http://schemas.microsoft.com/office/drawing/2014/main" val="1717048286"/>
                  </a:ext>
                </a:extLst>
              </a:tr>
              <a:tr h="370840">
                <a:tc>
                  <a:txBody>
                    <a:bodyPr/>
                    <a:lstStyle/>
                    <a:p>
                      <a:pPr marL="0" marR="0">
                        <a:spcBef>
                          <a:spcPts val="0"/>
                        </a:spcBef>
                        <a:spcAft>
                          <a:spcPts val="0"/>
                        </a:spcAft>
                      </a:pPr>
                      <a:r>
                        <a:rPr lang="en-US" sz="2000" dirty="0">
                          <a:effectLst/>
                          <a:latin typeface="+mn-lt"/>
                          <a:ea typeface="Times New Roman" panose="02020603050405020304" pitchFamily="18" charset="0"/>
                        </a:rPr>
                        <a:t>Ex. 3:14 </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“I Am”</a:t>
                      </a:r>
                    </a:p>
                  </a:txBody>
                  <a:tcPr marL="68580" marR="68580" marT="0" marB="0" anchor="ctr"/>
                </a:tc>
                <a:tc>
                  <a:txBody>
                    <a:bodyPr/>
                    <a:lstStyle/>
                    <a:p>
                      <a:pPr marL="0" marR="0">
                        <a:spcBef>
                          <a:spcPts val="0"/>
                        </a:spcBef>
                        <a:spcAft>
                          <a:spcPts val="0"/>
                        </a:spcAft>
                      </a:pPr>
                      <a:r>
                        <a:rPr lang="en-US" sz="2000" dirty="0">
                          <a:effectLst/>
                          <a:latin typeface="+mn-lt"/>
                          <a:ea typeface="Yu Mincho" panose="02020400000000000000" pitchFamily="18" charset="-128"/>
                        </a:rPr>
                        <a:t>Jn. 8:24, 28, 58; 13:19; 18:5-6 </a:t>
                      </a:r>
                      <a:endParaRPr lang="en-US" sz="2000" dirty="0">
                        <a:effectLst/>
                        <a:latin typeface="+mn-lt"/>
                        <a:ea typeface="Times New Roman" panose="02020603050405020304" pitchFamily="18" charset="0"/>
                      </a:endParaRPr>
                    </a:p>
                  </a:txBody>
                  <a:tcPr marL="68580" marR="68580" marT="0" marB="0" anchor="ctr"/>
                </a:tc>
                <a:extLst>
                  <a:ext uri="{0D108BD9-81ED-4DB2-BD59-A6C34878D82A}">
                    <a16:rowId xmlns:a16="http://schemas.microsoft.com/office/drawing/2014/main" val="1310795842"/>
                  </a:ext>
                </a:extLst>
              </a:tr>
              <a:tr h="370840">
                <a:tc>
                  <a:txBody>
                    <a:bodyPr/>
                    <a:lstStyle/>
                    <a:p>
                      <a:pPr marL="0" marR="0">
                        <a:spcBef>
                          <a:spcPts val="0"/>
                        </a:spcBef>
                        <a:spcAft>
                          <a:spcPts val="0"/>
                        </a:spcAft>
                      </a:pPr>
                      <a:r>
                        <a:rPr lang="en-US" sz="2000" dirty="0">
                          <a:effectLst/>
                          <a:latin typeface="+mn-lt"/>
                          <a:ea typeface="Times New Roman" panose="02020603050405020304" pitchFamily="18" charset="0"/>
                        </a:rPr>
                        <a:t>Isa. 40:3; Mal. 3:1 </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The Coming Lord</a:t>
                      </a:r>
                    </a:p>
                  </a:txBody>
                  <a:tcPr marL="68580" marR="68580" marT="0" marB="0" anchor="ctr"/>
                </a:tc>
                <a:tc>
                  <a:txBody>
                    <a:bodyPr/>
                    <a:lstStyle/>
                    <a:p>
                      <a:pPr marL="0" marR="0">
                        <a:spcBef>
                          <a:spcPts val="0"/>
                        </a:spcBef>
                        <a:spcAft>
                          <a:spcPts val="0"/>
                        </a:spcAft>
                      </a:pPr>
                      <a:r>
                        <a:rPr lang="en-US" sz="2000" dirty="0">
                          <a:effectLst/>
                          <a:latin typeface="+mn-lt"/>
                          <a:ea typeface="Yu Mincho" panose="02020400000000000000" pitchFamily="18" charset="-128"/>
                        </a:rPr>
                        <a:t>Mt. 3:1-3; 11:10-11; Mk. 1:1-7; Lk. 1:76; Jn. 3:28 </a:t>
                      </a:r>
                      <a:endParaRPr lang="en-US" sz="2000" dirty="0">
                        <a:effectLst/>
                        <a:latin typeface="+mn-lt"/>
                        <a:ea typeface="Times New Roman" panose="02020603050405020304" pitchFamily="18" charset="0"/>
                      </a:endParaRPr>
                    </a:p>
                  </a:txBody>
                  <a:tcPr marL="68580" marR="68580" marT="0" marB="0" anchor="ctr"/>
                </a:tc>
                <a:extLst>
                  <a:ext uri="{0D108BD9-81ED-4DB2-BD59-A6C34878D82A}">
                    <a16:rowId xmlns:a16="http://schemas.microsoft.com/office/drawing/2014/main" val="886300382"/>
                  </a:ext>
                </a:extLst>
              </a:tr>
              <a:tr h="370840">
                <a:tc>
                  <a:txBody>
                    <a:bodyPr/>
                    <a:lstStyle/>
                    <a:p>
                      <a:pPr marL="0" marR="0">
                        <a:spcBef>
                          <a:spcPts val="0"/>
                        </a:spcBef>
                        <a:spcAft>
                          <a:spcPts val="0"/>
                        </a:spcAft>
                      </a:pPr>
                      <a:r>
                        <a:rPr lang="en-US" sz="2000" dirty="0">
                          <a:effectLst/>
                          <a:latin typeface="+mn-lt"/>
                          <a:ea typeface="Times New Roman" panose="02020603050405020304" pitchFamily="18" charset="0"/>
                        </a:rPr>
                        <a:t>Mal. 3:1, 6</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Messenger To Prepare Way</a:t>
                      </a:r>
                    </a:p>
                  </a:txBody>
                  <a:tcPr marL="68580" marR="68580" marT="0" marB="0" anchor="ctr"/>
                </a:tc>
                <a:tc>
                  <a:txBody>
                    <a:bodyPr/>
                    <a:lstStyle/>
                    <a:p>
                      <a:pPr marL="0" marR="0">
                        <a:spcBef>
                          <a:spcPts val="0"/>
                        </a:spcBef>
                        <a:spcAft>
                          <a:spcPts val="0"/>
                        </a:spcAft>
                      </a:pPr>
                      <a:r>
                        <a:rPr lang="en-US" sz="2000" dirty="0">
                          <a:effectLst/>
                          <a:latin typeface="+mn-lt"/>
                          <a:ea typeface="Yu Mincho" panose="02020400000000000000" pitchFamily="18" charset="-128"/>
                        </a:rPr>
                        <a:t>Mk. 1:1-3</a:t>
                      </a:r>
                      <a:endParaRPr lang="en-US" sz="2000" dirty="0">
                        <a:effectLst/>
                        <a:latin typeface="+mn-lt"/>
                        <a:ea typeface="Times New Roman" panose="02020603050405020304" pitchFamily="18" charset="0"/>
                      </a:endParaRPr>
                    </a:p>
                  </a:txBody>
                  <a:tcPr marL="68580" marR="68580" marT="0" marB="0" anchor="ctr"/>
                </a:tc>
                <a:extLst>
                  <a:ext uri="{0D108BD9-81ED-4DB2-BD59-A6C34878D82A}">
                    <a16:rowId xmlns:a16="http://schemas.microsoft.com/office/drawing/2014/main" val="1305116757"/>
                  </a:ext>
                </a:extLst>
              </a:tr>
              <a:tr h="370840">
                <a:tc>
                  <a:txBody>
                    <a:bodyPr/>
                    <a:lstStyle/>
                    <a:p>
                      <a:pPr marL="0" marR="0">
                        <a:spcBef>
                          <a:spcPts val="0"/>
                        </a:spcBef>
                        <a:spcAft>
                          <a:spcPts val="0"/>
                        </a:spcAft>
                      </a:pPr>
                      <a:r>
                        <a:rPr lang="en-US" sz="2000" dirty="0">
                          <a:effectLst/>
                          <a:latin typeface="+mn-lt"/>
                          <a:ea typeface="Times New Roman" panose="02020603050405020304" pitchFamily="18" charset="0"/>
                        </a:rPr>
                        <a:t>Mal. 4:5-6 </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Preceded By Elijah</a:t>
                      </a:r>
                    </a:p>
                  </a:txBody>
                  <a:tcPr marL="68580" marR="68580" marT="0" marB="0" anchor="ctr"/>
                </a:tc>
                <a:tc>
                  <a:txBody>
                    <a:bodyPr/>
                    <a:lstStyle/>
                    <a:p>
                      <a:pPr marL="0" marR="0">
                        <a:spcBef>
                          <a:spcPts val="0"/>
                        </a:spcBef>
                        <a:spcAft>
                          <a:spcPts val="0"/>
                        </a:spcAft>
                      </a:pPr>
                      <a:r>
                        <a:rPr lang="en-US" sz="2000" dirty="0">
                          <a:effectLst/>
                          <a:latin typeface="+mn-lt"/>
                          <a:ea typeface="Yu Mincho" panose="02020400000000000000" pitchFamily="18" charset="-128"/>
                        </a:rPr>
                        <a:t>Mt. 11:13-14; 17:10-13; Lk. 1:16-17 </a:t>
                      </a:r>
                      <a:endParaRPr lang="en-US" sz="2000" dirty="0">
                        <a:effectLst/>
                        <a:latin typeface="+mn-lt"/>
                        <a:ea typeface="Times New Roman" panose="02020603050405020304" pitchFamily="18" charset="0"/>
                      </a:endParaRPr>
                    </a:p>
                  </a:txBody>
                  <a:tcPr marL="68580" marR="68580" marT="0" marB="0" anchor="ctr"/>
                </a:tc>
                <a:extLst>
                  <a:ext uri="{0D108BD9-81ED-4DB2-BD59-A6C34878D82A}">
                    <a16:rowId xmlns:a16="http://schemas.microsoft.com/office/drawing/2014/main" val="3710254148"/>
                  </a:ext>
                </a:extLst>
              </a:tr>
              <a:tr h="370840">
                <a:tc>
                  <a:txBody>
                    <a:bodyPr/>
                    <a:lstStyle/>
                    <a:p>
                      <a:pPr marL="0" marR="0">
                        <a:spcBef>
                          <a:spcPts val="0"/>
                        </a:spcBef>
                        <a:spcAft>
                          <a:spcPts val="0"/>
                        </a:spcAft>
                      </a:pPr>
                      <a:r>
                        <a:rPr lang="en-US" sz="2000" dirty="0">
                          <a:effectLst/>
                          <a:latin typeface="+mn-lt"/>
                          <a:ea typeface="Times New Roman" panose="02020603050405020304" pitchFamily="18" charset="0"/>
                        </a:rPr>
                        <a:t>Mal. 4:5-6 </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Preceded By Elijah</a:t>
                      </a:r>
                    </a:p>
                  </a:txBody>
                  <a:tcPr marL="68580" marR="68580" marT="0" marB="0" anchor="ctr"/>
                </a:tc>
                <a:tc>
                  <a:txBody>
                    <a:bodyPr/>
                    <a:lstStyle/>
                    <a:p>
                      <a:pPr marL="0" marR="0">
                        <a:spcBef>
                          <a:spcPts val="0"/>
                        </a:spcBef>
                        <a:spcAft>
                          <a:spcPts val="0"/>
                        </a:spcAft>
                      </a:pPr>
                      <a:r>
                        <a:rPr lang="en-US" sz="2000">
                          <a:effectLst/>
                          <a:latin typeface="+mn-lt"/>
                          <a:ea typeface="Yu Mincho" panose="02020400000000000000" pitchFamily="18" charset="-128"/>
                        </a:rPr>
                        <a:t>Mt. 11:13-14; 17:10-13; Lk. 1:16-17 </a:t>
                      </a:r>
                      <a:endParaRPr lang="en-US" sz="2000">
                        <a:effectLst/>
                        <a:latin typeface="+mn-lt"/>
                        <a:ea typeface="Times New Roman" panose="02020603050405020304" pitchFamily="18" charset="0"/>
                      </a:endParaRPr>
                    </a:p>
                  </a:txBody>
                  <a:tcPr marL="68580" marR="68580" marT="0" marB="0" anchor="ctr"/>
                </a:tc>
                <a:extLst>
                  <a:ext uri="{0D108BD9-81ED-4DB2-BD59-A6C34878D82A}">
                    <a16:rowId xmlns:a16="http://schemas.microsoft.com/office/drawing/2014/main" val="519471875"/>
                  </a:ext>
                </a:extLst>
              </a:tr>
              <a:tr h="370840">
                <a:tc>
                  <a:txBody>
                    <a:bodyPr/>
                    <a:lstStyle/>
                    <a:p>
                      <a:pPr marL="0" marR="0">
                        <a:spcBef>
                          <a:spcPts val="0"/>
                        </a:spcBef>
                        <a:spcAft>
                          <a:spcPts val="0"/>
                        </a:spcAft>
                      </a:pPr>
                      <a:r>
                        <a:rPr lang="en-US" sz="2000" dirty="0">
                          <a:effectLst/>
                          <a:latin typeface="+mn-lt"/>
                          <a:ea typeface="Times New Roman" panose="02020603050405020304" pitchFamily="18" charset="0"/>
                        </a:rPr>
                        <a:t>Psa. 90:2; 93:1-2</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From Everlasting</a:t>
                      </a:r>
                    </a:p>
                  </a:txBody>
                  <a:tcPr marL="68580" marR="68580" marT="0" marB="0" anchor="ctr"/>
                </a:tc>
                <a:tc>
                  <a:txBody>
                    <a:bodyPr/>
                    <a:lstStyle/>
                    <a:p>
                      <a:pPr marL="0" marR="0">
                        <a:spcBef>
                          <a:spcPts val="0"/>
                        </a:spcBef>
                        <a:spcAft>
                          <a:spcPts val="0"/>
                        </a:spcAft>
                      </a:pPr>
                      <a:r>
                        <a:rPr lang="en-US" sz="2000" dirty="0">
                          <a:effectLst/>
                          <a:latin typeface="+mn-lt"/>
                          <a:ea typeface="Times New Roman" panose="02020603050405020304" pitchFamily="18" charset="0"/>
                        </a:rPr>
                        <a:t>Mic. 5:2; Mt. 2:4-6</a:t>
                      </a:r>
                    </a:p>
                  </a:txBody>
                  <a:tcPr marL="68580" marR="68580" marT="0" marB="0" anchor="ctr"/>
                </a:tc>
                <a:extLst>
                  <a:ext uri="{0D108BD9-81ED-4DB2-BD59-A6C34878D82A}">
                    <a16:rowId xmlns:a16="http://schemas.microsoft.com/office/drawing/2014/main" val="2706280449"/>
                  </a:ext>
                </a:extLst>
              </a:tr>
              <a:tr h="370840">
                <a:tc>
                  <a:txBody>
                    <a:bodyPr/>
                    <a:lstStyle/>
                    <a:p>
                      <a:pPr marL="0" marR="0">
                        <a:spcBef>
                          <a:spcPts val="0"/>
                        </a:spcBef>
                        <a:spcAft>
                          <a:spcPts val="0"/>
                        </a:spcAft>
                      </a:pPr>
                      <a:r>
                        <a:rPr lang="en-US" sz="2000" dirty="0">
                          <a:effectLst/>
                          <a:latin typeface="+mn-lt"/>
                          <a:ea typeface="Times New Roman" panose="02020603050405020304" pitchFamily="18" charset="0"/>
                        </a:rPr>
                        <a:t>Isa. 6:1-5, 10</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Isaiah Saw</a:t>
                      </a:r>
                      <a:br>
                        <a:rPr lang="en-US" sz="2000" b="0" dirty="0">
                          <a:effectLst/>
                          <a:latin typeface="+mj-lt"/>
                          <a:ea typeface="Times New Roman" panose="02020603050405020304" pitchFamily="18" charset="0"/>
                        </a:rPr>
                      </a:br>
                      <a:r>
                        <a:rPr lang="en-US" sz="2000" b="0" dirty="0">
                          <a:effectLst/>
                          <a:latin typeface="+mj-lt"/>
                          <a:ea typeface="Times New Roman" panose="02020603050405020304" pitchFamily="18" charset="0"/>
                        </a:rPr>
                        <a:t>His Glory</a:t>
                      </a:r>
                    </a:p>
                  </a:txBody>
                  <a:tcPr marL="68580" marR="68580" marT="0" marB="0" anchor="ctr"/>
                </a:tc>
                <a:tc>
                  <a:txBody>
                    <a:bodyPr/>
                    <a:lstStyle/>
                    <a:p>
                      <a:pPr marL="0" marR="0">
                        <a:spcBef>
                          <a:spcPts val="0"/>
                        </a:spcBef>
                        <a:spcAft>
                          <a:spcPts val="0"/>
                        </a:spcAft>
                      </a:pPr>
                      <a:r>
                        <a:rPr lang="en-US" sz="2000" dirty="0">
                          <a:effectLst/>
                          <a:latin typeface="+mn-lt"/>
                          <a:ea typeface="Times New Roman" panose="02020603050405020304" pitchFamily="18" charset="0"/>
                        </a:rPr>
                        <a:t>Jn. 12:37-41</a:t>
                      </a:r>
                    </a:p>
                  </a:txBody>
                  <a:tcPr marL="68580" marR="68580" marT="0" marB="0" anchor="ctr"/>
                </a:tc>
                <a:extLst>
                  <a:ext uri="{0D108BD9-81ED-4DB2-BD59-A6C34878D82A}">
                    <a16:rowId xmlns:a16="http://schemas.microsoft.com/office/drawing/2014/main" val="410982202"/>
                  </a:ext>
                </a:extLst>
              </a:tr>
            </a:tbl>
          </a:graphicData>
        </a:graphic>
      </p:graphicFrame>
      <p:sp>
        <p:nvSpPr>
          <p:cNvPr id="4" name="Date Placeholder 3">
            <a:extLst>
              <a:ext uri="{FF2B5EF4-FFF2-40B4-BE49-F238E27FC236}">
                <a16:creationId xmlns:a16="http://schemas.microsoft.com/office/drawing/2014/main" id="{5908CC65-B0FD-17C8-4798-DB70FD8ED6D8}"/>
              </a:ext>
            </a:extLst>
          </p:cNvPr>
          <p:cNvSpPr>
            <a:spLocks noGrp="1"/>
          </p:cNvSpPr>
          <p:nvPr>
            <p:ph type="dt" sz="half" idx="10"/>
          </p:nvPr>
        </p:nvSpPr>
        <p:spPr/>
        <p:txBody>
          <a:bodyPr/>
          <a:lstStyle/>
          <a:p>
            <a:r>
              <a:rPr lang="en-US" dirty="0"/>
              <a:t>Outline, 94</a:t>
            </a:r>
          </a:p>
        </p:txBody>
      </p:sp>
      <p:sp>
        <p:nvSpPr>
          <p:cNvPr id="5" name="Footer Placeholder 4">
            <a:extLst>
              <a:ext uri="{FF2B5EF4-FFF2-40B4-BE49-F238E27FC236}">
                <a16:creationId xmlns:a16="http://schemas.microsoft.com/office/drawing/2014/main" id="{83C76F59-9595-D3A4-9956-856143DD9AF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E4052D5F-9FBA-B4D9-F8C4-05AE1052C286}"/>
              </a:ext>
            </a:extLst>
          </p:cNvPr>
          <p:cNvSpPr>
            <a:spLocks noGrp="1"/>
          </p:cNvSpPr>
          <p:nvPr>
            <p:ph type="sldNum" sz="quarter" idx="12"/>
          </p:nvPr>
        </p:nvSpPr>
        <p:spPr/>
        <p:txBody>
          <a:bodyPr/>
          <a:lstStyle/>
          <a:p>
            <a:fld id="{3C8CA7C4-6BCF-4B83-8858-85B1748A2A5F}" type="slidenum">
              <a:rPr lang="en-US" smtClean="0"/>
              <a:t>726</a:t>
            </a:fld>
            <a:endParaRPr lang="en-US"/>
          </a:p>
        </p:txBody>
      </p:sp>
    </p:spTree>
    <p:extLst>
      <p:ext uri="{BB962C8B-B14F-4D97-AF65-F5344CB8AC3E}">
        <p14:creationId xmlns:p14="http://schemas.microsoft.com/office/powerpoint/2010/main" val="1311633721"/>
      </p:ext>
    </p:extLst>
  </p:cSld>
  <p:clrMapOvr>
    <a:masterClrMapping/>
  </p:clrMapOvr>
  <p:transition spd="med">
    <p:pull/>
  </p:transition>
</p:sld>
</file>

<file path=ppt/slides/slide72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3CBC258-339A-4FF6-C81E-29CB1C0B8BA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DEB3CEB-F945-55AE-9E43-54AB7791D3A0}"/>
              </a:ext>
            </a:extLst>
          </p:cNvPr>
          <p:cNvSpPr>
            <a:spLocks noGrp="1"/>
          </p:cNvSpPr>
          <p:nvPr>
            <p:ph type="title"/>
          </p:nvPr>
        </p:nvSpPr>
        <p:spPr/>
        <p:txBody>
          <a:bodyPr/>
          <a:lstStyle/>
          <a:p>
            <a:r>
              <a:rPr lang="en-US" dirty="0"/>
              <a:t>Jesus &amp; Jehovah</a:t>
            </a:r>
          </a:p>
        </p:txBody>
      </p:sp>
      <p:graphicFrame>
        <p:nvGraphicFramePr>
          <p:cNvPr id="7" name="Content Placeholder 6">
            <a:extLst>
              <a:ext uri="{FF2B5EF4-FFF2-40B4-BE49-F238E27FC236}">
                <a16:creationId xmlns:a16="http://schemas.microsoft.com/office/drawing/2014/main" id="{80BED980-7EA1-ACF5-01EC-2CDEADCA2308}"/>
              </a:ext>
            </a:extLst>
          </p:cNvPr>
          <p:cNvGraphicFramePr>
            <a:graphicFrameLocks noGrp="1"/>
          </p:cNvGraphicFramePr>
          <p:nvPr>
            <p:ph idx="1"/>
            <p:extLst>
              <p:ext uri="{D42A27DB-BD31-4B8C-83A1-F6EECF244321}">
                <p14:modId xmlns:p14="http://schemas.microsoft.com/office/powerpoint/2010/main" val="3742861329"/>
              </p:ext>
            </p:extLst>
          </p:nvPr>
        </p:nvGraphicFramePr>
        <p:xfrm>
          <a:off x="457200" y="1580301"/>
          <a:ext cx="8229600" cy="2927901"/>
        </p:xfrm>
        <a:graphic>
          <a:graphicData uri="http://schemas.openxmlformats.org/drawingml/2006/table">
            <a:tbl>
              <a:tblPr firstRow="1" bandRow="1">
                <a:tableStyleId>{5C22544A-7EE6-4342-B048-85BDC9FD1C3A}</a:tableStyleId>
              </a:tblPr>
              <a:tblGrid>
                <a:gridCol w="2743200">
                  <a:extLst>
                    <a:ext uri="{9D8B030D-6E8A-4147-A177-3AD203B41FA5}">
                      <a16:colId xmlns:a16="http://schemas.microsoft.com/office/drawing/2014/main" val="2809053223"/>
                    </a:ext>
                  </a:extLst>
                </a:gridCol>
                <a:gridCol w="2743200">
                  <a:extLst>
                    <a:ext uri="{9D8B030D-6E8A-4147-A177-3AD203B41FA5}">
                      <a16:colId xmlns:a16="http://schemas.microsoft.com/office/drawing/2014/main" val="1592737207"/>
                    </a:ext>
                  </a:extLst>
                </a:gridCol>
                <a:gridCol w="2743200">
                  <a:extLst>
                    <a:ext uri="{9D8B030D-6E8A-4147-A177-3AD203B41FA5}">
                      <a16:colId xmlns:a16="http://schemas.microsoft.com/office/drawing/2014/main" val="3988133491"/>
                    </a:ext>
                  </a:extLst>
                </a:gridCol>
              </a:tblGrid>
              <a:tr h="539198">
                <a:tc>
                  <a:txBody>
                    <a:bodyPr/>
                    <a:lstStyle/>
                    <a:p>
                      <a:pPr algn="ctr"/>
                      <a:r>
                        <a:rPr lang="en-US" sz="2500" b="0" dirty="0">
                          <a:effectLst>
                            <a:outerShdw blurRad="38100" dist="38100" dir="2700000" algn="tl">
                              <a:srgbClr val="000000">
                                <a:alpha val="43137"/>
                              </a:srgbClr>
                            </a:outerShdw>
                          </a:effectLst>
                          <a:latin typeface="+mj-lt"/>
                        </a:rPr>
                        <a:t>Jehovah</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Title Or Act</a:t>
                      </a:r>
                    </a:p>
                  </a:txBody>
                  <a:tcPr>
                    <a:solidFill>
                      <a:srgbClr val="0000FF"/>
                    </a:solidFill>
                  </a:tcPr>
                </a:tc>
                <a:tc>
                  <a:txBody>
                    <a:bodyPr/>
                    <a:lstStyle/>
                    <a:p>
                      <a:pPr algn="ctr"/>
                      <a:r>
                        <a:rPr lang="en-US" sz="2500" b="0" dirty="0">
                          <a:effectLst>
                            <a:outerShdw blurRad="38100" dist="38100" dir="2700000" algn="tl">
                              <a:srgbClr val="000000">
                                <a:alpha val="43137"/>
                              </a:srgbClr>
                            </a:outerShdw>
                          </a:effectLst>
                          <a:latin typeface="+mj-lt"/>
                        </a:rPr>
                        <a:t>Jesus</a:t>
                      </a:r>
                    </a:p>
                  </a:txBody>
                  <a:tcPr>
                    <a:solidFill>
                      <a:srgbClr val="0000FF"/>
                    </a:solidFill>
                  </a:tcPr>
                </a:tc>
                <a:extLst>
                  <a:ext uri="{0D108BD9-81ED-4DB2-BD59-A6C34878D82A}">
                    <a16:rowId xmlns:a16="http://schemas.microsoft.com/office/drawing/2014/main" val="1717048286"/>
                  </a:ext>
                </a:extLst>
              </a:tr>
              <a:tr h="695739">
                <a:tc>
                  <a:txBody>
                    <a:bodyPr/>
                    <a:lstStyle/>
                    <a:p>
                      <a:pPr marL="0" marR="0">
                        <a:spcBef>
                          <a:spcPts val="0"/>
                        </a:spcBef>
                        <a:spcAft>
                          <a:spcPts val="0"/>
                        </a:spcAft>
                      </a:pPr>
                      <a:r>
                        <a:rPr lang="en-US" sz="2000" dirty="0">
                          <a:effectLst/>
                          <a:latin typeface="+mn-lt"/>
                          <a:ea typeface="Times New Roman" panose="02020603050405020304" pitchFamily="18" charset="0"/>
                        </a:rPr>
                        <a:t>Isa. 43:10-13; 45:21-22</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Only Savior</a:t>
                      </a:r>
                    </a:p>
                  </a:txBody>
                  <a:tcPr marL="68580" marR="68580" marT="0" marB="0" anchor="ctr"/>
                </a:tc>
                <a:tc>
                  <a:txBody>
                    <a:bodyPr/>
                    <a:lstStyle/>
                    <a:p>
                      <a:pPr marL="0" marR="0">
                        <a:spcBef>
                          <a:spcPts val="0"/>
                        </a:spcBef>
                        <a:spcAft>
                          <a:spcPts val="0"/>
                        </a:spcAft>
                      </a:pPr>
                      <a:r>
                        <a:rPr lang="en-US" sz="2000">
                          <a:effectLst/>
                          <a:latin typeface="+mn-lt"/>
                          <a:ea typeface="Times New Roman" panose="02020603050405020304" pitchFamily="18" charset="0"/>
                        </a:rPr>
                        <a:t>Jn. 4:42</a:t>
                      </a:r>
                    </a:p>
                  </a:txBody>
                  <a:tcPr marL="68580" marR="68580" marT="0" marB="0" anchor="ctr"/>
                </a:tc>
                <a:extLst>
                  <a:ext uri="{0D108BD9-81ED-4DB2-BD59-A6C34878D82A}">
                    <a16:rowId xmlns:a16="http://schemas.microsoft.com/office/drawing/2014/main" val="1310795842"/>
                  </a:ext>
                </a:extLst>
              </a:tr>
              <a:tr h="423241">
                <a:tc>
                  <a:txBody>
                    <a:bodyPr/>
                    <a:lstStyle/>
                    <a:p>
                      <a:pPr marL="0" marR="0">
                        <a:spcBef>
                          <a:spcPts val="0"/>
                        </a:spcBef>
                        <a:spcAft>
                          <a:spcPts val="0"/>
                        </a:spcAft>
                      </a:pPr>
                      <a:r>
                        <a:rPr lang="en-US" sz="2000">
                          <a:effectLst/>
                          <a:latin typeface="+mn-lt"/>
                          <a:ea typeface="Times New Roman" panose="02020603050405020304" pitchFamily="18" charset="0"/>
                        </a:rPr>
                        <a:t>Zech. 12:1, 10</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Look On Me</a:t>
                      </a:r>
                    </a:p>
                  </a:txBody>
                  <a:tcPr marL="68580" marR="68580" marT="0" marB="0" anchor="ctr"/>
                </a:tc>
                <a:tc>
                  <a:txBody>
                    <a:bodyPr/>
                    <a:lstStyle/>
                    <a:p>
                      <a:pPr marL="0" marR="0">
                        <a:spcBef>
                          <a:spcPts val="0"/>
                        </a:spcBef>
                        <a:spcAft>
                          <a:spcPts val="0"/>
                        </a:spcAft>
                      </a:pPr>
                      <a:r>
                        <a:rPr lang="en-US" sz="2000">
                          <a:effectLst/>
                          <a:latin typeface="+mn-lt"/>
                          <a:ea typeface="Times New Roman" panose="02020603050405020304" pitchFamily="18" charset="0"/>
                        </a:rPr>
                        <a:t>Jn. 19:33-37</a:t>
                      </a:r>
                    </a:p>
                  </a:txBody>
                  <a:tcPr marL="68580" marR="68580" marT="0" marB="0" anchor="ctr"/>
                </a:tc>
                <a:extLst>
                  <a:ext uri="{0D108BD9-81ED-4DB2-BD59-A6C34878D82A}">
                    <a16:rowId xmlns:a16="http://schemas.microsoft.com/office/drawing/2014/main" val="886300382"/>
                  </a:ext>
                </a:extLst>
              </a:tr>
              <a:tr h="423241">
                <a:tc>
                  <a:txBody>
                    <a:bodyPr/>
                    <a:lstStyle/>
                    <a:p>
                      <a:pPr marL="0" marR="0">
                        <a:spcBef>
                          <a:spcPts val="0"/>
                        </a:spcBef>
                        <a:spcAft>
                          <a:spcPts val="0"/>
                        </a:spcAft>
                      </a:pPr>
                      <a:r>
                        <a:rPr lang="en-US" sz="2000">
                          <a:effectLst/>
                          <a:latin typeface="+mn-lt"/>
                          <a:ea typeface="Times New Roman" panose="02020603050405020304" pitchFamily="18" charset="0"/>
                        </a:rPr>
                        <a:t>Psa. 89:8-9</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Stills The Seas</a:t>
                      </a:r>
                    </a:p>
                  </a:txBody>
                  <a:tcPr marL="68580" marR="68580" marT="0" marB="0" anchor="ctr"/>
                </a:tc>
                <a:tc>
                  <a:txBody>
                    <a:bodyPr/>
                    <a:lstStyle/>
                    <a:p>
                      <a:pPr marL="0" marR="0">
                        <a:spcBef>
                          <a:spcPts val="0"/>
                        </a:spcBef>
                        <a:spcAft>
                          <a:spcPts val="0"/>
                        </a:spcAft>
                      </a:pPr>
                      <a:r>
                        <a:rPr lang="en-US" sz="2000">
                          <a:effectLst/>
                          <a:latin typeface="+mn-lt"/>
                          <a:ea typeface="Times New Roman" panose="02020603050405020304" pitchFamily="18" charset="0"/>
                        </a:rPr>
                        <a:t>Mt. 8:23-27</a:t>
                      </a:r>
                    </a:p>
                  </a:txBody>
                  <a:tcPr marL="68580" marR="68580" marT="0" marB="0" anchor="ctr"/>
                </a:tc>
                <a:extLst>
                  <a:ext uri="{0D108BD9-81ED-4DB2-BD59-A6C34878D82A}">
                    <a16:rowId xmlns:a16="http://schemas.microsoft.com/office/drawing/2014/main" val="1305116757"/>
                  </a:ext>
                </a:extLst>
              </a:tr>
              <a:tr h="423241">
                <a:tc>
                  <a:txBody>
                    <a:bodyPr/>
                    <a:lstStyle/>
                    <a:p>
                      <a:pPr marL="0" marR="0">
                        <a:spcBef>
                          <a:spcPts val="0"/>
                        </a:spcBef>
                        <a:spcAft>
                          <a:spcPts val="0"/>
                        </a:spcAft>
                      </a:pPr>
                      <a:r>
                        <a:rPr lang="en-US" sz="2000">
                          <a:effectLst/>
                          <a:latin typeface="+mn-lt"/>
                          <a:ea typeface="Times New Roman" panose="02020603050405020304" pitchFamily="18" charset="0"/>
                        </a:rPr>
                        <a:t>Ex. 20:8-11</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Lord Of Sabbath</a:t>
                      </a:r>
                    </a:p>
                  </a:txBody>
                  <a:tcPr marL="68580" marR="68580" marT="0" marB="0" anchor="ctr"/>
                </a:tc>
                <a:tc>
                  <a:txBody>
                    <a:bodyPr/>
                    <a:lstStyle/>
                    <a:p>
                      <a:pPr marL="0" marR="0">
                        <a:spcBef>
                          <a:spcPts val="0"/>
                        </a:spcBef>
                        <a:spcAft>
                          <a:spcPts val="0"/>
                        </a:spcAft>
                      </a:pPr>
                      <a:r>
                        <a:rPr lang="en-US" sz="2000">
                          <a:effectLst/>
                          <a:latin typeface="+mn-lt"/>
                          <a:ea typeface="Times New Roman" panose="02020603050405020304" pitchFamily="18" charset="0"/>
                        </a:rPr>
                        <a:t>Mk. 2:27-28</a:t>
                      </a:r>
                    </a:p>
                  </a:txBody>
                  <a:tcPr marL="68580" marR="68580" marT="0" marB="0" anchor="ctr"/>
                </a:tc>
                <a:extLst>
                  <a:ext uri="{0D108BD9-81ED-4DB2-BD59-A6C34878D82A}">
                    <a16:rowId xmlns:a16="http://schemas.microsoft.com/office/drawing/2014/main" val="3710254148"/>
                  </a:ext>
                </a:extLst>
              </a:tr>
              <a:tr h="423241">
                <a:tc>
                  <a:txBody>
                    <a:bodyPr/>
                    <a:lstStyle/>
                    <a:p>
                      <a:pPr marL="0" marR="0">
                        <a:spcBef>
                          <a:spcPts val="0"/>
                        </a:spcBef>
                        <a:spcAft>
                          <a:spcPts val="0"/>
                        </a:spcAft>
                      </a:pPr>
                      <a:r>
                        <a:rPr lang="en-US" sz="2000">
                          <a:effectLst/>
                          <a:latin typeface="+mn-lt"/>
                          <a:ea typeface="Times New Roman" panose="02020603050405020304" pitchFamily="18" charset="0"/>
                        </a:rPr>
                        <a:t>Psa. 23:1; Ezek. 34</a:t>
                      </a:r>
                    </a:p>
                  </a:txBody>
                  <a:tcPr marL="68580" marR="68580" marT="0" marB="0" anchor="ctr"/>
                </a:tc>
                <a:tc>
                  <a:txBody>
                    <a:bodyPr/>
                    <a:lstStyle/>
                    <a:p>
                      <a:pPr marL="0" marR="0" algn="ctr">
                        <a:spcBef>
                          <a:spcPts val="0"/>
                        </a:spcBef>
                        <a:spcAft>
                          <a:spcPts val="0"/>
                        </a:spcAft>
                      </a:pPr>
                      <a:r>
                        <a:rPr lang="en-US" sz="2000" b="0" dirty="0">
                          <a:effectLst/>
                          <a:latin typeface="+mj-lt"/>
                          <a:ea typeface="Times New Roman" panose="02020603050405020304" pitchFamily="18" charset="0"/>
                        </a:rPr>
                        <a:t>Shepherd</a:t>
                      </a:r>
                    </a:p>
                  </a:txBody>
                  <a:tcPr marL="68580" marR="68580" marT="0" marB="0" anchor="ctr"/>
                </a:tc>
                <a:tc>
                  <a:txBody>
                    <a:bodyPr/>
                    <a:lstStyle/>
                    <a:p>
                      <a:pPr marL="0" marR="0">
                        <a:spcBef>
                          <a:spcPts val="0"/>
                        </a:spcBef>
                        <a:spcAft>
                          <a:spcPts val="0"/>
                        </a:spcAft>
                      </a:pPr>
                      <a:r>
                        <a:rPr lang="en-US" sz="2000" dirty="0">
                          <a:effectLst/>
                          <a:latin typeface="+mn-lt"/>
                          <a:ea typeface="Times New Roman" panose="02020603050405020304" pitchFamily="18" charset="0"/>
                        </a:rPr>
                        <a:t>Jn. 10:11</a:t>
                      </a:r>
                    </a:p>
                  </a:txBody>
                  <a:tcPr marL="68580" marR="68580" marT="0" marB="0" anchor="ctr"/>
                </a:tc>
                <a:extLst>
                  <a:ext uri="{0D108BD9-81ED-4DB2-BD59-A6C34878D82A}">
                    <a16:rowId xmlns:a16="http://schemas.microsoft.com/office/drawing/2014/main" val="519471875"/>
                  </a:ext>
                </a:extLst>
              </a:tr>
            </a:tbl>
          </a:graphicData>
        </a:graphic>
      </p:graphicFrame>
      <p:sp>
        <p:nvSpPr>
          <p:cNvPr id="4" name="Date Placeholder 3">
            <a:extLst>
              <a:ext uri="{FF2B5EF4-FFF2-40B4-BE49-F238E27FC236}">
                <a16:creationId xmlns:a16="http://schemas.microsoft.com/office/drawing/2014/main" id="{ADC04856-7699-F081-5206-48647F889942}"/>
              </a:ext>
            </a:extLst>
          </p:cNvPr>
          <p:cNvSpPr>
            <a:spLocks noGrp="1"/>
          </p:cNvSpPr>
          <p:nvPr>
            <p:ph type="dt" sz="half" idx="10"/>
          </p:nvPr>
        </p:nvSpPr>
        <p:spPr/>
        <p:txBody>
          <a:bodyPr/>
          <a:lstStyle/>
          <a:p>
            <a:r>
              <a:rPr lang="en-US" dirty="0"/>
              <a:t>Outline, 94</a:t>
            </a:r>
          </a:p>
        </p:txBody>
      </p:sp>
      <p:sp>
        <p:nvSpPr>
          <p:cNvPr id="5" name="Footer Placeholder 4">
            <a:extLst>
              <a:ext uri="{FF2B5EF4-FFF2-40B4-BE49-F238E27FC236}">
                <a16:creationId xmlns:a16="http://schemas.microsoft.com/office/drawing/2014/main" id="{839052AE-236A-C827-18E4-D23EE8D4958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971593A4-21CA-06E5-8505-B905E14CED85}"/>
              </a:ext>
            </a:extLst>
          </p:cNvPr>
          <p:cNvSpPr>
            <a:spLocks noGrp="1"/>
          </p:cNvSpPr>
          <p:nvPr>
            <p:ph type="sldNum" sz="quarter" idx="12"/>
          </p:nvPr>
        </p:nvSpPr>
        <p:spPr/>
        <p:txBody>
          <a:bodyPr/>
          <a:lstStyle/>
          <a:p>
            <a:fld id="{3C8CA7C4-6BCF-4B83-8858-85B1748A2A5F}" type="slidenum">
              <a:rPr lang="en-US" smtClean="0"/>
              <a:t>727</a:t>
            </a:fld>
            <a:endParaRPr lang="en-US"/>
          </a:p>
        </p:txBody>
      </p:sp>
    </p:spTree>
    <p:extLst>
      <p:ext uri="{BB962C8B-B14F-4D97-AF65-F5344CB8AC3E}">
        <p14:creationId xmlns:p14="http://schemas.microsoft.com/office/powerpoint/2010/main" val="3534196015"/>
      </p:ext>
    </p:extLst>
  </p:cSld>
  <p:clrMapOvr>
    <a:masterClrMapping/>
  </p:clrMapOvr>
  <p:transition spd="med">
    <p:pull/>
  </p:transition>
</p:sld>
</file>

<file path=ppt/slides/slide7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B802F6-CB7F-486D-8839-F64C4624D183}"/>
              </a:ext>
            </a:extLst>
          </p:cNvPr>
          <p:cNvSpPr>
            <a:spLocks noGrp="1"/>
          </p:cNvSpPr>
          <p:nvPr>
            <p:ph type="title"/>
          </p:nvPr>
        </p:nvSpPr>
        <p:spPr/>
        <p:txBody>
          <a:bodyPr/>
          <a:lstStyle/>
          <a:p>
            <a:r>
              <a:rPr lang="en-US" sz="3600"/>
              <a:t>James &amp; Sermon On The Mount</a:t>
            </a:r>
          </a:p>
        </p:txBody>
      </p:sp>
      <p:graphicFrame>
        <p:nvGraphicFramePr>
          <p:cNvPr id="5" name="Content Placeholder 4">
            <a:extLst>
              <a:ext uri="{FF2B5EF4-FFF2-40B4-BE49-F238E27FC236}">
                <a16:creationId xmlns:a16="http://schemas.microsoft.com/office/drawing/2014/main" id="{5B710C83-0657-4AA1-AA52-5649DC512A7A}"/>
              </a:ext>
            </a:extLst>
          </p:cNvPr>
          <p:cNvGraphicFramePr>
            <a:graphicFrameLocks noGrp="1"/>
          </p:cNvGraphicFramePr>
          <p:nvPr>
            <p:ph idx="1"/>
            <p:extLst>
              <p:ext uri="{D42A27DB-BD31-4B8C-83A1-F6EECF244321}">
                <p14:modId xmlns:p14="http://schemas.microsoft.com/office/powerpoint/2010/main" val="3831185044"/>
              </p:ext>
            </p:extLst>
          </p:nvPr>
        </p:nvGraphicFramePr>
        <p:xfrm>
          <a:off x="457200" y="1493203"/>
          <a:ext cx="8229600" cy="4526280"/>
        </p:xfrm>
        <a:graphic>
          <a:graphicData uri="http://schemas.openxmlformats.org/drawingml/2006/table">
            <a:tbl>
              <a:tblPr firstRow="1" bandCol="1">
                <a:tableStyleId>{5C22544A-7EE6-4342-B048-85BDC9FD1C3A}</a:tableStyleId>
              </a:tblPr>
              <a:tblGrid>
                <a:gridCol w="1781908">
                  <a:extLst>
                    <a:ext uri="{9D8B030D-6E8A-4147-A177-3AD203B41FA5}">
                      <a16:colId xmlns:a16="http://schemas.microsoft.com/office/drawing/2014/main" val="3829044115"/>
                    </a:ext>
                  </a:extLst>
                </a:gridCol>
                <a:gridCol w="4806461">
                  <a:extLst>
                    <a:ext uri="{9D8B030D-6E8A-4147-A177-3AD203B41FA5}">
                      <a16:colId xmlns:a16="http://schemas.microsoft.com/office/drawing/2014/main" val="1224148190"/>
                    </a:ext>
                  </a:extLst>
                </a:gridCol>
                <a:gridCol w="1641231">
                  <a:extLst>
                    <a:ext uri="{9D8B030D-6E8A-4147-A177-3AD203B41FA5}">
                      <a16:colId xmlns:a16="http://schemas.microsoft.com/office/drawing/2014/main" val="553975582"/>
                    </a:ext>
                  </a:extLst>
                </a:gridCol>
              </a:tblGrid>
              <a:tr h="502920">
                <a:tc>
                  <a:txBody>
                    <a:bodyPr/>
                    <a:lstStyle/>
                    <a:p>
                      <a:pPr marL="0" marR="0" algn="ctr">
                        <a:spcBef>
                          <a:spcPts val="0"/>
                        </a:spcBef>
                        <a:spcAft>
                          <a:spcPts val="0"/>
                        </a:spcAft>
                      </a:pPr>
                      <a:r>
                        <a:rPr lang="en-US" sz="2500" b="0">
                          <a:effectLst>
                            <a:outerShdw blurRad="38100" dist="38100" dir="2700000" algn="tl">
                              <a:srgbClr val="000000">
                                <a:alpha val="43137"/>
                              </a:srgbClr>
                            </a:outerShdw>
                          </a:effectLst>
                          <a:latin typeface="+mj-lt"/>
                          <a:ea typeface="Times New Roman" panose="02020603050405020304" pitchFamily="18" charset="0"/>
                        </a:rPr>
                        <a:t>James</a:t>
                      </a:r>
                    </a:p>
                  </a:txBody>
                  <a:tcPr marL="68580" marR="68580" marT="0" marB="0" anchor="ctr">
                    <a:solidFill>
                      <a:srgbClr val="0000FF"/>
                    </a:solidFill>
                  </a:tcPr>
                </a:tc>
                <a:tc>
                  <a:txBody>
                    <a:bodyPr/>
                    <a:lstStyle/>
                    <a:p>
                      <a:pPr marL="0" marR="0" algn="ctr">
                        <a:spcBef>
                          <a:spcPts val="0"/>
                        </a:spcBef>
                        <a:spcAft>
                          <a:spcPts val="0"/>
                        </a:spcAft>
                      </a:pPr>
                      <a:endPar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endParaRPr>
                    </a:p>
                  </a:txBody>
                  <a:tcPr marL="68580" marR="68580" marT="0" marB="0" anchor="ctr">
                    <a:solidFill>
                      <a:srgbClr val="0000FF"/>
                    </a:solidFill>
                  </a:tcPr>
                </a:tc>
                <a:tc>
                  <a:txBody>
                    <a:bodyPr/>
                    <a:lstStyle/>
                    <a:p>
                      <a:pPr marL="0" marR="0" algn="ctr">
                        <a:spcBef>
                          <a:spcPts val="0"/>
                        </a:spcBef>
                        <a:spcAft>
                          <a:spcPts val="0"/>
                        </a:spcAft>
                      </a:pPr>
                      <a:r>
                        <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rPr>
                        <a:t>SOM</a:t>
                      </a:r>
                    </a:p>
                  </a:txBody>
                  <a:tcPr marL="68580" marR="68580" marT="0" marB="0" anchor="ctr">
                    <a:solidFill>
                      <a:srgbClr val="0000FF"/>
                    </a:solidFill>
                  </a:tcPr>
                </a:tc>
                <a:extLst>
                  <a:ext uri="{0D108BD9-81ED-4DB2-BD59-A6C34878D82A}">
                    <a16:rowId xmlns:a16="http://schemas.microsoft.com/office/drawing/2014/main" val="4169429589"/>
                  </a:ext>
                </a:extLst>
              </a:tr>
              <a:tr h="502920">
                <a:tc>
                  <a:txBody>
                    <a:bodyPr/>
                    <a:lstStyle/>
                    <a:p>
                      <a:pPr marL="0" marR="0" algn="ctr">
                        <a:lnSpc>
                          <a:spcPct val="107000"/>
                        </a:lnSpc>
                        <a:spcBef>
                          <a:spcPts val="0"/>
                        </a:spcBef>
                        <a:spcAft>
                          <a:spcPts val="0"/>
                        </a:spcAft>
                      </a:pPr>
                      <a:r>
                        <a:rPr lang="en-US" sz="2000">
                          <a:effectLst/>
                          <a:latin typeface="+mn-lt"/>
                          <a:ea typeface="Calibri" panose="020F0502020204030204" pitchFamily="34" charset="0"/>
                          <a:cs typeface="Times New Roman" panose="02020603050405020304" pitchFamily="18" charset="0"/>
                        </a:rPr>
                        <a:t>1:2</a:t>
                      </a:r>
                    </a:p>
                  </a:txBody>
                  <a:tcPr marL="0" marR="0" marT="0" marB="0" anchor="ctr"/>
                </a:tc>
                <a:tc>
                  <a:txBody>
                    <a:bodyPr/>
                    <a:lstStyle/>
                    <a:p>
                      <a:pPr marL="0" marR="0" algn="ctr">
                        <a:lnSpc>
                          <a:spcPct val="107000"/>
                        </a:lnSpc>
                        <a:spcBef>
                          <a:spcPts val="0"/>
                        </a:spcBef>
                        <a:spcAft>
                          <a:spcPts val="0"/>
                        </a:spcAft>
                      </a:pPr>
                      <a:r>
                        <a:rPr lang="en-US" sz="2000">
                          <a:effectLst/>
                          <a:latin typeface="+mj-lt"/>
                          <a:ea typeface="Calibri" panose="020F0502020204030204" pitchFamily="34" charset="0"/>
                          <a:cs typeface="Times New Roman" panose="02020603050405020304" pitchFamily="18" charset="0"/>
                        </a:rPr>
                        <a:t>Trials</a:t>
                      </a:r>
                    </a:p>
                  </a:txBody>
                  <a:tcPr marL="0" marR="0" marT="0" marB="0" anchor="ctr"/>
                </a:tc>
                <a:tc>
                  <a:txBody>
                    <a:bodyPr/>
                    <a:lstStyle/>
                    <a:p>
                      <a:pPr marL="0" marR="0" algn="ctr">
                        <a:lnSpc>
                          <a:spcPct val="107000"/>
                        </a:lnSpc>
                        <a:spcBef>
                          <a:spcPts val="0"/>
                        </a:spcBef>
                        <a:spcAft>
                          <a:spcPts val="0"/>
                        </a:spcAft>
                      </a:pPr>
                      <a:r>
                        <a:rPr lang="en-US" sz="2000">
                          <a:effectLst/>
                          <a:latin typeface="+mn-lt"/>
                          <a:ea typeface="Calibri" panose="020F0502020204030204" pitchFamily="34" charset="0"/>
                          <a:cs typeface="Times New Roman" panose="02020603050405020304" pitchFamily="18" charset="0"/>
                        </a:rPr>
                        <a:t>Mt. 5:10–12</a:t>
                      </a:r>
                    </a:p>
                  </a:txBody>
                  <a:tcPr marL="0" marR="0" marT="0" marB="0" anchor="ctr"/>
                </a:tc>
                <a:extLst>
                  <a:ext uri="{0D108BD9-81ED-4DB2-BD59-A6C34878D82A}">
                    <a16:rowId xmlns:a16="http://schemas.microsoft.com/office/drawing/2014/main" val="2404057845"/>
                  </a:ext>
                </a:extLst>
              </a:tr>
              <a:tr h="502920">
                <a:tc>
                  <a:txBody>
                    <a:bodyPr/>
                    <a:lstStyle/>
                    <a:p>
                      <a:pPr marL="0" marR="0" algn="ctr">
                        <a:lnSpc>
                          <a:spcPct val="107000"/>
                        </a:lnSpc>
                        <a:spcBef>
                          <a:spcPts val="0"/>
                        </a:spcBef>
                        <a:spcAft>
                          <a:spcPts val="0"/>
                        </a:spcAft>
                      </a:pPr>
                      <a:r>
                        <a:rPr lang="en-US" sz="2000">
                          <a:effectLst/>
                          <a:latin typeface="+mn-lt"/>
                          <a:ea typeface="Calibri" panose="020F0502020204030204" pitchFamily="34" charset="0"/>
                          <a:cs typeface="Times New Roman" panose="02020603050405020304" pitchFamily="18" charset="0"/>
                        </a:rPr>
                        <a:t>1:4</a:t>
                      </a:r>
                    </a:p>
                  </a:txBody>
                  <a:tcPr marL="0" marR="0" marT="0" marB="0" anchor="ctr"/>
                </a:tc>
                <a:tc>
                  <a:txBody>
                    <a:bodyPr/>
                    <a:lstStyle/>
                    <a:p>
                      <a:pPr marL="0" marR="0" algn="ctr">
                        <a:lnSpc>
                          <a:spcPct val="107000"/>
                        </a:lnSpc>
                        <a:spcBef>
                          <a:spcPts val="0"/>
                        </a:spcBef>
                        <a:spcAft>
                          <a:spcPts val="0"/>
                        </a:spcAft>
                      </a:pPr>
                      <a:r>
                        <a:rPr lang="en-US" sz="2000">
                          <a:effectLst/>
                          <a:latin typeface="+mj-lt"/>
                          <a:ea typeface="Calibri" panose="020F0502020204030204" pitchFamily="34" charset="0"/>
                          <a:cs typeface="Times New Roman" panose="02020603050405020304" pitchFamily="18" charset="0"/>
                        </a:rPr>
                        <a:t>Be Perfect</a:t>
                      </a:r>
                    </a:p>
                  </a:txBody>
                  <a:tcPr marL="0" marR="0" marT="0" marB="0" anchor="ctr"/>
                </a:tc>
                <a:tc>
                  <a:txBody>
                    <a:bodyPr/>
                    <a:lstStyle/>
                    <a:p>
                      <a:pPr marL="0" marR="0" algn="ctr">
                        <a:lnSpc>
                          <a:spcPct val="107000"/>
                        </a:lnSpc>
                        <a:spcBef>
                          <a:spcPts val="0"/>
                        </a:spcBef>
                        <a:spcAft>
                          <a:spcPts val="0"/>
                        </a:spcAft>
                      </a:pPr>
                      <a:r>
                        <a:rPr lang="en-US" sz="2000">
                          <a:effectLst/>
                          <a:latin typeface="+mn-lt"/>
                          <a:ea typeface="Calibri" panose="020F0502020204030204" pitchFamily="34" charset="0"/>
                          <a:cs typeface="Times New Roman" panose="02020603050405020304" pitchFamily="18" charset="0"/>
                        </a:rPr>
                        <a:t>5:48</a:t>
                      </a:r>
                    </a:p>
                  </a:txBody>
                  <a:tcPr marL="0" marR="0" marT="0" marB="0" anchor="ctr"/>
                </a:tc>
                <a:extLst>
                  <a:ext uri="{0D108BD9-81ED-4DB2-BD59-A6C34878D82A}">
                    <a16:rowId xmlns:a16="http://schemas.microsoft.com/office/drawing/2014/main" val="2443480424"/>
                  </a:ext>
                </a:extLst>
              </a:tr>
              <a:tr h="502920">
                <a:tc>
                  <a:txBody>
                    <a:bodyPr/>
                    <a:lstStyle/>
                    <a:p>
                      <a:pPr marL="0" marR="0" algn="ctr">
                        <a:lnSpc>
                          <a:spcPct val="107000"/>
                        </a:lnSpc>
                        <a:spcBef>
                          <a:spcPts val="0"/>
                        </a:spcBef>
                        <a:spcAft>
                          <a:spcPts val="0"/>
                        </a:spcAft>
                      </a:pPr>
                      <a:r>
                        <a:rPr lang="en-US" sz="2000">
                          <a:effectLst/>
                          <a:latin typeface="+mn-lt"/>
                          <a:ea typeface="Calibri" panose="020F0502020204030204" pitchFamily="34" charset="0"/>
                          <a:cs typeface="Times New Roman" panose="02020603050405020304" pitchFamily="18" charset="0"/>
                        </a:rPr>
                        <a:t>1:5; 5:15</a:t>
                      </a:r>
                    </a:p>
                  </a:txBody>
                  <a:tcPr marL="0" marR="0" marT="0" marB="0" anchor="ctr"/>
                </a:tc>
                <a:tc>
                  <a:txBody>
                    <a:bodyPr/>
                    <a:lstStyle/>
                    <a:p>
                      <a:pPr marL="0" marR="0" algn="ctr">
                        <a:lnSpc>
                          <a:spcPct val="107000"/>
                        </a:lnSpc>
                        <a:spcBef>
                          <a:spcPts val="0"/>
                        </a:spcBef>
                        <a:spcAft>
                          <a:spcPts val="0"/>
                        </a:spcAft>
                      </a:pPr>
                      <a:r>
                        <a:rPr lang="en-US" sz="2000">
                          <a:effectLst/>
                          <a:latin typeface="+mj-lt"/>
                          <a:ea typeface="Calibri" panose="020F0502020204030204" pitchFamily="34" charset="0"/>
                          <a:cs typeface="Times New Roman" panose="02020603050405020304" pitchFamily="18" charset="0"/>
                        </a:rPr>
                        <a:t>Prayer of Faith</a:t>
                      </a:r>
                    </a:p>
                  </a:txBody>
                  <a:tcPr marL="0" marR="0" marT="0" marB="0" anchor="ctr"/>
                </a:tc>
                <a:tc>
                  <a:txBody>
                    <a:bodyPr/>
                    <a:lstStyle/>
                    <a:p>
                      <a:pPr marL="0" marR="0" algn="ctr">
                        <a:lnSpc>
                          <a:spcPct val="107000"/>
                        </a:lnSpc>
                        <a:spcBef>
                          <a:spcPts val="0"/>
                        </a:spcBef>
                        <a:spcAft>
                          <a:spcPts val="0"/>
                        </a:spcAft>
                      </a:pPr>
                      <a:r>
                        <a:rPr lang="en-US" sz="2000">
                          <a:effectLst/>
                          <a:latin typeface="+mn-lt"/>
                          <a:ea typeface="Calibri" panose="020F0502020204030204" pitchFamily="34" charset="0"/>
                          <a:cs typeface="Times New Roman" panose="02020603050405020304" pitchFamily="18" charset="0"/>
                        </a:rPr>
                        <a:t>7:7-12</a:t>
                      </a:r>
                    </a:p>
                  </a:txBody>
                  <a:tcPr marL="0" marR="0" marT="0" marB="0" anchor="ctr"/>
                </a:tc>
                <a:extLst>
                  <a:ext uri="{0D108BD9-81ED-4DB2-BD59-A6C34878D82A}">
                    <a16:rowId xmlns:a16="http://schemas.microsoft.com/office/drawing/2014/main" val="1870086709"/>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1:9</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Poor in Spirit</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5:3</a:t>
                      </a:r>
                    </a:p>
                  </a:txBody>
                  <a:tcPr marL="0" marR="0" marT="0" marB="0" anchor="ctr"/>
                </a:tc>
                <a:extLst>
                  <a:ext uri="{0D108BD9-81ED-4DB2-BD59-A6C34878D82A}">
                    <a16:rowId xmlns:a16="http://schemas.microsoft.com/office/drawing/2014/main" val="4251791417"/>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1:20</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Wrath of Man</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5:22</a:t>
                      </a:r>
                    </a:p>
                  </a:txBody>
                  <a:tcPr marL="0" marR="0" marT="0" marB="0" anchor="ctr"/>
                </a:tc>
                <a:extLst>
                  <a:ext uri="{0D108BD9-81ED-4DB2-BD59-A6C34878D82A}">
                    <a16:rowId xmlns:a16="http://schemas.microsoft.com/office/drawing/2014/main" val="1862422938"/>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2:13</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Mercy</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5:7; 6:14–15</a:t>
                      </a:r>
                    </a:p>
                  </a:txBody>
                  <a:tcPr marL="0" marR="0" marT="0" marB="0" anchor="ctr"/>
                </a:tc>
                <a:extLst>
                  <a:ext uri="{0D108BD9-81ED-4DB2-BD59-A6C34878D82A}">
                    <a16:rowId xmlns:a16="http://schemas.microsoft.com/office/drawing/2014/main" val="2134145788"/>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2:14–16</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Faith &amp; Works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7:21–23</a:t>
                      </a:r>
                    </a:p>
                  </a:txBody>
                  <a:tcPr marL="0" marR="0" marT="0" marB="0" anchor="ctr"/>
                </a:tc>
                <a:extLst>
                  <a:ext uri="{0D108BD9-81ED-4DB2-BD59-A6C34878D82A}">
                    <a16:rowId xmlns:a16="http://schemas.microsoft.com/office/drawing/2014/main" val="193261720"/>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3:17–18</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Peacemaking</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5:9</a:t>
                      </a:r>
                    </a:p>
                  </a:txBody>
                  <a:tcPr marL="0" marR="0" marT="0" marB="0" anchor="ctr"/>
                </a:tc>
                <a:extLst>
                  <a:ext uri="{0D108BD9-81ED-4DB2-BD59-A6C34878D82A}">
                    <a16:rowId xmlns:a16="http://schemas.microsoft.com/office/drawing/2014/main" val="4192012669"/>
                  </a:ext>
                </a:extLst>
              </a:tr>
            </a:tbl>
          </a:graphicData>
        </a:graphic>
      </p:graphicFrame>
      <p:sp>
        <p:nvSpPr>
          <p:cNvPr id="4" name="Slide Number Placeholder 3">
            <a:extLst>
              <a:ext uri="{FF2B5EF4-FFF2-40B4-BE49-F238E27FC236}">
                <a16:creationId xmlns:a16="http://schemas.microsoft.com/office/drawing/2014/main" id="{49A2A90E-B154-42A7-9611-52600366BB99}"/>
              </a:ext>
            </a:extLst>
          </p:cNvPr>
          <p:cNvSpPr>
            <a:spLocks noGrp="1"/>
          </p:cNvSpPr>
          <p:nvPr>
            <p:ph type="sldNum" sz="quarter" idx="12"/>
          </p:nvPr>
        </p:nvSpPr>
        <p:spPr/>
        <p:txBody>
          <a:bodyPr/>
          <a:lstStyle/>
          <a:p>
            <a:fld id="{3758B188-8A47-4320-BD68-97F17B3079E3}" type="slidenum">
              <a:rPr lang="en-US" smtClean="0"/>
              <a:t>728</a:t>
            </a:fld>
            <a:endParaRPr lang="en-US"/>
          </a:p>
        </p:txBody>
      </p:sp>
      <p:sp>
        <p:nvSpPr>
          <p:cNvPr id="6" name="Footer Placeholder 5">
            <a:extLst>
              <a:ext uri="{FF2B5EF4-FFF2-40B4-BE49-F238E27FC236}">
                <a16:creationId xmlns:a16="http://schemas.microsoft.com/office/drawing/2014/main" id="{5569D212-5739-47E6-B54B-68073DEB1632}"/>
              </a:ext>
            </a:extLst>
          </p:cNvPr>
          <p:cNvSpPr>
            <a:spLocks noGrp="1"/>
          </p:cNvSpPr>
          <p:nvPr>
            <p:ph type="ftr" sz="quarter" idx="11"/>
          </p:nvPr>
        </p:nvSpPr>
        <p:spPr/>
        <p:txBody>
          <a:bodyPr/>
          <a:lstStyle/>
          <a:p>
            <a:r>
              <a:rPr lang="en-US"/>
              <a:t>Blue, BKC, 2:818</a:t>
            </a:r>
          </a:p>
        </p:txBody>
      </p:sp>
    </p:spTree>
    <p:extLst>
      <p:ext uri="{BB962C8B-B14F-4D97-AF65-F5344CB8AC3E}">
        <p14:creationId xmlns:p14="http://schemas.microsoft.com/office/powerpoint/2010/main" val="3491872848"/>
      </p:ext>
    </p:extLst>
  </p:cSld>
  <p:clrMapOvr>
    <a:masterClrMapping/>
  </p:clrMapOvr>
  <p:transition spd="med">
    <p:pull/>
  </p:transition>
</p:sld>
</file>

<file path=ppt/slides/slide7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B802F6-CB7F-486D-8839-F64C4624D183}"/>
              </a:ext>
            </a:extLst>
          </p:cNvPr>
          <p:cNvSpPr>
            <a:spLocks noGrp="1"/>
          </p:cNvSpPr>
          <p:nvPr>
            <p:ph type="title"/>
          </p:nvPr>
        </p:nvSpPr>
        <p:spPr/>
        <p:txBody>
          <a:bodyPr/>
          <a:lstStyle/>
          <a:p>
            <a:r>
              <a:rPr lang="en-US" sz="3600"/>
              <a:t>James &amp; Sermon On The Mount</a:t>
            </a:r>
          </a:p>
        </p:txBody>
      </p:sp>
      <p:graphicFrame>
        <p:nvGraphicFramePr>
          <p:cNvPr id="5" name="Content Placeholder 4">
            <a:extLst>
              <a:ext uri="{FF2B5EF4-FFF2-40B4-BE49-F238E27FC236}">
                <a16:creationId xmlns:a16="http://schemas.microsoft.com/office/drawing/2014/main" id="{5B710C83-0657-4AA1-AA52-5649DC512A7A}"/>
              </a:ext>
            </a:extLst>
          </p:cNvPr>
          <p:cNvGraphicFramePr>
            <a:graphicFrameLocks noGrp="1"/>
          </p:cNvGraphicFramePr>
          <p:nvPr>
            <p:ph idx="1"/>
            <p:extLst>
              <p:ext uri="{D42A27DB-BD31-4B8C-83A1-F6EECF244321}">
                <p14:modId xmlns:p14="http://schemas.microsoft.com/office/powerpoint/2010/main" val="1254393688"/>
              </p:ext>
            </p:extLst>
          </p:nvPr>
        </p:nvGraphicFramePr>
        <p:xfrm>
          <a:off x="457200" y="1600200"/>
          <a:ext cx="8229600" cy="4149027"/>
        </p:xfrm>
        <a:graphic>
          <a:graphicData uri="http://schemas.openxmlformats.org/drawingml/2006/table">
            <a:tbl>
              <a:tblPr firstRow="1" bandCol="1">
                <a:tableStyleId>{5C22544A-7EE6-4342-B048-85BDC9FD1C3A}</a:tableStyleId>
              </a:tblPr>
              <a:tblGrid>
                <a:gridCol w="1594338">
                  <a:extLst>
                    <a:ext uri="{9D8B030D-6E8A-4147-A177-3AD203B41FA5}">
                      <a16:colId xmlns:a16="http://schemas.microsoft.com/office/drawing/2014/main" val="3829044115"/>
                    </a:ext>
                  </a:extLst>
                </a:gridCol>
                <a:gridCol w="5228493">
                  <a:extLst>
                    <a:ext uri="{9D8B030D-6E8A-4147-A177-3AD203B41FA5}">
                      <a16:colId xmlns:a16="http://schemas.microsoft.com/office/drawing/2014/main" val="883701868"/>
                    </a:ext>
                  </a:extLst>
                </a:gridCol>
                <a:gridCol w="1406769">
                  <a:extLst>
                    <a:ext uri="{9D8B030D-6E8A-4147-A177-3AD203B41FA5}">
                      <a16:colId xmlns:a16="http://schemas.microsoft.com/office/drawing/2014/main" val="553975582"/>
                    </a:ext>
                  </a:extLst>
                </a:gridCol>
              </a:tblGrid>
              <a:tr h="502920">
                <a:tc>
                  <a:txBody>
                    <a:bodyPr/>
                    <a:lstStyle/>
                    <a:p>
                      <a:pPr marL="0" marR="0" algn="ctr">
                        <a:spcBef>
                          <a:spcPts val="0"/>
                        </a:spcBef>
                        <a:spcAft>
                          <a:spcPts val="0"/>
                        </a:spcAft>
                      </a:pPr>
                      <a:r>
                        <a:rPr lang="en-US" sz="2500" b="0">
                          <a:effectLst>
                            <a:outerShdw blurRad="38100" dist="38100" dir="2700000" algn="tl">
                              <a:srgbClr val="000000">
                                <a:alpha val="43137"/>
                              </a:srgbClr>
                            </a:outerShdw>
                          </a:effectLst>
                          <a:latin typeface="+mj-lt"/>
                          <a:ea typeface="Times New Roman" panose="02020603050405020304" pitchFamily="18" charset="0"/>
                        </a:rPr>
                        <a:t>James</a:t>
                      </a:r>
                    </a:p>
                  </a:txBody>
                  <a:tcPr marL="68580" marR="68580" marT="0" marB="0" anchor="ctr">
                    <a:solidFill>
                      <a:srgbClr val="0000FF"/>
                    </a:solidFill>
                  </a:tcPr>
                </a:tc>
                <a:tc>
                  <a:txBody>
                    <a:bodyPr/>
                    <a:lstStyle/>
                    <a:p>
                      <a:pPr marL="0" marR="0" algn="ctr">
                        <a:spcBef>
                          <a:spcPts val="0"/>
                        </a:spcBef>
                        <a:spcAft>
                          <a:spcPts val="0"/>
                        </a:spcAft>
                      </a:pPr>
                      <a:endPar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endParaRPr>
                    </a:p>
                  </a:txBody>
                  <a:tcPr marL="68580" marR="68580" marT="0" marB="0" anchor="ctr">
                    <a:solidFill>
                      <a:srgbClr val="0000FF"/>
                    </a:solidFill>
                  </a:tcPr>
                </a:tc>
                <a:tc>
                  <a:txBody>
                    <a:bodyPr/>
                    <a:lstStyle/>
                    <a:p>
                      <a:pPr marL="0" marR="0" algn="ctr">
                        <a:spcBef>
                          <a:spcPts val="0"/>
                        </a:spcBef>
                        <a:spcAft>
                          <a:spcPts val="0"/>
                        </a:spcAft>
                      </a:pPr>
                      <a:r>
                        <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rPr>
                        <a:t>SOM</a:t>
                      </a:r>
                    </a:p>
                  </a:txBody>
                  <a:tcPr marL="68580" marR="68580" marT="0" marB="0" anchor="ctr">
                    <a:solidFill>
                      <a:srgbClr val="0000FF"/>
                    </a:solidFill>
                  </a:tcPr>
                </a:tc>
                <a:extLst>
                  <a:ext uri="{0D108BD9-81ED-4DB2-BD59-A6C34878D82A}">
                    <a16:rowId xmlns:a16="http://schemas.microsoft.com/office/drawing/2014/main" val="4169429589"/>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4:4</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World Vs. God</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6:24</a:t>
                      </a:r>
                    </a:p>
                  </a:txBody>
                  <a:tcPr marL="0" marR="0" marT="0" marB="0" anchor="ctr"/>
                </a:tc>
                <a:extLst>
                  <a:ext uri="{0D108BD9-81ED-4DB2-BD59-A6C34878D82A}">
                    <a16:rowId xmlns:a16="http://schemas.microsoft.com/office/drawing/2014/main" val="2404057845"/>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4:10</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Humility</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5:3–5</a:t>
                      </a:r>
                    </a:p>
                  </a:txBody>
                  <a:tcPr marL="0" marR="0" marT="0" marB="0" anchor="ctr"/>
                </a:tc>
                <a:extLst>
                  <a:ext uri="{0D108BD9-81ED-4DB2-BD59-A6C34878D82A}">
                    <a16:rowId xmlns:a16="http://schemas.microsoft.com/office/drawing/2014/main" val="2443480424"/>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4:11</a:t>
                      </a:r>
                    </a:p>
                  </a:txBody>
                  <a:tcPr marL="0" marR="0" marT="0" marB="0" anchor="ct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2000" kern="1200">
                          <a:solidFill>
                            <a:schemeClr val="dk1"/>
                          </a:solidFill>
                          <a:effectLst/>
                          <a:latin typeface="+mj-lt"/>
                          <a:ea typeface="Calibri" panose="020F0502020204030204" pitchFamily="34" charset="0"/>
                          <a:cs typeface="Times New Roman" panose="02020603050405020304" pitchFamily="18" charset="0"/>
                        </a:rPr>
                        <a:t>Don’t Judge</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7:1–2</a:t>
                      </a:r>
                    </a:p>
                  </a:txBody>
                  <a:tcPr marL="0" marR="0" marT="0" marB="0" anchor="ctr"/>
                </a:tc>
                <a:extLst>
                  <a:ext uri="{0D108BD9-81ED-4DB2-BD59-A6C34878D82A}">
                    <a16:rowId xmlns:a16="http://schemas.microsoft.com/office/drawing/2014/main" val="1870086709"/>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5:2-3</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Hoarding Riches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6:19</a:t>
                      </a:r>
                    </a:p>
                  </a:txBody>
                  <a:tcPr marL="0" marR="0" marT="0" marB="0" anchor="ctr"/>
                </a:tc>
                <a:extLst>
                  <a:ext uri="{0D108BD9-81ED-4DB2-BD59-A6C34878D82A}">
                    <a16:rowId xmlns:a16="http://schemas.microsoft.com/office/drawing/2014/main" val="4251791417"/>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5:10 </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Persecution</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5:12</a:t>
                      </a:r>
                    </a:p>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 </a:t>
                      </a:r>
                    </a:p>
                  </a:txBody>
                  <a:tcPr marL="0" marR="0" marT="0" marB="0" anchor="ctr"/>
                </a:tc>
                <a:extLst>
                  <a:ext uri="{0D108BD9-81ED-4DB2-BD59-A6C34878D82A}">
                    <a16:rowId xmlns:a16="http://schemas.microsoft.com/office/drawing/2014/main" val="1862422938"/>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5:12 </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Swearing Oaths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5:33–37 </a:t>
                      </a:r>
                    </a:p>
                  </a:txBody>
                  <a:tcPr marL="0" marR="0" marT="0" marB="0" anchor="ctr"/>
                </a:tc>
                <a:extLst>
                  <a:ext uri="{0D108BD9-81ED-4DB2-BD59-A6C34878D82A}">
                    <a16:rowId xmlns:a16="http://schemas.microsoft.com/office/drawing/2014/main" val="2134145788"/>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2:10</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Breaking Least Commandment</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5:19</a:t>
                      </a:r>
                    </a:p>
                  </a:txBody>
                  <a:tcPr marL="0" marR="0" marT="0" marB="0" anchor="ctr"/>
                </a:tc>
                <a:extLst>
                  <a:ext uri="{0D108BD9-81ED-4DB2-BD59-A6C34878D82A}">
                    <a16:rowId xmlns:a16="http://schemas.microsoft.com/office/drawing/2014/main" val="438285373"/>
                  </a:ext>
                </a:extLst>
              </a:tr>
            </a:tbl>
          </a:graphicData>
        </a:graphic>
      </p:graphicFrame>
      <p:sp>
        <p:nvSpPr>
          <p:cNvPr id="4" name="Slide Number Placeholder 3">
            <a:extLst>
              <a:ext uri="{FF2B5EF4-FFF2-40B4-BE49-F238E27FC236}">
                <a16:creationId xmlns:a16="http://schemas.microsoft.com/office/drawing/2014/main" id="{49A2A90E-B154-42A7-9611-52600366BB99}"/>
              </a:ext>
            </a:extLst>
          </p:cNvPr>
          <p:cNvSpPr>
            <a:spLocks noGrp="1"/>
          </p:cNvSpPr>
          <p:nvPr>
            <p:ph type="sldNum" sz="quarter" idx="12"/>
          </p:nvPr>
        </p:nvSpPr>
        <p:spPr/>
        <p:txBody>
          <a:bodyPr/>
          <a:lstStyle/>
          <a:p>
            <a:fld id="{3758B188-8A47-4320-BD68-97F17B3079E3}" type="slidenum">
              <a:rPr lang="en-US" smtClean="0"/>
              <a:t>729</a:t>
            </a:fld>
            <a:endParaRPr lang="en-US"/>
          </a:p>
        </p:txBody>
      </p:sp>
      <p:sp>
        <p:nvSpPr>
          <p:cNvPr id="6" name="Footer Placeholder 5">
            <a:extLst>
              <a:ext uri="{FF2B5EF4-FFF2-40B4-BE49-F238E27FC236}">
                <a16:creationId xmlns:a16="http://schemas.microsoft.com/office/drawing/2014/main" id="{5569D212-5739-47E6-B54B-68073DEB1632}"/>
              </a:ext>
            </a:extLst>
          </p:cNvPr>
          <p:cNvSpPr>
            <a:spLocks noGrp="1"/>
          </p:cNvSpPr>
          <p:nvPr>
            <p:ph type="ftr" sz="quarter" idx="11"/>
          </p:nvPr>
        </p:nvSpPr>
        <p:spPr/>
        <p:txBody>
          <a:bodyPr/>
          <a:lstStyle/>
          <a:p>
            <a:r>
              <a:rPr lang="en-US"/>
              <a:t>Blue, BKC, 2:818</a:t>
            </a:r>
          </a:p>
        </p:txBody>
      </p:sp>
    </p:spTree>
    <p:extLst>
      <p:ext uri="{BB962C8B-B14F-4D97-AF65-F5344CB8AC3E}">
        <p14:creationId xmlns:p14="http://schemas.microsoft.com/office/powerpoint/2010/main" val="54695577"/>
      </p:ext>
    </p:extLst>
  </p:cSld>
  <p:clrMapOvr>
    <a:masterClrMapping/>
  </p:clrMapOvr>
  <p:transition spd="med">
    <p:pull/>
  </p:transition>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Jerome On “John”</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r>
              <a:rPr lang="en-US" b="1" dirty="0">
                <a:solidFill>
                  <a:srgbClr val="FFFF00"/>
                </a:solidFill>
              </a:rPr>
              <a:t>John</a:t>
            </a:r>
            <a:r>
              <a:rPr lang="en-US" dirty="0"/>
              <a:t>, the apostle Jesus loved most, son of Zebedee, brother of James wrote a </a:t>
            </a:r>
            <a:r>
              <a:rPr lang="en-US" b="1" dirty="0">
                <a:solidFill>
                  <a:srgbClr val="FFFF00"/>
                </a:solidFill>
              </a:rPr>
              <a:t>Gospel</a:t>
            </a:r>
            <a:r>
              <a:rPr lang="en-US" dirty="0"/>
              <a:t> at the request of the </a:t>
            </a:r>
            <a:r>
              <a:rPr lang="en-US" b="1" dirty="0">
                <a:solidFill>
                  <a:srgbClr val="FFFF00"/>
                </a:solidFill>
              </a:rPr>
              <a:t>bishops</a:t>
            </a:r>
            <a:r>
              <a:rPr lang="en-US" dirty="0"/>
              <a:t> of Asia</a:t>
            </a:r>
          </a:p>
          <a:p>
            <a:r>
              <a:rPr lang="en-US" dirty="0"/>
              <a:t>Against</a:t>
            </a:r>
            <a:r>
              <a:rPr lang="en-US" b="1" dirty="0">
                <a:solidFill>
                  <a:srgbClr val="FFFF00"/>
                </a:solidFill>
              </a:rPr>
              <a:t> </a:t>
            </a:r>
            <a:r>
              <a:rPr lang="en-US" b="1" dirty="0" err="1">
                <a:solidFill>
                  <a:srgbClr val="FFFF00"/>
                </a:solidFill>
              </a:rPr>
              <a:t>Cerenthus</a:t>
            </a:r>
            <a:r>
              <a:rPr lang="en-US" b="1" dirty="0">
                <a:solidFill>
                  <a:srgbClr val="FFFF00"/>
                </a:solidFill>
              </a:rPr>
              <a:t> </a:t>
            </a:r>
            <a:r>
              <a:rPr lang="en-US" dirty="0"/>
              <a:t>and</a:t>
            </a:r>
            <a:r>
              <a:rPr lang="en-US" b="1" dirty="0">
                <a:solidFill>
                  <a:srgbClr val="FFFF00"/>
                </a:solidFill>
              </a:rPr>
              <a:t> other heretics, </a:t>
            </a:r>
            <a:r>
              <a:rPr lang="en-US" dirty="0"/>
              <a:t>especially the </a:t>
            </a:r>
            <a:r>
              <a:rPr lang="en-US" b="1" dirty="0">
                <a:solidFill>
                  <a:srgbClr val="FFFF00"/>
                </a:solidFill>
              </a:rPr>
              <a:t>Ebionites</a:t>
            </a:r>
          </a:p>
          <a:p>
            <a:endParaRPr lang="en-US" b="1" dirty="0">
              <a:solidFill>
                <a:srgbClr val="FFFF00"/>
              </a:solidFill>
            </a:endParaRP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11</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83517995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B802F6-CB7F-486D-8839-F64C4624D183}"/>
              </a:ext>
            </a:extLst>
          </p:cNvPr>
          <p:cNvSpPr>
            <a:spLocks noGrp="1"/>
          </p:cNvSpPr>
          <p:nvPr>
            <p:ph type="title"/>
          </p:nvPr>
        </p:nvSpPr>
        <p:spPr/>
        <p:txBody>
          <a:bodyPr/>
          <a:lstStyle/>
          <a:p>
            <a:r>
              <a:rPr lang="en-US"/>
              <a:t>James &amp; Matthew</a:t>
            </a:r>
          </a:p>
        </p:txBody>
      </p:sp>
      <p:graphicFrame>
        <p:nvGraphicFramePr>
          <p:cNvPr id="5" name="Content Placeholder 4">
            <a:extLst>
              <a:ext uri="{FF2B5EF4-FFF2-40B4-BE49-F238E27FC236}">
                <a16:creationId xmlns:a16="http://schemas.microsoft.com/office/drawing/2014/main" id="{5B710C83-0657-4AA1-AA52-5649DC512A7A}"/>
              </a:ext>
            </a:extLst>
          </p:cNvPr>
          <p:cNvGraphicFramePr>
            <a:graphicFrameLocks noGrp="1"/>
          </p:cNvGraphicFramePr>
          <p:nvPr>
            <p:ph idx="1"/>
            <p:extLst>
              <p:ext uri="{D42A27DB-BD31-4B8C-83A1-F6EECF244321}">
                <p14:modId xmlns:p14="http://schemas.microsoft.com/office/powerpoint/2010/main" val="2934726540"/>
              </p:ext>
            </p:extLst>
          </p:nvPr>
        </p:nvGraphicFramePr>
        <p:xfrm>
          <a:off x="457200" y="1600200"/>
          <a:ext cx="8229600" cy="4526280"/>
        </p:xfrm>
        <a:graphic>
          <a:graphicData uri="http://schemas.openxmlformats.org/drawingml/2006/table">
            <a:tbl>
              <a:tblPr firstRow="1" bandCol="1">
                <a:tableStyleId>{5C22544A-7EE6-4342-B048-85BDC9FD1C3A}</a:tableStyleId>
              </a:tblPr>
              <a:tblGrid>
                <a:gridCol w="1746738">
                  <a:extLst>
                    <a:ext uri="{9D8B030D-6E8A-4147-A177-3AD203B41FA5}">
                      <a16:colId xmlns:a16="http://schemas.microsoft.com/office/drawing/2014/main" val="3829044115"/>
                    </a:ext>
                  </a:extLst>
                </a:gridCol>
                <a:gridCol w="4900247">
                  <a:extLst>
                    <a:ext uri="{9D8B030D-6E8A-4147-A177-3AD203B41FA5}">
                      <a16:colId xmlns:a16="http://schemas.microsoft.com/office/drawing/2014/main" val="797007284"/>
                    </a:ext>
                  </a:extLst>
                </a:gridCol>
                <a:gridCol w="1582615">
                  <a:extLst>
                    <a:ext uri="{9D8B030D-6E8A-4147-A177-3AD203B41FA5}">
                      <a16:colId xmlns:a16="http://schemas.microsoft.com/office/drawing/2014/main" val="553975582"/>
                    </a:ext>
                  </a:extLst>
                </a:gridCol>
              </a:tblGrid>
              <a:tr h="502920">
                <a:tc>
                  <a:txBody>
                    <a:bodyPr/>
                    <a:lstStyle/>
                    <a:p>
                      <a:pPr marL="0" marR="0" algn="ctr">
                        <a:spcBef>
                          <a:spcPts val="0"/>
                        </a:spcBef>
                        <a:spcAft>
                          <a:spcPts val="0"/>
                        </a:spcAft>
                      </a:pPr>
                      <a:r>
                        <a:rPr lang="en-US" sz="2500" b="0">
                          <a:effectLst>
                            <a:outerShdw blurRad="38100" dist="38100" dir="2700000" algn="tl">
                              <a:srgbClr val="000000">
                                <a:alpha val="43137"/>
                              </a:srgbClr>
                            </a:outerShdw>
                          </a:effectLst>
                          <a:latin typeface="+mj-lt"/>
                          <a:ea typeface="Times New Roman" panose="02020603050405020304" pitchFamily="18" charset="0"/>
                        </a:rPr>
                        <a:t>James</a:t>
                      </a:r>
                    </a:p>
                  </a:txBody>
                  <a:tcPr marL="68580" marR="68580" marT="0" marB="0" anchor="ctr">
                    <a:solidFill>
                      <a:srgbClr val="0000FF"/>
                    </a:solidFill>
                  </a:tcPr>
                </a:tc>
                <a:tc>
                  <a:txBody>
                    <a:bodyPr/>
                    <a:lstStyle/>
                    <a:p>
                      <a:pPr marL="0" marR="0" algn="ctr">
                        <a:spcBef>
                          <a:spcPts val="0"/>
                        </a:spcBef>
                        <a:spcAft>
                          <a:spcPts val="0"/>
                        </a:spcAft>
                      </a:pPr>
                      <a:endPar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endParaRPr>
                    </a:p>
                  </a:txBody>
                  <a:tcPr marL="68580" marR="68580" marT="0" marB="0" anchor="ctr">
                    <a:solidFill>
                      <a:srgbClr val="0000FF"/>
                    </a:solidFill>
                  </a:tcPr>
                </a:tc>
                <a:tc>
                  <a:txBody>
                    <a:bodyPr/>
                    <a:lstStyle/>
                    <a:p>
                      <a:pPr marL="0" marR="0" algn="ctr">
                        <a:spcBef>
                          <a:spcPts val="0"/>
                        </a:spcBef>
                        <a:spcAft>
                          <a:spcPts val="0"/>
                        </a:spcAft>
                      </a:pPr>
                      <a:r>
                        <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rPr>
                        <a:t>Matt.</a:t>
                      </a:r>
                    </a:p>
                  </a:txBody>
                  <a:tcPr marL="68580" marR="68580" marT="0" marB="0" anchor="ctr">
                    <a:solidFill>
                      <a:srgbClr val="0000FF"/>
                    </a:solidFill>
                  </a:tcPr>
                </a:tc>
                <a:extLst>
                  <a:ext uri="{0D108BD9-81ED-4DB2-BD59-A6C34878D82A}">
                    <a16:rowId xmlns:a16="http://schemas.microsoft.com/office/drawing/2014/main" val="4169429589"/>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5:8</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Nearness of Kingdom</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4:17</a:t>
                      </a:r>
                    </a:p>
                  </a:txBody>
                  <a:tcPr marL="0" marR="0" marT="0" marB="0" anchor="ctr"/>
                </a:tc>
                <a:extLst>
                  <a:ext uri="{0D108BD9-81ED-4DB2-BD59-A6C34878D82A}">
                    <a16:rowId xmlns:a16="http://schemas.microsoft.com/office/drawing/2014/main" val="2404057845"/>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2:5</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Poor are Blessed</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5:3</a:t>
                      </a:r>
                    </a:p>
                  </a:txBody>
                  <a:tcPr marL="0" marR="0" marT="0" marB="0" anchor="ctr"/>
                </a:tc>
                <a:extLst>
                  <a:ext uri="{0D108BD9-81ED-4DB2-BD59-A6C34878D82A}">
                    <a16:rowId xmlns:a16="http://schemas.microsoft.com/office/drawing/2014/main" val="2443480424"/>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2:13</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Merciful are Blessed</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5:7</a:t>
                      </a:r>
                    </a:p>
                  </a:txBody>
                  <a:tcPr marL="0" marR="0" marT="0" marB="0" anchor="ctr"/>
                </a:tc>
                <a:extLst>
                  <a:ext uri="{0D108BD9-81ED-4DB2-BD59-A6C34878D82A}">
                    <a16:rowId xmlns:a16="http://schemas.microsoft.com/office/drawing/2014/main" val="1870086709"/>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4:8</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Purity of Heart</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5:8</a:t>
                      </a:r>
                    </a:p>
                  </a:txBody>
                  <a:tcPr marL="0" marR="0" marT="0" marB="0" anchor="ctr"/>
                </a:tc>
                <a:extLst>
                  <a:ext uri="{0D108BD9-81ED-4DB2-BD59-A6C34878D82A}">
                    <a16:rowId xmlns:a16="http://schemas.microsoft.com/office/drawing/2014/main" val="4251791417"/>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3:18</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Peacemaking</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5:9</a:t>
                      </a:r>
                    </a:p>
                  </a:txBody>
                  <a:tcPr marL="0" marR="0" marT="0" marB="0" anchor="ctr"/>
                </a:tc>
                <a:extLst>
                  <a:ext uri="{0D108BD9-81ED-4DB2-BD59-A6C34878D82A}">
                    <a16:rowId xmlns:a16="http://schemas.microsoft.com/office/drawing/2014/main" val="1862422938"/>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5:10-11</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Persecution &amp; Trial</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5:11-12</a:t>
                      </a:r>
                    </a:p>
                  </a:txBody>
                  <a:tcPr marL="0" marR="0" marT="0" marB="0" anchor="ctr"/>
                </a:tc>
                <a:extLst>
                  <a:ext uri="{0D108BD9-81ED-4DB2-BD59-A6C34878D82A}">
                    <a16:rowId xmlns:a16="http://schemas.microsoft.com/office/drawing/2014/main" val="2134145788"/>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1:17</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Light of Good Works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5:16</a:t>
                      </a:r>
                    </a:p>
                  </a:txBody>
                  <a:tcPr marL="0" marR="0" marT="0" marB="0" anchor="ctr"/>
                </a:tc>
                <a:extLst>
                  <a:ext uri="{0D108BD9-81ED-4DB2-BD59-A6C34878D82A}">
                    <a16:rowId xmlns:a16="http://schemas.microsoft.com/office/drawing/2014/main" val="2921519900"/>
                  </a:ext>
                </a:extLst>
              </a:tr>
              <a:tr h="502920">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1:25</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Law Fulfilled in Jesus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5:17</a:t>
                      </a:r>
                    </a:p>
                  </a:txBody>
                  <a:tcPr marL="0" marR="0" marT="0" marB="0" anchor="ctr"/>
                </a:tc>
                <a:extLst>
                  <a:ext uri="{0D108BD9-81ED-4DB2-BD59-A6C34878D82A}">
                    <a16:rowId xmlns:a16="http://schemas.microsoft.com/office/drawing/2014/main" val="3948395128"/>
                  </a:ext>
                </a:extLst>
              </a:tr>
            </a:tbl>
          </a:graphicData>
        </a:graphic>
      </p:graphicFrame>
      <p:sp>
        <p:nvSpPr>
          <p:cNvPr id="4" name="Slide Number Placeholder 3">
            <a:extLst>
              <a:ext uri="{FF2B5EF4-FFF2-40B4-BE49-F238E27FC236}">
                <a16:creationId xmlns:a16="http://schemas.microsoft.com/office/drawing/2014/main" id="{49A2A90E-B154-42A7-9611-52600366BB99}"/>
              </a:ext>
            </a:extLst>
          </p:cNvPr>
          <p:cNvSpPr>
            <a:spLocks noGrp="1"/>
          </p:cNvSpPr>
          <p:nvPr>
            <p:ph type="sldNum" sz="quarter" idx="12"/>
          </p:nvPr>
        </p:nvSpPr>
        <p:spPr/>
        <p:txBody>
          <a:bodyPr/>
          <a:lstStyle/>
          <a:p>
            <a:fld id="{3758B188-8A47-4320-BD68-97F17B3079E3}" type="slidenum">
              <a:rPr lang="en-US" smtClean="0"/>
              <a:t>730</a:t>
            </a:fld>
            <a:endParaRPr lang="en-US"/>
          </a:p>
        </p:txBody>
      </p:sp>
      <p:sp>
        <p:nvSpPr>
          <p:cNvPr id="6" name="Footer Placeholder 5">
            <a:extLst>
              <a:ext uri="{FF2B5EF4-FFF2-40B4-BE49-F238E27FC236}">
                <a16:creationId xmlns:a16="http://schemas.microsoft.com/office/drawing/2014/main" id="{5569D212-5739-47E6-B54B-68073DEB1632}"/>
              </a:ext>
            </a:extLst>
          </p:cNvPr>
          <p:cNvSpPr>
            <a:spLocks noGrp="1"/>
          </p:cNvSpPr>
          <p:nvPr>
            <p:ph type="ftr" sz="quarter" idx="11"/>
          </p:nvPr>
        </p:nvSpPr>
        <p:spPr/>
        <p:txBody>
          <a:bodyPr/>
          <a:lstStyle/>
          <a:p>
            <a:r>
              <a:rPr lang="en-US"/>
              <a:t>Robertson, NAC, 36:34-38</a:t>
            </a:r>
          </a:p>
        </p:txBody>
      </p:sp>
    </p:spTree>
    <p:extLst>
      <p:ext uri="{BB962C8B-B14F-4D97-AF65-F5344CB8AC3E}">
        <p14:creationId xmlns:p14="http://schemas.microsoft.com/office/powerpoint/2010/main" val="1907956636"/>
      </p:ext>
    </p:extLst>
  </p:cSld>
  <p:clrMapOvr>
    <a:masterClrMapping/>
  </p:clrMapOvr>
  <p:transition spd="med">
    <p:pull/>
  </p:transition>
</p:sld>
</file>

<file path=ppt/slides/slide73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EA00C0C-CE4F-7160-8910-EBCB42781D4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20AB141-35BD-CC1F-7931-5FABE4C7C6DD}"/>
              </a:ext>
            </a:extLst>
          </p:cNvPr>
          <p:cNvSpPr>
            <a:spLocks noGrp="1"/>
          </p:cNvSpPr>
          <p:nvPr>
            <p:ph type="title"/>
          </p:nvPr>
        </p:nvSpPr>
        <p:spPr/>
        <p:txBody>
          <a:bodyPr/>
          <a:lstStyle/>
          <a:p>
            <a:r>
              <a:rPr lang="en-US"/>
              <a:t>James &amp; Matthew</a:t>
            </a:r>
          </a:p>
        </p:txBody>
      </p:sp>
      <p:graphicFrame>
        <p:nvGraphicFramePr>
          <p:cNvPr id="5" name="Content Placeholder 4">
            <a:extLst>
              <a:ext uri="{FF2B5EF4-FFF2-40B4-BE49-F238E27FC236}">
                <a16:creationId xmlns:a16="http://schemas.microsoft.com/office/drawing/2014/main" id="{56462D2A-C464-E17D-C661-8023F494FAC2}"/>
              </a:ext>
            </a:extLst>
          </p:cNvPr>
          <p:cNvGraphicFramePr>
            <a:graphicFrameLocks noGrp="1"/>
          </p:cNvGraphicFramePr>
          <p:nvPr>
            <p:ph idx="1"/>
            <p:extLst>
              <p:ext uri="{D42A27DB-BD31-4B8C-83A1-F6EECF244321}">
                <p14:modId xmlns:p14="http://schemas.microsoft.com/office/powerpoint/2010/main" val="1153756028"/>
              </p:ext>
            </p:extLst>
          </p:nvPr>
        </p:nvGraphicFramePr>
        <p:xfrm>
          <a:off x="457200" y="1420813"/>
          <a:ext cx="8229600" cy="4487620"/>
        </p:xfrm>
        <a:graphic>
          <a:graphicData uri="http://schemas.openxmlformats.org/drawingml/2006/table">
            <a:tbl>
              <a:tblPr firstRow="1" bandCol="1">
                <a:tableStyleId>{5C22544A-7EE6-4342-B048-85BDC9FD1C3A}</a:tableStyleId>
              </a:tblPr>
              <a:tblGrid>
                <a:gridCol w="1746738">
                  <a:extLst>
                    <a:ext uri="{9D8B030D-6E8A-4147-A177-3AD203B41FA5}">
                      <a16:colId xmlns:a16="http://schemas.microsoft.com/office/drawing/2014/main" val="3829044115"/>
                    </a:ext>
                  </a:extLst>
                </a:gridCol>
                <a:gridCol w="4900247">
                  <a:extLst>
                    <a:ext uri="{9D8B030D-6E8A-4147-A177-3AD203B41FA5}">
                      <a16:colId xmlns:a16="http://schemas.microsoft.com/office/drawing/2014/main" val="797007284"/>
                    </a:ext>
                  </a:extLst>
                </a:gridCol>
                <a:gridCol w="1582615">
                  <a:extLst>
                    <a:ext uri="{9D8B030D-6E8A-4147-A177-3AD203B41FA5}">
                      <a16:colId xmlns:a16="http://schemas.microsoft.com/office/drawing/2014/main" val="553975582"/>
                    </a:ext>
                  </a:extLst>
                </a:gridCol>
              </a:tblGrid>
              <a:tr h="448762">
                <a:tc>
                  <a:txBody>
                    <a:bodyPr/>
                    <a:lstStyle/>
                    <a:p>
                      <a:pPr marL="0" marR="0" algn="ctr">
                        <a:spcBef>
                          <a:spcPts val="0"/>
                        </a:spcBef>
                        <a:spcAft>
                          <a:spcPts val="0"/>
                        </a:spcAft>
                      </a:pPr>
                      <a:r>
                        <a:rPr lang="en-US" sz="2500" b="0">
                          <a:effectLst>
                            <a:outerShdw blurRad="38100" dist="38100" dir="2700000" algn="tl">
                              <a:srgbClr val="000000">
                                <a:alpha val="43137"/>
                              </a:srgbClr>
                            </a:outerShdw>
                          </a:effectLst>
                          <a:latin typeface="+mj-lt"/>
                          <a:ea typeface="Times New Roman" panose="02020603050405020304" pitchFamily="18" charset="0"/>
                        </a:rPr>
                        <a:t>James</a:t>
                      </a:r>
                    </a:p>
                  </a:txBody>
                  <a:tcPr marL="68580" marR="68580" marT="0" marB="0" anchor="ctr">
                    <a:solidFill>
                      <a:srgbClr val="0000FF"/>
                    </a:solidFill>
                  </a:tcPr>
                </a:tc>
                <a:tc>
                  <a:txBody>
                    <a:bodyPr/>
                    <a:lstStyle/>
                    <a:p>
                      <a:pPr marL="0" marR="0" algn="ctr">
                        <a:spcBef>
                          <a:spcPts val="0"/>
                        </a:spcBef>
                        <a:spcAft>
                          <a:spcPts val="0"/>
                        </a:spcAft>
                      </a:pPr>
                      <a:endPar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endParaRPr>
                    </a:p>
                  </a:txBody>
                  <a:tcPr marL="68580" marR="68580" marT="0" marB="0" anchor="ctr">
                    <a:solidFill>
                      <a:srgbClr val="0000FF"/>
                    </a:solidFill>
                  </a:tcPr>
                </a:tc>
                <a:tc>
                  <a:txBody>
                    <a:bodyPr/>
                    <a:lstStyle/>
                    <a:p>
                      <a:pPr marL="0" marR="0" algn="ctr">
                        <a:spcBef>
                          <a:spcPts val="0"/>
                        </a:spcBef>
                        <a:spcAft>
                          <a:spcPts val="0"/>
                        </a:spcAft>
                      </a:pPr>
                      <a:r>
                        <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rPr>
                        <a:t>Matt.</a:t>
                      </a:r>
                    </a:p>
                  </a:txBody>
                  <a:tcPr marL="68580" marR="68580" marT="0" marB="0" anchor="ctr">
                    <a:solidFill>
                      <a:srgbClr val="0000FF"/>
                    </a:solidFill>
                  </a:tcPr>
                </a:tc>
                <a:extLst>
                  <a:ext uri="{0D108BD9-81ED-4DB2-BD59-A6C34878D82A}">
                    <a16:rowId xmlns:a16="http://schemas.microsoft.com/office/drawing/2014/main" val="4169429589"/>
                  </a:ext>
                </a:extLst>
              </a:tr>
              <a:tr h="44876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5:12</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Don’t Swear Oaths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5:34-37</a:t>
                      </a:r>
                    </a:p>
                  </a:txBody>
                  <a:tcPr marL="0" marR="0" marT="0" marB="0" anchor="ctr"/>
                </a:tc>
                <a:extLst>
                  <a:ext uri="{0D108BD9-81ED-4DB2-BD59-A6C34878D82A}">
                    <a16:rowId xmlns:a16="http://schemas.microsoft.com/office/drawing/2014/main" val="2404057845"/>
                  </a:ext>
                </a:extLst>
              </a:tr>
              <a:tr h="44876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1:4; 3:2</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Be Perfect</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5:48</a:t>
                      </a:r>
                    </a:p>
                  </a:txBody>
                  <a:tcPr marL="0" marR="0" marT="0" marB="0" anchor="ctr"/>
                </a:tc>
                <a:extLst>
                  <a:ext uri="{0D108BD9-81ED-4DB2-BD59-A6C34878D82A}">
                    <a16:rowId xmlns:a16="http://schemas.microsoft.com/office/drawing/2014/main" val="2443480424"/>
                  </a:ext>
                </a:extLst>
              </a:tr>
              <a:tr h="44876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2:15-16</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Prayer for Daily Bread</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6:11</a:t>
                      </a:r>
                    </a:p>
                  </a:txBody>
                  <a:tcPr marL="0" marR="0" marT="0" marB="0" anchor="ctr"/>
                </a:tc>
                <a:extLst>
                  <a:ext uri="{0D108BD9-81ED-4DB2-BD59-A6C34878D82A}">
                    <a16:rowId xmlns:a16="http://schemas.microsoft.com/office/drawing/2014/main" val="1870086709"/>
                  </a:ext>
                </a:extLst>
              </a:tr>
              <a:tr h="44876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5:2-3</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Don’t Hoard Riches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6:19</a:t>
                      </a:r>
                    </a:p>
                  </a:txBody>
                  <a:tcPr marL="0" marR="0" marT="0" marB="0" anchor="ctr"/>
                </a:tc>
                <a:extLst>
                  <a:ext uri="{0D108BD9-81ED-4DB2-BD59-A6C34878D82A}">
                    <a16:rowId xmlns:a16="http://schemas.microsoft.com/office/drawing/2014/main" val="4251791417"/>
                  </a:ext>
                </a:extLst>
              </a:tr>
              <a:tr h="44876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4:4, 8</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Good &amp; Bad Eyes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6:22</a:t>
                      </a:r>
                    </a:p>
                  </a:txBody>
                  <a:tcPr marL="0" marR="0" marT="0" marB="0" anchor="ctr"/>
                </a:tc>
                <a:extLst>
                  <a:ext uri="{0D108BD9-81ED-4DB2-BD59-A6C34878D82A}">
                    <a16:rowId xmlns:a16="http://schemas.microsoft.com/office/drawing/2014/main" val="1862422938"/>
                  </a:ext>
                </a:extLst>
              </a:tr>
              <a:tr h="44876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1:11</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Perishability of </a:t>
                      </a:r>
                      <a:r>
                        <a:rPr lang="en-US" sz="2000" kern="1200" err="1">
                          <a:solidFill>
                            <a:schemeClr val="dk1"/>
                          </a:solidFill>
                          <a:effectLst/>
                          <a:latin typeface="+mj-lt"/>
                          <a:ea typeface="Calibri" panose="020F0502020204030204" pitchFamily="34" charset="0"/>
                          <a:cs typeface="Times New Roman" panose="02020603050405020304" pitchFamily="18" charset="0"/>
                        </a:rPr>
                        <a:t>Eartly</a:t>
                      </a:r>
                      <a:r>
                        <a:rPr lang="en-US" sz="2000" kern="1200">
                          <a:solidFill>
                            <a:schemeClr val="dk1"/>
                          </a:solidFill>
                          <a:effectLst/>
                          <a:latin typeface="+mj-lt"/>
                          <a:ea typeface="Calibri" panose="020F0502020204030204" pitchFamily="34" charset="0"/>
                          <a:cs typeface="Times New Roman" panose="02020603050405020304" pitchFamily="18" charset="0"/>
                        </a:rPr>
                        <a:t> Goods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6:29</a:t>
                      </a:r>
                    </a:p>
                  </a:txBody>
                  <a:tcPr marL="0" marR="0" marT="0" marB="0" anchor="ctr"/>
                </a:tc>
                <a:extLst>
                  <a:ext uri="{0D108BD9-81ED-4DB2-BD59-A6C34878D82A}">
                    <a16:rowId xmlns:a16="http://schemas.microsoft.com/office/drawing/2014/main" val="2134145788"/>
                  </a:ext>
                </a:extLst>
              </a:tr>
              <a:tr h="44876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4:13-14</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Uncertainty of Tomorrow</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6:34</a:t>
                      </a:r>
                    </a:p>
                  </a:txBody>
                  <a:tcPr marL="0" marR="0" marT="0" marB="0" anchor="ctr"/>
                </a:tc>
                <a:extLst>
                  <a:ext uri="{0D108BD9-81ED-4DB2-BD59-A6C34878D82A}">
                    <a16:rowId xmlns:a16="http://schemas.microsoft.com/office/drawing/2014/main" val="2921519900"/>
                  </a:ext>
                </a:extLst>
              </a:tr>
              <a:tr h="44876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4:11-12</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Don’t Judge</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7:1</a:t>
                      </a:r>
                    </a:p>
                  </a:txBody>
                  <a:tcPr marL="0" marR="0" marT="0" marB="0" anchor="ctr"/>
                </a:tc>
                <a:extLst>
                  <a:ext uri="{0D108BD9-81ED-4DB2-BD59-A6C34878D82A}">
                    <a16:rowId xmlns:a16="http://schemas.microsoft.com/office/drawing/2014/main" val="3948395128"/>
                  </a:ext>
                </a:extLst>
              </a:tr>
              <a:tr h="44876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1:5; 4:3</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Ask God in Prayer</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7:7-8</a:t>
                      </a:r>
                    </a:p>
                  </a:txBody>
                  <a:tcPr marL="0" marR="0" marT="0" marB="0" anchor="ctr"/>
                </a:tc>
                <a:extLst>
                  <a:ext uri="{0D108BD9-81ED-4DB2-BD59-A6C34878D82A}">
                    <a16:rowId xmlns:a16="http://schemas.microsoft.com/office/drawing/2014/main" val="3387280261"/>
                  </a:ext>
                </a:extLst>
              </a:tr>
            </a:tbl>
          </a:graphicData>
        </a:graphic>
      </p:graphicFrame>
      <p:sp>
        <p:nvSpPr>
          <p:cNvPr id="4" name="Slide Number Placeholder 3">
            <a:extLst>
              <a:ext uri="{FF2B5EF4-FFF2-40B4-BE49-F238E27FC236}">
                <a16:creationId xmlns:a16="http://schemas.microsoft.com/office/drawing/2014/main" id="{B16F66A5-3B6B-FBEE-8CD8-02614F587763}"/>
              </a:ext>
            </a:extLst>
          </p:cNvPr>
          <p:cNvSpPr>
            <a:spLocks noGrp="1"/>
          </p:cNvSpPr>
          <p:nvPr>
            <p:ph type="sldNum" sz="quarter" idx="12"/>
          </p:nvPr>
        </p:nvSpPr>
        <p:spPr/>
        <p:txBody>
          <a:bodyPr/>
          <a:lstStyle/>
          <a:p>
            <a:fld id="{3758B188-8A47-4320-BD68-97F17B3079E3}" type="slidenum">
              <a:rPr lang="en-US" smtClean="0"/>
              <a:t>731</a:t>
            </a:fld>
            <a:endParaRPr lang="en-US"/>
          </a:p>
        </p:txBody>
      </p:sp>
      <p:sp>
        <p:nvSpPr>
          <p:cNvPr id="6" name="Footer Placeholder 5">
            <a:extLst>
              <a:ext uri="{FF2B5EF4-FFF2-40B4-BE49-F238E27FC236}">
                <a16:creationId xmlns:a16="http://schemas.microsoft.com/office/drawing/2014/main" id="{4912EE4D-932B-7EE7-DABA-1BA3C4E28D27}"/>
              </a:ext>
            </a:extLst>
          </p:cNvPr>
          <p:cNvSpPr>
            <a:spLocks noGrp="1"/>
          </p:cNvSpPr>
          <p:nvPr>
            <p:ph type="ftr" sz="quarter" idx="11"/>
          </p:nvPr>
        </p:nvSpPr>
        <p:spPr/>
        <p:txBody>
          <a:bodyPr/>
          <a:lstStyle/>
          <a:p>
            <a:r>
              <a:rPr lang="en-US"/>
              <a:t>Robertson, NAC, 36:34-38</a:t>
            </a:r>
          </a:p>
        </p:txBody>
      </p:sp>
    </p:spTree>
    <p:extLst>
      <p:ext uri="{BB962C8B-B14F-4D97-AF65-F5344CB8AC3E}">
        <p14:creationId xmlns:p14="http://schemas.microsoft.com/office/powerpoint/2010/main" val="1381894491"/>
      </p:ext>
    </p:extLst>
  </p:cSld>
  <p:clrMapOvr>
    <a:masterClrMapping/>
  </p:clrMapOvr>
  <p:transition spd="med">
    <p:pull/>
  </p:transition>
</p:sld>
</file>

<file path=ppt/slides/slide73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14731B7-3909-A97C-3033-C5928ADC1A3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A39DE71-20C0-D20E-AB7E-4D82161E9AD4}"/>
              </a:ext>
            </a:extLst>
          </p:cNvPr>
          <p:cNvSpPr>
            <a:spLocks noGrp="1"/>
          </p:cNvSpPr>
          <p:nvPr>
            <p:ph type="title"/>
          </p:nvPr>
        </p:nvSpPr>
        <p:spPr/>
        <p:txBody>
          <a:bodyPr/>
          <a:lstStyle/>
          <a:p>
            <a:r>
              <a:rPr lang="en-US"/>
              <a:t>James &amp; Matthew</a:t>
            </a:r>
          </a:p>
        </p:txBody>
      </p:sp>
      <p:graphicFrame>
        <p:nvGraphicFramePr>
          <p:cNvPr id="5" name="Content Placeholder 4">
            <a:extLst>
              <a:ext uri="{FF2B5EF4-FFF2-40B4-BE49-F238E27FC236}">
                <a16:creationId xmlns:a16="http://schemas.microsoft.com/office/drawing/2014/main" id="{1FA63657-307F-CDFD-00A6-0AAEB684E7DB}"/>
              </a:ext>
            </a:extLst>
          </p:cNvPr>
          <p:cNvGraphicFramePr>
            <a:graphicFrameLocks noGrp="1"/>
          </p:cNvGraphicFramePr>
          <p:nvPr>
            <p:ph idx="1"/>
            <p:extLst>
              <p:ext uri="{D42A27DB-BD31-4B8C-83A1-F6EECF244321}">
                <p14:modId xmlns:p14="http://schemas.microsoft.com/office/powerpoint/2010/main" val="958868921"/>
              </p:ext>
            </p:extLst>
          </p:nvPr>
        </p:nvGraphicFramePr>
        <p:xfrm>
          <a:off x="457200" y="1420814"/>
          <a:ext cx="8229600" cy="4321935"/>
        </p:xfrm>
        <a:graphic>
          <a:graphicData uri="http://schemas.openxmlformats.org/drawingml/2006/table">
            <a:tbl>
              <a:tblPr firstRow="1" bandCol="1">
                <a:tableStyleId>{5C22544A-7EE6-4342-B048-85BDC9FD1C3A}</a:tableStyleId>
              </a:tblPr>
              <a:tblGrid>
                <a:gridCol w="1746738">
                  <a:extLst>
                    <a:ext uri="{9D8B030D-6E8A-4147-A177-3AD203B41FA5}">
                      <a16:colId xmlns:a16="http://schemas.microsoft.com/office/drawing/2014/main" val="3829044115"/>
                    </a:ext>
                  </a:extLst>
                </a:gridCol>
                <a:gridCol w="4900247">
                  <a:extLst>
                    <a:ext uri="{9D8B030D-6E8A-4147-A177-3AD203B41FA5}">
                      <a16:colId xmlns:a16="http://schemas.microsoft.com/office/drawing/2014/main" val="797007284"/>
                    </a:ext>
                  </a:extLst>
                </a:gridCol>
                <a:gridCol w="1582615">
                  <a:extLst>
                    <a:ext uri="{9D8B030D-6E8A-4147-A177-3AD203B41FA5}">
                      <a16:colId xmlns:a16="http://schemas.microsoft.com/office/drawing/2014/main" val="553975582"/>
                    </a:ext>
                  </a:extLst>
                </a:gridCol>
              </a:tblGrid>
              <a:tr h="410372">
                <a:tc>
                  <a:txBody>
                    <a:bodyPr/>
                    <a:lstStyle/>
                    <a:p>
                      <a:pPr marL="0" marR="0" algn="ctr">
                        <a:spcBef>
                          <a:spcPts val="0"/>
                        </a:spcBef>
                        <a:spcAft>
                          <a:spcPts val="0"/>
                        </a:spcAft>
                      </a:pPr>
                      <a:r>
                        <a:rPr lang="en-US" sz="2500" b="0">
                          <a:effectLst>
                            <a:outerShdw blurRad="38100" dist="38100" dir="2700000" algn="tl">
                              <a:srgbClr val="000000">
                                <a:alpha val="43137"/>
                              </a:srgbClr>
                            </a:outerShdw>
                          </a:effectLst>
                          <a:latin typeface="+mj-lt"/>
                          <a:ea typeface="Times New Roman" panose="02020603050405020304" pitchFamily="18" charset="0"/>
                        </a:rPr>
                        <a:t>James</a:t>
                      </a:r>
                    </a:p>
                  </a:txBody>
                  <a:tcPr marL="68580" marR="68580" marT="0" marB="0" anchor="ctr">
                    <a:solidFill>
                      <a:srgbClr val="0000FF"/>
                    </a:solidFill>
                  </a:tcPr>
                </a:tc>
                <a:tc>
                  <a:txBody>
                    <a:bodyPr/>
                    <a:lstStyle/>
                    <a:p>
                      <a:pPr marL="0" marR="0" algn="ctr">
                        <a:spcBef>
                          <a:spcPts val="0"/>
                        </a:spcBef>
                        <a:spcAft>
                          <a:spcPts val="0"/>
                        </a:spcAft>
                      </a:pPr>
                      <a:endPar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endParaRPr>
                    </a:p>
                  </a:txBody>
                  <a:tcPr marL="68580" marR="68580" marT="0" marB="0" anchor="ctr">
                    <a:solidFill>
                      <a:srgbClr val="0000FF"/>
                    </a:solidFill>
                  </a:tcPr>
                </a:tc>
                <a:tc>
                  <a:txBody>
                    <a:bodyPr/>
                    <a:lstStyle/>
                    <a:p>
                      <a:pPr marL="0" marR="0" algn="ctr">
                        <a:spcBef>
                          <a:spcPts val="0"/>
                        </a:spcBef>
                        <a:spcAft>
                          <a:spcPts val="0"/>
                        </a:spcAft>
                      </a:pPr>
                      <a:r>
                        <a:rPr lang="en-US" sz="2500" b="0" kern="1200">
                          <a:solidFill>
                            <a:schemeClr val="lt1"/>
                          </a:solidFill>
                          <a:effectLst>
                            <a:outerShdw blurRad="38100" dist="38100" dir="2700000" algn="tl">
                              <a:srgbClr val="000000">
                                <a:alpha val="43137"/>
                              </a:srgbClr>
                            </a:outerShdw>
                          </a:effectLst>
                          <a:latin typeface="+mj-lt"/>
                          <a:ea typeface="Times New Roman" panose="02020603050405020304" pitchFamily="18" charset="0"/>
                          <a:cs typeface="+mn-cs"/>
                        </a:rPr>
                        <a:t>Matt.</a:t>
                      </a:r>
                    </a:p>
                  </a:txBody>
                  <a:tcPr marL="68580" marR="68580" marT="0" marB="0" anchor="ctr">
                    <a:solidFill>
                      <a:srgbClr val="0000FF"/>
                    </a:solidFill>
                  </a:tcPr>
                </a:tc>
                <a:extLst>
                  <a:ext uri="{0D108BD9-81ED-4DB2-BD59-A6C34878D82A}">
                    <a16:rowId xmlns:a16="http://schemas.microsoft.com/office/drawing/2014/main" val="4169429589"/>
                  </a:ext>
                </a:extLst>
              </a:tr>
              <a:tr h="41037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3:10-13, 18</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Know by Fruits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7:16</a:t>
                      </a:r>
                    </a:p>
                  </a:txBody>
                  <a:tcPr marL="0" marR="0" marT="0" marB="0" anchor="ctr"/>
                </a:tc>
                <a:extLst>
                  <a:ext uri="{0D108BD9-81ED-4DB2-BD59-A6C34878D82A}">
                    <a16:rowId xmlns:a16="http://schemas.microsoft.com/office/drawing/2014/main" val="2443480424"/>
                  </a:ext>
                </a:extLst>
              </a:tr>
              <a:tr h="512914">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1:26-27; 2:14-26; 3:13-14</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Warning Against Profession</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7:21-23</a:t>
                      </a:r>
                    </a:p>
                  </a:txBody>
                  <a:tcPr marL="0" marR="0" marT="0" marB="0" anchor="ctr"/>
                </a:tc>
                <a:extLst>
                  <a:ext uri="{0D108BD9-81ED-4DB2-BD59-A6C34878D82A}">
                    <a16:rowId xmlns:a16="http://schemas.microsoft.com/office/drawing/2014/main" val="1870086709"/>
                  </a:ext>
                </a:extLst>
              </a:tr>
              <a:tr h="41037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1:22-25</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Security by Obedience</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7:24</a:t>
                      </a:r>
                    </a:p>
                  </a:txBody>
                  <a:tcPr marL="0" marR="0" marT="0" marB="0" anchor="ctr"/>
                </a:tc>
                <a:extLst>
                  <a:ext uri="{0D108BD9-81ED-4DB2-BD59-A6C34878D82A}">
                    <a16:rowId xmlns:a16="http://schemas.microsoft.com/office/drawing/2014/main" val="4251791417"/>
                  </a:ext>
                </a:extLst>
              </a:tr>
              <a:tr h="41037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2:19</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Demon’s Fear</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8:29</a:t>
                      </a:r>
                    </a:p>
                  </a:txBody>
                  <a:tcPr marL="0" marR="0" marT="0" marB="0" anchor="ctr"/>
                </a:tc>
                <a:extLst>
                  <a:ext uri="{0D108BD9-81ED-4DB2-BD59-A6C34878D82A}">
                    <a16:rowId xmlns:a16="http://schemas.microsoft.com/office/drawing/2014/main" val="1862422938"/>
                  </a:ext>
                </a:extLst>
              </a:tr>
              <a:tr h="41037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1:12</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Endurance leads to Salvation</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10:22</a:t>
                      </a:r>
                    </a:p>
                  </a:txBody>
                  <a:tcPr marL="0" marR="0" marT="0" marB="0" anchor="ctr"/>
                </a:tc>
                <a:extLst>
                  <a:ext uri="{0D108BD9-81ED-4DB2-BD59-A6C34878D82A}">
                    <a16:rowId xmlns:a16="http://schemas.microsoft.com/office/drawing/2014/main" val="2134145788"/>
                  </a:ext>
                </a:extLst>
              </a:tr>
              <a:tr h="41037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5:15</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Forgiveness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12:32</a:t>
                      </a:r>
                    </a:p>
                  </a:txBody>
                  <a:tcPr marL="0" marR="0" marT="0" marB="0" anchor="ctr"/>
                </a:tc>
                <a:extLst>
                  <a:ext uri="{0D108BD9-81ED-4DB2-BD59-A6C34878D82A}">
                    <a16:rowId xmlns:a16="http://schemas.microsoft.com/office/drawing/2014/main" val="2921519900"/>
                  </a:ext>
                </a:extLst>
              </a:tr>
              <a:tr h="41037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3:1-2</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Idle Words</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12:36</a:t>
                      </a:r>
                    </a:p>
                  </a:txBody>
                  <a:tcPr marL="0" marR="0" marT="0" marB="0" anchor="ctr"/>
                </a:tc>
                <a:extLst>
                  <a:ext uri="{0D108BD9-81ED-4DB2-BD59-A6C34878D82A}">
                    <a16:rowId xmlns:a16="http://schemas.microsoft.com/office/drawing/2014/main" val="3948395128"/>
                  </a:ext>
                </a:extLst>
              </a:tr>
              <a:tr h="41037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1:9-10; 4:10</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Humility</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18:4</a:t>
                      </a:r>
                    </a:p>
                  </a:txBody>
                  <a:tcPr marL="0" marR="0" marT="0" marB="0" anchor="ctr"/>
                </a:tc>
                <a:extLst>
                  <a:ext uri="{0D108BD9-81ED-4DB2-BD59-A6C34878D82A}">
                    <a16:rowId xmlns:a16="http://schemas.microsoft.com/office/drawing/2014/main" val="3185807298"/>
                  </a:ext>
                </a:extLst>
              </a:tr>
              <a:tr h="410372">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5:8-9</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j-lt"/>
                          <a:ea typeface="Calibri" panose="020F0502020204030204" pitchFamily="34" charset="0"/>
                          <a:cs typeface="Times New Roman" panose="02020603050405020304" pitchFamily="18" charset="0"/>
                        </a:rPr>
                        <a:t>Jesus at the Door</a:t>
                      </a:r>
                    </a:p>
                  </a:txBody>
                  <a:tcPr marL="0" marR="0" marT="0" marB="0" anchor="ctr"/>
                </a:tc>
                <a:tc>
                  <a:txBody>
                    <a:bodyPr/>
                    <a:lstStyle/>
                    <a:p>
                      <a:pPr marL="0" marR="0" algn="ctr" defTabSz="914400" rtl="0" eaLnBrk="1" latinLnBrk="0" hangingPunct="1">
                        <a:lnSpc>
                          <a:spcPct val="107000"/>
                        </a:lnSpc>
                        <a:spcBef>
                          <a:spcPts val="0"/>
                        </a:spcBef>
                        <a:spcAft>
                          <a:spcPts val="0"/>
                        </a:spcAft>
                      </a:pPr>
                      <a:r>
                        <a:rPr lang="en-US" sz="2000" kern="1200">
                          <a:solidFill>
                            <a:schemeClr val="dk1"/>
                          </a:solidFill>
                          <a:effectLst/>
                          <a:latin typeface="+mn-lt"/>
                          <a:ea typeface="Calibri" panose="020F0502020204030204" pitchFamily="34" charset="0"/>
                          <a:cs typeface="Times New Roman" panose="02020603050405020304" pitchFamily="18" charset="0"/>
                        </a:rPr>
                        <a:t>24:33</a:t>
                      </a:r>
                    </a:p>
                  </a:txBody>
                  <a:tcPr marL="0" marR="0" marT="0" marB="0" anchor="ctr"/>
                </a:tc>
                <a:extLst>
                  <a:ext uri="{0D108BD9-81ED-4DB2-BD59-A6C34878D82A}">
                    <a16:rowId xmlns:a16="http://schemas.microsoft.com/office/drawing/2014/main" val="1722798292"/>
                  </a:ext>
                </a:extLst>
              </a:tr>
            </a:tbl>
          </a:graphicData>
        </a:graphic>
      </p:graphicFrame>
      <p:sp>
        <p:nvSpPr>
          <p:cNvPr id="4" name="Slide Number Placeholder 3">
            <a:extLst>
              <a:ext uri="{FF2B5EF4-FFF2-40B4-BE49-F238E27FC236}">
                <a16:creationId xmlns:a16="http://schemas.microsoft.com/office/drawing/2014/main" id="{51878E88-C17B-C36D-7749-369D6C5B7D87}"/>
              </a:ext>
            </a:extLst>
          </p:cNvPr>
          <p:cNvSpPr>
            <a:spLocks noGrp="1"/>
          </p:cNvSpPr>
          <p:nvPr>
            <p:ph type="sldNum" sz="quarter" idx="12"/>
          </p:nvPr>
        </p:nvSpPr>
        <p:spPr/>
        <p:txBody>
          <a:bodyPr/>
          <a:lstStyle/>
          <a:p>
            <a:fld id="{3758B188-8A47-4320-BD68-97F17B3079E3}" type="slidenum">
              <a:rPr lang="en-US" smtClean="0"/>
              <a:t>732</a:t>
            </a:fld>
            <a:endParaRPr lang="en-US"/>
          </a:p>
        </p:txBody>
      </p:sp>
      <p:sp>
        <p:nvSpPr>
          <p:cNvPr id="6" name="Footer Placeholder 5">
            <a:extLst>
              <a:ext uri="{FF2B5EF4-FFF2-40B4-BE49-F238E27FC236}">
                <a16:creationId xmlns:a16="http://schemas.microsoft.com/office/drawing/2014/main" id="{0CDAE769-37E8-D750-83D8-0409324DA6DA}"/>
              </a:ext>
            </a:extLst>
          </p:cNvPr>
          <p:cNvSpPr>
            <a:spLocks noGrp="1"/>
          </p:cNvSpPr>
          <p:nvPr>
            <p:ph type="ftr" sz="quarter" idx="11"/>
          </p:nvPr>
        </p:nvSpPr>
        <p:spPr/>
        <p:txBody>
          <a:bodyPr/>
          <a:lstStyle/>
          <a:p>
            <a:r>
              <a:rPr lang="en-US"/>
              <a:t>Robertson, NAC, 36:34-38</a:t>
            </a:r>
          </a:p>
        </p:txBody>
      </p:sp>
    </p:spTree>
    <p:extLst>
      <p:ext uri="{BB962C8B-B14F-4D97-AF65-F5344CB8AC3E}">
        <p14:creationId xmlns:p14="http://schemas.microsoft.com/office/powerpoint/2010/main" val="3808572928"/>
      </p:ext>
    </p:extLst>
  </p:cSld>
  <p:clrMapOvr>
    <a:masterClrMapping/>
  </p:clrMapOvr>
  <p:transition spd="med">
    <p:pull/>
  </p:transition>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AAD61831-1A72-5674-DD4F-C6F9CB93EA2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8BB67B97-1508-3AE7-434B-686C2547D04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Scroll: Horizontal 5">
            <a:extLst>
              <a:ext uri="{FF2B5EF4-FFF2-40B4-BE49-F238E27FC236}">
                <a16:creationId xmlns:a16="http://schemas.microsoft.com/office/drawing/2014/main" id="{BE54E3BC-311D-B67E-B922-E18566A1BE81}"/>
              </a:ext>
            </a:extLst>
          </p:cNvPr>
          <p:cNvSpPr/>
          <p:nvPr/>
        </p:nvSpPr>
        <p:spPr bwMode="auto">
          <a:xfrm>
            <a:off x="1267452" y="1939127"/>
            <a:ext cx="6411392" cy="3271893"/>
          </a:xfrm>
          <a:prstGeom prst="horizontalScroll">
            <a:avLst/>
          </a:prstGeom>
          <a:solidFill>
            <a:srgbClr val="FFFFCC"/>
          </a:solidFill>
          <a:ln w="9525" cap="flat" cmpd="sng" algn="ctr">
            <a:solidFill>
              <a:srgbClr val="7030A0"/>
            </a:solid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002060"/>
                </a:solidFill>
                <a:effectLst/>
                <a:uLnTx/>
                <a:uFillTx/>
                <a:latin typeface="Arial Black" panose="020B0A04020102020204"/>
                <a:ea typeface="+mn-ea"/>
                <a:cs typeface="+mn-cs"/>
              </a:rPr>
              <a:t>When Were The Gospels Written?</a:t>
            </a:r>
          </a:p>
        </p:txBody>
      </p:sp>
      <p:sp>
        <p:nvSpPr>
          <p:cNvPr id="2" name="Date Placeholder 1">
            <a:extLst>
              <a:ext uri="{FF2B5EF4-FFF2-40B4-BE49-F238E27FC236}">
                <a16:creationId xmlns:a16="http://schemas.microsoft.com/office/drawing/2014/main" id="{5DFAC644-3FCC-10C6-2DE0-9E8D1B779800}"/>
              </a:ext>
            </a:extLst>
          </p:cNvPr>
          <p:cNvSpPr>
            <a:spLocks noGrp="1"/>
          </p:cNvSpPr>
          <p:nvPr>
            <p:ph type="dt" sz="half" idx="10"/>
          </p:nvPr>
        </p:nvSpPr>
        <p:spPr/>
        <p:txBody>
          <a:bodyPr/>
          <a:lstStyle/>
          <a:p>
            <a:r>
              <a:rPr lang="en-US" dirty="0"/>
              <a:t>Outline, 95</a:t>
            </a:r>
          </a:p>
        </p:txBody>
      </p:sp>
    </p:spTree>
    <p:extLst>
      <p:ext uri="{BB962C8B-B14F-4D97-AF65-F5344CB8AC3E}">
        <p14:creationId xmlns:p14="http://schemas.microsoft.com/office/powerpoint/2010/main" val="30570053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z="4200" dirty="0"/>
              <a:t>Documents Must Be Dated</a:t>
            </a:r>
          </a:p>
        </p:txBody>
      </p:sp>
      <p:sp>
        <p:nvSpPr>
          <p:cNvPr id="5" name="Content Placeholder 4"/>
          <p:cNvSpPr>
            <a:spLocks noGrp="1"/>
          </p:cNvSpPr>
          <p:nvPr>
            <p:ph idx="1"/>
          </p:nvPr>
        </p:nvSpPr>
        <p:spPr/>
        <p:txBody>
          <a:bodyPr/>
          <a:lstStyle/>
          <a:p>
            <a:pPr marL="457200" indent="-457200">
              <a:spcAft>
                <a:spcPts val="2400"/>
              </a:spcAft>
            </a:pPr>
            <a:r>
              <a:rPr lang="en-US" sz="2800" dirty="0">
                <a:effectLst>
                  <a:outerShdw blurRad="38100" dist="38100" dir="2700000" algn="tl">
                    <a:srgbClr val="000000">
                      <a:alpha val="43137"/>
                    </a:srgbClr>
                  </a:outerShdw>
                </a:effectLst>
              </a:rPr>
              <a:t>Within </a:t>
            </a:r>
            <a:r>
              <a:rPr lang="en-US" b="1" dirty="0">
                <a:solidFill>
                  <a:srgbClr val="FFFF00"/>
                </a:solidFill>
              </a:rPr>
              <a:t>the lifetime </a:t>
            </a:r>
            <a:r>
              <a:rPr lang="en-US" sz="2800" dirty="0">
                <a:effectLst>
                  <a:outerShdw blurRad="38100" dist="38100" dir="2700000" algn="tl">
                    <a:srgbClr val="000000">
                      <a:alpha val="43137"/>
                    </a:srgbClr>
                  </a:outerShdw>
                </a:effectLst>
              </a:rPr>
              <a:t>of its author</a:t>
            </a:r>
          </a:p>
          <a:p>
            <a:pPr marL="909637" lvl="1"/>
            <a:r>
              <a:rPr lang="en-US" dirty="0">
                <a:effectLst>
                  <a:outerShdw blurRad="38100" dist="38100" dir="2700000" algn="tl">
                    <a:srgbClr val="000000">
                      <a:alpha val="43137"/>
                    </a:srgbClr>
                  </a:outerShdw>
                </a:effectLst>
              </a:rPr>
              <a:t>If the “traditional authors” wrote the Gospels, they </a:t>
            </a:r>
            <a:r>
              <a:rPr lang="en-US" dirty="0" err="1">
                <a:effectLst>
                  <a:outerShdw blurRad="38100" dist="38100" dir="2700000" algn="tl">
                    <a:srgbClr val="000000">
                      <a:alpha val="43137"/>
                    </a:srgbClr>
                  </a:outerShdw>
                </a:effectLst>
              </a:rPr>
              <a:t>they</a:t>
            </a:r>
            <a:r>
              <a:rPr lang="en-US" dirty="0">
                <a:effectLst>
                  <a:outerShdw blurRad="38100" dist="38100" dir="2700000" algn="tl">
                    <a:srgbClr val="000000">
                      <a:alpha val="43137"/>
                    </a:srgbClr>
                  </a:outerShdw>
                </a:effectLst>
              </a:rPr>
              <a:t> must have been written in the 1</a:t>
            </a:r>
            <a:r>
              <a:rPr lang="en-US" baseline="30000" dirty="0">
                <a:effectLst>
                  <a:outerShdw blurRad="38100" dist="38100" dir="2700000" algn="tl">
                    <a:srgbClr val="000000">
                      <a:alpha val="43137"/>
                    </a:srgbClr>
                  </a:outerShdw>
                </a:effectLst>
              </a:rPr>
              <a:t>st</a:t>
            </a:r>
            <a:r>
              <a:rPr lang="en-US" dirty="0">
                <a:effectLst>
                  <a:outerShdw blurRad="38100" dist="38100" dir="2700000" algn="tl">
                    <a:srgbClr val="000000">
                      <a:alpha val="43137"/>
                    </a:srgbClr>
                  </a:outerShdw>
                </a:effectLst>
              </a:rPr>
              <a:t> century</a:t>
            </a:r>
          </a:p>
          <a:p>
            <a:pPr marL="457200" indent="-457200">
              <a:spcAft>
                <a:spcPts val="2400"/>
              </a:spcAft>
            </a:pPr>
            <a:r>
              <a:rPr lang="en-US" dirty="0">
                <a:effectLst>
                  <a:outerShdw blurRad="38100" dist="38100" dir="2700000" algn="tl">
                    <a:srgbClr val="000000">
                      <a:alpha val="43137"/>
                    </a:srgbClr>
                  </a:outerShdw>
                </a:effectLst>
              </a:rPr>
              <a:t>S</a:t>
            </a:r>
            <a:r>
              <a:rPr lang="en-US" sz="2800" dirty="0">
                <a:effectLst>
                  <a:outerShdw blurRad="38100" dist="38100" dir="2700000" algn="tl">
                    <a:srgbClr val="000000">
                      <a:alpha val="43137"/>
                    </a:srgbClr>
                  </a:outerShdw>
                </a:effectLst>
              </a:rPr>
              <a:t>ometime </a:t>
            </a:r>
            <a:r>
              <a:rPr lang="en-US" sz="2800" b="1" dirty="0">
                <a:solidFill>
                  <a:srgbClr val="FFFF00"/>
                </a:solidFill>
                <a:effectLst>
                  <a:outerShdw blurRad="38100" dist="38100" dir="2700000" algn="tl">
                    <a:srgbClr val="000000">
                      <a:alpha val="43137"/>
                    </a:srgbClr>
                  </a:outerShdw>
                </a:effectLst>
              </a:rPr>
              <a:t>after</a:t>
            </a:r>
            <a:r>
              <a:rPr lang="en-US" sz="2800" dirty="0">
                <a:effectLst>
                  <a:outerShdw blurRad="38100" dist="38100" dir="2700000" algn="tl">
                    <a:srgbClr val="000000">
                      <a:alpha val="43137"/>
                    </a:srgbClr>
                  </a:outerShdw>
                </a:effectLst>
              </a:rPr>
              <a:t> the </a:t>
            </a:r>
            <a:r>
              <a:rPr lang="en-US" sz="2800" b="1" dirty="0">
                <a:solidFill>
                  <a:srgbClr val="FFFF00"/>
                </a:solidFill>
                <a:effectLst>
                  <a:outerShdw blurRad="38100" dist="38100" dir="2700000" algn="tl">
                    <a:srgbClr val="000000">
                      <a:alpha val="43137"/>
                    </a:srgbClr>
                  </a:outerShdw>
                </a:effectLst>
              </a:rPr>
              <a:t>latest historical event</a:t>
            </a:r>
            <a:r>
              <a:rPr lang="en-US" sz="2800" dirty="0">
                <a:effectLst>
                  <a:outerShdw blurRad="38100" dist="38100" dir="2700000" algn="tl">
                    <a:srgbClr val="000000">
                      <a:alpha val="43137"/>
                    </a:srgbClr>
                  </a:outerShdw>
                </a:effectLst>
              </a:rPr>
              <a:t> to which it refers</a:t>
            </a:r>
          </a:p>
          <a:p>
            <a:pPr marL="857250" lvl="1" indent="-457200">
              <a:spcAft>
                <a:spcPts val="2400"/>
              </a:spcAft>
            </a:pPr>
            <a:r>
              <a:rPr lang="en-US" sz="2400" dirty="0">
                <a:effectLst>
                  <a:outerShdw blurRad="38100" dist="38100" dir="2700000" algn="tl">
                    <a:srgbClr val="000000">
                      <a:alpha val="43137"/>
                    </a:srgbClr>
                  </a:outerShdw>
                </a:effectLst>
              </a:rPr>
              <a:t>Paul’s 2-year imprisonment in Rome</a:t>
            </a:r>
          </a:p>
          <a:p>
            <a:pPr marL="857250" lvl="1" indent="-457200">
              <a:spcAft>
                <a:spcPts val="2400"/>
              </a:spcAft>
            </a:pPr>
            <a:r>
              <a:rPr lang="en-US" sz="2400" dirty="0">
                <a:effectLst>
                  <a:outerShdw blurRad="38100" dist="38100" dir="2700000" algn="tl">
                    <a:srgbClr val="000000">
                      <a:alpha val="43137"/>
                    </a:srgbClr>
                  </a:outerShdw>
                </a:effectLst>
              </a:rPr>
              <a:t>1 &amp; 2 Corinthians after Paul’s work in Corinth</a:t>
            </a:r>
          </a:p>
        </p:txBody>
      </p:sp>
      <p:sp>
        <p:nvSpPr>
          <p:cNvPr id="2" name="Footer Placeholder 1"/>
          <p:cNvSpPr>
            <a:spLocks noGrp="1"/>
          </p:cNvSpPr>
          <p:nvPr>
            <p:ph type="ftr" sz="quarter" idx="11"/>
          </p:nvPr>
        </p:nvSpPr>
        <p:spPr/>
        <p:txBody>
          <a:bodyPr/>
          <a:lstStyle/>
          <a:p>
            <a:r>
              <a:rPr lang="en-US"/>
              <a:t>Kevin Kay</a:t>
            </a:r>
          </a:p>
        </p:txBody>
      </p:sp>
      <p:sp>
        <p:nvSpPr>
          <p:cNvPr id="3" name="Slide Number Placeholder 2"/>
          <p:cNvSpPr>
            <a:spLocks noGrp="1"/>
          </p:cNvSpPr>
          <p:nvPr>
            <p:ph type="sldNum" sz="quarter" idx="12"/>
          </p:nvPr>
        </p:nvSpPr>
        <p:spPr/>
        <p:txBody>
          <a:bodyPr/>
          <a:lstStyle/>
          <a:p>
            <a:fld id="{3C8CA7C4-6BCF-4B83-8858-85B1748A2A5F}" type="slidenum">
              <a:rPr lang="en-US" smtClean="0"/>
              <a:t>734</a:t>
            </a:fld>
            <a:endParaRPr lang="en-US"/>
          </a:p>
        </p:txBody>
      </p:sp>
      <p:sp>
        <p:nvSpPr>
          <p:cNvPr id="6" name="Date Placeholder 5">
            <a:extLst>
              <a:ext uri="{FF2B5EF4-FFF2-40B4-BE49-F238E27FC236}">
                <a16:creationId xmlns:a16="http://schemas.microsoft.com/office/drawing/2014/main" id="{CAF70B13-B86C-9A20-473E-BFC649E67F75}"/>
              </a:ext>
            </a:extLst>
          </p:cNvPr>
          <p:cNvSpPr>
            <a:spLocks noGrp="1"/>
          </p:cNvSpPr>
          <p:nvPr>
            <p:ph type="dt" sz="half" idx="10"/>
          </p:nvPr>
        </p:nvSpPr>
        <p:spPr/>
        <p:txBody>
          <a:bodyPr/>
          <a:lstStyle/>
          <a:p>
            <a:r>
              <a:rPr lang="en-US" dirty="0"/>
              <a:t>Outline, 95</a:t>
            </a:r>
          </a:p>
        </p:txBody>
      </p:sp>
    </p:spTree>
    <p:extLst>
      <p:ext uri="{BB962C8B-B14F-4D97-AF65-F5344CB8AC3E}">
        <p14:creationId xmlns:p14="http://schemas.microsoft.com/office/powerpoint/2010/main" val="305616461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 calcmode="lin" valueType="num">
                                      <p:cBhvr>
                                        <p:cTn id="28"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5">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 calcmode="lin" valueType="num">
                                      <p:cBhvr>
                                        <p:cTn id="35"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CC5431-E0A2-E3FE-CDDA-E86311CC8D6B}"/>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FC293D01-F104-149B-1FEB-E9B7B1A70472}"/>
              </a:ext>
            </a:extLst>
          </p:cNvPr>
          <p:cNvSpPr>
            <a:spLocks noGrp="1"/>
          </p:cNvSpPr>
          <p:nvPr>
            <p:ph type="title"/>
          </p:nvPr>
        </p:nvSpPr>
        <p:spPr/>
        <p:txBody>
          <a:bodyPr/>
          <a:lstStyle/>
          <a:p>
            <a:r>
              <a:rPr lang="en-US" sz="4200" dirty="0">
                <a:solidFill>
                  <a:srgbClr val="E5FFFF"/>
                </a:solidFill>
              </a:rPr>
              <a:t>Documents Must Be Dated</a:t>
            </a:r>
            <a:endParaRPr lang="en-US" dirty="0"/>
          </a:p>
        </p:txBody>
      </p:sp>
      <p:sp>
        <p:nvSpPr>
          <p:cNvPr id="5" name="Content Placeholder 4">
            <a:extLst>
              <a:ext uri="{FF2B5EF4-FFF2-40B4-BE49-F238E27FC236}">
                <a16:creationId xmlns:a16="http://schemas.microsoft.com/office/drawing/2014/main" id="{748BD1DF-906C-4D02-A0D8-D6FC0C12E151}"/>
              </a:ext>
            </a:extLst>
          </p:cNvPr>
          <p:cNvSpPr>
            <a:spLocks noGrp="1"/>
          </p:cNvSpPr>
          <p:nvPr>
            <p:ph idx="1"/>
          </p:nvPr>
        </p:nvSpPr>
        <p:spPr/>
        <p:txBody>
          <a:bodyPr/>
          <a:lstStyle/>
          <a:p>
            <a:pPr marL="457200" indent="-457200">
              <a:spcBef>
                <a:spcPts val="0"/>
              </a:spcBef>
              <a:spcAft>
                <a:spcPts val="2400"/>
              </a:spcAft>
            </a:pPr>
            <a:r>
              <a:rPr lang="en-US" sz="2800" b="1" dirty="0">
                <a:solidFill>
                  <a:srgbClr val="FFFF00"/>
                </a:solidFill>
                <a:effectLst>
                  <a:outerShdw blurRad="38100" dist="38100" dir="2700000" algn="tl">
                    <a:srgbClr val="000000">
                      <a:alpha val="43137"/>
                    </a:srgbClr>
                  </a:outerShdw>
                </a:effectLst>
              </a:rPr>
              <a:t>Later </a:t>
            </a:r>
            <a:r>
              <a:rPr lang="en-US" sz="2800" dirty="0">
                <a:effectLst>
                  <a:outerShdw blurRad="38100" dist="38100" dir="2700000" algn="tl">
                    <a:srgbClr val="000000">
                      <a:alpha val="43137"/>
                    </a:srgbClr>
                  </a:outerShdw>
                </a:effectLst>
              </a:rPr>
              <a:t>than its </a:t>
            </a:r>
            <a:r>
              <a:rPr lang="en-US" sz="2800" b="1" dirty="0">
                <a:solidFill>
                  <a:srgbClr val="FFFF00"/>
                </a:solidFill>
                <a:effectLst>
                  <a:outerShdw blurRad="38100" dist="38100" dir="2700000" algn="tl">
                    <a:srgbClr val="000000">
                      <a:alpha val="43137"/>
                    </a:srgbClr>
                  </a:outerShdw>
                </a:effectLst>
              </a:rPr>
              <a:t>earliest extant copy</a:t>
            </a:r>
          </a:p>
          <a:p>
            <a:pPr marL="857250" lvl="1" indent="-457200">
              <a:spcAft>
                <a:spcPts val="2400"/>
              </a:spcAft>
            </a:pPr>
            <a:r>
              <a:rPr lang="en-US" sz="2400" dirty="0">
                <a:effectLst>
                  <a:outerShdw blurRad="38100" dist="38100" dir="2700000" algn="tl">
                    <a:srgbClr val="000000">
                      <a:alpha val="43137"/>
                    </a:srgbClr>
                  </a:outerShdw>
                </a:effectLst>
              </a:rPr>
              <a:t>John Rylands Fragment  (Early 2</a:t>
            </a:r>
            <a:r>
              <a:rPr lang="en-US" sz="2400" baseline="30000" dirty="0">
                <a:effectLst>
                  <a:outerShdw blurRad="38100" dist="38100" dir="2700000" algn="tl">
                    <a:srgbClr val="000000">
                      <a:alpha val="43137"/>
                    </a:srgbClr>
                  </a:outerShdw>
                </a:effectLst>
              </a:rPr>
              <a:t>nd</a:t>
            </a:r>
            <a:r>
              <a:rPr lang="en-US" sz="2400" dirty="0">
                <a:effectLst>
                  <a:outerShdw blurRad="38100" dist="38100" dir="2700000" algn="tl">
                    <a:srgbClr val="000000">
                      <a:alpha val="43137"/>
                    </a:srgbClr>
                  </a:outerShdw>
                </a:effectLst>
              </a:rPr>
              <a:t> cen.)</a:t>
            </a:r>
          </a:p>
          <a:p>
            <a:pPr marL="404813" indent="-457200"/>
            <a:r>
              <a:rPr lang="en-US" dirty="0">
                <a:effectLst>
                  <a:outerShdw blurRad="38100" dist="38100" dir="2700000" algn="tl">
                    <a:srgbClr val="000000">
                      <a:alpha val="43137"/>
                    </a:srgbClr>
                  </a:outerShdw>
                </a:effectLst>
              </a:rPr>
              <a:t>Before the </a:t>
            </a:r>
            <a:r>
              <a:rPr lang="en-US" b="1" dirty="0">
                <a:solidFill>
                  <a:srgbClr val="FFFF00"/>
                </a:solidFill>
              </a:rPr>
              <a:t>earliest references </a:t>
            </a:r>
            <a:r>
              <a:rPr lang="en-US" dirty="0">
                <a:effectLst>
                  <a:outerShdw blurRad="38100" dist="38100" dir="2700000" algn="tl">
                    <a:srgbClr val="000000">
                      <a:alpha val="43137"/>
                    </a:srgbClr>
                  </a:outerShdw>
                </a:effectLst>
              </a:rPr>
              <a:t>to it in other documents that can be dated</a:t>
            </a:r>
          </a:p>
          <a:p>
            <a:pPr marL="857250" lvl="1"/>
            <a:r>
              <a:rPr lang="en-US" dirty="0">
                <a:effectLst>
                  <a:outerShdw blurRad="38100" dist="38100" dir="2700000" algn="tl">
                    <a:srgbClr val="000000">
                      <a:alpha val="43137"/>
                    </a:srgbClr>
                  </a:outerShdw>
                </a:effectLst>
              </a:rPr>
              <a:t>Matthew must have been written before Clement quoted from it in 1 Clement  (~AD 96)</a:t>
            </a:r>
          </a:p>
          <a:p>
            <a:pPr marL="857250" lvl="1"/>
            <a:r>
              <a:rPr lang="en-US" dirty="0">
                <a:effectLst>
                  <a:outerShdw blurRad="38100" dist="38100" dir="2700000" algn="tl">
                    <a:srgbClr val="000000">
                      <a:alpha val="43137"/>
                    </a:srgbClr>
                  </a:outerShdw>
                </a:effectLst>
              </a:rPr>
              <a:t>See Appendix C</a:t>
            </a:r>
          </a:p>
          <a:p>
            <a:pPr marL="404813"/>
            <a:endParaRPr lang="en-US" dirty="0">
              <a:effectLst>
                <a:outerShdw blurRad="38100" dist="38100" dir="2700000" algn="tl">
                  <a:srgbClr val="000000">
                    <a:alpha val="43137"/>
                  </a:srgbClr>
                </a:outerShdw>
              </a:effectLst>
            </a:endParaRPr>
          </a:p>
        </p:txBody>
      </p:sp>
      <p:sp>
        <p:nvSpPr>
          <p:cNvPr id="2" name="Footer Placeholder 1">
            <a:extLst>
              <a:ext uri="{FF2B5EF4-FFF2-40B4-BE49-F238E27FC236}">
                <a16:creationId xmlns:a16="http://schemas.microsoft.com/office/drawing/2014/main" id="{49DF431B-9A1E-FA7D-9753-AECE98E4A5B9}"/>
              </a:ext>
            </a:extLst>
          </p:cNvPr>
          <p:cNvSpPr>
            <a:spLocks noGrp="1"/>
          </p:cNvSpPr>
          <p:nvPr>
            <p:ph type="ftr" sz="quarter" idx="11"/>
          </p:nvPr>
        </p:nvSpPr>
        <p:spPr/>
        <p:txBody>
          <a:bodyPr/>
          <a:lstStyle/>
          <a:p>
            <a:r>
              <a:rPr lang="en-US"/>
              <a:t>Kevin Kay</a:t>
            </a:r>
          </a:p>
        </p:txBody>
      </p:sp>
      <p:sp>
        <p:nvSpPr>
          <p:cNvPr id="3" name="Slide Number Placeholder 2">
            <a:extLst>
              <a:ext uri="{FF2B5EF4-FFF2-40B4-BE49-F238E27FC236}">
                <a16:creationId xmlns:a16="http://schemas.microsoft.com/office/drawing/2014/main" id="{504154A4-3361-5348-1F90-C2E48E398288}"/>
              </a:ext>
            </a:extLst>
          </p:cNvPr>
          <p:cNvSpPr>
            <a:spLocks noGrp="1"/>
          </p:cNvSpPr>
          <p:nvPr>
            <p:ph type="sldNum" sz="quarter" idx="12"/>
          </p:nvPr>
        </p:nvSpPr>
        <p:spPr/>
        <p:txBody>
          <a:bodyPr/>
          <a:lstStyle/>
          <a:p>
            <a:fld id="{3C8CA7C4-6BCF-4B83-8858-85B1748A2A5F}" type="slidenum">
              <a:rPr lang="en-US" smtClean="0"/>
              <a:t>735</a:t>
            </a:fld>
            <a:endParaRPr lang="en-US"/>
          </a:p>
        </p:txBody>
      </p:sp>
      <p:sp>
        <p:nvSpPr>
          <p:cNvPr id="6" name="Date Placeholder 5">
            <a:extLst>
              <a:ext uri="{FF2B5EF4-FFF2-40B4-BE49-F238E27FC236}">
                <a16:creationId xmlns:a16="http://schemas.microsoft.com/office/drawing/2014/main" id="{AB3B8C25-6EE8-4A63-FE17-F81D6C0B1A9A}"/>
              </a:ext>
            </a:extLst>
          </p:cNvPr>
          <p:cNvSpPr>
            <a:spLocks noGrp="1"/>
          </p:cNvSpPr>
          <p:nvPr>
            <p:ph type="dt" sz="half" idx="10"/>
          </p:nvPr>
        </p:nvSpPr>
        <p:spPr/>
        <p:txBody>
          <a:bodyPr/>
          <a:lstStyle/>
          <a:p>
            <a:r>
              <a:rPr lang="en-US" dirty="0"/>
              <a:t>Outline, 95-96</a:t>
            </a:r>
          </a:p>
        </p:txBody>
      </p:sp>
    </p:spTree>
    <p:extLst>
      <p:ext uri="{BB962C8B-B14F-4D97-AF65-F5344CB8AC3E}">
        <p14:creationId xmlns:p14="http://schemas.microsoft.com/office/powerpoint/2010/main" val="96859887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anim calcmode="lin" valueType="num">
                                      <p:cBhvr>
                                        <p:cTn id="26"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5">
                                            <p:txEl>
                                              <p:pRg st="3" end="3"/>
                                            </p:tx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p:cTn id="31"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fontScale="90000"/>
          </a:bodyPr>
          <a:lstStyle/>
          <a:p>
            <a:pPr algn="ctr"/>
            <a:r>
              <a:rPr lang="en-US" err="1"/>
              <a:t>Egerton</a:t>
            </a:r>
            <a:r>
              <a:rPr lang="en-US"/>
              <a:t> Papyrus 2</a:t>
            </a:r>
            <a:br>
              <a:rPr lang="en-US"/>
            </a:br>
            <a:r>
              <a:rPr lang="en-US" sz="3000">
                <a:latin typeface="Arial" pitchFamily="34" charset="0"/>
                <a:cs typeface="Arial" pitchFamily="34" charset="0"/>
              </a:rPr>
              <a:t>(Date:  Mid 2</a:t>
            </a:r>
            <a:r>
              <a:rPr lang="en-US" sz="3000" baseline="30000">
                <a:latin typeface="Arial" pitchFamily="34" charset="0"/>
                <a:cs typeface="Arial" pitchFamily="34" charset="0"/>
              </a:rPr>
              <a:t>nd</a:t>
            </a:r>
            <a:r>
              <a:rPr lang="en-US" sz="3000">
                <a:latin typeface="Arial" pitchFamily="34" charset="0"/>
                <a:cs typeface="Arial" pitchFamily="34" charset="0"/>
              </a:rPr>
              <a:t> cen.)</a:t>
            </a:r>
          </a:p>
        </p:txBody>
      </p:sp>
      <p:sp>
        <p:nvSpPr>
          <p:cNvPr id="3" name="Footer Placeholder 2">
            <a:extLst>
              <a:ext uri="{FF2B5EF4-FFF2-40B4-BE49-F238E27FC236}">
                <a16:creationId xmlns:a16="http://schemas.microsoft.com/office/drawing/2014/main" id="{C0733D53-6C25-49AC-B829-8DBC0F03CB1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736</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pic>
        <p:nvPicPr>
          <p:cNvPr id="8" name="Picture 7" descr="eger-1-verso.jpg"/>
          <p:cNvPicPr>
            <a:picLocks noChangeAspect="1"/>
          </p:cNvPicPr>
          <p:nvPr/>
        </p:nvPicPr>
        <p:blipFill>
          <a:blip r:embed="rId2"/>
          <a:stretch>
            <a:fillRect/>
          </a:stretch>
        </p:blipFill>
        <p:spPr>
          <a:xfrm>
            <a:off x="1828800" y="1804842"/>
            <a:ext cx="2697377" cy="3221736"/>
          </a:xfrm>
          <a:prstGeom prst="rect">
            <a:avLst/>
          </a:prstGeom>
        </p:spPr>
      </p:pic>
      <p:pic>
        <p:nvPicPr>
          <p:cNvPr id="9" name="Picture 8" descr="eger-1-recto.jpg"/>
          <p:cNvPicPr>
            <a:picLocks noChangeAspect="1"/>
          </p:cNvPicPr>
          <p:nvPr/>
        </p:nvPicPr>
        <p:blipFill>
          <a:blip r:embed="rId3"/>
          <a:stretch>
            <a:fillRect/>
          </a:stretch>
        </p:blipFill>
        <p:spPr>
          <a:xfrm>
            <a:off x="4800600" y="1804842"/>
            <a:ext cx="2708508" cy="3248316"/>
          </a:xfrm>
          <a:prstGeom prst="rect">
            <a:avLst/>
          </a:prstGeom>
        </p:spPr>
      </p:pic>
      <p:sp>
        <p:nvSpPr>
          <p:cNvPr id="10" name="Rectangle 9"/>
          <p:cNvSpPr/>
          <p:nvPr/>
        </p:nvSpPr>
        <p:spPr>
          <a:xfrm>
            <a:off x="2209800" y="5334000"/>
            <a:ext cx="4572000" cy="707886"/>
          </a:xfrm>
          <a:prstGeom prst="rect">
            <a:avLst/>
          </a:prstGeom>
        </p:spPr>
        <p:txBody>
          <a:bodyPr>
            <a:spAutoFit/>
          </a:bodyPr>
          <a:lstStyle/>
          <a:p>
            <a:pPr marL="0" marR="0" lvl="0" indent="173038"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itchFamily="34" charset="0"/>
                <a:ea typeface="+mn-ea"/>
                <a:cs typeface="Arial" pitchFamily="34" charset="0"/>
              </a:rPr>
              <a:t>Appears to quote from segments of John 3:2; 5:39, 45; 9:29; 10:25</a:t>
            </a:r>
          </a:p>
        </p:txBody>
      </p:sp>
      <p:sp>
        <p:nvSpPr>
          <p:cNvPr id="4" name="Date Placeholder 3">
            <a:extLst>
              <a:ext uri="{FF2B5EF4-FFF2-40B4-BE49-F238E27FC236}">
                <a16:creationId xmlns:a16="http://schemas.microsoft.com/office/drawing/2014/main" id="{D1D551E1-1F8E-B0EA-FD4F-FBDD21118CA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1885063835"/>
      </p:ext>
    </p:extLst>
  </p:cSld>
  <p:clrMapOvr>
    <a:masterClrMapping/>
  </p:clrMapOvr>
  <p:transition spd="med">
    <p:pull/>
  </p:transition>
</p:sld>
</file>

<file path=ppt/slides/slide7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3668" name="Rectangle 4"/>
          <p:cNvSpPr>
            <a:spLocks noGrp="1" noChangeArrowheads="1"/>
          </p:cNvSpPr>
          <p:nvPr>
            <p:ph type="title"/>
          </p:nvPr>
        </p:nvSpPr>
        <p:spPr/>
        <p:txBody>
          <a:bodyPr>
            <a:normAutofit fontScale="90000"/>
          </a:bodyPr>
          <a:lstStyle/>
          <a:p>
            <a:r>
              <a:rPr lang="en-US" sz="4000" b="1"/>
              <a:t>John Rylands Fragment (P</a:t>
            </a:r>
            <a:r>
              <a:rPr lang="en-US" sz="4000" b="1" baseline="30000"/>
              <a:t>52</a:t>
            </a:r>
            <a:r>
              <a:rPr lang="en-US" sz="4000" b="1"/>
              <a:t>)</a:t>
            </a:r>
            <a:br>
              <a:rPr lang="en-US" sz="4000" b="1"/>
            </a:br>
            <a:r>
              <a:rPr lang="en-US" sz="3000">
                <a:latin typeface="Arial" pitchFamily="34" charset="0"/>
                <a:cs typeface="Arial" pitchFamily="34" charset="0"/>
              </a:rPr>
              <a:t>(Date:  125-150 AD, Alexandria, Egypt)</a:t>
            </a:r>
          </a:p>
        </p:txBody>
      </p:sp>
      <p:sp>
        <p:nvSpPr>
          <p:cNvPr id="2" name="Footer Placeholder 1">
            <a:extLst>
              <a:ext uri="{FF2B5EF4-FFF2-40B4-BE49-F238E27FC236}">
                <a16:creationId xmlns:a16="http://schemas.microsoft.com/office/drawing/2014/main" id="{26D4B41F-52F7-459A-AE23-E91BF431093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8"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06B6CE-0DC7-4382-918F-725323E54F91}" type="slidenum">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737</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pic>
        <p:nvPicPr>
          <p:cNvPr id="113670" name="Picture 6" descr="[Fragment]"/>
          <p:cNvPicPr>
            <a:picLocks noChangeAspect="1" noChangeArrowheads="1"/>
          </p:cNvPicPr>
          <p:nvPr/>
        </p:nvPicPr>
        <p:blipFill>
          <a:blip r:embed="rId3"/>
          <a:srcRect/>
          <a:stretch>
            <a:fillRect/>
          </a:stretch>
        </p:blipFill>
        <p:spPr bwMode="auto">
          <a:xfrm>
            <a:off x="1519177" y="1534982"/>
            <a:ext cx="2562225" cy="3714750"/>
          </a:xfrm>
          <a:prstGeom prst="rect">
            <a:avLst/>
          </a:prstGeom>
          <a:noFill/>
        </p:spPr>
      </p:pic>
      <p:pic>
        <p:nvPicPr>
          <p:cNvPr id="113672" name="Picture 8" descr="verso250"/>
          <p:cNvPicPr>
            <a:picLocks noChangeAspect="1" noChangeArrowheads="1"/>
          </p:cNvPicPr>
          <p:nvPr/>
        </p:nvPicPr>
        <p:blipFill>
          <a:blip r:embed="rId4"/>
          <a:srcRect/>
          <a:stretch>
            <a:fillRect/>
          </a:stretch>
        </p:blipFill>
        <p:spPr bwMode="auto">
          <a:xfrm>
            <a:off x="4821821" y="1249102"/>
            <a:ext cx="2827338" cy="4114800"/>
          </a:xfrm>
          <a:prstGeom prst="rect">
            <a:avLst/>
          </a:prstGeom>
          <a:noFill/>
        </p:spPr>
      </p:pic>
      <p:sp>
        <p:nvSpPr>
          <p:cNvPr id="113674" name="Text Box 10"/>
          <p:cNvSpPr txBox="1">
            <a:spLocks noChangeArrowheads="1"/>
          </p:cNvSpPr>
          <p:nvPr/>
        </p:nvSpPr>
        <p:spPr bwMode="auto">
          <a:xfrm>
            <a:off x="2438400" y="5334000"/>
            <a:ext cx="4038600" cy="473075"/>
          </a:xfrm>
          <a:prstGeom prst="rect">
            <a:avLst/>
          </a:prstGeom>
          <a:noFill/>
          <a:ln w="9525">
            <a:noFill/>
            <a:miter lim="800000"/>
            <a:headEnd/>
            <a:tailEnd/>
          </a:ln>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pitchFamily="34" charset="0"/>
                <a:ea typeface="+mn-ea"/>
                <a:cs typeface="Arial" pitchFamily="34" charset="0"/>
              </a:rPr>
              <a:t>Jn. 18:31-33, 37-38</a:t>
            </a:r>
          </a:p>
        </p:txBody>
      </p:sp>
      <p:sp>
        <p:nvSpPr>
          <p:cNvPr id="3" name="Date Placeholder 2">
            <a:extLst>
              <a:ext uri="{FF2B5EF4-FFF2-40B4-BE49-F238E27FC236}">
                <a16:creationId xmlns:a16="http://schemas.microsoft.com/office/drawing/2014/main" id="{5D1E1E49-FF2C-D49F-43CD-8FF91DD2424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837288486"/>
      </p:ext>
    </p:extLst>
  </p:cSld>
  <p:clrMapOvr>
    <a:masterClrMapping/>
  </p:clrMapOvr>
  <p:transition spd="med">
    <p:pull/>
  </p:transition>
</p:sld>
</file>

<file path=ppt/slides/slide7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E9D476F0-23EA-BC26-955C-C3827EBB4FA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2" name="Footer Placeholder 1">
            <a:extLst>
              <a:ext uri="{FF2B5EF4-FFF2-40B4-BE49-F238E27FC236}">
                <a16:creationId xmlns:a16="http://schemas.microsoft.com/office/drawing/2014/main" id="{72791389-B1AB-45EC-96B2-8D759C67E22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8" name="Slide Number Placeholder 5"/>
          <p:cNvSpPr>
            <a:spLocks noGrp="1"/>
          </p:cNvSpPr>
          <p:nvPr>
            <p:ph type="sldNum" sz="quarter" idx="12"/>
          </p:nvPr>
        </p:nvSpPr>
        <p:spPr>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178A670-DA77-4478-B442-2CC2A8F2ADC9}" type="slidenum">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738</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graphicFrame>
        <p:nvGraphicFramePr>
          <p:cNvPr id="116859" name="Group 123"/>
          <p:cNvGraphicFramePr>
            <a:graphicFrameLocks noGrp="1"/>
          </p:cNvGraphicFramePr>
          <p:nvPr>
            <p:ph idx="4294967295"/>
          </p:nvPr>
        </p:nvGraphicFramePr>
        <p:xfrm>
          <a:off x="457201" y="640080"/>
          <a:ext cx="8229600" cy="5577840"/>
        </p:xfrm>
        <a:graphic>
          <a:graphicData uri="http://schemas.openxmlformats.org/drawingml/2006/table">
            <a:tbl>
              <a:tblPr firstRow="1">
                <a:tableStyleId>{5C22544A-7EE6-4342-B048-85BDC9FD1C3A}</a:tableStyleId>
              </a:tblPr>
              <a:tblGrid>
                <a:gridCol w="41148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347663">
                <a:tc gridSpan="2">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800" b="0" u="none" strike="noStrike" cap="none" normalizeH="0" baseline="0" dirty="0">
                          <a:ln>
                            <a:noFill/>
                          </a:ln>
                          <a:effectLst>
                            <a:outerShdw blurRad="38100" dist="38100" dir="2700000" algn="tl">
                              <a:srgbClr val="000000">
                                <a:alpha val="43137"/>
                              </a:srgbClr>
                            </a:outerShdw>
                          </a:effectLst>
                          <a:latin typeface="+mj-lt"/>
                        </a:rPr>
                        <a:t>John Rylands Fragment  (P</a:t>
                      </a:r>
                      <a:r>
                        <a:rPr kumimoji="0" lang="en-US" sz="2800" b="0" u="none" strike="noStrike" cap="none" normalizeH="0" baseline="30000" dirty="0">
                          <a:ln>
                            <a:noFill/>
                          </a:ln>
                          <a:effectLst>
                            <a:outerShdw blurRad="38100" dist="38100" dir="2700000" algn="tl">
                              <a:srgbClr val="000000">
                                <a:alpha val="43137"/>
                              </a:srgbClr>
                            </a:outerShdw>
                          </a:effectLst>
                          <a:latin typeface="+mj-lt"/>
                        </a:rPr>
                        <a:t>52</a:t>
                      </a:r>
                      <a:r>
                        <a:rPr kumimoji="0" lang="en-US" sz="2800" b="0" u="none" strike="noStrike" cap="none" normalizeH="0" baseline="0" dirty="0">
                          <a:ln>
                            <a:noFill/>
                          </a:ln>
                          <a:effectLst>
                            <a:outerShdw blurRad="38100" dist="38100" dir="2700000" algn="tl">
                              <a:srgbClr val="000000">
                                <a:alpha val="43137"/>
                              </a:srgbClr>
                            </a:outerShdw>
                          </a:effectLst>
                          <a:latin typeface="+mj-lt"/>
                        </a:rPr>
                        <a:t>)</a:t>
                      </a:r>
                      <a:endParaRPr kumimoji="0" lang="en-US" sz="2800" b="0" i="0" u="none" strike="noStrike" cap="none" normalizeH="0" baseline="0" dirty="0">
                        <a:ln>
                          <a:noFill/>
                        </a:ln>
                        <a:solidFill>
                          <a:schemeClr val="tx1"/>
                        </a:solidFill>
                        <a:effectLst>
                          <a:outerShdw blurRad="38100" dist="38100" dir="2700000" algn="tl">
                            <a:srgbClr val="000000">
                              <a:alpha val="43137"/>
                            </a:srgbClr>
                          </a:outerShdw>
                        </a:effectLst>
                        <a:latin typeface="+mj-lt"/>
                      </a:endParaRPr>
                    </a:p>
                  </a:txBody>
                  <a:tcPr anchor="ctr" horzOverflow="overflow">
                    <a:solidFill>
                      <a:srgbClr val="0000FF"/>
                    </a:solidFill>
                  </a:tcPr>
                </a:tc>
                <a:tc hMerge="1">
                  <a:txBody>
                    <a:bodyPr/>
                    <a:lstStyle/>
                    <a:p>
                      <a:endParaRPr lang="en-US"/>
                    </a:p>
                  </a:txBody>
                  <a:tcPr/>
                </a:tc>
                <a:extLst>
                  <a:ext uri="{0D108BD9-81ED-4DB2-BD59-A6C34878D82A}">
                    <a16:rowId xmlns:a16="http://schemas.microsoft.com/office/drawing/2014/main" val="10000"/>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Language</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Greek</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1"/>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Medium</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Papyrus</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2"/>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Size</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3.5“ long x 2.5” wide</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3"/>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Length</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7 lines on each side</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4"/>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Approximate Date</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c. 125-150 CE</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5"/>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Place of Discovery</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Egypt</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6"/>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Date of Discovery/Acquisition</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1920</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7"/>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Acquirer</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Bernard P. Grenfell</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8"/>
                  </a:ext>
                </a:extLst>
              </a:tr>
              <a:tr h="34766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Current Location</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John Rylands Library</a:t>
                      </a:r>
                      <a:br>
                        <a:rPr kumimoji="0" lang="en-US" sz="2000" u="none" strike="noStrike" cap="none" normalizeH="0" baseline="0" dirty="0">
                          <a:ln>
                            <a:noFill/>
                          </a:ln>
                          <a:effectLst/>
                        </a:rPr>
                      </a:br>
                      <a:r>
                        <a:rPr kumimoji="0" lang="en-US" sz="2000" u="none" strike="noStrike" cap="none" normalizeH="0" baseline="0" dirty="0">
                          <a:ln>
                            <a:noFill/>
                          </a:ln>
                          <a:effectLst/>
                        </a:rPr>
                        <a:t>Manchester, England</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9"/>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Inventory Number</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Rylands Greek Papyrus 457</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10"/>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Manuscript Number</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P</a:t>
                      </a:r>
                      <a:r>
                        <a:rPr kumimoji="0" lang="en-US" sz="2000" u="none" strike="noStrike" cap="none" normalizeH="0" baseline="30000" dirty="0">
                          <a:ln>
                            <a:noFill/>
                          </a:ln>
                          <a:effectLst/>
                        </a:rPr>
                        <a:t>52</a:t>
                      </a:r>
                      <a:endParaRPr kumimoji="0" lang="en-US" sz="2000" b="0" i="0" u="none" strike="noStrike" cap="none" normalizeH="0" baseline="3000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11"/>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a:ln>
                            <a:noFill/>
                          </a:ln>
                          <a:effectLst/>
                        </a:rPr>
                        <a:t>Manuscript Family</a:t>
                      </a:r>
                      <a:endParaRPr kumimoji="0" lang="en-US" sz="20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000" u="none" strike="noStrike" cap="none" normalizeH="0" baseline="0" dirty="0">
                          <a:ln>
                            <a:noFill/>
                          </a:ln>
                          <a:effectLst/>
                        </a:rPr>
                        <a:t>Alexandrian</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1957827072"/>
      </p:ext>
    </p:extLst>
  </p:cSld>
  <p:clrMapOvr>
    <a:masterClrMapping/>
  </p:clrMapOvr>
  <p:transition spd="med">
    <p:pull/>
  </p:transition>
</p:sld>
</file>

<file path=ppt/slides/slide7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p:txBody>
          <a:bodyPr/>
          <a:lstStyle/>
          <a:p>
            <a:r>
              <a:rPr lang="en-US" sz="4000"/>
              <a:t>John Rylands Fragment (P</a:t>
            </a:r>
            <a:r>
              <a:rPr lang="en-US" sz="4000" baseline="30000"/>
              <a:t>52</a:t>
            </a:r>
            <a:r>
              <a:rPr lang="en-US" sz="4000"/>
              <a:t>)</a:t>
            </a:r>
          </a:p>
        </p:txBody>
      </p:sp>
      <p:sp>
        <p:nvSpPr>
          <p:cNvPr id="2" name="Footer Placeholder 1">
            <a:extLst>
              <a:ext uri="{FF2B5EF4-FFF2-40B4-BE49-F238E27FC236}">
                <a16:creationId xmlns:a16="http://schemas.microsoft.com/office/drawing/2014/main" id="{6E75ED70-EA91-4D19-BC59-6B9022DC775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6"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73308D-95F9-4B7E-816B-36B935518ECF}" type="slidenum">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739</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120835" name="Text Box 3"/>
          <p:cNvSpPr txBox="1">
            <a:spLocks noChangeArrowheads="1"/>
          </p:cNvSpPr>
          <p:nvPr/>
        </p:nvSpPr>
        <p:spPr bwMode="auto">
          <a:xfrm>
            <a:off x="762000" y="1676400"/>
            <a:ext cx="7467600" cy="3978275"/>
          </a:xfrm>
          <a:prstGeom prst="rect">
            <a:avLst/>
          </a:prstGeom>
          <a:noFill/>
          <a:ln w="9525">
            <a:noFill/>
            <a:miter lim="800000"/>
            <a:headEnd/>
            <a:tailEnd/>
          </a:ln>
          <a:effectLst/>
        </p:spPr>
        <p:txBody>
          <a:bodyPr wrap="square">
            <a:spAutoFit/>
          </a:bodyPr>
          <a:lstStyle/>
          <a:p>
            <a:pPr marL="0" marR="0" lvl="0" indent="457200" algn="l" defTabSz="914400" rtl="0" eaLnBrk="1" fontAlgn="auto" latinLnBrk="0" hangingPunct="1">
              <a:lnSpc>
                <a:spcPct val="100000"/>
              </a:lnSpc>
              <a:spcBef>
                <a:spcPct val="50000"/>
              </a:spcBef>
              <a:spcAft>
                <a:spcPts val="0"/>
              </a:spcAft>
              <a:buClrTx/>
              <a:buSzTx/>
              <a:buFontTx/>
              <a:buNone/>
              <a:tabLst/>
              <a:defRPr/>
            </a:pP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This small fragment of St. John's Gospel, less than nine </a:t>
            </a:r>
            <a:r>
              <a:rPr kumimoji="0" lang="en-US" sz="1500" b="0"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centimetres</a:t>
            </a: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 high and containing on the one side </a:t>
            </a:r>
            <a:r>
              <a:rPr kumimoji="0" lang="en-US" sz="1500" b="0" i="0" u="none" strike="noStrike" kern="1200" cap="none" spc="0" normalizeH="0" baseline="0" noProof="0" dirty="0">
                <a:ln>
                  <a:noFill/>
                </a:ln>
                <a:solidFill>
                  <a:srgbClr val="FFFF00"/>
                </a:solidFill>
                <a:effectLst/>
                <a:uLnTx/>
                <a:uFillTx/>
                <a:latin typeface="Arial" pitchFamily="34" charset="0"/>
                <a:ea typeface="+mn-ea"/>
                <a:cs typeface="Arial" pitchFamily="34" charset="0"/>
              </a:rPr>
              <a:t>part of verses 31-33</a:t>
            </a: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on the other of </a:t>
            </a:r>
            <a:r>
              <a:rPr kumimoji="0" lang="en-US" sz="1500" b="0" i="0" u="none" strike="noStrike" kern="1200" cap="none" spc="0" normalizeH="0" baseline="0" noProof="0" dirty="0">
                <a:ln>
                  <a:noFill/>
                </a:ln>
                <a:solidFill>
                  <a:srgbClr val="FFFF00"/>
                </a:solidFill>
                <a:effectLst/>
                <a:uLnTx/>
                <a:uFillTx/>
                <a:latin typeface="Arial" pitchFamily="34" charset="0"/>
                <a:ea typeface="+mn-ea"/>
                <a:cs typeface="Arial" pitchFamily="34" charset="0"/>
              </a:rPr>
              <a:t>verses 37-38 </a:t>
            </a: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of </a:t>
            </a:r>
            <a:r>
              <a:rPr kumimoji="0" lang="en-US" sz="1500" b="0" i="0" u="none" strike="noStrike" kern="1200" cap="none" spc="0" normalizeH="0" baseline="0" noProof="0" dirty="0">
                <a:ln>
                  <a:noFill/>
                </a:ln>
                <a:solidFill>
                  <a:srgbClr val="FFFF00"/>
                </a:solidFill>
                <a:effectLst/>
                <a:uLnTx/>
                <a:uFillTx/>
                <a:latin typeface="Arial" pitchFamily="34" charset="0"/>
                <a:ea typeface="+mn-ea"/>
                <a:cs typeface="Arial" pitchFamily="34" charset="0"/>
              </a:rPr>
              <a:t>chapter xviii </a:t>
            </a: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is one of the collection of Greek papyri in the John Rylands Library, Manchester. It was originally discovered in Egypt, and may come from the famous site of </a:t>
            </a:r>
            <a:r>
              <a:rPr kumimoji="0" lang="en-US" sz="1500" b="0"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Oxyrhynchus</a:t>
            </a: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r>
              <a:rPr kumimoji="0" lang="en-US" sz="1500" b="0"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Behnesa</a:t>
            </a: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 the ruined city in Upper Egypt where </a:t>
            </a:r>
            <a:r>
              <a:rPr kumimoji="0" lang="en-US" sz="1500" b="0"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Grenfel</a:t>
            </a: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and Hunt carried out some of the most startling and successful excavations in the history of archaeology; it may be remembered that among their finds of new fragments of Classical and Christian literature were the now familiar "Sayings of Jesus". The importance of this fragment is quite out of proportion to its size, since it may with some confidence be dated in the </a:t>
            </a:r>
            <a:r>
              <a:rPr kumimoji="0" lang="en-US" sz="1500" b="0" i="0" u="none" strike="noStrike" kern="1200" cap="none" spc="0" normalizeH="0" baseline="0" noProof="0" dirty="0">
                <a:ln>
                  <a:noFill/>
                </a:ln>
                <a:solidFill>
                  <a:srgbClr val="FFFF00"/>
                </a:solidFill>
                <a:effectLst/>
                <a:uLnTx/>
                <a:uFillTx/>
                <a:latin typeface="Arial" pitchFamily="34" charset="0"/>
                <a:ea typeface="+mn-ea"/>
                <a:cs typeface="Arial" pitchFamily="34" charset="0"/>
              </a:rPr>
              <a:t>first half of the second century A.D</a:t>
            </a: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and thus ranks as the </a:t>
            </a:r>
            <a:r>
              <a:rPr kumimoji="0" lang="en-US" sz="1500" b="0" i="0" u="none" strike="noStrike" kern="1200" cap="none" spc="0" normalizeH="0" baseline="0" noProof="0" dirty="0">
                <a:ln>
                  <a:noFill/>
                </a:ln>
                <a:solidFill>
                  <a:srgbClr val="FFFF00"/>
                </a:solidFill>
                <a:effectLst/>
                <a:uLnTx/>
                <a:uFillTx/>
                <a:latin typeface="Arial" pitchFamily="34" charset="0"/>
                <a:ea typeface="+mn-ea"/>
                <a:cs typeface="Arial" pitchFamily="34" charset="0"/>
              </a:rPr>
              <a:t>earliest known fragment of the New Testament in any language</a:t>
            </a:r>
            <a:r>
              <a:rPr kumimoji="0" lang="en-US" sz="15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 It provides us with invaluable evidence of the spread of Christianity in areas distant from the land of its origin; it is particularly interesting to know that among the books read by the early Christians in Upper Egypt was St. John's Gospel, commonly regarded as one of the latest of the books of the New Testament. Like other early Christian works which have been found in Egypt, this Gospel was written in the form of a codex, i.e. book, not of a roll, the common vehicle for pagan literature of that time. </a:t>
            </a:r>
          </a:p>
        </p:txBody>
      </p:sp>
      <p:sp>
        <p:nvSpPr>
          <p:cNvPr id="3" name="Date Placeholder 2">
            <a:extLst>
              <a:ext uri="{FF2B5EF4-FFF2-40B4-BE49-F238E27FC236}">
                <a16:creationId xmlns:a16="http://schemas.microsoft.com/office/drawing/2014/main" id="{51746FE6-1340-58BD-3C25-476D4A3414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599256910"/>
      </p:ext>
    </p:extLst>
  </p:cSld>
  <p:clrMapOvr>
    <a:masterClrMapping/>
  </p:clrMapOvr>
  <p:transition spd="med">
    <p:pull/>
  </p:transition>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t>Jerome On “Matthew”</a:t>
            </a:r>
            <a:b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effectLst>
                  <a:outerShdw blurRad="38100" dist="38100" dir="2700000" algn="tl">
                    <a:srgbClr val="000000"/>
                  </a:outerShdw>
                </a:effectLst>
                <a:uLnTx/>
                <a:uFillTx/>
                <a:latin typeface="Arial" panose="020B0604020202020204"/>
                <a:ea typeface="+mj-ea"/>
                <a:cs typeface="+mj-cs"/>
              </a:rPr>
              <a:t>(~AD 347-420)</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a:t>
            </a:r>
            <a:r>
              <a:rPr lang="en-US" b="1" dirty="0">
                <a:solidFill>
                  <a:srgbClr val="FFFF00"/>
                </a:solidFill>
              </a:rPr>
              <a:t>MATTHEW</a:t>
            </a:r>
            <a:r>
              <a:rPr lang="en-US" dirty="0"/>
              <a:t>, also called Levi, </a:t>
            </a:r>
            <a:r>
              <a:rPr lang="en-US" b="1" dirty="0">
                <a:solidFill>
                  <a:srgbClr val="FFFF00"/>
                </a:solidFill>
              </a:rPr>
              <a:t>apostle</a:t>
            </a:r>
            <a:r>
              <a:rPr lang="en-US" dirty="0"/>
              <a:t> and </a:t>
            </a:r>
            <a:r>
              <a:rPr lang="en-US" dirty="0" err="1"/>
              <a:t>aforetimes</a:t>
            </a:r>
            <a:r>
              <a:rPr lang="en-US" dirty="0"/>
              <a:t> publican, composed </a:t>
            </a:r>
            <a:r>
              <a:rPr lang="en-US" b="1" dirty="0">
                <a:solidFill>
                  <a:srgbClr val="FFFF00"/>
                </a:solidFill>
              </a:rPr>
              <a:t>a gospel </a:t>
            </a:r>
            <a:r>
              <a:rPr lang="en-US" dirty="0"/>
              <a:t>of Christ at first published in </a:t>
            </a:r>
            <a:r>
              <a:rPr lang="en-US" b="1" dirty="0">
                <a:solidFill>
                  <a:srgbClr val="FFFF00"/>
                </a:solidFill>
              </a:rPr>
              <a:t>Judea</a:t>
            </a:r>
            <a:r>
              <a:rPr lang="en-US" dirty="0"/>
              <a:t> in </a:t>
            </a:r>
            <a:r>
              <a:rPr lang="en-US" b="1" dirty="0">
                <a:solidFill>
                  <a:srgbClr val="FFFF00"/>
                </a:solidFill>
              </a:rPr>
              <a:t>Hebrew</a:t>
            </a:r>
            <a:r>
              <a:rPr lang="en-US" baseline="30000" dirty="0"/>
              <a:t> </a:t>
            </a:r>
            <a:r>
              <a:rPr lang="en-US" dirty="0"/>
              <a:t>for the sake of those of </a:t>
            </a:r>
            <a:r>
              <a:rPr lang="en-US" b="1" dirty="0">
                <a:solidFill>
                  <a:srgbClr val="FFFF00"/>
                </a:solidFill>
              </a:rPr>
              <a:t>the circumcision </a:t>
            </a:r>
            <a:r>
              <a:rPr lang="en-US" dirty="0"/>
              <a:t>who believed, but this was afterwards </a:t>
            </a:r>
            <a:r>
              <a:rPr lang="en-US" b="1" dirty="0">
                <a:solidFill>
                  <a:srgbClr val="FFFF00"/>
                </a:solidFill>
              </a:rPr>
              <a:t>translated into Greek </a:t>
            </a:r>
            <a:r>
              <a:rPr lang="en-US" dirty="0"/>
              <a:t>though by what author is uncertain. The Hebrew itself has been </a:t>
            </a:r>
            <a:r>
              <a:rPr lang="en-US" b="1" dirty="0">
                <a:solidFill>
                  <a:srgbClr val="FFFF00"/>
                </a:solidFill>
              </a:rPr>
              <a:t>preserved until the present day </a:t>
            </a:r>
            <a:r>
              <a:rPr lang="en-US" dirty="0"/>
              <a:t>in the library at Caesarea which </a:t>
            </a:r>
            <a:r>
              <a:rPr lang="en-US" dirty="0" err="1"/>
              <a:t>Pamphilus</a:t>
            </a:r>
            <a:r>
              <a:rPr lang="en-US" dirty="0"/>
              <a:t> so diligently gathered.”  </a:t>
            </a:r>
            <a:r>
              <a:rPr lang="en-US" sz="2000" dirty="0"/>
              <a:t>(</a:t>
            </a:r>
            <a:r>
              <a:rPr lang="en-US" sz="2000" b="0" i="0" u="none" strike="noStrike" baseline="0" dirty="0"/>
              <a:t>“Lives of Illustrious Men,” Chapter 3, </a:t>
            </a:r>
            <a:r>
              <a:rPr lang="en-US" sz="2000" b="0" i="0" u="none" strike="noStrike" baseline="0" dirty="0" err="1"/>
              <a:t>NPNF</a:t>
            </a:r>
            <a:r>
              <a:rPr lang="en-US" sz="2000" b="0" i="0" u="none" strike="noStrike" baseline="0" dirty="0"/>
              <a:t>, 1892, 2.3:362</a:t>
            </a:r>
            <a:r>
              <a:rPr lang="en-US" sz="2000" dirty="0"/>
              <a:t>)</a:t>
            </a:r>
            <a:endParaRPr lang="en-US" sz="2000" b="0" i="0" u="none" strike="noStrike" baseline="0" dirty="0"/>
          </a:p>
          <a:p>
            <a:pPr marL="0" indent="0">
              <a:buNone/>
            </a:pPr>
            <a:endParaRPr lang="en-US"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3833A36-90A5-887C-E48F-4C3431103898}"/>
              </a:ext>
            </a:extLst>
          </p:cNvPr>
          <p:cNvSpPr>
            <a:spLocks noGrp="1"/>
          </p:cNvSpPr>
          <p:nvPr>
            <p:ph type="dt" sz="half" idx="10"/>
          </p:nvPr>
        </p:nvSpPr>
        <p:spPr/>
        <p:txBody>
          <a:bodyPr/>
          <a:lstStyle/>
          <a:p>
            <a:r>
              <a:rPr lang="en-US"/>
              <a:t>Outline, 10</a:t>
            </a:r>
          </a:p>
        </p:txBody>
      </p:sp>
    </p:spTree>
    <p:extLst>
      <p:ext uri="{BB962C8B-B14F-4D97-AF65-F5344CB8AC3E}">
        <p14:creationId xmlns:p14="http://schemas.microsoft.com/office/powerpoint/2010/main" val="341899631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Frederick Kenyon</a:t>
            </a:r>
          </a:p>
        </p:txBody>
      </p:sp>
      <p:sp>
        <p:nvSpPr>
          <p:cNvPr id="5" name="Content Placeholder 4"/>
          <p:cNvSpPr>
            <a:spLocks noGrp="1"/>
          </p:cNvSpPr>
          <p:nvPr>
            <p:ph idx="1"/>
          </p:nvPr>
        </p:nvSpPr>
        <p:spPr>
          <a:xfrm>
            <a:off x="3645926" y="1600200"/>
            <a:ext cx="5040873" cy="4530725"/>
          </a:xfrm>
        </p:spPr>
        <p:txBody>
          <a:bodyPr>
            <a:normAutofit fontScale="92500" lnSpcReduction="20000"/>
          </a:bodyPr>
          <a:lstStyle/>
          <a:p>
            <a:pPr marL="0" lvl="4" indent="457200">
              <a:lnSpc>
                <a:spcPct val="120000"/>
              </a:lnSpc>
              <a:spcAft>
                <a:spcPts val="0"/>
              </a:spcAft>
              <a:buClr>
                <a:schemeClr val="tx1"/>
              </a:buClr>
              <a:buSzPct val="100000"/>
              <a:buNone/>
            </a:pPr>
            <a:r>
              <a:rPr lang="en-US" sz="2800" dirty="0"/>
              <a:t>“Allowing even a </a:t>
            </a:r>
            <a:r>
              <a:rPr lang="en-US" sz="2800" b="1" dirty="0">
                <a:solidFill>
                  <a:srgbClr val="FFFF00"/>
                </a:solidFill>
              </a:rPr>
              <a:t>minimum of time for the circulation</a:t>
            </a:r>
            <a:r>
              <a:rPr lang="en-US" sz="2800" dirty="0"/>
              <a:t> of the Gospel from its place of origin, this would throw back the </a:t>
            </a:r>
            <a:r>
              <a:rPr lang="en-US" sz="2800" b="1" dirty="0">
                <a:solidFill>
                  <a:srgbClr val="FFFF00"/>
                </a:solidFill>
              </a:rPr>
              <a:t>date of composition </a:t>
            </a:r>
            <a:r>
              <a:rPr lang="en-US" sz="2800" dirty="0"/>
              <a:t>so near to the traditional date in the </a:t>
            </a:r>
            <a:r>
              <a:rPr lang="en-US" sz="2800" b="1" dirty="0">
                <a:solidFill>
                  <a:srgbClr val="FFFF00"/>
                </a:solidFill>
              </a:rPr>
              <a:t>last decade of the first century</a:t>
            </a:r>
            <a:r>
              <a:rPr lang="en-US" sz="2800" dirty="0"/>
              <a:t> that there is no longer any reason to question the validity of the tradition.”  </a:t>
            </a:r>
            <a:r>
              <a:rPr lang="en-US" sz="2000" dirty="0"/>
              <a:t>(Quoted in Dan King, “John,” </a:t>
            </a:r>
            <a:r>
              <a:rPr lang="en-US" sz="2000" i="1" dirty="0"/>
              <a:t>Truth Commentaries</a:t>
            </a:r>
            <a:r>
              <a:rPr lang="en-US" sz="2000" dirty="0"/>
              <a:t>, xxxii)</a:t>
            </a:r>
            <a:endParaRPr lang="en-US" sz="2000" b="1" dirty="0"/>
          </a:p>
          <a:p>
            <a:endParaRPr lang="en-US" dirty="0"/>
          </a:p>
        </p:txBody>
      </p:sp>
      <p:sp>
        <p:nvSpPr>
          <p:cNvPr id="3" name="Footer Placeholder 2">
            <a:extLst>
              <a:ext uri="{FF2B5EF4-FFF2-40B4-BE49-F238E27FC236}">
                <a16:creationId xmlns:a16="http://schemas.microsoft.com/office/drawing/2014/main" id="{0A5056F0-5E58-44EB-A53C-0F5F3DA1F45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740</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pic>
        <p:nvPicPr>
          <p:cNvPr id="7" name="Picture 6">
            <a:extLst>
              <a:ext uri="{FF2B5EF4-FFF2-40B4-BE49-F238E27FC236}">
                <a16:creationId xmlns:a16="http://schemas.microsoft.com/office/drawing/2014/main" id="{4F5FA4AF-8B14-CB19-A10A-E23CA0261669}"/>
              </a:ext>
            </a:extLst>
          </p:cNvPr>
          <p:cNvPicPr>
            <a:picLocks noChangeAspect="1"/>
          </p:cNvPicPr>
          <p:nvPr/>
        </p:nvPicPr>
        <p:blipFill>
          <a:blip r:embed="rId2"/>
          <a:stretch>
            <a:fillRect/>
          </a:stretch>
        </p:blipFill>
        <p:spPr>
          <a:xfrm>
            <a:off x="537912" y="1568451"/>
            <a:ext cx="2976312" cy="3986395"/>
          </a:xfrm>
          <a:prstGeom prst="rect">
            <a:avLst/>
          </a:prstGeom>
        </p:spPr>
      </p:pic>
      <p:sp>
        <p:nvSpPr>
          <p:cNvPr id="6" name="Date Placeholder 5">
            <a:extLst>
              <a:ext uri="{FF2B5EF4-FFF2-40B4-BE49-F238E27FC236}">
                <a16:creationId xmlns:a16="http://schemas.microsoft.com/office/drawing/2014/main" id="{D9A1B6CD-431D-EA39-574F-C4F43A552F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2494936335"/>
      </p:ext>
    </p:extLst>
  </p:cSld>
  <p:clrMapOvr>
    <a:masterClrMapping/>
  </p:clrMapOvr>
  <p:transition spd="med">
    <p:pull/>
  </p:transition>
</p:sld>
</file>

<file path=ppt/slides/slide7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W. F. Albright</a:t>
            </a:r>
          </a:p>
        </p:txBody>
      </p:sp>
      <p:sp>
        <p:nvSpPr>
          <p:cNvPr id="5" name="Content Placeholder 4"/>
          <p:cNvSpPr>
            <a:spLocks noGrp="1"/>
          </p:cNvSpPr>
          <p:nvPr>
            <p:ph idx="1"/>
          </p:nvPr>
        </p:nvSpPr>
        <p:spPr>
          <a:xfrm>
            <a:off x="3478612" y="1420813"/>
            <a:ext cx="5293792" cy="4530725"/>
          </a:xfrm>
        </p:spPr>
        <p:txBody>
          <a:bodyPr>
            <a:normAutofit fontScale="85000" lnSpcReduction="20000"/>
          </a:bodyPr>
          <a:lstStyle/>
          <a:p>
            <a:pPr marL="0" indent="457200">
              <a:lnSpc>
                <a:spcPct val="120000"/>
              </a:lnSpc>
              <a:spcAft>
                <a:spcPts val="0"/>
              </a:spcAft>
              <a:buNone/>
            </a:pPr>
            <a:r>
              <a:rPr lang="en-US" sz="2800" dirty="0"/>
              <a:t>“Meanwhile the sensational publication of a </a:t>
            </a:r>
            <a:r>
              <a:rPr lang="en-US" sz="2800" b="1" dirty="0">
                <a:solidFill>
                  <a:srgbClr val="FFFF00"/>
                </a:solidFill>
              </a:rPr>
              <a:t>fragment</a:t>
            </a:r>
            <a:r>
              <a:rPr lang="en-US" sz="2800" dirty="0"/>
              <a:t> of the Gospel from the </a:t>
            </a:r>
            <a:r>
              <a:rPr lang="en-US" sz="2800" b="1" dirty="0">
                <a:solidFill>
                  <a:srgbClr val="FFFF00"/>
                </a:solidFill>
              </a:rPr>
              <a:t>early second century </a:t>
            </a:r>
            <a:r>
              <a:rPr lang="en-US" sz="2800" dirty="0"/>
              <a:t>and of a roughly contemporary fragment of an apocryphal gospel dependent on John has dealt the </a:t>
            </a:r>
            <a:r>
              <a:rPr lang="en-US" sz="2800" b="1" i="1" dirty="0">
                <a:solidFill>
                  <a:srgbClr val="FFFF00"/>
                </a:solidFill>
              </a:rPr>
              <a:t>coup de grace</a:t>
            </a:r>
            <a:r>
              <a:rPr lang="en-US" sz="2800" b="1" dirty="0">
                <a:solidFill>
                  <a:srgbClr val="FFFF00"/>
                </a:solidFill>
              </a:rPr>
              <a:t> </a:t>
            </a:r>
            <a:r>
              <a:rPr lang="en-US" sz="2800" dirty="0"/>
              <a:t>to all </a:t>
            </a:r>
            <a:r>
              <a:rPr lang="en-US" sz="2800" b="1" dirty="0">
                <a:solidFill>
                  <a:srgbClr val="FFFF00"/>
                </a:solidFill>
              </a:rPr>
              <a:t>radically late dating </a:t>
            </a:r>
            <a:r>
              <a:rPr lang="en-US" sz="2800" dirty="0"/>
              <a:t>of John and has proved that the Gospel </a:t>
            </a:r>
            <a:r>
              <a:rPr lang="en-US" sz="2800" b="1" dirty="0">
                <a:solidFill>
                  <a:srgbClr val="FFFF00"/>
                </a:solidFill>
              </a:rPr>
              <a:t>cannot be later than the first century </a:t>
            </a:r>
            <a:r>
              <a:rPr lang="en-US" sz="2800" dirty="0"/>
              <a:t>A.D.”  </a:t>
            </a:r>
            <a:r>
              <a:rPr lang="en-US" sz="2000" dirty="0"/>
              <a:t>(</a:t>
            </a:r>
            <a:r>
              <a:rPr lang="en-US" sz="2000" i="1" dirty="0"/>
              <a:t>From Stone Age to Christianity</a:t>
            </a:r>
            <a:r>
              <a:rPr lang="en-US" sz="2000" dirty="0"/>
              <a:t>, p. 299, via Hendriksen, “John,” 27)</a:t>
            </a:r>
          </a:p>
        </p:txBody>
      </p:sp>
      <p:sp>
        <p:nvSpPr>
          <p:cNvPr id="3" name="Footer Placeholder 2">
            <a:extLst>
              <a:ext uri="{FF2B5EF4-FFF2-40B4-BE49-F238E27FC236}">
                <a16:creationId xmlns:a16="http://schemas.microsoft.com/office/drawing/2014/main" id="{23B65EBF-055D-44D5-BB8B-89967F1EC63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741</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pic>
        <p:nvPicPr>
          <p:cNvPr id="2050" name="Picture 2" descr="William Foxwell Albright: The Dean of Biblical Archaeology">
            <a:extLst>
              <a:ext uri="{FF2B5EF4-FFF2-40B4-BE49-F238E27FC236}">
                <a16:creationId xmlns:a16="http://schemas.microsoft.com/office/drawing/2014/main" id="{9F0395CA-33DC-F789-4C23-26E52D1FCE3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5877" y="1747838"/>
            <a:ext cx="2676154" cy="3505453"/>
          </a:xfrm>
          <a:prstGeom prst="rect">
            <a:avLst/>
          </a:prstGeom>
          <a:noFill/>
          <a:extLst>
            <a:ext uri="{909E8E84-426E-40DD-AFC4-6F175D3DCCD1}">
              <a14:hiddenFill xmlns:a14="http://schemas.microsoft.com/office/drawing/2010/main">
                <a:solidFill>
                  <a:srgbClr val="FFFFFF"/>
                </a:solidFill>
              </a14:hiddenFill>
            </a:ext>
          </a:extLst>
        </p:spPr>
      </p:pic>
      <p:sp>
        <p:nvSpPr>
          <p:cNvPr id="6" name="Date Placeholder 5">
            <a:extLst>
              <a:ext uri="{FF2B5EF4-FFF2-40B4-BE49-F238E27FC236}">
                <a16:creationId xmlns:a16="http://schemas.microsoft.com/office/drawing/2014/main" id="{B5A48C81-1B19-3086-B5FA-4974CD06DC5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080108784"/>
      </p:ext>
    </p:extLst>
  </p:cSld>
  <p:clrMapOvr>
    <a:masterClrMapping/>
  </p:clrMapOvr>
  <p:transition spd="med">
    <p:pull/>
  </p:transition>
</p:sld>
</file>

<file path=ppt/slides/slide7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8AECE1-6A57-FC40-771F-E1682317D619}"/>
              </a:ext>
            </a:extLst>
          </p:cNvPr>
          <p:cNvSpPr>
            <a:spLocks noGrp="1"/>
          </p:cNvSpPr>
          <p:nvPr>
            <p:ph type="title"/>
          </p:nvPr>
        </p:nvSpPr>
        <p:spPr/>
        <p:txBody>
          <a:bodyPr/>
          <a:lstStyle/>
          <a:p>
            <a:r>
              <a:rPr lang="en-US"/>
              <a:t>Earliest Synoptic MSS</a:t>
            </a:r>
          </a:p>
        </p:txBody>
      </p:sp>
      <p:graphicFrame>
        <p:nvGraphicFramePr>
          <p:cNvPr id="6" name="Table 6">
            <a:extLst>
              <a:ext uri="{FF2B5EF4-FFF2-40B4-BE49-F238E27FC236}">
                <a16:creationId xmlns:a16="http://schemas.microsoft.com/office/drawing/2014/main" id="{A3B6869A-F738-66BE-90E6-7FCAEEBD4594}"/>
              </a:ext>
            </a:extLst>
          </p:cNvPr>
          <p:cNvGraphicFramePr>
            <a:graphicFrameLocks noGrp="1"/>
          </p:cNvGraphicFramePr>
          <p:nvPr>
            <p:ph idx="1"/>
          </p:nvPr>
        </p:nvGraphicFramePr>
        <p:xfrm>
          <a:off x="393539" y="1600200"/>
          <a:ext cx="8372354" cy="4480560"/>
        </p:xfrm>
        <a:graphic>
          <a:graphicData uri="http://schemas.openxmlformats.org/drawingml/2006/table">
            <a:tbl>
              <a:tblPr firstRow="1" bandRow="1">
                <a:tableStyleId>{5C22544A-7EE6-4342-B048-85BDC9FD1C3A}</a:tableStyleId>
              </a:tblPr>
              <a:tblGrid>
                <a:gridCol w="2573438">
                  <a:extLst>
                    <a:ext uri="{9D8B030D-6E8A-4147-A177-3AD203B41FA5}">
                      <a16:colId xmlns:a16="http://schemas.microsoft.com/office/drawing/2014/main" val="2443080404"/>
                    </a:ext>
                  </a:extLst>
                </a:gridCol>
                <a:gridCol w="1740061">
                  <a:extLst>
                    <a:ext uri="{9D8B030D-6E8A-4147-A177-3AD203B41FA5}">
                      <a16:colId xmlns:a16="http://schemas.microsoft.com/office/drawing/2014/main" val="2537786223"/>
                    </a:ext>
                  </a:extLst>
                </a:gridCol>
                <a:gridCol w="4058855">
                  <a:extLst>
                    <a:ext uri="{9D8B030D-6E8A-4147-A177-3AD203B41FA5}">
                      <a16:colId xmlns:a16="http://schemas.microsoft.com/office/drawing/2014/main" val="2397068643"/>
                    </a:ext>
                  </a:extLst>
                </a:gridCol>
              </a:tblGrid>
              <a:tr h="370840">
                <a:tc>
                  <a:txBody>
                    <a:bodyPr/>
                    <a:lstStyle/>
                    <a:p>
                      <a:pPr algn="ctr"/>
                      <a:r>
                        <a:rPr lang="en-US" sz="2000"/>
                        <a:t>Manuscript</a:t>
                      </a:r>
                    </a:p>
                  </a:txBody>
                  <a:tcPr anchor="ctr">
                    <a:solidFill>
                      <a:srgbClr val="0000FF"/>
                    </a:solidFill>
                  </a:tcPr>
                </a:tc>
                <a:tc>
                  <a:txBody>
                    <a:bodyPr/>
                    <a:lstStyle/>
                    <a:p>
                      <a:pPr algn="ctr"/>
                      <a:r>
                        <a:rPr lang="en-US" sz="2000"/>
                        <a:t>Date</a:t>
                      </a:r>
                    </a:p>
                  </a:txBody>
                  <a:tcPr anchor="ctr">
                    <a:solidFill>
                      <a:srgbClr val="0000FF"/>
                    </a:solidFill>
                  </a:tcPr>
                </a:tc>
                <a:tc>
                  <a:txBody>
                    <a:bodyPr/>
                    <a:lstStyle/>
                    <a:p>
                      <a:pPr algn="ctr"/>
                      <a:r>
                        <a:rPr lang="en-US" sz="2000"/>
                        <a:t>Passage</a:t>
                      </a:r>
                    </a:p>
                  </a:txBody>
                  <a:tcPr anchor="ctr">
                    <a:solidFill>
                      <a:srgbClr val="0000FF"/>
                    </a:solidFill>
                  </a:tcPr>
                </a:tc>
                <a:extLst>
                  <a:ext uri="{0D108BD9-81ED-4DB2-BD59-A6C34878D82A}">
                    <a16:rowId xmlns:a16="http://schemas.microsoft.com/office/drawing/2014/main" val="426825710"/>
                  </a:ext>
                </a:extLst>
              </a:tr>
              <a:tr h="370840">
                <a:tc>
                  <a:txBody>
                    <a:bodyPr/>
                    <a:lstStyle/>
                    <a:p>
                      <a:r>
                        <a:rPr lang="en-US" sz="2000"/>
                        <a:t>P</a:t>
                      </a:r>
                      <a:r>
                        <a:rPr lang="en-US" sz="2000" baseline="30000"/>
                        <a:t>67</a:t>
                      </a:r>
                      <a:r>
                        <a:rPr lang="en-US" sz="2000"/>
                        <a:t> (</a:t>
                      </a:r>
                      <a:r>
                        <a:rPr lang="en-US" sz="2000" err="1"/>
                        <a:t>PBarcelona</a:t>
                      </a:r>
                      <a:r>
                        <a:rPr lang="en-US" sz="2000"/>
                        <a:t> 1)</a:t>
                      </a:r>
                    </a:p>
                  </a:txBody>
                  <a:tcPr anchor="ctr"/>
                </a:tc>
                <a:tc>
                  <a:txBody>
                    <a:bodyPr/>
                    <a:lstStyle/>
                    <a:p>
                      <a:pPr algn="ctr"/>
                      <a:r>
                        <a:rPr lang="en-US" sz="2000"/>
                        <a:t>AD 125-150</a:t>
                      </a:r>
                    </a:p>
                  </a:txBody>
                  <a:tcPr anchor="ctr"/>
                </a:tc>
                <a:tc>
                  <a:txBody>
                    <a:bodyPr/>
                    <a:lstStyle/>
                    <a:p>
                      <a:r>
                        <a:rPr lang="en-US" sz="1600"/>
                        <a:t>Mt. 3:9, 15; 5:20-22, 25-28</a:t>
                      </a:r>
                    </a:p>
                  </a:txBody>
                  <a:tcPr anchor="ctr"/>
                </a:tc>
                <a:extLst>
                  <a:ext uri="{0D108BD9-81ED-4DB2-BD59-A6C34878D82A}">
                    <a16:rowId xmlns:a16="http://schemas.microsoft.com/office/drawing/2014/main" val="4249204783"/>
                  </a:ext>
                </a:extLst>
              </a:tr>
              <a:tr h="370840">
                <a:tc>
                  <a:txBody>
                    <a:bodyPr/>
                    <a:lstStyle/>
                    <a:p>
                      <a:r>
                        <a:rPr lang="en-US" sz="2000"/>
                        <a:t>P</a:t>
                      </a:r>
                      <a:r>
                        <a:rPr lang="en-US" sz="2000" baseline="30000"/>
                        <a:t>103</a:t>
                      </a:r>
                      <a:r>
                        <a:rPr lang="en-US" sz="2000"/>
                        <a:t> (</a:t>
                      </a:r>
                      <a:r>
                        <a:rPr lang="en-US" sz="2000" err="1"/>
                        <a:t>POxy</a:t>
                      </a:r>
                      <a:r>
                        <a:rPr lang="en-US" sz="2000"/>
                        <a:t> 4403)</a:t>
                      </a:r>
                    </a:p>
                  </a:txBody>
                  <a:tcPr anchor="ctr"/>
                </a:tc>
                <a:tc>
                  <a:txBody>
                    <a:bodyPr/>
                    <a:lstStyle/>
                    <a:p>
                      <a:pPr algn="ctr"/>
                      <a:r>
                        <a:rPr lang="en-US" sz="2000"/>
                        <a:t>AD 175-200</a:t>
                      </a:r>
                    </a:p>
                  </a:txBody>
                  <a:tcPr anchor="ctr"/>
                </a:tc>
                <a:tc>
                  <a:txBody>
                    <a:bodyPr/>
                    <a:lstStyle/>
                    <a:p>
                      <a:r>
                        <a:rPr lang="en-US" sz="1600"/>
                        <a:t>Mt. 13:55-57; 14:3-5</a:t>
                      </a:r>
                    </a:p>
                  </a:txBody>
                  <a:tcPr anchor="ctr"/>
                </a:tc>
                <a:extLst>
                  <a:ext uri="{0D108BD9-81ED-4DB2-BD59-A6C34878D82A}">
                    <a16:rowId xmlns:a16="http://schemas.microsoft.com/office/drawing/2014/main" val="1442464364"/>
                  </a:ext>
                </a:extLst>
              </a:tr>
              <a:tr h="370840">
                <a:tc>
                  <a:txBody>
                    <a:bodyPr/>
                    <a:lstStyle/>
                    <a:p>
                      <a:r>
                        <a:rPr lang="en-US" sz="2000"/>
                        <a:t>P</a:t>
                      </a:r>
                      <a:r>
                        <a:rPr lang="en-US" sz="2000" baseline="30000"/>
                        <a:t>104</a:t>
                      </a:r>
                      <a:r>
                        <a:rPr lang="en-US" sz="2000"/>
                        <a:t> (</a:t>
                      </a:r>
                      <a:r>
                        <a:rPr lang="en-US" sz="2000" err="1"/>
                        <a:t>POxy</a:t>
                      </a:r>
                      <a:r>
                        <a:rPr lang="en-US" sz="2000"/>
                        <a:t> 4404)</a:t>
                      </a:r>
                    </a:p>
                  </a:txBody>
                  <a:tcPr anchor="ctr"/>
                </a:tc>
                <a:tc>
                  <a:txBody>
                    <a:bodyPr/>
                    <a:lstStyle/>
                    <a:p>
                      <a:pPr algn="ctr"/>
                      <a:r>
                        <a:rPr lang="en-US" sz="2000"/>
                        <a:t>AD 175-200</a:t>
                      </a:r>
                    </a:p>
                  </a:txBody>
                  <a:tcPr anchor="ctr"/>
                </a:tc>
                <a:tc>
                  <a:txBody>
                    <a:bodyPr/>
                    <a:lstStyle/>
                    <a:p>
                      <a:r>
                        <a:rPr lang="en-US" sz="1600"/>
                        <a:t>Mt. 21:34-37, 43, 45 (?)</a:t>
                      </a:r>
                    </a:p>
                  </a:txBody>
                  <a:tcPr anchor="ctr"/>
                </a:tc>
                <a:extLst>
                  <a:ext uri="{0D108BD9-81ED-4DB2-BD59-A6C34878D82A}">
                    <a16:rowId xmlns:a16="http://schemas.microsoft.com/office/drawing/2014/main" val="2320111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a:t>P</a:t>
                      </a:r>
                      <a:r>
                        <a:rPr lang="en-US" sz="2000" baseline="30000"/>
                        <a:t>77</a:t>
                      </a:r>
                      <a:r>
                        <a:rPr lang="en-US" sz="2000"/>
                        <a:t> (</a:t>
                      </a:r>
                      <a:r>
                        <a:rPr lang="en-US" sz="2000" err="1"/>
                        <a:t>POxy</a:t>
                      </a:r>
                      <a:r>
                        <a:rPr lang="en-US" sz="2000"/>
                        <a:t> 2683 + 4405)</a:t>
                      </a:r>
                    </a:p>
                  </a:txBody>
                  <a:tcPr anchor="ctr"/>
                </a:tc>
                <a:tc>
                  <a:txBody>
                    <a:bodyPr/>
                    <a:lstStyle/>
                    <a:p>
                      <a:pPr algn="ctr"/>
                      <a:r>
                        <a:rPr lang="en-US" sz="2000"/>
                        <a:t>AD 175-200</a:t>
                      </a:r>
                    </a:p>
                  </a:txBody>
                  <a:tcPr anchor="ctr"/>
                </a:tc>
                <a:tc>
                  <a:txBody>
                    <a:bodyPr/>
                    <a:lstStyle/>
                    <a:p>
                      <a:r>
                        <a:rPr lang="en-US" sz="1600"/>
                        <a:t>Mt. 23:30-39</a:t>
                      </a:r>
                    </a:p>
                  </a:txBody>
                  <a:tcPr anchor="ctr"/>
                </a:tc>
                <a:extLst>
                  <a:ext uri="{0D108BD9-81ED-4DB2-BD59-A6C34878D82A}">
                    <a16:rowId xmlns:a16="http://schemas.microsoft.com/office/drawing/2014/main" val="952440830"/>
                  </a:ext>
                </a:extLst>
              </a:tr>
              <a:tr h="370840">
                <a:tc>
                  <a:txBody>
                    <a:bodyPr/>
                    <a:lstStyle/>
                    <a:p>
                      <a:r>
                        <a:rPr lang="en-US" sz="2000"/>
                        <a:t>P</a:t>
                      </a:r>
                      <a:r>
                        <a:rPr lang="en-US" sz="2000" baseline="30000"/>
                        <a:t>64</a:t>
                      </a:r>
                      <a:r>
                        <a:rPr lang="en-US" sz="2000"/>
                        <a:t> (</a:t>
                      </a:r>
                      <a:r>
                        <a:rPr lang="en-US" sz="2000" err="1"/>
                        <a:t>Pmagdalen</a:t>
                      </a:r>
                      <a:r>
                        <a:rPr lang="en-US" sz="2000"/>
                        <a:t> 17)</a:t>
                      </a:r>
                    </a:p>
                  </a:txBody>
                  <a:tcPr anchor="ctr"/>
                </a:tc>
                <a:tc>
                  <a:txBody>
                    <a:bodyPr/>
                    <a:lstStyle/>
                    <a:p>
                      <a:pPr algn="ctr"/>
                      <a:r>
                        <a:rPr lang="en-US" sz="2000"/>
                        <a:t>AD 125-150</a:t>
                      </a:r>
                    </a:p>
                  </a:txBody>
                  <a:tcPr anchor="ctr"/>
                </a:tc>
                <a:tc>
                  <a:txBody>
                    <a:bodyPr/>
                    <a:lstStyle/>
                    <a:p>
                      <a:r>
                        <a:rPr lang="en-US" sz="1600"/>
                        <a:t>Mt. 26:7-8, 10, 14-15, 22-23, 31-33</a:t>
                      </a:r>
                    </a:p>
                  </a:txBody>
                  <a:tcPr anchor="ctr"/>
                </a:tc>
                <a:extLst>
                  <a:ext uri="{0D108BD9-81ED-4DB2-BD59-A6C34878D82A}">
                    <a16:rowId xmlns:a16="http://schemas.microsoft.com/office/drawing/2014/main" val="286556413"/>
                  </a:ext>
                </a:extLst>
              </a:tr>
              <a:tr h="370840">
                <a:tc>
                  <a:txBody>
                    <a:bodyPr/>
                    <a:lstStyle/>
                    <a:p>
                      <a:r>
                        <a:rPr lang="en-US" sz="2000"/>
                        <a:t>P</a:t>
                      </a:r>
                      <a:r>
                        <a:rPr lang="en-US" sz="2000" baseline="30000"/>
                        <a:t>4</a:t>
                      </a:r>
                      <a:r>
                        <a:rPr lang="en-US" sz="2000"/>
                        <a:t> (</a:t>
                      </a:r>
                      <a:r>
                        <a:rPr lang="en-US" sz="2000" err="1"/>
                        <a:t>PParis</a:t>
                      </a:r>
                      <a:r>
                        <a:rPr lang="en-US" sz="2000"/>
                        <a:t> 1120)</a:t>
                      </a:r>
                    </a:p>
                  </a:txBody>
                  <a:tcPr anchor="ctr"/>
                </a:tc>
                <a:tc>
                  <a:txBody>
                    <a:bodyPr/>
                    <a:lstStyle/>
                    <a:p>
                      <a:pPr algn="ctr"/>
                      <a:r>
                        <a:rPr lang="en-US" sz="2000"/>
                        <a:t>AD 125-150</a:t>
                      </a:r>
                    </a:p>
                  </a:txBody>
                  <a:tcPr anchor="ctr"/>
                </a:tc>
                <a:tc>
                  <a:txBody>
                    <a:bodyPr/>
                    <a:lstStyle/>
                    <a:p>
                      <a:r>
                        <a:rPr lang="en-US" sz="1600"/>
                        <a:t>Lk. 1:58-59; 1:62-2:1; 2:6-7; 3:8-4:2; 4:29-32, 34-35; 5:3-8</a:t>
                      </a:r>
                    </a:p>
                  </a:txBody>
                  <a:tcPr anchor="ctr"/>
                </a:tc>
                <a:extLst>
                  <a:ext uri="{0D108BD9-81ED-4DB2-BD59-A6C34878D82A}">
                    <a16:rowId xmlns:a16="http://schemas.microsoft.com/office/drawing/2014/main" val="2436868547"/>
                  </a:ext>
                </a:extLst>
              </a:tr>
              <a:tr h="370840">
                <a:tc>
                  <a:txBody>
                    <a:bodyPr/>
                    <a:lstStyle/>
                    <a:p>
                      <a:r>
                        <a:rPr lang="en-US" sz="2000"/>
                        <a:t>P</a:t>
                      </a:r>
                      <a:r>
                        <a:rPr lang="en-US" sz="2000" baseline="30000"/>
                        <a:t>75</a:t>
                      </a:r>
                      <a:r>
                        <a:rPr lang="en-US" sz="2000"/>
                        <a:t> (John Bodmer)</a:t>
                      </a:r>
                    </a:p>
                  </a:txBody>
                  <a:tcPr anchor="ctr"/>
                </a:tc>
                <a:tc>
                  <a:txBody>
                    <a:bodyPr/>
                    <a:lstStyle/>
                    <a:p>
                      <a:pPr algn="ctr"/>
                      <a:r>
                        <a:rPr lang="en-US" sz="2000"/>
                        <a:t>AD 175</a:t>
                      </a:r>
                    </a:p>
                  </a:txBody>
                  <a:tcPr anchor="ctr"/>
                </a:tc>
                <a:tc>
                  <a:txBody>
                    <a:bodyPr/>
                    <a:lstStyle/>
                    <a:p>
                      <a:r>
                        <a:rPr lang="en-US" sz="1600"/>
                        <a:t>Lk. 3:18-22; 3:33-4:2; 4:34-5:10; 5:37-6:4; 6:10-7:32; 7:35-39, 41-43; 7:46-9:2; 9:4-17:15; 17:19-18:18; 22:4-24:53</a:t>
                      </a:r>
                    </a:p>
                  </a:txBody>
                  <a:tcPr anchor="ctr"/>
                </a:tc>
                <a:extLst>
                  <a:ext uri="{0D108BD9-81ED-4DB2-BD59-A6C34878D82A}">
                    <a16:rowId xmlns:a16="http://schemas.microsoft.com/office/drawing/2014/main" val="3820923023"/>
                  </a:ext>
                </a:extLst>
              </a:tr>
              <a:tr h="370840">
                <a:tc gridSpan="3">
                  <a:txBody>
                    <a:bodyPr/>
                    <a:lstStyle/>
                    <a:p>
                      <a:pPr algn="r"/>
                      <a:r>
                        <a:rPr lang="en-US" sz="2000"/>
                        <a:t>Craig Evans, </a:t>
                      </a:r>
                      <a:r>
                        <a:rPr lang="en-US" sz="2000" i="1"/>
                        <a:t>Fabricating Jesus</a:t>
                      </a:r>
                      <a:r>
                        <a:rPr lang="en-US" sz="2000" i="0"/>
                        <a:t>, 2006, 23-24</a:t>
                      </a:r>
                      <a:endParaRPr lang="en-US" sz="2000"/>
                    </a:p>
                  </a:txBody>
                  <a:tcPr anchor="ctr"/>
                </a:tc>
                <a:tc hMerge="1">
                  <a:txBody>
                    <a:bodyPr/>
                    <a:lstStyle/>
                    <a:p>
                      <a:pPr algn="ctr"/>
                      <a:endParaRPr lang="en-US" sz="2000"/>
                    </a:p>
                  </a:txBody>
                  <a:tcPr/>
                </a:tc>
                <a:tc hMerge="1">
                  <a:txBody>
                    <a:bodyPr/>
                    <a:lstStyle/>
                    <a:p>
                      <a:endParaRPr lang="en-US" sz="1500"/>
                    </a:p>
                  </a:txBody>
                  <a:tcPr/>
                </a:tc>
                <a:extLst>
                  <a:ext uri="{0D108BD9-81ED-4DB2-BD59-A6C34878D82A}">
                    <a16:rowId xmlns:a16="http://schemas.microsoft.com/office/drawing/2014/main" val="3404172745"/>
                  </a:ext>
                </a:extLst>
              </a:tr>
            </a:tbl>
          </a:graphicData>
        </a:graphic>
      </p:graphicFrame>
      <p:sp>
        <p:nvSpPr>
          <p:cNvPr id="3" name="Footer Placeholder 2">
            <a:extLst>
              <a:ext uri="{FF2B5EF4-FFF2-40B4-BE49-F238E27FC236}">
                <a16:creationId xmlns:a16="http://schemas.microsoft.com/office/drawing/2014/main" id="{D1F1E16C-DBBB-CE44-C611-F4F84169CF2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Slide Number Placeholder 3">
            <a:extLst>
              <a:ext uri="{FF2B5EF4-FFF2-40B4-BE49-F238E27FC236}">
                <a16:creationId xmlns:a16="http://schemas.microsoft.com/office/drawing/2014/main" id="{D5E8B85E-1708-5A75-8C6B-A9B7646BB6C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FD20C877-6DD3-B5C2-9C1B-DF1A0DB61B3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766430403"/>
      </p:ext>
    </p:extLst>
  </p:cSld>
  <p:clrMapOvr>
    <a:masterClrMapping/>
  </p:clrMapOvr>
  <p:transition spd="med">
    <p:pull/>
  </p:transition>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kumimoji="0" lang="en-US" sz="42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Documents Must Be Dated</a:t>
            </a:r>
            <a:endParaRPr lang="en-US" dirty="0"/>
          </a:p>
        </p:txBody>
      </p:sp>
      <p:sp>
        <p:nvSpPr>
          <p:cNvPr id="5" name="Content Placeholder 4"/>
          <p:cNvSpPr>
            <a:spLocks noGrp="1"/>
          </p:cNvSpPr>
          <p:nvPr>
            <p:ph idx="1"/>
          </p:nvPr>
        </p:nvSpPr>
        <p:spPr/>
        <p:txBody>
          <a:bodyPr/>
          <a:lstStyle/>
          <a:p>
            <a:pPr marL="457200" indent="-457200"/>
            <a:r>
              <a:rPr lang="en-US" dirty="0">
                <a:effectLst>
                  <a:outerShdw blurRad="38100" dist="38100" dir="2700000" algn="tl">
                    <a:srgbClr val="000000">
                      <a:alpha val="43137"/>
                    </a:srgbClr>
                  </a:outerShdw>
                </a:effectLst>
              </a:rPr>
              <a:t>Before the stage of </a:t>
            </a:r>
            <a:r>
              <a:rPr lang="en-US" b="1" dirty="0">
                <a:solidFill>
                  <a:srgbClr val="FFFF00"/>
                </a:solidFill>
                <a:effectLst>
                  <a:outerShdw blurRad="38100" dist="38100" dir="2700000" algn="tl">
                    <a:srgbClr val="000000">
                      <a:alpha val="43137"/>
                    </a:srgbClr>
                  </a:outerShdw>
                </a:effectLst>
              </a:rPr>
              <a:t>development</a:t>
            </a:r>
            <a:r>
              <a:rPr lang="en-US" dirty="0">
                <a:effectLst>
                  <a:outerShdw blurRad="38100" dist="38100" dir="2700000" algn="tl">
                    <a:srgbClr val="000000">
                      <a:alpha val="43137"/>
                    </a:srgbClr>
                  </a:outerShdw>
                </a:effectLst>
              </a:rPr>
              <a:t> of Christian </a:t>
            </a:r>
            <a:r>
              <a:rPr lang="en-US" b="1" dirty="0">
                <a:solidFill>
                  <a:srgbClr val="FFFF00"/>
                </a:solidFill>
                <a:effectLst>
                  <a:outerShdw blurRad="38100" dist="38100" dir="2700000" algn="tl">
                    <a:srgbClr val="000000">
                      <a:alpha val="43137"/>
                    </a:srgbClr>
                  </a:outerShdw>
                </a:effectLst>
              </a:rPr>
              <a:t>doctrine</a:t>
            </a:r>
            <a:r>
              <a:rPr lang="en-US" dirty="0">
                <a:effectLst>
                  <a:outerShdw blurRad="38100" dist="38100" dir="2700000" algn="tl">
                    <a:srgbClr val="000000">
                      <a:alpha val="43137"/>
                    </a:srgbClr>
                  </a:outerShdw>
                </a:effectLst>
              </a:rPr>
              <a:t> and </a:t>
            </a:r>
            <a:r>
              <a:rPr lang="en-US" b="1" dirty="0">
                <a:solidFill>
                  <a:srgbClr val="FFFF00"/>
                </a:solidFill>
                <a:effectLst>
                  <a:outerShdw blurRad="38100" dist="38100" dir="2700000" algn="tl">
                    <a:srgbClr val="000000">
                      <a:alpha val="43137"/>
                    </a:srgbClr>
                  </a:outerShdw>
                </a:effectLst>
              </a:rPr>
              <a:t>practice</a:t>
            </a:r>
            <a:r>
              <a:rPr lang="en-US" dirty="0">
                <a:effectLst>
                  <a:outerShdw blurRad="38100" dist="38100" dir="2700000" algn="tl">
                    <a:srgbClr val="000000">
                      <a:alpha val="43137"/>
                    </a:srgbClr>
                  </a:outerShdw>
                </a:effectLst>
              </a:rPr>
              <a:t> which the document presupposes</a:t>
            </a:r>
          </a:p>
          <a:p>
            <a:pPr marL="909637" lvl="1"/>
            <a:r>
              <a:rPr lang="en-US" u="sng" dirty="0">
                <a:effectLst>
                  <a:outerShdw blurRad="38100" dist="38100" dir="2700000" algn="tl">
                    <a:srgbClr val="000000">
                      <a:alpha val="43137"/>
                    </a:srgbClr>
                  </a:outerShdw>
                </a:effectLst>
              </a:rPr>
              <a:t>Note</a:t>
            </a:r>
            <a:r>
              <a:rPr lang="en-US" dirty="0">
                <a:effectLst>
                  <a:outerShdw blurRad="38100" dist="38100" dir="2700000" algn="tl">
                    <a:srgbClr val="000000">
                      <a:alpha val="43137"/>
                    </a:srgbClr>
                  </a:outerShdw>
                </a:effectLst>
              </a:rPr>
              <a:t>:  This is a precarious criterion that has caused many scholars to reject the Pauline authorship of the Pastoral Epistles</a:t>
            </a:r>
          </a:p>
        </p:txBody>
      </p:sp>
      <p:sp>
        <p:nvSpPr>
          <p:cNvPr id="2" name="Footer Placeholder 1"/>
          <p:cNvSpPr>
            <a:spLocks noGrp="1"/>
          </p:cNvSpPr>
          <p:nvPr>
            <p:ph type="ftr" sz="quarter" idx="11"/>
          </p:nvPr>
        </p:nvSpPr>
        <p:spPr/>
        <p:txBody>
          <a:bodyPr/>
          <a:lstStyle/>
          <a:p>
            <a:r>
              <a:rPr lang="en-US"/>
              <a:t>Kevin Kay</a:t>
            </a:r>
          </a:p>
        </p:txBody>
      </p:sp>
      <p:sp>
        <p:nvSpPr>
          <p:cNvPr id="3" name="Slide Number Placeholder 2"/>
          <p:cNvSpPr>
            <a:spLocks noGrp="1"/>
          </p:cNvSpPr>
          <p:nvPr>
            <p:ph type="sldNum" sz="quarter" idx="12"/>
          </p:nvPr>
        </p:nvSpPr>
        <p:spPr/>
        <p:txBody>
          <a:bodyPr/>
          <a:lstStyle/>
          <a:p>
            <a:fld id="{3C8CA7C4-6BCF-4B83-8858-85B1748A2A5F}" type="slidenum">
              <a:rPr lang="en-US" smtClean="0"/>
              <a:t>743</a:t>
            </a:fld>
            <a:endParaRPr lang="en-US"/>
          </a:p>
        </p:txBody>
      </p:sp>
      <p:sp>
        <p:nvSpPr>
          <p:cNvPr id="6" name="Date Placeholder 5">
            <a:extLst>
              <a:ext uri="{FF2B5EF4-FFF2-40B4-BE49-F238E27FC236}">
                <a16:creationId xmlns:a16="http://schemas.microsoft.com/office/drawing/2014/main" id="{39849DAD-58F7-6467-2D3B-B6E3A9A24C65}"/>
              </a:ext>
            </a:extLst>
          </p:cNvPr>
          <p:cNvSpPr>
            <a:spLocks noGrp="1"/>
          </p:cNvSpPr>
          <p:nvPr>
            <p:ph type="dt" sz="half" idx="10"/>
          </p:nvPr>
        </p:nvSpPr>
        <p:spPr/>
        <p:txBody>
          <a:bodyPr/>
          <a:lstStyle/>
          <a:p>
            <a:r>
              <a:rPr lang="en-US" dirty="0"/>
              <a:t>Outline, 96</a:t>
            </a:r>
          </a:p>
        </p:txBody>
      </p:sp>
    </p:spTree>
    <p:extLst>
      <p:ext uri="{BB962C8B-B14F-4D97-AF65-F5344CB8AC3E}">
        <p14:creationId xmlns:p14="http://schemas.microsoft.com/office/powerpoint/2010/main" val="18060559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 calcmode="lin" valueType="num">
                                      <p:cBhvr>
                                        <p:cTn id="12"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DD46F9-EA40-E166-E40E-91F612A464DC}"/>
              </a:ext>
            </a:extLst>
          </p:cNvPr>
          <p:cNvSpPr>
            <a:spLocks noGrp="1"/>
          </p:cNvSpPr>
          <p:nvPr>
            <p:ph type="title"/>
          </p:nvPr>
        </p:nvSpPr>
        <p:spPr/>
        <p:txBody>
          <a:bodyPr/>
          <a:lstStyle/>
          <a:p>
            <a:r>
              <a:rPr lang="en-US" dirty="0"/>
              <a:t>Standard Dating Schemes</a:t>
            </a:r>
          </a:p>
        </p:txBody>
      </p:sp>
      <p:sp>
        <p:nvSpPr>
          <p:cNvPr id="3" name="Content Placeholder 2">
            <a:extLst>
              <a:ext uri="{FF2B5EF4-FFF2-40B4-BE49-F238E27FC236}">
                <a16:creationId xmlns:a16="http://schemas.microsoft.com/office/drawing/2014/main" id="{15683132-117C-6592-F97C-980BB7C787E2}"/>
              </a:ext>
            </a:extLst>
          </p:cNvPr>
          <p:cNvSpPr>
            <a:spLocks noGrp="1"/>
          </p:cNvSpPr>
          <p:nvPr>
            <p:ph idx="1"/>
          </p:nvPr>
        </p:nvSpPr>
        <p:spPr/>
        <p:txBody>
          <a:bodyPr/>
          <a:lstStyle/>
          <a:p>
            <a:r>
              <a:rPr lang="en-US" dirty="0"/>
              <a:t>References to </a:t>
            </a:r>
            <a:r>
              <a:rPr lang="en-US" b="1" dirty="0">
                <a:solidFill>
                  <a:srgbClr val="FFFF00"/>
                </a:solidFill>
              </a:rPr>
              <a:t>Jerusalem’s destruction </a:t>
            </a:r>
            <a:r>
              <a:rPr lang="en-US" dirty="0"/>
              <a:t>suggest a </a:t>
            </a:r>
            <a:r>
              <a:rPr lang="en-US" b="1" dirty="0">
                <a:solidFill>
                  <a:srgbClr val="FFFF00"/>
                </a:solidFill>
              </a:rPr>
              <a:t>post-AD 70 date </a:t>
            </a:r>
            <a:r>
              <a:rPr lang="en-US" dirty="0"/>
              <a:t>for the Synoptic Gospels</a:t>
            </a:r>
          </a:p>
          <a:p>
            <a:r>
              <a:rPr lang="en-US" dirty="0"/>
              <a:t>Certain statements in the Gospels (Mt. 18:15; 28:19) point to </a:t>
            </a:r>
            <a:r>
              <a:rPr lang="en-US" b="1" dirty="0">
                <a:solidFill>
                  <a:srgbClr val="FFFF00"/>
                </a:solidFill>
              </a:rPr>
              <a:t>later theological development</a:t>
            </a:r>
          </a:p>
          <a:p>
            <a:r>
              <a:rPr lang="en-US" dirty="0"/>
              <a:t>The phrase </a:t>
            </a:r>
            <a:r>
              <a:rPr lang="en-US" b="1" dirty="0">
                <a:solidFill>
                  <a:srgbClr val="FFFF00"/>
                </a:solidFill>
              </a:rPr>
              <a:t>“to this day”  </a:t>
            </a:r>
            <a:r>
              <a:rPr lang="en-US" dirty="0"/>
              <a:t>(Mt. 27:8; 28:15) points to a late date</a:t>
            </a:r>
          </a:p>
          <a:p>
            <a:r>
              <a:rPr lang="en-US" dirty="0"/>
              <a:t>Matthew reflects a </a:t>
            </a:r>
            <a:r>
              <a:rPr lang="en-US" b="1" dirty="0">
                <a:solidFill>
                  <a:srgbClr val="FFFF00"/>
                </a:solidFill>
              </a:rPr>
              <a:t>Judaism</a:t>
            </a:r>
            <a:r>
              <a:rPr lang="en-US" dirty="0"/>
              <a:t> after AD 70</a:t>
            </a:r>
          </a:p>
        </p:txBody>
      </p:sp>
      <p:sp>
        <p:nvSpPr>
          <p:cNvPr id="4" name="Date Placeholder 3">
            <a:extLst>
              <a:ext uri="{FF2B5EF4-FFF2-40B4-BE49-F238E27FC236}">
                <a16:creationId xmlns:a16="http://schemas.microsoft.com/office/drawing/2014/main" id="{4BB25155-90E6-F8BA-E73A-C9E6702AD6F6}"/>
              </a:ext>
            </a:extLst>
          </p:cNvPr>
          <p:cNvSpPr>
            <a:spLocks noGrp="1"/>
          </p:cNvSpPr>
          <p:nvPr>
            <p:ph type="dt" sz="half" idx="10"/>
          </p:nvPr>
        </p:nvSpPr>
        <p:spPr/>
        <p:txBody>
          <a:bodyPr/>
          <a:lstStyle/>
          <a:p>
            <a:r>
              <a:rPr lang="en-US" dirty="0"/>
              <a:t>Outline, 96</a:t>
            </a:r>
          </a:p>
        </p:txBody>
      </p:sp>
      <p:sp>
        <p:nvSpPr>
          <p:cNvPr id="5" name="Footer Placeholder 4">
            <a:extLst>
              <a:ext uri="{FF2B5EF4-FFF2-40B4-BE49-F238E27FC236}">
                <a16:creationId xmlns:a16="http://schemas.microsoft.com/office/drawing/2014/main" id="{0050127B-95B4-8CAF-1FA8-FFC57CAD6A59}"/>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390B6B9A-3533-2E6B-7177-F07AFF7BE002}"/>
              </a:ext>
            </a:extLst>
          </p:cNvPr>
          <p:cNvSpPr>
            <a:spLocks noGrp="1"/>
          </p:cNvSpPr>
          <p:nvPr>
            <p:ph type="sldNum" sz="quarter" idx="12"/>
          </p:nvPr>
        </p:nvSpPr>
        <p:spPr/>
        <p:txBody>
          <a:bodyPr/>
          <a:lstStyle/>
          <a:p>
            <a:fld id="{3C8CA7C4-6BCF-4B83-8858-85B1748A2A5F}" type="slidenum">
              <a:rPr lang="en-US" smtClean="0"/>
              <a:t>744</a:t>
            </a:fld>
            <a:endParaRPr lang="en-US"/>
          </a:p>
        </p:txBody>
      </p:sp>
    </p:spTree>
    <p:extLst>
      <p:ext uri="{BB962C8B-B14F-4D97-AF65-F5344CB8AC3E}">
        <p14:creationId xmlns:p14="http://schemas.microsoft.com/office/powerpoint/2010/main" val="390999419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5965D3-867D-60B3-2FD1-A9C6B634ED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EFC2B7E-C836-DC79-757F-4FB18B304156}"/>
              </a:ext>
            </a:extLst>
          </p:cNvPr>
          <p:cNvSpPr>
            <a:spLocks noGrp="1"/>
          </p:cNvSpPr>
          <p:nvPr>
            <p:ph type="title"/>
          </p:nvPr>
        </p:nvSpPr>
        <p:spPr/>
        <p:txBody>
          <a:bodyPr/>
          <a:lstStyle/>
          <a:p>
            <a:r>
              <a:rPr lang="en-US" dirty="0"/>
              <a:t>Date After AD 70</a:t>
            </a:r>
          </a:p>
        </p:txBody>
      </p:sp>
      <p:graphicFrame>
        <p:nvGraphicFramePr>
          <p:cNvPr id="7" name="Content Placeholder 6">
            <a:extLst>
              <a:ext uri="{FF2B5EF4-FFF2-40B4-BE49-F238E27FC236}">
                <a16:creationId xmlns:a16="http://schemas.microsoft.com/office/drawing/2014/main" id="{5DA0A343-DC5A-D909-6EFB-32E6683BE2BE}"/>
              </a:ext>
            </a:extLst>
          </p:cNvPr>
          <p:cNvGraphicFramePr>
            <a:graphicFrameLocks noGrp="1"/>
          </p:cNvGraphicFramePr>
          <p:nvPr>
            <p:ph idx="1"/>
            <p:extLst>
              <p:ext uri="{D42A27DB-BD31-4B8C-83A1-F6EECF244321}">
                <p14:modId xmlns:p14="http://schemas.microsoft.com/office/powerpoint/2010/main" val="3260744200"/>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Date Placeholder 3">
            <a:extLst>
              <a:ext uri="{FF2B5EF4-FFF2-40B4-BE49-F238E27FC236}">
                <a16:creationId xmlns:a16="http://schemas.microsoft.com/office/drawing/2014/main" id="{C42813DD-281D-54CB-6652-51E272BDA736}"/>
              </a:ext>
            </a:extLst>
          </p:cNvPr>
          <p:cNvSpPr>
            <a:spLocks noGrp="1"/>
          </p:cNvSpPr>
          <p:nvPr>
            <p:ph type="dt" sz="half" idx="10"/>
          </p:nvPr>
        </p:nvSpPr>
        <p:spPr/>
        <p:txBody>
          <a:bodyPr/>
          <a:lstStyle/>
          <a:p>
            <a:r>
              <a:rPr lang="en-US" dirty="0"/>
              <a:t>Outline, 96</a:t>
            </a:r>
          </a:p>
        </p:txBody>
      </p:sp>
      <p:sp>
        <p:nvSpPr>
          <p:cNvPr id="5" name="Footer Placeholder 4">
            <a:extLst>
              <a:ext uri="{FF2B5EF4-FFF2-40B4-BE49-F238E27FC236}">
                <a16:creationId xmlns:a16="http://schemas.microsoft.com/office/drawing/2014/main" id="{8120F000-C770-91EC-3F22-3F005419BE98}"/>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64DD15C-3528-B05E-FDCE-2CD09A124A37}"/>
              </a:ext>
            </a:extLst>
          </p:cNvPr>
          <p:cNvSpPr>
            <a:spLocks noGrp="1"/>
          </p:cNvSpPr>
          <p:nvPr>
            <p:ph type="sldNum" sz="quarter" idx="12"/>
          </p:nvPr>
        </p:nvSpPr>
        <p:spPr/>
        <p:txBody>
          <a:bodyPr/>
          <a:lstStyle/>
          <a:p>
            <a:fld id="{3C8CA7C4-6BCF-4B83-8858-85B1748A2A5F}" type="slidenum">
              <a:rPr lang="en-US" smtClean="0"/>
              <a:t>745</a:t>
            </a:fld>
            <a:endParaRPr lang="en-US"/>
          </a:p>
        </p:txBody>
      </p:sp>
    </p:spTree>
    <p:extLst>
      <p:ext uri="{BB962C8B-B14F-4D97-AF65-F5344CB8AC3E}">
        <p14:creationId xmlns:p14="http://schemas.microsoft.com/office/powerpoint/2010/main" val="3946937487"/>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graphicEl>
                                              <a:dgm id="{40E8051A-DCE8-4ECA-8592-2110CC3EA5DB}"/>
                                            </p:graphicEl>
                                          </p:spTgt>
                                        </p:tgtEl>
                                        <p:attrNameLst>
                                          <p:attrName>style.visibility</p:attrName>
                                        </p:attrNameLst>
                                      </p:cBhvr>
                                      <p:to>
                                        <p:strVal val="visible"/>
                                      </p:to>
                                    </p:set>
                                    <p:animEffect transition="in" filter="wipe(up)">
                                      <p:cBhvr>
                                        <p:cTn id="7" dur="500"/>
                                        <p:tgtEl>
                                          <p:spTgt spid="7">
                                            <p:graphicEl>
                                              <a:dgm id="{40E8051A-DCE8-4ECA-8592-2110CC3EA5DB}"/>
                                            </p:graphic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7">
                                            <p:graphicEl>
                                              <a:dgm id="{02DB43F3-D84B-4FA2-AE39-2BCF5DF94155}"/>
                                            </p:graphicEl>
                                          </p:spTgt>
                                        </p:tgtEl>
                                        <p:attrNameLst>
                                          <p:attrName>style.visibility</p:attrName>
                                        </p:attrNameLst>
                                      </p:cBhvr>
                                      <p:to>
                                        <p:strVal val="visible"/>
                                      </p:to>
                                    </p:set>
                                    <p:animEffect transition="in" filter="wipe(up)">
                                      <p:cBhvr>
                                        <p:cTn id="10" dur="500"/>
                                        <p:tgtEl>
                                          <p:spTgt spid="7">
                                            <p:graphicEl>
                                              <a:dgm id="{02DB43F3-D84B-4FA2-AE39-2BCF5DF94155}"/>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7">
                                            <p:graphicEl>
                                              <a:dgm id="{081377E8-6295-4DEB-B578-3F40E1DC4C94}"/>
                                            </p:graphicEl>
                                          </p:spTgt>
                                        </p:tgtEl>
                                        <p:attrNameLst>
                                          <p:attrName>style.visibility</p:attrName>
                                        </p:attrNameLst>
                                      </p:cBhvr>
                                      <p:to>
                                        <p:strVal val="visible"/>
                                      </p:to>
                                    </p:set>
                                    <p:animEffect transition="in" filter="wipe(up)">
                                      <p:cBhvr>
                                        <p:cTn id="15" dur="500"/>
                                        <p:tgtEl>
                                          <p:spTgt spid="7">
                                            <p:graphicEl>
                                              <a:dgm id="{081377E8-6295-4DEB-B578-3F40E1DC4C94}"/>
                                            </p:graphicEl>
                                          </p:spTgt>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7">
                                            <p:graphicEl>
                                              <a:dgm id="{68B9A28A-83A4-47CD-943F-B43F6A9737CF}"/>
                                            </p:graphicEl>
                                          </p:spTgt>
                                        </p:tgtEl>
                                        <p:attrNameLst>
                                          <p:attrName>style.visibility</p:attrName>
                                        </p:attrNameLst>
                                      </p:cBhvr>
                                      <p:to>
                                        <p:strVal val="visible"/>
                                      </p:to>
                                    </p:set>
                                    <p:animEffect transition="in" filter="wipe(up)">
                                      <p:cBhvr>
                                        <p:cTn id="18" dur="500"/>
                                        <p:tgtEl>
                                          <p:spTgt spid="7">
                                            <p:graphicEl>
                                              <a:dgm id="{68B9A28A-83A4-47CD-943F-B43F6A9737CF}"/>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7">
                                            <p:graphicEl>
                                              <a:dgm id="{AD9032F2-8EAB-4569-812E-995253B5C46E}"/>
                                            </p:graphicEl>
                                          </p:spTgt>
                                        </p:tgtEl>
                                        <p:attrNameLst>
                                          <p:attrName>style.visibility</p:attrName>
                                        </p:attrNameLst>
                                      </p:cBhvr>
                                      <p:to>
                                        <p:strVal val="visible"/>
                                      </p:to>
                                    </p:set>
                                    <p:animEffect transition="in" filter="wipe(up)">
                                      <p:cBhvr>
                                        <p:cTn id="23" dur="500"/>
                                        <p:tgtEl>
                                          <p:spTgt spid="7">
                                            <p:graphicEl>
                                              <a:dgm id="{AD9032F2-8EAB-4569-812E-995253B5C46E}"/>
                                            </p:graphicEl>
                                          </p:spTgt>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7">
                                            <p:graphicEl>
                                              <a:dgm id="{D4AB8A69-903D-4BFA-A31D-74EBA668E44A}"/>
                                            </p:graphicEl>
                                          </p:spTgt>
                                        </p:tgtEl>
                                        <p:attrNameLst>
                                          <p:attrName>style.visibility</p:attrName>
                                        </p:attrNameLst>
                                      </p:cBhvr>
                                      <p:to>
                                        <p:strVal val="visible"/>
                                      </p:to>
                                    </p:set>
                                    <p:animEffect transition="in" filter="wipe(up)">
                                      <p:cBhvr>
                                        <p:cTn id="26" dur="500"/>
                                        <p:tgtEl>
                                          <p:spTgt spid="7">
                                            <p:graphicEl>
                                              <a:dgm id="{D4AB8A69-903D-4BFA-A31D-74EBA668E44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uiExpand="1">
        <p:bldSub>
          <a:bldDgm bld="one"/>
        </p:bldSub>
      </p:bldGraphic>
    </p:bldLst>
  </p:timing>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366218-8D1C-FFCB-2A64-59CE8471B20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0AA324F-1351-A861-421C-EF84625311D6}"/>
              </a:ext>
            </a:extLst>
          </p:cNvPr>
          <p:cNvSpPr>
            <a:spLocks noGrp="1"/>
          </p:cNvSpPr>
          <p:nvPr>
            <p:ph type="title"/>
          </p:nvPr>
        </p:nvSpPr>
        <p:spPr/>
        <p:txBody>
          <a:bodyPr/>
          <a:lstStyle/>
          <a:p>
            <a:r>
              <a:rPr lang="en-US" dirty="0"/>
              <a:t>Later Judaism In Matthew</a:t>
            </a:r>
          </a:p>
        </p:txBody>
      </p:sp>
      <p:sp>
        <p:nvSpPr>
          <p:cNvPr id="3" name="Content Placeholder 2">
            <a:extLst>
              <a:ext uri="{FF2B5EF4-FFF2-40B4-BE49-F238E27FC236}">
                <a16:creationId xmlns:a16="http://schemas.microsoft.com/office/drawing/2014/main" id="{65222FF8-F372-4A8D-62D1-CA457B5D901F}"/>
              </a:ext>
            </a:extLst>
          </p:cNvPr>
          <p:cNvSpPr>
            <a:spLocks noGrp="1"/>
          </p:cNvSpPr>
          <p:nvPr>
            <p:ph idx="1"/>
          </p:nvPr>
        </p:nvSpPr>
        <p:spPr/>
        <p:txBody>
          <a:bodyPr/>
          <a:lstStyle/>
          <a:p>
            <a:r>
              <a:rPr lang="en-US" dirty="0"/>
              <a:t>His emphasis on </a:t>
            </a:r>
            <a:r>
              <a:rPr lang="en-US" b="1" dirty="0">
                <a:solidFill>
                  <a:srgbClr val="FFFF00"/>
                </a:solidFill>
              </a:rPr>
              <a:t>the Pharisees</a:t>
            </a:r>
          </a:p>
          <a:p>
            <a:r>
              <a:rPr lang="en-US" dirty="0"/>
              <a:t>His references to </a:t>
            </a:r>
            <a:r>
              <a:rPr lang="en-US" b="1" dirty="0">
                <a:solidFill>
                  <a:srgbClr val="FFFF00"/>
                </a:solidFill>
              </a:rPr>
              <a:t>“their” synagogue  </a:t>
            </a:r>
            <a:r>
              <a:rPr lang="en-US" dirty="0"/>
              <a:t>(Mt. 12:9; 13:54)</a:t>
            </a:r>
          </a:p>
          <a:p>
            <a:r>
              <a:rPr lang="en-US" dirty="0"/>
              <a:t>His references to </a:t>
            </a:r>
            <a:r>
              <a:rPr lang="en-US" b="1" dirty="0">
                <a:solidFill>
                  <a:srgbClr val="FFFF00"/>
                </a:solidFill>
              </a:rPr>
              <a:t>the “Teacher”  </a:t>
            </a:r>
            <a:r>
              <a:rPr lang="en-US" dirty="0"/>
              <a:t>(Mt. 8:19; 12:38; 19:16; 22:16, 24, 36; etc.)</a:t>
            </a:r>
          </a:p>
        </p:txBody>
      </p:sp>
      <p:sp>
        <p:nvSpPr>
          <p:cNvPr id="4" name="Date Placeholder 3">
            <a:extLst>
              <a:ext uri="{FF2B5EF4-FFF2-40B4-BE49-F238E27FC236}">
                <a16:creationId xmlns:a16="http://schemas.microsoft.com/office/drawing/2014/main" id="{33F3946D-94D9-BC00-D248-2DF4337250A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96-97</a:t>
            </a:r>
          </a:p>
        </p:txBody>
      </p:sp>
      <p:sp>
        <p:nvSpPr>
          <p:cNvPr id="5" name="Footer Placeholder 4">
            <a:extLst>
              <a:ext uri="{FF2B5EF4-FFF2-40B4-BE49-F238E27FC236}">
                <a16:creationId xmlns:a16="http://schemas.microsoft.com/office/drawing/2014/main" id="{A6B6537B-735D-230F-AE5C-F5104C0313C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BD19856-9A46-EF1A-7143-F0D752FD16C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4169931614"/>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725407-34E7-C44A-7226-870E0A59823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ECA0355-8B9D-3153-4008-69887530AA65}"/>
              </a:ext>
            </a:extLst>
          </p:cNvPr>
          <p:cNvSpPr>
            <a:spLocks noGrp="1"/>
          </p:cNvSpPr>
          <p:nvPr>
            <p:ph type="title"/>
          </p:nvPr>
        </p:nvSpPr>
        <p:spPr/>
        <p:txBody>
          <a:bodyPr/>
          <a:lstStyle/>
          <a:p>
            <a:r>
              <a:rPr lang="en-US" dirty="0"/>
              <a:t>Standard Dating Schemes</a:t>
            </a:r>
          </a:p>
        </p:txBody>
      </p:sp>
      <p:sp>
        <p:nvSpPr>
          <p:cNvPr id="3" name="Content Placeholder 2">
            <a:extLst>
              <a:ext uri="{FF2B5EF4-FFF2-40B4-BE49-F238E27FC236}">
                <a16:creationId xmlns:a16="http://schemas.microsoft.com/office/drawing/2014/main" id="{5BDF71F1-0B35-183A-658A-56A862FC258F}"/>
              </a:ext>
            </a:extLst>
          </p:cNvPr>
          <p:cNvSpPr>
            <a:spLocks noGrp="1"/>
          </p:cNvSpPr>
          <p:nvPr>
            <p:ph idx="1"/>
          </p:nvPr>
        </p:nvSpPr>
        <p:spPr/>
        <p:txBody>
          <a:bodyPr/>
          <a:lstStyle/>
          <a:p>
            <a:r>
              <a:rPr lang="en-US" dirty="0"/>
              <a:t>Christians expected Jesus to </a:t>
            </a:r>
            <a:r>
              <a:rPr lang="en-US" b="1" dirty="0">
                <a:solidFill>
                  <a:srgbClr val="FFFF00"/>
                </a:solidFill>
              </a:rPr>
              <a:t>come back soon</a:t>
            </a:r>
            <a:r>
              <a:rPr lang="en-US" dirty="0"/>
              <a:t>; therefore, there was </a:t>
            </a:r>
            <a:r>
              <a:rPr lang="en-US" b="1" dirty="0">
                <a:solidFill>
                  <a:srgbClr val="FFFF00"/>
                </a:solidFill>
              </a:rPr>
              <a:t>no need </a:t>
            </a:r>
            <a:r>
              <a:rPr lang="en-US" dirty="0"/>
              <a:t>for any </a:t>
            </a:r>
            <a:r>
              <a:rPr lang="en-US" b="1" dirty="0">
                <a:solidFill>
                  <a:srgbClr val="FFFF00"/>
                </a:solidFill>
              </a:rPr>
              <a:t>written</a:t>
            </a:r>
            <a:r>
              <a:rPr lang="en-US" dirty="0"/>
              <a:t> </a:t>
            </a:r>
            <a:r>
              <a:rPr lang="en-US" b="1" dirty="0">
                <a:solidFill>
                  <a:srgbClr val="FFFF00"/>
                </a:solidFill>
              </a:rPr>
              <a:t>records</a:t>
            </a:r>
            <a:r>
              <a:rPr lang="en-US" dirty="0"/>
              <a:t> of Jesus’ life until the apostles passed away (~AD 70)</a:t>
            </a:r>
          </a:p>
          <a:p>
            <a:r>
              <a:rPr lang="en-US" dirty="0"/>
              <a:t>It is generally believed that </a:t>
            </a:r>
            <a:r>
              <a:rPr lang="en-US" b="1" dirty="0">
                <a:solidFill>
                  <a:srgbClr val="FFFF00"/>
                </a:solidFill>
              </a:rPr>
              <a:t>Mark’s Gospel was written first</a:t>
            </a:r>
            <a:r>
              <a:rPr lang="en-US" dirty="0"/>
              <a:t>;  then sometime later </a:t>
            </a:r>
            <a:r>
              <a:rPr lang="en-US" b="1" dirty="0">
                <a:solidFill>
                  <a:srgbClr val="FFFF00"/>
                </a:solidFill>
              </a:rPr>
              <a:t>Matthew</a:t>
            </a:r>
            <a:r>
              <a:rPr lang="en-US" dirty="0"/>
              <a:t> and </a:t>
            </a:r>
            <a:r>
              <a:rPr lang="en-US" b="1" dirty="0">
                <a:solidFill>
                  <a:srgbClr val="FFFF00"/>
                </a:solidFill>
              </a:rPr>
              <a:t>Luke</a:t>
            </a:r>
            <a:r>
              <a:rPr lang="en-US" dirty="0"/>
              <a:t> used it as a source.  Finally, </a:t>
            </a:r>
            <a:r>
              <a:rPr lang="en-US" b="1" dirty="0">
                <a:solidFill>
                  <a:srgbClr val="FFFF00"/>
                </a:solidFill>
              </a:rPr>
              <a:t>John’s Gospel </a:t>
            </a:r>
            <a:r>
              <a:rPr lang="en-US" dirty="0"/>
              <a:t>was written near the end of the first century</a:t>
            </a:r>
          </a:p>
          <a:p>
            <a:endParaRPr lang="en-US" dirty="0"/>
          </a:p>
        </p:txBody>
      </p:sp>
      <p:sp>
        <p:nvSpPr>
          <p:cNvPr id="4" name="Date Placeholder 3">
            <a:extLst>
              <a:ext uri="{FF2B5EF4-FFF2-40B4-BE49-F238E27FC236}">
                <a16:creationId xmlns:a16="http://schemas.microsoft.com/office/drawing/2014/main" id="{D4A76043-6402-C71E-7126-D747A261F9C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96-97</a:t>
            </a:r>
          </a:p>
        </p:txBody>
      </p:sp>
      <p:sp>
        <p:nvSpPr>
          <p:cNvPr id="5" name="Footer Placeholder 4">
            <a:extLst>
              <a:ext uri="{FF2B5EF4-FFF2-40B4-BE49-F238E27FC236}">
                <a16:creationId xmlns:a16="http://schemas.microsoft.com/office/drawing/2014/main" id="{80FC147D-AF45-A93A-DA78-ABBDE8E549E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AA8F6454-A304-7F34-E3FD-C19442A41B6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08327443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“Standard” Dating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212455323"/>
              </p:ext>
            </p:extLst>
          </p:nvPr>
        </p:nvGraphicFramePr>
        <p:xfrm>
          <a:off x="425986" y="2216508"/>
          <a:ext cx="8229600" cy="3980328"/>
        </p:xfrm>
        <a:graphic>
          <a:graphicData uri="http://schemas.openxmlformats.org/drawingml/2006/table">
            <a:tbl>
              <a:tblPr firstRow="1" bandRow="1">
                <a:tableStyleId>{5C22544A-7EE6-4342-B048-85BDC9FD1C3A}</a:tableStyleId>
              </a:tblPr>
              <a:tblGrid>
                <a:gridCol w="1028700">
                  <a:extLst>
                    <a:ext uri="{9D8B030D-6E8A-4147-A177-3AD203B41FA5}">
                      <a16:colId xmlns:a16="http://schemas.microsoft.com/office/drawing/2014/main" val="20000"/>
                    </a:ext>
                  </a:extLst>
                </a:gridCol>
                <a:gridCol w="1028700">
                  <a:extLst>
                    <a:ext uri="{9D8B030D-6E8A-4147-A177-3AD203B41FA5}">
                      <a16:colId xmlns:a16="http://schemas.microsoft.com/office/drawing/2014/main" val="20001"/>
                    </a:ext>
                  </a:extLst>
                </a:gridCol>
                <a:gridCol w="1028700">
                  <a:extLst>
                    <a:ext uri="{9D8B030D-6E8A-4147-A177-3AD203B41FA5}">
                      <a16:colId xmlns:a16="http://schemas.microsoft.com/office/drawing/2014/main" val="20002"/>
                    </a:ext>
                  </a:extLst>
                </a:gridCol>
                <a:gridCol w="1028700">
                  <a:extLst>
                    <a:ext uri="{9D8B030D-6E8A-4147-A177-3AD203B41FA5}">
                      <a16:colId xmlns:a16="http://schemas.microsoft.com/office/drawing/2014/main" val="20003"/>
                    </a:ext>
                  </a:extLst>
                </a:gridCol>
                <a:gridCol w="1028700">
                  <a:extLst>
                    <a:ext uri="{9D8B030D-6E8A-4147-A177-3AD203B41FA5}">
                      <a16:colId xmlns:a16="http://schemas.microsoft.com/office/drawing/2014/main" val="20004"/>
                    </a:ext>
                  </a:extLst>
                </a:gridCol>
                <a:gridCol w="1028700">
                  <a:extLst>
                    <a:ext uri="{9D8B030D-6E8A-4147-A177-3AD203B41FA5}">
                      <a16:colId xmlns:a16="http://schemas.microsoft.com/office/drawing/2014/main" val="20005"/>
                    </a:ext>
                  </a:extLst>
                </a:gridCol>
                <a:gridCol w="1028700">
                  <a:extLst>
                    <a:ext uri="{9D8B030D-6E8A-4147-A177-3AD203B41FA5}">
                      <a16:colId xmlns:a16="http://schemas.microsoft.com/office/drawing/2014/main" val="20006"/>
                    </a:ext>
                  </a:extLst>
                </a:gridCol>
                <a:gridCol w="1028700">
                  <a:extLst>
                    <a:ext uri="{9D8B030D-6E8A-4147-A177-3AD203B41FA5}">
                      <a16:colId xmlns:a16="http://schemas.microsoft.com/office/drawing/2014/main" val="20007"/>
                    </a:ext>
                  </a:extLst>
                </a:gridCol>
              </a:tblGrid>
              <a:tr h="3980328">
                <a:tc>
                  <a:txBody>
                    <a:bodyPr/>
                    <a:lstStyle/>
                    <a:p>
                      <a:endParaRPr lang="en-US"/>
                    </a:p>
                  </a:txBody>
                  <a:tcPr>
                    <a:solidFill>
                      <a:srgbClr val="00B0F0"/>
                    </a:solidFill>
                  </a:tcPr>
                </a:tc>
                <a:tc>
                  <a:txBody>
                    <a:bodyPr/>
                    <a:lstStyle/>
                    <a:p>
                      <a:endParaRPr lang="en-US"/>
                    </a:p>
                  </a:txBody>
                  <a:tcPr>
                    <a:solidFill>
                      <a:srgbClr val="0070C0"/>
                    </a:solidFill>
                  </a:tcPr>
                </a:tc>
                <a:tc>
                  <a:txBody>
                    <a:bodyPr/>
                    <a:lstStyle/>
                    <a:p>
                      <a:endParaRPr lang="en-US"/>
                    </a:p>
                  </a:txBody>
                  <a:tcPr>
                    <a:solidFill>
                      <a:srgbClr val="00B0F0"/>
                    </a:solidFill>
                  </a:tcPr>
                </a:tc>
                <a:tc>
                  <a:txBody>
                    <a:bodyPr/>
                    <a:lstStyle/>
                    <a:p>
                      <a:endParaRPr lang="en-US"/>
                    </a:p>
                  </a:txBody>
                  <a:tcPr>
                    <a:solidFill>
                      <a:srgbClr val="0070C0"/>
                    </a:solidFill>
                  </a:tcPr>
                </a:tc>
                <a:tc>
                  <a:txBody>
                    <a:bodyPr/>
                    <a:lstStyle/>
                    <a:p>
                      <a:endParaRPr lang="en-US"/>
                    </a:p>
                  </a:txBody>
                  <a:tcPr>
                    <a:solidFill>
                      <a:srgbClr val="00B0F0"/>
                    </a:solidFill>
                  </a:tcPr>
                </a:tc>
                <a:tc>
                  <a:txBody>
                    <a:bodyPr/>
                    <a:lstStyle/>
                    <a:p>
                      <a:endParaRPr lang="en-US"/>
                    </a:p>
                  </a:txBody>
                  <a:tcPr>
                    <a:solidFill>
                      <a:srgbClr val="0070C0"/>
                    </a:solidFill>
                  </a:tcPr>
                </a:tc>
                <a:tc>
                  <a:txBody>
                    <a:bodyPr/>
                    <a:lstStyle/>
                    <a:p>
                      <a:endParaRPr lang="en-US"/>
                    </a:p>
                  </a:txBody>
                  <a:tcPr>
                    <a:solidFill>
                      <a:srgbClr val="00B0F0"/>
                    </a:solidFill>
                  </a:tcPr>
                </a:tc>
                <a:tc>
                  <a:txBody>
                    <a:bodyPr/>
                    <a:lstStyle/>
                    <a:p>
                      <a:endParaRPr lang="en-US" dirty="0"/>
                    </a:p>
                  </a:txBody>
                  <a:tcPr>
                    <a:solidFill>
                      <a:srgbClr val="0070C0"/>
                    </a:solidFill>
                  </a:tcPr>
                </a:tc>
                <a:extLst>
                  <a:ext uri="{0D108BD9-81ED-4DB2-BD59-A6C34878D82A}">
                    <a16:rowId xmlns:a16="http://schemas.microsoft.com/office/drawing/2014/main" val="10000"/>
                  </a:ext>
                </a:extLst>
              </a:tr>
            </a:tbl>
          </a:graphicData>
        </a:graphic>
      </p:graphicFrame>
      <p:sp>
        <p:nvSpPr>
          <p:cNvPr id="3" name="Slide Number Placeholder 2"/>
          <p:cNvSpPr>
            <a:spLocks noGrp="1"/>
          </p:cNvSpPr>
          <p:nvPr>
            <p:ph type="sldNum" sz="quarter" idx="12"/>
          </p:nvPr>
        </p:nvSpPr>
        <p:spPr/>
        <p:txBody>
          <a:bodyPr/>
          <a:lstStyle/>
          <a:p>
            <a:fld id="{586CF2ED-02A4-4ACC-9823-C2E719159080}" type="slidenum">
              <a:rPr lang="en-US" smtClean="0">
                <a:solidFill>
                  <a:srgbClr val="FFFFFF"/>
                </a:solidFill>
              </a:rPr>
              <a:pPr/>
              <a:t>748</a:t>
            </a:fld>
            <a:endParaRPr lang="en-US">
              <a:solidFill>
                <a:srgbClr val="FFFFFF"/>
              </a:solidFill>
            </a:endParaRPr>
          </a:p>
        </p:txBody>
      </p:sp>
      <p:sp>
        <p:nvSpPr>
          <p:cNvPr id="9" name="TextBox 8"/>
          <p:cNvSpPr txBox="1"/>
          <p:nvPr/>
        </p:nvSpPr>
        <p:spPr>
          <a:xfrm>
            <a:off x="309283" y="1734671"/>
            <a:ext cx="564777" cy="400110"/>
          </a:xfrm>
          <a:prstGeom prst="rect">
            <a:avLst/>
          </a:prstGeom>
          <a:noFill/>
        </p:spPr>
        <p:txBody>
          <a:bodyPr wrap="square" rtlCol="0">
            <a:spAutoFit/>
          </a:bodyPr>
          <a:lstStyle/>
          <a:p>
            <a:pPr eaLnBrk="0" fontAlgn="base" hangingPunct="0">
              <a:spcBef>
                <a:spcPct val="0"/>
              </a:spcBef>
              <a:spcAft>
                <a:spcPct val="0"/>
              </a:spcAft>
            </a:pPr>
            <a:r>
              <a:rPr lang="en-US" sz="2000">
                <a:solidFill>
                  <a:srgbClr val="FFFFFF"/>
                </a:solidFill>
                <a:latin typeface="Arial Black" panose="020B0A04020102020204"/>
              </a:rPr>
              <a:t>30</a:t>
            </a:r>
          </a:p>
        </p:txBody>
      </p:sp>
      <p:sp>
        <p:nvSpPr>
          <p:cNvPr id="10" name="TextBox 9"/>
          <p:cNvSpPr txBox="1"/>
          <p:nvPr/>
        </p:nvSpPr>
        <p:spPr>
          <a:xfrm>
            <a:off x="1228165" y="1734671"/>
            <a:ext cx="564777" cy="400110"/>
          </a:xfrm>
          <a:prstGeom prst="rect">
            <a:avLst/>
          </a:prstGeom>
          <a:noFill/>
        </p:spPr>
        <p:txBody>
          <a:bodyPr wrap="square" rtlCol="0">
            <a:spAutoFit/>
          </a:bodyPr>
          <a:lstStyle/>
          <a:p>
            <a:pPr eaLnBrk="0" fontAlgn="base" hangingPunct="0">
              <a:spcBef>
                <a:spcPct val="0"/>
              </a:spcBef>
              <a:spcAft>
                <a:spcPct val="0"/>
              </a:spcAft>
            </a:pPr>
            <a:r>
              <a:rPr lang="en-US" sz="2000">
                <a:solidFill>
                  <a:srgbClr val="FFFFFF"/>
                </a:solidFill>
                <a:latin typeface="Arial Black" panose="020B0A04020102020204"/>
              </a:rPr>
              <a:t>40</a:t>
            </a:r>
          </a:p>
        </p:txBody>
      </p:sp>
      <p:sp>
        <p:nvSpPr>
          <p:cNvPr id="11" name="TextBox 10"/>
          <p:cNvSpPr txBox="1"/>
          <p:nvPr/>
        </p:nvSpPr>
        <p:spPr>
          <a:xfrm>
            <a:off x="2147046" y="1734671"/>
            <a:ext cx="564777" cy="400110"/>
          </a:xfrm>
          <a:prstGeom prst="rect">
            <a:avLst/>
          </a:prstGeom>
          <a:noFill/>
        </p:spPr>
        <p:txBody>
          <a:bodyPr wrap="square" rtlCol="0">
            <a:spAutoFit/>
          </a:bodyPr>
          <a:lstStyle/>
          <a:p>
            <a:pPr eaLnBrk="0" fontAlgn="base" hangingPunct="0">
              <a:spcBef>
                <a:spcPct val="0"/>
              </a:spcBef>
              <a:spcAft>
                <a:spcPct val="0"/>
              </a:spcAft>
            </a:pPr>
            <a:r>
              <a:rPr lang="en-US" sz="2000">
                <a:solidFill>
                  <a:srgbClr val="FFFFFF"/>
                </a:solidFill>
                <a:latin typeface="Arial Black" panose="020B0A04020102020204"/>
              </a:rPr>
              <a:t>50</a:t>
            </a:r>
          </a:p>
        </p:txBody>
      </p:sp>
      <p:sp>
        <p:nvSpPr>
          <p:cNvPr id="12" name="TextBox 11"/>
          <p:cNvSpPr txBox="1"/>
          <p:nvPr/>
        </p:nvSpPr>
        <p:spPr>
          <a:xfrm>
            <a:off x="3204883" y="1708958"/>
            <a:ext cx="564777" cy="400110"/>
          </a:xfrm>
          <a:prstGeom prst="rect">
            <a:avLst/>
          </a:prstGeom>
          <a:noFill/>
        </p:spPr>
        <p:txBody>
          <a:bodyPr wrap="square" rtlCol="0">
            <a:spAutoFit/>
          </a:bodyPr>
          <a:lstStyle/>
          <a:p>
            <a:pPr eaLnBrk="0" fontAlgn="base" hangingPunct="0">
              <a:spcBef>
                <a:spcPct val="0"/>
              </a:spcBef>
              <a:spcAft>
                <a:spcPct val="0"/>
              </a:spcAft>
            </a:pPr>
            <a:r>
              <a:rPr lang="en-US" sz="2000">
                <a:solidFill>
                  <a:srgbClr val="FFFFFF"/>
                </a:solidFill>
                <a:latin typeface="Arial Black" panose="020B0A04020102020204"/>
              </a:rPr>
              <a:t>60</a:t>
            </a:r>
          </a:p>
        </p:txBody>
      </p:sp>
      <p:sp>
        <p:nvSpPr>
          <p:cNvPr id="13" name="TextBox 12"/>
          <p:cNvSpPr txBox="1"/>
          <p:nvPr/>
        </p:nvSpPr>
        <p:spPr>
          <a:xfrm>
            <a:off x="4249272" y="1683245"/>
            <a:ext cx="564777" cy="400110"/>
          </a:xfrm>
          <a:prstGeom prst="rect">
            <a:avLst/>
          </a:prstGeom>
          <a:noFill/>
        </p:spPr>
        <p:txBody>
          <a:bodyPr wrap="square" rtlCol="0">
            <a:spAutoFit/>
          </a:bodyPr>
          <a:lstStyle/>
          <a:p>
            <a:pPr eaLnBrk="0" fontAlgn="base" hangingPunct="0">
              <a:spcBef>
                <a:spcPct val="0"/>
              </a:spcBef>
              <a:spcAft>
                <a:spcPct val="0"/>
              </a:spcAft>
            </a:pPr>
            <a:r>
              <a:rPr lang="en-US" sz="2000">
                <a:solidFill>
                  <a:srgbClr val="FFFFFF"/>
                </a:solidFill>
                <a:latin typeface="Arial Black" panose="020B0A04020102020204"/>
              </a:rPr>
              <a:t>70</a:t>
            </a:r>
          </a:p>
        </p:txBody>
      </p:sp>
      <p:sp>
        <p:nvSpPr>
          <p:cNvPr id="14" name="TextBox 13"/>
          <p:cNvSpPr txBox="1"/>
          <p:nvPr/>
        </p:nvSpPr>
        <p:spPr>
          <a:xfrm>
            <a:off x="5280213" y="1680413"/>
            <a:ext cx="564777" cy="400110"/>
          </a:xfrm>
          <a:prstGeom prst="rect">
            <a:avLst/>
          </a:prstGeom>
          <a:noFill/>
        </p:spPr>
        <p:txBody>
          <a:bodyPr wrap="square" rtlCol="0">
            <a:spAutoFit/>
          </a:bodyPr>
          <a:lstStyle/>
          <a:p>
            <a:pPr eaLnBrk="0" fontAlgn="base" hangingPunct="0">
              <a:spcBef>
                <a:spcPct val="0"/>
              </a:spcBef>
              <a:spcAft>
                <a:spcPct val="0"/>
              </a:spcAft>
            </a:pPr>
            <a:r>
              <a:rPr lang="en-US" sz="2000">
                <a:solidFill>
                  <a:srgbClr val="FFFFFF"/>
                </a:solidFill>
                <a:latin typeface="Arial Black" panose="020B0A04020102020204"/>
              </a:rPr>
              <a:t>80</a:t>
            </a:r>
          </a:p>
        </p:txBody>
      </p:sp>
      <p:sp>
        <p:nvSpPr>
          <p:cNvPr id="15" name="TextBox 14"/>
          <p:cNvSpPr txBox="1"/>
          <p:nvPr/>
        </p:nvSpPr>
        <p:spPr>
          <a:xfrm>
            <a:off x="6338050" y="1680413"/>
            <a:ext cx="564777" cy="400110"/>
          </a:xfrm>
          <a:prstGeom prst="rect">
            <a:avLst/>
          </a:prstGeom>
          <a:noFill/>
        </p:spPr>
        <p:txBody>
          <a:bodyPr wrap="square" rtlCol="0">
            <a:spAutoFit/>
          </a:bodyPr>
          <a:lstStyle/>
          <a:p>
            <a:pPr eaLnBrk="0" fontAlgn="base" hangingPunct="0">
              <a:spcBef>
                <a:spcPct val="0"/>
              </a:spcBef>
              <a:spcAft>
                <a:spcPct val="0"/>
              </a:spcAft>
            </a:pPr>
            <a:r>
              <a:rPr lang="en-US" sz="2000">
                <a:solidFill>
                  <a:srgbClr val="FFFFFF"/>
                </a:solidFill>
                <a:latin typeface="Arial Black" panose="020B0A04020102020204"/>
              </a:rPr>
              <a:t>90</a:t>
            </a:r>
          </a:p>
        </p:txBody>
      </p:sp>
      <p:sp>
        <p:nvSpPr>
          <p:cNvPr id="16" name="TextBox 15"/>
          <p:cNvSpPr txBox="1"/>
          <p:nvPr/>
        </p:nvSpPr>
        <p:spPr>
          <a:xfrm>
            <a:off x="7395885" y="1680413"/>
            <a:ext cx="712692" cy="400110"/>
          </a:xfrm>
          <a:prstGeom prst="rect">
            <a:avLst/>
          </a:prstGeom>
          <a:noFill/>
        </p:spPr>
        <p:txBody>
          <a:bodyPr wrap="square" rtlCol="0">
            <a:spAutoFit/>
          </a:bodyPr>
          <a:lstStyle/>
          <a:p>
            <a:pPr eaLnBrk="0" fontAlgn="base" hangingPunct="0">
              <a:spcBef>
                <a:spcPct val="0"/>
              </a:spcBef>
              <a:spcAft>
                <a:spcPct val="0"/>
              </a:spcAft>
            </a:pPr>
            <a:r>
              <a:rPr lang="en-US" sz="2000">
                <a:solidFill>
                  <a:srgbClr val="FFFFFF"/>
                </a:solidFill>
                <a:latin typeface="Arial Black" panose="020B0A04020102020204"/>
              </a:rPr>
              <a:t>100</a:t>
            </a:r>
          </a:p>
        </p:txBody>
      </p:sp>
      <p:sp>
        <p:nvSpPr>
          <p:cNvPr id="17" name="TextBox 16"/>
          <p:cNvSpPr txBox="1"/>
          <p:nvPr/>
        </p:nvSpPr>
        <p:spPr>
          <a:xfrm>
            <a:off x="8314767" y="1680413"/>
            <a:ext cx="744069" cy="400110"/>
          </a:xfrm>
          <a:prstGeom prst="rect">
            <a:avLst/>
          </a:prstGeom>
          <a:noFill/>
        </p:spPr>
        <p:txBody>
          <a:bodyPr wrap="square" rtlCol="0">
            <a:spAutoFit/>
          </a:bodyPr>
          <a:lstStyle/>
          <a:p>
            <a:pPr eaLnBrk="0" fontAlgn="base" hangingPunct="0">
              <a:spcBef>
                <a:spcPct val="0"/>
              </a:spcBef>
              <a:spcAft>
                <a:spcPct val="0"/>
              </a:spcAft>
            </a:pPr>
            <a:r>
              <a:rPr lang="en-US" sz="2000">
                <a:solidFill>
                  <a:srgbClr val="FFFFFF"/>
                </a:solidFill>
                <a:latin typeface="Arial Black" panose="020B0A04020102020204"/>
              </a:rPr>
              <a:t>110</a:t>
            </a:r>
          </a:p>
        </p:txBody>
      </p:sp>
      <p:sp>
        <p:nvSpPr>
          <p:cNvPr id="20" name="Horizontal Scroll 19"/>
          <p:cNvSpPr/>
          <p:nvPr/>
        </p:nvSpPr>
        <p:spPr bwMode="auto">
          <a:xfrm>
            <a:off x="7335371" y="5220763"/>
            <a:ext cx="943655"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eaLnBrk="0" fontAlgn="base" hangingPunct="0">
              <a:spcBef>
                <a:spcPct val="0"/>
              </a:spcBef>
              <a:spcAft>
                <a:spcPct val="0"/>
              </a:spcAft>
            </a:pPr>
            <a:r>
              <a:rPr lang="en-US" sz="2000">
                <a:solidFill>
                  <a:srgbClr val="002060"/>
                </a:solidFill>
                <a:latin typeface="+mj-lt"/>
              </a:rPr>
              <a:t>Acts</a:t>
            </a:r>
          </a:p>
        </p:txBody>
      </p:sp>
      <p:sp>
        <p:nvSpPr>
          <p:cNvPr id="21" name="Horizontal Scroll 20"/>
          <p:cNvSpPr/>
          <p:nvPr/>
        </p:nvSpPr>
        <p:spPr bwMode="auto">
          <a:xfrm>
            <a:off x="5750861" y="3565571"/>
            <a:ext cx="694766"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eaLnBrk="0" fontAlgn="base" hangingPunct="0">
              <a:spcBef>
                <a:spcPct val="0"/>
              </a:spcBef>
              <a:spcAft>
                <a:spcPct val="0"/>
              </a:spcAft>
            </a:pPr>
            <a:r>
              <a:rPr lang="en-US" sz="2000">
                <a:solidFill>
                  <a:srgbClr val="002060"/>
                </a:solidFill>
                <a:latin typeface="+mj-lt"/>
              </a:rPr>
              <a:t>Lk</a:t>
            </a:r>
          </a:p>
        </p:txBody>
      </p:sp>
      <p:sp>
        <p:nvSpPr>
          <p:cNvPr id="23" name="Horizontal Scroll 22"/>
          <p:cNvSpPr/>
          <p:nvPr/>
        </p:nvSpPr>
        <p:spPr bwMode="auto">
          <a:xfrm>
            <a:off x="5170394" y="2810436"/>
            <a:ext cx="784414"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eaLnBrk="0" fontAlgn="base" hangingPunct="0">
              <a:spcBef>
                <a:spcPct val="0"/>
              </a:spcBef>
              <a:spcAft>
                <a:spcPct val="0"/>
              </a:spcAft>
            </a:pPr>
            <a:r>
              <a:rPr lang="en-US" sz="2000" dirty="0">
                <a:solidFill>
                  <a:srgbClr val="002060"/>
                </a:solidFill>
                <a:latin typeface="+mj-lt"/>
              </a:rPr>
              <a:t>Mt</a:t>
            </a:r>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9519" y="3388660"/>
            <a:ext cx="784541" cy="1204048"/>
          </a:xfrm>
          <a:prstGeom prst="rect">
            <a:avLst/>
          </a:prstGeom>
        </p:spPr>
      </p:pic>
      <p:sp>
        <p:nvSpPr>
          <p:cNvPr id="19" name="Horizontal Scroll 18"/>
          <p:cNvSpPr/>
          <p:nvPr/>
        </p:nvSpPr>
        <p:spPr bwMode="auto">
          <a:xfrm>
            <a:off x="6768359" y="4271941"/>
            <a:ext cx="694766"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eaLnBrk="0" fontAlgn="base" hangingPunct="0">
              <a:spcBef>
                <a:spcPct val="0"/>
              </a:spcBef>
              <a:spcAft>
                <a:spcPct val="0"/>
              </a:spcAft>
            </a:pPr>
            <a:r>
              <a:rPr lang="en-US" sz="2000">
                <a:solidFill>
                  <a:srgbClr val="002060"/>
                </a:solidFill>
                <a:latin typeface="+mj-lt"/>
              </a:rPr>
              <a:t>Jn</a:t>
            </a:r>
          </a:p>
        </p:txBody>
      </p:sp>
      <p:sp>
        <p:nvSpPr>
          <p:cNvPr id="4" name="Date Placeholder 3">
            <a:extLst>
              <a:ext uri="{FF2B5EF4-FFF2-40B4-BE49-F238E27FC236}">
                <a16:creationId xmlns:a16="http://schemas.microsoft.com/office/drawing/2014/main" id="{B2097180-ECB0-26BF-8166-2F90CDEF839C}"/>
              </a:ext>
            </a:extLst>
          </p:cNvPr>
          <p:cNvSpPr>
            <a:spLocks noGrp="1"/>
          </p:cNvSpPr>
          <p:nvPr>
            <p:ph type="dt" sz="half" idx="10"/>
          </p:nvPr>
        </p:nvSpPr>
        <p:spPr/>
        <p:txBody>
          <a:bodyPr/>
          <a:lstStyle/>
          <a:p>
            <a:r>
              <a:rPr lang="en-US" dirty="0"/>
              <a:t>Outline, 96-97</a:t>
            </a:r>
          </a:p>
        </p:txBody>
      </p:sp>
      <p:sp>
        <p:nvSpPr>
          <p:cNvPr id="6" name="Footer Placeholder 5">
            <a:extLst>
              <a:ext uri="{FF2B5EF4-FFF2-40B4-BE49-F238E27FC236}">
                <a16:creationId xmlns:a16="http://schemas.microsoft.com/office/drawing/2014/main" id="{D1C7DEDA-BA8E-C338-6D4C-5879AC3F3241}"/>
              </a:ext>
            </a:extLst>
          </p:cNvPr>
          <p:cNvSpPr>
            <a:spLocks noGrp="1"/>
          </p:cNvSpPr>
          <p:nvPr>
            <p:ph type="ftr" sz="quarter" idx="11"/>
          </p:nvPr>
        </p:nvSpPr>
        <p:spPr/>
        <p:txBody>
          <a:bodyPr/>
          <a:lstStyle/>
          <a:p>
            <a:r>
              <a:rPr lang="en-US"/>
              <a:t>Kevin Kay</a:t>
            </a:r>
          </a:p>
        </p:txBody>
      </p:sp>
      <p:sp>
        <p:nvSpPr>
          <p:cNvPr id="7" name="Callout: Line 6">
            <a:extLst>
              <a:ext uri="{FF2B5EF4-FFF2-40B4-BE49-F238E27FC236}">
                <a16:creationId xmlns:a16="http://schemas.microsoft.com/office/drawing/2014/main" id="{A731D74D-0F1E-6B0D-8717-81908406ECED}"/>
              </a:ext>
            </a:extLst>
          </p:cNvPr>
          <p:cNvSpPr/>
          <p:nvPr/>
        </p:nvSpPr>
        <p:spPr bwMode="auto">
          <a:xfrm>
            <a:off x="1321171" y="3222252"/>
            <a:ext cx="1701056" cy="786572"/>
          </a:xfrm>
          <a:prstGeom prst="borderCallout1">
            <a:avLst>
              <a:gd name="adj1" fmla="val 542"/>
              <a:gd name="adj2" fmla="val 98529"/>
              <a:gd name="adj3" fmla="val -127006"/>
              <a:gd name="adj4" fmla="val 131351"/>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rPr>
              <a:t>Paul’s Roman Imprisonment</a:t>
            </a:r>
          </a:p>
        </p:txBody>
      </p:sp>
      <p:sp>
        <p:nvSpPr>
          <p:cNvPr id="24" name="Callout: Line 23">
            <a:extLst>
              <a:ext uri="{FF2B5EF4-FFF2-40B4-BE49-F238E27FC236}">
                <a16:creationId xmlns:a16="http://schemas.microsoft.com/office/drawing/2014/main" id="{B46934B7-7686-0FBA-242F-53F5EDD81528}"/>
              </a:ext>
            </a:extLst>
          </p:cNvPr>
          <p:cNvSpPr/>
          <p:nvPr/>
        </p:nvSpPr>
        <p:spPr bwMode="auto">
          <a:xfrm>
            <a:off x="2716277" y="5270048"/>
            <a:ext cx="1909538" cy="578225"/>
          </a:xfrm>
          <a:prstGeom prst="borderCallout1">
            <a:avLst>
              <a:gd name="adj1" fmla="val -7862"/>
              <a:gd name="adj2" fmla="val 66797"/>
              <a:gd name="adj3" fmla="val -508092"/>
              <a:gd name="adj4" fmla="val 75508"/>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rPr>
              <a:t>Paul’s Beheaded</a:t>
            </a:r>
          </a:p>
        </p:txBody>
      </p:sp>
      <p:sp>
        <p:nvSpPr>
          <p:cNvPr id="18" name="Callout: Line 17">
            <a:extLst>
              <a:ext uri="{FF2B5EF4-FFF2-40B4-BE49-F238E27FC236}">
                <a16:creationId xmlns:a16="http://schemas.microsoft.com/office/drawing/2014/main" id="{D141DE60-DC82-A6A5-B22D-F55EEFA20CD7}"/>
              </a:ext>
            </a:extLst>
          </p:cNvPr>
          <p:cNvSpPr/>
          <p:nvPr/>
        </p:nvSpPr>
        <p:spPr bwMode="auto">
          <a:xfrm>
            <a:off x="2475175" y="4141977"/>
            <a:ext cx="1909538" cy="786572"/>
          </a:xfrm>
          <a:prstGeom prst="borderCallout1">
            <a:avLst>
              <a:gd name="adj1" fmla="val -7862"/>
              <a:gd name="adj2" fmla="val 66797"/>
              <a:gd name="adj3" fmla="val -243257"/>
              <a:gd name="adj4" fmla="val 80700"/>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rPr>
              <a:t>Paul’s Additional Travels</a:t>
            </a:r>
          </a:p>
        </p:txBody>
      </p:sp>
      <p:sp>
        <p:nvSpPr>
          <p:cNvPr id="22" name="Horizontal Scroll 21"/>
          <p:cNvSpPr/>
          <p:nvPr/>
        </p:nvSpPr>
        <p:spPr bwMode="auto">
          <a:xfrm>
            <a:off x="3671046" y="2232212"/>
            <a:ext cx="801391"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eaLnBrk="0" fontAlgn="base" hangingPunct="0">
              <a:spcBef>
                <a:spcPct val="0"/>
              </a:spcBef>
              <a:spcAft>
                <a:spcPct val="0"/>
              </a:spcAft>
            </a:pPr>
            <a:r>
              <a:rPr lang="en-US" sz="2000">
                <a:solidFill>
                  <a:srgbClr val="002060"/>
                </a:solidFill>
                <a:latin typeface="+mj-lt"/>
              </a:rPr>
              <a:t>Mk</a:t>
            </a:r>
          </a:p>
        </p:txBody>
      </p:sp>
    </p:spTree>
    <p:extLst>
      <p:ext uri="{BB962C8B-B14F-4D97-AF65-F5344CB8AC3E}">
        <p14:creationId xmlns:p14="http://schemas.microsoft.com/office/powerpoint/2010/main" val="2570049420"/>
      </p:ext>
    </p:extLst>
  </p:cSld>
  <p:clrMapOvr>
    <a:overrideClrMapping bg1="dk2" tx1="lt1" bg2="dk1" tx2="lt2" accent1="accent1" accent2="accent2" accent3="accent3" accent4="accent4" accent5="accent5" accent6="accent6" hlink="hlink" folHlink="folHlink"/>
  </p:clrMapOvr>
  <p:transition spd="med">
    <p:pull/>
  </p:transition>
</p:sld>
</file>

<file path=ppt/slides/slide7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3FF22-ABA1-6C53-D077-7C11DD30CD8D}"/>
              </a:ext>
            </a:extLst>
          </p:cNvPr>
          <p:cNvSpPr>
            <a:spLocks noGrp="1"/>
          </p:cNvSpPr>
          <p:nvPr>
            <p:ph type="title"/>
          </p:nvPr>
        </p:nvSpPr>
        <p:spPr/>
        <p:txBody>
          <a:bodyPr/>
          <a:lstStyle/>
          <a:p>
            <a:r>
              <a:rPr lang="en-US" dirty="0"/>
              <a:t>Proposed Gospel Dates</a:t>
            </a:r>
          </a:p>
        </p:txBody>
      </p:sp>
      <p:graphicFrame>
        <p:nvGraphicFramePr>
          <p:cNvPr id="6" name="Table 6">
            <a:extLst>
              <a:ext uri="{FF2B5EF4-FFF2-40B4-BE49-F238E27FC236}">
                <a16:creationId xmlns:a16="http://schemas.microsoft.com/office/drawing/2014/main" id="{48DEB777-27FB-079D-81F1-FD78E6951D4F}"/>
              </a:ext>
            </a:extLst>
          </p:cNvPr>
          <p:cNvGraphicFramePr>
            <a:graphicFrameLocks noGrp="1"/>
          </p:cNvGraphicFramePr>
          <p:nvPr>
            <p:ph idx="1"/>
            <p:extLst>
              <p:ext uri="{D42A27DB-BD31-4B8C-83A1-F6EECF244321}">
                <p14:modId xmlns:p14="http://schemas.microsoft.com/office/powerpoint/2010/main" val="3262186807"/>
              </p:ext>
            </p:extLst>
          </p:nvPr>
        </p:nvGraphicFramePr>
        <p:xfrm>
          <a:off x="457200" y="1731981"/>
          <a:ext cx="8229600" cy="2651760"/>
        </p:xfrm>
        <a:graphic>
          <a:graphicData uri="http://schemas.openxmlformats.org/drawingml/2006/table">
            <a:tbl>
              <a:tblPr firstRow="1" firstCol="1" bandRow="1">
                <a:tableStyleId>{5C22544A-7EE6-4342-B048-85BDC9FD1C3A}</a:tableStyleId>
              </a:tblPr>
              <a:tblGrid>
                <a:gridCol w="1529787">
                  <a:extLst>
                    <a:ext uri="{9D8B030D-6E8A-4147-A177-3AD203B41FA5}">
                      <a16:colId xmlns:a16="http://schemas.microsoft.com/office/drawing/2014/main" val="2875775595"/>
                    </a:ext>
                  </a:extLst>
                </a:gridCol>
                <a:gridCol w="2585013">
                  <a:extLst>
                    <a:ext uri="{9D8B030D-6E8A-4147-A177-3AD203B41FA5}">
                      <a16:colId xmlns:a16="http://schemas.microsoft.com/office/drawing/2014/main" val="2285120145"/>
                    </a:ext>
                  </a:extLst>
                </a:gridCol>
                <a:gridCol w="2057400">
                  <a:extLst>
                    <a:ext uri="{9D8B030D-6E8A-4147-A177-3AD203B41FA5}">
                      <a16:colId xmlns:a16="http://schemas.microsoft.com/office/drawing/2014/main" val="927831780"/>
                    </a:ext>
                  </a:extLst>
                </a:gridCol>
                <a:gridCol w="2057400">
                  <a:extLst>
                    <a:ext uri="{9D8B030D-6E8A-4147-A177-3AD203B41FA5}">
                      <a16:colId xmlns:a16="http://schemas.microsoft.com/office/drawing/2014/main" val="1660096427"/>
                    </a:ext>
                  </a:extLst>
                </a:gridCol>
              </a:tblGrid>
              <a:tr h="239059">
                <a:tc>
                  <a:txBody>
                    <a:bodyPr/>
                    <a:lstStyle/>
                    <a:p>
                      <a:endParaRPr lang="en-US" dirty="0"/>
                    </a:p>
                  </a:txBody>
                  <a:tcPr anchor="ctr">
                    <a:solidFill>
                      <a:srgbClr val="0000FF"/>
                    </a:solidFill>
                  </a:tcPr>
                </a:tc>
                <a:tc>
                  <a:txBody>
                    <a:bodyPr/>
                    <a:lstStyle/>
                    <a:p>
                      <a:pPr algn="ctr"/>
                      <a:r>
                        <a:rPr lang="en-US" dirty="0"/>
                        <a:t>Jewish Annotated NT</a:t>
                      </a:r>
                    </a:p>
                  </a:txBody>
                  <a:tcPr anchor="ctr">
                    <a:solidFill>
                      <a:srgbClr val="0000FF"/>
                    </a:solidFill>
                  </a:tcPr>
                </a:tc>
                <a:tc>
                  <a:txBody>
                    <a:bodyPr/>
                    <a:lstStyle/>
                    <a:p>
                      <a:pPr algn="ctr"/>
                      <a:r>
                        <a:rPr lang="en-US" dirty="0"/>
                        <a:t>Cohen</a:t>
                      </a:r>
                    </a:p>
                  </a:txBody>
                  <a:tcPr anchor="ctr">
                    <a:solidFill>
                      <a:srgbClr val="0000FF"/>
                    </a:solidFill>
                  </a:tcPr>
                </a:tc>
                <a:tc>
                  <a:txBody>
                    <a:bodyPr/>
                    <a:lstStyle/>
                    <a:p>
                      <a:pPr algn="ctr"/>
                      <a:r>
                        <a:rPr lang="en-US" dirty="0" err="1"/>
                        <a:t>Ehrman</a:t>
                      </a:r>
                      <a:endParaRPr lang="en-US" dirty="0"/>
                    </a:p>
                  </a:txBody>
                  <a:tcPr anchor="ctr">
                    <a:solidFill>
                      <a:srgbClr val="0000FF"/>
                    </a:solidFill>
                  </a:tcPr>
                </a:tc>
                <a:extLst>
                  <a:ext uri="{0D108BD9-81ED-4DB2-BD59-A6C34878D82A}">
                    <a16:rowId xmlns:a16="http://schemas.microsoft.com/office/drawing/2014/main" val="618743788"/>
                  </a:ext>
                </a:extLst>
              </a:tr>
              <a:tr h="370840">
                <a:tc>
                  <a:txBody>
                    <a:bodyPr/>
                    <a:lstStyle/>
                    <a:p>
                      <a:r>
                        <a:rPr lang="en-US" sz="2000" dirty="0"/>
                        <a:t>Matthew</a:t>
                      </a:r>
                    </a:p>
                  </a:txBody>
                  <a:tcPr anchor="ctr">
                    <a:solidFill>
                      <a:srgbClr val="0000FF"/>
                    </a:solidFill>
                  </a:tcPr>
                </a:tc>
                <a:tc>
                  <a:txBody>
                    <a:bodyPr/>
                    <a:lstStyle/>
                    <a:p>
                      <a:pPr algn="ctr"/>
                      <a:r>
                        <a:rPr lang="en-US" sz="2000"/>
                        <a:t>80-90</a:t>
                      </a:r>
                    </a:p>
                  </a:txBody>
                  <a:tcPr anchor="ctr"/>
                </a:tc>
                <a:tc>
                  <a:txBody>
                    <a:bodyPr/>
                    <a:lstStyle/>
                    <a:p>
                      <a:pPr algn="ctr"/>
                      <a:r>
                        <a:rPr lang="en-US" sz="2000"/>
                        <a:t>80s</a:t>
                      </a:r>
                    </a:p>
                  </a:txBody>
                  <a:tcPr anchor="ctr"/>
                </a:tc>
                <a:tc>
                  <a:txBody>
                    <a:bodyPr/>
                    <a:lstStyle/>
                    <a:p>
                      <a:pPr algn="ctr"/>
                      <a:r>
                        <a:rPr lang="en-US" sz="2000"/>
                        <a:t>80-85</a:t>
                      </a:r>
                    </a:p>
                  </a:txBody>
                  <a:tcPr anchor="ctr"/>
                </a:tc>
                <a:extLst>
                  <a:ext uri="{0D108BD9-81ED-4DB2-BD59-A6C34878D82A}">
                    <a16:rowId xmlns:a16="http://schemas.microsoft.com/office/drawing/2014/main" val="2011215720"/>
                  </a:ext>
                </a:extLst>
              </a:tr>
              <a:tr h="370840">
                <a:tc>
                  <a:txBody>
                    <a:bodyPr/>
                    <a:lstStyle/>
                    <a:p>
                      <a:r>
                        <a:rPr lang="en-US" sz="2000" dirty="0"/>
                        <a:t>Mark</a:t>
                      </a:r>
                    </a:p>
                  </a:txBody>
                  <a:tcPr anchor="ctr">
                    <a:solidFill>
                      <a:srgbClr val="0000FF"/>
                    </a:solidFill>
                  </a:tcPr>
                </a:tc>
                <a:tc>
                  <a:txBody>
                    <a:bodyPr/>
                    <a:lstStyle/>
                    <a:p>
                      <a:pPr algn="ctr"/>
                      <a:r>
                        <a:rPr lang="en-US" sz="2000"/>
                        <a:t>64-72</a:t>
                      </a:r>
                    </a:p>
                  </a:txBody>
                  <a:tcPr anchor="ctr"/>
                </a:tc>
                <a:tc>
                  <a:txBody>
                    <a:bodyPr/>
                    <a:lstStyle/>
                    <a:p>
                      <a:pPr algn="ctr"/>
                      <a:r>
                        <a:rPr lang="en-US" sz="2000"/>
                        <a:t>~70</a:t>
                      </a:r>
                    </a:p>
                  </a:txBody>
                  <a:tcPr anchor="ctr"/>
                </a:tc>
                <a:tc>
                  <a:txBody>
                    <a:bodyPr/>
                    <a:lstStyle/>
                    <a:p>
                      <a:pPr algn="ctr"/>
                      <a:r>
                        <a:rPr lang="en-US" sz="2000"/>
                        <a:t>65-70</a:t>
                      </a:r>
                    </a:p>
                  </a:txBody>
                  <a:tcPr anchor="ctr"/>
                </a:tc>
                <a:extLst>
                  <a:ext uri="{0D108BD9-81ED-4DB2-BD59-A6C34878D82A}">
                    <a16:rowId xmlns:a16="http://schemas.microsoft.com/office/drawing/2014/main" val="1792023421"/>
                  </a:ext>
                </a:extLst>
              </a:tr>
              <a:tr h="370840">
                <a:tc>
                  <a:txBody>
                    <a:bodyPr/>
                    <a:lstStyle/>
                    <a:p>
                      <a:r>
                        <a:rPr lang="en-US" sz="2000" dirty="0"/>
                        <a:t>Luke</a:t>
                      </a:r>
                    </a:p>
                  </a:txBody>
                  <a:tcPr anchor="ctr">
                    <a:solidFill>
                      <a:srgbClr val="0000FF"/>
                    </a:solidFill>
                  </a:tcPr>
                </a:tc>
                <a:tc>
                  <a:txBody>
                    <a:bodyPr/>
                    <a:lstStyle/>
                    <a:p>
                      <a:pPr algn="ctr"/>
                      <a:r>
                        <a:rPr lang="en-US" sz="2000"/>
                        <a:t>“toward the end of the first century”</a:t>
                      </a:r>
                    </a:p>
                  </a:txBody>
                  <a:tcPr anchor="ctr"/>
                </a:tc>
                <a:tc>
                  <a:txBody>
                    <a:bodyPr/>
                    <a:lstStyle/>
                    <a:p>
                      <a:pPr algn="ctr"/>
                      <a:r>
                        <a:rPr lang="en-US" sz="2000"/>
                        <a:t>80s</a:t>
                      </a:r>
                    </a:p>
                  </a:txBody>
                  <a:tcPr anchor="ctr"/>
                </a:tc>
                <a:tc>
                  <a:txBody>
                    <a:bodyPr/>
                    <a:lstStyle/>
                    <a:p>
                      <a:pPr algn="ctr"/>
                      <a:r>
                        <a:rPr lang="en-US" sz="2000"/>
                        <a:t>80-85</a:t>
                      </a:r>
                    </a:p>
                  </a:txBody>
                  <a:tcPr anchor="ctr"/>
                </a:tc>
                <a:extLst>
                  <a:ext uri="{0D108BD9-81ED-4DB2-BD59-A6C34878D82A}">
                    <a16:rowId xmlns:a16="http://schemas.microsoft.com/office/drawing/2014/main" val="1538057762"/>
                  </a:ext>
                </a:extLst>
              </a:tr>
              <a:tr h="370840">
                <a:tc>
                  <a:txBody>
                    <a:bodyPr/>
                    <a:lstStyle/>
                    <a:p>
                      <a:r>
                        <a:rPr lang="en-US" sz="2000" dirty="0"/>
                        <a:t>John</a:t>
                      </a:r>
                    </a:p>
                  </a:txBody>
                  <a:tcPr anchor="ctr">
                    <a:solidFill>
                      <a:srgbClr val="0000FF"/>
                    </a:solidFill>
                  </a:tcPr>
                </a:tc>
                <a:tc>
                  <a:txBody>
                    <a:bodyPr/>
                    <a:lstStyle/>
                    <a:p>
                      <a:pPr algn="ctr"/>
                      <a:r>
                        <a:rPr lang="en-US" sz="2000"/>
                        <a:t>70-130</a:t>
                      </a:r>
                    </a:p>
                  </a:txBody>
                  <a:tcPr anchor="ctr"/>
                </a:tc>
                <a:tc>
                  <a:txBody>
                    <a:bodyPr/>
                    <a:lstStyle/>
                    <a:p>
                      <a:pPr algn="ctr"/>
                      <a:r>
                        <a:rPr lang="en-US" sz="2000"/>
                        <a:t>~90-100</a:t>
                      </a:r>
                    </a:p>
                  </a:txBody>
                  <a:tcPr anchor="ctr"/>
                </a:tc>
                <a:tc>
                  <a:txBody>
                    <a:bodyPr/>
                    <a:lstStyle/>
                    <a:p>
                      <a:pPr algn="ctr"/>
                      <a:r>
                        <a:rPr lang="en-US" sz="2000"/>
                        <a:t>95</a:t>
                      </a:r>
                    </a:p>
                  </a:txBody>
                  <a:tcPr anchor="ctr"/>
                </a:tc>
                <a:extLst>
                  <a:ext uri="{0D108BD9-81ED-4DB2-BD59-A6C34878D82A}">
                    <a16:rowId xmlns:a16="http://schemas.microsoft.com/office/drawing/2014/main" val="1442680100"/>
                  </a:ext>
                </a:extLst>
              </a:tr>
              <a:tr h="370840">
                <a:tc gridSpan="4">
                  <a:txBody>
                    <a:bodyPr/>
                    <a:lstStyle/>
                    <a:p>
                      <a:pPr algn="r"/>
                      <a:r>
                        <a:rPr lang="en-US" sz="2000" b="0" dirty="0"/>
                        <a:t>Peter Williams, </a:t>
                      </a:r>
                      <a:r>
                        <a:rPr lang="en-US" sz="2000" b="0" i="1" dirty="0"/>
                        <a:t>Can We Trust The Gospels</a:t>
                      </a:r>
                      <a:r>
                        <a:rPr lang="en-US" sz="2000" b="0" i="0" dirty="0"/>
                        <a:t>, 48</a:t>
                      </a:r>
                      <a:endParaRPr lang="en-US" sz="2000" b="0" dirty="0"/>
                    </a:p>
                  </a:txBody>
                  <a:tcPr anchor="ctr">
                    <a:solidFill>
                      <a:srgbClr val="0000FF"/>
                    </a:solidFill>
                  </a:tcPr>
                </a:tc>
                <a:tc hMerge="1">
                  <a:txBody>
                    <a:bodyPr/>
                    <a:lstStyle/>
                    <a:p>
                      <a:pPr algn="ctr"/>
                      <a:endParaRPr lang="en-US" sz="2000"/>
                    </a:p>
                  </a:txBody>
                  <a:tcPr/>
                </a:tc>
                <a:tc hMerge="1">
                  <a:txBody>
                    <a:bodyPr/>
                    <a:lstStyle/>
                    <a:p>
                      <a:pPr algn="ctr"/>
                      <a:endParaRPr lang="en-US" sz="2000"/>
                    </a:p>
                  </a:txBody>
                  <a:tcPr/>
                </a:tc>
                <a:tc hMerge="1">
                  <a:txBody>
                    <a:bodyPr/>
                    <a:lstStyle/>
                    <a:p>
                      <a:pPr algn="ctr"/>
                      <a:endParaRPr lang="en-US" sz="2000"/>
                    </a:p>
                  </a:txBody>
                  <a:tcPr/>
                </a:tc>
                <a:extLst>
                  <a:ext uri="{0D108BD9-81ED-4DB2-BD59-A6C34878D82A}">
                    <a16:rowId xmlns:a16="http://schemas.microsoft.com/office/drawing/2014/main" val="2467812139"/>
                  </a:ext>
                </a:extLst>
              </a:tr>
            </a:tbl>
          </a:graphicData>
        </a:graphic>
      </p:graphicFrame>
      <p:sp>
        <p:nvSpPr>
          <p:cNvPr id="4" name="Footer Placeholder 3">
            <a:extLst>
              <a:ext uri="{FF2B5EF4-FFF2-40B4-BE49-F238E27FC236}">
                <a16:creationId xmlns:a16="http://schemas.microsoft.com/office/drawing/2014/main" id="{2EFD0B38-9BC0-96ED-0F6C-0B459D14F2E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55DBBA61-6EAD-316E-235A-1BD07E933BA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C23461ED-1F3D-BB74-5D37-D610E15C1D3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96-97</a:t>
            </a:r>
          </a:p>
        </p:txBody>
      </p:sp>
    </p:spTree>
    <p:extLst>
      <p:ext uri="{BB962C8B-B14F-4D97-AF65-F5344CB8AC3E}">
        <p14:creationId xmlns:p14="http://schemas.microsoft.com/office/powerpoint/2010/main" val="1381694393"/>
      </p:ext>
    </p:extLst>
  </p:cSld>
  <p:clrMapOvr>
    <a:overrideClrMapping bg1="dk2" tx1="lt1" bg2="dk1" tx2="lt2" accent1="accent1" accent2="accent2" accent3="accent3" accent4="accent4" accent5="accent5" accent6="accent6" hlink="hlink" folHlink="folHlink"/>
  </p:clrMapOvr>
  <p:transition spd="med">
    <p:pull/>
  </p:transition>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t>Jerome On “Mark”</a:t>
            </a:r>
            <a:b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effectLst>
                  <a:outerShdw blurRad="38100" dist="38100" dir="2700000" algn="tl">
                    <a:srgbClr val="000000"/>
                  </a:outerShdw>
                </a:effectLst>
                <a:uLnTx/>
                <a:uFillTx/>
                <a:latin typeface="Arial" panose="020B0604020202020204"/>
                <a:ea typeface="+mj-ea"/>
                <a:cs typeface="+mj-cs"/>
              </a:rPr>
              <a:t>(~AD 347-420)</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a:xfrm>
            <a:off x="457200" y="1770185"/>
            <a:ext cx="8229600" cy="4360740"/>
          </a:xfrm>
        </p:spPr>
        <p:txBody>
          <a:bodyPr/>
          <a:lstStyle/>
          <a:p>
            <a:pPr marL="0" indent="457200">
              <a:buNone/>
            </a:pPr>
            <a:r>
              <a:rPr lang="en-US" dirty="0"/>
              <a:t>“</a:t>
            </a:r>
            <a:r>
              <a:rPr lang="en-US" b="1" dirty="0">
                <a:solidFill>
                  <a:srgbClr val="FFFF00"/>
                </a:solidFill>
              </a:rPr>
              <a:t>MARK</a:t>
            </a:r>
            <a:r>
              <a:rPr lang="en-US" dirty="0"/>
              <a:t> the disciple and interpreter of </a:t>
            </a:r>
            <a:r>
              <a:rPr lang="en-US" b="1" dirty="0">
                <a:solidFill>
                  <a:srgbClr val="FFFF00"/>
                </a:solidFill>
              </a:rPr>
              <a:t>Peter</a:t>
            </a:r>
            <a:r>
              <a:rPr lang="en-US" dirty="0"/>
              <a:t> wrote a </a:t>
            </a:r>
            <a:r>
              <a:rPr lang="en-US" b="1" dirty="0">
                <a:solidFill>
                  <a:srgbClr val="FFFF00"/>
                </a:solidFill>
              </a:rPr>
              <a:t>short gospel </a:t>
            </a:r>
            <a:r>
              <a:rPr lang="en-US" dirty="0"/>
              <a:t>at the request of the brethren at Rome embodying what he had heard Peter tell. When Peter had heard this, he </a:t>
            </a:r>
            <a:r>
              <a:rPr lang="en-US" b="1" dirty="0">
                <a:solidFill>
                  <a:srgbClr val="FFFF00"/>
                </a:solidFill>
              </a:rPr>
              <a:t>approved</a:t>
            </a:r>
            <a:r>
              <a:rPr lang="en-US" dirty="0"/>
              <a:t> it and </a:t>
            </a:r>
            <a:r>
              <a:rPr lang="en-US" b="1" dirty="0">
                <a:solidFill>
                  <a:srgbClr val="FFFF00"/>
                </a:solidFill>
              </a:rPr>
              <a:t>published</a:t>
            </a:r>
            <a:r>
              <a:rPr lang="en-US" dirty="0"/>
              <a:t> it to the churches to be read by his authority as Clemens in the sixth book of his Hypotyposes and Papias, bishop of Hierapolis, record. Peter also mentions this Mark in his first epistle….”  </a:t>
            </a:r>
            <a:r>
              <a:rPr lang="en-US" sz="2000" dirty="0"/>
              <a:t>(</a:t>
            </a:r>
            <a:r>
              <a:rPr lang="en-US" sz="2000" b="0" i="0" u="none" strike="noStrike" baseline="0" dirty="0"/>
              <a:t>“Lives of Illustrious Men,” Chapter 8, </a:t>
            </a:r>
            <a:r>
              <a:rPr lang="en-US" sz="2000" b="0" i="0" u="none" strike="noStrike" baseline="0" dirty="0" err="1"/>
              <a:t>NPNF</a:t>
            </a:r>
            <a:r>
              <a:rPr lang="en-US" sz="2000" b="0" i="0" u="none" strike="noStrike" baseline="0" dirty="0"/>
              <a:t>, 1892, 2.3:364</a:t>
            </a:r>
            <a:r>
              <a:rPr lang="en-US" sz="2000" dirty="0"/>
              <a:t>)</a:t>
            </a:r>
            <a:endParaRPr lang="en-US" sz="2000" b="0" i="0" u="none" strike="noStrike" baseline="0" dirty="0"/>
          </a:p>
          <a:p>
            <a:pPr marL="0" indent="0">
              <a:buNone/>
            </a:pPr>
            <a:endParaRPr lang="en-US"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72E1FF40-EC0E-6A68-6F74-4ED9172F792F}"/>
              </a:ext>
            </a:extLst>
          </p:cNvPr>
          <p:cNvSpPr>
            <a:spLocks noGrp="1"/>
          </p:cNvSpPr>
          <p:nvPr>
            <p:ph type="dt" sz="half" idx="10"/>
          </p:nvPr>
        </p:nvSpPr>
        <p:spPr/>
        <p:txBody>
          <a:bodyPr/>
          <a:lstStyle/>
          <a:p>
            <a:r>
              <a:rPr lang="en-US"/>
              <a:t>Outline, 10</a:t>
            </a:r>
          </a:p>
        </p:txBody>
      </p:sp>
    </p:spTree>
    <p:extLst>
      <p:ext uri="{BB962C8B-B14F-4D97-AF65-F5344CB8AC3E}">
        <p14:creationId xmlns:p14="http://schemas.microsoft.com/office/powerpoint/2010/main" val="99045619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“Conservative” Dating</a:t>
            </a:r>
          </a:p>
        </p:txBody>
      </p:sp>
      <p:graphicFrame>
        <p:nvGraphicFramePr>
          <p:cNvPr id="8" name="Content Placeholder 7"/>
          <p:cNvGraphicFramePr>
            <a:graphicFrameLocks noGrp="1"/>
          </p:cNvGraphicFramePr>
          <p:nvPr>
            <p:ph idx="1"/>
          </p:nvPr>
        </p:nvGraphicFramePr>
        <p:xfrm>
          <a:off x="457200" y="2205318"/>
          <a:ext cx="8229600" cy="3980328"/>
        </p:xfrm>
        <a:graphic>
          <a:graphicData uri="http://schemas.openxmlformats.org/drawingml/2006/table">
            <a:tbl>
              <a:tblPr firstRow="1" bandRow="1">
                <a:tableStyleId>{5C22544A-7EE6-4342-B048-85BDC9FD1C3A}</a:tableStyleId>
              </a:tblPr>
              <a:tblGrid>
                <a:gridCol w="1028700">
                  <a:extLst>
                    <a:ext uri="{9D8B030D-6E8A-4147-A177-3AD203B41FA5}">
                      <a16:colId xmlns:a16="http://schemas.microsoft.com/office/drawing/2014/main" val="20000"/>
                    </a:ext>
                  </a:extLst>
                </a:gridCol>
                <a:gridCol w="1028700">
                  <a:extLst>
                    <a:ext uri="{9D8B030D-6E8A-4147-A177-3AD203B41FA5}">
                      <a16:colId xmlns:a16="http://schemas.microsoft.com/office/drawing/2014/main" val="20001"/>
                    </a:ext>
                  </a:extLst>
                </a:gridCol>
                <a:gridCol w="1028700">
                  <a:extLst>
                    <a:ext uri="{9D8B030D-6E8A-4147-A177-3AD203B41FA5}">
                      <a16:colId xmlns:a16="http://schemas.microsoft.com/office/drawing/2014/main" val="20002"/>
                    </a:ext>
                  </a:extLst>
                </a:gridCol>
                <a:gridCol w="1028700">
                  <a:extLst>
                    <a:ext uri="{9D8B030D-6E8A-4147-A177-3AD203B41FA5}">
                      <a16:colId xmlns:a16="http://schemas.microsoft.com/office/drawing/2014/main" val="20003"/>
                    </a:ext>
                  </a:extLst>
                </a:gridCol>
                <a:gridCol w="1028700">
                  <a:extLst>
                    <a:ext uri="{9D8B030D-6E8A-4147-A177-3AD203B41FA5}">
                      <a16:colId xmlns:a16="http://schemas.microsoft.com/office/drawing/2014/main" val="20004"/>
                    </a:ext>
                  </a:extLst>
                </a:gridCol>
                <a:gridCol w="1028700">
                  <a:extLst>
                    <a:ext uri="{9D8B030D-6E8A-4147-A177-3AD203B41FA5}">
                      <a16:colId xmlns:a16="http://schemas.microsoft.com/office/drawing/2014/main" val="20005"/>
                    </a:ext>
                  </a:extLst>
                </a:gridCol>
                <a:gridCol w="1028700">
                  <a:extLst>
                    <a:ext uri="{9D8B030D-6E8A-4147-A177-3AD203B41FA5}">
                      <a16:colId xmlns:a16="http://schemas.microsoft.com/office/drawing/2014/main" val="20006"/>
                    </a:ext>
                  </a:extLst>
                </a:gridCol>
                <a:gridCol w="1028700">
                  <a:extLst>
                    <a:ext uri="{9D8B030D-6E8A-4147-A177-3AD203B41FA5}">
                      <a16:colId xmlns:a16="http://schemas.microsoft.com/office/drawing/2014/main" val="20007"/>
                    </a:ext>
                  </a:extLst>
                </a:gridCol>
              </a:tblGrid>
              <a:tr h="3980328">
                <a:tc>
                  <a:txBody>
                    <a:bodyPr/>
                    <a:lstStyle/>
                    <a:p>
                      <a:endParaRPr lang="en-US"/>
                    </a:p>
                  </a:txBody>
                  <a:tcPr>
                    <a:solidFill>
                      <a:srgbClr val="00B0F0"/>
                    </a:solidFill>
                  </a:tcPr>
                </a:tc>
                <a:tc>
                  <a:txBody>
                    <a:bodyPr/>
                    <a:lstStyle/>
                    <a:p>
                      <a:endParaRPr lang="en-US"/>
                    </a:p>
                  </a:txBody>
                  <a:tcPr>
                    <a:solidFill>
                      <a:srgbClr val="0070C0"/>
                    </a:solidFill>
                  </a:tcPr>
                </a:tc>
                <a:tc>
                  <a:txBody>
                    <a:bodyPr/>
                    <a:lstStyle/>
                    <a:p>
                      <a:endParaRPr lang="en-US"/>
                    </a:p>
                  </a:txBody>
                  <a:tcPr>
                    <a:solidFill>
                      <a:srgbClr val="00B0F0"/>
                    </a:solidFill>
                  </a:tcPr>
                </a:tc>
                <a:tc>
                  <a:txBody>
                    <a:bodyPr/>
                    <a:lstStyle/>
                    <a:p>
                      <a:endParaRPr lang="en-US"/>
                    </a:p>
                  </a:txBody>
                  <a:tcPr>
                    <a:solidFill>
                      <a:srgbClr val="0070C0"/>
                    </a:solidFill>
                  </a:tcPr>
                </a:tc>
                <a:tc>
                  <a:txBody>
                    <a:bodyPr/>
                    <a:lstStyle/>
                    <a:p>
                      <a:endParaRPr lang="en-US" dirty="0"/>
                    </a:p>
                  </a:txBody>
                  <a:tcPr>
                    <a:solidFill>
                      <a:srgbClr val="00B0F0"/>
                    </a:solidFill>
                  </a:tcPr>
                </a:tc>
                <a:tc>
                  <a:txBody>
                    <a:bodyPr/>
                    <a:lstStyle/>
                    <a:p>
                      <a:endParaRPr lang="en-US"/>
                    </a:p>
                  </a:txBody>
                  <a:tcPr>
                    <a:solidFill>
                      <a:srgbClr val="0070C0"/>
                    </a:solidFill>
                  </a:tcPr>
                </a:tc>
                <a:tc>
                  <a:txBody>
                    <a:bodyPr/>
                    <a:lstStyle/>
                    <a:p>
                      <a:endParaRPr lang="en-US"/>
                    </a:p>
                  </a:txBody>
                  <a:tcPr>
                    <a:solidFill>
                      <a:srgbClr val="00B0F0"/>
                    </a:solidFill>
                  </a:tcPr>
                </a:tc>
                <a:tc>
                  <a:txBody>
                    <a:bodyPr/>
                    <a:lstStyle/>
                    <a:p>
                      <a:endParaRPr lang="en-US" dirty="0"/>
                    </a:p>
                  </a:txBody>
                  <a:tcPr>
                    <a:solidFill>
                      <a:srgbClr val="0070C0"/>
                    </a:solidFill>
                  </a:tcPr>
                </a:tc>
                <a:extLst>
                  <a:ext uri="{0D108BD9-81ED-4DB2-BD59-A6C34878D82A}">
                    <a16:rowId xmlns:a16="http://schemas.microsoft.com/office/drawing/2014/main" val="10000"/>
                  </a:ext>
                </a:extLst>
              </a:tr>
            </a:tbl>
          </a:graphicData>
        </a:graphic>
      </p:graphicFrame>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9" name="TextBox 8"/>
          <p:cNvSpPr txBox="1"/>
          <p:nvPr/>
        </p:nvSpPr>
        <p:spPr>
          <a:xfrm>
            <a:off x="309283" y="1734671"/>
            <a:ext cx="564777"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30</a:t>
            </a:r>
          </a:p>
        </p:txBody>
      </p:sp>
      <p:sp>
        <p:nvSpPr>
          <p:cNvPr id="10" name="TextBox 9"/>
          <p:cNvSpPr txBox="1"/>
          <p:nvPr/>
        </p:nvSpPr>
        <p:spPr>
          <a:xfrm>
            <a:off x="1228165" y="1734671"/>
            <a:ext cx="564777"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40</a:t>
            </a:r>
          </a:p>
        </p:txBody>
      </p:sp>
      <p:sp>
        <p:nvSpPr>
          <p:cNvPr id="11" name="TextBox 10"/>
          <p:cNvSpPr txBox="1"/>
          <p:nvPr/>
        </p:nvSpPr>
        <p:spPr>
          <a:xfrm>
            <a:off x="2147046" y="1734671"/>
            <a:ext cx="564777"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50</a:t>
            </a:r>
          </a:p>
        </p:txBody>
      </p:sp>
      <p:sp>
        <p:nvSpPr>
          <p:cNvPr id="12" name="TextBox 11"/>
          <p:cNvSpPr txBox="1"/>
          <p:nvPr/>
        </p:nvSpPr>
        <p:spPr>
          <a:xfrm>
            <a:off x="3204883" y="1708958"/>
            <a:ext cx="564777"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60</a:t>
            </a:r>
          </a:p>
        </p:txBody>
      </p:sp>
      <p:sp>
        <p:nvSpPr>
          <p:cNvPr id="13" name="TextBox 12"/>
          <p:cNvSpPr txBox="1"/>
          <p:nvPr/>
        </p:nvSpPr>
        <p:spPr>
          <a:xfrm>
            <a:off x="4249272" y="1683245"/>
            <a:ext cx="564777"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70</a:t>
            </a:r>
          </a:p>
        </p:txBody>
      </p:sp>
      <p:sp>
        <p:nvSpPr>
          <p:cNvPr id="14" name="TextBox 13"/>
          <p:cNvSpPr txBox="1"/>
          <p:nvPr/>
        </p:nvSpPr>
        <p:spPr>
          <a:xfrm>
            <a:off x="5280213" y="1680413"/>
            <a:ext cx="564777"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80</a:t>
            </a:r>
          </a:p>
        </p:txBody>
      </p:sp>
      <p:sp>
        <p:nvSpPr>
          <p:cNvPr id="15" name="TextBox 14"/>
          <p:cNvSpPr txBox="1"/>
          <p:nvPr/>
        </p:nvSpPr>
        <p:spPr>
          <a:xfrm>
            <a:off x="6338050" y="1680413"/>
            <a:ext cx="564777"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90</a:t>
            </a:r>
          </a:p>
        </p:txBody>
      </p:sp>
      <p:sp>
        <p:nvSpPr>
          <p:cNvPr id="16" name="TextBox 15"/>
          <p:cNvSpPr txBox="1"/>
          <p:nvPr/>
        </p:nvSpPr>
        <p:spPr>
          <a:xfrm>
            <a:off x="7395885" y="1680413"/>
            <a:ext cx="712692"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100</a:t>
            </a:r>
          </a:p>
        </p:txBody>
      </p:sp>
      <p:sp>
        <p:nvSpPr>
          <p:cNvPr id="17" name="TextBox 16"/>
          <p:cNvSpPr txBox="1"/>
          <p:nvPr/>
        </p:nvSpPr>
        <p:spPr>
          <a:xfrm>
            <a:off x="8314767" y="1680413"/>
            <a:ext cx="744069"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110</a:t>
            </a:r>
          </a:p>
        </p:txBody>
      </p:sp>
      <p:sp>
        <p:nvSpPr>
          <p:cNvPr id="18" name="Horizontal Scroll 17"/>
          <p:cNvSpPr/>
          <p:nvPr/>
        </p:nvSpPr>
        <p:spPr bwMode="auto">
          <a:xfrm>
            <a:off x="2252460" y="4595477"/>
            <a:ext cx="1082413"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2060"/>
                </a:solidFill>
                <a:effectLst/>
                <a:uLnTx/>
                <a:uFillTx/>
                <a:latin typeface="Arial Black" panose="020B0A04020102020204"/>
                <a:ea typeface="+mn-ea"/>
                <a:cs typeface="+mn-cs"/>
              </a:rPr>
              <a:t>Many</a:t>
            </a:r>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9859" y="3000282"/>
            <a:ext cx="784541" cy="1204048"/>
          </a:xfrm>
          <a:prstGeom prst="rect">
            <a:avLst/>
          </a:prstGeom>
        </p:spPr>
      </p:pic>
      <p:sp>
        <p:nvSpPr>
          <p:cNvPr id="4" name="Horizontal Scroll 19">
            <a:extLst>
              <a:ext uri="{FF2B5EF4-FFF2-40B4-BE49-F238E27FC236}">
                <a16:creationId xmlns:a16="http://schemas.microsoft.com/office/drawing/2014/main" id="{EE2526AE-A5F8-0ACD-0DF6-9D3723E61269}"/>
              </a:ext>
            </a:extLst>
          </p:cNvPr>
          <p:cNvSpPr/>
          <p:nvPr/>
        </p:nvSpPr>
        <p:spPr bwMode="auto">
          <a:xfrm>
            <a:off x="3628345" y="2205318"/>
            <a:ext cx="943655"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2060"/>
                </a:solidFill>
                <a:effectLst/>
                <a:uLnTx/>
                <a:uFillTx/>
                <a:latin typeface="Arial Black" panose="020B0A04020102020204"/>
                <a:ea typeface="+mn-ea"/>
                <a:cs typeface="+mn-cs"/>
              </a:rPr>
              <a:t>Acts</a:t>
            </a:r>
          </a:p>
        </p:txBody>
      </p:sp>
      <p:sp>
        <p:nvSpPr>
          <p:cNvPr id="6" name="Horizontal Scroll 20">
            <a:extLst>
              <a:ext uri="{FF2B5EF4-FFF2-40B4-BE49-F238E27FC236}">
                <a16:creationId xmlns:a16="http://schemas.microsoft.com/office/drawing/2014/main" id="{E60D77FF-598A-9F33-EF85-231036484CFB}"/>
              </a:ext>
            </a:extLst>
          </p:cNvPr>
          <p:cNvSpPr/>
          <p:nvPr/>
        </p:nvSpPr>
        <p:spPr bwMode="auto">
          <a:xfrm>
            <a:off x="3139888" y="2764041"/>
            <a:ext cx="694766"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2060"/>
                </a:solidFill>
                <a:effectLst/>
                <a:uLnTx/>
                <a:uFillTx/>
                <a:latin typeface="Arial Black" panose="020B0A04020102020204"/>
                <a:ea typeface="+mn-ea"/>
                <a:cs typeface="+mn-cs"/>
              </a:rPr>
              <a:t>Lk</a:t>
            </a:r>
          </a:p>
        </p:txBody>
      </p:sp>
      <p:sp>
        <p:nvSpPr>
          <p:cNvPr id="7" name="Horizontal Scroll 21">
            <a:extLst>
              <a:ext uri="{FF2B5EF4-FFF2-40B4-BE49-F238E27FC236}">
                <a16:creationId xmlns:a16="http://schemas.microsoft.com/office/drawing/2014/main" id="{8110DD3A-7B26-C2FE-037D-04E89E50CC0E}"/>
              </a:ext>
            </a:extLst>
          </p:cNvPr>
          <p:cNvSpPr/>
          <p:nvPr/>
        </p:nvSpPr>
        <p:spPr bwMode="auto">
          <a:xfrm>
            <a:off x="2590966" y="3335889"/>
            <a:ext cx="801391"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2060"/>
                </a:solidFill>
                <a:effectLst/>
                <a:uLnTx/>
                <a:uFillTx/>
                <a:latin typeface="Arial Black" panose="020B0A04020102020204"/>
                <a:ea typeface="+mn-ea"/>
                <a:cs typeface="+mn-cs"/>
              </a:rPr>
              <a:t>Mk</a:t>
            </a:r>
          </a:p>
        </p:txBody>
      </p:sp>
      <p:sp>
        <p:nvSpPr>
          <p:cNvPr id="19" name="Horizontal Scroll 22">
            <a:extLst>
              <a:ext uri="{FF2B5EF4-FFF2-40B4-BE49-F238E27FC236}">
                <a16:creationId xmlns:a16="http://schemas.microsoft.com/office/drawing/2014/main" id="{4B93B43A-1A91-D362-3A78-22C3CC294E44}"/>
              </a:ext>
            </a:extLst>
          </p:cNvPr>
          <p:cNvSpPr/>
          <p:nvPr/>
        </p:nvSpPr>
        <p:spPr bwMode="auto">
          <a:xfrm>
            <a:off x="2935284" y="3914113"/>
            <a:ext cx="784414"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2060"/>
                </a:solidFill>
                <a:effectLst/>
                <a:uLnTx/>
                <a:uFillTx/>
                <a:latin typeface="Arial Black" panose="020B0A04020102020204"/>
                <a:ea typeface="+mn-ea"/>
                <a:cs typeface="+mn-cs"/>
              </a:rPr>
              <a:t>Mt</a:t>
            </a:r>
          </a:p>
        </p:txBody>
      </p:sp>
      <p:sp>
        <p:nvSpPr>
          <p:cNvPr id="24" name="Horizontal Scroll 18">
            <a:extLst>
              <a:ext uri="{FF2B5EF4-FFF2-40B4-BE49-F238E27FC236}">
                <a16:creationId xmlns:a16="http://schemas.microsoft.com/office/drawing/2014/main" id="{19ED12CB-1B36-34CD-7EE5-81CA9CA9EF17}"/>
              </a:ext>
            </a:extLst>
          </p:cNvPr>
          <p:cNvSpPr/>
          <p:nvPr/>
        </p:nvSpPr>
        <p:spPr bwMode="auto">
          <a:xfrm>
            <a:off x="6768359" y="4195482"/>
            <a:ext cx="694766" cy="578224"/>
          </a:xfrm>
          <a:prstGeom prst="horizontalScroll">
            <a:avLst/>
          </a:prstGeom>
          <a:solidFill>
            <a:srgbClr val="FFFF99"/>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2060"/>
                </a:solidFill>
                <a:effectLst/>
                <a:uLnTx/>
                <a:uFillTx/>
                <a:latin typeface="Arial Black" panose="020B0A04020102020204"/>
                <a:ea typeface="+mn-ea"/>
                <a:cs typeface="+mn-cs"/>
              </a:rPr>
              <a:t>Jn</a:t>
            </a:r>
          </a:p>
        </p:txBody>
      </p:sp>
      <p:sp>
        <p:nvSpPr>
          <p:cNvPr id="20" name="Date Placeholder 19">
            <a:extLst>
              <a:ext uri="{FF2B5EF4-FFF2-40B4-BE49-F238E27FC236}">
                <a16:creationId xmlns:a16="http://schemas.microsoft.com/office/drawing/2014/main" id="{BE13DC38-073C-A56D-8AA1-DBF3331322C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96-97</a:t>
            </a:r>
          </a:p>
        </p:txBody>
      </p:sp>
      <p:sp>
        <p:nvSpPr>
          <p:cNvPr id="21" name="Footer Placeholder 20">
            <a:extLst>
              <a:ext uri="{FF2B5EF4-FFF2-40B4-BE49-F238E27FC236}">
                <a16:creationId xmlns:a16="http://schemas.microsoft.com/office/drawing/2014/main" id="{63C84369-1040-B52D-73ED-687DD5C7F62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631886719"/>
      </p:ext>
    </p:extLst>
  </p:cSld>
  <p:clrMapOvr>
    <a:masterClrMapping/>
  </p:clrMapOvr>
  <p:transition spd="med">
    <p:pull/>
  </p:transition>
</p:sld>
</file>

<file path=ppt/slides/slide7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7380" name="Rectangle 4"/>
          <p:cNvSpPr>
            <a:spLocks noGrp="1" noChangeArrowheads="1"/>
          </p:cNvSpPr>
          <p:nvPr>
            <p:ph type="title"/>
          </p:nvPr>
        </p:nvSpPr>
        <p:spPr/>
        <p:txBody>
          <a:bodyPr/>
          <a:lstStyle/>
          <a:p>
            <a:pPr eaLnBrk="1" hangingPunct="1">
              <a:defRPr/>
            </a:pPr>
            <a:r>
              <a:rPr lang="en-US">
                <a:latin typeface="Arial Black" pitchFamily="34" charset="0"/>
              </a:rPr>
              <a:t>First Century Timeline</a:t>
            </a:r>
          </a:p>
        </p:txBody>
      </p:sp>
      <p:sp>
        <p:nvSpPr>
          <p:cNvPr id="19"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650DD8-B194-4863-97A7-5D6A140FA14A}"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1204" name="Line 5"/>
          <p:cNvSpPr>
            <a:spLocks noChangeShapeType="1"/>
          </p:cNvSpPr>
          <p:nvPr/>
        </p:nvSpPr>
        <p:spPr bwMode="auto">
          <a:xfrm>
            <a:off x="685800" y="4114800"/>
            <a:ext cx="7620000" cy="0"/>
          </a:xfrm>
          <a:prstGeom prst="line">
            <a:avLst/>
          </a:prstGeom>
          <a:noFill/>
          <a:ln w="57150">
            <a:solidFill>
              <a:schemeClr val="tx1"/>
            </a:solidFill>
            <a:round/>
            <a:headEnd/>
            <a:tailEnd type="triangle" w="med" len="me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1206" name="Text Box 7"/>
          <p:cNvSpPr txBox="1">
            <a:spLocks noChangeArrowheads="1"/>
          </p:cNvSpPr>
          <p:nvPr/>
        </p:nvSpPr>
        <p:spPr bwMode="auto">
          <a:xfrm>
            <a:off x="762000" y="4343400"/>
            <a:ext cx="533400" cy="369332"/>
          </a:xfrm>
          <a:prstGeom prst="rect">
            <a:avLst/>
          </a:prstGeom>
          <a:noFill/>
          <a:ln w="9525" algn="ctr">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j-lt"/>
                <a:ea typeface="+mn-ea"/>
                <a:cs typeface="+mn-cs"/>
              </a:rPr>
              <a:t>30</a:t>
            </a:r>
          </a:p>
        </p:txBody>
      </p:sp>
      <p:sp>
        <p:nvSpPr>
          <p:cNvPr id="357384" name="AutoShape 8"/>
          <p:cNvSpPr>
            <a:spLocks noChangeArrowheads="1"/>
          </p:cNvSpPr>
          <p:nvPr/>
        </p:nvSpPr>
        <p:spPr bwMode="auto">
          <a:xfrm>
            <a:off x="7010400" y="2798366"/>
            <a:ext cx="914400" cy="1092994"/>
          </a:xfrm>
          <a:prstGeom prst="verticalScroll">
            <a:avLst>
              <a:gd name="adj" fmla="val 12500"/>
            </a:avLst>
          </a:prstGeom>
          <a:solidFill>
            <a:srgbClr val="FFFF99"/>
          </a:solidFill>
          <a:ln w="9525">
            <a:solidFill>
              <a:srgbClr val="000000"/>
            </a:solidFill>
            <a:round/>
            <a:headEnd/>
            <a:tailEnd/>
          </a:ln>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US" sz="1800" b="0"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1800" b="1" i="0" u="none" strike="noStrike" kern="1200" cap="none" spc="0" normalizeH="0" baseline="0" noProof="0">
                <a:ln>
                  <a:noFill/>
                </a:ln>
                <a:solidFill>
                  <a:srgbClr val="000000"/>
                </a:solidFill>
                <a:effectLst/>
                <a:uLnTx/>
                <a:uFillTx/>
                <a:latin typeface="Arial" panose="020B0604020202020204"/>
                <a:ea typeface="+mn-ea"/>
                <a:cs typeface="+mn-cs"/>
              </a:rPr>
              <a:t>Acts</a:t>
            </a:r>
            <a:br>
              <a:rPr kumimoji="0" lang="en-US" sz="1800" b="0" i="0" u="none" strike="noStrike" kern="1200" cap="none" spc="0" normalizeH="0" baseline="0" noProof="0">
                <a:ln>
                  <a:noFill/>
                </a:ln>
                <a:solidFill>
                  <a:srgbClr val="FFFFFF"/>
                </a:solidFill>
                <a:effectLst/>
                <a:uLnTx/>
                <a:uFillTx/>
                <a:latin typeface="Arial" panose="020B0604020202020204"/>
                <a:ea typeface="+mn-ea"/>
                <a:cs typeface="+mn-cs"/>
              </a:rPr>
            </a:b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385" name="Text Box 9"/>
          <p:cNvSpPr txBox="1">
            <a:spLocks noChangeArrowheads="1"/>
          </p:cNvSpPr>
          <p:nvPr/>
        </p:nvSpPr>
        <p:spPr bwMode="auto">
          <a:xfrm>
            <a:off x="7054516" y="4338241"/>
            <a:ext cx="962526" cy="400110"/>
          </a:xfrm>
          <a:prstGeom prst="rect">
            <a:avLst/>
          </a:prstGeom>
          <a:noFill/>
          <a:ln w="9525" algn="ctr">
            <a:no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sz="2000" dirty="0">
                <a:solidFill>
                  <a:srgbClr val="FFFFFF"/>
                </a:solidFill>
                <a:latin typeface="+mj-lt"/>
              </a:rPr>
              <a:t>62-64</a:t>
            </a:r>
          </a:p>
        </p:txBody>
      </p:sp>
      <p:sp>
        <p:nvSpPr>
          <p:cNvPr id="357386" name="AutoShape 10"/>
          <p:cNvSpPr>
            <a:spLocks noChangeArrowheads="1"/>
          </p:cNvSpPr>
          <p:nvPr/>
        </p:nvSpPr>
        <p:spPr bwMode="auto">
          <a:xfrm>
            <a:off x="5943600" y="2822575"/>
            <a:ext cx="992188" cy="1063625"/>
          </a:xfrm>
          <a:prstGeom prst="verticalScroll">
            <a:avLst>
              <a:gd name="adj" fmla="val 12500"/>
            </a:avLst>
          </a:prstGeom>
          <a:solidFill>
            <a:srgbClr val="FFFF99"/>
          </a:solidFill>
          <a:ln w="9525">
            <a:solidFill>
              <a:srgbClr val="000000"/>
            </a:solidFill>
            <a:round/>
            <a:headEnd/>
            <a:tailEnd/>
          </a:ln>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US" sz="1800" b="0"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1800" b="1" i="0" u="none" strike="noStrike" kern="1200" cap="none" spc="0" normalizeH="0" baseline="0" noProof="0">
                <a:ln>
                  <a:noFill/>
                </a:ln>
                <a:solidFill>
                  <a:srgbClr val="000000"/>
                </a:solidFill>
                <a:effectLst/>
                <a:uLnTx/>
                <a:uFillTx/>
                <a:latin typeface="Arial" panose="020B0604020202020204"/>
                <a:ea typeface="+mn-ea"/>
                <a:cs typeface="+mn-cs"/>
              </a:rPr>
              <a:t>Luke</a:t>
            </a:r>
            <a:br>
              <a:rPr kumimoji="0" lang="en-US" sz="1800" b="0" i="0" u="none" strike="noStrike" kern="1200" cap="none" spc="0" normalizeH="0" baseline="0" noProof="0">
                <a:ln>
                  <a:noFill/>
                </a:ln>
                <a:solidFill>
                  <a:srgbClr val="FFFFFF"/>
                </a:solidFill>
                <a:effectLst/>
                <a:uLnTx/>
                <a:uFillTx/>
                <a:latin typeface="Arial" panose="020B0604020202020204"/>
                <a:ea typeface="+mn-ea"/>
                <a:cs typeface="+mn-cs"/>
              </a:rPr>
            </a:b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387" name="Text Box 11"/>
          <p:cNvSpPr txBox="1">
            <a:spLocks noChangeArrowheads="1"/>
          </p:cNvSpPr>
          <p:nvPr/>
        </p:nvSpPr>
        <p:spPr bwMode="auto">
          <a:xfrm>
            <a:off x="5895474" y="4343400"/>
            <a:ext cx="962526" cy="400110"/>
          </a:xfrm>
          <a:prstGeom prst="rect">
            <a:avLst/>
          </a:prstGeom>
          <a:noFill/>
          <a:ln w="9525" algn="ctr">
            <a:no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sz="2000" dirty="0">
                <a:solidFill>
                  <a:srgbClr val="FFFFFF"/>
                </a:solidFill>
                <a:latin typeface="+mj-lt"/>
              </a:rPr>
              <a:t>60-62</a:t>
            </a:r>
          </a:p>
        </p:txBody>
      </p:sp>
      <p:sp>
        <p:nvSpPr>
          <p:cNvPr id="357388" name="AutoShape 12"/>
          <p:cNvSpPr>
            <a:spLocks noChangeArrowheads="1"/>
          </p:cNvSpPr>
          <p:nvPr/>
        </p:nvSpPr>
        <p:spPr bwMode="auto">
          <a:xfrm>
            <a:off x="4114800" y="2803426"/>
            <a:ext cx="992188" cy="1101923"/>
          </a:xfrm>
          <a:prstGeom prst="verticalScroll">
            <a:avLst>
              <a:gd name="adj" fmla="val 12500"/>
            </a:avLst>
          </a:prstGeom>
          <a:solidFill>
            <a:srgbClr val="FFFF99"/>
          </a:solidFill>
          <a:ln w="9525">
            <a:solidFill>
              <a:srgbClr val="000000"/>
            </a:solidFill>
            <a:round/>
            <a:headEnd/>
            <a:tailEnd/>
          </a:ln>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US" sz="1800" b="0"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1800" b="1" i="0" u="none" strike="noStrike" kern="1200" cap="none" spc="0" normalizeH="0" baseline="0" noProof="0">
                <a:ln>
                  <a:noFill/>
                </a:ln>
                <a:solidFill>
                  <a:srgbClr val="000000"/>
                </a:solidFill>
                <a:effectLst/>
                <a:uLnTx/>
                <a:uFillTx/>
                <a:latin typeface="Arial" panose="020B0604020202020204"/>
                <a:ea typeface="+mn-ea"/>
                <a:cs typeface="+mn-cs"/>
              </a:rPr>
              <a:t>Mark</a:t>
            </a:r>
            <a:br>
              <a:rPr kumimoji="0" lang="en-US" sz="1800" b="0" i="0" u="none" strike="noStrike" kern="1200" cap="none" spc="0" normalizeH="0" baseline="0" noProof="0">
                <a:ln>
                  <a:noFill/>
                </a:ln>
                <a:solidFill>
                  <a:srgbClr val="FFFFFF"/>
                </a:solidFill>
                <a:effectLst/>
                <a:uLnTx/>
                <a:uFillTx/>
                <a:latin typeface="Arial" panose="020B0604020202020204"/>
                <a:ea typeface="+mn-ea"/>
                <a:cs typeface="+mn-cs"/>
              </a:rPr>
            </a:b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389" name="AutoShape 13"/>
          <p:cNvSpPr>
            <a:spLocks noChangeArrowheads="1"/>
          </p:cNvSpPr>
          <p:nvPr/>
        </p:nvSpPr>
        <p:spPr bwMode="auto">
          <a:xfrm>
            <a:off x="4953000" y="2803426"/>
            <a:ext cx="992188" cy="1101923"/>
          </a:xfrm>
          <a:prstGeom prst="verticalScroll">
            <a:avLst>
              <a:gd name="adj" fmla="val 12500"/>
            </a:avLst>
          </a:prstGeom>
          <a:solidFill>
            <a:srgbClr val="FFFF99"/>
          </a:solidFill>
          <a:ln w="9525">
            <a:solidFill>
              <a:srgbClr val="000000"/>
            </a:solidFill>
            <a:round/>
            <a:headEnd/>
            <a:tailEnd/>
          </a:ln>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US" sz="1800" b="0"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1800" b="1" i="0" u="none" strike="noStrike" kern="1200" cap="none" spc="0" normalizeH="0" baseline="0" noProof="0">
                <a:ln>
                  <a:noFill/>
                </a:ln>
                <a:solidFill>
                  <a:srgbClr val="000000"/>
                </a:solidFill>
                <a:effectLst/>
                <a:uLnTx/>
                <a:uFillTx/>
                <a:latin typeface="Arial" panose="020B0604020202020204"/>
                <a:ea typeface="+mn-ea"/>
                <a:cs typeface="+mn-cs"/>
              </a:rPr>
              <a:t>Matt.</a:t>
            </a:r>
            <a:br>
              <a:rPr kumimoji="0" lang="en-US" sz="1800" b="0" i="0" u="none" strike="noStrike" kern="1200" cap="none" spc="0" normalizeH="0" baseline="0" noProof="0">
                <a:ln>
                  <a:noFill/>
                </a:ln>
                <a:solidFill>
                  <a:srgbClr val="FFFFFF"/>
                </a:solidFill>
                <a:effectLst/>
                <a:uLnTx/>
                <a:uFillTx/>
                <a:latin typeface="Arial" panose="020B0604020202020204"/>
                <a:ea typeface="+mn-ea"/>
                <a:cs typeface="+mn-cs"/>
              </a:rPr>
            </a:b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390" name="Text Box 14"/>
          <p:cNvSpPr txBox="1">
            <a:spLocks noChangeArrowheads="1"/>
          </p:cNvSpPr>
          <p:nvPr/>
        </p:nvSpPr>
        <p:spPr bwMode="auto">
          <a:xfrm>
            <a:off x="4610894" y="4353630"/>
            <a:ext cx="962526" cy="369332"/>
          </a:xfrm>
          <a:prstGeom prst="rect">
            <a:avLst/>
          </a:prstGeom>
          <a:noFill/>
          <a:ln w="9525" algn="ctr">
            <a:noFill/>
            <a:miter lim="800000"/>
            <a:headEnd/>
            <a:tailEnd/>
          </a:ln>
        </p:spPr>
        <p:txBody>
          <a:bodyPr wrap="square">
            <a:spAutoFit/>
          </a:bodyPr>
          <a:lstStyle/>
          <a:p>
            <a:pPr algn="ctr" eaLnBrk="0" fontAlgn="base" hangingPunct="0">
              <a:spcBef>
                <a:spcPct val="50000"/>
              </a:spcBef>
              <a:spcAft>
                <a:spcPct val="0"/>
              </a:spcAft>
              <a:defRPr/>
            </a:pPr>
            <a:r>
              <a:rPr lang="en-US" dirty="0">
                <a:solidFill>
                  <a:srgbClr val="FFFFFF"/>
                </a:solidFill>
                <a:latin typeface="+mj-lt"/>
              </a:rPr>
              <a:t>45-55</a:t>
            </a:r>
          </a:p>
        </p:txBody>
      </p:sp>
      <p:sp>
        <p:nvSpPr>
          <p:cNvPr id="357391" name="AutoShape 15"/>
          <p:cNvSpPr>
            <a:spLocks noChangeArrowheads="1"/>
          </p:cNvSpPr>
          <p:nvPr/>
        </p:nvSpPr>
        <p:spPr bwMode="auto">
          <a:xfrm>
            <a:off x="5009356" y="1371600"/>
            <a:ext cx="1352550" cy="1116013"/>
          </a:xfrm>
          <a:prstGeom prst="verticalScroll">
            <a:avLst>
              <a:gd name="adj" fmla="val 12500"/>
            </a:avLst>
          </a:prstGeom>
          <a:solidFill>
            <a:srgbClr val="FFFF99"/>
          </a:solidFill>
          <a:ln w="9525">
            <a:solidFill>
              <a:srgbClr val="000000"/>
            </a:solidFill>
            <a:round/>
            <a:headEnd/>
            <a:tailEnd/>
          </a:ln>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t>Paul’s</a:t>
            </a:r>
            <a:b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t>Early</a:t>
            </a:r>
            <a:b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t>Epistles</a:t>
            </a:r>
          </a:p>
        </p:txBody>
      </p:sp>
      <p:sp>
        <p:nvSpPr>
          <p:cNvPr id="357392" name="Text Box 16"/>
          <p:cNvSpPr txBox="1">
            <a:spLocks noChangeArrowheads="1"/>
          </p:cNvSpPr>
          <p:nvPr/>
        </p:nvSpPr>
        <p:spPr bwMode="auto">
          <a:xfrm>
            <a:off x="6361906" y="1729551"/>
            <a:ext cx="992188" cy="400110"/>
          </a:xfrm>
          <a:prstGeom prst="rect">
            <a:avLst/>
          </a:prstGeom>
          <a:noFill/>
          <a:ln w="9525" algn="ctr">
            <a:no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mj-lt"/>
                <a:ea typeface="+mn-ea"/>
                <a:cs typeface="+mn-cs"/>
              </a:rPr>
              <a:t>51-55</a:t>
            </a:r>
          </a:p>
        </p:txBody>
      </p:sp>
      <p:sp>
        <p:nvSpPr>
          <p:cNvPr id="357393" name="AutoShape 17"/>
          <p:cNvSpPr>
            <a:spLocks noChangeArrowheads="1"/>
          </p:cNvSpPr>
          <p:nvPr/>
        </p:nvSpPr>
        <p:spPr bwMode="auto">
          <a:xfrm>
            <a:off x="2590800" y="2593975"/>
            <a:ext cx="1296988" cy="1390650"/>
          </a:xfrm>
          <a:prstGeom prst="verticalScroll">
            <a:avLst>
              <a:gd name="adj" fmla="val 12500"/>
            </a:avLst>
          </a:prstGeom>
          <a:solidFill>
            <a:srgbClr val="FFFF99"/>
          </a:solidFill>
          <a:ln w="9525">
            <a:solidFill>
              <a:srgbClr val="000000"/>
            </a:solidFill>
            <a:round/>
            <a:headEnd/>
            <a:tailEnd/>
          </a:ln>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t>Early</a:t>
            </a:r>
            <a:b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t>Creeds</a:t>
            </a:r>
            <a:b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b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57394" name="Text Box 18"/>
          <p:cNvSpPr txBox="1">
            <a:spLocks noChangeArrowheads="1"/>
          </p:cNvSpPr>
          <p:nvPr/>
        </p:nvSpPr>
        <p:spPr bwMode="auto">
          <a:xfrm>
            <a:off x="1397702" y="5020488"/>
            <a:ext cx="6553200" cy="801529"/>
          </a:xfrm>
          <a:prstGeom prst="upArrowCallout">
            <a:avLst/>
          </a:prstGeom>
          <a:solidFill>
            <a:srgbClr val="0000FF"/>
          </a:solidFill>
          <a:ln w="9525" algn="ctr">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No Time For Myths &amp; Lege</a:t>
            </a:r>
            <a:r>
              <a:rPr kumimoji="0" lang="en-US" sz="2800" b="1" i="0" u="none" strike="noStrike" kern="1200" cap="none" spc="0" normalizeH="0" baseline="0" noProof="0" dirty="0">
                <a:ln>
                  <a:noFill/>
                </a:ln>
                <a:solidFill>
                  <a:srgbClr val="FFFFFF"/>
                </a:solidFill>
                <a:effectLst/>
                <a:uLnTx/>
                <a:uFillTx/>
                <a:latin typeface="Arial Black" panose="020B0A04020102020204"/>
                <a:ea typeface="+mn-ea"/>
                <a:cs typeface="+mn-cs"/>
              </a:rPr>
              <a:t>nds</a:t>
            </a:r>
          </a:p>
        </p:txBody>
      </p:sp>
      <p:sp>
        <p:nvSpPr>
          <p:cNvPr id="2" name="Date Placeholder 1">
            <a:extLst>
              <a:ext uri="{FF2B5EF4-FFF2-40B4-BE49-F238E27FC236}">
                <a16:creationId xmlns:a16="http://schemas.microsoft.com/office/drawing/2014/main" id="{65FE1B34-9F1B-74B9-17BD-FCF7719E3D4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96-97</a:t>
            </a:r>
          </a:p>
        </p:txBody>
      </p:sp>
      <p:sp>
        <p:nvSpPr>
          <p:cNvPr id="3" name="Footer Placeholder 2">
            <a:extLst>
              <a:ext uri="{FF2B5EF4-FFF2-40B4-BE49-F238E27FC236}">
                <a16:creationId xmlns:a16="http://schemas.microsoft.com/office/drawing/2014/main" id="{67B2E85B-655D-7FE8-BFCA-AF29CA7347E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pic>
        <p:nvPicPr>
          <p:cNvPr id="4" name="Picture 3">
            <a:extLst>
              <a:ext uri="{FF2B5EF4-FFF2-40B4-BE49-F238E27FC236}">
                <a16:creationId xmlns:a16="http://schemas.microsoft.com/office/drawing/2014/main" id="{D5B1AED5-55D8-EBBE-8AAC-FCFA0545427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7224" y="2760371"/>
            <a:ext cx="784541" cy="1204048"/>
          </a:xfrm>
          <a:prstGeom prst="rect">
            <a:avLst/>
          </a:prstGeom>
        </p:spPr>
      </p:pic>
    </p:spTree>
    <p:extLst>
      <p:ext uri="{BB962C8B-B14F-4D97-AF65-F5344CB8AC3E}">
        <p14:creationId xmlns:p14="http://schemas.microsoft.com/office/powerpoint/2010/main" val="11856484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73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5738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5738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5738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5738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573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739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739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5739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739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357394"/>
                                        </p:tgtEl>
                                        <p:attrNameLst>
                                          <p:attrName>style.visibility</p:attrName>
                                        </p:attrNameLst>
                                      </p:cBhvr>
                                      <p:to>
                                        <p:strVal val="visible"/>
                                      </p:to>
                                    </p:set>
                                    <p:anim calcmode="lin" valueType="num">
                                      <p:cBhvr>
                                        <p:cTn id="37" dur="500" fill="hold"/>
                                        <p:tgtEl>
                                          <p:spTgt spid="357394"/>
                                        </p:tgtEl>
                                        <p:attrNameLst>
                                          <p:attrName>ppt_w</p:attrName>
                                        </p:attrNameLst>
                                      </p:cBhvr>
                                      <p:tavLst>
                                        <p:tav tm="0">
                                          <p:val>
                                            <p:fltVal val="0"/>
                                          </p:val>
                                        </p:tav>
                                        <p:tav tm="100000">
                                          <p:val>
                                            <p:strVal val="#ppt_w"/>
                                          </p:val>
                                        </p:tav>
                                      </p:tavLst>
                                    </p:anim>
                                    <p:anim calcmode="lin" valueType="num">
                                      <p:cBhvr>
                                        <p:cTn id="38" dur="500" fill="hold"/>
                                        <p:tgtEl>
                                          <p:spTgt spid="3573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4" grpId="0" animBg="1"/>
      <p:bldP spid="357385" grpId="0"/>
      <p:bldP spid="357386" grpId="0" animBg="1"/>
      <p:bldP spid="357387" grpId="0"/>
      <p:bldP spid="357388" grpId="0" animBg="1"/>
      <p:bldP spid="357389" grpId="0" animBg="1"/>
      <p:bldP spid="357390" grpId="0"/>
      <p:bldP spid="357391" grpId="0" animBg="1"/>
      <p:bldP spid="357392" grpId="0"/>
      <p:bldP spid="357393" grpId="0" animBg="1"/>
      <p:bldP spid="357394" grpId="0" animBg="1"/>
    </p:bldLst>
  </p:timing>
</p:sld>
</file>

<file path=ppt/slides/slide7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56FEB2-BF73-EA96-55B4-C27726656ED4}"/>
              </a:ext>
            </a:extLst>
          </p:cNvPr>
          <p:cNvSpPr>
            <a:spLocks noGrp="1"/>
          </p:cNvSpPr>
          <p:nvPr>
            <p:ph type="title"/>
          </p:nvPr>
        </p:nvSpPr>
        <p:spPr/>
        <p:txBody>
          <a:bodyPr/>
          <a:lstStyle/>
          <a:p>
            <a:r>
              <a:rPr lang="en-US" dirty="0" err="1"/>
              <a:t>A.N</a:t>
            </a:r>
            <a:r>
              <a:rPr lang="en-US" dirty="0"/>
              <a:t>. Sherwin-White</a:t>
            </a:r>
            <a:br>
              <a:rPr lang="en-US" dirty="0"/>
            </a:br>
            <a:r>
              <a:rPr lang="en-US" sz="3000" dirty="0">
                <a:latin typeface="+mn-lt"/>
              </a:rPr>
              <a:t>(Eminent Roman Historian: 1911-1993)</a:t>
            </a:r>
          </a:p>
        </p:txBody>
      </p:sp>
      <p:sp>
        <p:nvSpPr>
          <p:cNvPr id="3" name="Content Placeholder 2">
            <a:extLst>
              <a:ext uri="{FF2B5EF4-FFF2-40B4-BE49-F238E27FC236}">
                <a16:creationId xmlns:a16="http://schemas.microsoft.com/office/drawing/2014/main" id="{FB2ABB2F-2F10-EC61-6DAD-8A5B9354B0E7}"/>
              </a:ext>
            </a:extLst>
          </p:cNvPr>
          <p:cNvSpPr>
            <a:spLocks noGrp="1"/>
          </p:cNvSpPr>
          <p:nvPr>
            <p:ph idx="1"/>
          </p:nvPr>
        </p:nvSpPr>
        <p:spPr>
          <a:xfrm>
            <a:off x="3294042" y="1600200"/>
            <a:ext cx="5392757" cy="4530725"/>
          </a:xfrm>
        </p:spPr>
        <p:txBody>
          <a:bodyPr anchor="ctr"/>
          <a:lstStyle/>
          <a:p>
            <a:pPr>
              <a:spcBef>
                <a:spcPts val="0"/>
              </a:spcBef>
              <a:spcAft>
                <a:spcPts val="2400"/>
              </a:spcAft>
            </a:pPr>
            <a:r>
              <a:rPr lang="en-US" sz="2500" dirty="0"/>
              <a:t>It takes </a:t>
            </a:r>
            <a:r>
              <a:rPr lang="en-US" sz="2500" b="1" dirty="0">
                <a:solidFill>
                  <a:srgbClr val="FFFF00"/>
                </a:solidFill>
              </a:rPr>
              <a:t>many generations </a:t>
            </a:r>
            <a:r>
              <a:rPr lang="en-US" sz="2500" dirty="0"/>
              <a:t>for legendary development to </a:t>
            </a:r>
            <a:r>
              <a:rPr lang="en-US" sz="2500" b="1" dirty="0">
                <a:solidFill>
                  <a:srgbClr val="FFFF00"/>
                </a:solidFill>
              </a:rPr>
              <a:t>erase the historical core  </a:t>
            </a:r>
            <a:r>
              <a:rPr lang="en-US" sz="2500" dirty="0"/>
              <a:t>(cf. Herodotus)</a:t>
            </a:r>
          </a:p>
          <a:p>
            <a:pPr>
              <a:spcBef>
                <a:spcPts val="0"/>
              </a:spcBef>
              <a:spcAft>
                <a:spcPts val="2400"/>
              </a:spcAft>
            </a:pPr>
            <a:r>
              <a:rPr lang="en-US" sz="2500" dirty="0"/>
              <a:t>It takes more than </a:t>
            </a:r>
            <a:r>
              <a:rPr lang="en-US" sz="2500" b="1" dirty="0">
                <a:solidFill>
                  <a:srgbClr val="FFFF00"/>
                </a:solidFill>
              </a:rPr>
              <a:t>two generations</a:t>
            </a:r>
          </a:p>
          <a:p>
            <a:pPr>
              <a:spcBef>
                <a:spcPts val="0"/>
              </a:spcBef>
              <a:spcAft>
                <a:spcPts val="2400"/>
              </a:spcAft>
            </a:pPr>
            <a:r>
              <a:rPr lang="en-US" sz="2500" dirty="0"/>
              <a:t>It is </a:t>
            </a:r>
            <a:r>
              <a:rPr lang="en-US" sz="2500" b="1" dirty="0">
                <a:solidFill>
                  <a:srgbClr val="FFFF00"/>
                </a:solidFill>
              </a:rPr>
              <a:t>“unbelievable” </a:t>
            </a:r>
            <a:r>
              <a:rPr lang="en-US" sz="2500" dirty="0"/>
              <a:t>to take the NT as merely </a:t>
            </a:r>
            <a:r>
              <a:rPr lang="en-US" sz="2500" b="1" dirty="0">
                <a:solidFill>
                  <a:srgbClr val="FFFF00"/>
                </a:solidFill>
              </a:rPr>
              <a:t>legendary</a:t>
            </a:r>
            <a:r>
              <a:rPr lang="en-US" sz="2500" dirty="0"/>
              <a:t>  </a:t>
            </a:r>
            <a:r>
              <a:rPr lang="en-US" sz="2000" dirty="0"/>
              <a:t>(188-191)</a:t>
            </a:r>
          </a:p>
          <a:p>
            <a:endParaRPr lang="en-US" sz="2500" dirty="0"/>
          </a:p>
        </p:txBody>
      </p:sp>
      <p:sp>
        <p:nvSpPr>
          <p:cNvPr id="4" name="Footer Placeholder 3">
            <a:extLst>
              <a:ext uri="{FF2B5EF4-FFF2-40B4-BE49-F238E27FC236}">
                <a16:creationId xmlns:a16="http://schemas.microsoft.com/office/drawing/2014/main" id="{5A36A906-0F2E-BCF8-3B17-9196AFCA47F6}"/>
              </a:ext>
            </a:extLst>
          </p:cNvPr>
          <p:cNvSpPr>
            <a:spLocks noGrp="1"/>
          </p:cNvSpPr>
          <p:nvPr>
            <p:ph type="ftr" sz="quarter" idx="11"/>
          </p:nvPr>
        </p:nvSpPr>
        <p:spPr/>
        <p:txBody>
          <a:bodyPr/>
          <a:lstStyle/>
          <a:p>
            <a:r>
              <a:rPr lang="en-US" dirty="0"/>
              <a:t>Kevin Kay</a:t>
            </a:r>
          </a:p>
        </p:txBody>
      </p:sp>
      <p:sp>
        <p:nvSpPr>
          <p:cNvPr id="5" name="Slide Number Placeholder 4">
            <a:extLst>
              <a:ext uri="{FF2B5EF4-FFF2-40B4-BE49-F238E27FC236}">
                <a16:creationId xmlns:a16="http://schemas.microsoft.com/office/drawing/2014/main" id="{5683CE2E-B8D2-9550-299F-DBFA4D2A7DD6}"/>
              </a:ext>
            </a:extLst>
          </p:cNvPr>
          <p:cNvSpPr>
            <a:spLocks noGrp="1"/>
          </p:cNvSpPr>
          <p:nvPr>
            <p:ph type="sldNum" sz="quarter" idx="12"/>
          </p:nvPr>
        </p:nvSpPr>
        <p:spPr/>
        <p:txBody>
          <a:bodyPr/>
          <a:lstStyle/>
          <a:p>
            <a:fld id="{3C8CA7C4-6BCF-4B83-8858-85B1748A2A5F}" type="slidenum">
              <a:rPr lang="en-US" smtClean="0"/>
              <a:t>752</a:t>
            </a:fld>
            <a:endParaRPr lang="en-US"/>
          </a:p>
        </p:txBody>
      </p:sp>
      <p:sp>
        <p:nvSpPr>
          <p:cNvPr id="6" name="Date Placeholder 5">
            <a:extLst>
              <a:ext uri="{FF2B5EF4-FFF2-40B4-BE49-F238E27FC236}">
                <a16:creationId xmlns:a16="http://schemas.microsoft.com/office/drawing/2014/main" id="{41D7FB8A-F07B-1C09-1132-7C594444038F}"/>
              </a:ext>
            </a:extLst>
          </p:cNvPr>
          <p:cNvSpPr>
            <a:spLocks noGrp="1"/>
          </p:cNvSpPr>
          <p:nvPr>
            <p:ph type="dt" sz="half" idx="10"/>
          </p:nvPr>
        </p:nvSpPr>
        <p:spPr/>
        <p:txBody>
          <a:bodyPr/>
          <a:lstStyle/>
          <a:p>
            <a:r>
              <a:rPr lang="en-US" dirty="0"/>
              <a:t>Outline, 95-97</a:t>
            </a:r>
          </a:p>
        </p:txBody>
      </p:sp>
      <p:pic>
        <p:nvPicPr>
          <p:cNvPr id="1026" name="Picture 2" descr="9781592447473: Roman Society and Roman Law in the New Testament: The Sarum Lectures 1960-1961">
            <a:extLst>
              <a:ext uri="{FF2B5EF4-FFF2-40B4-BE49-F238E27FC236}">
                <a16:creationId xmlns:a16="http://schemas.microsoft.com/office/drawing/2014/main" id="{7E29D187-CD99-B20B-5728-84A64F769A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765287"/>
            <a:ext cx="2747160" cy="42005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578938"/>
      </p:ext>
    </p:extLst>
  </p:cSld>
  <p:clrMapOvr>
    <a:masterClrMapping/>
  </p:clrMapOvr>
  <p:transition spd="med">
    <p:pull/>
  </p:transition>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EBD9FF-F14B-05CA-C06A-78B4019D476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1FA882DC-1783-70D7-5339-8842AE81B056}"/>
              </a:ext>
            </a:extLst>
          </p:cNvPr>
          <p:cNvSpPr>
            <a:spLocks noGrp="1"/>
          </p:cNvSpPr>
          <p:nvPr>
            <p:ph type="title"/>
          </p:nvPr>
        </p:nvSpPr>
        <p:spPr/>
        <p:txBody>
          <a:bodyPr/>
          <a:lstStyle/>
          <a:p>
            <a:r>
              <a:rPr kumimoji="0" lang="en-US" sz="3800" b="0" i="0" u="none" strike="noStrike" kern="0" cap="none" spc="0" normalizeH="0" baseline="0" noProof="0" dirty="0">
                <a:ln>
                  <a:noFill/>
                </a:ln>
                <a:solidFill>
                  <a:srgbClr val="E5FFFF"/>
                </a:solidFill>
                <a:effectLst>
                  <a:outerShdw blurRad="38100" dist="38100" dir="2700000" algn="tl">
                    <a:srgbClr val="000000"/>
                  </a:outerShdw>
                </a:effectLst>
                <a:uLnTx/>
                <a:uFillTx/>
                <a:latin typeface="Arial Black" panose="020B0A04020102020204"/>
                <a:ea typeface="+mj-ea"/>
                <a:cs typeface="+mj-cs"/>
              </a:rPr>
              <a:t>A Critique Of Standard Dating</a:t>
            </a:r>
            <a:endParaRPr lang="en-US" sz="3800" dirty="0"/>
          </a:p>
        </p:txBody>
      </p:sp>
      <p:sp>
        <p:nvSpPr>
          <p:cNvPr id="5" name="Content Placeholder 4">
            <a:extLst>
              <a:ext uri="{FF2B5EF4-FFF2-40B4-BE49-F238E27FC236}">
                <a16:creationId xmlns:a16="http://schemas.microsoft.com/office/drawing/2014/main" id="{12B278B2-1ECA-7BA3-D89E-0047841A2016}"/>
              </a:ext>
            </a:extLst>
          </p:cNvPr>
          <p:cNvSpPr>
            <a:spLocks noGrp="1"/>
          </p:cNvSpPr>
          <p:nvPr>
            <p:ph idx="1"/>
          </p:nvPr>
        </p:nvSpPr>
        <p:spPr>
          <a:xfrm>
            <a:off x="457200" y="1499191"/>
            <a:ext cx="8229600" cy="4631734"/>
          </a:xfrm>
        </p:spPr>
        <p:txBody>
          <a:bodyPr/>
          <a:lstStyle/>
          <a:p>
            <a:pPr marL="457200" indent="-457200"/>
            <a:r>
              <a:rPr lang="en-US" dirty="0">
                <a:effectLst>
                  <a:outerShdw blurRad="38100" dist="38100" dir="2700000" algn="tl">
                    <a:srgbClr val="000000">
                      <a:alpha val="43137"/>
                    </a:srgbClr>
                  </a:outerShdw>
                </a:effectLst>
              </a:rPr>
              <a:t>Standard dating is based upon the </a:t>
            </a:r>
            <a:r>
              <a:rPr lang="en-US" b="1" dirty="0">
                <a:solidFill>
                  <a:srgbClr val="FFFF00"/>
                </a:solidFill>
              </a:rPr>
              <a:t>anti-supernatural bias </a:t>
            </a:r>
            <a:r>
              <a:rPr lang="en-US" dirty="0">
                <a:effectLst>
                  <a:outerShdw blurRad="38100" dist="38100" dir="2700000" algn="tl">
                    <a:srgbClr val="000000">
                      <a:alpha val="43137"/>
                    </a:srgbClr>
                  </a:outerShdw>
                </a:effectLst>
              </a:rPr>
              <a:t>that predictive prophecy is impossible</a:t>
            </a:r>
          </a:p>
          <a:p>
            <a:pPr marL="909637" lvl="1"/>
            <a:r>
              <a:rPr lang="en-US" dirty="0">
                <a:effectLst>
                  <a:outerShdw blurRad="38100" dist="38100" dir="2700000" algn="tl">
                    <a:srgbClr val="000000">
                      <a:alpha val="43137"/>
                    </a:srgbClr>
                  </a:outerShdw>
                </a:effectLst>
              </a:rPr>
              <a:t>This is a philosophical argument, not a historical one</a:t>
            </a:r>
          </a:p>
          <a:p>
            <a:pPr marL="909637" lvl="1"/>
            <a:r>
              <a:rPr lang="en-US" dirty="0">
                <a:effectLst>
                  <a:outerShdw blurRad="38100" dist="38100" dir="2700000" algn="tl">
                    <a:srgbClr val="000000">
                      <a:alpha val="43137"/>
                    </a:srgbClr>
                  </a:outerShdw>
                </a:effectLst>
              </a:rPr>
              <a:t>If Jesus’ “prophecies” of Jerusalem’s destruction were manufactured, why are they not more specific and/or more accurate</a:t>
            </a:r>
          </a:p>
        </p:txBody>
      </p:sp>
      <p:sp>
        <p:nvSpPr>
          <p:cNvPr id="2" name="Footer Placeholder 1">
            <a:extLst>
              <a:ext uri="{FF2B5EF4-FFF2-40B4-BE49-F238E27FC236}">
                <a16:creationId xmlns:a16="http://schemas.microsoft.com/office/drawing/2014/main" id="{B475F43F-AADD-FD66-87B9-315A2BD91C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0E3ADC74-EE97-DB86-C686-A3E5D4A632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A6DC70B-AA2D-2C0A-F54D-E194455BFD0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97-98</a:t>
            </a:r>
          </a:p>
        </p:txBody>
      </p:sp>
    </p:spTree>
    <p:extLst>
      <p:ext uri="{BB962C8B-B14F-4D97-AF65-F5344CB8AC3E}">
        <p14:creationId xmlns:p14="http://schemas.microsoft.com/office/powerpoint/2010/main" val="212946391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E3C28F-D752-16A7-34CF-26E05F7DE282}"/>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45296B26-9AD9-F8A0-F190-BEF3C03C07BD}"/>
              </a:ext>
            </a:extLst>
          </p:cNvPr>
          <p:cNvSpPr>
            <a:spLocks noGrp="1"/>
          </p:cNvSpPr>
          <p:nvPr>
            <p:ph type="title"/>
          </p:nvPr>
        </p:nvSpPr>
        <p:spPr/>
        <p:txBody>
          <a:bodyPr/>
          <a:lstStyle/>
          <a:p>
            <a:r>
              <a:rPr lang="en-US" sz="3800" dirty="0">
                <a:solidFill>
                  <a:srgbClr val="E5FFFF"/>
                </a:solidFill>
              </a:rPr>
              <a:t>A Critique Of Standard Dating</a:t>
            </a:r>
            <a:endParaRPr lang="en-US" sz="4000" dirty="0"/>
          </a:p>
        </p:txBody>
      </p:sp>
      <p:sp>
        <p:nvSpPr>
          <p:cNvPr id="5" name="Content Placeholder 4">
            <a:extLst>
              <a:ext uri="{FF2B5EF4-FFF2-40B4-BE49-F238E27FC236}">
                <a16:creationId xmlns:a16="http://schemas.microsoft.com/office/drawing/2014/main" id="{8807BAC7-B05C-42C7-341E-9D7B1856EA1E}"/>
              </a:ext>
            </a:extLst>
          </p:cNvPr>
          <p:cNvSpPr>
            <a:spLocks noGrp="1"/>
          </p:cNvSpPr>
          <p:nvPr>
            <p:ph idx="1"/>
          </p:nvPr>
        </p:nvSpPr>
        <p:spPr>
          <a:xfrm>
            <a:off x="457200" y="1573619"/>
            <a:ext cx="8229600" cy="4557306"/>
          </a:xfrm>
        </p:spPr>
        <p:txBody>
          <a:bodyPr/>
          <a:lstStyle/>
          <a:p>
            <a:pPr marL="457200" indent="-457200"/>
            <a:r>
              <a:rPr lang="en-US" dirty="0">
                <a:effectLst>
                  <a:outerShdw blurRad="38100" dist="38100" dir="2700000" algn="tl">
                    <a:srgbClr val="000000">
                      <a:alpha val="43137"/>
                    </a:srgbClr>
                  </a:outerShdw>
                </a:effectLst>
              </a:rPr>
              <a:t>Standard dating is based upon the </a:t>
            </a:r>
            <a:r>
              <a:rPr lang="en-US" b="1" dirty="0">
                <a:solidFill>
                  <a:srgbClr val="FFFF00"/>
                </a:solidFill>
              </a:rPr>
              <a:t>anti-supernatural bias </a:t>
            </a:r>
            <a:r>
              <a:rPr lang="en-US" dirty="0">
                <a:effectLst>
                  <a:outerShdw blurRad="38100" dist="38100" dir="2700000" algn="tl">
                    <a:srgbClr val="000000">
                      <a:alpha val="43137"/>
                    </a:srgbClr>
                  </a:outerShdw>
                </a:effectLst>
              </a:rPr>
              <a:t>that predictive prophecy is impossible</a:t>
            </a:r>
          </a:p>
          <a:p>
            <a:pPr marL="909637" lvl="1"/>
            <a:r>
              <a:rPr lang="en-US" dirty="0">
                <a:effectLst>
                  <a:outerShdw blurRad="38100" dist="38100" dir="2700000" algn="tl">
                    <a:srgbClr val="000000">
                      <a:alpha val="43137"/>
                    </a:srgbClr>
                  </a:outerShdw>
                </a:effectLst>
              </a:rPr>
              <a:t>Since the OT &amp; Jesus emphasized the importance of truth, would the Gospel writers have put words in Jesus’ mouth?</a:t>
            </a:r>
          </a:p>
          <a:p>
            <a:pPr marL="909637" lvl="1"/>
            <a:r>
              <a:rPr lang="en-US" dirty="0">
                <a:effectLst>
                  <a:outerShdw blurRad="38100" dist="38100" dir="2700000" algn="tl">
                    <a:srgbClr val="000000">
                      <a:alpha val="43137"/>
                    </a:srgbClr>
                  </a:outerShdw>
                </a:effectLst>
              </a:rPr>
              <a:t>A prediction of Jerusalem’s destruction would not necessarily require supernatural activity  (See Josephus, “The Wars of the Jews,” 6:5:3:300-301)</a:t>
            </a:r>
          </a:p>
        </p:txBody>
      </p:sp>
      <p:sp>
        <p:nvSpPr>
          <p:cNvPr id="2" name="Footer Placeholder 1">
            <a:extLst>
              <a:ext uri="{FF2B5EF4-FFF2-40B4-BE49-F238E27FC236}">
                <a16:creationId xmlns:a16="http://schemas.microsoft.com/office/drawing/2014/main" id="{5877A878-A7DB-A33A-9A4E-73D4B0D4272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A96258FA-6C5D-58F8-A200-4161379213E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3FBE484C-3C6D-112D-6EC6-D55E71641A6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97-98</a:t>
            </a:r>
          </a:p>
        </p:txBody>
      </p:sp>
    </p:spTree>
    <p:extLst>
      <p:ext uri="{BB962C8B-B14F-4D97-AF65-F5344CB8AC3E}">
        <p14:creationId xmlns:p14="http://schemas.microsoft.com/office/powerpoint/2010/main" val="13904783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 calcmode="lin" valueType="num">
                                      <p:cBhvr>
                                        <p:cTn id="7"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5">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 calcmode="lin" valueType="num">
                                      <p:cBhvr>
                                        <p:cTn id="14"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9DDECD-25FE-A7FD-3E4C-3C72E062A91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8801C4E-13F8-5AF2-12F8-F01C8E7ABD2D}"/>
              </a:ext>
            </a:extLst>
          </p:cNvPr>
          <p:cNvSpPr>
            <a:spLocks noGrp="1"/>
          </p:cNvSpPr>
          <p:nvPr>
            <p:ph type="title"/>
          </p:nvPr>
        </p:nvSpPr>
        <p:spPr/>
        <p:txBody>
          <a:bodyPr/>
          <a:lstStyle/>
          <a:p>
            <a:r>
              <a:rPr lang="en-US" dirty="0"/>
              <a:t>Why Not More Specific?</a:t>
            </a:r>
          </a:p>
        </p:txBody>
      </p:sp>
      <p:sp>
        <p:nvSpPr>
          <p:cNvPr id="3" name="Content Placeholder 2">
            <a:extLst>
              <a:ext uri="{FF2B5EF4-FFF2-40B4-BE49-F238E27FC236}">
                <a16:creationId xmlns:a16="http://schemas.microsoft.com/office/drawing/2014/main" id="{65063BA9-FEBA-D660-B576-D4A64F6BE27E}"/>
              </a:ext>
            </a:extLst>
          </p:cNvPr>
          <p:cNvSpPr>
            <a:spLocks noGrp="1"/>
          </p:cNvSpPr>
          <p:nvPr>
            <p:ph idx="1"/>
          </p:nvPr>
        </p:nvSpPr>
        <p:spPr>
          <a:xfrm>
            <a:off x="457200" y="1420814"/>
            <a:ext cx="8229600" cy="4710112"/>
          </a:xfrm>
        </p:spPr>
        <p:txBody>
          <a:bodyPr/>
          <a:lstStyle/>
          <a:p>
            <a:r>
              <a:rPr lang="en-US" b="1" dirty="0">
                <a:solidFill>
                  <a:srgbClr val="FFFF00"/>
                </a:solidFill>
              </a:rPr>
              <a:t>Temple</a:t>
            </a:r>
            <a:r>
              <a:rPr lang="en-US" dirty="0"/>
              <a:t> was burned, not the city  (Mt. 22:7)</a:t>
            </a:r>
          </a:p>
          <a:p>
            <a:r>
              <a:rPr lang="en-US" dirty="0"/>
              <a:t>Pray flight not in </a:t>
            </a:r>
            <a:r>
              <a:rPr lang="en-US" b="1" dirty="0">
                <a:solidFill>
                  <a:srgbClr val="FFFF00"/>
                </a:solidFill>
              </a:rPr>
              <a:t>winter</a:t>
            </a:r>
            <a:r>
              <a:rPr lang="en-US" dirty="0"/>
              <a:t>  (Mk. 13:18), not summer</a:t>
            </a:r>
          </a:p>
          <a:p>
            <a:pPr lvl="1"/>
            <a:r>
              <a:rPr lang="en-US" dirty="0"/>
              <a:t>Titus (July-August) Mishnah ??? 4.6</a:t>
            </a:r>
          </a:p>
          <a:p>
            <a:r>
              <a:rPr lang="en-US" dirty="0"/>
              <a:t>Flee to </a:t>
            </a:r>
            <a:r>
              <a:rPr lang="en-US" b="1" dirty="0">
                <a:solidFill>
                  <a:srgbClr val="FFFF00"/>
                </a:solidFill>
              </a:rPr>
              <a:t>mountains</a:t>
            </a:r>
            <a:r>
              <a:rPr lang="en-US" dirty="0"/>
              <a:t>  (Lk. 21:21)</a:t>
            </a:r>
          </a:p>
          <a:p>
            <a:pPr lvl="1"/>
            <a:r>
              <a:rPr lang="en-US" dirty="0"/>
              <a:t>Christians fled to Pella  (Epiphanius, </a:t>
            </a:r>
            <a:r>
              <a:rPr lang="en-US" i="1" dirty="0" err="1"/>
              <a:t>Punarion</a:t>
            </a:r>
            <a:r>
              <a:rPr lang="en-US" dirty="0"/>
              <a:t> 29:7:7-8; </a:t>
            </a:r>
            <a:r>
              <a:rPr lang="en-US" i="1" dirty="0"/>
              <a:t>Church History</a:t>
            </a:r>
            <a:r>
              <a:rPr lang="en-US" dirty="0"/>
              <a:t>, 3:5:3)</a:t>
            </a:r>
          </a:p>
          <a:p>
            <a:pPr lvl="1"/>
            <a:r>
              <a:rPr lang="en-US" dirty="0"/>
              <a:t>Pella is lower in elevation than Jerusalem</a:t>
            </a:r>
          </a:p>
          <a:p>
            <a:pPr marL="457200" lvl="1" indent="0">
              <a:buNone/>
            </a:pPr>
            <a:endParaRPr lang="en-US" dirty="0"/>
          </a:p>
        </p:txBody>
      </p:sp>
      <p:sp>
        <p:nvSpPr>
          <p:cNvPr id="4" name="Footer Placeholder 3">
            <a:extLst>
              <a:ext uri="{FF2B5EF4-FFF2-40B4-BE49-F238E27FC236}">
                <a16:creationId xmlns:a16="http://schemas.microsoft.com/office/drawing/2014/main" id="{CC081C70-3065-3003-2B16-F349FD0A383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928C8875-6EBE-ED76-273A-3AE3C3F76A7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6916271-7B0A-2140-E530-48B29184EB24}"/>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97</a:t>
            </a:r>
          </a:p>
        </p:txBody>
      </p:sp>
    </p:spTree>
    <p:extLst>
      <p:ext uri="{BB962C8B-B14F-4D97-AF65-F5344CB8AC3E}">
        <p14:creationId xmlns:p14="http://schemas.microsoft.com/office/powerpoint/2010/main" val="28033980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5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18F9BA4-000F-FBA8-1BA6-5DA3A5E5462E}"/>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B3A1558D-31CB-727A-6D33-8C9E7CEC3BF1}"/>
              </a:ext>
            </a:extLst>
          </p:cNvPr>
          <p:cNvPicPr>
            <a:picLocks noChangeAspect="1"/>
          </p:cNvPicPr>
          <p:nvPr/>
        </p:nvPicPr>
        <p:blipFill>
          <a:blip r:embed="rId2"/>
          <a:stretch>
            <a:fillRect/>
          </a:stretch>
        </p:blipFill>
        <p:spPr>
          <a:xfrm>
            <a:off x="2368109" y="1702235"/>
            <a:ext cx="4074622" cy="4074622"/>
          </a:xfrm>
          <a:prstGeom prst="rect">
            <a:avLst/>
          </a:prstGeom>
        </p:spPr>
      </p:pic>
      <p:sp>
        <p:nvSpPr>
          <p:cNvPr id="2" name="Title 1">
            <a:extLst>
              <a:ext uri="{FF2B5EF4-FFF2-40B4-BE49-F238E27FC236}">
                <a16:creationId xmlns:a16="http://schemas.microsoft.com/office/drawing/2014/main" id="{27DA7626-124A-2AAC-96C0-2A3BB393CE98}"/>
              </a:ext>
            </a:extLst>
          </p:cNvPr>
          <p:cNvSpPr>
            <a:spLocks noGrp="1"/>
          </p:cNvSpPr>
          <p:nvPr>
            <p:ph type="title"/>
          </p:nvPr>
        </p:nvSpPr>
        <p:spPr/>
        <p:txBody>
          <a:bodyPr/>
          <a:lstStyle/>
          <a:p>
            <a:r>
              <a:rPr lang="en-US" dirty="0"/>
              <a:t>Why Not More Accurate?</a:t>
            </a:r>
          </a:p>
        </p:txBody>
      </p:sp>
      <p:sp>
        <p:nvSpPr>
          <p:cNvPr id="3" name="Content Placeholder 2">
            <a:extLst>
              <a:ext uri="{FF2B5EF4-FFF2-40B4-BE49-F238E27FC236}">
                <a16:creationId xmlns:a16="http://schemas.microsoft.com/office/drawing/2014/main" id="{2F88213B-0C9A-9D25-DC33-12749F1D26D5}"/>
              </a:ext>
            </a:extLst>
          </p:cNvPr>
          <p:cNvSpPr>
            <a:spLocks noGrp="1"/>
          </p:cNvSpPr>
          <p:nvPr>
            <p:ph idx="1"/>
          </p:nvPr>
        </p:nvSpPr>
        <p:spPr/>
        <p:txBody>
          <a:bodyPr/>
          <a:lstStyle/>
          <a:p>
            <a:pPr marL="0" indent="461963">
              <a:buNone/>
            </a:pPr>
            <a:r>
              <a:rPr lang="en-US" sz="2800" b="1" dirty="0"/>
              <a:t>Brant </a:t>
            </a:r>
            <a:r>
              <a:rPr lang="en-US" sz="2800" b="1" dirty="0" err="1"/>
              <a:t>Pitre</a:t>
            </a:r>
            <a:r>
              <a:rPr lang="en-US" sz="2800" b="1" dirty="0"/>
              <a:t>:  </a:t>
            </a:r>
            <a:r>
              <a:rPr lang="en-US" sz="2800" dirty="0"/>
              <a:t>“Why would Mark exhort his readers to pray that the desolation of the Temple not happen </a:t>
            </a:r>
            <a:r>
              <a:rPr lang="en-US" sz="2800" b="1" dirty="0">
                <a:solidFill>
                  <a:srgbClr val="FFFF00"/>
                </a:solidFill>
              </a:rPr>
              <a:t>‘in winter’ </a:t>
            </a:r>
            <a:r>
              <a:rPr lang="en-US" sz="2800" dirty="0"/>
              <a:t>(Mark 13:18) if they knew it had already happened </a:t>
            </a:r>
            <a:r>
              <a:rPr lang="en-US" sz="2800" b="1" dirty="0">
                <a:solidFill>
                  <a:srgbClr val="FFFF00"/>
                </a:solidFill>
              </a:rPr>
              <a:t>in the late summer</a:t>
            </a:r>
            <a:r>
              <a:rPr lang="en-US" sz="2800" dirty="0"/>
              <a:t>? (The Temple was destroyed by the Romans in </a:t>
            </a:r>
            <a:r>
              <a:rPr lang="en-US" sz="2800" b="1" dirty="0">
                <a:solidFill>
                  <a:srgbClr val="FFFF00"/>
                </a:solidFill>
              </a:rPr>
              <a:t>late July </a:t>
            </a:r>
            <a:r>
              <a:rPr lang="en-US" sz="2800" dirty="0"/>
              <a:t>or </a:t>
            </a:r>
            <a:r>
              <a:rPr lang="en-US" sz="2800" b="1" dirty="0">
                <a:solidFill>
                  <a:srgbClr val="FFFF00"/>
                </a:solidFill>
              </a:rPr>
              <a:t>early August </a:t>
            </a:r>
            <a:r>
              <a:rPr lang="en-US" sz="2800" dirty="0"/>
              <a:t>of AD 70.) And why would Luke add a warning for his audience not to ‘enter into the city’ (Luke 21:21) if the city had already been destroyed? Finally, if the Gospel of Matthew really appeared over a decade later than Mark’s Gospel,</a:t>
            </a:r>
          </a:p>
        </p:txBody>
      </p:sp>
      <p:sp>
        <p:nvSpPr>
          <p:cNvPr id="4" name="Date Placeholder 3">
            <a:extLst>
              <a:ext uri="{FF2B5EF4-FFF2-40B4-BE49-F238E27FC236}">
                <a16:creationId xmlns:a16="http://schemas.microsoft.com/office/drawing/2014/main" id="{C2EA05C7-8D74-846B-C9D1-6AB8F3469A8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97</a:t>
            </a:r>
          </a:p>
        </p:txBody>
      </p:sp>
      <p:sp>
        <p:nvSpPr>
          <p:cNvPr id="5" name="Footer Placeholder 4">
            <a:extLst>
              <a:ext uri="{FF2B5EF4-FFF2-40B4-BE49-F238E27FC236}">
                <a16:creationId xmlns:a16="http://schemas.microsoft.com/office/drawing/2014/main" id="{123FFD50-C687-E020-A9DE-9E13EAD0F21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37CF3263-1EAB-CA49-83AE-8B4B1730B96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10821031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5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B05C269-925D-6639-7B9C-0159FF2745C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5ED8A08-61A0-CA51-EF75-2A8C742B34BA}"/>
              </a:ext>
            </a:extLst>
          </p:cNvPr>
          <p:cNvSpPr>
            <a:spLocks noGrp="1"/>
          </p:cNvSpPr>
          <p:nvPr>
            <p:ph type="title"/>
          </p:nvPr>
        </p:nvSpPr>
        <p:spPr/>
        <p:txBody>
          <a:bodyPr/>
          <a:lstStyle/>
          <a:p>
            <a:r>
              <a:rPr lang="en-US" dirty="0"/>
              <a:t>Why Not More Accurate?</a:t>
            </a:r>
          </a:p>
        </p:txBody>
      </p:sp>
      <p:sp>
        <p:nvSpPr>
          <p:cNvPr id="3" name="Content Placeholder 2">
            <a:extLst>
              <a:ext uri="{FF2B5EF4-FFF2-40B4-BE49-F238E27FC236}">
                <a16:creationId xmlns:a16="http://schemas.microsoft.com/office/drawing/2014/main" id="{3743F460-9455-42C8-BAFE-2D5075AF6FB5}"/>
              </a:ext>
            </a:extLst>
          </p:cNvPr>
          <p:cNvSpPr>
            <a:spLocks noGrp="1"/>
          </p:cNvSpPr>
          <p:nvPr>
            <p:ph idx="1"/>
          </p:nvPr>
        </p:nvSpPr>
        <p:spPr/>
        <p:txBody>
          <a:bodyPr/>
          <a:lstStyle/>
          <a:p>
            <a:pPr marL="0" indent="0">
              <a:buNone/>
            </a:pPr>
            <a:r>
              <a:rPr lang="en-US" sz="2800" dirty="0"/>
              <a:t>then why would Matthew add for his audience to pray that the desolation not take place in winter ‘or on a Sabbath’ (Matthew 24:20) if it had already happened? Why add a command to pray that something not take place at a particular time if it had already happened, was widely known about, and could not be changed?”  </a:t>
            </a:r>
            <a:r>
              <a:rPr lang="en-US" sz="2000" dirty="0"/>
              <a:t>(</a:t>
            </a:r>
            <a:r>
              <a:rPr lang="en-US" sz="2000" i="1" dirty="0"/>
              <a:t>The Case for Jesus: The Biblical and Historical Evidence for Christ, </a:t>
            </a:r>
            <a:r>
              <a:rPr lang="en-US" sz="2000" dirty="0"/>
              <a:t>p. 94)</a:t>
            </a:r>
          </a:p>
        </p:txBody>
      </p:sp>
      <p:sp>
        <p:nvSpPr>
          <p:cNvPr id="4" name="Date Placeholder 3">
            <a:extLst>
              <a:ext uri="{FF2B5EF4-FFF2-40B4-BE49-F238E27FC236}">
                <a16:creationId xmlns:a16="http://schemas.microsoft.com/office/drawing/2014/main" id="{20595E05-8D4E-7B35-C946-CB1781A0E8A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97</a:t>
            </a:r>
          </a:p>
        </p:txBody>
      </p:sp>
      <p:sp>
        <p:nvSpPr>
          <p:cNvPr id="5" name="Footer Placeholder 4">
            <a:extLst>
              <a:ext uri="{FF2B5EF4-FFF2-40B4-BE49-F238E27FC236}">
                <a16:creationId xmlns:a16="http://schemas.microsoft.com/office/drawing/2014/main" id="{034F1733-A353-2E6C-A0EF-93C1EA1D860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8AFC59FF-BC2F-3853-2E61-98E56C306E7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816265018"/>
      </p:ext>
    </p:extLst>
  </p:cSld>
  <p:clrMapOvr>
    <a:masterClrMapping/>
  </p:clrMapOvr>
  <p:transition spd="med">
    <p:pull/>
  </p:transition>
</p:sld>
</file>

<file path=ppt/slides/slide7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9889A7-8653-A709-32CA-815382F55EF0}"/>
              </a:ext>
            </a:extLst>
          </p:cNvPr>
          <p:cNvSpPr>
            <a:spLocks noGrp="1"/>
          </p:cNvSpPr>
          <p:nvPr>
            <p:ph type="title"/>
          </p:nvPr>
        </p:nvSpPr>
        <p:spPr>
          <a:xfrm>
            <a:off x="457200" y="277813"/>
            <a:ext cx="8229600" cy="1367254"/>
          </a:xfrm>
        </p:spPr>
        <p:txBody>
          <a:bodyPr/>
          <a:lstStyle/>
          <a:p>
            <a:r>
              <a:rPr lang="en-US" dirty="0"/>
              <a:t>Epiphanius</a:t>
            </a:r>
            <a:br>
              <a:rPr lang="en-US" sz="3500" dirty="0"/>
            </a:br>
            <a:r>
              <a:rPr lang="en-US" sz="3000" dirty="0">
                <a:latin typeface="+mn-lt"/>
              </a:rPr>
              <a:t>(4</a:t>
            </a:r>
            <a:r>
              <a:rPr lang="en-US" sz="3000" baseline="30000" dirty="0">
                <a:latin typeface="+mn-lt"/>
              </a:rPr>
              <a:t>th</a:t>
            </a:r>
            <a:r>
              <a:rPr lang="en-US" sz="3000" dirty="0">
                <a:latin typeface="+mn-lt"/>
              </a:rPr>
              <a:t> </a:t>
            </a:r>
            <a:r>
              <a:rPr lang="en-US" sz="3000" dirty="0" err="1">
                <a:latin typeface="+mn-lt"/>
              </a:rPr>
              <a:t>cen</a:t>
            </a:r>
            <a:r>
              <a:rPr lang="en-US" sz="3000" dirty="0">
                <a:latin typeface="+mn-lt"/>
              </a:rPr>
              <a:t> Pastor from Cyprus)</a:t>
            </a:r>
          </a:p>
        </p:txBody>
      </p:sp>
      <p:sp>
        <p:nvSpPr>
          <p:cNvPr id="3" name="Content Placeholder 2">
            <a:extLst>
              <a:ext uri="{FF2B5EF4-FFF2-40B4-BE49-F238E27FC236}">
                <a16:creationId xmlns:a16="http://schemas.microsoft.com/office/drawing/2014/main" id="{1785F921-DA35-46C3-C42C-38568534C12B}"/>
              </a:ext>
            </a:extLst>
          </p:cNvPr>
          <p:cNvSpPr>
            <a:spLocks noGrp="1"/>
          </p:cNvSpPr>
          <p:nvPr>
            <p:ph idx="1"/>
          </p:nvPr>
        </p:nvSpPr>
        <p:spPr>
          <a:xfrm>
            <a:off x="457200" y="1937083"/>
            <a:ext cx="8229600" cy="4193841"/>
          </a:xfrm>
        </p:spPr>
        <p:txBody>
          <a:bodyPr/>
          <a:lstStyle/>
          <a:p>
            <a:pPr marL="457200" lvl="1" indent="0">
              <a:spcAft>
                <a:spcPts val="1200"/>
              </a:spcAft>
              <a:buNone/>
            </a:pPr>
            <a:r>
              <a:rPr lang="en-US" sz="2800" dirty="0"/>
              <a:t>“The </a:t>
            </a:r>
            <a:r>
              <a:rPr lang="en-US" sz="2800" dirty="0" err="1"/>
              <a:t>Nazoraean</a:t>
            </a:r>
            <a:r>
              <a:rPr lang="en-US" sz="2800" dirty="0"/>
              <a:t> sect exists in </a:t>
            </a:r>
            <a:r>
              <a:rPr lang="en-US" sz="2800" dirty="0" err="1"/>
              <a:t>Beroea</a:t>
            </a:r>
            <a:r>
              <a:rPr lang="en-US" sz="2800" dirty="0"/>
              <a:t>…</a:t>
            </a:r>
            <a:r>
              <a:rPr lang="en-US" sz="2800" b="1" dirty="0">
                <a:solidFill>
                  <a:srgbClr val="FFFF00"/>
                </a:solidFill>
                <a:ea typeface="+mn-ea"/>
                <a:cs typeface="+mn-cs"/>
              </a:rPr>
              <a:t>Pella</a:t>
            </a:r>
            <a:r>
              <a:rPr lang="en-US" sz="2800" dirty="0"/>
              <a:t>, and in Bashan… That is where the sect began, when all the disciples were living in Pella after they </a:t>
            </a:r>
            <a:r>
              <a:rPr lang="en-US" sz="2800" b="1" dirty="0">
                <a:solidFill>
                  <a:srgbClr val="FFFF00"/>
                </a:solidFill>
                <a:ea typeface="+mn-ea"/>
                <a:cs typeface="+mn-cs"/>
              </a:rPr>
              <a:t>moved</a:t>
            </a:r>
            <a:r>
              <a:rPr lang="en-US" sz="2800" dirty="0"/>
              <a:t> from Jerusalem, since Christ told them to </a:t>
            </a:r>
            <a:r>
              <a:rPr lang="en-US" sz="2800" b="1" dirty="0">
                <a:solidFill>
                  <a:srgbClr val="FFFF00"/>
                </a:solidFill>
                <a:ea typeface="+mn-ea"/>
                <a:cs typeface="+mn-cs"/>
              </a:rPr>
              <a:t>leave Jerusalem </a:t>
            </a:r>
            <a:r>
              <a:rPr lang="en-US" sz="2800" dirty="0"/>
              <a:t>and </a:t>
            </a:r>
            <a:r>
              <a:rPr lang="en-US" sz="2800" b="1" dirty="0">
                <a:solidFill>
                  <a:srgbClr val="FFFF00"/>
                </a:solidFill>
                <a:ea typeface="+mn-ea"/>
                <a:cs typeface="+mn-cs"/>
              </a:rPr>
              <a:t>withdraw</a:t>
            </a:r>
            <a:r>
              <a:rPr lang="en-US" sz="2800" dirty="0"/>
              <a:t> because it was about to be besieged.”  </a:t>
            </a:r>
            <a:r>
              <a:rPr lang="en-US" sz="2000" dirty="0"/>
              <a:t>(Epiphanius, </a:t>
            </a:r>
            <a:r>
              <a:rPr lang="en-US" sz="2000" i="1" dirty="0" err="1"/>
              <a:t>Panarion</a:t>
            </a:r>
            <a:r>
              <a:rPr lang="en-US" sz="2000" dirty="0"/>
              <a:t>, 29:7:7-8)</a:t>
            </a:r>
          </a:p>
        </p:txBody>
      </p:sp>
      <p:sp>
        <p:nvSpPr>
          <p:cNvPr id="4" name="Footer Placeholder 3">
            <a:extLst>
              <a:ext uri="{FF2B5EF4-FFF2-40B4-BE49-F238E27FC236}">
                <a16:creationId xmlns:a16="http://schemas.microsoft.com/office/drawing/2014/main" id="{A02C1798-9E78-4F0A-9EDD-F787F0B2FA4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D9639A83-AD92-AC16-C8DB-6E47AE0F983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ABFE5AB-1569-DC63-007B-9238620CD80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97-98 </a:t>
            </a:r>
          </a:p>
        </p:txBody>
      </p:sp>
    </p:spTree>
    <p:extLst>
      <p:ext uri="{BB962C8B-B14F-4D97-AF65-F5344CB8AC3E}">
        <p14:creationId xmlns:p14="http://schemas.microsoft.com/office/powerpoint/2010/main" val="4027626434"/>
      </p:ext>
    </p:extLst>
  </p:cSld>
  <p:clrMapOvr>
    <a:masterClrMapping/>
  </p:clrMapOvr>
  <p:transition spd="med">
    <p:pull/>
  </p:transition>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011D1B-0826-6F0E-09DC-C91E19A4ECF1}"/>
              </a:ext>
            </a:extLst>
          </p:cNvPr>
          <p:cNvSpPr>
            <a:spLocks noGrp="1"/>
          </p:cNvSpPr>
          <p:nvPr>
            <p:ph type="title"/>
          </p:nvPr>
        </p:nvSpPr>
        <p:spPr/>
        <p:txBody>
          <a:bodyPr/>
          <a:lstStyle/>
          <a:p>
            <a:r>
              <a:rPr lang="en-US" dirty="0"/>
              <a:t>Prediction Not Prophecy</a:t>
            </a:r>
          </a:p>
        </p:txBody>
      </p:sp>
      <p:sp>
        <p:nvSpPr>
          <p:cNvPr id="3" name="Content Placeholder 2">
            <a:extLst>
              <a:ext uri="{FF2B5EF4-FFF2-40B4-BE49-F238E27FC236}">
                <a16:creationId xmlns:a16="http://schemas.microsoft.com/office/drawing/2014/main" id="{15174DBE-514C-EEEA-04D7-EC67FCAFA73A}"/>
              </a:ext>
            </a:extLst>
          </p:cNvPr>
          <p:cNvSpPr>
            <a:spLocks noGrp="1"/>
          </p:cNvSpPr>
          <p:nvPr>
            <p:ph idx="1"/>
          </p:nvPr>
        </p:nvSpPr>
        <p:spPr/>
        <p:txBody>
          <a:bodyPr/>
          <a:lstStyle/>
          <a:p>
            <a:r>
              <a:rPr lang="en-US" dirty="0"/>
              <a:t>Josephus reports that </a:t>
            </a:r>
            <a:r>
              <a:rPr lang="en-US" b="1" dirty="0">
                <a:solidFill>
                  <a:srgbClr val="FFFF00"/>
                </a:solidFill>
              </a:rPr>
              <a:t>Jesus</a:t>
            </a:r>
            <a:r>
              <a:rPr lang="en-US" dirty="0"/>
              <a:t>, the son of </a:t>
            </a:r>
            <a:r>
              <a:rPr lang="en-US" dirty="0" err="1"/>
              <a:t>Ananus</a:t>
            </a:r>
            <a:r>
              <a:rPr lang="en-US" dirty="0"/>
              <a:t>, made such </a:t>
            </a:r>
            <a:r>
              <a:rPr lang="en-US" b="1" dirty="0">
                <a:solidFill>
                  <a:srgbClr val="FFFF00"/>
                </a:solidFill>
              </a:rPr>
              <a:t>a prediction </a:t>
            </a:r>
            <a:r>
              <a:rPr lang="en-US" dirty="0"/>
              <a:t>four years before the Roman-Jewish war began  </a:t>
            </a:r>
            <a:r>
              <a:rPr lang="en-US" sz="2000" dirty="0"/>
              <a:t>(“The Wars of the Jews,” 6:5:3:300-301, 742)</a:t>
            </a:r>
          </a:p>
          <a:p>
            <a:r>
              <a:rPr lang="en-US" dirty="0"/>
              <a:t>I believe that Jesus </a:t>
            </a:r>
            <a:r>
              <a:rPr lang="en-US" b="1" dirty="0">
                <a:solidFill>
                  <a:srgbClr val="FFFF00"/>
                </a:solidFill>
              </a:rPr>
              <a:t>prophesied</a:t>
            </a:r>
            <a:r>
              <a:rPr lang="en-US" dirty="0"/>
              <a:t> the destruction of Jerusalem about 40 years before the event</a:t>
            </a:r>
          </a:p>
        </p:txBody>
      </p:sp>
      <p:sp>
        <p:nvSpPr>
          <p:cNvPr id="4" name="Date Placeholder 3">
            <a:extLst>
              <a:ext uri="{FF2B5EF4-FFF2-40B4-BE49-F238E27FC236}">
                <a16:creationId xmlns:a16="http://schemas.microsoft.com/office/drawing/2014/main" id="{7CBDEE8F-7B26-BAD6-0B14-14A6E81D7601}"/>
              </a:ext>
            </a:extLst>
          </p:cNvPr>
          <p:cNvSpPr>
            <a:spLocks noGrp="1"/>
          </p:cNvSpPr>
          <p:nvPr>
            <p:ph type="dt" sz="half" idx="10"/>
          </p:nvPr>
        </p:nvSpPr>
        <p:spPr/>
        <p:txBody>
          <a:bodyPr/>
          <a:lstStyle/>
          <a:p>
            <a:r>
              <a:rPr lang="en-US" dirty="0"/>
              <a:t>Outline, 98</a:t>
            </a:r>
          </a:p>
        </p:txBody>
      </p:sp>
      <p:sp>
        <p:nvSpPr>
          <p:cNvPr id="5" name="Footer Placeholder 4">
            <a:extLst>
              <a:ext uri="{FF2B5EF4-FFF2-40B4-BE49-F238E27FC236}">
                <a16:creationId xmlns:a16="http://schemas.microsoft.com/office/drawing/2014/main" id="{6E75ECD5-ACF7-B6BF-225A-5B951B16437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6754A626-E84D-4A06-28F4-A8CACB5A0787}"/>
              </a:ext>
            </a:extLst>
          </p:cNvPr>
          <p:cNvSpPr>
            <a:spLocks noGrp="1"/>
          </p:cNvSpPr>
          <p:nvPr>
            <p:ph type="sldNum" sz="quarter" idx="12"/>
          </p:nvPr>
        </p:nvSpPr>
        <p:spPr/>
        <p:txBody>
          <a:bodyPr/>
          <a:lstStyle/>
          <a:p>
            <a:fld id="{3C8CA7C4-6BCF-4B83-8858-85B1748A2A5F}" type="slidenum">
              <a:rPr lang="en-US" smtClean="0"/>
              <a:t>759</a:t>
            </a:fld>
            <a:endParaRPr lang="en-US"/>
          </a:p>
        </p:txBody>
      </p:sp>
    </p:spTree>
    <p:extLst>
      <p:ext uri="{BB962C8B-B14F-4D97-AF65-F5344CB8AC3E}">
        <p14:creationId xmlns:p14="http://schemas.microsoft.com/office/powerpoint/2010/main" val="324408339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t>Jerome On “Luke”</a:t>
            </a:r>
            <a:b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effectLst>
                  <a:outerShdw blurRad="38100" dist="38100" dir="2700000" algn="tl">
                    <a:srgbClr val="000000"/>
                  </a:outerShdw>
                </a:effectLst>
                <a:uLnTx/>
                <a:uFillTx/>
                <a:latin typeface="Arial" panose="020B0604020202020204"/>
                <a:ea typeface="+mj-ea"/>
                <a:cs typeface="+mj-cs"/>
              </a:rPr>
              <a:t>(~AD 347-420)</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61963">
              <a:buNone/>
            </a:pPr>
            <a:r>
              <a:rPr lang="en-US" dirty="0"/>
              <a:t>“</a:t>
            </a:r>
            <a:r>
              <a:rPr lang="en-US" b="1" dirty="0">
                <a:solidFill>
                  <a:srgbClr val="FFFF00"/>
                </a:solidFill>
              </a:rPr>
              <a:t>LUKE</a:t>
            </a:r>
            <a:r>
              <a:rPr lang="en-US" dirty="0"/>
              <a:t> a </a:t>
            </a:r>
            <a:r>
              <a:rPr lang="en-US" b="1" dirty="0">
                <a:solidFill>
                  <a:srgbClr val="FFFF00"/>
                </a:solidFill>
              </a:rPr>
              <a:t>physician</a:t>
            </a:r>
            <a:r>
              <a:rPr lang="en-US" dirty="0"/>
              <a:t> of </a:t>
            </a:r>
            <a:r>
              <a:rPr lang="en-US" b="1" dirty="0">
                <a:solidFill>
                  <a:srgbClr val="FFFF00"/>
                </a:solidFill>
              </a:rPr>
              <a:t>Antioch</a:t>
            </a:r>
            <a:r>
              <a:rPr lang="en-US" dirty="0"/>
              <a:t>, as his writings indicate, was not unskilled in the Greek language. An adherent of the apostle Paul, and </a:t>
            </a:r>
            <a:r>
              <a:rPr lang="en-US" b="1" dirty="0">
                <a:solidFill>
                  <a:srgbClr val="FFFF00"/>
                </a:solidFill>
              </a:rPr>
              <a:t>companion</a:t>
            </a:r>
            <a:r>
              <a:rPr lang="en-US" dirty="0"/>
              <a:t> of all his journeying, he wrote </a:t>
            </a:r>
            <a:r>
              <a:rPr lang="en-US" b="1" dirty="0">
                <a:solidFill>
                  <a:srgbClr val="FFFF00"/>
                </a:solidFill>
              </a:rPr>
              <a:t>a Gospel</a:t>
            </a:r>
            <a:r>
              <a:rPr lang="en-US" dirty="0"/>
              <a:t>…. He also wrote another excellent volume to which he prefixed the title </a:t>
            </a:r>
            <a:r>
              <a:rPr lang="en-US" b="1" dirty="0">
                <a:solidFill>
                  <a:srgbClr val="FFFF00"/>
                </a:solidFill>
              </a:rPr>
              <a:t>Acts of the Apostles</a:t>
            </a:r>
            <a:r>
              <a:rPr lang="en-US" dirty="0"/>
              <a:t>, a history which extends to the second year of Paul’s sojourn at Rome, that is to the fourth year of Nero, from which we learn that the book was composed in that same city.”  </a:t>
            </a:r>
            <a:r>
              <a:rPr lang="en-US" sz="2000" dirty="0"/>
              <a:t>(</a:t>
            </a:r>
            <a:r>
              <a:rPr lang="en-US" sz="2000" b="0" i="0" u="none" strike="noStrike" baseline="0" dirty="0"/>
              <a:t>“Lives of Illustrious Men,” Chapter 7, </a:t>
            </a:r>
            <a:r>
              <a:rPr lang="en-US" sz="2000" b="0" i="0" u="none" strike="noStrike" baseline="0" dirty="0" err="1"/>
              <a:t>NPNF</a:t>
            </a:r>
            <a:r>
              <a:rPr lang="en-US" sz="2000" b="0" i="0" u="none" strike="noStrike" baseline="0" dirty="0"/>
              <a:t>, 1892, 2.3:363</a:t>
            </a:r>
            <a:r>
              <a:rPr lang="en-US" sz="2000" dirty="0"/>
              <a:t>)</a:t>
            </a:r>
            <a:endParaRPr lang="en-US" sz="2000" b="0" i="0" u="none" strike="noStrike" baseline="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E120CD4-63D5-EBA1-F1A7-DD6F23D61D0D}"/>
              </a:ext>
            </a:extLst>
          </p:cNvPr>
          <p:cNvSpPr>
            <a:spLocks noGrp="1"/>
          </p:cNvSpPr>
          <p:nvPr>
            <p:ph type="dt" sz="half" idx="10"/>
          </p:nvPr>
        </p:nvSpPr>
        <p:spPr/>
        <p:txBody>
          <a:bodyPr/>
          <a:lstStyle/>
          <a:p>
            <a:r>
              <a:rPr lang="en-US"/>
              <a:t>Outline, 10</a:t>
            </a:r>
          </a:p>
        </p:txBody>
      </p:sp>
    </p:spTree>
    <p:extLst>
      <p:ext uri="{BB962C8B-B14F-4D97-AF65-F5344CB8AC3E}">
        <p14:creationId xmlns:p14="http://schemas.microsoft.com/office/powerpoint/2010/main" val="22037085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0F211F-E8A1-C101-7AEA-474D01E7E07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641050E-1E51-C53B-93B2-B701322CCAF0}"/>
              </a:ext>
            </a:extLst>
          </p:cNvPr>
          <p:cNvSpPr>
            <a:spLocks noGrp="1"/>
          </p:cNvSpPr>
          <p:nvPr>
            <p:ph type="title"/>
          </p:nvPr>
        </p:nvSpPr>
        <p:spPr/>
        <p:txBody>
          <a:bodyPr/>
          <a:lstStyle/>
          <a:p>
            <a:r>
              <a:rPr lang="en-US" dirty="0"/>
              <a:t>Prediction Not Prophecy</a:t>
            </a:r>
          </a:p>
        </p:txBody>
      </p:sp>
      <p:sp>
        <p:nvSpPr>
          <p:cNvPr id="3" name="Content Placeholder 2">
            <a:extLst>
              <a:ext uri="{FF2B5EF4-FFF2-40B4-BE49-F238E27FC236}">
                <a16:creationId xmlns:a16="http://schemas.microsoft.com/office/drawing/2014/main" id="{D245E0FA-921C-FA50-B5AC-8B0E7C7384C3}"/>
              </a:ext>
            </a:extLst>
          </p:cNvPr>
          <p:cNvSpPr>
            <a:spLocks noGrp="1"/>
          </p:cNvSpPr>
          <p:nvPr>
            <p:ph idx="1"/>
          </p:nvPr>
        </p:nvSpPr>
        <p:spPr/>
        <p:txBody>
          <a:bodyPr/>
          <a:lstStyle/>
          <a:p>
            <a:r>
              <a:rPr lang="en-US" dirty="0"/>
              <a:t>But if the destruction of Jerusalem was merely </a:t>
            </a:r>
            <a:r>
              <a:rPr lang="en-US" b="1" dirty="0">
                <a:solidFill>
                  <a:srgbClr val="FFFF00"/>
                </a:solidFill>
              </a:rPr>
              <a:t>predicted four years before </a:t>
            </a:r>
            <a:r>
              <a:rPr lang="en-US" dirty="0"/>
              <a:t>the event, as Josephus reports, that demonstrates that the references and allusions to Jerusalem’s destruction in the Gospels would </a:t>
            </a:r>
            <a:r>
              <a:rPr lang="en-US" b="1" dirty="0">
                <a:solidFill>
                  <a:srgbClr val="FFFF00"/>
                </a:solidFill>
              </a:rPr>
              <a:t>not require a post- AD 70 date</a:t>
            </a:r>
            <a:r>
              <a:rPr lang="en-US" dirty="0"/>
              <a:t> for those documents</a:t>
            </a:r>
          </a:p>
          <a:p>
            <a:endParaRPr lang="en-US" dirty="0"/>
          </a:p>
        </p:txBody>
      </p:sp>
      <p:sp>
        <p:nvSpPr>
          <p:cNvPr id="4" name="Date Placeholder 3">
            <a:extLst>
              <a:ext uri="{FF2B5EF4-FFF2-40B4-BE49-F238E27FC236}">
                <a16:creationId xmlns:a16="http://schemas.microsoft.com/office/drawing/2014/main" id="{FE2589E8-9832-7E6C-E817-AB679FDCC4DE}"/>
              </a:ext>
            </a:extLst>
          </p:cNvPr>
          <p:cNvSpPr>
            <a:spLocks noGrp="1"/>
          </p:cNvSpPr>
          <p:nvPr>
            <p:ph type="dt" sz="half" idx="10"/>
          </p:nvPr>
        </p:nvSpPr>
        <p:spPr/>
        <p:txBody>
          <a:bodyPr/>
          <a:lstStyle/>
          <a:p>
            <a:r>
              <a:rPr lang="en-US" dirty="0"/>
              <a:t>Outline, 98</a:t>
            </a:r>
          </a:p>
        </p:txBody>
      </p:sp>
      <p:sp>
        <p:nvSpPr>
          <p:cNvPr id="5" name="Footer Placeholder 4">
            <a:extLst>
              <a:ext uri="{FF2B5EF4-FFF2-40B4-BE49-F238E27FC236}">
                <a16:creationId xmlns:a16="http://schemas.microsoft.com/office/drawing/2014/main" id="{6BED970D-A0D6-E506-D97E-28E5519BD99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5D8D672-5C44-157C-7487-F2A91FA56971}"/>
              </a:ext>
            </a:extLst>
          </p:cNvPr>
          <p:cNvSpPr>
            <a:spLocks noGrp="1"/>
          </p:cNvSpPr>
          <p:nvPr>
            <p:ph type="sldNum" sz="quarter" idx="12"/>
          </p:nvPr>
        </p:nvSpPr>
        <p:spPr/>
        <p:txBody>
          <a:bodyPr/>
          <a:lstStyle/>
          <a:p>
            <a:fld id="{3C8CA7C4-6BCF-4B83-8858-85B1748A2A5F}" type="slidenum">
              <a:rPr lang="en-US" smtClean="0"/>
              <a:t>760</a:t>
            </a:fld>
            <a:endParaRPr lang="en-US"/>
          </a:p>
        </p:txBody>
      </p:sp>
    </p:spTree>
    <p:extLst>
      <p:ext uri="{BB962C8B-B14F-4D97-AF65-F5344CB8AC3E}">
        <p14:creationId xmlns:p14="http://schemas.microsoft.com/office/powerpoint/2010/main" val="219010367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CCF926-9F4B-51EF-D4CC-15E52BEF305B}"/>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A8DF8C71-45C6-4B13-F4FB-B73A458DADE5}"/>
              </a:ext>
            </a:extLst>
          </p:cNvPr>
          <p:cNvSpPr>
            <a:spLocks noGrp="1"/>
          </p:cNvSpPr>
          <p:nvPr>
            <p:ph type="title"/>
          </p:nvPr>
        </p:nvSpPr>
        <p:spPr/>
        <p:txBody>
          <a:bodyPr/>
          <a:lstStyle/>
          <a:p>
            <a:r>
              <a:rPr lang="en-US" sz="3800" dirty="0">
                <a:solidFill>
                  <a:srgbClr val="E5FFFF"/>
                </a:solidFill>
              </a:rPr>
              <a:t>A Critique Of Standard Dating</a:t>
            </a:r>
            <a:endParaRPr lang="en-US" sz="4000" dirty="0"/>
          </a:p>
        </p:txBody>
      </p:sp>
      <p:sp>
        <p:nvSpPr>
          <p:cNvPr id="5" name="Content Placeholder 4">
            <a:extLst>
              <a:ext uri="{FF2B5EF4-FFF2-40B4-BE49-F238E27FC236}">
                <a16:creationId xmlns:a16="http://schemas.microsoft.com/office/drawing/2014/main" id="{E68267A7-18B1-E813-1B4F-EA707BB4CE56}"/>
              </a:ext>
            </a:extLst>
          </p:cNvPr>
          <p:cNvSpPr>
            <a:spLocks noGrp="1"/>
          </p:cNvSpPr>
          <p:nvPr>
            <p:ph idx="1"/>
          </p:nvPr>
        </p:nvSpPr>
        <p:spPr>
          <a:xfrm>
            <a:off x="457200" y="1420813"/>
            <a:ext cx="8229600" cy="4710112"/>
          </a:xfrm>
        </p:spPr>
        <p:txBody>
          <a:bodyPr/>
          <a:lstStyle/>
          <a:p>
            <a:pPr marL="457200" indent="-457200"/>
            <a:r>
              <a:rPr lang="en-US" dirty="0">
                <a:effectLst>
                  <a:outerShdw blurRad="38100" dist="38100" dir="2700000" algn="tl">
                    <a:srgbClr val="000000">
                      <a:alpha val="43137"/>
                    </a:srgbClr>
                  </a:outerShdw>
                </a:effectLst>
              </a:rPr>
              <a:t>If the skeptics’ anti-supernatural bias is </a:t>
            </a:r>
            <a:r>
              <a:rPr lang="en-US" b="1" dirty="0">
                <a:solidFill>
                  <a:srgbClr val="FFFF00"/>
                </a:solidFill>
              </a:rPr>
              <a:t>rejected</a:t>
            </a:r>
            <a:r>
              <a:rPr lang="en-US" dirty="0">
                <a:effectLst>
                  <a:outerShdw blurRad="38100" dist="38100" dir="2700000" algn="tl">
                    <a:srgbClr val="000000">
                      <a:alpha val="43137"/>
                    </a:srgbClr>
                  </a:outerShdw>
                </a:effectLst>
              </a:rPr>
              <a:t>, there is </a:t>
            </a:r>
            <a:r>
              <a:rPr lang="en-US" b="1" dirty="0">
                <a:solidFill>
                  <a:srgbClr val="FFFF00"/>
                </a:solidFill>
              </a:rPr>
              <a:t>no compelling reason </a:t>
            </a:r>
            <a:r>
              <a:rPr lang="en-US" dirty="0">
                <a:effectLst>
                  <a:outerShdw blurRad="38100" dist="38100" dir="2700000" algn="tl">
                    <a:srgbClr val="000000">
                      <a:alpha val="43137"/>
                    </a:srgbClr>
                  </a:outerShdw>
                </a:effectLst>
              </a:rPr>
              <a:t>to date the Gospels </a:t>
            </a:r>
            <a:r>
              <a:rPr lang="en-US" b="1" dirty="0">
                <a:solidFill>
                  <a:srgbClr val="FFFF00"/>
                </a:solidFill>
              </a:rPr>
              <a:t>later</a:t>
            </a:r>
            <a:r>
              <a:rPr lang="en-US" dirty="0">
                <a:effectLst>
                  <a:outerShdw blurRad="38100" dist="38100" dir="2700000" algn="tl">
                    <a:srgbClr val="000000">
                      <a:alpha val="43137"/>
                    </a:srgbClr>
                  </a:outerShdw>
                </a:effectLst>
              </a:rPr>
              <a:t> rather than </a:t>
            </a:r>
            <a:r>
              <a:rPr lang="en-US" b="1" dirty="0">
                <a:solidFill>
                  <a:srgbClr val="FFFF00"/>
                </a:solidFill>
              </a:rPr>
              <a:t>earlier</a:t>
            </a:r>
          </a:p>
          <a:p>
            <a:pPr marL="457200" indent="-457200"/>
            <a:r>
              <a:rPr lang="en-US" dirty="0">
                <a:effectLst>
                  <a:outerShdw blurRad="38100" dist="38100" dir="2700000" algn="tl">
                    <a:srgbClr val="000000">
                      <a:alpha val="43137"/>
                    </a:srgbClr>
                  </a:outerShdw>
                </a:effectLst>
              </a:rPr>
              <a:t>There are </a:t>
            </a:r>
            <a:r>
              <a:rPr lang="en-US" b="1" dirty="0">
                <a:solidFill>
                  <a:srgbClr val="FFFF00"/>
                </a:solidFill>
              </a:rPr>
              <a:t>good reasons </a:t>
            </a:r>
            <a:r>
              <a:rPr lang="en-US" dirty="0">
                <a:effectLst>
                  <a:outerShdw blurRad="38100" dist="38100" dir="2700000" algn="tl">
                    <a:srgbClr val="000000">
                      <a:alpha val="43137"/>
                    </a:srgbClr>
                  </a:outerShdw>
                </a:effectLst>
              </a:rPr>
              <a:t>to believe that the Gospel of Matthew was written </a:t>
            </a:r>
            <a:r>
              <a:rPr lang="en-US" b="1" dirty="0">
                <a:solidFill>
                  <a:srgbClr val="FFFF00"/>
                </a:solidFill>
              </a:rPr>
              <a:t>before</a:t>
            </a:r>
            <a:r>
              <a:rPr lang="en-US" dirty="0">
                <a:effectLst>
                  <a:outerShdw blurRad="38100" dist="38100" dir="2700000" algn="tl">
                    <a:srgbClr val="000000">
                      <a:alpha val="43137"/>
                    </a:srgbClr>
                  </a:outerShdw>
                </a:effectLst>
              </a:rPr>
              <a:t> the temple was destroyed</a:t>
            </a:r>
          </a:p>
          <a:p>
            <a:pPr marL="909637" lvl="1"/>
            <a:r>
              <a:rPr lang="en-US" dirty="0">
                <a:effectLst>
                  <a:outerShdw blurRad="38100" dist="38100" dir="2700000" algn="tl">
                    <a:srgbClr val="000000">
                      <a:alpha val="43137"/>
                    </a:srgbClr>
                  </a:outerShdw>
                </a:effectLst>
              </a:rPr>
              <a:t>Would there be a good reason to mention Jesus’ teaching concerning temple activity  (Mt. 5:23-24; 12:5-7; 23:16-22) after the temple had been destroyed?</a:t>
            </a:r>
          </a:p>
          <a:p>
            <a:pPr marL="457200" indent="-457200"/>
            <a:endParaRPr lang="en-US" dirty="0">
              <a:effectLst>
                <a:outerShdw blurRad="38100" dist="38100" dir="2700000" algn="tl">
                  <a:srgbClr val="000000">
                    <a:alpha val="43137"/>
                  </a:srgbClr>
                </a:outerShdw>
              </a:effectLst>
            </a:endParaRPr>
          </a:p>
        </p:txBody>
      </p:sp>
      <p:sp>
        <p:nvSpPr>
          <p:cNvPr id="2" name="Footer Placeholder 1">
            <a:extLst>
              <a:ext uri="{FF2B5EF4-FFF2-40B4-BE49-F238E27FC236}">
                <a16:creationId xmlns:a16="http://schemas.microsoft.com/office/drawing/2014/main" id="{26E8465B-8606-F995-DF61-981BA74AAD0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8DF952E5-3D02-8B02-0AEE-265D11371E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7A504A8-3249-E138-FA0E-B2119F68FB5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98</a:t>
            </a:r>
          </a:p>
        </p:txBody>
      </p:sp>
    </p:spTree>
    <p:extLst>
      <p:ext uri="{BB962C8B-B14F-4D97-AF65-F5344CB8AC3E}">
        <p14:creationId xmlns:p14="http://schemas.microsoft.com/office/powerpoint/2010/main" val="392767641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151606-09C4-D69B-A2AF-E565C4369CF7}"/>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E66288BA-D257-4D6B-AE80-1F012974FB10}"/>
              </a:ext>
            </a:extLst>
          </p:cNvPr>
          <p:cNvSpPr>
            <a:spLocks noGrp="1"/>
          </p:cNvSpPr>
          <p:nvPr>
            <p:ph type="title"/>
          </p:nvPr>
        </p:nvSpPr>
        <p:spPr/>
        <p:txBody>
          <a:bodyPr/>
          <a:lstStyle/>
          <a:p>
            <a:r>
              <a:rPr lang="en-US" sz="3800" dirty="0">
                <a:solidFill>
                  <a:srgbClr val="E5FFFF"/>
                </a:solidFill>
              </a:rPr>
              <a:t>A Critique Of Standard Dating</a:t>
            </a:r>
            <a:endParaRPr lang="en-US" sz="4000" dirty="0"/>
          </a:p>
        </p:txBody>
      </p:sp>
      <p:sp>
        <p:nvSpPr>
          <p:cNvPr id="5" name="Content Placeholder 4">
            <a:extLst>
              <a:ext uri="{FF2B5EF4-FFF2-40B4-BE49-F238E27FC236}">
                <a16:creationId xmlns:a16="http://schemas.microsoft.com/office/drawing/2014/main" id="{ECD66E4D-E3BE-8549-C057-D6D56B61FED8}"/>
              </a:ext>
            </a:extLst>
          </p:cNvPr>
          <p:cNvSpPr>
            <a:spLocks noGrp="1"/>
          </p:cNvSpPr>
          <p:nvPr>
            <p:ph idx="1"/>
          </p:nvPr>
        </p:nvSpPr>
        <p:spPr>
          <a:xfrm>
            <a:off x="457200" y="1420813"/>
            <a:ext cx="8229600" cy="4710112"/>
          </a:xfrm>
        </p:spPr>
        <p:txBody>
          <a:bodyPr/>
          <a:lstStyle/>
          <a:p>
            <a:pPr marL="457200" indent="-457200"/>
            <a:r>
              <a:rPr lang="en-US" dirty="0">
                <a:effectLst>
                  <a:outerShdw blurRad="38100" dist="38100" dir="2700000" algn="tl">
                    <a:srgbClr val="000000">
                      <a:alpha val="43137"/>
                    </a:srgbClr>
                  </a:outerShdw>
                </a:effectLst>
              </a:rPr>
              <a:t>There are no statements in the Gospels that demand </a:t>
            </a:r>
            <a:r>
              <a:rPr lang="en-US" b="1" dirty="0">
                <a:solidFill>
                  <a:srgbClr val="FFFF00"/>
                </a:solidFill>
              </a:rPr>
              <a:t>later theological development</a:t>
            </a:r>
          </a:p>
          <a:p>
            <a:pPr marL="909637" lvl="1"/>
            <a:r>
              <a:rPr lang="en-US" dirty="0">
                <a:effectLst>
                  <a:outerShdw blurRad="38100" dist="38100" dir="2700000" algn="tl">
                    <a:srgbClr val="000000">
                      <a:alpha val="43137"/>
                    </a:srgbClr>
                  </a:outerShdw>
                </a:effectLst>
              </a:rPr>
              <a:t>Mt. 18:15 is similar in thought to Lev. 19:17</a:t>
            </a:r>
          </a:p>
          <a:p>
            <a:pPr marL="909637" lvl="1"/>
            <a:r>
              <a:rPr lang="en-US" dirty="0">
                <a:effectLst>
                  <a:outerShdw blurRad="38100" dist="38100" dir="2700000" algn="tl">
                    <a:srgbClr val="000000">
                      <a:alpha val="43137"/>
                    </a:srgbClr>
                  </a:outerShdw>
                </a:effectLst>
              </a:rPr>
              <a:t>Mt. 28:18-20 reflects several OT passages that prophecy future blessings for the Gentiles  (cf. Isa. 11:10; 42:1, 6; 49:6; 60:3, 5, 11, 16; 61:6, 9; 62:2; 66:12, 19; Jer. 16:19-21; Amos 9:12; Mal. 1:11)</a:t>
            </a:r>
          </a:p>
          <a:p>
            <a:pPr marL="909637" lvl="1"/>
            <a:r>
              <a:rPr lang="en-US" dirty="0">
                <a:effectLst>
                  <a:outerShdw blurRad="38100" dist="38100" dir="2700000" algn="tl">
                    <a:srgbClr val="000000">
                      <a:alpha val="43137"/>
                    </a:srgbClr>
                  </a:outerShdw>
                </a:effectLst>
              </a:rPr>
              <a:t>There are early allusions to the Trinity in Paul’s epistles  (1 Cor. 12:4-6; 2 Cor. 13:14)</a:t>
            </a:r>
          </a:p>
          <a:p>
            <a:pPr marL="909637" lvl="1"/>
            <a:endParaRPr lang="en-US" dirty="0">
              <a:effectLst>
                <a:outerShdw blurRad="38100" dist="38100" dir="2700000" algn="tl">
                  <a:srgbClr val="000000">
                    <a:alpha val="43137"/>
                  </a:srgbClr>
                </a:outerShdw>
              </a:effectLst>
            </a:endParaRPr>
          </a:p>
          <a:p>
            <a:pPr marL="457200" indent="-457200"/>
            <a:endParaRPr lang="en-US" dirty="0">
              <a:effectLst>
                <a:outerShdw blurRad="38100" dist="38100" dir="2700000" algn="tl">
                  <a:srgbClr val="000000">
                    <a:alpha val="43137"/>
                  </a:srgbClr>
                </a:outerShdw>
              </a:effectLst>
            </a:endParaRPr>
          </a:p>
        </p:txBody>
      </p:sp>
      <p:sp>
        <p:nvSpPr>
          <p:cNvPr id="2" name="Footer Placeholder 1">
            <a:extLst>
              <a:ext uri="{FF2B5EF4-FFF2-40B4-BE49-F238E27FC236}">
                <a16:creationId xmlns:a16="http://schemas.microsoft.com/office/drawing/2014/main" id="{54014988-B522-EB2B-8E51-34EB0F39BC6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63D114B0-74A9-4430-C054-6DEBA71980A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1A7D086-38AB-7673-35BE-CE105DAE209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98</a:t>
            </a:r>
          </a:p>
        </p:txBody>
      </p:sp>
    </p:spTree>
    <p:extLst>
      <p:ext uri="{BB962C8B-B14F-4D97-AF65-F5344CB8AC3E}">
        <p14:creationId xmlns:p14="http://schemas.microsoft.com/office/powerpoint/2010/main" val="217771257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 calcmode="lin" valueType="num">
                                      <p:cBhvr>
                                        <p:cTn id="28"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88F513-5A93-DDBE-AF71-D8F3C6C13B27}"/>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9816B0F5-9B1F-3BC9-1051-F50C323B1C34}"/>
              </a:ext>
            </a:extLst>
          </p:cNvPr>
          <p:cNvSpPr>
            <a:spLocks noGrp="1"/>
          </p:cNvSpPr>
          <p:nvPr>
            <p:ph type="title"/>
          </p:nvPr>
        </p:nvSpPr>
        <p:spPr/>
        <p:txBody>
          <a:bodyPr/>
          <a:lstStyle/>
          <a:p>
            <a:r>
              <a:rPr lang="en-US" sz="3800" dirty="0">
                <a:solidFill>
                  <a:srgbClr val="E5FFFF"/>
                </a:solidFill>
              </a:rPr>
              <a:t>A Critique Of Standard Dating</a:t>
            </a:r>
            <a:endParaRPr lang="en-US" sz="4000" dirty="0"/>
          </a:p>
        </p:txBody>
      </p:sp>
      <p:sp>
        <p:nvSpPr>
          <p:cNvPr id="5" name="Content Placeholder 4">
            <a:extLst>
              <a:ext uri="{FF2B5EF4-FFF2-40B4-BE49-F238E27FC236}">
                <a16:creationId xmlns:a16="http://schemas.microsoft.com/office/drawing/2014/main" id="{5D87D608-879E-3DC7-DDBE-FFD62FC65A1E}"/>
              </a:ext>
            </a:extLst>
          </p:cNvPr>
          <p:cNvSpPr>
            <a:spLocks noGrp="1"/>
          </p:cNvSpPr>
          <p:nvPr>
            <p:ph idx="1"/>
          </p:nvPr>
        </p:nvSpPr>
        <p:spPr>
          <a:xfrm>
            <a:off x="457200" y="1420813"/>
            <a:ext cx="8229600" cy="4710112"/>
          </a:xfrm>
        </p:spPr>
        <p:txBody>
          <a:bodyPr/>
          <a:lstStyle/>
          <a:p>
            <a:pPr marL="457200" indent="-457200"/>
            <a:r>
              <a:rPr lang="en-US" dirty="0">
                <a:effectLst>
                  <a:outerShdw blurRad="38100" dist="38100" dir="2700000" algn="tl">
                    <a:srgbClr val="000000">
                      <a:alpha val="43137"/>
                    </a:srgbClr>
                  </a:outerShdw>
                </a:effectLst>
              </a:rPr>
              <a:t>The phrase </a:t>
            </a:r>
            <a:r>
              <a:rPr lang="en-US" b="1" dirty="0">
                <a:solidFill>
                  <a:srgbClr val="FFFF00"/>
                </a:solidFill>
              </a:rPr>
              <a:t>“to this day”  </a:t>
            </a:r>
            <a:r>
              <a:rPr lang="en-US" dirty="0">
                <a:effectLst>
                  <a:outerShdw blurRad="38100" dist="38100" dir="2700000" algn="tl">
                    <a:srgbClr val="000000">
                      <a:alpha val="43137"/>
                    </a:srgbClr>
                  </a:outerShdw>
                </a:effectLst>
              </a:rPr>
              <a:t>(Mt. 27:8; 28:15) does not necessarily demand a lengthy elapse of time  (cf. Josh. 6:25; 22:3; 23:8-9)</a:t>
            </a:r>
          </a:p>
          <a:p>
            <a:pPr marL="457200" indent="-457200"/>
            <a:r>
              <a:rPr lang="en-US" dirty="0">
                <a:effectLst>
                  <a:outerShdw blurRad="38100" dist="38100" dir="2700000" algn="tl">
                    <a:srgbClr val="000000">
                      <a:alpha val="43137"/>
                    </a:srgbClr>
                  </a:outerShdw>
                </a:effectLst>
              </a:rPr>
              <a:t>How many </a:t>
            </a:r>
            <a:r>
              <a:rPr lang="en-US" b="1" dirty="0">
                <a:solidFill>
                  <a:srgbClr val="FFFF00"/>
                </a:solidFill>
              </a:rPr>
              <a:t>times</a:t>
            </a:r>
            <a:r>
              <a:rPr lang="en-US" dirty="0">
                <a:effectLst>
                  <a:outerShdw blurRad="38100" dist="38100" dir="2700000" algn="tl">
                    <a:srgbClr val="000000">
                      <a:alpha val="43137"/>
                    </a:srgbClr>
                  </a:outerShdw>
                </a:effectLst>
              </a:rPr>
              <a:t> must a document mention the Pharisees to indicate a pre-AD 70 date versus a post-AD 70 date?</a:t>
            </a:r>
          </a:p>
          <a:p>
            <a:pPr marL="457200"/>
            <a:endParaRPr lang="en-US" dirty="0">
              <a:effectLst>
                <a:outerShdw blurRad="38100" dist="38100" dir="2700000" algn="tl">
                  <a:srgbClr val="000000">
                    <a:alpha val="43137"/>
                  </a:srgbClr>
                </a:outerShdw>
              </a:effectLst>
            </a:endParaRPr>
          </a:p>
          <a:p>
            <a:pPr marL="457200" indent="-457200"/>
            <a:endParaRPr lang="en-US" dirty="0">
              <a:effectLst>
                <a:outerShdw blurRad="38100" dist="38100" dir="2700000" algn="tl">
                  <a:srgbClr val="000000">
                    <a:alpha val="43137"/>
                  </a:srgbClr>
                </a:outerShdw>
              </a:effectLst>
            </a:endParaRPr>
          </a:p>
        </p:txBody>
      </p:sp>
      <p:sp>
        <p:nvSpPr>
          <p:cNvPr id="2" name="Footer Placeholder 1">
            <a:extLst>
              <a:ext uri="{FF2B5EF4-FFF2-40B4-BE49-F238E27FC236}">
                <a16:creationId xmlns:a16="http://schemas.microsoft.com/office/drawing/2014/main" id="{AC3E6EA7-E0B8-3E50-6E43-D7073156D96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5D6125E4-AE84-FEB0-7074-278105FD9A7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3C41BA1-A24B-7171-F240-83F4E752E88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98</a:t>
            </a:r>
          </a:p>
        </p:txBody>
      </p:sp>
    </p:spTree>
    <p:extLst>
      <p:ext uri="{BB962C8B-B14F-4D97-AF65-F5344CB8AC3E}">
        <p14:creationId xmlns:p14="http://schemas.microsoft.com/office/powerpoint/2010/main" val="342213116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B52580-6C72-DCCF-A4E8-996DD450B5F9}"/>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18E8E280-F2B8-5D75-6D4E-D909F6144DA3}"/>
              </a:ext>
            </a:extLst>
          </p:cNvPr>
          <p:cNvSpPr>
            <a:spLocks noGrp="1"/>
          </p:cNvSpPr>
          <p:nvPr>
            <p:ph type="title"/>
          </p:nvPr>
        </p:nvSpPr>
        <p:spPr/>
        <p:txBody>
          <a:bodyPr/>
          <a:lstStyle/>
          <a:p>
            <a:r>
              <a:rPr lang="en-US" sz="3800" dirty="0">
                <a:solidFill>
                  <a:srgbClr val="E5FFFF"/>
                </a:solidFill>
              </a:rPr>
              <a:t>A Critique Of Standard Dating</a:t>
            </a:r>
            <a:endParaRPr lang="en-US" sz="4000" dirty="0"/>
          </a:p>
        </p:txBody>
      </p:sp>
      <p:sp>
        <p:nvSpPr>
          <p:cNvPr id="5" name="Content Placeholder 4">
            <a:extLst>
              <a:ext uri="{FF2B5EF4-FFF2-40B4-BE49-F238E27FC236}">
                <a16:creationId xmlns:a16="http://schemas.microsoft.com/office/drawing/2014/main" id="{40C1BD59-2633-7458-6063-4877065ECCDB}"/>
              </a:ext>
            </a:extLst>
          </p:cNvPr>
          <p:cNvSpPr>
            <a:spLocks noGrp="1"/>
          </p:cNvSpPr>
          <p:nvPr>
            <p:ph idx="1"/>
          </p:nvPr>
        </p:nvSpPr>
        <p:spPr>
          <a:xfrm>
            <a:off x="457200" y="1420813"/>
            <a:ext cx="8229600" cy="4710112"/>
          </a:xfrm>
        </p:spPr>
        <p:txBody>
          <a:bodyPr/>
          <a:lstStyle/>
          <a:p>
            <a:pPr marL="457200" indent="-457200"/>
            <a:r>
              <a:rPr lang="en-US" dirty="0">
                <a:effectLst>
                  <a:outerShdw blurRad="38100" dist="38100" dir="2700000" algn="tl">
                    <a:srgbClr val="000000">
                      <a:alpha val="43137"/>
                    </a:srgbClr>
                  </a:outerShdw>
                </a:effectLst>
              </a:rPr>
              <a:t>This argument can be </a:t>
            </a:r>
            <a:r>
              <a:rPr lang="en-US" b="1" dirty="0">
                <a:solidFill>
                  <a:srgbClr val="FFFF00"/>
                </a:solidFill>
              </a:rPr>
              <a:t>reversed</a:t>
            </a:r>
            <a:r>
              <a:rPr lang="en-US" dirty="0">
                <a:effectLst>
                  <a:outerShdw blurRad="38100" dist="38100" dir="2700000" algn="tl">
                    <a:srgbClr val="000000">
                      <a:alpha val="43137"/>
                    </a:srgbClr>
                  </a:outerShdw>
                </a:effectLst>
              </a:rPr>
              <a:t> to imply an </a:t>
            </a:r>
            <a:r>
              <a:rPr lang="en-US" b="1" dirty="0">
                <a:solidFill>
                  <a:srgbClr val="FFFF00"/>
                </a:solidFill>
              </a:rPr>
              <a:t>early date</a:t>
            </a:r>
          </a:p>
          <a:p>
            <a:pPr marL="909637" lvl="1"/>
            <a:r>
              <a:rPr lang="en-US" dirty="0">
                <a:effectLst>
                  <a:outerShdw blurRad="38100" dist="38100" dir="2700000" algn="tl">
                    <a:srgbClr val="000000">
                      <a:alpha val="43137"/>
                    </a:srgbClr>
                  </a:outerShdw>
                </a:effectLst>
              </a:rPr>
              <a:t>The Sadducees are mentioned 7 times in Matthew and 7 times in the rest of the NT</a:t>
            </a:r>
          </a:p>
          <a:p>
            <a:pPr marL="909637" lvl="1"/>
            <a:r>
              <a:rPr lang="en-US" dirty="0">
                <a:effectLst>
                  <a:outerShdw blurRad="38100" dist="38100" dir="2700000" algn="tl">
                    <a:srgbClr val="000000">
                      <a:alpha val="43137"/>
                    </a:srgbClr>
                  </a:outerShdw>
                </a:effectLst>
              </a:rPr>
              <a:t>Since the Sadducees lost power after AD 70, Matthew’s treatment of Judaism reflects a time before AD 70  (Holding, “The Authorship of Matthew’s Gospel,” 9)</a:t>
            </a:r>
          </a:p>
          <a:p>
            <a:pPr marL="457200" indent="-457200"/>
            <a:endParaRPr lang="en-US" dirty="0">
              <a:effectLst>
                <a:outerShdw blurRad="38100" dist="38100" dir="2700000" algn="tl">
                  <a:srgbClr val="000000">
                    <a:alpha val="43137"/>
                  </a:srgbClr>
                </a:outerShdw>
              </a:effectLst>
            </a:endParaRPr>
          </a:p>
          <a:p>
            <a:pPr marL="457200" indent="-457200"/>
            <a:endParaRPr lang="en-US" dirty="0">
              <a:effectLst>
                <a:outerShdw blurRad="38100" dist="38100" dir="2700000" algn="tl">
                  <a:srgbClr val="000000">
                    <a:alpha val="43137"/>
                  </a:srgbClr>
                </a:outerShdw>
              </a:effectLst>
            </a:endParaRPr>
          </a:p>
        </p:txBody>
      </p:sp>
      <p:sp>
        <p:nvSpPr>
          <p:cNvPr id="2" name="Footer Placeholder 1">
            <a:extLst>
              <a:ext uri="{FF2B5EF4-FFF2-40B4-BE49-F238E27FC236}">
                <a16:creationId xmlns:a16="http://schemas.microsoft.com/office/drawing/2014/main" id="{CD2F9B45-9F7F-4A74-7955-6E89B0A622B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C5268D19-CEE4-8604-10A5-DD14A11E238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791744CF-A3D5-3DCD-3E78-FD53CE36345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98-99</a:t>
            </a:r>
          </a:p>
        </p:txBody>
      </p:sp>
    </p:spTree>
    <p:extLst>
      <p:ext uri="{BB962C8B-B14F-4D97-AF65-F5344CB8AC3E}">
        <p14:creationId xmlns:p14="http://schemas.microsoft.com/office/powerpoint/2010/main" val="344308969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785C0F-90AE-9916-8092-C7A967168CF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61ED8D7F-CA95-51C5-4B35-A6D1B583818E}"/>
              </a:ext>
            </a:extLst>
          </p:cNvPr>
          <p:cNvSpPr>
            <a:spLocks noGrp="1"/>
          </p:cNvSpPr>
          <p:nvPr>
            <p:ph type="title"/>
          </p:nvPr>
        </p:nvSpPr>
        <p:spPr/>
        <p:txBody>
          <a:bodyPr/>
          <a:lstStyle/>
          <a:p>
            <a:r>
              <a:rPr lang="en-US" sz="3800" dirty="0">
                <a:solidFill>
                  <a:srgbClr val="E5FFFF"/>
                </a:solidFill>
              </a:rPr>
              <a:t>A Critique Of Standard Dating</a:t>
            </a:r>
            <a:endParaRPr lang="en-US" sz="4000" dirty="0"/>
          </a:p>
        </p:txBody>
      </p:sp>
      <p:sp>
        <p:nvSpPr>
          <p:cNvPr id="5" name="Content Placeholder 4">
            <a:extLst>
              <a:ext uri="{FF2B5EF4-FFF2-40B4-BE49-F238E27FC236}">
                <a16:creationId xmlns:a16="http://schemas.microsoft.com/office/drawing/2014/main" id="{D37B32B6-DD76-823A-D552-501E1379E1C9}"/>
              </a:ext>
            </a:extLst>
          </p:cNvPr>
          <p:cNvSpPr>
            <a:spLocks noGrp="1"/>
          </p:cNvSpPr>
          <p:nvPr>
            <p:ph idx="1"/>
          </p:nvPr>
        </p:nvSpPr>
        <p:spPr>
          <a:xfrm>
            <a:off x="457200" y="1420813"/>
            <a:ext cx="8229600" cy="4710112"/>
          </a:xfrm>
        </p:spPr>
        <p:txBody>
          <a:bodyPr/>
          <a:lstStyle/>
          <a:p>
            <a:pPr marL="457200" indent="-457200"/>
            <a:r>
              <a:rPr lang="en-US" b="1" dirty="0">
                <a:solidFill>
                  <a:srgbClr val="FFFF00"/>
                </a:solidFill>
              </a:rPr>
              <a:t>“Their” synagogue  </a:t>
            </a:r>
            <a:r>
              <a:rPr lang="en-US" dirty="0">
                <a:effectLst>
                  <a:outerShdw blurRad="38100" dist="38100" dir="2700000" algn="tl">
                    <a:srgbClr val="000000">
                      <a:alpha val="43137"/>
                    </a:srgbClr>
                  </a:outerShdw>
                </a:effectLst>
              </a:rPr>
              <a:t>(Mt. 12:9; 13:54) could suggest </a:t>
            </a:r>
            <a:r>
              <a:rPr lang="en-US" b="1" dirty="0">
                <a:solidFill>
                  <a:srgbClr val="FFFF00"/>
                </a:solidFill>
              </a:rPr>
              <a:t>provenance</a:t>
            </a:r>
            <a:r>
              <a:rPr lang="en-US" dirty="0">
                <a:effectLst>
                  <a:outerShdw blurRad="38100" dist="38100" dir="2700000" algn="tl">
                    <a:srgbClr val="000000">
                      <a:alpha val="43137"/>
                    </a:srgbClr>
                  </a:outerShdw>
                </a:effectLst>
              </a:rPr>
              <a:t>, not any kind of a </a:t>
            </a:r>
            <a:r>
              <a:rPr lang="en-US" b="1" dirty="0">
                <a:solidFill>
                  <a:srgbClr val="FFFF00"/>
                </a:solidFill>
              </a:rPr>
              <a:t>break</a:t>
            </a:r>
            <a:r>
              <a:rPr lang="en-US" dirty="0">
                <a:effectLst>
                  <a:outerShdw blurRad="38100" dist="38100" dir="2700000" algn="tl">
                    <a:srgbClr val="000000">
                      <a:alpha val="43137"/>
                    </a:srgbClr>
                  </a:outerShdw>
                </a:effectLst>
              </a:rPr>
              <a:t> between Judaism and Christianity  (cf. Mt. 4:23; 9:35)</a:t>
            </a:r>
          </a:p>
          <a:p>
            <a:pPr marL="457200" indent="-457200"/>
            <a:r>
              <a:rPr lang="en-US" dirty="0">
                <a:effectLst>
                  <a:outerShdw blurRad="38100" dist="38100" dir="2700000" algn="tl">
                    <a:srgbClr val="000000">
                      <a:alpha val="43137"/>
                    </a:srgbClr>
                  </a:outerShdw>
                </a:effectLst>
              </a:rPr>
              <a:t>Very little material from first-century Judaism is </a:t>
            </a:r>
            <a:r>
              <a:rPr lang="en-US" b="1" dirty="0">
                <a:solidFill>
                  <a:srgbClr val="FFFF00"/>
                </a:solidFill>
              </a:rPr>
              <a:t>extant</a:t>
            </a:r>
            <a:r>
              <a:rPr lang="en-US" dirty="0">
                <a:effectLst>
                  <a:outerShdw blurRad="38100" dist="38100" dir="2700000" algn="tl">
                    <a:srgbClr val="000000">
                      <a:alpha val="43137"/>
                    </a:srgbClr>
                  </a:outerShdw>
                </a:effectLst>
              </a:rPr>
              <a:t> to indicate whether the title </a:t>
            </a:r>
            <a:r>
              <a:rPr lang="en-US" b="1" dirty="0">
                <a:solidFill>
                  <a:srgbClr val="FFFF00"/>
                </a:solidFill>
              </a:rPr>
              <a:t>“Teacher” </a:t>
            </a:r>
            <a:r>
              <a:rPr lang="en-US" dirty="0">
                <a:effectLst>
                  <a:outerShdw blurRad="38100" dist="38100" dir="2700000" algn="tl">
                    <a:srgbClr val="000000">
                      <a:alpha val="43137"/>
                    </a:srgbClr>
                  </a:outerShdw>
                </a:effectLst>
              </a:rPr>
              <a:t>was used, or not, before AD 70  </a:t>
            </a:r>
            <a:r>
              <a:rPr lang="en-US" sz="2000" dirty="0">
                <a:effectLst>
                  <a:outerShdw blurRad="38100" dist="38100" dir="2700000" algn="tl">
                    <a:srgbClr val="000000">
                      <a:alpha val="43137"/>
                    </a:srgbClr>
                  </a:outerShdw>
                </a:effectLst>
              </a:rPr>
              <a:t>(Holding, “The Authorship of Matthew’s Gospel,” 10)</a:t>
            </a:r>
          </a:p>
        </p:txBody>
      </p:sp>
      <p:sp>
        <p:nvSpPr>
          <p:cNvPr id="2" name="Footer Placeholder 1">
            <a:extLst>
              <a:ext uri="{FF2B5EF4-FFF2-40B4-BE49-F238E27FC236}">
                <a16:creationId xmlns:a16="http://schemas.microsoft.com/office/drawing/2014/main" id="{B0D32A44-4734-C5FC-7272-ACF992D4D90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3" name="Slide Number Placeholder 2">
            <a:extLst>
              <a:ext uri="{FF2B5EF4-FFF2-40B4-BE49-F238E27FC236}">
                <a16:creationId xmlns:a16="http://schemas.microsoft.com/office/drawing/2014/main" id="{01479AB3-5631-EEF2-2BC4-3E243BE0C9C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2ECD92B8-CA78-DB93-8807-DD85AECBAD8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99</a:t>
            </a:r>
          </a:p>
        </p:txBody>
      </p:sp>
    </p:spTree>
    <p:extLst>
      <p:ext uri="{BB962C8B-B14F-4D97-AF65-F5344CB8AC3E}">
        <p14:creationId xmlns:p14="http://schemas.microsoft.com/office/powerpoint/2010/main" val="128212040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kumimoji="0" lang="en-US" sz="4400" b="0" i="0" u="none" strike="noStrike" kern="0" cap="none" spc="0" normalizeH="0" baseline="0" noProof="0">
                <a:ln>
                  <a:noFill/>
                </a:ln>
                <a:solidFill>
                  <a:srgbClr val="FFFFFF"/>
                </a:solidFill>
                <a:effectLst>
                  <a:outerShdw blurRad="38100" dist="38100" dir="2700000" algn="tl">
                    <a:srgbClr val="000000"/>
                  </a:outerShdw>
                </a:effectLst>
                <a:uLnTx/>
                <a:uFillTx/>
                <a:latin typeface="Arial Black"/>
                <a:ea typeface="+mj-ea"/>
                <a:cs typeface="+mj-cs"/>
              </a:rPr>
              <a:t>Irenaeus</a:t>
            </a:r>
            <a:br>
              <a:rPr kumimoji="0" lang="en-US" sz="4400" b="0" i="0" u="none" strike="noStrike" kern="0" cap="none" spc="0" normalizeH="0" baseline="0" noProof="0">
                <a:ln>
                  <a:noFill/>
                </a:ln>
                <a:solidFill>
                  <a:srgbClr val="FFFFFF"/>
                </a:solidFill>
                <a:effectLst>
                  <a:outerShdw blurRad="38100" dist="38100" dir="2700000" algn="tl">
                    <a:srgbClr val="000000"/>
                  </a:outerShdw>
                </a:effectLst>
                <a:uLnTx/>
                <a:uFillTx/>
                <a:latin typeface="Arial Black"/>
                <a:ea typeface="+mj-ea"/>
                <a:cs typeface="+mj-cs"/>
              </a:rPr>
            </a:br>
            <a:r>
              <a:rPr kumimoji="0" lang="en-US" sz="30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j-ea"/>
                <a:cs typeface="+mj-cs"/>
              </a:rPr>
              <a:t>(Bishop of Lyons, AD 180)</a:t>
            </a:r>
            <a:endParaRPr lang="en-US" sz="4000" b="0"/>
          </a:p>
        </p:txBody>
      </p:sp>
      <p:sp>
        <p:nvSpPr>
          <p:cNvPr id="9" name="Content Placeholder 8"/>
          <p:cNvSpPr>
            <a:spLocks noGrp="1"/>
          </p:cNvSpPr>
          <p:nvPr>
            <p:ph idx="1"/>
          </p:nvPr>
        </p:nvSpPr>
        <p:spPr>
          <a:xfrm>
            <a:off x="457200" y="1524000"/>
            <a:ext cx="8229600" cy="4606927"/>
          </a:xfrm>
        </p:spPr>
        <p:txBody>
          <a:bodyPr/>
          <a:lstStyle/>
          <a:p>
            <a:pPr marL="0" lvl="0" indent="457200">
              <a:spcBef>
                <a:spcPts val="0"/>
              </a:spcBef>
              <a:buClr>
                <a:srgbClr val="86D1EC"/>
              </a:buClr>
              <a:buNone/>
            </a:pPr>
            <a:r>
              <a:rPr lang="en-US" sz="2600" dirty="0">
                <a:solidFill>
                  <a:srgbClr val="FFFFFF"/>
                </a:solidFill>
              </a:rPr>
              <a:t>“</a:t>
            </a:r>
            <a:r>
              <a:rPr lang="en-US" sz="2600" b="1" dirty="0">
                <a:solidFill>
                  <a:srgbClr val="FFFF00"/>
                </a:solidFill>
              </a:rPr>
              <a:t>Matthew</a:t>
            </a:r>
            <a:r>
              <a:rPr lang="en-US" sz="2600" dirty="0">
                <a:solidFill>
                  <a:srgbClr val="FFFFFF"/>
                </a:solidFill>
              </a:rPr>
              <a:t> also issued a written Gospel among the Hebrews in their own dialect, while Peter and Paul were preaching at Rome, and laying the foundations of the Church. After their departure, </a:t>
            </a:r>
            <a:r>
              <a:rPr lang="en-US" sz="2600" b="1" dirty="0">
                <a:solidFill>
                  <a:srgbClr val="FFFF00"/>
                </a:solidFill>
              </a:rPr>
              <a:t>Mark</a:t>
            </a:r>
            <a:r>
              <a:rPr lang="en-US" sz="2600" dirty="0">
                <a:solidFill>
                  <a:srgbClr val="FFFFFF"/>
                </a:solidFill>
              </a:rPr>
              <a:t>, the disciple and interpreter of Peter, did also hand down to us in writing what had been preached by Peter. </a:t>
            </a:r>
            <a:r>
              <a:rPr lang="en-US" sz="2600" b="1" dirty="0">
                <a:solidFill>
                  <a:srgbClr val="FFFF00"/>
                </a:solidFill>
              </a:rPr>
              <a:t>Luke</a:t>
            </a:r>
            <a:r>
              <a:rPr lang="en-US" sz="2600" dirty="0">
                <a:solidFill>
                  <a:srgbClr val="FFFFFF"/>
                </a:solidFill>
              </a:rPr>
              <a:t> also, the companion of Paul, recorded in a book the Gospel preached by him. Afterwards, </a:t>
            </a:r>
            <a:r>
              <a:rPr lang="en-US" sz="2600" b="1" dirty="0">
                <a:solidFill>
                  <a:srgbClr val="FFFF00"/>
                </a:solidFill>
              </a:rPr>
              <a:t>John</a:t>
            </a:r>
            <a:r>
              <a:rPr lang="en-US" sz="2600" dirty="0">
                <a:solidFill>
                  <a:srgbClr val="FFFFFF"/>
                </a:solidFill>
              </a:rPr>
              <a:t>, the disciple of the Lord, who also had </a:t>
            </a:r>
            <a:r>
              <a:rPr lang="en-US" sz="2600" b="1" dirty="0">
                <a:solidFill>
                  <a:srgbClr val="FFFF00"/>
                </a:solidFill>
              </a:rPr>
              <a:t>leaned upon His breast</a:t>
            </a:r>
            <a:r>
              <a:rPr lang="en-US" sz="2600" dirty="0">
                <a:solidFill>
                  <a:srgbClr val="FFFFFF"/>
                </a:solidFill>
              </a:rPr>
              <a:t>, did himself publish a </a:t>
            </a:r>
            <a:r>
              <a:rPr lang="en-US" sz="2600" b="1" dirty="0">
                <a:solidFill>
                  <a:srgbClr val="FFFF00"/>
                </a:solidFill>
              </a:rPr>
              <a:t>Gospel</a:t>
            </a:r>
            <a:r>
              <a:rPr lang="en-US" sz="2600" dirty="0">
                <a:solidFill>
                  <a:srgbClr val="FFFFFF"/>
                </a:solidFill>
              </a:rPr>
              <a:t> during his residence at </a:t>
            </a:r>
            <a:r>
              <a:rPr lang="en-US" sz="2600" b="1" dirty="0">
                <a:solidFill>
                  <a:srgbClr val="FFFF00"/>
                </a:solidFill>
              </a:rPr>
              <a:t>Ephesus</a:t>
            </a:r>
            <a:r>
              <a:rPr lang="en-US" sz="2600" dirty="0">
                <a:solidFill>
                  <a:srgbClr val="FFFFFF"/>
                </a:solidFill>
              </a:rPr>
              <a:t> in Asia.”  </a:t>
            </a:r>
            <a:r>
              <a:rPr lang="en-US" sz="2000" dirty="0">
                <a:solidFill>
                  <a:srgbClr val="FFFFFF"/>
                </a:solidFill>
              </a:rPr>
              <a:t>(</a:t>
            </a:r>
            <a:r>
              <a:rPr lang="en-US" sz="2000" i="1" dirty="0">
                <a:solidFill>
                  <a:srgbClr val="FFFFFF"/>
                </a:solidFill>
              </a:rPr>
              <a:t>Against Heresies</a:t>
            </a:r>
            <a:r>
              <a:rPr lang="en-US" sz="2000" dirty="0">
                <a:solidFill>
                  <a:srgbClr val="FFFFFF"/>
                </a:solidFill>
              </a:rPr>
              <a:t>, 3.1.1, </a:t>
            </a:r>
            <a:r>
              <a:rPr lang="en-US" sz="2000" dirty="0" err="1">
                <a:solidFill>
                  <a:srgbClr val="FFFFFF"/>
                </a:solidFill>
              </a:rPr>
              <a:t>ANF</a:t>
            </a:r>
            <a:r>
              <a:rPr lang="en-US" sz="2000" dirty="0">
                <a:solidFill>
                  <a:srgbClr val="FFFFFF"/>
                </a:solidFill>
              </a:rPr>
              <a:t>, 1:414)</a:t>
            </a:r>
          </a:p>
        </p:txBody>
      </p:sp>
      <p:sp>
        <p:nvSpPr>
          <p:cNvPr id="2" name="Footer Placeholder 1"/>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88"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AFDA3-EE31-46F3-9994-663731D17617}"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766</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3" name="Speech Bubble: Rectangle with Corners Rounded 2">
            <a:extLst>
              <a:ext uri="{FF2B5EF4-FFF2-40B4-BE49-F238E27FC236}">
                <a16:creationId xmlns:a16="http://schemas.microsoft.com/office/drawing/2014/main" id="{22D3C2E2-F092-49A5-BDB0-B3CEBD82A2C2}"/>
              </a:ext>
            </a:extLst>
          </p:cNvPr>
          <p:cNvSpPr/>
          <p:nvPr/>
        </p:nvSpPr>
        <p:spPr bwMode="auto">
          <a:xfrm>
            <a:off x="1371600" y="1981200"/>
            <a:ext cx="7010400" cy="2514600"/>
          </a:xfrm>
          <a:prstGeom prst="wedgeRoundRectCallout">
            <a:avLst>
              <a:gd name="adj1" fmla="val -7552"/>
              <a:gd name="adj2" fmla="val 92913"/>
              <a:gd name="adj3" fmla="val 16667"/>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457200" algn="l" defTabSz="914400" rtl="0" eaLnBrk="1" fontAlgn="base" latinLnBrk="0" hangingPunct="1">
              <a:lnSpc>
                <a:spcPct val="100000"/>
              </a:lnSpc>
              <a:spcBef>
                <a:spcPts val="0"/>
              </a:spcBef>
              <a:spcAft>
                <a:spcPts val="2400"/>
              </a:spcAft>
              <a:buClr>
                <a:srgbClr val="86D1EC"/>
              </a:buClr>
              <a:buSzPct val="90000"/>
              <a:buFontTx/>
              <a:buNone/>
              <a:tabLst/>
              <a:defRPr/>
            </a:pP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“Later in the same work, Irenaeus quotes both 1 and 2 John and attributes these letters to John the apostle as well (</a:t>
            </a:r>
            <a:r>
              <a:rPr kumimoji="0" lang="en-US" sz="2800" b="0" i="1" u="none" strike="noStrike" kern="0" cap="none" spc="0" normalizeH="0" baseline="0" noProof="0" err="1">
                <a:ln>
                  <a:noFill/>
                </a:ln>
                <a:solidFill>
                  <a:srgbClr val="FFFFFF"/>
                </a:solidFill>
                <a:effectLst>
                  <a:outerShdw blurRad="38100" dist="38100" dir="2700000" algn="tl">
                    <a:srgbClr val="000000"/>
                  </a:outerShdw>
                </a:effectLst>
                <a:uLnTx/>
                <a:uFillTx/>
                <a:latin typeface="Arial"/>
                <a:ea typeface="+mn-ea"/>
                <a:cs typeface="+mn-cs"/>
              </a:rPr>
              <a:t>Haer</a:t>
            </a:r>
            <a:r>
              <a:rPr kumimoji="0" lang="en-US" sz="2800" b="0" i="1"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 </a:t>
            </a:r>
            <a:r>
              <a:rPr kumimoji="0" 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3.1.1; 3.16.5, 8).”  </a:t>
            </a:r>
            <a:r>
              <a:rPr kumimoji="0" lang="en-US" sz="20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(EBC, Rev. Ed., 2006, 13:416)</a:t>
            </a:r>
          </a:p>
        </p:txBody>
      </p:sp>
      <p:sp>
        <p:nvSpPr>
          <p:cNvPr id="4" name="Date Placeholder 3">
            <a:extLst>
              <a:ext uri="{FF2B5EF4-FFF2-40B4-BE49-F238E27FC236}">
                <a16:creationId xmlns:a16="http://schemas.microsoft.com/office/drawing/2014/main" id="{9F506C5A-F97A-E407-44BF-D06C3428813A}"/>
              </a:ext>
            </a:extLst>
          </p:cNvPr>
          <p:cNvSpPr>
            <a:spLocks noGrp="1"/>
          </p:cNvSpPr>
          <p:nvPr>
            <p:ph type="dt" sz="half" idx="10"/>
          </p:nvPr>
        </p:nvSpPr>
        <p:spPr/>
        <p:txBody>
          <a:bodyPr/>
          <a:lstStyle/>
          <a:p>
            <a:r>
              <a:rPr lang="en-US" dirty="0"/>
              <a:t>Outline, 99</a:t>
            </a:r>
          </a:p>
        </p:txBody>
      </p:sp>
    </p:spTree>
    <p:extLst>
      <p:ext uri="{BB962C8B-B14F-4D97-AF65-F5344CB8AC3E}">
        <p14:creationId xmlns:p14="http://schemas.microsoft.com/office/powerpoint/2010/main" val="3030073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3" grpId="0" animBg="1"/>
    </p:bldLst>
  </p:timing>
</p:sld>
</file>

<file path=ppt/slides/slide7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Date Of Matthew</a:t>
            </a:r>
          </a:p>
        </p:txBody>
      </p:sp>
      <p:sp>
        <p:nvSpPr>
          <p:cNvPr id="3" name="Content Placeholder 2"/>
          <p:cNvSpPr>
            <a:spLocks noGrp="1"/>
          </p:cNvSpPr>
          <p:nvPr>
            <p:ph idx="1"/>
          </p:nvPr>
        </p:nvSpPr>
        <p:spPr>
          <a:xfrm>
            <a:off x="457200" y="1445394"/>
            <a:ext cx="8229600" cy="4876800"/>
          </a:xfrm>
        </p:spPr>
        <p:txBody>
          <a:bodyPr/>
          <a:lstStyle/>
          <a:p>
            <a:pPr marL="457200" indent="-457200">
              <a:spcBef>
                <a:spcPts val="0"/>
              </a:spcBef>
              <a:spcAft>
                <a:spcPts val="2400"/>
              </a:spcAft>
            </a:pPr>
            <a:r>
              <a:rPr lang="en-US" sz="2800" dirty="0"/>
              <a:t>Before AD 100 (Quotations in “Church Fathers”)</a:t>
            </a:r>
          </a:p>
          <a:p>
            <a:pPr marL="457200" indent="-457200">
              <a:spcBef>
                <a:spcPts val="0"/>
              </a:spcBef>
              <a:spcAft>
                <a:spcPts val="2400"/>
              </a:spcAft>
            </a:pPr>
            <a:r>
              <a:rPr lang="en-US" sz="2800" dirty="0"/>
              <a:t>After AD 70  (22:7)</a:t>
            </a:r>
          </a:p>
          <a:p>
            <a:pPr marL="857250" lvl="1" indent="-457200">
              <a:spcBef>
                <a:spcPts val="0"/>
              </a:spcBef>
              <a:spcAft>
                <a:spcPts val="2400"/>
              </a:spcAft>
            </a:pPr>
            <a:r>
              <a:rPr lang="en-US" sz="2400" dirty="0"/>
              <a:t>Rejects the possibility of predictive prophecy</a:t>
            </a:r>
          </a:p>
          <a:p>
            <a:pPr marL="457200" indent="-457200">
              <a:spcBef>
                <a:spcPts val="0"/>
              </a:spcBef>
              <a:spcAft>
                <a:spcPts val="2400"/>
              </a:spcAft>
            </a:pPr>
            <a:r>
              <a:rPr lang="en-US" sz="2800" dirty="0"/>
              <a:t>Before AD 70</a:t>
            </a:r>
          </a:p>
          <a:p>
            <a:pPr marL="857250" lvl="1" indent="-457200">
              <a:spcBef>
                <a:spcPts val="0"/>
              </a:spcBef>
              <a:spcAft>
                <a:spcPts val="2400"/>
              </a:spcAft>
            </a:pPr>
            <a:r>
              <a:rPr lang="en-US" sz="2400" dirty="0"/>
              <a:t>No mention of Jerusalem’s destruction  (23:37-38; 24:1-2)</a:t>
            </a:r>
          </a:p>
          <a:p>
            <a:pPr marL="457200" indent="-457200">
              <a:spcBef>
                <a:spcPts val="0"/>
              </a:spcBef>
              <a:spcAft>
                <a:spcPts val="2400"/>
              </a:spcAft>
            </a:pPr>
            <a:r>
              <a:rPr lang="en-US" sz="2800" dirty="0"/>
              <a:t>Some time seems to have elapsed after the recorded events  (27:8; 28:15)</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6BC45D-F11C-4045-B0AD-98D1EF7E19BB}"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4" name="Date Placeholder 3">
            <a:extLst>
              <a:ext uri="{FF2B5EF4-FFF2-40B4-BE49-F238E27FC236}">
                <a16:creationId xmlns:a16="http://schemas.microsoft.com/office/drawing/2014/main" id="{6A114DBF-E3F6-754A-09C4-7B221A7BDD2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a:t>
            </a:r>
          </a:p>
        </p:txBody>
      </p:sp>
      <p:sp>
        <p:nvSpPr>
          <p:cNvPr id="6" name="Footer Placeholder 5">
            <a:extLst>
              <a:ext uri="{FF2B5EF4-FFF2-40B4-BE49-F238E27FC236}">
                <a16:creationId xmlns:a16="http://schemas.microsoft.com/office/drawing/2014/main" id="{2095579A-001A-3782-27E0-A3C515B5DAE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02900749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66DA19-B1C6-1EE8-01FF-EC07DB152E46}"/>
              </a:ext>
            </a:extLst>
          </p:cNvPr>
          <p:cNvSpPr>
            <a:spLocks noGrp="1"/>
          </p:cNvSpPr>
          <p:nvPr>
            <p:ph type="title"/>
          </p:nvPr>
        </p:nvSpPr>
        <p:spPr/>
        <p:txBody>
          <a:bodyPr/>
          <a:lstStyle/>
          <a:p>
            <a:pPr algn="l"/>
            <a:r>
              <a:rPr lang="en-US" sz="3000" dirty="0">
                <a:latin typeface="+mn-lt"/>
              </a:rPr>
              <a:t>Late Date For Matthew:</a:t>
            </a:r>
            <a:br>
              <a:rPr lang="en-US" sz="3000" dirty="0">
                <a:latin typeface="+mn-lt"/>
              </a:rPr>
            </a:br>
            <a:r>
              <a:rPr lang="en-US" dirty="0"/>
              <a:t>Irrelevant Teaching</a:t>
            </a:r>
          </a:p>
        </p:txBody>
      </p:sp>
      <p:sp>
        <p:nvSpPr>
          <p:cNvPr id="3" name="Content Placeholder 2">
            <a:extLst>
              <a:ext uri="{FF2B5EF4-FFF2-40B4-BE49-F238E27FC236}">
                <a16:creationId xmlns:a16="http://schemas.microsoft.com/office/drawing/2014/main" id="{E258F4B9-7170-8CB2-FB13-458355ADEA73}"/>
              </a:ext>
            </a:extLst>
          </p:cNvPr>
          <p:cNvSpPr>
            <a:spLocks noGrp="1"/>
          </p:cNvSpPr>
          <p:nvPr>
            <p:ph idx="1"/>
          </p:nvPr>
        </p:nvSpPr>
        <p:spPr>
          <a:xfrm>
            <a:off x="457200" y="1731981"/>
            <a:ext cx="8229600" cy="4184725"/>
          </a:xfrm>
        </p:spPr>
        <p:txBody>
          <a:bodyPr/>
          <a:lstStyle/>
          <a:p>
            <a:pPr marL="461963" indent="-461963">
              <a:spcBef>
                <a:spcPts val="0"/>
              </a:spcBef>
              <a:spcAft>
                <a:spcPts val="2400"/>
              </a:spcAft>
            </a:pPr>
            <a:r>
              <a:rPr lang="en-US" sz="2800" dirty="0"/>
              <a:t>Leave your </a:t>
            </a:r>
            <a:r>
              <a:rPr lang="en-US" sz="2800" b="1" dirty="0">
                <a:solidFill>
                  <a:srgbClr val="FFFF00"/>
                </a:solidFill>
              </a:rPr>
              <a:t>gift</a:t>
            </a:r>
            <a:r>
              <a:rPr lang="en-US" sz="2800" dirty="0"/>
              <a:t> at the altar  (Mt. 5:23-26)</a:t>
            </a:r>
          </a:p>
          <a:p>
            <a:pPr marL="461963" indent="-461963">
              <a:spcBef>
                <a:spcPts val="0"/>
              </a:spcBef>
              <a:spcAft>
                <a:spcPts val="2400"/>
              </a:spcAft>
            </a:pPr>
            <a:r>
              <a:rPr lang="en-US" sz="2800" dirty="0"/>
              <a:t>The priests in the temple </a:t>
            </a:r>
            <a:r>
              <a:rPr lang="en-US" sz="2800" b="1" dirty="0">
                <a:solidFill>
                  <a:srgbClr val="FFFF00"/>
                </a:solidFill>
              </a:rPr>
              <a:t>“profaning” </a:t>
            </a:r>
            <a:r>
              <a:rPr lang="en-US" sz="2800" dirty="0"/>
              <a:t>the Sabbath  (Mt. 12:5-7)</a:t>
            </a:r>
          </a:p>
          <a:p>
            <a:pPr marL="461963" indent="-461963">
              <a:spcBef>
                <a:spcPts val="0"/>
              </a:spcBef>
              <a:spcAft>
                <a:spcPts val="2400"/>
              </a:spcAft>
            </a:pPr>
            <a:r>
              <a:rPr lang="en-US" sz="2800" dirty="0"/>
              <a:t>Paying the </a:t>
            </a:r>
            <a:r>
              <a:rPr lang="en-US" sz="2800" b="1" dirty="0">
                <a:solidFill>
                  <a:srgbClr val="FFFF00"/>
                </a:solidFill>
              </a:rPr>
              <a:t>temple tax  </a:t>
            </a:r>
            <a:r>
              <a:rPr lang="en-US" sz="2800" dirty="0"/>
              <a:t>(Mt. 17:24-27)</a:t>
            </a:r>
          </a:p>
          <a:p>
            <a:r>
              <a:rPr lang="en-US" sz="2800" dirty="0"/>
              <a:t>Swearing by the </a:t>
            </a:r>
            <a:r>
              <a:rPr lang="en-US" sz="2800" b="1" dirty="0">
                <a:solidFill>
                  <a:srgbClr val="FFFF00"/>
                </a:solidFill>
              </a:rPr>
              <a:t>temple</a:t>
            </a:r>
            <a:r>
              <a:rPr lang="en-US" sz="2800" dirty="0"/>
              <a:t> and the </a:t>
            </a:r>
            <a:r>
              <a:rPr lang="en-US" sz="2800" b="1" dirty="0">
                <a:solidFill>
                  <a:srgbClr val="FFFF00"/>
                </a:solidFill>
              </a:rPr>
              <a:t>altar</a:t>
            </a:r>
            <a:r>
              <a:rPr lang="en-US" sz="2800" dirty="0"/>
              <a:t>  (Mt. 23:16-22)</a:t>
            </a:r>
          </a:p>
        </p:txBody>
      </p:sp>
      <p:sp>
        <p:nvSpPr>
          <p:cNvPr id="4" name="Date Placeholder 3">
            <a:extLst>
              <a:ext uri="{FF2B5EF4-FFF2-40B4-BE49-F238E27FC236}">
                <a16:creationId xmlns:a16="http://schemas.microsoft.com/office/drawing/2014/main" id="{DC4E37E9-B7DA-8D31-634F-E871B15369F0}"/>
              </a:ext>
            </a:extLst>
          </p:cNvPr>
          <p:cNvSpPr>
            <a:spLocks noGrp="1"/>
          </p:cNvSpPr>
          <p:nvPr>
            <p:ph type="dt" sz="half" idx="10"/>
          </p:nvPr>
        </p:nvSpPr>
        <p:spPr/>
        <p:txBody>
          <a:bodyPr/>
          <a:lstStyle/>
          <a:p>
            <a:r>
              <a:rPr lang="en-US" dirty="0"/>
              <a:t>Outline, 99</a:t>
            </a:r>
          </a:p>
        </p:txBody>
      </p:sp>
      <p:sp>
        <p:nvSpPr>
          <p:cNvPr id="5" name="Footer Placeholder 4">
            <a:extLst>
              <a:ext uri="{FF2B5EF4-FFF2-40B4-BE49-F238E27FC236}">
                <a16:creationId xmlns:a16="http://schemas.microsoft.com/office/drawing/2014/main" id="{274D32BD-6F8D-09A5-D7C4-6DEC5492338C}"/>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47FBAE53-DA58-32FE-51B9-20248EC84BCB}"/>
              </a:ext>
            </a:extLst>
          </p:cNvPr>
          <p:cNvSpPr>
            <a:spLocks noGrp="1"/>
          </p:cNvSpPr>
          <p:nvPr>
            <p:ph type="sldNum" sz="quarter" idx="12"/>
          </p:nvPr>
        </p:nvSpPr>
        <p:spPr/>
        <p:txBody>
          <a:bodyPr/>
          <a:lstStyle/>
          <a:p>
            <a:fld id="{27F658CE-3C2C-4608-AB25-6B872F7423A4}" type="slidenum">
              <a:rPr lang="en-US" smtClean="0"/>
              <a:t>768</a:t>
            </a:fld>
            <a:endParaRPr lang="en-US"/>
          </a:p>
        </p:txBody>
      </p:sp>
      <p:sp>
        <p:nvSpPr>
          <p:cNvPr id="9" name="Callout: Line 8">
            <a:extLst>
              <a:ext uri="{FF2B5EF4-FFF2-40B4-BE49-F238E27FC236}">
                <a16:creationId xmlns:a16="http://schemas.microsoft.com/office/drawing/2014/main" id="{2430275A-C52D-DD7A-CFCB-A905A322FFE1}"/>
              </a:ext>
            </a:extLst>
          </p:cNvPr>
          <p:cNvSpPr/>
          <p:nvPr/>
        </p:nvSpPr>
        <p:spPr bwMode="auto">
          <a:xfrm>
            <a:off x="1108038" y="474140"/>
            <a:ext cx="7600277" cy="1893346"/>
          </a:xfrm>
          <a:prstGeom prst="borderCallout1">
            <a:avLst>
              <a:gd name="adj1" fmla="val 99432"/>
              <a:gd name="adj2" fmla="val 31778"/>
              <a:gd name="adj3" fmla="val 174432"/>
              <a:gd name="adj4" fmla="val 31999"/>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sz="2500" dirty="0">
                <a:effectLst>
                  <a:outerShdw blurRad="38100" dist="38100" dir="2700000" algn="tl">
                    <a:srgbClr val="000000">
                      <a:alpha val="43137"/>
                    </a:srgbClr>
                  </a:outerShdw>
                </a:effectLst>
              </a:rPr>
              <a:t>After the temple was destroyed, the temple tax was redirected to support the </a:t>
            </a:r>
            <a:r>
              <a:rPr lang="en-US" sz="2500" b="1" dirty="0">
                <a:solidFill>
                  <a:srgbClr val="FFFF00"/>
                </a:solidFill>
                <a:effectLst>
                  <a:outerShdw blurRad="38100" dist="38100" dir="2700000" algn="tl">
                    <a:srgbClr val="000000">
                      <a:alpha val="43137"/>
                    </a:srgbClr>
                  </a:outerShdw>
                </a:effectLst>
              </a:rPr>
              <a:t>temple of Jupiter </a:t>
            </a:r>
            <a:r>
              <a:rPr lang="en-US" sz="2500" b="1" dirty="0" err="1">
                <a:solidFill>
                  <a:srgbClr val="FFFF00"/>
                </a:solidFill>
                <a:effectLst>
                  <a:outerShdw blurRad="38100" dist="38100" dir="2700000" algn="tl">
                    <a:srgbClr val="000000">
                      <a:alpha val="43137"/>
                    </a:srgbClr>
                  </a:outerShdw>
                </a:effectLst>
              </a:rPr>
              <a:t>Capitolinus</a:t>
            </a:r>
            <a:r>
              <a:rPr lang="en-US" sz="2500" dirty="0">
                <a:effectLst>
                  <a:outerShdw blurRad="38100" dist="38100" dir="2700000" algn="tl">
                    <a:srgbClr val="000000">
                      <a:alpha val="43137"/>
                    </a:srgbClr>
                  </a:outerShdw>
                </a:effectLst>
              </a:rPr>
              <a:t>  (Josephus, </a:t>
            </a:r>
            <a:r>
              <a:rPr lang="en-US" sz="2500" i="1" dirty="0">
                <a:effectLst>
                  <a:outerShdw blurRad="38100" dist="38100" dir="2700000" algn="tl">
                    <a:srgbClr val="000000">
                      <a:alpha val="43137"/>
                    </a:srgbClr>
                  </a:outerShdw>
                </a:effectLst>
              </a:rPr>
              <a:t>Jewish Wars</a:t>
            </a:r>
            <a:r>
              <a:rPr lang="en-US" sz="2500" dirty="0">
                <a:effectLst>
                  <a:outerShdw blurRad="38100" dist="38100" dir="2700000" algn="tl">
                    <a:srgbClr val="000000">
                      <a:alpha val="43137"/>
                    </a:srgbClr>
                  </a:outerShdw>
                </a:effectLst>
              </a:rPr>
              <a:t>, 7:6:6:[218]; Dio Cassius, </a:t>
            </a:r>
            <a:r>
              <a:rPr lang="en-US" sz="2500" i="1" dirty="0">
                <a:effectLst>
                  <a:outerShdw blurRad="38100" dist="38100" dir="2700000" algn="tl">
                    <a:srgbClr val="000000">
                      <a:alpha val="43137"/>
                    </a:srgbClr>
                  </a:outerShdw>
                </a:effectLst>
              </a:rPr>
              <a:t>History</a:t>
            </a:r>
            <a:r>
              <a:rPr lang="en-US" sz="2500" dirty="0">
                <a:effectLst>
                  <a:outerShdw blurRad="38100" dist="38100" dir="2700000" algn="tl">
                    <a:srgbClr val="000000">
                      <a:alpha val="43137"/>
                    </a:srgbClr>
                  </a:outerShdw>
                </a:effectLst>
              </a:rPr>
              <a:t>, 66:7:2)</a:t>
            </a:r>
          </a:p>
        </p:txBody>
      </p:sp>
    </p:spTree>
    <p:extLst>
      <p:ext uri="{BB962C8B-B14F-4D97-AF65-F5344CB8AC3E}">
        <p14:creationId xmlns:p14="http://schemas.microsoft.com/office/powerpoint/2010/main" val="321863677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Date Of Composition</a:t>
            </a:r>
          </a:p>
        </p:txBody>
      </p:sp>
      <p:sp>
        <p:nvSpPr>
          <p:cNvPr id="3" name="Content Placeholder 2"/>
          <p:cNvSpPr>
            <a:spLocks noGrp="1"/>
          </p:cNvSpPr>
          <p:nvPr>
            <p:ph idx="1"/>
          </p:nvPr>
        </p:nvSpPr>
        <p:spPr/>
        <p:txBody>
          <a:bodyPr/>
          <a:lstStyle/>
          <a:p>
            <a:pPr marL="457200" indent="-457200"/>
            <a:r>
              <a:rPr lang="en-US" dirty="0"/>
              <a:t> </a:t>
            </a:r>
            <a:r>
              <a:rPr lang="en-US" sz="2800" b="1" i="1" dirty="0"/>
              <a:t>Irenaeus</a:t>
            </a:r>
            <a:r>
              <a:rPr lang="en-US" sz="2800" dirty="0"/>
              <a:t>: “Matthew also issued a written Gospel among the Hebrews in their own dialect, while Peter and Paul were preaching at Rome and laying the foundations of the church. </a:t>
            </a:r>
            <a:r>
              <a:rPr lang="en-US" sz="2800" b="1" dirty="0">
                <a:solidFill>
                  <a:srgbClr val="FFFF00"/>
                </a:solidFill>
              </a:rPr>
              <a:t>After their departure</a:t>
            </a:r>
            <a:r>
              <a:rPr lang="en-US" sz="2800" dirty="0"/>
              <a:t>, Mark, the disciple and interpreter of Peter, did also hand down to us in writing what had been preached by Peter.” </a:t>
            </a:r>
            <a:r>
              <a:rPr lang="en-US" sz="2000" dirty="0"/>
              <a:t>(</a:t>
            </a:r>
            <a:r>
              <a:rPr lang="en-US" sz="2000" i="1" dirty="0"/>
              <a:t>Against Heresies</a:t>
            </a:r>
            <a:r>
              <a:rPr lang="en-US" sz="2000" dirty="0"/>
              <a:t> 3:1:1)</a:t>
            </a:r>
          </a:p>
        </p:txBody>
      </p:sp>
      <p:sp>
        <p:nvSpPr>
          <p:cNvPr id="4" name="Footer Placeholder 3"/>
          <p:cNvSpPr>
            <a:spLocks noGrp="1"/>
          </p:cNvSpPr>
          <p:nvPr>
            <p:ph type="ftr" sz="quarter" idx="11"/>
          </p:nvPr>
        </p:nvSpPr>
        <p:spPr/>
        <p:txBody>
          <a:bodyPr/>
          <a:lstStyle/>
          <a:p>
            <a:r>
              <a:rPr lang="en-US"/>
              <a:t>Kevin Kay</a:t>
            </a:r>
          </a:p>
        </p:txBody>
      </p:sp>
      <p:sp>
        <p:nvSpPr>
          <p:cNvPr id="5" name="Slide Number Placeholder 4"/>
          <p:cNvSpPr>
            <a:spLocks noGrp="1"/>
          </p:cNvSpPr>
          <p:nvPr>
            <p:ph type="sldNum" sz="quarter" idx="12"/>
          </p:nvPr>
        </p:nvSpPr>
        <p:spPr/>
        <p:txBody>
          <a:bodyPr/>
          <a:lstStyle/>
          <a:p>
            <a:fld id="{7B6BC45D-F11C-4045-B0AD-98D1EF7E19BB}" type="slidenum">
              <a:rPr lang="en-US" smtClean="0"/>
              <a:t>769</a:t>
            </a:fld>
            <a:endParaRPr lang="en-US"/>
          </a:p>
        </p:txBody>
      </p:sp>
      <p:sp>
        <p:nvSpPr>
          <p:cNvPr id="6" name="Date Placeholder 5">
            <a:extLst>
              <a:ext uri="{FF2B5EF4-FFF2-40B4-BE49-F238E27FC236}">
                <a16:creationId xmlns:a16="http://schemas.microsoft.com/office/drawing/2014/main" id="{51B1B10D-C78A-1D46-D6C5-2B50F0344593}"/>
              </a:ext>
            </a:extLst>
          </p:cNvPr>
          <p:cNvSpPr>
            <a:spLocks noGrp="1"/>
          </p:cNvSpPr>
          <p:nvPr>
            <p:ph type="dt" sz="half" idx="10"/>
          </p:nvPr>
        </p:nvSpPr>
        <p:spPr/>
        <p:txBody>
          <a:bodyPr/>
          <a:lstStyle/>
          <a:p>
            <a:r>
              <a:rPr lang="en-US" dirty="0"/>
              <a:t>Outline, 100</a:t>
            </a:r>
          </a:p>
        </p:txBody>
      </p:sp>
    </p:spTree>
    <p:extLst>
      <p:ext uri="{BB962C8B-B14F-4D97-AF65-F5344CB8AC3E}">
        <p14:creationId xmlns:p14="http://schemas.microsoft.com/office/powerpoint/2010/main" val="1462225998"/>
      </p:ext>
    </p:extLst>
  </p:cSld>
  <p:clrMapOvr>
    <a:masterClrMapping/>
  </p:clrMapOvr>
  <p:transition spd="med">
    <p:pull/>
  </p:transition>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t>Jerome On “Luke”</a:t>
            </a:r>
            <a:b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effectLst>
                  <a:outerShdw blurRad="38100" dist="38100" dir="2700000" algn="tl">
                    <a:srgbClr val="000000"/>
                  </a:outerShdw>
                </a:effectLst>
                <a:uLnTx/>
                <a:uFillTx/>
                <a:latin typeface="Arial" panose="020B0604020202020204"/>
                <a:ea typeface="+mj-ea"/>
                <a:cs typeface="+mj-cs"/>
              </a:rPr>
              <a:t>(~AD 347-420)</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61963">
              <a:buNone/>
            </a:pPr>
            <a:r>
              <a:rPr lang="en-US" dirty="0"/>
              <a:t>“Some suppose that whenever Paul in his epistle says </a:t>
            </a:r>
            <a:r>
              <a:rPr lang="en-US" b="1" dirty="0">
                <a:solidFill>
                  <a:srgbClr val="FFFF00"/>
                </a:solidFill>
              </a:rPr>
              <a:t>‘according to my gospel’ </a:t>
            </a:r>
            <a:r>
              <a:rPr lang="en-US" dirty="0"/>
              <a:t>he means the </a:t>
            </a:r>
            <a:r>
              <a:rPr lang="en-US" b="1" dirty="0">
                <a:solidFill>
                  <a:srgbClr val="FFFF00"/>
                </a:solidFill>
              </a:rPr>
              <a:t>book of Luke</a:t>
            </a:r>
            <a:r>
              <a:rPr lang="en-US" dirty="0"/>
              <a:t> and that </a:t>
            </a:r>
            <a:r>
              <a:rPr lang="en-US" b="1" dirty="0">
                <a:solidFill>
                  <a:srgbClr val="FFFF00"/>
                </a:solidFill>
              </a:rPr>
              <a:t>Luke</a:t>
            </a:r>
            <a:r>
              <a:rPr lang="en-US" dirty="0"/>
              <a:t> not only was </a:t>
            </a:r>
            <a:r>
              <a:rPr lang="en-US" b="1" dirty="0">
                <a:solidFill>
                  <a:srgbClr val="FFFF00"/>
                </a:solidFill>
              </a:rPr>
              <a:t>taught</a:t>
            </a:r>
            <a:r>
              <a:rPr lang="en-US" dirty="0"/>
              <a:t> the gospel history by the apostle </a:t>
            </a:r>
            <a:r>
              <a:rPr lang="en-US" b="1" dirty="0">
                <a:solidFill>
                  <a:srgbClr val="FFFF00"/>
                </a:solidFill>
              </a:rPr>
              <a:t>Paul</a:t>
            </a:r>
            <a:r>
              <a:rPr lang="en-US" dirty="0"/>
              <a:t> who was not with the Lord in the flesh, but also by </a:t>
            </a:r>
            <a:r>
              <a:rPr lang="en-US" b="1" dirty="0">
                <a:solidFill>
                  <a:srgbClr val="FFFF00"/>
                </a:solidFill>
              </a:rPr>
              <a:t>other apostles</a:t>
            </a:r>
            <a:r>
              <a:rPr lang="en-US" dirty="0"/>
              <a:t>. This he too at the beginning of his work declares, saying ‘Even as they delivered unto us, which from the beginning were </a:t>
            </a:r>
            <a:r>
              <a:rPr lang="en-US" b="1" dirty="0">
                <a:solidFill>
                  <a:srgbClr val="FFFF00"/>
                </a:solidFill>
              </a:rPr>
              <a:t>eyewitnesses</a:t>
            </a:r>
            <a:r>
              <a:rPr lang="en-US" dirty="0"/>
              <a:t> and </a:t>
            </a:r>
            <a:r>
              <a:rPr lang="en-US" b="1" dirty="0">
                <a:solidFill>
                  <a:srgbClr val="FFFF00"/>
                </a:solidFill>
              </a:rPr>
              <a:t>ministers</a:t>
            </a:r>
            <a:r>
              <a:rPr lang="en-US" dirty="0"/>
              <a:t> of the word.’ So he wrote the </a:t>
            </a:r>
            <a:r>
              <a:rPr lang="en-US" b="1" dirty="0">
                <a:solidFill>
                  <a:srgbClr val="FFFF00"/>
                </a:solidFill>
              </a:rPr>
              <a:t>gospel</a:t>
            </a:r>
            <a:r>
              <a:rPr lang="en-US" dirty="0"/>
              <a:t> as he had </a:t>
            </a:r>
            <a:r>
              <a:rPr lang="en-US" b="1" dirty="0">
                <a:solidFill>
                  <a:srgbClr val="FFFF00"/>
                </a:solidFill>
              </a:rPr>
              <a:t>heard</a:t>
            </a:r>
            <a:r>
              <a:rPr lang="en-US" dirty="0"/>
              <a:t> it, but composed the</a:t>
            </a:r>
            <a:endParaRPr lang="en-US" b="1" dirty="0">
              <a:solidFill>
                <a:srgbClr val="FFFF00"/>
              </a:solidFill>
            </a:endParaRP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E120CD4-63D5-EBA1-F1A7-DD6F23D61D0D}"/>
              </a:ext>
            </a:extLst>
          </p:cNvPr>
          <p:cNvSpPr>
            <a:spLocks noGrp="1"/>
          </p:cNvSpPr>
          <p:nvPr>
            <p:ph type="dt" sz="half" idx="10"/>
          </p:nvPr>
        </p:nvSpPr>
        <p:spPr/>
        <p:txBody>
          <a:bodyPr/>
          <a:lstStyle/>
          <a:p>
            <a:r>
              <a:rPr lang="en-US"/>
              <a:t>Outline, 10-11</a:t>
            </a:r>
          </a:p>
        </p:txBody>
      </p:sp>
    </p:spTree>
    <p:extLst>
      <p:ext uri="{BB962C8B-B14F-4D97-AF65-F5344CB8AC3E}">
        <p14:creationId xmlns:p14="http://schemas.microsoft.com/office/powerpoint/2010/main" val="38861133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C7A2BE-B6C7-643A-D0BD-F865B4490BA2}"/>
              </a:ext>
            </a:extLst>
          </p:cNvPr>
          <p:cNvSpPr>
            <a:spLocks noGrp="1"/>
          </p:cNvSpPr>
          <p:nvPr>
            <p:ph type="title"/>
          </p:nvPr>
        </p:nvSpPr>
        <p:spPr/>
        <p:txBody>
          <a:bodyPr/>
          <a:lstStyle/>
          <a:p>
            <a:r>
              <a:rPr lang="en-US" dirty="0"/>
              <a:t>Dating “Mark”</a:t>
            </a:r>
          </a:p>
        </p:txBody>
      </p:sp>
      <p:sp>
        <p:nvSpPr>
          <p:cNvPr id="3" name="Content Placeholder 2">
            <a:extLst>
              <a:ext uri="{FF2B5EF4-FFF2-40B4-BE49-F238E27FC236}">
                <a16:creationId xmlns:a16="http://schemas.microsoft.com/office/drawing/2014/main" id="{8C802AA0-1E27-ACC3-3E03-815BFDE5BFE7}"/>
              </a:ext>
            </a:extLst>
          </p:cNvPr>
          <p:cNvSpPr>
            <a:spLocks noGrp="1"/>
          </p:cNvSpPr>
          <p:nvPr>
            <p:ph idx="1"/>
          </p:nvPr>
        </p:nvSpPr>
        <p:spPr/>
        <p:txBody>
          <a:bodyPr/>
          <a:lstStyle/>
          <a:p>
            <a:pPr>
              <a:spcBef>
                <a:spcPts val="0"/>
              </a:spcBef>
              <a:spcAft>
                <a:spcPts val="2400"/>
              </a:spcAft>
            </a:pPr>
            <a:r>
              <a:rPr lang="en-US" sz="2800" dirty="0"/>
              <a:t>Church Fathers claim Mark was written in </a:t>
            </a:r>
            <a:r>
              <a:rPr lang="en-US" sz="2800" b="1" dirty="0">
                <a:solidFill>
                  <a:srgbClr val="FFFF00"/>
                </a:solidFill>
              </a:rPr>
              <a:t>Rome</a:t>
            </a:r>
          </a:p>
          <a:p>
            <a:pPr>
              <a:spcBef>
                <a:spcPts val="0"/>
              </a:spcBef>
              <a:spcAft>
                <a:spcPts val="2400"/>
              </a:spcAft>
            </a:pPr>
            <a:r>
              <a:rPr lang="en-US" sz="2800" dirty="0"/>
              <a:t>Irenaeus reports that “Mark” was written after the </a:t>
            </a:r>
            <a:r>
              <a:rPr lang="en-US" sz="2800" b="1" dirty="0">
                <a:solidFill>
                  <a:srgbClr val="FFFF00"/>
                </a:solidFill>
              </a:rPr>
              <a:t>“departure” </a:t>
            </a:r>
            <a:r>
              <a:rPr lang="en-US" sz="2800" dirty="0"/>
              <a:t>of Peter and Paul from Rome</a:t>
            </a:r>
          </a:p>
          <a:p>
            <a:pPr>
              <a:spcBef>
                <a:spcPts val="0"/>
              </a:spcBef>
              <a:spcAft>
                <a:spcPts val="2400"/>
              </a:spcAft>
            </a:pPr>
            <a:r>
              <a:rPr lang="en-US" sz="2800" dirty="0"/>
              <a:t>Jerome reports that Mark “</a:t>
            </a:r>
            <a:r>
              <a:rPr lang="en-US" sz="2800" b="1" dirty="0">
                <a:solidFill>
                  <a:srgbClr val="FFFF00"/>
                </a:solidFill>
              </a:rPr>
              <a:t>died in the eighth year of Nero </a:t>
            </a:r>
            <a:r>
              <a:rPr lang="en-US" sz="2800" dirty="0"/>
              <a:t>[AD 62] and was buried at Alexandria”  </a:t>
            </a:r>
            <a:r>
              <a:rPr lang="en-US" sz="2000" dirty="0"/>
              <a:t>(“Lives of Illustrious Men,” </a:t>
            </a:r>
            <a:r>
              <a:rPr lang="en-US" sz="2000" dirty="0" err="1"/>
              <a:t>NPNF</a:t>
            </a:r>
            <a:r>
              <a:rPr lang="en-US" sz="2000" dirty="0"/>
              <a:t>, 2.3:364)</a:t>
            </a:r>
          </a:p>
          <a:p>
            <a:pPr>
              <a:spcBef>
                <a:spcPts val="0"/>
              </a:spcBef>
              <a:spcAft>
                <a:spcPts val="2400"/>
              </a:spcAft>
            </a:pPr>
            <a:r>
              <a:rPr lang="en-US" sz="2800" dirty="0"/>
              <a:t>If so, “Mark” must have been written </a:t>
            </a:r>
            <a:r>
              <a:rPr lang="en-US" sz="2800" b="1" dirty="0">
                <a:solidFill>
                  <a:srgbClr val="FFFF00"/>
                </a:solidFill>
              </a:rPr>
              <a:t>before AD 62</a:t>
            </a:r>
          </a:p>
          <a:p>
            <a:pPr>
              <a:spcBef>
                <a:spcPts val="0"/>
              </a:spcBef>
              <a:spcAft>
                <a:spcPts val="2400"/>
              </a:spcAft>
            </a:pPr>
            <a:endParaRPr lang="en-US" sz="2800" dirty="0"/>
          </a:p>
        </p:txBody>
      </p:sp>
      <p:sp>
        <p:nvSpPr>
          <p:cNvPr id="4" name="Date Placeholder 3">
            <a:extLst>
              <a:ext uri="{FF2B5EF4-FFF2-40B4-BE49-F238E27FC236}">
                <a16:creationId xmlns:a16="http://schemas.microsoft.com/office/drawing/2014/main" id="{70912D95-5C75-7C0E-21A3-AD83C9DE9B74}"/>
              </a:ext>
            </a:extLst>
          </p:cNvPr>
          <p:cNvSpPr>
            <a:spLocks noGrp="1"/>
          </p:cNvSpPr>
          <p:nvPr>
            <p:ph type="dt" sz="half" idx="10"/>
          </p:nvPr>
        </p:nvSpPr>
        <p:spPr/>
        <p:txBody>
          <a:bodyPr/>
          <a:lstStyle/>
          <a:p>
            <a:r>
              <a:rPr lang="en-US" dirty="0"/>
              <a:t>Outline, 100</a:t>
            </a:r>
          </a:p>
        </p:txBody>
      </p:sp>
      <p:sp>
        <p:nvSpPr>
          <p:cNvPr id="5" name="Footer Placeholder 4">
            <a:extLst>
              <a:ext uri="{FF2B5EF4-FFF2-40B4-BE49-F238E27FC236}">
                <a16:creationId xmlns:a16="http://schemas.microsoft.com/office/drawing/2014/main" id="{5537221C-59E4-C8F0-B096-CAFDEF6AEA27}"/>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F97EFB1A-15F5-259D-2868-E435AEF75F3C}"/>
              </a:ext>
            </a:extLst>
          </p:cNvPr>
          <p:cNvSpPr>
            <a:spLocks noGrp="1"/>
          </p:cNvSpPr>
          <p:nvPr>
            <p:ph type="sldNum" sz="quarter" idx="12"/>
          </p:nvPr>
        </p:nvSpPr>
        <p:spPr/>
        <p:txBody>
          <a:bodyPr/>
          <a:lstStyle/>
          <a:p>
            <a:fld id="{27F658CE-3C2C-4608-AB25-6B872F7423A4}" type="slidenum">
              <a:rPr lang="en-US" smtClean="0"/>
              <a:t>770</a:t>
            </a:fld>
            <a:endParaRPr lang="en-US"/>
          </a:p>
        </p:txBody>
      </p:sp>
    </p:spTree>
    <p:extLst>
      <p:ext uri="{BB962C8B-B14F-4D97-AF65-F5344CB8AC3E}">
        <p14:creationId xmlns:p14="http://schemas.microsoft.com/office/powerpoint/2010/main" val="14721886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7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A268272-D3EE-CEFC-7C91-FD6E7EED58E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CCDF836-F5FC-CD38-F175-5232C751413D}"/>
              </a:ext>
            </a:extLst>
          </p:cNvPr>
          <p:cNvSpPr>
            <a:spLocks noGrp="1"/>
          </p:cNvSpPr>
          <p:nvPr>
            <p:ph type="title"/>
          </p:nvPr>
        </p:nvSpPr>
        <p:spPr/>
        <p:txBody>
          <a:bodyPr/>
          <a:lstStyle/>
          <a:p>
            <a:r>
              <a:rPr lang="en-US" dirty="0"/>
              <a:t>Dating “Mark”</a:t>
            </a:r>
          </a:p>
        </p:txBody>
      </p:sp>
      <p:sp>
        <p:nvSpPr>
          <p:cNvPr id="3" name="Content Placeholder 2">
            <a:extLst>
              <a:ext uri="{FF2B5EF4-FFF2-40B4-BE49-F238E27FC236}">
                <a16:creationId xmlns:a16="http://schemas.microsoft.com/office/drawing/2014/main" id="{C70E13A5-3B7F-CBB1-8F53-AA99F1F228C1}"/>
              </a:ext>
            </a:extLst>
          </p:cNvPr>
          <p:cNvSpPr>
            <a:spLocks noGrp="1"/>
          </p:cNvSpPr>
          <p:nvPr>
            <p:ph idx="1"/>
          </p:nvPr>
        </p:nvSpPr>
        <p:spPr/>
        <p:txBody>
          <a:bodyPr/>
          <a:lstStyle/>
          <a:p>
            <a:pPr marL="0" indent="461963">
              <a:spcBef>
                <a:spcPts val="0"/>
              </a:spcBef>
              <a:spcAft>
                <a:spcPts val="2400"/>
              </a:spcAft>
              <a:buNone/>
            </a:pPr>
            <a:r>
              <a:rPr lang="en-US" sz="2700" dirty="0"/>
              <a:t>“Scholars are divided over whether Irenaeus meant that Mark wrote after Peter and Paul </a:t>
            </a:r>
            <a:r>
              <a:rPr lang="en-US" sz="2700" b="1" dirty="0">
                <a:solidFill>
                  <a:srgbClr val="FFFF00"/>
                </a:solidFill>
              </a:rPr>
              <a:t>left</a:t>
            </a:r>
            <a:r>
              <a:rPr lang="en-US" sz="2700" dirty="0"/>
              <a:t> Rome or after they </a:t>
            </a:r>
            <a:r>
              <a:rPr lang="en-US" sz="2700" b="1" dirty="0">
                <a:solidFill>
                  <a:srgbClr val="FFFF00"/>
                </a:solidFill>
              </a:rPr>
              <a:t>died</a:t>
            </a:r>
            <a:r>
              <a:rPr lang="en-US" sz="2700" dirty="0"/>
              <a:t>. But in either case, that would place the writing of Mark perhaps in </a:t>
            </a:r>
            <a:r>
              <a:rPr lang="en-US" sz="2700" b="1" dirty="0">
                <a:solidFill>
                  <a:srgbClr val="FFFF00"/>
                </a:solidFill>
              </a:rPr>
              <a:t>the early 60s</a:t>
            </a:r>
            <a:r>
              <a:rPr lang="en-US" sz="2700" dirty="0"/>
              <a:t>. Later church fathers place the writing during the </a:t>
            </a:r>
            <a:r>
              <a:rPr lang="en-US" sz="2700" b="1" dirty="0">
                <a:solidFill>
                  <a:srgbClr val="FFFF00"/>
                </a:solidFill>
              </a:rPr>
              <a:t>life of Peter</a:t>
            </a:r>
            <a:r>
              <a:rPr lang="en-US" sz="2700" dirty="0"/>
              <a:t>. If, as most scholars believe, the Gospel of Mark was used, at least in some form, by Luke in the writing of his Gospel, the date of Mark could be pushed back to the </a:t>
            </a:r>
            <a:r>
              <a:rPr lang="en-US" sz="2700" b="1" dirty="0">
                <a:solidFill>
                  <a:srgbClr val="FFFF00"/>
                </a:solidFill>
              </a:rPr>
              <a:t>50s</a:t>
            </a:r>
            <a:r>
              <a:rPr lang="en-US" sz="2700" dirty="0"/>
              <a:t>, since the earliest date for Luke is around </a:t>
            </a:r>
            <a:r>
              <a:rPr lang="en-US" sz="2700" b="1" dirty="0">
                <a:solidFill>
                  <a:srgbClr val="FFFF00"/>
                </a:solidFill>
              </a:rPr>
              <a:t>A.D. 60</a:t>
            </a:r>
            <a:r>
              <a:rPr lang="en-US" sz="2700" dirty="0"/>
              <a:t>.”  </a:t>
            </a:r>
            <a:r>
              <a:rPr lang="en-US" sz="2000" dirty="0"/>
              <a:t>(</a:t>
            </a:r>
            <a:r>
              <a:rPr lang="en-US" sz="2000" i="1" dirty="0"/>
              <a:t>The Apologetics Study Bible</a:t>
            </a:r>
            <a:r>
              <a:rPr lang="en-US" sz="2000" dirty="0"/>
              <a:t>, 1464)</a:t>
            </a:r>
          </a:p>
        </p:txBody>
      </p:sp>
      <p:sp>
        <p:nvSpPr>
          <p:cNvPr id="4" name="Date Placeholder 3">
            <a:extLst>
              <a:ext uri="{FF2B5EF4-FFF2-40B4-BE49-F238E27FC236}">
                <a16:creationId xmlns:a16="http://schemas.microsoft.com/office/drawing/2014/main" id="{AAF57208-FA70-809B-A17D-7FC5BEA7A906}"/>
              </a:ext>
            </a:extLst>
          </p:cNvPr>
          <p:cNvSpPr>
            <a:spLocks noGrp="1"/>
          </p:cNvSpPr>
          <p:nvPr>
            <p:ph type="dt" sz="half" idx="10"/>
          </p:nvPr>
        </p:nvSpPr>
        <p:spPr/>
        <p:txBody>
          <a:bodyPr/>
          <a:lstStyle/>
          <a:p>
            <a:r>
              <a:rPr lang="en-US" dirty="0"/>
              <a:t>Outline, 100</a:t>
            </a:r>
          </a:p>
        </p:txBody>
      </p:sp>
      <p:sp>
        <p:nvSpPr>
          <p:cNvPr id="5" name="Footer Placeholder 4">
            <a:extLst>
              <a:ext uri="{FF2B5EF4-FFF2-40B4-BE49-F238E27FC236}">
                <a16:creationId xmlns:a16="http://schemas.microsoft.com/office/drawing/2014/main" id="{4D860E07-7163-1187-9D87-B1361CB68B90}"/>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33B67619-7365-449F-1208-C08DD69DB947}"/>
              </a:ext>
            </a:extLst>
          </p:cNvPr>
          <p:cNvSpPr>
            <a:spLocks noGrp="1"/>
          </p:cNvSpPr>
          <p:nvPr>
            <p:ph type="sldNum" sz="quarter" idx="12"/>
          </p:nvPr>
        </p:nvSpPr>
        <p:spPr/>
        <p:txBody>
          <a:bodyPr/>
          <a:lstStyle/>
          <a:p>
            <a:fld id="{27F658CE-3C2C-4608-AB25-6B872F7423A4}" type="slidenum">
              <a:rPr lang="en-US" smtClean="0"/>
              <a:t>771</a:t>
            </a:fld>
            <a:endParaRPr lang="en-US"/>
          </a:p>
        </p:txBody>
      </p:sp>
    </p:spTree>
    <p:extLst>
      <p:ext uri="{BB962C8B-B14F-4D97-AF65-F5344CB8AC3E}">
        <p14:creationId xmlns:p14="http://schemas.microsoft.com/office/powerpoint/2010/main" val="1010480663"/>
      </p:ext>
    </p:extLst>
  </p:cSld>
  <p:clrMapOvr>
    <a:masterClrMapping/>
  </p:clrMapOvr>
  <p:transition spd="med">
    <p:pull/>
  </p:transition>
</p:sld>
</file>

<file path=ppt/slides/slide77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9311BAD-25DB-1254-EC02-A24C35354E8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65F6FB0-038C-D08F-5D9B-E053E92D7255}"/>
              </a:ext>
            </a:extLst>
          </p:cNvPr>
          <p:cNvSpPr>
            <a:spLocks noGrp="1"/>
          </p:cNvSpPr>
          <p:nvPr>
            <p:ph type="title"/>
          </p:nvPr>
        </p:nvSpPr>
        <p:spPr/>
        <p:txBody>
          <a:bodyPr/>
          <a:lstStyle/>
          <a:p>
            <a:r>
              <a:rPr lang="en-US"/>
              <a:t>Date Of Mark</a:t>
            </a:r>
          </a:p>
        </p:txBody>
      </p:sp>
      <p:pic>
        <p:nvPicPr>
          <p:cNvPr id="9" name="Content Placeholder 8">
            <a:extLst>
              <a:ext uri="{FF2B5EF4-FFF2-40B4-BE49-F238E27FC236}">
                <a16:creationId xmlns:a16="http://schemas.microsoft.com/office/drawing/2014/main" id="{746990F9-E462-ADE7-00F9-58836F90565C}"/>
              </a:ext>
            </a:extLst>
          </p:cNvPr>
          <p:cNvPicPr>
            <a:picLocks noGrp="1" noChangeAspect="1"/>
          </p:cNvPicPr>
          <p:nvPr>
            <p:ph sz="half" idx="1"/>
          </p:nvPr>
        </p:nvPicPr>
        <p:blipFill>
          <a:blip r:embed="rId2"/>
          <a:stretch>
            <a:fillRect/>
          </a:stretch>
        </p:blipFill>
        <p:spPr>
          <a:xfrm>
            <a:off x="833150" y="1815027"/>
            <a:ext cx="3515300" cy="3515300"/>
          </a:xfrm>
          <a:prstGeom prst="rect">
            <a:avLst/>
          </a:prstGeom>
        </p:spPr>
      </p:pic>
      <p:sp>
        <p:nvSpPr>
          <p:cNvPr id="8" name="Content Placeholder 7">
            <a:extLst>
              <a:ext uri="{FF2B5EF4-FFF2-40B4-BE49-F238E27FC236}">
                <a16:creationId xmlns:a16="http://schemas.microsoft.com/office/drawing/2014/main" id="{B92BFB9F-2549-2965-5C4A-9FC21667603C}"/>
              </a:ext>
            </a:extLst>
          </p:cNvPr>
          <p:cNvSpPr>
            <a:spLocks noGrp="1"/>
          </p:cNvSpPr>
          <p:nvPr>
            <p:ph sz="half" idx="2"/>
          </p:nvPr>
        </p:nvSpPr>
        <p:spPr>
          <a:xfrm>
            <a:off x="4648200" y="1815027"/>
            <a:ext cx="4038600" cy="3515300"/>
          </a:xfrm>
        </p:spPr>
        <p:txBody>
          <a:bodyPr anchor="ctr"/>
          <a:lstStyle/>
          <a:p>
            <a:pPr marL="0" indent="461963">
              <a:buNone/>
            </a:pPr>
            <a:r>
              <a:rPr lang="en-US" sz="2800" b="1" i="1"/>
              <a:t>E. P. Sanders:  </a:t>
            </a:r>
            <a:r>
              <a:rPr lang="en-US" sz="2800"/>
              <a:t>“There is no material in Mark which must be dated after 70.”</a:t>
            </a:r>
          </a:p>
        </p:txBody>
      </p:sp>
      <p:sp>
        <p:nvSpPr>
          <p:cNvPr id="4" name="Date Placeholder 3">
            <a:extLst>
              <a:ext uri="{FF2B5EF4-FFF2-40B4-BE49-F238E27FC236}">
                <a16:creationId xmlns:a16="http://schemas.microsoft.com/office/drawing/2014/main" id="{E710CE12-6037-77D4-7D87-BBF2A838F42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100</a:t>
            </a:r>
          </a:p>
        </p:txBody>
      </p:sp>
      <p:sp>
        <p:nvSpPr>
          <p:cNvPr id="5" name="Footer Placeholder 4">
            <a:extLst>
              <a:ext uri="{FF2B5EF4-FFF2-40B4-BE49-F238E27FC236}">
                <a16:creationId xmlns:a16="http://schemas.microsoft.com/office/drawing/2014/main" id="{1D76B26E-8C66-DC67-4B1A-18C9F3FC829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02AE5062-730B-AEDB-6922-AC692D5B4DD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382915501"/>
      </p:ext>
    </p:extLst>
  </p:cSld>
  <p:clrMapOvr>
    <a:masterClrMapping/>
  </p:clrMapOvr>
  <p:transition spd="med">
    <p:pull/>
  </p:transition>
</p:sld>
</file>

<file path=ppt/slides/slide7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Dating Of “Luke” &amp; “Acts”</a:t>
            </a:r>
          </a:p>
        </p:txBody>
      </p:sp>
      <p:graphicFrame>
        <p:nvGraphicFramePr>
          <p:cNvPr id="8" name="Content Placeholder 7"/>
          <p:cNvGraphicFramePr>
            <a:graphicFrameLocks noGrp="1"/>
          </p:cNvGraphicFramePr>
          <p:nvPr>
            <p:ph idx="1"/>
          </p:nvPr>
        </p:nvGraphicFramePr>
        <p:xfrm>
          <a:off x="457200" y="2205318"/>
          <a:ext cx="8229600" cy="3980328"/>
        </p:xfrm>
        <a:graphic>
          <a:graphicData uri="http://schemas.openxmlformats.org/drawingml/2006/table">
            <a:tbl>
              <a:tblPr firstRow="1" bandRow="1">
                <a:tableStyleId>{5C22544A-7EE6-4342-B048-85BDC9FD1C3A}</a:tableStyleId>
              </a:tblPr>
              <a:tblGrid>
                <a:gridCol w="1028700">
                  <a:extLst>
                    <a:ext uri="{9D8B030D-6E8A-4147-A177-3AD203B41FA5}">
                      <a16:colId xmlns:a16="http://schemas.microsoft.com/office/drawing/2014/main" val="20000"/>
                    </a:ext>
                  </a:extLst>
                </a:gridCol>
                <a:gridCol w="1028700">
                  <a:extLst>
                    <a:ext uri="{9D8B030D-6E8A-4147-A177-3AD203B41FA5}">
                      <a16:colId xmlns:a16="http://schemas.microsoft.com/office/drawing/2014/main" val="20001"/>
                    </a:ext>
                  </a:extLst>
                </a:gridCol>
                <a:gridCol w="1028700">
                  <a:extLst>
                    <a:ext uri="{9D8B030D-6E8A-4147-A177-3AD203B41FA5}">
                      <a16:colId xmlns:a16="http://schemas.microsoft.com/office/drawing/2014/main" val="20002"/>
                    </a:ext>
                  </a:extLst>
                </a:gridCol>
                <a:gridCol w="1028700">
                  <a:extLst>
                    <a:ext uri="{9D8B030D-6E8A-4147-A177-3AD203B41FA5}">
                      <a16:colId xmlns:a16="http://schemas.microsoft.com/office/drawing/2014/main" val="20003"/>
                    </a:ext>
                  </a:extLst>
                </a:gridCol>
                <a:gridCol w="1028700">
                  <a:extLst>
                    <a:ext uri="{9D8B030D-6E8A-4147-A177-3AD203B41FA5}">
                      <a16:colId xmlns:a16="http://schemas.microsoft.com/office/drawing/2014/main" val="20004"/>
                    </a:ext>
                  </a:extLst>
                </a:gridCol>
                <a:gridCol w="1028700">
                  <a:extLst>
                    <a:ext uri="{9D8B030D-6E8A-4147-A177-3AD203B41FA5}">
                      <a16:colId xmlns:a16="http://schemas.microsoft.com/office/drawing/2014/main" val="20005"/>
                    </a:ext>
                  </a:extLst>
                </a:gridCol>
                <a:gridCol w="1028700">
                  <a:extLst>
                    <a:ext uri="{9D8B030D-6E8A-4147-A177-3AD203B41FA5}">
                      <a16:colId xmlns:a16="http://schemas.microsoft.com/office/drawing/2014/main" val="20006"/>
                    </a:ext>
                  </a:extLst>
                </a:gridCol>
                <a:gridCol w="1028700">
                  <a:extLst>
                    <a:ext uri="{9D8B030D-6E8A-4147-A177-3AD203B41FA5}">
                      <a16:colId xmlns:a16="http://schemas.microsoft.com/office/drawing/2014/main" val="20007"/>
                    </a:ext>
                  </a:extLst>
                </a:gridCol>
              </a:tblGrid>
              <a:tr h="3980328">
                <a:tc>
                  <a:txBody>
                    <a:bodyPr/>
                    <a:lstStyle/>
                    <a:p>
                      <a:endParaRPr lang="en-US"/>
                    </a:p>
                  </a:txBody>
                  <a:tcPr>
                    <a:solidFill>
                      <a:srgbClr val="0070C0"/>
                    </a:solidFill>
                  </a:tcPr>
                </a:tc>
                <a:tc>
                  <a:txBody>
                    <a:bodyPr/>
                    <a:lstStyle/>
                    <a:p>
                      <a:endParaRPr lang="en-US"/>
                    </a:p>
                  </a:txBody>
                  <a:tcPr>
                    <a:solidFill>
                      <a:srgbClr val="0070C0"/>
                    </a:solidFill>
                  </a:tcPr>
                </a:tc>
                <a:tc>
                  <a:txBody>
                    <a:bodyPr/>
                    <a:lstStyle/>
                    <a:p>
                      <a:endParaRPr lang="en-US"/>
                    </a:p>
                  </a:txBody>
                  <a:tcPr>
                    <a:solidFill>
                      <a:srgbClr val="0070C0"/>
                    </a:solidFill>
                  </a:tcPr>
                </a:tc>
                <a:tc>
                  <a:txBody>
                    <a:bodyPr/>
                    <a:lstStyle/>
                    <a:p>
                      <a:endParaRPr lang="en-US"/>
                    </a:p>
                  </a:txBody>
                  <a:tcPr>
                    <a:solidFill>
                      <a:srgbClr val="0070C0"/>
                    </a:solidFill>
                  </a:tcPr>
                </a:tc>
                <a:tc>
                  <a:txBody>
                    <a:bodyPr/>
                    <a:lstStyle/>
                    <a:p>
                      <a:endParaRPr lang="en-US"/>
                    </a:p>
                  </a:txBody>
                  <a:tcPr>
                    <a:solidFill>
                      <a:srgbClr val="0070C0"/>
                    </a:solidFill>
                  </a:tcPr>
                </a:tc>
                <a:tc>
                  <a:txBody>
                    <a:bodyPr/>
                    <a:lstStyle/>
                    <a:p>
                      <a:endParaRPr lang="en-US"/>
                    </a:p>
                  </a:txBody>
                  <a:tcPr>
                    <a:solidFill>
                      <a:srgbClr val="0070C0"/>
                    </a:solidFill>
                  </a:tcPr>
                </a:tc>
                <a:tc>
                  <a:txBody>
                    <a:bodyPr/>
                    <a:lstStyle/>
                    <a:p>
                      <a:endParaRPr lang="en-US"/>
                    </a:p>
                  </a:txBody>
                  <a:tcPr>
                    <a:solidFill>
                      <a:srgbClr val="0070C0"/>
                    </a:solidFill>
                  </a:tcPr>
                </a:tc>
                <a:tc>
                  <a:txBody>
                    <a:bodyPr/>
                    <a:lstStyle/>
                    <a:p>
                      <a:endParaRPr lang="en-US"/>
                    </a:p>
                  </a:txBody>
                  <a:tcPr>
                    <a:solidFill>
                      <a:srgbClr val="0070C0"/>
                    </a:solidFill>
                  </a:tcPr>
                </a:tc>
                <a:extLst>
                  <a:ext uri="{0D108BD9-81ED-4DB2-BD59-A6C34878D82A}">
                    <a16:rowId xmlns:a16="http://schemas.microsoft.com/office/drawing/2014/main" val="10000"/>
                  </a:ext>
                </a:extLst>
              </a:tr>
            </a:tbl>
          </a:graphicData>
        </a:graphic>
      </p:graphicFrame>
      <p:sp>
        <p:nvSpPr>
          <p:cNvPr id="9" name="TextBox 8"/>
          <p:cNvSpPr txBox="1"/>
          <p:nvPr/>
        </p:nvSpPr>
        <p:spPr>
          <a:xfrm>
            <a:off x="309283" y="1734671"/>
            <a:ext cx="56477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60</a:t>
            </a:r>
          </a:p>
        </p:txBody>
      </p:sp>
      <p:sp>
        <p:nvSpPr>
          <p:cNvPr id="10" name="TextBox 9"/>
          <p:cNvSpPr txBox="1"/>
          <p:nvPr/>
        </p:nvSpPr>
        <p:spPr>
          <a:xfrm>
            <a:off x="1228165" y="1734671"/>
            <a:ext cx="56477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70</a:t>
            </a:r>
          </a:p>
        </p:txBody>
      </p:sp>
      <p:sp>
        <p:nvSpPr>
          <p:cNvPr id="11" name="TextBox 10"/>
          <p:cNvSpPr txBox="1"/>
          <p:nvPr/>
        </p:nvSpPr>
        <p:spPr>
          <a:xfrm>
            <a:off x="2147046" y="1734671"/>
            <a:ext cx="56477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80</a:t>
            </a:r>
          </a:p>
        </p:txBody>
      </p:sp>
      <p:sp>
        <p:nvSpPr>
          <p:cNvPr id="12" name="TextBox 11"/>
          <p:cNvSpPr txBox="1"/>
          <p:nvPr/>
        </p:nvSpPr>
        <p:spPr>
          <a:xfrm>
            <a:off x="3204883" y="1708958"/>
            <a:ext cx="56477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90</a:t>
            </a:r>
          </a:p>
        </p:txBody>
      </p:sp>
      <p:sp>
        <p:nvSpPr>
          <p:cNvPr id="13" name="TextBox 12"/>
          <p:cNvSpPr txBox="1"/>
          <p:nvPr/>
        </p:nvSpPr>
        <p:spPr>
          <a:xfrm>
            <a:off x="4249272" y="1683245"/>
            <a:ext cx="6992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100</a:t>
            </a:r>
          </a:p>
        </p:txBody>
      </p:sp>
      <p:sp>
        <p:nvSpPr>
          <p:cNvPr id="14" name="TextBox 13"/>
          <p:cNvSpPr txBox="1"/>
          <p:nvPr/>
        </p:nvSpPr>
        <p:spPr>
          <a:xfrm>
            <a:off x="5280213" y="1680413"/>
            <a:ext cx="82027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110</a:t>
            </a:r>
          </a:p>
        </p:txBody>
      </p:sp>
      <p:sp>
        <p:nvSpPr>
          <p:cNvPr id="15" name="TextBox 14"/>
          <p:cNvSpPr txBox="1"/>
          <p:nvPr/>
        </p:nvSpPr>
        <p:spPr>
          <a:xfrm>
            <a:off x="6338050" y="1680413"/>
            <a:ext cx="69476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120</a:t>
            </a:r>
          </a:p>
        </p:txBody>
      </p:sp>
      <p:sp>
        <p:nvSpPr>
          <p:cNvPr id="16" name="TextBox 15"/>
          <p:cNvSpPr txBox="1"/>
          <p:nvPr/>
        </p:nvSpPr>
        <p:spPr>
          <a:xfrm>
            <a:off x="7395885" y="1680413"/>
            <a:ext cx="71269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130</a:t>
            </a:r>
          </a:p>
        </p:txBody>
      </p:sp>
      <p:sp>
        <p:nvSpPr>
          <p:cNvPr id="17" name="TextBox 16"/>
          <p:cNvSpPr txBox="1"/>
          <p:nvPr/>
        </p:nvSpPr>
        <p:spPr>
          <a:xfrm>
            <a:off x="8314767" y="1680413"/>
            <a:ext cx="74406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140</a:t>
            </a:r>
          </a:p>
        </p:txBody>
      </p:sp>
      <p:sp>
        <p:nvSpPr>
          <p:cNvPr id="3" name="Rounded Rectangular Callout 2"/>
          <p:cNvSpPr/>
          <p:nvPr/>
        </p:nvSpPr>
        <p:spPr bwMode="auto">
          <a:xfrm>
            <a:off x="165847" y="2931459"/>
            <a:ext cx="2321860" cy="860612"/>
          </a:xfrm>
          <a:prstGeom prst="wedgeRoundRectCallout">
            <a:avLst>
              <a:gd name="adj1" fmla="val -32849"/>
              <a:gd name="adj2" fmla="val -128367"/>
              <a:gd name="adj3" fmla="val 16667"/>
            </a:avLst>
          </a:prstGeom>
          <a:solidFill>
            <a:srgbClr val="FFFF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800000"/>
                </a:solidFill>
                <a:effectLst/>
                <a:uLnTx/>
                <a:uFillTx/>
                <a:latin typeface="Arial" panose="020B0604020202020204"/>
                <a:ea typeface="+mn-ea"/>
                <a:cs typeface="+mn-cs"/>
              </a:rPr>
              <a:t>Paul’s Imprisoned</a:t>
            </a:r>
            <a:br>
              <a:rPr kumimoji="0" lang="en-US" sz="2000" b="0" i="0" u="none" strike="noStrike" kern="1200" cap="none" spc="0" normalizeH="0" baseline="0" noProof="0">
                <a:ln>
                  <a:noFill/>
                </a:ln>
                <a:solidFill>
                  <a:srgbClr val="800000"/>
                </a:solidFill>
                <a:effectLst/>
                <a:uLnTx/>
                <a:uFillTx/>
                <a:latin typeface="Arial" panose="020B0604020202020204"/>
                <a:ea typeface="+mn-ea"/>
                <a:cs typeface="+mn-cs"/>
              </a:rPr>
            </a:br>
            <a:r>
              <a:rPr kumimoji="0" lang="en-US" sz="2000" b="0" i="0" u="none" strike="noStrike" kern="1200" cap="none" spc="0" normalizeH="0" baseline="0" noProof="0">
                <a:ln>
                  <a:noFill/>
                </a:ln>
                <a:solidFill>
                  <a:srgbClr val="800000"/>
                </a:solidFill>
                <a:effectLst/>
                <a:uLnTx/>
                <a:uFillTx/>
                <a:latin typeface="Arial" panose="020B0604020202020204"/>
                <a:ea typeface="+mn-ea"/>
                <a:cs typeface="+mn-cs"/>
              </a:rPr>
              <a:t>in Rome</a:t>
            </a:r>
          </a:p>
        </p:txBody>
      </p:sp>
      <p:sp>
        <p:nvSpPr>
          <p:cNvPr id="24" name="Rounded Rectangular Callout 23"/>
          <p:cNvSpPr/>
          <p:nvPr/>
        </p:nvSpPr>
        <p:spPr bwMode="auto">
          <a:xfrm>
            <a:off x="2832847" y="2689412"/>
            <a:ext cx="1645023" cy="484094"/>
          </a:xfrm>
          <a:prstGeom prst="wedgeRoundRectCallout">
            <a:avLst>
              <a:gd name="adj1" fmla="val 25811"/>
              <a:gd name="adj2" fmla="val -136179"/>
              <a:gd name="adj3" fmla="val 16667"/>
            </a:avLst>
          </a:prstGeom>
          <a:solidFill>
            <a:srgbClr val="FFFF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800000"/>
                </a:solidFill>
                <a:effectLst/>
                <a:uLnTx/>
                <a:uFillTx/>
                <a:latin typeface="Arial" panose="020B0604020202020204"/>
                <a:ea typeface="+mn-ea"/>
                <a:cs typeface="+mn-cs"/>
              </a:rPr>
              <a:t>Clement</a:t>
            </a:r>
          </a:p>
        </p:txBody>
      </p:sp>
      <p:sp>
        <p:nvSpPr>
          <p:cNvPr id="25" name="Rounded Rectangular Callout 24"/>
          <p:cNvSpPr/>
          <p:nvPr/>
        </p:nvSpPr>
        <p:spPr bwMode="auto">
          <a:xfrm>
            <a:off x="4363573" y="3349122"/>
            <a:ext cx="1645023" cy="484094"/>
          </a:xfrm>
          <a:prstGeom prst="wedgeRoundRectCallout">
            <a:avLst>
              <a:gd name="adj1" fmla="val 25811"/>
              <a:gd name="adj2" fmla="val -136179"/>
              <a:gd name="adj3" fmla="val 16667"/>
            </a:avLst>
          </a:prstGeom>
          <a:solidFill>
            <a:srgbClr val="FFFF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800000"/>
                </a:solidFill>
                <a:effectLst/>
                <a:uLnTx/>
                <a:uFillTx/>
                <a:latin typeface="Arial" panose="020B0604020202020204"/>
                <a:ea typeface="+mn-ea"/>
                <a:cs typeface="+mn-cs"/>
              </a:rPr>
              <a:t>Ignatius</a:t>
            </a:r>
          </a:p>
        </p:txBody>
      </p:sp>
      <p:sp>
        <p:nvSpPr>
          <p:cNvPr id="26" name="Rounded Rectangular Callout 25"/>
          <p:cNvSpPr/>
          <p:nvPr/>
        </p:nvSpPr>
        <p:spPr bwMode="auto">
          <a:xfrm>
            <a:off x="6929719" y="2689412"/>
            <a:ext cx="1645023" cy="484094"/>
          </a:xfrm>
          <a:prstGeom prst="wedgeRoundRectCallout">
            <a:avLst>
              <a:gd name="adj1" fmla="val 25811"/>
              <a:gd name="adj2" fmla="val -136179"/>
              <a:gd name="adj3" fmla="val 16667"/>
            </a:avLst>
          </a:prstGeom>
          <a:solidFill>
            <a:srgbClr val="FFFF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800000"/>
                </a:solidFill>
                <a:effectLst/>
                <a:uLnTx/>
                <a:uFillTx/>
                <a:latin typeface="Arial" panose="020B0604020202020204"/>
                <a:ea typeface="+mn-ea"/>
                <a:cs typeface="+mn-cs"/>
              </a:rPr>
              <a:t>Polycarp</a:t>
            </a:r>
          </a:p>
        </p:txBody>
      </p:sp>
      <p:sp>
        <p:nvSpPr>
          <p:cNvPr id="27" name="Rounded Rectangular Callout 26"/>
          <p:cNvSpPr/>
          <p:nvPr/>
        </p:nvSpPr>
        <p:spPr bwMode="auto">
          <a:xfrm>
            <a:off x="6107207" y="4603377"/>
            <a:ext cx="2207560" cy="815788"/>
          </a:xfrm>
          <a:prstGeom prst="wedgeRoundRectCallout">
            <a:avLst>
              <a:gd name="adj1" fmla="val 27638"/>
              <a:gd name="adj2" fmla="val -118047"/>
              <a:gd name="adj3" fmla="val 16667"/>
            </a:avLst>
          </a:prstGeom>
          <a:solidFill>
            <a:srgbClr val="FFFF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800000"/>
                </a:solidFill>
                <a:effectLst/>
                <a:uLnTx/>
                <a:uFillTx/>
                <a:latin typeface="Arial" panose="020B0604020202020204"/>
                <a:ea typeface="+mn-ea"/>
                <a:cs typeface="+mn-cs"/>
              </a:rPr>
              <a:t>2 Clement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800000"/>
                </a:solidFill>
                <a:effectLst/>
                <a:uLnTx/>
                <a:uFillTx/>
                <a:latin typeface="Arial" panose="020B0604020202020204"/>
                <a:ea typeface="+mn-ea"/>
                <a:cs typeface="+mn-cs"/>
              </a:rPr>
              <a:t>(~AD 120-170)</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 name="Date Placeholder 1">
            <a:extLst>
              <a:ext uri="{FF2B5EF4-FFF2-40B4-BE49-F238E27FC236}">
                <a16:creationId xmlns:a16="http://schemas.microsoft.com/office/drawing/2014/main" id="{E783BC30-FD93-18EB-127C-78DDC4A967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
        <p:nvSpPr>
          <p:cNvPr id="4" name="Footer Placeholder 3">
            <a:extLst>
              <a:ext uri="{FF2B5EF4-FFF2-40B4-BE49-F238E27FC236}">
                <a16:creationId xmlns:a16="http://schemas.microsoft.com/office/drawing/2014/main" id="{ECC2C845-F164-866D-27FB-BC6BB09F400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3711111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up)">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up)">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up)">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up)">
                                      <p:cBhvr>
                                        <p:cTn id="2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4" grpId="0" animBg="1"/>
      <p:bldP spid="25" grpId="0" animBg="1"/>
      <p:bldP spid="26" grpId="0" animBg="1"/>
      <p:bldP spid="27" grpId="0" animBg="1"/>
    </p:bldLst>
  </p:timing>
</p:sld>
</file>

<file path=ppt/slides/slide7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Clement &amp; Luke</a:t>
            </a:r>
            <a:br>
              <a:rPr lang="en-US"/>
            </a:br>
            <a:r>
              <a:rPr lang="en-US" sz="3000">
                <a:latin typeface="+mn-lt"/>
              </a:rPr>
              <a:t>(~AD 30-100)</a:t>
            </a:r>
          </a:p>
        </p:txBody>
      </p:sp>
      <p:graphicFrame>
        <p:nvGraphicFramePr>
          <p:cNvPr id="4" name="Content Placeholder 3"/>
          <p:cNvGraphicFramePr>
            <a:graphicFrameLocks noGrp="1"/>
          </p:cNvGraphicFramePr>
          <p:nvPr>
            <p:ph idx="1"/>
          </p:nvPr>
        </p:nvGraphicFramePr>
        <p:xfrm>
          <a:off x="457200" y="1600200"/>
          <a:ext cx="8229600" cy="426720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1 Clement 13:2</a:t>
                      </a:r>
                    </a:p>
                  </a:txBody>
                  <a:tcP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Lk. 6:36-38</a:t>
                      </a:r>
                    </a:p>
                  </a:txBody>
                  <a:tcPr>
                    <a:solidFill>
                      <a:srgbClr val="0000FF"/>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effectLst/>
                        </a:rPr>
                        <a:t>For thus He spoke: “Be ye </a:t>
                      </a:r>
                      <a:r>
                        <a:rPr lang="en-US" sz="2000" dirty="0">
                          <a:effectLst/>
                          <a:latin typeface="Arial Black" panose="020B0A04020102020204" pitchFamily="34" charset="0"/>
                        </a:rPr>
                        <a:t>merciful</a:t>
                      </a:r>
                      <a:r>
                        <a:rPr lang="en-US" sz="2000" dirty="0">
                          <a:effectLst/>
                        </a:rPr>
                        <a:t>, that ye may obtain mercy; </a:t>
                      </a:r>
                      <a:r>
                        <a:rPr lang="en-US" sz="2000" dirty="0">
                          <a:effectLst/>
                          <a:latin typeface="Arial Black" panose="020B0A04020102020204" pitchFamily="34" charset="0"/>
                        </a:rPr>
                        <a:t>forgive</a:t>
                      </a:r>
                      <a:r>
                        <a:rPr lang="en-US" sz="2000" dirty="0">
                          <a:effectLst/>
                        </a:rPr>
                        <a:t>, that it may be forgiven to you; as ye </a:t>
                      </a:r>
                      <a:r>
                        <a:rPr lang="en-US" sz="2000" dirty="0">
                          <a:effectLst/>
                          <a:latin typeface="Arial Black" panose="020B0A04020102020204" pitchFamily="34" charset="0"/>
                        </a:rPr>
                        <a:t>do</a:t>
                      </a:r>
                      <a:r>
                        <a:rPr lang="en-US" sz="2000" dirty="0">
                          <a:effectLst/>
                        </a:rPr>
                        <a:t>, so shall it be done unto you; as ye </a:t>
                      </a:r>
                      <a:r>
                        <a:rPr lang="en-US" sz="2000" dirty="0">
                          <a:effectLst/>
                          <a:latin typeface="Arial Black" panose="020B0A04020102020204" pitchFamily="34" charset="0"/>
                        </a:rPr>
                        <a:t>judge</a:t>
                      </a:r>
                      <a:r>
                        <a:rPr lang="en-US" sz="2000" dirty="0">
                          <a:effectLst/>
                        </a:rPr>
                        <a:t>, so shall ye be judged; as ye are </a:t>
                      </a:r>
                      <a:r>
                        <a:rPr lang="en-US" sz="2000" dirty="0">
                          <a:effectLst/>
                          <a:latin typeface="Arial Black" panose="020B0A04020102020204" pitchFamily="34" charset="0"/>
                        </a:rPr>
                        <a:t>kind</a:t>
                      </a:r>
                      <a:r>
                        <a:rPr lang="en-US" sz="2000" dirty="0">
                          <a:effectLst/>
                        </a:rPr>
                        <a:t>, so shall kindness be shown to you; with what </a:t>
                      </a:r>
                      <a:r>
                        <a:rPr lang="en-US" sz="2000" dirty="0">
                          <a:effectLst/>
                          <a:latin typeface="Arial Black" panose="020B0A04020102020204" pitchFamily="34" charset="0"/>
                        </a:rPr>
                        <a:t>measure</a:t>
                      </a:r>
                      <a:r>
                        <a:rPr lang="en-US" sz="2000" dirty="0">
                          <a:effectLst/>
                        </a:rPr>
                        <a:t> ye mete, with the same it shall be measured to you.”</a:t>
                      </a:r>
                      <a:endParaRPr lang="en-US" sz="2000" dirty="0"/>
                    </a:p>
                    <a:p>
                      <a:endParaRPr lang="en-US" dirty="0"/>
                    </a:p>
                  </a:txBody>
                  <a:tcPr/>
                </a:tc>
                <a:tc>
                  <a:txBody>
                    <a:bodyPr/>
                    <a:lstStyle/>
                    <a:p>
                      <a:pPr marL="0" indent="0">
                        <a:buNone/>
                      </a:pPr>
                      <a:r>
                        <a:rPr lang="en-US" sz="2000" baseline="30000" dirty="0">
                          <a:effectLst/>
                        </a:rPr>
                        <a:t>36</a:t>
                      </a:r>
                      <a:r>
                        <a:rPr lang="en-US" sz="2000" dirty="0">
                          <a:effectLst/>
                        </a:rPr>
                        <a:t> Therefore be </a:t>
                      </a:r>
                      <a:r>
                        <a:rPr lang="en-US" sz="2000" dirty="0">
                          <a:effectLst/>
                          <a:latin typeface="Arial Black" panose="020B0A04020102020204" pitchFamily="34" charset="0"/>
                        </a:rPr>
                        <a:t>merciful</a:t>
                      </a:r>
                      <a:r>
                        <a:rPr lang="en-US" sz="2000" dirty="0">
                          <a:effectLst/>
                        </a:rPr>
                        <a:t>, just as your Father also is merciful. </a:t>
                      </a:r>
                      <a:r>
                        <a:rPr lang="en-US" sz="2000" baseline="30000" dirty="0">
                          <a:effectLst/>
                        </a:rPr>
                        <a:t>37</a:t>
                      </a:r>
                      <a:r>
                        <a:rPr lang="en-US" sz="2000" dirty="0">
                          <a:effectLst/>
                        </a:rPr>
                        <a:t> “</a:t>
                      </a:r>
                      <a:r>
                        <a:rPr lang="en-US" sz="2000" dirty="0">
                          <a:effectLst/>
                          <a:latin typeface="Arial Black" panose="020B0A04020102020204" pitchFamily="34" charset="0"/>
                        </a:rPr>
                        <a:t>Judge</a:t>
                      </a:r>
                      <a:r>
                        <a:rPr lang="en-US" sz="2000" dirty="0">
                          <a:effectLst/>
                        </a:rPr>
                        <a:t> not, and you shall not be judged. </a:t>
                      </a:r>
                      <a:r>
                        <a:rPr lang="en-US" sz="2000" dirty="0">
                          <a:effectLst/>
                          <a:latin typeface="Arial Black" panose="020B0A04020102020204" pitchFamily="34" charset="0"/>
                        </a:rPr>
                        <a:t>Condemn</a:t>
                      </a:r>
                      <a:r>
                        <a:rPr lang="en-US" sz="2000" dirty="0">
                          <a:effectLst/>
                        </a:rPr>
                        <a:t> not, and you shall not be condemned. </a:t>
                      </a:r>
                      <a:r>
                        <a:rPr lang="en-US" sz="2000" dirty="0">
                          <a:effectLst/>
                          <a:latin typeface="Arial Black" panose="020B0A04020102020204" pitchFamily="34" charset="0"/>
                        </a:rPr>
                        <a:t>Forgive</a:t>
                      </a:r>
                      <a:r>
                        <a:rPr lang="en-US" sz="2000" dirty="0">
                          <a:effectLst/>
                        </a:rPr>
                        <a:t>, and you will be forgiven. </a:t>
                      </a:r>
                      <a:r>
                        <a:rPr lang="en-US" sz="2000" baseline="30000" dirty="0">
                          <a:effectLst/>
                        </a:rPr>
                        <a:t>38</a:t>
                      </a:r>
                      <a:r>
                        <a:rPr lang="en-US" sz="2000" dirty="0">
                          <a:effectLst/>
                        </a:rPr>
                        <a:t> Give, and it will be given to you: good measure, pressed down, shaken together, and running over will be put into your bosom. For with the same </a:t>
                      </a:r>
                      <a:r>
                        <a:rPr lang="en-US" sz="2000" dirty="0">
                          <a:effectLst/>
                          <a:latin typeface="Arial Black" panose="020B0A04020102020204" pitchFamily="34" charset="0"/>
                        </a:rPr>
                        <a:t>measure</a:t>
                      </a:r>
                      <a:r>
                        <a:rPr lang="en-US" sz="2000" dirty="0">
                          <a:effectLst/>
                        </a:rPr>
                        <a:t> that you use, it will be measured back to you.”</a:t>
                      </a:r>
                    </a:p>
                  </a:txBody>
                  <a:tcPr/>
                </a:tc>
                <a:extLst>
                  <a:ext uri="{0D108BD9-81ED-4DB2-BD59-A6C34878D82A}">
                    <a16:rowId xmlns:a16="http://schemas.microsoft.com/office/drawing/2014/main" val="10001"/>
                  </a:ext>
                </a:extLst>
              </a:tr>
            </a:tbl>
          </a:graphicData>
        </a:graphic>
      </p:graphicFrame>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A76D0ABC-38BC-5C38-BC1E-7C34CEA91B1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101</a:t>
            </a:r>
          </a:p>
        </p:txBody>
      </p:sp>
      <p:sp>
        <p:nvSpPr>
          <p:cNvPr id="6" name="Footer Placeholder 5">
            <a:extLst>
              <a:ext uri="{FF2B5EF4-FFF2-40B4-BE49-F238E27FC236}">
                <a16:creationId xmlns:a16="http://schemas.microsoft.com/office/drawing/2014/main" id="{1F8F09CD-5EC7-72B6-A343-9E2A33FEF36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746732058"/>
      </p:ext>
    </p:extLst>
  </p:cSld>
  <p:clrMapOvr>
    <a:masterClrMapping/>
  </p:clrMapOvr>
  <p:transition spd="med">
    <p:pull/>
  </p:transition>
</p:sld>
</file>

<file path=ppt/slides/slide7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Ignatius &amp; Luke</a:t>
            </a:r>
            <a:br>
              <a:rPr lang="en-US"/>
            </a:br>
            <a:r>
              <a:rPr lang="en-US" sz="3000">
                <a:latin typeface="+mn-lt"/>
              </a:rPr>
              <a:t>(~AD 30-107)</a:t>
            </a:r>
          </a:p>
        </p:txBody>
      </p:sp>
      <p:graphicFrame>
        <p:nvGraphicFramePr>
          <p:cNvPr id="4" name="Content Placeholder 3"/>
          <p:cNvGraphicFramePr>
            <a:graphicFrameLocks noGrp="1"/>
          </p:cNvGraphicFramePr>
          <p:nvPr>
            <p:ph idx="1"/>
          </p:nvPr>
        </p:nvGraphicFramePr>
        <p:xfrm>
          <a:off x="457200" y="1951892"/>
          <a:ext cx="8229600" cy="304800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Smyrna 3:1-2 (LV)</a:t>
                      </a:r>
                    </a:p>
                  </a:txBody>
                  <a:tcP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Lk. 24:39</a:t>
                      </a:r>
                    </a:p>
                  </a:txBody>
                  <a:tcPr>
                    <a:solidFill>
                      <a:srgbClr val="0000FF"/>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kern="1200">
                          <a:solidFill>
                            <a:schemeClr val="dk1"/>
                          </a:solidFill>
                          <a:effectLst/>
                          <a:latin typeface="+mn-lt"/>
                          <a:ea typeface="+mn-ea"/>
                          <a:cs typeface="+mn-cs"/>
                        </a:rPr>
                        <a:t>When, for instance, He came to those who were with Peter, He said to them, ‘Lay hold, </a:t>
                      </a:r>
                      <a:r>
                        <a:rPr lang="en-US" sz="2000" b="0" kern="1200">
                          <a:solidFill>
                            <a:schemeClr val="dk1"/>
                          </a:solidFill>
                          <a:effectLst/>
                          <a:latin typeface="Arial Black" panose="020B0A04020102020204" pitchFamily="34" charset="0"/>
                          <a:ea typeface="+mn-ea"/>
                          <a:cs typeface="+mn-cs"/>
                        </a:rPr>
                        <a:t>handle</a:t>
                      </a:r>
                      <a:r>
                        <a:rPr lang="en-US" sz="2000" b="0" kern="1200">
                          <a:solidFill>
                            <a:schemeClr val="dk1"/>
                          </a:solidFill>
                          <a:effectLst/>
                          <a:latin typeface="+mn-lt"/>
                          <a:ea typeface="+mn-ea"/>
                          <a:cs typeface="+mn-cs"/>
                        </a:rPr>
                        <a:t> Me, and see that I am not an </a:t>
                      </a:r>
                      <a:r>
                        <a:rPr lang="en-US" sz="2000" b="0" kern="1200">
                          <a:solidFill>
                            <a:schemeClr val="dk1"/>
                          </a:solidFill>
                          <a:effectLst/>
                          <a:latin typeface="+mj-lt"/>
                          <a:ea typeface="+mn-ea"/>
                          <a:cs typeface="+mn-cs"/>
                        </a:rPr>
                        <a:t>incorporeal spirit</a:t>
                      </a:r>
                      <a:r>
                        <a:rPr lang="en-US" sz="2000" b="0" kern="1200">
                          <a:solidFill>
                            <a:schemeClr val="dk1"/>
                          </a:solidFill>
                          <a:effectLst/>
                          <a:latin typeface="+mn-lt"/>
                          <a:ea typeface="+mn-ea"/>
                          <a:cs typeface="+mn-cs"/>
                        </a:rPr>
                        <a:t>.’ ‘For a </a:t>
                      </a:r>
                      <a:r>
                        <a:rPr lang="en-US" sz="2000" b="0" kern="1200">
                          <a:solidFill>
                            <a:schemeClr val="dk1"/>
                          </a:solidFill>
                          <a:effectLst/>
                          <a:latin typeface="Arial Black" panose="020B0A04020102020204" pitchFamily="34" charset="0"/>
                          <a:ea typeface="+mn-ea"/>
                          <a:cs typeface="+mn-cs"/>
                        </a:rPr>
                        <a:t>spirit</a:t>
                      </a:r>
                      <a:r>
                        <a:rPr lang="en-US" sz="2000" b="0" kern="1200">
                          <a:solidFill>
                            <a:schemeClr val="dk1"/>
                          </a:solidFill>
                          <a:effectLst/>
                          <a:latin typeface="+mn-lt"/>
                          <a:ea typeface="+mn-ea"/>
                          <a:cs typeface="+mn-cs"/>
                        </a:rPr>
                        <a:t> hath not </a:t>
                      </a:r>
                      <a:r>
                        <a:rPr lang="en-US" sz="2000" b="0" kern="1200">
                          <a:solidFill>
                            <a:schemeClr val="dk1"/>
                          </a:solidFill>
                          <a:effectLst/>
                          <a:latin typeface="Arial Black" panose="020B0A04020102020204" pitchFamily="34" charset="0"/>
                          <a:ea typeface="+mn-ea"/>
                          <a:cs typeface="+mn-cs"/>
                        </a:rPr>
                        <a:t>flesh</a:t>
                      </a:r>
                      <a:r>
                        <a:rPr lang="en-US" sz="2000" b="0" kern="1200">
                          <a:solidFill>
                            <a:schemeClr val="dk1"/>
                          </a:solidFill>
                          <a:effectLst/>
                          <a:latin typeface="+mn-lt"/>
                          <a:ea typeface="+mn-ea"/>
                          <a:cs typeface="+mn-cs"/>
                        </a:rPr>
                        <a:t> </a:t>
                      </a:r>
                      <a:r>
                        <a:rPr lang="en-US" sz="2000" b="0" kern="1200">
                          <a:solidFill>
                            <a:schemeClr val="dk1"/>
                          </a:solidFill>
                          <a:effectLst/>
                          <a:latin typeface="+mj-lt"/>
                          <a:ea typeface="+mn-ea"/>
                          <a:cs typeface="+mn-cs"/>
                        </a:rPr>
                        <a:t>and </a:t>
                      </a:r>
                      <a:r>
                        <a:rPr lang="en-US" sz="2000" b="0" kern="1200">
                          <a:solidFill>
                            <a:schemeClr val="dk1"/>
                          </a:solidFill>
                          <a:effectLst/>
                          <a:latin typeface="Arial Black" panose="020B0A04020102020204" pitchFamily="34" charset="0"/>
                          <a:ea typeface="+mn-ea"/>
                          <a:cs typeface="+mn-cs"/>
                        </a:rPr>
                        <a:t>bones</a:t>
                      </a:r>
                      <a:r>
                        <a:rPr lang="en-US" sz="2000" b="0" kern="1200">
                          <a:solidFill>
                            <a:schemeClr val="dk1"/>
                          </a:solidFill>
                          <a:effectLst/>
                          <a:latin typeface="+mn-lt"/>
                          <a:ea typeface="+mn-ea"/>
                          <a:cs typeface="+mn-cs"/>
                        </a:rPr>
                        <a:t>, as ye see Me have.’  (</a:t>
                      </a:r>
                      <a:r>
                        <a:rPr lang="en-US" sz="2000" b="0" kern="1200" err="1">
                          <a:solidFill>
                            <a:schemeClr val="dk1"/>
                          </a:solidFill>
                          <a:effectLst/>
                          <a:latin typeface="+mn-lt"/>
                          <a:ea typeface="+mn-ea"/>
                          <a:cs typeface="+mn-cs"/>
                        </a:rPr>
                        <a:t>ANF</a:t>
                      </a:r>
                      <a:r>
                        <a:rPr lang="en-US" sz="2000" b="0" kern="1200">
                          <a:solidFill>
                            <a:schemeClr val="dk1"/>
                          </a:solidFill>
                          <a:effectLst/>
                          <a:latin typeface="+mn-lt"/>
                          <a:ea typeface="+mn-ea"/>
                          <a:cs typeface="+mn-cs"/>
                        </a:rPr>
                        <a:t>, 1:87)</a:t>
                      </a:r>
                      <a:endParaRPr lang="en-US" sz="2000" b="0"/>
                    </a:p>
                  </a:txBody>
                  <a:tcPr>
                    <a:cell3D prstMaterial="dkEdge">
                      <a:bevel/>
                      <a:lightRig rig="flood" dir="t"/>
                    </a:cell3D>
                  </a:tcPr>
                </a:tc>
                <a:tc>
                  <a:txBody>
                    <a:bodyPr/>
                    <a:lstStyle/>
                    <a:p>
                      <a:r>
                        <a:rPr lang="en-US" sz="2000" u="none" strike="noStrike" kern="1200" baseline="30000" dirty="0">
                          <a:solidFill>
                            <a:schemeClr val="dk1"/>
                          </a:solidFill>
                          <a:effectLst/>
                          <a:latin typeface="+mn-lt"/>
                          <a:ea typeface="+mn-ea"/>
                          <a:cs typeface="+mn-cs"/>
                        </a:rPr>
                        <a:t>39</a:t>
                      </a:r>
                      <a:r>
                        <a:rPr lang="en-US" sz="2000" u="none" strike="noStrike" kern="1200" dirty="0">
                          <a:solidFill>
                            <a:schemeClr val="dk1"/>
                          </a:solidFill>
                          <a:effectLst/>
                          <a:latin typeface="+mn-lt"/>
                          <a:ea typeface="+mn-ea"/>
                          <a:cs typeface="+mn-cs"/>
                        </a:rPr>
                        <a:t> </a:t>
                      </a:r>
                      <a:r>
                        <a:rPr lang="en-US" sz="2000" kern="1200" dirty="0">
                          <a:solidFill>
                            <a:schemeClr val="dk1"/>
                          </a:solidFill>
                          <a:effectLst/>
                          <a:latin typeface="+mn-lt"/>
                          <a:ea typeface="+mn-ea"/>
                          <a:cs typeface="+mn-cs"/>
                        </a:rPr>
                        <a:t>Behold My hands and My feet, that it is I Myself. </a:t>
                      </a:r>
                      <a:r>
                        <a:rPr lang="en-US" sz="2000" kern="1200" dirty="0">
                          <a:solidFill>
                            <a:schemeClr val="dk1"/>
                          </a:solidFill>
                          <a:effectLst/>
                          <a:latin typeface="Arial Black" panose="020B0A04020102020204" pitchFamily="34" charset="0"/>
                          <a:ea typeface="+mn-ea"/>
                          <a:cs typeface="+mn-cs"/>
                        </a:rPr>
                        <a:t>Handle</a:t>
                      </a:r>
                      <a:r>
                        <a:rPr lang="en-US" sz="2000" kern="1200" dirty="0">
                          <a:solidFill>
                            <a:schemeClr val="dk1"/>
                          </a:solidFill>
                          <a:effectLst/>
                          <a:latin typeface="+mn-lt"/>
                          <a:ea typeface="+mn-ea"/>
                          <a:cs typeface="+mn-cs"/>
                        </a:rPr>
                        <a:t> Me and see, for </a:t>
                      </a:r>
                      <a:r>
                        <a:rPr lang="en-US" sz="2000" kern="1200" dirty="0">
                          <a:solidFill>
                            <a:schemeClr val="dk1"/>
                          </a:solidFill>
                          <a:effectLst/>
                          <a:latin typeface="+mj-lt"/>
                          <a:ea typeface="+mn-ea"/>
                          <a:cs typeface="+mn-cs"/>
                        </a:rPr>
                        <a:t>a </a:t>
                      </a:r>
                      <a:r>
                        <a:rPr lang="en-US" sz="2000" kern="1200" dirty="0">
                          <a:solidFill>
                            <a:schemeClr val="dk1"/>
                          </a:solidFill>
                          <a:effectLst/>
                          <a:latin typeface="Arial Black" panose="020B0A04020102020204" pitchFamily="34" charset="0"/>
                          <a:ea typeface="+mn-ea"/>
                          <a:cs typeface="+mn-cs"/>
                        </a:rPr>
                        <a:t>spirit</a:t>
                      </a:r>
                      <a:r>
                        <a:rPr lang="en-US" sz="2000" kern="1200" dirty="0">
                          <a:solidFill>
                            <a:schemeClr val="dk1"/>
                          </a:solidFill>
                          <a:effectLst/>
                          <a:latin typeface="+mj-lt"/>
                          <a:ea typeface="+mn-ea"/>
                          <a:cs typeface="+mn-cs"/>
                        </a:rPr>
                        <a:t> </a:t>
                      </a:r>
                      <a:r>
                        <a:rPr lang="en-US" sz="2000" kern="1200" dirty="0">
                          <a:solidFill>
                            <a:schemeClr val="dk1"/>
                          </a:solidFill>
                          <a:effectLst/>
                          <a:latin typeface="+mn-lt"/>
                          <a:ea typeface="+mn-ea"/>
                          <a:cs typeface="+mn-cs"/>
                        </a:rPr>
                        <a:t>does not have </a:t>
                      </a:r>
                      <a:r>
                        <a:rPr lang="en-US" sz="2000" kern="1200" dirty="0">
                          <a:solidFill>
                            <a:schemeClr val="dk1"/>
                          </a:solidFill>
                          <a:effectLst/>
                          <a:latin typeface="Arial Black" panose="020B0A04020102020204" pitchFamily="34" charset="0"/>
                          <a:ea typeface="+mn-ea"/>
                          <a:cs typeface="+mn-cs"/>
                        </a:rPr>
                        <a:t>flesh</a:t>
                      </a:r>
                      <a:r>
                        <a:rPr lang="en-US" sz="2000" kern="1200" dirty="0">
                          <a:solidFill>
                            <a:schemeClr val="dk1"/>
                          </a:solidFill>
                          <a:effectLst/>
                          <a:latin typeface="+mj-lt"/>
                          <a:ea typeface="+mn-ea"/>
                          <a:cs typeface="+mn-cs"/>
                        </a:rPr>
                        <a:t> and </a:t>
                      </a:r>
                      <a:r>
                        <a:rPr lang="en-US" sz="2000" kern="1200" dirty="0">
                          <a:solidFill>
                            <a:schemeClr val="dk1"/>
                          </a:solidFill>
                          <a:effectLst/>
                          <a:latin typeface="Arial Black" panose="020B0A04020102020204" pitchFamily="34" charset="0"/>
                          <a:ea typeface="+mn-ea"/>
                          <a:cs typeface="+mn-cs"/>
                        </a:rPr>
                        <a:t>bones</a:t>
                      </a:r>
                      <a:r>
                        <a:rPr lang="en-US" sz="2000" kern="1200" dirty="0">
                          <a:solidFill>
                            <a:schemeClr val="dk1"/>
                          </a:solidFill>
                          <a:effectLst/>
                          <a:latin typeface="+mj-lt"/>
                          <a:ea typeface="+mn-ea"/>
                          <a:cs typeface="+mn-cs"/>
                        </a:rPr>
                        <a:t> </a:t>
                      </a:r>
                      <a:r>
                        <a:rPr lang="en-US" sz="2000" kern="1200" dirty="0">
                          <a:solidFill>
                            <a:schemeClr val="dk1"/>
                          </a:solidFill>
                          <a:effectLst/>
                          <a:latin typeface="+mn-lt"/>
                          <a:ea typeface="+mn-ea"/>
                          <a:cs typeface="+mn-cs"/>
                        </a:rPr>
                        <a:t>as you see I have.” </a:t>
                      </a:r>
                    </a:p>
                  </a:txBody>
                  <a:tcPr>
                    <a:cell3D prstMaterial="dkEdge">
                      <a:bevel/>
                      <a:lightRig rig="flood" dir="t"/>
                    </a:cell3D>
                  </a:tcPr>
                </a:tc>
                <a:extLst>
                  <a:ext uri="{0D108BD9-81ED-4DB2-BD59-A6C34878D82A}">
                    <a16:rowId xmlns:a16="http://schemas.microsoft.com/office/drawing/2014/main" val="10001"/>
                  </a:ext>
                </a:extLst>
              </a:tr>
            </a:tbl>
          </a:graphicData>
        </a:graphic>
      </p:graphicFrame>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C0FAE12F-92B7-2BB4-C3C1-75DB39017A2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101</a:t>
            </a:r>
          </a:p>
        </p:txBody>
      </p:sp>
      <p:sp>
        <p:nvSpPr>
          <p:cNvPr id="6" name="Footer Placeholder 5">
            <a:extLst>
              <a:ext uri="{FF2B5EF4-FFF2-40B4-BE49-F238E27FC236}">
                <a16:creationId xmlns:a16="http://schemas.microsoft.com/office/drawing/2014/main" id="{3F90637E-31AE-4E88-9980-6682ABFC1C6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974905844"/>
      </p:ext>
    </p:extLst>
  </p:cSld>
  <p:clrMapOvr>
    <a:masterClrMapping/>
  </p:clrMapOvr>
  <p:transition spd="med">
    <p:pull/>
  </p:transition>
</p:sld>
</file>

<file path=ppt/slides/slide7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Polycarp &amp; Luke</a:t>
            </a:r>
            <a:br>
              <a:rPr lang="en-US"/>
            </a:br>
            <a:r>
              <a:rPr lang="en-US" sz="3000">
                <a:latin typeface="+mn-lt"/>
              </a:rPr>
              <a:t>(~AD 65-100-155)</a:t>
            </a:r>
          </a:p>
        </p:txBody>
      </p:sp>
      <p:graphicFrame>
        <p:nvGraphicFramePr>
          <p:cNvPr id="4" name="Content Placeholder 3"/>
          <p:cNvGraphicFramePr>
            <a:graphicFrameLocks noGrp="1"/>
          </p:cNvGraphicFramePr>
          <p:nvPr>
            <p:ph idx="1"/>
          </p:nvPr>
        </p:nvGraphicFramePr>
        <p:xfrm>
          <a:off x="457200" y="1600200"/>
          <a:ext cx="8229600" cy="457200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Philippians 2</a:t>
                      </a:r>
                    </a:p>
                  </a:txBody>
                  <a:tcP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Lk. 6:36-38</a:t>
                      </a:r>
                    </a:p>
                  </a:txBody>
                  <a:tcPr>
                    <a:solidFill>
                      <a:srgbClr val="0000FF"/>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kern="1200">
                          <a:solidFill>
                            <a:schemeClr val="dk1"/>
                          </a:solidFill>
                          <a:effectLst/>
                          <a:latin typeface="+mn-lt"/>
                          <a:ea typeface="+mn-ea"/>
                          <a:cs typeface="+mn-cs"/>
                        </a:rPr>
                        <a:t>“[B]</a:t>
                      </a:r>
                      <a:r>
                        <a:rPr lang="en-US" sz="2000" b="0" kern="1200" err="1">
                          <a:solidFill>
                            <a:schemeClr val="dk1"/>
                          </a:solidFill>
                          <a:effectLst/>
                          <a:latin typeface="+mn-lt"/>
                          <a:ea typeface="+mn-ea"/>
                          <a:cs typeface="+mn-cs"/>
                        </a:rPr>
                        <a:t>ut</a:t>
                      </a:r>
                      <a:r>
                        <a:rPr lang="en-US" sz="2000" b="0" kern="1200">
                          <a:solidFill>
                            <a:schemeClr val="dk1"/>
                          </a:solidFill>
                          <a:effectLst/>
                          <a:latin typeface="+mn-lt"/>
                          <a:ea typeface="+mn-ea"/>
                          <a:cs typeface="+mn-cs"/>
                        </a:rPr>
                        <a:t> being mindful of what the Lord said in His teaching: ‘</a:t>
                      </a:r>
                      <a:r>
                        <a:rPr lang="en-US" sz="2000" b="0" kern="1200">
                          <a:solidFill>
                            <a:schemeClr val="dk1"/>
                          </a:solidFill>
                          <a:effectLst/>
                          <a:latin typeface="Arial Black" panose="020B0A04020102020204" pitchFamily="34" charset="0"/>
                          <a:ea typeface="+mn-ea"/>
                          <a:cs typeface="+mn-cs"/>
                        </a:rPr>
                        <a:t>Judge</a:t>
                      </a:r>
                      <a:r>
                        <a:rPr lang="en-US" sz="2000" b="0" kern="1200">
                          <a:solidFill>
                            <a:schemeClr val="dk1"/>
                          </a:solidFill>
                          <a:effectLst/>
                          <a:latin typeface="+mn-lt"/>
                          <a:ea typeface="+mn-ea"/>
                          <a:cs typeface="+mn-cs"/>
                        </a:rPr>
                        <a:t> not, that ye be not judged [Mt. 7:1] </a:t>
                      </a:r>
                      <a:r>
                        <a:rPr lang="en-US" sz="2000" b="0" kern="1200">
                          <a:solidFill>
                            <a:schemeClr val="dk1"/>
                          </a:solidFill>
                          <a:effectLst/>
                          <a:latin typeface="Arial Black" panose="020B0A04020102020204" pitchFamily="34" charset="0"/>
                          <a:ea typeface="+mn-ea"/>
                          <a:cs typeface="+mn-cs"/>
                        </a:rPr>
                        <a:t>forgive</a:t>
                      </a:r>
                      <a:r>
                        <a:rPr lang="en-US" sz="2000" b="0" kern="1200">
                          <a:solidFill>
                            <a:schemeClr val="dk1"/>
                          </a:solidFill>
                          <a:effectLst/>
                          <a:latin typeface="+mn-lt"/>
                          <a:ea typeface="+mn-ea"/>
                          <a:cs typeface="+mn-cs"/>
                        </a:rPr>
                        <a:t>, and it shall be forgiven unto you [Lk. 6:37]; be </a:t>
                      </a:r>
                      <a:r>
                        <a:rPr lang="en-US" sz="2000" b="0" kern="1200">
                          <a:solidFill>
                            <a:schemeClr val="dk1"/>
                          </a:solidFill>
                          <a:effectLst/>
                          <a:latin typeface="Arial Black" panose="020B0A04020102020204" pitchFamily="34" charset="0"/>
                          <a:ea typeface="+mn-ea"/>
                          <a:cs typeface="+mn-cs"/>
                        </a:rPr>
                        <a:t>merciful</a:t>
                      </a:r>
                      <a:r>
                        <a:rPr lang="en-US" sz="2000" b="0" kern="1200">
                          <a:solidFill>
                            <a:schemeClr val="dk1"/>
                          </a:solidFill>
                          <a:effectLst/>
                          <a:latin typeface="+mn-lt"/>
                          <a:ea typeface="+mn-ea"/>
                          <a:cs typeface="+mn-cs"/>
                        </a:rPr>
                        <a:t>, that ye may obtain mercy [Lk. 6:36]; with what </a:t>
                      </a:r>
                      <a:r>
                        <a:rPr lang="en-US" sz="2000" b="0" kern="1200">
                          <a:solidFill>
                            <a:schemeClr val="dk1"/>
                          </a:solidFill>
                          <a:effectLst/>
                          <a:latin typeface="Arial Black" panose="020B0A04020102020204" pitchFamily="34" charset="0"/>
                          <a:ea typeface="+mn-ea"/>
                          <a:cs typeface="+mn-cs"/>
                        </a:rPr>
                        <a:t>measure</a:t>
                      </a:r>
                      <a:r>
                        <a:rPr lang="en-US" sz="2000" b="0" kern="1200">
                          <a:solidFill>
                            <a:schemeClr val="dk1"/>
                          </a:solidFill>
                          <a:effectLst/>
                          <a:latin typeface="+mn-lt"/>
                          <a:ea typeface="+mn-ea"/>
                          <a:cs typeface="+mn-cs"/>
                        </a:rPr>
                        <a:t> ye mete, it shall be measured to you again [Lk. 6:38]….”  (</a:t>
                      </a:r>
                      <a:r>
                        <a:rPr lang="en-US" sz="2000" b="0" kern="1200" err="1">
                          <a:solidFill>
                            <a:schemeClr val="dk1"/>
                          </a:solidFill>
                          <a:effectLst/>
                          <a:latin typeface="+mn-lt"/>
                          <a:ea typeface="+mn-ea"/>
                          <a:cs typeface="+mn-cs"/>
                        </a:rPr>
                        <a:t>ANF</a:t>
                      </a:r>
                      <a:r>
                        <a:rPr lang="en-US" sz="2000" b="0" kern="1200">
                          <a:solidFill>
                            <a:schemeClr val="dk1"/>
                          </a:solidFill>
                          <a:effectLst/>
                          <a:latin typeface="+mn-lt"/>
                          <a:ea typeface="+mn-ea"/>
                          <a:cs typeface="+mn-cs"/>
                        </a:rPr>
                        <a:t>, 1:33), </a:t>
                      </a:r>
                      <a:endParaRPr lang="en-US" sz="2000" b="0">
                        <a:latin typeface="+mn-lt"/>
                      </a:endParaRPr>
                    </a:p>
                  </a:txBody>
                  <a:tcPr>
                    <a:cell3D prstMaterial="dkEdge">
                      <a:bevel/>
                      <a:lightRig rig="flood" dir="t"/>
                    </a:cell3D>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aseline="30000" dirty="0">
                          <a:effectLst/>
                        </a:rPr>
                        <a:t>36</a:t>
                      </a:r>
                      <a:r>
                        <a:rPr lang="en-US" sz="2000" dirty="0">
                          <a:effectLst/>
                        </a:rPr>
                        <a:t> Therefore be </a:t>
                      </a:r>
                      <a:r>
                        <a:rPr lang="en-US" sz="2000" kern="1200" dirty="0">
                          <a:solidFill>
                            <a:schemeClr val="dk1"/>
                          </a:solidFill>
                          <a:effectLst/>
                          <a:latin typeface="Arial Black" panose="020B0A04020102020204" pitchFamily="34" charset="0"/>
                          <a:ea typeface="+mn-ea"/>
                          <a:cs typeface="+mn-cs"/>
                        </a:rPr>
                        <a:t>merciful</a:t>
                      </a:r>
                      <a:r>
                        <a:rPr lang="en-US" sz="2000" dirty="0">
                          <a:effectLst/>
                        </a:rPr>
                        <a:t>, just as your Father also is merciful. </a:t>
                      </a:r>
                      <a:r>
                        <a:rPr lang="en-US" sz="2000" baseline="30000" dirty="0">
                          <a:effectLst/>
                        </a:rPr>
                        <a:t>37</a:t>
                      </a:r>
                      <a:r>
                        <a:rPr lang="en-US" sz="2000" dirty="0">
                          <a:effectLst/>
                        </a:rPr>
                        <a:t> “</a:t>
                      </a:r>
                      <a:r>
                        <a:rPr lang="en-US" sz="2000" dirty="0">
                          <a:effectLst/>
                          <a:latin typeface="Arial Black" panose="020B0A04020102020204" pitchFamily="34" charset="0"/>
                        </a:rPr>
                        <a:t>Judge</a:t>
                      </a:r>
                      <a:r>
                        <a:rPr lang="en-US" sz="2000" dirty="0">
                          <a:effectLst/>
                        </a:rPr>
                        <a:t> not, and you shall not be judged. Condemn not, and you shall not be condemned. </a:t>
                      </a:r>
                      <a:r>
                        <a:rPr lang="en-US" sz="2000" kern="1200" dirty="0">
                          <a:solidFill>
                            <a:schemeClr val="dk1"/>
                          </a:solidFill>
                          <a:effectLst/>
                          <a:latin typeface="Arial Black" panose="020B0A04020102020204" pitchFamily="34" charset="0"/>
                          <a:ea typeface="+mn-ea"/>
                          <a:cs typeface="+mn-cs"/>
                        </a:rPr>
                        <a:t>Forgive</a:t>
                      </a:r>
                      <a:r>
                        <a:rPr lang="en-US" sz="2000" dirty="0">
                          <a:effectLst/>
                        </a:rPr>
                        <a:t>, and you will be forgiven. </a:t>
                      </a:r>
                      <a:r>
                        <a:rPr lang="en-US" sz="2000" baseline="30000" dirty="0">
                          <a:effectLst/>
                        </a:rPr>
                        <a:t>38</a:t>
                      </a:r>
                      <a:r>
                        <a:rPr lang="en-US" sz="2000" dirty="0">
                          <a:effectLst/>
                        </a:rPr>
                        <a:t> Give, and it will be given to you: good measure, pressed down, shaken together, and running over will be put into your bosom. For with the same </a:t>
                      </a:r>
                      <a:r>
                        <a:rPr lang="en-US" sz="2000" kern="1200" dirty="0">
                          <a:solidFill>
                            <a:schemeClr val="dk1"/>
                          </a:solidFill>
                          <a:effectLst/>
                          <a:latin typeface="Arial Black" panose="020B0A04020102020204" pitchFamily="34" charset="0"/>
                          <a:ea typeface="+mn-ea"/>
                          <a:cs typeface="+mn-cs"/>
                        </a:rPr>
                        <a:t>measure</a:t>
                      </a:r>
                      <a:r>
                        <a:rPr lang="en-US" sz="2000" dirty="0">
                          <a:effectLst/>
                        </a:rPr>
                        <a:t> that you use, it will be measured back to you.”</a:t>
                      </a:r>
                    </a:p>
                    <a:p>
                      <a:endParaRPr lang="en-US" sz="2000" kern="1200" dirty="0">
                        <a:solidFill>
                          <a:schemeClr val="dk1"/>
                        </a:solidFill>
                        <a:effectLst/>
                        <a:latin typeface="+mn-lt"/>
                        <a:ea typeface="+mn-ea"/>
                        <a:cs typeface="+mn-cs"/>
                      </a:endParaRPr>
                    </a:p>
                  </a:txBody>
                  <a:tcPr>
                    <a:cell3D prstMaterial="dkEdge">
                      <a:bevel/>
                      <a:lightRig rig="flood" dir="t"/>
                    </a:cell3D>
                  </a:tcPr>
                </a:tc>
                <a:extLst>
                  <a:ext uri="{0D108BD9-81ED-4DB2-BD59-A6C34878D82A}">
                    <a16:rowId xmlns:a16="http://schemas.microsoft.com/office/drawing/2014/main" val="10001"/>
                  </a:ext>
                </a:extLst>
              </a:tr>
            </a:tbl>
          </a:graphicData>
        </a:graphic>
      </p:graphicFrame>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15B6EE29-303B-202B-F78A-BE031B7D6F6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101</a:t>
            </a:r>
          </a:p>
        </p:txBody>
      </p:sp>
      <p:sp>
        <p:nvSpPr>
          <p:cNvPr id="6" name="Footer Placeholder 5">
            <a:extLst>
              <a:ext uri="{FF2B5EF4-FFF2-40B4-BE49-F238E27FC236}">
                <a16:creationId xmlns:a16="http://schemas.microsoft.com/office/drawing/2014/main" id="{D65FFCB8-DDF0-E6B2-DB43-0926C551040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468038707"/>
      </p:ext>
    </p:extLst>
  </p:cSld>
  <p:clrMapOvr>
    <a:masterClrMapping/>
  </p:clrMapOvr>
  <p:transition spd="med">
    <p:pull/>
  </p:transition>
</p:sld>
</file>

<file path=ppt/slides/slide7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2 Clement &amp; Luke</a:t>
            </a:r>
            <a:br>
              <a:rPr lang="en-US"/>
            </a:br>
            <a:r>
              <a:rPr lang="en-US" sz="3000">
                <a:latin typeface="+mn-lt"/>
              </a:rPr>
              <a:t>(~AD 120-170)</a:t>
            </a:r>
          </a:p>
        </p:txBody>
      </p:sp>
      <p:graphicFrame>
        <p:nvGraphicFramePr>
          <p:cNvPr id="4" name="Content Placeholder 3"/>
          <p:cNvGraphicFramePr>
            <a:graphicFrameLocks noGrp="1"/>
          </p:cNvGraphicFramePr>
          <p:nvPr>
            <p:ph idx="1"/>
          </p:nvPr>
        </p:nvGraphicFramePr>
        <p:xfrm>
          <a:off x="457200" y="2245659"/>
          <a:ext cx="8229600" cy="335280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2 Clement 5:2-4</a:t>
                      </a:r>
                    </a:p>
                  </a:txBody>
                  <a:tcP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Lk. 12:4-5</a:t>
                      </a:r>
                    </a:p>
                  </a:txBody>
                  <a:tcPr>
                    <a:solidFill>
                      <a:srgbClr val="0000FF"/>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kern="1200">
                          <a:solidFill>
                            <a:schemeClr val="dk1"/>
                          </a:solidFill>
                          <a:effectLst/>
                          <a:latin typeface="+mj-lt"/>
                          <a:ea typeface="+mn-ea"/>
                          <a:cs typeface="+mn-cs"/>
                        </a:rPr>
                        <a:t>“</a:t>
                      </a:r>
                      <a:r>
                        <a:rPr lang="en-US" sz="2000" b="0" kern="1200">
                          <a:solidFill>
                            <a:schemeClr val="dk1"/>
                          </a:solidFill>
                          <a:effectLst/>
                          <a:latin typeface="Arial Black" panose="020B0A04020102020204" pitchFamily="34" charset="0"/>
                          <a:ea typeface="+mn-ea"/>
                          <a:cs typeface="+mn-cs"/>
                        </a:rPr>
                        <a:t>[F]ear </a:t>
                      </a:r>
                      <a:r>
                        <a:rPr lang="en-US" sz="2000" b="0" kern="1200">
                          <a:solidFill>
                            <a:schemeClr val="dk1"/>
                          </a:solidFill>
                          <a:effectLst/>
                          <a:latin typeface="+mj-lt"/>
                          <a:ea typeface="+mn-ea"/>
                          <a:cs typeface="+mn-cs"/>
                        </a:rPr>
                        <a:t>not </a:t>
                      </a:r>
                      <a:r>
                        <a:rPr lang="en-US" sz="2000" b="0" kern="1200">
                          <a:solidFill>
                            <a:schemeClr val="dk1"/>
                          </a:solidFill>
                          <a:effectLst/>
                          <a:latin typeface="+mn-lt"/>
                          <a:ea typeface="+mn-ea"/>
                          <a:cs typeface="+mn-cs"/>
                        </a:rPr>
                        <a:t>ye them that </a:t>
                      </a:r>
                      <a:r>
                        <a:rPr lang="en-US" sz="2000" b="0" kern="1200">
                          <a:solidFill>
                            <a:schemeClr val="dk1"/>
                          </a:solidFill>
                          <a:effectLst/>
                          <a:latin typeface="Arial Black" panose="020B0A04020102020204" pitchFamily="34" charset="0"/>
                          <a:ea typeface="+mn-ea"/>
                          <a:cs typeface="+mn-cs"/>
                        </a:rPr>
                        <a:t>kill</a:t>
                      </a:r>
                      <a:r>
                        <a:rPr lang="en-US" sz="2000" b="0" kern="1200">
                          <a:solidFill>
                            <a:schemeClr val="dk1"/>
                          </a:solidFill>
                          <a:effectLst/>
                          <a:latin typeface="+mj-lt"/>
                          <a:ea typeface="+mn-ea"/>
                          <a:cs typeface="+mn-cs"/>
                        </a:rPr>
                        <a:t> you</a:t>
                      </a:r>
                      <a:r>
                        <a:rPr lang="en-US" sz="2000" b="0" kern="1200">
                          <a:solidFill>
                            <a:schemeClr val="dk1"/>
                          </a:solidFill>
                          <a:effectLst/>
                          <a:latin typeface="+mn-lt"/>
                          <a:ea typeface="+mn-ea"/>
                          <a:cs typeface="+mn-cs"/>
                        </a:rPr>
                        <a:t>, and can </a:t>
                      </a:r>
                      <a:r>
                        <a:rPr lang="en-US" sz="2000" b="0" kern="1200">
                          <a:solidFill>
                            <a:schemeClr val="dk1"/>
                          </a:solidFill>
                          <a:effectLst/>
                          <a:latin typeface="+mj-lt"/>
                          <a:ea typeface="+mn-ea"/>
                          <a:cs typeface="+mn-cs"/>
                        </a:rPr>
                        <a:t>do nothing more </a:t>
                      </a:r>
                      <a:r>
                        <a:rPr lang="en-US" sz="2000" b="0" kern="1200">
                          <a:solidFill>
                            <a:schemeClr val="dk1"/>
                          </a:solidFill>
                          <a:effectLst/>
                          <a:latin typeface="+mn-lt"/>
                          <a:ea typeface="+mn-ea"/>
                          <a:cs typeface="+mn-cs"/>
                        </a:rPr>
                        <a:t>unto you; but </a:t>
                      </a:r>
                      <a:r>
                        <a:rPr lang="en-US" sz="2000" b="0" kern="1200">
                          <a:solidFill>
                            <a:schemeClr val="dk1"/>
                          </a:solidFill>
                          <a:effectLst/>
                          <a:latin typeface="Arial Black" panose="020B0A04020102020204" pitchFamily="34" charset="0"/>
                          <a:ea typeface="+mn-ea"/>
                          <a:cs typeface="+mn-cs"/>
                        </a:rPr>
                        <a:t>fear</a:t>
                      </a:r>
                      <a:r>
                        <a:rPr lang="en-US" sz="2000" b="0" kern="1200">
                          <a:solidFill>
                            <a:schemeClr val="dk1"/>
                          </a:solidFill>
                          <a:effectLst/>
                          <a:latin typeface="+mj-lt"/>
                          <a:ea typeface="+mn-ea"/>
                          <a:cs typeface="+mn-cs"/>
                        </a:rPr>
                        <a:t> Him </a:t>
                      </a:r>
                      <a:r>
                        <a:rPr lang="en-US" sz="2000" b="0" kern="1200">
                          <a:solidFill>
                            <a:schemeClr val="dk1"/>
                          </a:solidFill>
                          <a:effectLst/>
                          <a:latin typeface="+mn-lt"/>
                          <a:ea typeface="+mn-ea"/>
                          <a:cs typeface="+mn-cs"/>
                        </a:rPr>
                        <a:t>who, after you are dead, has power over both </a:t>
                      </a:r>
                      <a:r>
                        <a:rPr lang="en-US" sz="2000" b="0" kern="1200">
                          <a:solidFill>
                            <a:schemeClr val="dk1"/>
                          </a:solidFill>
                          <a:effectLst/>
                          <a:latin typeface="Arial Black" panose="020B0A04020102020204" pitchFamily="34" charset="0"/>
                          <a:ea typeface="+mn-ea"/>
                          <a:cs typeface="+mn-cs"/>
                        </a:rPr>
                        <a:t>soul</a:t>
                      </a:r>
                      <a:r>
                        <a:rPr lang="en-US" sz="2000" b="0" kern="1200">
                          <a:solidFill>
                            <a:schemeClr val="dk1"/>
                          </a:solidFill>
                          <a:effectLst/>
                          <a:latin typeface="+mn-lt"/>
                          <a:ea typeface="+mn-ea"/>
                          <a:cs typeface="+mn-cs"/>
                        </a:rPr>
                        <a:t> and </a:t>
                      </a:r>
                      <a:r>
                        <a:rPr lang="en-US" sz="2000" b="0" kern="1200">
                          <a:solidFill>
                            <a:schemeClr val="dk1"/>
                          </a:solidFill>
                          <a:effectLst/>
                          <a:latin typeface="Arial Black" panose="020B0A04020102020204" pitchFamily="34" charset="0"/>
                          <a:ea typeface="+mn-ea"/>
                          <a:cs typeface="+mn-cs"/>
                        </a:rPr>
                        <a:t>body</a:t>
                      </a:r>
                      <a:r>
                        <a:rPr lang="en-US" sz="2000" b="0" kern="1200">
                          <a:solidFill>
                            <a:schemeClr val="dk1"/>
                          </a:solidFill>
                          <a:effectLst/>
                          <a:latin typeface="+mn-lt"/>
                          <a:ea typeface="+mn-ea"/>
                          <a:cs typeface="+mn-cs"/>
                        </a:rPr>
                        <a:t> to </a:t>
                      </a:r>
                      <a:r>
                        <a:rPr lang="en-US" sz="2000" b="0" kern="1200">
                          <a:solidFill>
                            <a:schemeClr val="dk1"/>
                          </a:solidFill>
                          <a:effectLst/>
                          <a:latin typeface="+mj-lt"/>
                          <a:ea typeface="+mn-ea"/>
                          <a:cs typeface="+mn-cs"/>
                        </a:rPr>
                        <a:t>cast them </a:t>
                      </a:r>
                      <a:r>
                        <a:rPr lang="en-US" sz="2000" b="0" kern="1200">
                          <a:solidFill>
                            <a:schemeClr val="dk1"/>
                          </a:solidFill>
                          <a:effectLst/>
                          <a:latin typeface="Arial Black" panose="020B0A04020102020204" pitchFamily="34" charset="0"/>
                          <a:ea typeface="+mn-ea"/>
                          <a:cs typeface="+mn-cs"/>
                        </a:rPr>
                        <a:t>into hell-fire</a:t>
                      </a:r>
                      <a:r>
                        <a:rPr lang="en-US" sz="2000" b="0" kern="1200">
                          <a:solidFill>
                            <a:schemeClr val="dk1"/>
                          </a:solidFill>
                          <a:effectLst/>
                          <a:latin typeface="+mn-lt"/>
                          <a:ea typeface="+mn-ea"/>
                          <a:cs typeface="+mn-cs"/>
                        </a:rPr>
                        <a:t>.” [Mt. 10:28; Lk. 12:4-5]  (</a:t>
                      </a:r>
                      <a:r>
                        <a:rPr lang="en-US" sz="2000" b="0" kern="1200" err="1">
                          <a:solidFill>
                            <a:schemeClr val="dk1"/>
                          </a:solidFill>
                          <a:effectLst/>
                          <a:latin typeface="+mn-lt"/>
                          <a:ea typeface="+mn-ea"/>
                          <a:cs typeface="+mn-cs"/>
                        </a:rPr>
                        <a:t>ANF</a:t>
                      </a:r>
                      <a:r>
                        <a:rPr lang="en-US" sz="2000" b="0" kern="1200">
                          <a:solidFill>
                            <a:schemeClr val="dk1"/>
                          </a:solidFill>
                          <a:effectLst/>
                          <a:latin typeface="+mn-lt"/>
                          <a:ea typeface="+mn-ea"/>
                          <a:cs typeface="+mn-cs"/>
                        </a:rPr>
                        <a:t>, 7:518)</a:t>
                      </a:r>
                      <a:endParaRPr lang="en-US" sz="2000" b="0">
                        <a:latin typeface="+mn-lt"/>
                      </a:endParaRPr>
                    </a:p>
                  </a:txBody>
                  <a:tcPr>
                    <a:cell3D prstMaterial="dkEdge">
                      <a:bevel/>
                      <a:lightRig rig="flood" dir="t"/>
                    </a:cell3D>
                  </a:tcPr>
                </a:tc>
                <a:tc>
                  <a:txBody>
                    <a:bodyPr/>
                    <a:lstStyle/>
                    <a:p>
                      <a:r>
                        <a:rPr lang="en-US" sz="2000" u="none" strike="noStrike" kern="1200" baseline="30000" dirty="0">
                          <a:solidFill>
                            <a:schemeClr val="dk1"/>
                          </a:solidFill>
                          <a:effectLst/>
                          <a:latin typeface="+mn-lt"/>
                          <a:ea typeface="+mn-ea"/>
                          <a:cs typeface="+mn-cs"/>
                        </a:rPr>
                        <a:t>4</a:t>
                      </a:r>
                      <a:r>
                        <a:rPr lang="en-US" sz="2000" u="none" strike="noStrike" kern="1200" dirty="0">
                          <a:solidFill>
                            <a:schemeClr val="dk1"/>
                          </a:solidFill>
                          <a:effectLst/>
                          <a:latin typeface="+mn-lt"/>
                          <a:ea typeface="+mn-ea"/>
                          <a:cs typeface="+mn-cs"/>
                        </a:rPr>
                        <a:t> </a:t>
                      </a:r>
                      <a:r>
                        <a:rPr lang="en-US" sz="2000" kern="1200" dirty="0">
                          <a:solidFill>
                            <a:schemeClr val="dk1"/>
                          </a:solidFill>
                          <a:effectLst/>
                          <a:latin typeface="+mn-lt"/>
                          <a:ea typeface="+mn-ea"/>
                          <a:cs typeface="+mn-cs"/>
                        </a:rPr>
                        <a:t>“And I say to you, My friends, </a:t>
                      </a:r>
                      <a:r>
                        <a:rPr lang="en-US" sz="2000" kern="1200" dirty="0">
                          <a:solidFill>
                            <a:schemeClr val="dk1"/>
                          </a:solidFill>
                          <a:effectLst/>
                          <a:latin typeface="+mj-lt"/>
                          <a:ea typeface="+mn-ea"/>
                          <a:cs typeface="+mn-cs"/>
                        </a:rPr>
                        <a:t>do not be </a:t>
                      </a:r>
                      <a:r>
                        <a:rPr lang="en-US" sz="2000" kern="1200" dirty="0">
                          <a:solidFill>
                            <a:schemeClr val="dk1"/>
                          </a:solidFill>
                          <a:effectLst/>
                          <a:latin typeface="Arial Black" panose="020B0A04020102020204" pitchFamily="34" charset="0"/>
                          <a:ea typeface="+mn-ea"/>
                          <a:cs typeface="+mn-cs"/>
                        </a:rPr>
                        <a:t>afraid</a:t>
                      </a:r>
                      <a:r>
                        <a:rPr lang="en-US" sz="2000" kern="1200" dirty="0">
                          <a:solidFill>
                            <a:schemeClr val="dk1"/>
                          </a:solidFill>
                          <a:effectLst/>
                          <a:latin typeface="+mj-lt"/>
                          <a:ea typeface="+mn-ea"/>
                          <a:cs typeface="+mn-cs"/>
                        </a:rPr>
                        <a:t> </a:t>
                      </a:r>
                      <a:r>
                        <a:rPr lang="en-US" sz="2000" kern="1200" dirty="0">
                          <a:solidFill>
                            <a:schemeClr val="dk1"/>
                          </a:solidFill>
                          <a:effectLst/>
                          <a:latin typeface="+mn-lt"/>
                          <a:ea typeface="+mn-ea"/>
                          <a:cs typeface="+mn-cs"/>
                        </a:rPr>
                        <a:t>of those who </a:t>
                      </a:r>
                      <a:r>
                        <a:rPr lang="en-US" sz="2000" kern="1200" dirty="0">
                          <a:solidFill>
                            <a:schemeClr val="dk1"/>
                          </a:solidFill>
                          <a:effectLst/>
                          <a:latin typeface="Arial Black" panose="020B0A04020102020204" pitchFamily="34" charset="0"/>
                          <a:ea typeface="+mn-ea"/>
                          <a:cs typeface="+mn-cs"/>
                        </a:rPr>
                        <a:t>kill</a:t>
                      </a:r>
                      <a:r>
                        <a:rPr lang="en-US" sz="2000" kern="1200" dirty="0">
                          <a:solidFill>
                            <a:schemeClr val="dk1"/>
                          </a:solidFill>
                          <a:effectLst/>
                          <a:latin typeface="+mj-lt"/>
                          <a:ea typeface="+mn-ea"/>
                          <a:cs typeface="+mn-cs"/>
                        </a:rPr>
                        <a:t> the body</a:t>
                      </a:r>
                      <a:r>
                        <a:rPr lang="en-US" sz="2000" kern="1200" dirty="0">
                          <a:solidFill>
                            <a:schemeClr val="dk1"/>
                          </a:solidFill>
                          <a:effectLst/>
                          <a:latin typeface="+mn-lt"/>
                          <a:ea typeface="+mn-ea"/>
                          <a:cs typeface="+mn-cs"/>
                        </a:rPr>
                        <a:t>, and after that have </a:t>
                      </a:r>
                      <a:r>
                        <a:rPr lang="en-US" sz="2000" kern="1200" dirty="0">
                          <a:solidFill>
                            <a:schemeClr val="dk1"/>
                          </a:solidFill>
                          <a:effectLst/>
                          <a:latin typeface="+mj-lt"/>
                          <a:ea typeface="+mn-ea"/>
                          <a:cs typeface="+mn-cs"/>
                        </a:rPr>
                        <a:t>no more that they can do</a:t>
                      </a:r>
                      <a:r>
                        <a:rPr lang="en-US" sz="2000" kern="1200" dirty="0">
                          <a:solidFill>
                            <a:schemeClr val="dk1"/>
                          </a:solidFill>
                          <a:effectLst/>
                          <a:latin typeface="+mn-lt"/>
                          <a:ea typeface="+mn-ea"/>
                          <a:cs typeface="+mn-cs"/>
                        </a:rPr>
                        <a:t>. </a:t>
                      </a:r>
                      <a:r>
                        <a:rPr lang="en-US" sz="2000" u="none" strike="noStrike" kern="1200" baseline="30000" dirty="0">
                          <a:solidFill>
                            <a:schemeClr val="dk1"/>
                          </a:solidFill>
                          <a:effectLst/>
                          <a:latin typeface="+mn-lt"/>
                          <a:ea typeface="+mn-ea"/>
                          <a:cs typeface="+mn-cs"/>
                        </a:rPr>
                        <a:t>5</a:t>
                      </a:r>
                      <a:r>
                        <a:rPr lang="en-US" sz="2000" u="none" strike="noStrike" kern="1200" dirty="0">
                          <a:solidFill>
                            <a:schemeClr val="dk1"/>
                          </a:solidFill>
                          <a:effectLst/>
                          <a:latin typeface="+mn-lt"/>
                          <a:ea typeface="+mn-ea"/>
                          <a:cs typeface="+mn-cs"/>
                        </a:rPr>
                        <a:t> </a:t>
                      </a:r>
                      <a:r>
                        <a:rPr lang="en-US" sz="2000" kern="1200" dirty="0">
                          <a:solidFill>
                            <a:schemeClr val="dk1"/>
                          </a:solidFill>
                          <a:effectLst/>
                          <a:latin typeface="+mn-lt"/>
                          <a:ea typeface="+mn-ea"/>
                          <a:cs typeface="+mn-cs"/>
                        </a:rPr>
                        <a:t>But I will show you whom you should fear: </a:t>
                      </a:r>
                      <a:r>
                        <a:rPr lang="en-US" sz="2000" kern="1200" dirty="0">
                          <a:solidFill>
                            <a:schemeClr val="dk1"/>
                          </a:solidFill>
                          <a:effectLst/>
                          <a:latin typeface="Arial Black" panose="020B0A04020102020204" pitchFamily="34" charset="0"/>
                          <a:ea typeface="+mn-ea"/>
                          <a:cs typeface="+mn-cs"/>
                        </a:rPr>
                        <a:t>Fear</a:t>
                      </a:r>
                      <a:r>
                        <a:rPr lang="en-US" sz="2000" kern="1200" dirty="0">
                          <a:solidFill>
                            <a:schemeClr val="dk1"/>
                          </a:solidFill>
                          <a:effectLst/>
                          <a:latin typeface="+mn-lt"/>
                          <a:ea typeface="+mn-ea"/>
                          <a:cs typeface="+mn-cs"/>
                        </a:rPr>
                        <a:t> Him who, after He has killed, has power to </a:t>
                      </a:r>
                      <a:r>
                        <a:rPr lang="en-US" sz="2000" kern="1200" dirty="0">
                          <a:solidFill>
                            <a:schemeClr val="dk1"/>
                          </a:solidFill>
                          <a:effectLst/>
                          <a:latin typeface="+mj-lt"/>
                          <a:ea typeface="+mn-ea"/>
                          <a:cs typeface="+mn-cs"/>
                        </a:rPr>
                        <a:t>cast into </a:t>
                      </a:r>
                      <a:r>
                        <a:rPr lang="en-US" sz="2000" kern="1200" dirty="0">
                          <a:solidFill>
                            <a:schemeClr val="dk1"/>
                          </a:solidFill>
                          <a:effectLst/>
                          <a:latin typeface="Arial Black" panose="020B0A04020102020204" pitchFamily="34" charset="0"/>
                          <a:ea typeface="+mn-ea"/>
                          <a:cs typeface="+mn-cs"/>
                        </a:rPr>
                        <a:t>hell</a:t>
                      </a:r>
                      <a:r>
                        <a:rPr lang="en-US" sz="2000" kern="1200" dirty="0">
                          <a:solidFill>
                            <a:schemeClr val="dk1"/>
                          </a:solidFill>
                          <a:effectLst/>
                          <a:latin typeface="+mn-lt"/>
                          <a:ea typeface="+mn-ea"/>
                          <a:cs typeface="+mn-cs"/>
                        </a:rPr>
                        <a:t>; yes, I say to you, fear Him! </a:t>
                      </a:r>
                    </a:p>
                    <a:p>
                      <a:endParaRPr lang="en-US" sz="2000" kern="1200" dirty="0">
                        <a:solidFill>
                          <a:schemeClr val="dk1"/>
                        </a:solidFill>
                        <a:effectLst/>
                        <a:latin typeface="+mn-lt"/>
                        <a:ea typeface="+mn-ea"/>
                        <a:cs typeface="+mn-cs"/>
                      </a:endParaRPr>
                    </a:p>
                  </a:txBody>
                  <a:tcPr>
                    <a:cell3D prstMaterial="dkEdge">
                      <a:bevel/>
                      <a:lightRig rig="flood" dir="t"/>
                    </a:cell3D>
                  </a:tcPr>
                </a:tc>
                <a:extLst>
                  <a:ext uri="{0D108BD9-81ED-4DB2-BD59-A6C34878D82A}">
                    <a16:rowId xmlns:a16="http://schemas.microsoft.com/office/drawing/2014/main" val="10001"/>
                  </a:ext>
                </a:extLst>
              </a:tr>
            </a:tbl>
          </a:graphicData>
        </a:graphic>
      </p:graphicFrame>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22224454-9CED-3694-A5BC-BB8F794653C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101</a:t>
            </a:r>
          </a:p>
        </p:txBody>
      </p:sp>
      <p:sp>
        <p:nvSpPr>
          <p:cNvPr id="6" name="Footer Placeholder 5">
            <a:extLst>
              <a:ext uri="{FF2B5EF4-FFF2-40B4-BE49-F238E27FC236}">
                <a16:creationId xmlns:a16="http://schemas.microsoft.com/office/drawing/2014/main" id="{7A258D07-823D-9DF8-3BA8-C704098EC20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536958081"/>
      </p:ext>
    </p:extLst>
  </p:cSld>
  <p:clrMapOvr>
    <a:masterClrMapping/>
  </p:clrMapOvr>
  <p:transition spd="med">
    <p:pull/>
  </p:transition>
</p:sld>
</file>

<file path=ppt/slides/slide7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2 Clement &amp; Luke</a:t>
            </a:r>
            <a:br>
              <a:rPr lang="en-US"/>
            </a:br>
            <a:r>
              <a:rPr lang="en-US" sz="3000">
                <a:latin typeface="+mn-lt"/>
              </a:rPr>
              <a:t>(~AD 120-170)</a:t>
            </a:r>
          </a:p>
        </p:txBody>
      </p:sp>
      <p:graphicFrame>
        <p:nvGraphicFramePr>
          <p:cNvPr id="4" name="Content Placeholder 3"/>
          <p:cNvGraphicFramePr>
            <a:graphicFrameLocks noGrp="1"/>
          </p:cNvGraphicFramePr>
          <p:nvPr>
            <p:ph idx="1"/>
          </p:nvPr>
        </p:nvGraphicFramePr>
        <p:xfrm>
          <a:off x="457200" y="2017059"/>
          <a:ext cx="8229600" cy="3322320"/>
        </p:xfrm>
        <a:graphic>
          <a:graphicData uri="http://schemas.openxmlformats.org/drawingml/2006/table">
            <a:tbl>
              <a:tblPr firstRow="1" bandRow="1">
                <a:tableStyleId>{5C22544A-7EE6-4342-B048-85BDC9FD1C3A}</a:tableStyleId>
              </a:tblPr>
              <a:tblGrid>
                <a:gridCol w="41148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2 Clement 13:4</a:t>
                      </a:r>
                    </a:p>
                  </a:txBody>
                  <a:tcP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a:solidFill>
                            <a:schemeClr val="lt1"/>
                          </a:solidFill>
                          <a:effectLst>
                            <a:outerShdw blurRad="38100" dist="38100" dir="2700000" algn="tl">
                              <a:srgbClr val="000000">
                                <a:alpha val="43137"/>
                              </a:srgbClr>
                            </a:outerShdw>
                          </a:effectLst>
                          <a:latin typeface="Arial Black" panose="020B0A04020102020204" pitchFamily="34" charset="0"/>
                          <a:ea typeface="+mn-ea"/>
                          <a:cs typeface="+mn-cs"/>
                        </a:rPr>
                        <a:t>Lk. 6:27, 32</a:t>
                      </a:r>
                    </a:p>
                  </a:txBody>
                  <a:tcPr>
                    <a:solidFill>
                      <a:srgbClr val="0000FF"/>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kern="1200">
                          <a:solidFill>
                            <a:schemeClr val="dk1"/>
                          </a:solidFill>
                          <a:effectLst/>
                          <a:latin typeface="+mn-lt"/>
                          <a:ea typeface="+mn-ea"/>
                          <a:cs typeface="+mn-cs"/>
                        </a:rPr>
                        <a:t>“For when they hear from us that God </a:t>
                      </a:r>
                      <a:r>
                        <a:rPr lang="en-US" sz="2000" b="0" kern="1200" err="1">
                          <a:solidFill>
                            <a:schemeClr val="dk1"/>
                          </a:solidFill>
                          <a:effectLst/>
                          <a:latin typeface="+mn-lt"/>
                          <a:ea typeface="+mn-ea"/>
                          <a:cs typeface="+mn-cs"/>
                        </a:rPr>
                        <a:t>saith</a:t>
                      </a:r>
                      <a:r>
                        <a:rPr lang="en-US" sz="2000" b="0" kern="1200">
                          <a:solidFill>
                            <a:schemeClr val="dk1"/>
                          </a:solidFill>
                          <a:effectLst/>
                          <a:latin typeface="+mn-lt"/>
                          <a:ea typeface="+mn-ea"/>
                          <a:cs typeface="+mn-cs"/>
                        </a:rPr>
                        <a:t>, ‘There is no thank unto you, if ye </a:t>
                      </a:r>
                      <a:r>
                        <a:rPr lang="en-US" sz="2000" b="0" kern="1200">
                          <a:solidFill>
                            <a:schemeClr val="dk1"/>
                          </a:solidFill>
                          <a:effectLst/>
                          <a:latin typeface="Arial Black" panose="020B0A04020102020204" pitchFamily="34" charset="0"/>
                          <a:ea typeface="+mn-ea"/>
                          <a:cs typeface="+mn-cs"/>
                        </a:rPr>
                        <a:t>love them that love you</a:t>
                      </a:r>
                      <a:r>
                        <a:rPr lang="en-US" sz="2000" b="0" kern="1200">
                          <a:solidFill>
                            <a:schemeClr val="dk1"/>
                          </a:solidFill>
                          <a:effectLst/>
                          <a:latin typeface="+mn-lt"/>
                          <a:ea typeface="+mn-ea"/>
                          <a:cs typeface="+mn-cs"/>
                        </a:rPr>
                        <a:t>; but there is thank unto you, if ye </a:t>
                      </a:r>
                      <a:r>
                        <a:rPr lang="en-US" sz="2000" b="0" kern="1200">
                          <a:solidFill>
                            <a:schemeClr val="dk1"/>
                          </a:solidFill>
                          <a:effectLst/>
                          <a:latin typeface="Arial Black" panose="020B0A04020102020204" pitchFamily="34" charset="0"/>
                          <a:ea typeface="+mn-ea"/>
                          <a:cs typeface="+mn-cs"/>
                        </a:rPr>
                        <a:t>love your enemies </a:t>
                      </a:r>
                      <a:r>
                        <a:rPr lang="en-US" sz="2000" b="0" kern="1200">
                          <a:solidFill>
                            <a:schemeClr val="dk1"/>
                          </a:solidFill>
                          <a:effectLst/>
                          <a:latin typeface="+mn-lt"/>
                          <a:ea typeface="+mn-ea"/>
                          <a:cs typeface="+mn-cs"/>
                        </a:rPr>
                        <a:t>and them that hate you;’ [Lk. 6:27, 32]’….”  (</a:t>
                      </a:r>
                      <a:r>
                        <a:rPr lang="en-US" sz="2000" b="0" kern="1200" err="1">
                          <a:solidFill>
                            <a:schemeClr val="dk1"/>
                          </a:solidFill>
                          <a:effectLst/>
                          <a:latin typeface="+mn-lt"/>
                          <a:ea typeface="+mn-ea"/>
                          <a:cs typeface="+mn-cs"/>
                        </a:rPr>
                        <a:t>ANF</a:t>
                      </a:r>
                      <a:r>
                        <a:rPr lang="en-US" sz="2000" b="0" kern="1200">
                          <a:solidFill>
                            <a:schemeClr val="dk1"/>
                          </a:solidFill>
                          <a:effectLst/>
                          <a:latin typeface="+mn-lt"/>
                          <a:ea typeface="+mn-ea"/>
                          <a:cs typeface="+mn-cs"/>
                        </a:rPr>
                        <a:t>, 7:521)</a:t>
                      </a:r>
                      <a:endParaRPr lang="en-US" sz="2000" b="0">
                        <a:latin typeface="+mn-lt"/>
                      </a:endParaRPr>
                    </a:p>
                  </a:txBody>
                  <a:tcPr>
                    <a:cell3D prstMaterial="dkEdge">
                      <a:bevel/>
                      <a:lightRig rig="flood" dir="t"/>
                    </a:cell3D>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u="none" strike="noStrike" kern="1200" baseline="30000" dirty="0">
                          <a:solidFill>
                            <a:schemeClr val="dk1"/>
                          </a:solidFill>
                          <a:effectLst/>
                          <a:latin typeface="+mn-lt"/>
                          <a:ea typeface="+mn-ea"/>
                          <a:cs typeface="+mn-cs"/>
                        </a:rPr>
                        <a:t>27</a:t>
                      </a:r>
                      <a:r>
                        <a:rPr lang="en-US" sz="2000" u="none" strike="noStrike" kern="1200" dirty="0">
                          <a:solidFill>
                            <a:schemeClr val="dk1"/>
                          </a:solidFill>
                          <a:effectLst/>
                          <a:latin typeface="+mn-lt"/>
                          <a:ea typeface="+mn-ea"/>
                          <a:cs typeface="+mn-cs"/>
                        </a:rPr>
                        <a:t> </a:t>
                      </a:r>
                      <a:r>
                        <a:rPr lang="en-US" sz="2000" kern="1200" dirty="0">
                          <a:solidFill>
                            <a:schemeClr val="dk1"/>
                          </a:solidFill>
                          <a:effectLst/>
                          <a:latin typeface="+mn-lt"/>
                          <a:ea typeface="+mn-ea"/>
                          <a:cs typeface="+mn-cs"/>
                        </a:rPr>
                        <a:t>“But I say to you who hear: </a:t>
                      </a:r>
                      <a:r>
                        <a:rPr lang="en-US" sz="2000" kern="1200" dirty="0">
                          <a:solidFill>
                            <a:schemeClr val="dk1"/>
                          </a:solidFill>
                          <a:effectLst/>
                          <a:latin typeface="Arial Black" panose="020B0A04020102020204" pitchFamily="34" charset="0"/>
                          <a:ea typeface="+mn-ea"/>
                          <a:cs typeface="+mn-cs"/>
                        </a:rPr>
                        <a:t>Love your enemies</a:t>
                      </a:r>
                      <a:r>
                        <a:rPr lang="en-US" sz="2000" kern="1200" dirty="0">
                          <a:solidFill>
                            <a:schemeClr val="dk1"/>
                          </a:solidFill>
                          <a:effectLst/>
                          <a:latin typeface="+mn-lt"/>
                          <a:ea typeface="+mn-ea"/>
                          <a:cs typeface="+mn-cs"/>
                        </a:rPr>
                        <a:t>, do good to those who hate you, …. </a:t>
                      </a:r>
                      <a:r>
                        <a:rPr lang="en-US" sz="2000" u="none" strike="noStrike" kern="1200" baseline="30000" dirty="0">
                          <a:solidFill>
                            <a:schemeClr val="dk1"/>
                          </a:solidFill>
                          <a:effectLst/>
                          <a:latin typeface="+mn-lt"/>
                          <a:ea typeface="+mn-ea"/>
                          <a:cs typeface="+mn-cs"/>
                        </a:rPr>
                        <a:t>32</a:t>
                      </a:r>
                      <a:r>
                        <a:rPr lang="en-US" sz="2000" u="none" strike="noStrike" kern="1200" dirty="0">
                          <a:solidFill>
                            <a:schemeClr val="dk1"/>
                          </a:solidFill>
                          <a:effectLst/>
                          <a:latin typeface="+mn-lt"/>
                          <a:ea typeface="+mn-ea"/>
                          <a:cs typeface="+mn-cs"/>
                        </a:rPr>
                        <a:t> </a:t>
                      </a:r>
                      <a:r>
                        <a:rPr lang="en-US" sz="2000" kern="1200" dirty="0">
                          <a:solidFill>
                            <a:schemeClr val="dk1"/>
                          </a:solidFill>
                          <a:effectLst/>
                          <a:latin typeface="+mn-lt"/>
                          <a:ea typeface="+mn-ea"/>
                          <a:cs typeface="+mn-cs"/>
                        </a:rPr>
                        <a:t>“But if you </a:t>
                      </a:r>
                      <a:r>
                        <a:rPr lang="en-US" sz="2000" kern="1200" dirty="0">
                          <a:solidFill>
                            <a:schemeClr val="dk1"/>
                          </a:solidFill>
                          <a:effectLst/>
                          <a:latin typeface="Arial Black" panose="020B0A04020102020204" pitchFamily="34" charset="0"/>
                          <a:ea typeface="+mn-ea"/>
                          <a:cs typeface="+mn-cs"/>
                        </a:rPr>
                        <a:t>love those who love you</a:t>
                      </a:r>
                      <a:r>
                        <a:rPr lang="en-US" sz="2000" kern="1200" dirty="0">
                          <a:solidFill>
                            <a:schemeClr val="dk1"/>
                          </a:solidFill>
                          <a:effectLst/>
                          <a:latin typeface="+mn-lt"/>
                          <a:ea typeface="+mn-ea"/>
                          <a:cs typeface="+mn-cs"/>
                        </a:rPr>
                        <a:t>, what credit is that to you? For even sinners love those who love them. </a:t>
                      </a:r>
                    </a:p>
                    <a:p>
                      <a:endParaRPr lang="en-US" sz="1800" kern="1200" dirty="0">
                        <a:solidFill>
                          <a:schemeClr val="dk1"/>
                        </a:solidFill>
                        <a:effectLst/>
                        <a:latin typeface="+mn-lt"/>
                        <a:ea typeface="+mn-ea"/>
                        <a:cs typeface="+mn-cs"/>
                      </a:endParaRPr>
                    </a:p>
                    <a:p>
                      <a:endParaRPr lang="en-US" sz="2000" kern="1200" dirty="0">
                        <a:solidFill>
                          <a:schemeClr val="dk1"/>
                        </a:solidFill>
                        <a:effectLst/>
                        <a:latin typeface="+mn-lt"/>
                        <a:ea typeface="+mn-ea"/>
                        <a:cs typeface="+mn-cs"/>
                      </a:endParaRPr>
                    </a:p>
                  </a:txBody>
                  <a:tcPr>
                    <a:cell3D prstMaterial="dkEdge">
                      <a:bevel/>
                      <a:lightRig rig="flood" dir="t"/>
                    </a:cell3D>
                  </a:tcPr>
                </a:tc>
                <a:extLst>
                  <a:ext uri="{0D108BD9-81ED-4DB2-BD59-A6C34878D82A}">
                    <a16:rowId xmlns:a16="http://schemas.microsoft.com/office/drawing/2014/main" val="10001"/>
                  </a:ext>
                </a:extLst>
              </a:tr>
            </a:tbl>
          </a:graphicData>
        </a:graphic>
      </p:graphicFrame>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3DCCC150-5DCA-429D-33AB-75B3DCD8C30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101</a:t>
            </a:r>
          </a:p>
        </p:txBody>
      </p:sp>
      <p:sp>
        <p:nvSpPr>
          <p:cNvPr id="6" name="Footer Placeholder 5">
            <a:extLst>
              <a:ext uri="{FF2B5EF4-FFF2-40B4-BE49-F238E27FC236}">
                <a16:creationId xmlns:a16="http://schemas.microsoft.com/office/drawing/2014/main" id="{BD6FAF3F-39E6-5F11-B4B1-737C599DB0F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704788618"/>
      </p:ext>
    </p:extLst>
  </p:cSld>
  <p:clrMapOvr>
    <a:masterClrMapping/>
  </p:clrMapOvr>
  <p:transition spd="med">
    <p:pull/>
  </p:transition>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Date Of “Luke” = 60s</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t>“Luke” &amp; “Acts” written by </a:t>
            </a:r>
            <a:r>
              <a:rPr lang="en-US" sz="2800" b="1" dirty="0">
                <a:solidFill>
                  <a:srgbClr val="FFFF00"/>
                </a:solidFill>
              </a:rPr>
              <a:t>same person</a:t>
            </a:r>
          </a:p>
          <a:p>
            <a:pPr marL="457200" indent="-457200">
              <a:spcBef>
                <a:spcPts val="0"/>
              </a:spcBef>
              <a:spcAft>
                <a:spcPts val="2400"/>
              </a:spcAft>
            </a:pPr>
            <a:r>
              <a:rPr lang="en-US" sz="2800" dirty="0"/>
              <a:t>“Luke” </a:t>
            </a:r>
            <a:r>
              <a:rPr lang="en-US" sz="2800" b="1" dirty="0">
                <a:solidFill>
                  <a:srgbClr val="FFFF00"/>
                </a:solidFill>
              </a:rPr>
              <a:t>written before </a:t>
            </a:r>
            <a:r>
              <a:rPr lang="en-US" sz="2800" dirty="0"/>
              <a:t>“Acts”  (Acts 1:1)</a:t>
            </a:r>
          </a:p>
          <a:p>
            <a:pPr marL="457200" indent="-457200">
              <a:spcBef>
                <a:spcPts val="0"/>
              </a:spcBef>
              <a:spcAft>
                <a:spcPts val="2400"/>
              </a:spcAft>
            </a:pPr>
            <a:r>
              <a:rPr lang="en-US" sz="2800" dirty="0"/>
              <a:t>“Acts” ends with </a:t>
            </a:r>
            <a:r>
              <a:rPr lang="en-US" sz="2800" b="1" dirty="0">
                <a:solidFill>
                  <a:srgbClr val="FFFF00"/>
                </a:solidFill>
              </a:rPr>
              <a:t>Paul’s imprisonment in Rome  </a:t>
            </a:r>
            <a:r>
              <a:rPr lang="en-US" sz="2800" dirty="0"/>
              <a:t>[~AD 62]  (Acts 28:30-31)</a:t>
            </a:r>
          </a:p>
          <a:p>
            <a:pPr marL="457200" indent="-457200">
              <a:spcBef>
                <a:spcPts val="0"/>
              </a:spcBef>
              <a:spcAft>
                <a:spcPts val="2400"/>
              </a:spcAft>
            </a:pPr>
            <a:r>
              <a:rPr lang="en-US" sz="2800" dirty="0"/>
              <a:t>“Acts” doesn’t mention several </a:t>
            </a:r>
            <a:r>
              <a:rPr lang="en-US" sz="2800" b="1" dirty="0">
                <a:solidFill>
                  <a:srgbClr val="FFFF00"/>
                </a:solidFill>
              </a:rPr>
              <a:t>“key events”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2B63F220-D1DD-E86B-FB5A-C51D6C6BFB0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
        <p:nvSpPr>
          <p:cNvPr id="6" name="Footer Placeholder 5">
            <a:extLst>
              <a:ext uri="{FF2B5EF4-FFF2-40B4-BE49-F238E27FC236}">
                <a16:creationId xmlns:a16="http://schemas.microsoft.com/office/drawing/2014/main" id="{D254FDAF-5C3E-1739-762D-05091C2EF7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51202647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t>Jerome On “Luke”</a:t>
            </a:r>
            <a:b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effectLst>
                  <a:outerShdw blurRad="38100" dist="38100" dir="2700000" algn="tl">
                    <a:srgbClr val="000000"/>
                  </a:outerShdw>
                </a:effectLst>
                <a:uLnTx/>
                <a:uFillTx/>
                <a:latin typeface="Arial" panose="020B0604020202020204"/>
                <a:ea typeface="+mj-ea"/>
                <a:cs typeface="+mj-cs"/>
              </a:rPr>
              <a:t>(~AD 347-420)</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0">
              <a:buNone/>
            </a:pPr>
            <a:r>
              <a:rPr lang="en-US" b="1" dirty="0">
                <a:solidFill>
                  <a:srgbClr val="FFFF00"/>
                </a:solidFill>
              </a:rPr>
              <a:t>Acts </a:t>
            </a:r>
            <a:r>
              <a:rPr lang="en-US" dirty="0"/>
              <a:t>of the apostles as he himself had </a:t>
            </a:r>
            <a:r>
              <a:rPr lang="en-US" b="1" dirty="0">
                <a:solidFill>
                  <a:srgbClr val="FFFF00"/>
                </a:solidFill>
              </a:rPr>
              <a:t>seen</a:t>
            </a:r>
            <a:r>
              <a:rPr lang="en-US" dirty="0"/>
              <a:t>. He was buried at </a:t>
            </a:r>
            <a:r>
              <a:rPr lang="en-US" b="1" dirty="0">
                <a:solidFill>
                  <a:srgbClr val="FFFF00"/>
                </a:solidFill>
              </a:rPr>
              <a:t>Constantinople</a:t>
            </a:r>
            <a:r>
              <a:rPr lang="en-US" dirty="0"/>
              <a:t> to which city, in the twentieth year of </a:t>
            </a:r>
            <a:r>
              <a:rPr lang="en-US" dirty="0" err="1"/>
              <a:t>Constantius</a:t>
            </a:r>
            <a:r>
              <a:rPr lang="en-US" dirty="0"/>
              <a:t>, his bones together with the remains of Andrew the apostle were transferred.”  </a:t>
            </a:r>
            <a:r>
              <a:rPr lang="en-US" sz="2000" dirty="0"/>
              <a:t>(“Lives of Illustrious Men,” 7, </a:t>
            </a:r>
            <a:r>
              <a:rPr lang="en-US" sz="2000" dirty="0" err="1"/>
              <a:t>NPNF</a:t>
            </a:r>
            <a:r>
              <a:rPr lang="en-US" sz="2000" dirty="0"/>
              <a:t>, 1892, 2.3:364)</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CE120CD4-63D5-EBA1-F1A7-DD6F23D61D0D}"/>
              </a:ext>
            </a:extLst>
          </p:cNvPr>
          <p:cNvSpPr>
            <a:spLocks noGrp="1"/>
          </p:cNvSpPr>
          <p:nvPr>
            <p:ph type="dt" sz="half" idx="10"/>
          </p:nvPr>
        </p:nvSpPr>
        <p:spPr/>
        <p:txBody>
          <a:bodyPr/>
          <a:lstStyle/>
          <a:p>
            <a:r>
              <a:rPr lang="en-US"/>
              <a:t>Outline, 10-11</a:t>
            </a:r>
          </a:p>
        </p:txBody>
      </p:sp>
    </p:spTree>
    <p:extLst>
      <p:ext uri="{BB962C8B-B14F-4D97-AF65-F5344CB8AC3E}">
        <p14:creationId xmlns:p14="http://schemas.microsoft.com/office/powerpoint/2010/main" val="598518308"/>
      </p:ext>
    </p:extLst>
  </p:cSld>
  <p:clrMapOvr>
    <a:masterClrMapping/>
  </p:clrMapOvr>
  <p:transition spd="med">
    <p:pull/>
  </p:transition>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821B89B-F3E1-4B19-BC85-A5F67DF23008}"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21186" name="Rectangle 2"/>
          <p:cNvSpPr>
            <a:spLocks noGrp="1" noChangeArrowheads="1"/>
          </p:cNvSpPr>
          <p:nvPr>
            <p:ph type="title"/>
          </p:nvPr>
        </p:nvSpPr>
        <p:spPr/>
        <p:txBody>
          <a:bodyPr/>
          <a:lstStyle/>
          <a:p>
            <a:pPr eaLnBrk="1" hangingPunct="1">
              <a:defRPr/>
            </a:pPr>
            <a:r>
              <a:rPr lang="en-US" dirty="0">
                <a:latin typeface="Arial Black" pitchFamily="34" charset="0"/>
              </a:rPr>
              <a:t>Acts Does Not Mention….</a:t>
            </a:r>
          </a:p>
        </p:txBody>
      </p:sp>
      <p:sp>
        <p:nvSpPr>
          <p:cNvPr id="221187" name="Rectangle 3"/>
          <p:cNvSpPr>
            <a:spLocks noGrp="1" noChangeArrowheads="1"/>
          </p:cNvSpPr>
          <p:nvPr>
            <p:ph type="body" idx="1"/>
          </p:nvPr>
        </p:nvSpPr>
        <p:spPr>
          <a:xfrm>
            <a:off x="457200" y="1420813"/>
            <a:ext cx="8229600" cy="4721803"/>
          </a:xfrm>
        </p:spPr>
        <p:txBody>
          <a:bodyPr/>
          <a:lstStyle/>
          <a:p>
            <a:pPr marL="457200" indent="-457200">
              <a:spcBef>
                <a:spcPct val="0"/>
              </a:spcBef>
              <a:spcAft>
                <a:spcPts val="1800"/>
              </a:spcAft>
              <a:defRPr/>
            </a:pPr>
            <a:r>
              <a:rPr lang="en-US" sz="2800" dirty="0"/>
              <a:t>Destruction of </a:t>
            </a:r>
            <a:r>
              <a:rPr lang="en-US" sz="2800" b="1" dirty="0">
                <a:solidFill>
                  <a:srgbClr val="FFFF00"/>
                </a:solidFill>
              </a:rPr>
              <a:t>Jerusalem</a:t>
            </a:r>
            <a:r>
              <a:rPr lang="en-US" sz="2800" dirty="0"/>
              <a:t> (AD 70)</a:t>
            </a:r>
          </a:p>
          <a:p>
            <a:pPr marL="457200" indent="-457200">
              <a:spcBef>
                <a:spcPct val="0"/>
              </a:spcBef>
              <a:spcAft>
                <a:spcPts val="1800"/>
              </a:spcAft>
              <a:defRPr/>
            </a:pPr>
            <a:r>
              <a:rPr lang="en-US" sz="2800" dirty="0"/>
              <a:t>Jewish-Roman </a:t>
            </a:r>
            <a:r>
              <a:rPr lang="en-US" sz="2800" b="1" dirty="0">
                <a:solidFill>
                  <a:srgbClr val="FFFF00"/>
                </a:solidFill>
              </a:rPr>
              <a:t>War</a:t>
            </a:r>
            <a:r>
              <a:rPr lang="en-US" sz="2800" dirty="0"/>
              <a:t>  (AD 66-73)</a:t>
            </a:r>
          </a:p>
          <a:p>
            <a:pPr marL="457200" indent="-457200">
              <a:spcBef>
                <a:spcPct val="0"/>
              </a:spcBef>
              <a:spcAft>
                <a:spcPts val="1800"/>
              </a:spcAft>
              <a:defRPr/>
            </a:pPr>
            <a:r>
              <a:rPr lang="en-US" sz="2800" dirty="0"/>
              <a:t>Nero’s </a:t>
            </a:r>
            <a:r>
              <a:rPr lang="en-US" sz="2800" b="1" dirty="0">
                <a:solidFill>
                  <a:srgbClr val="FFFF00"/>
                </a:solidFill>
              </a:rPr>
              <a:t>persecutions</a:t>
            </a:r>
            <a:r>
              <a:rPr lang="en-US" sz="2800" dirty="0"/>
              <a:t>  (AD 64)</a:t>
            </a:r>
          </a:p>
          <a:p>
            <a:pPr marL="457200" indent="-457200">
              <a:spcBef>
                <a:spcPct val="0"/>
              </a:spcBef>
              <a:spcAft>
                <a:spcPts val="1800"/>
              </a:spcAft>
              <a:defRPr/>
            </a:pPr>
            <a:r>
              <a:rPr lang="en-US" sz="2800" dirty="0"/>
              <a:t>Death of </a:t>
            </a:r>
            <a:r>
              <a:rPr lang="en-US" sz="2800" b="1" dirty="0">
                <a:solidFill>
                  <a:srgbClr val="FFFF00"/>
                </a:solidFill>
              </a:rPr>
              <a:t>Paul</a:t>
            </a:r>
            <a:r>
              <a:rPr lang="en-US" sz="2800" dirty="0"/>
              <a:t>  (AD 64 or 67)</a:t>
            </a:r>
          </a:p>
          <a:p>
            <a:pPr marL="457200" indent="-457200">
              <a:spcBef>
                <a:spcPct val="0"/>
              </a:spcBef>
              <a:spcAft>
                <a:spcPts val="1800"/>
              </a:spcAft>
              <a:defRPr/>
            </a:pPr>
            <a:r>
              <a:rPr lang="en-US" sz="2800" dirty="0"/>
              <a:t>Death of </a:t>
            </a:r>
            <a:r>
              <a:rPr lang="en-US" sz="2800" b="1" dirty="0">
                <a:solidFill>
                  <a:srgbClr val="FFFF00"/>
                </a:solidFill>
              </a:rPr>
              <a:t>Peter</a:t>
            </a:r>
            <a:r>
              <a:rPr lang="en-US" sz="2800" dirty="0"/>
              <a:t>  (AD 64)</a:t>
            </a:r>
          </a:p>
          <a:p>
            <a:pPr marL="457200" indent="-457200">
              <a:spcBef>
                <a:spcPct val="0"/>
              </a:spcBef>
              <a:spcAft>
                <a:spcPts val="1800"/>
              </a:spcAft>
              <a:defRPr/>
            </a:pPr>
            <a:r>
              <a:rPr lang="en-US" sz="2800" dirty="0"/>
              <a:t>Death of </a:t>
            </a:r>
            <a:r>
              <a:rPr lang="en-US" sz="2800" b="1" dirty="0">
                <a:solidFill>
                  <a:srgbClr val="FFFF00"/>
                </a:solidFill>
              </a:rPr>
              <a:t>James</a:t>
            </a:r>
            <a:r>
              <a:rPr lang="en-US" sz="2800" dirty="0"/>
              <a:t>  (AD 62)</a:t>
            </a:r>
            <a:endParaRPr lang="en-US" sz="2000" dirty="0"/>
          </a:p>
          <a:p>
            <a:pPr marL="457200" indent="-457200">
              <a:spcBef>
                <a:spcPct val="0"/>
              </a:spcBef>
              <a:spcAft>
                <a:spcPts val="1800"/>
              </a:spcAft>
              <a:defRPr/>
            </a:pPr>
            <a:r>
              <a:rPr lang="en-US" sz="2800" dirty="0"/>
              <a:t>Outcome of </a:t>
            </a:r>
            <a:r>
              <a:rPr lang="en-US" sz="2800" b="1" dirty="0">
                <a:solidFill>
                  <a:srgbClr val="FFFF00"/>
                </a:solidFill>
              </a:rPr>
              <a:t>Paul’s Trial   </a:t>
            </a:r>
            <a:r>
              <a:rPr lang="en-US" sz="2800" dirty="0"/>
              <a:t>(AD ??)</a:t>
            </a:r>
          </a:p>
        </p:txBody>
      </p:sp>
      <p:sp>
        <p:nvSpPr>
          <p:cNvPr id="3" name="Footer Placeholder 2">
            <a:extLst>
              <a:ext uri="{FF2B5EF4-FFF2-40B4-BE49-F238E27FC236}">
                <a16:creationId xmlns:a16="http://schemas.microsoft.com/office/drawing/2014/main" id="{8B60D229-8EAA-6F39-0AD2-56F10BB252C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4" name="Up Arrow Callout 1">
            <a:extLst>
              <a:ext uri="{FF2B5EF4-FFF2-40B4-BE49-F238E27FC236}">
                <a16:creationId xmlns:a16="http://schemas.microsoft.com/office/drawing/2014/main" id="{8FEBE8E4-9793-374D-EFCD-7070498031EF}"/>
              </a:ext>
            </a:extLst>
          </p:cNvPr>
          <p:cNvSpPr/>
          <p:nvPr/>
        </p:nvSpPr>
        <p:spPr bwMode="auto">
          <a:xfrm rot="1810874">
            <a:off x="5904972" y="3756590"/>
            <a:ext cx="2968353" cy="1258487"/>
          </a:xfrm>
          <a:prstGeom prst="lef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Black" panose="020B0A04020102020204"/>
                <a:ea typeface="+mn-ea"/>
                <a:cs typeface="+mn-cs"/>
              </a:rPr>
              <a:t>WHY NOT?</a:t>
            </a:r>
          </a:p>
        </p:txBody>
      </p:sp>
      <p:sp>
        <p:nvSpPr>
          <p:cNvPr id="2" name="Date Placeholder 1">
            <a:extLst>
              <a:ext uri="{FF2B5EF4-FFF2-40B4-BE49-F238E27FC236}">
                <a16:creationId xmlns:a16="http://schemas.microsoft.com/office/drawing/2014/main" id="{5B0DC103-A309-3FD9-2C3E-2068EF6DF30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Tree>
    <p:extLst>
      <p:ext uri="{BB962C8B-B14F-4D97-AF65-F5344CB8AC3E}">
        <p14:creationId xmlns:p14="http://schemas.microsoft.com/office/powerpoint/2010/main" val="4956548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21187">
                                            <p:txEl>
                                              <p:pRg st="0" end="0"/>
                                            </p:txEl>
                                          </p:spTgt>
                                        </p:tgtEl>
                                        <p:attrNameLst>
                                          <p:attrName>style.visibility</p:attrName>
                                        </p:attrNameLst>
                                      </p:cBhvr>
                                      <p:to>
                                        <p:strVal val="visible"/>
                                      </p:to>
                                    </p:set>
                                    <p:anim calcmode="lin" valueType="num">
                                      <p:cBhvr>
                                        <p:cTn id="12" dur="500" fill="hold"/>
                                        <p:tgtEl>
                                          <p:spTgt spid="22118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2118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2118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21187">
                                            <p:txEl>
                                              <p:pRg st="1" end="1"/>
                                            </p:txEl>
                                          </p:spTgt>
                                        </p:tgtEl>
                                        <p:attrNameLst>
                                          <p:attrName>style.visibility</p:attrName>
                                        </p:attrNameLst>
                                      </p:cBhvr>
                                      <p:to>
                                        <p:strVal val="visible"/>
                                      </p:to>
                                    </p:set>
                                    <p:anim calcmode="lin" valueType="num">
                                      <p:cBhvr>
                                        <p:cTn id="19" dur="500" fill="hold"/>
                                        <p:tgtEl>
                                          <p:spTgt spid="221187">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221187">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221187">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221187">
                                            <p:txEl>
                                              <p:pRg st="2" end="2"/>
                                            </p:txEl>
                                          </p:spTgt>
                                        </p:tgtEl>
                                        <p:attrNameLst>
                                          <p:attrName>style.visibility</p:attrName>
                                        </p:attrNameLst>
                                      </p:cBhvr>
                                      <p:to>
                                        <p:strVal val="visible"/>
                                      </p:to>
                                    </p:set>
                                    <p:anim calcmode="lin" valueType="num">
                                      <p:cBhvr>
                                        <p:cTn id="26" dur="500" fill="hold"/>
                                        <p:tgtEl>
                                          <p:spTgt spid="221187">
                                            <p:txEl>
                                              <p:pRg st="2" end="2"/>
                                            </p:txEl>
                                          </p:spTgt>
                                        </p:tgtEl>
                                        <p:attrNameLst>
                                          <p:attrName>ppt_w</p:attrName>
                                        </p:attrNameLst>
                                      </p:cBhvr>
                                      <p:tavLst>
                                        <p:tav tm="0">
                                          <p:val>
                                            <p:fltVal val="0"/>
                                          </p:val>
                                        </p:tav>
                                        <p:tav tm="100000">
                                          <p:val>
                                            <p:strVal val="#ppt_w"/>
                                          </p:val>
                                        </p:tav>
                                      </p:tavLst>
                                    </p:anim>
                                    <p:anim calcmode="lin" valueType="num">
                                      <p:cBhvr>
                                        <p:cTn id="27" dur="500" fill="hold"/>
                                        <p:tgtEl>
                                          <p:spTgt spid="221187">
                                            <p:txEl>
                                              <p:pRg st="2" end="2"/>
                                            </p:txEl>
                                          </p:spTgt>
                                        </p:tgtEl>
                                        <p:attrNameLst>
                                          <p:attrName>ppt_h</p:attrName>
                                        </p:attrNameLst>
                                      </p:cBhvr>
                                      <p:tavLst>
                                        <p:tav tm="0">
                                          <p:val>
                                            <p:fltVal val="0"/>
                                          </p:val>
                                        </p:tav>
                                        <p:tav tm="100000">
                                          <p:val>
                                            <p:strVal val="#ppt_h"/>
                                          </p:val>
                                        </p:tav>
                                      </p:tavLst>
                                    </p:anim>
                                    <p:animEffect transition="in" filter="fade">
                                      <p:cBhvr>
                                        <p:cTn id="28" dur="500"/>
                                        <p:tgtEl>
                                          <p:spTgt spid="22118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21187">
                                            <p:txEl>
                                              <p:pRg st="3" end="3"/>
                                            </p:txEl>
                                          </p:spTgt>
                                        </p:tgtEl>
                                        <p:attrNameLst>
                                          <p:attrName>style.visibility</p:attrName>
                                        </p:attrNameLst>
                                      </p:cBhvr>
                                      <p:to>
                                        <p:strVal val="visible"/>
                                      </p:to>
                                    </p:set>
                                    <p:anim calcmode="lin" valueType="num">
                                      <p:cBhvr>
                                        <p:cTn id="33" dur="500" fill="hold"/>
                                        <p:tgtEl>
                                          <p:spTgt spid="221187">
                                            <p:txEl>
                                              <p:pRg st="3" end="3"/>
                                            </p:txEl>
                                          </p:spTgt>
                                        </p:tgtEl>
                                        <p:attrNameLst>
                                          <p:attrName>ppt_w</p:attrName>
                                        </p:attrNameLst>
                                      </p:cBhvr>
                                      <p:tavLst>
                                        <p:tav tm="0">
                                          <p:val>
                                            <p:fltVal val="0"/>
                                          </p:val>
                                        </p:tav>
                                        <p:tav tm="100000">
                                          <p:val>
                                            <p:strVal val="#ppt_w"/>
                                          </p:val>
                                        </p:tav>
                                      </p:tavLst>
                                    </p:anim>
                                    <p:anim calcmode="lin" valueType="num">
                                      <p:cBhvr>
                                        <p:cTn id="34" dur="500" fill="hold"/>
                                        <p:tgtEl>
                                          <p:spTgt spid="221187">
                                            <p:txEl>
                                              <p:pRg st="3" end="3"/>
                                            </p:txEl>
                                          </p:spTgt>
                                        </p:tgtEl>
                                        <p:attrNameLst>
                                          <p:attrName>ppt_h</p:attrName>
                                        </p:attrNameLst>
                                      </p:cBhvr>
                                      <p:tavLst>
                                        <p:tav tm="0">
                                          <p:val>
                                            <p:fltVal val="0"/>
                                          </p:val>
                                        </p:tav>
                                        <p:tav tm="100000">
                                          <p:val>
                                            <p:strVal val="#ppt_h"/>
                                          </p:val>
                                        </p:tav>
                                      </p:tavLst>
                                    </p:anim>
                                    <p:animEffect transition="in" filter="fade">
                                      <p:cBhvr>
                                        <p:cTn id="35" dur="500"/>
                                        <p:tgtEl>
                                          <p:spTgt spid="221187">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221187">
                                            <p:txEl>
                                              <p:pRg st="4" end="4"/>
                                            </p:txEl>
                                          </p:spTgt>
                                        </p:tgtEl>
                                        <p:attrNameLst>
                                          <p:attrName>style.visibility</p:attrName>
                                        </p:attrNameLst>
                                      </p:cBhvr>
                                      <p:to>
                                        <p:strVal val="visible"/>
                                      </p:to>
                                    </p:set>
                                    <p:anim calcmode="lin" valueType="num">
                                      <p:cBhvr>
                                        <p:cTn id="40" dur="500" fill="hold"/>
                                        <p:tgtEl>
                                          <p:spTgt spid="221187">
                                            <p:txEl>
                                              <p:pRg st="4" end="4"/>
                                            </p:txEl>
                                          </p:spTgt>
                                        </p:tgtEl>
                                        <p:attrNameLst>
                                          <p:attrName>ppt_w</p:attrName>
                                        </p:attrNameLst>
                                      </p:cBhvr>
                                      <p:tavLst>
                                        <p:tav tm="0">
                                          <p:val>
                                            <p:fltVal val="0"/>
                                          </p:val>
                                        </p:tav>
                                        <p:tav tm="100000">
                                          <p:val>
                                            <p:strVal val="#ppt_w"/>
                                          </p:val>
                                        </p:tav>
                                      </p:tavLst>
                                    </p:anim>
                                    <p:anim calcmode="lin" valueType="num">
                                      <p:cBhvr>
                                        <p:cTn id="41" dur="500" fill="hold"/>
                                        <p:tgtEl>
                                          <p:spTgt spid="221187">
                                            <p:txEl>
                                              <p:pRg st="4" end="4"/>
                                            </p:txEl>
                                          </p:spTgt>
                                        </p:tgtEl>
                                        <p:attrNameLst>
                                          <p:attrName>ppt_h</p:attrName>
                                        </p:attrNameLst>
                                      </p:cBhvr>
                                      <p:tavLst>
                                        <p:tav tm="0">
                                          <p:val>
                                            <p:fltVal val="0"/>
                                          </p:val>
                                        </p:tav>
                                        <p:tav tm="100000">
                                          <p:val>
                                            <p:strVal val="#ppt_h"/>
                                          </p:val>
                                        </p:tav>
                                      </p:tavLst>
                                    </p:anim>
                                    <p:animEffect transition="in" filter="fade">
                                      <p:cBhvr>
                                        <p:cTn id="42" dur="500"/>
                                        <p:tgtEl>
                                          <p:spTgt spid="221187">
                                            <p:txEl>
                                              <p:pRg st="4" end="4"/>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221187">
                                            <p:txEl>
                                              <p:pRg st="5" end="5"/>
                                            </p:txEl>
                                          </p:spTgt>
                                        </p:tgtEl>
                                        <p:attrNameLst>
                                          <p:attrName>style.visibility</p:attrName>
                                        </p:attrNameLst>
                                      </p:cBhvr>
                                      <p:to>
                                        <p:strVal val="visible"/>
                                      </p:to>
                                    </p:set>
                                    <p:anim calcmode="lin" valueType="num">
                                      <p:cBhvr>
                                        <p:cTn id="47" dur="500" fill="hold"/>
                                        <p:tgtEl>
                                          <p:spTgt spid="221187">
                                            <p:txEl>
                                              <p:pRg st="5" end="5"/>
                                            </p:txEl>
                                          </p:spTgt>
                                        </p:tgtEl>
                                        <p:attrNameLst>
                                          <p:attrName>ppt_w</p:attrName>
                                        </p:attrNameLst>
                                      </p:cBhvr>
                                      <p:tavLst>
                                        <p:tav tm="0">
                                          <p:val>
                                            <p:fltVal val="0"/>
                                          </p:val>
                                        </p:tav>
                                        <p:tav tm="100000">
                                          <p:val>
                                            <p:strVal val="#ppt_w"/>
                                          </p:val>
                                        </p:tav>
                                      </p:tavLst>
                                    </p:anim>
                                    <p:anim calcmode="lin" valueType="num">
                                      <p:cBhvr>
                                        <p:cTn id="48" dur="500" fill="hold"/>
                                        <p:tgtEl>
                                          <p:spTgt spid="221187">
                                            <p:txEl>
                                              <p:pRg st="5" end="5"/>
                                            </p:txEl>
                                          </p:spTgt>
                                        </p:tgtEl>
                                        <p:attrNameLst>
                                          <p:attrName>ppt_h</p:attrName>
                                        </p:attrNameLst>
                                      </p:cBhvr>
                                      <p:tavLst>
                                        <p:tav tm="0">
                                          <p:val>
                                            <p:fltVal val="0"/>
                                          </p:val>
                                        </p:tav>
                                        <p:tav tm="100000">
                                          <p:val>
                                            <p:strVal val="#ppt_h"/>
                                          </p:val>
                                        </p:tav>
                                      </p:tavLst>
                                    </p:anim>
                                    <p:animEffect transition="in" filter="fade">
                                      <p:cBhvr>
                                        <p:cTn id="49" dur="500"/>
                                        <p:tgtEl>
                                          <p:spTgt spid="221187">
                                            <p:txEl>
                                              <p:pRg st="5" end="5"/>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221187">
                                            <p:txEl>
                                              <p:pRg st="6" end="6"/>
                                            </p:txEl>
                                          </p:spTgt>
                                        </p:tgtEl>
                                        <p:attrNameLst>
                                          <p:attrName>style.visibility</p:attrName>
                                        </p:attrNameLst>
                                      </p:cBhvr>
                                      <p:to>
                                        <p:strVal val="visible"/>
                                      </p:to>
                                    </p:set>
                                    <p:anim calcmode="lin" valueType="num">
                                      <p:cBhvr>
                                        <p:cTn id="54" dur="500" fill="hold"/>
                                        <p:tgtEl>
                                          <p:spTgt spid="221187">
                                            <p:txEl>
                                              <p:pRg st="6" end="6"/>
                                            </p:txEl>
                                          </p:spTgt>
                                        </p:tgtEl>
                                        <p:attrNameLst>
                                          <p:attrName>ppt_w</p:attrName>
                                        </p:attrNameLst>
                                      </p:cBhvr>
                                      <p:tavLst>
                                        <p:tav tm="0">
                                          <p:val>
                                            <p:fltVal val="0"/>
                                          </p:val>
                                        </p:tav>
                                        <p:tav tm="100000">
                                          <p:val>
                                            <p:strVal val="#ppt_w"/>
                                          </p:val>
                                        </p:tav>
                                      </p:tavLst>
                                    </p:anim>
                                    <p:anim calcmode="lin" valueType="num">
                                      <p:cBhvr>
                                        <p:cTn id="55" dur="500" fill="hold"/>
                                        <p:tgtEl>
                                          <p:spTgt spid="221187">
                                            <p:txEl>
                                              <p:pRg st="6" end="6"/>
                                            </p:txEl>
                                          </p:spTgt>
                                        </p:tgtEl>
                                        <p:attrNameLst>
                                          <p:attrName>ppt_h</p:attrName>
                                        </p:attrNameLst>
                                      </p:cBhvr>
                                      <p:tavLst>
                                        <p:tav tm="0">
                                          <p:val>
                                            <p:fltVal val="0"/>
                                          </p:val>
                                        </p:tav>
                                        <p:tav tm="100000">
                                          <p:val>
                                            <p:strVal val="#ppt_h"/>
                                          </p:val>
                                        </p:tav>
                                      </p:tavLst>
                                    </p:anim>
                                    <p:animEffect transition="in" filter="fade">
                                      <p:cBhvr>
                                        <p:cTn id="56" dur="500"/>
                                        <p:tgtEl>
                                          <p:spTgt spid="22118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7" grpId="0" build="p"/>
      <p:bldP spid="4" grpId="0" animBg="1"/>
    </p:bldLst>
  </p:timing>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8D6C55-B9EB-F895-FBC7-A8598022AA1F}"/>
              </a:ext>
            </a:extLst>
          </p:cNvPr>
          <p:cNvSpPr>
            <a:spLocks noGrp="1"/>
          </p:cNvSpPr>
          <p:nvPr>
            <p:ph type="title"/>
          </p:nvPr>
        </p:nvSpPr>
        <p:spPr/>
        <p:txBody>
          <a:bodyPr/>
          <a:lstStyle/>
          <a:p>
            <a:r>
              <a:rPr lang="en-US" dirty="0"/>
              <a:t>Fulfilled OT Prophecy</a:t>
            </a:r>
          </a:p>
        </p:txBody>
      </p:sp>
      <p:graphicFrame>
        <p:nvGraphicFramePr>
          <p:cNvPr id="7" name="Content Placeholder 6">
            <a:extLst>
              <a:ext uri="{FF2B5EF4-FFF2-40B4-BE49-F238E27FC236}">
                <a16:creationId xmlns:a16="http://schemas.microsoft.com/office/drawing/2014/main" id="{C0F388CB-9A91-020F-D69A-E0FC28374EE2}"/>
              </a:ext>
            </a:extLst>
          </p:cNvPr>
          <p:cNvGraphicFramePr>
            <a:graphicFrameLocks noGrp="1"/>
          </p:cNvGraphicFramePr>
          <p:nvPr>
            <p:ph idx="1"/>
            <p:extLst>
              <p:ext uri="{D42A27DB-BD31-4B8C-83A1-F6EECF244321}">
                <p14:modId xmlns:p14="http://schemas.microsoft.com/office/powerpoint/2010/main" val="2586562366"/>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A25ABDCF-BB9E-27A9-8563-8288CB4A168C}"/>
              </a:ext>
            </a:extLst>
          </p:cNvPr>
          <p:cNvSpPr>
            <a:spLocks noGrp="1"/>
          </p:cNvSpPr>
          <p:nvPr>
            <p:ph type="dt" sz="half" idx="10"/>
          </p:nvPr>
        </p:nvSpPr>
        <p:spPr/>
        <p:txBody>
          <a:bodyPr/>
          <a:lstStyle/>
          <a:p>
            <a:r>
              <a:rPr lang="en-US"/>
              <a:t>Outline, 101</a:t>
            </a:r>
          </a:p>
        </p:txBody>
      </p:sp>
      <p:sp>
        <p:nvSpPr>
          <p:cNvPr id="5" name="Footer Placeholder 4">
            <a:extLst>
              <a:ext uri="{FF2B5EF4-FFF2-40B4-BE49-F238E27FC236}">
                <a16:creationId xmlns:a16="http://schemas.microsoft.com/office/drawing/2014/main" id="{D09DC08D-71C0-2C5C-78DF-48D82AA0151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0917452-B969-7B76-6B88-237B91D00005}"/>
              </a:ext>
            </a:extLst>
          </p:cNvPr>
          <p:cNvSpPr>
            <a:spLocks noGrp="1"/>
          </p:cNvSpPr>
          <p:nvPr>
            <p:ph type="sldNum" sz="quarter" idx="12"/>
          </p:nvPr>
        </p:nvSpPr>
        <p:spPr/>
        <p:txBody>
          <a:bodyPr/>
          <a:lstStyle/>
          <a:p>
            <a:fld id="{27F658CE-3C2C-4608-AB25-6B872F7423A4}" type="slidenum">
              <a:rPr lang="en-US" smtClean="0"/>
              <a:t>781</a:t>
            </a:fld>
            <a:endParaRPr lang="en-US"/>
          </a:p>
        </p:txBody>
      </p:sp>
    </p:spTree>
    <p:extLst>
      <p:ext uri="{BB962C8B-B14F-4D97-AF65-F5344CB8AC3E}">
        <p14:creationId xmlns:p14="http://schemas.microsoft.com/office/powerpoint/2010/main" val="344640457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graphicEl>
                                              <a:dgm id="{0CBD6ED7-BA18-4D9C-BF0C-F235171C10F7}"/>
                                            </p:graphicEl>
                                          </p:spTgt>
                                        </p:tgtEl>
                                        <p:attrNameLst>
                                          <p:attrName>style.visibility</p:attrName>
                                        </p:attrNameLst>
                                      </p:cBhvr>
                                      <p:to>
                                        <p:strVal val="visible"/>
                                      </p:to>
                                    </p:set>
                                    <p:anim calcmode="lin" valueType="num">
                                      <p:cBhvr>
                                        <p:cTn id="7" dur="500" fill="hold"/>
                                        <p:tgtEl>
                                          <p:spTgt spid="7">
                                            <p:graphicEl>
                                              <a:dgm id="{0CBD6ED7-BA18-4D9C-BF0C-F235171C10F7}"/>
                                            </p:graphicEl>
                                          </p:spTgt>
                                        </p:tgtEl>
                                        <p:attrNameLst>
                                          <p:attrName>ppt_w</p:attrName>
                                        </p:attrNameLst>
                                      </p:cBhvr>
                                      <p:tavLst>
                                        <p:tav tm="0">
                                          <p:val>
                                            <p:fltVal val="0"/>
                                          </p:val>
                                        </p:tav>
                                        <p:tav tm="100000">
                                          <p:val>
                                            <p:strVal val="#ppt_w"/>
                                          </p:val>
                                        </p:tav>
                                      </p:tavLst>
                                    </p:anim>
                                    <p:anim calcmode="lin" valueType="num">
                                      <p:cBhvr>
                                        <p:cTn id="8" dur="500" fill="hold"/>
                                        <p:tgtEl>
                                          <p:spTgt spid="7">
                                            <p:graphicEl>
                                              <a:dgm id="{0CBD6ED7-BA18-4D9C-BF0C-F235171C10F7}"/>
                                            </p:graphicEl>
                                          </p:spTgt>
                                        </p:tgtEl>
                                        <p:attrNameLst>
                                          <p:attrName>ppt_h</p:attrName>
                                        </p:attrNameLst>
                                      </p:cBhvr>
                                      <p:tavLst>
                                        <p:tav tm="0">
                                          <p:val>
                                            <p:fltVal val="0"/>
                                          </p:val>
                                        </p:tav>
                                        <p:tav tm="100000">
                                          <p:val>
                                            <p:strVal val="#ppt_h"/>
                                          </p:val>
                                        </p:tav>
                                      </p:tavLst>
                                    </p:anim>
                                    <p:animEffect transition="in" filter="fade">
                                      <p:cBhvr>
                                        <p:cTn id="9" dur="500"/>
                                        <p:tgtEl>
                                          <p:spTgt spid="7">
                                            <p:graphicEl>
                                              <a:dgm id="{0CBD6ED7-BA18-4D9C-BF0C-F235171C10F7}"/>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graphicEl>
                                              <a:dgm id="{B8E8DA45-A96D-4F1B-AAF9-0F871937819E}"/>
                                            </p:graphicEl>
                                          </p:spTgt>
                                        </p:tgtEl>
                                        <p:attrNameLst>
                                          <p:attrName>style.visibility</p:attrName>
                                        </p:attrNameLst>
                                      </p:cBhvr>
                                      <p:to>
                                        <p:strVal val="visible"/>
                                      </p:to>
                                    </p:set>
                                    <p:anim calcmode="lin" valueType="num">
                                      <p:cBhvr>
                                        <p:cTn id="14" dur="500" fill="hold"/>
                                        <p:tgtEl>
                                          <p:spTgt spid="7">
                                            <p:graphicEl>
                                              <a:dgm id="{B8E8DA45-A96D-4F1B-AAF9-0F871937819E}"/>
                                            </p:graphicEl>
                                          </p:spTgt>
                                        </p:tgtEl>
                                        <p:attrNameLst>
                                          <p:attrName>ppt_w</p:attrName>
                                        </p:attrNameLst>
                                      </p:cBhvr>
                                      <p:tavLst>
                                        <p:tav tm="0">
                                          <p:val>
                                            <p:fltVal val="0"/>
                                          </p:val>
                                        </p:tav>
                                        <p:tav tm="100000">
                                          <p:val>
                                            <p:strVal val="#ppt_w"/>
                                          </p:val>
                                        </p:tav>
                                      </p:tavLst>
                                    </p:anim>
                                    <p:anim calcmode="lin" valueType="num">
                                      <p:cBhvr>
                                        <p:cTn id="15" dur="500" fill="hold"/>
                                        <p:tgtEl>
                                          <p:spTgt spid="7">
                                            <p:graphicEl>
                                              <a:dgm id="{B8E8DA45-A96D-4F1B-AAF9-0F871937819E}"/>
                                            </p:graphicEl>
                                          </p:spTgt>
                                        </p:tgtEl>
                                        <p:attrNameLst>
                                          <p:attrName>ppt_h</p:attrName>
                                        </p:attrNameLst>
                                      </p:cBhvr>
                                      <p:tavLst>
                                        <p:tav tm="0">
                                          <p:val>
                                            <p:fltVal val="0"/>
                                          </p:val>
                                        </p:tav>
                                        <p:tav tm="100000">
                                          <p:val>
                                            <p:strVal val="#ppt_h"/>
                                          </p:val>
                                        </p:tav>
                                      </p:tavLst>
                                    </p:anim>
                                    <p:animEffect transition="in" filter="fade">
                                      <p:cBhvr>
                                        <p:cTn id="16" dur="500"/>
                                        <p:tgtEl>
                                          <p:spTgt spid="7">
                                            <p:graphicEl>
                                              <a:dgm id="{B8E8DA45-A96D-4F1B-AAF9-0F871937819E}"/>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graphicEl>
                                              <a:dgm id="{5C323851-AD21-41F5-B828-D9D04B1F9B11}"/>
                                            </p:graphicEl>
                                          </p:spTgt>
                                        </p:tgtEl>
                                        <p:attrNameLst>
                                          <p:attrName>style.visibility</p:attrName>
                                        </p:attrNameLst>
                                      </p:cBhvr>
                                      <p:to>
                                        <p:strVal val="visible"/>
                                      </p:to>
                                    </p:set>
                                    <p:anim calcmode="lin" valueType="num">
                                      <p:cBhvr>
                                        <p:cTn id="21" dur="500" fill="hold"/>
                                        <p:tgtEl>
                                          <p:spTgt spid="7">
                                            <p:graphicEl>
                                              <a:dgm id="{5C323851-AD21-41F5-B828-D9D04B1F9B11}"/>
                                            </p:graphicEl>
                                          </p:spTgt>
                                        </p:tgtEl>
                                        <p:attrNameLst>
                                          <p:attrName>ppt_w</p:attrName>
                                        </p:attrNameLst>
                                      </p:cBhvr>
                                      <p:tavLst>
                                        <p:tav tm="0">
                                          <p:val>
                                            <p:fltVal val="0"/>
                                          </p:val>
                                        </p:tav>
                                        <p:tav tm="100000">
                                          <p:val>
                                            <p:strVal val="#ppt_w"/>
                                          </p:val>
                                        </p:tav>
                                      </p:tavLst>
                                    </p:anim>
                                    <p:anim calcmode="lin" valueType="num">
                                      <p:cBhvr>
                                        <p:cTn id="22" dur="500" fill="hold"/>
                                        <p:tgtEl>
                                          <p:spTgt spid="7">
                                            <p:graphicEl>
                                              <a:dgm id="{5C323851-AD21-41F5-B828-D9D04B1F9B11}"/>
                                            </p:graphicEl>
                                          </p:spTgt>
                                        </p:tgtEl>
                                        <p:attrNameLst>
                                          <p:attrName>ppt_h</p:attrName>
                                        </p:attrNameLst>
                                      </p:cBhvr>
                                      <p:tavLst>
                                        <p:tav tm="0">
                                          <p:val>
                                            <p:fltVal val="0"/>
                                          </p:val>
                                        </p:tav>
                                        <p:tav tm="100000">
                                          <p:val>
                                            <p:strVal val="#ppt_h"/>
                                          </p:val>
                                        </p:tav>
                                      </p:tavLst>
                                    </p:anim>
                                    <p:animEffect transition="in" filter="fade">
                                      <p:cBhvr>
                                        <p:cTn id="23" dur="500"/>
                                        <p:tgtEl>
                                          <p:spTgt spid="7">
                                            <p:graphicEl>
                                              <a:dgm id="{5C323851-AD21-41F5-B828-D9D04B1F9B11}"/>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graphicEl>
                                              <a:dgm id="{490271CA-FB43-44C5-B187-67A2D34CEAE0}"/>
                                            </p:graphicEl>
                                          </p:spTgt>
                                        </p:tgtEl>
                                        <p:attrNameLst>
                                          <p:attrName>style.visibility</p:attrName>
                                        </p:attrNameLst>
                                      </p:cBhvr>
                                      <p:to>
                                        <p:strVal val="visible"/>
                                      </p:to>
                                    </p:set>
                                    <p:anim calcmode="lin" valueType="num">
                                      <p:cBhvr>
                                        <p:cTn id="28" dur="500" fill="hold"/>
                                        <p:tgtEl>
                                          <p:spTgt spid="7">
                                            <p:graphicEl>
                                              <a:dgm id="{490271CA-FB43-44C5-B187-67A2D34CEAE0}"/>
                                            </p:graphicEl>
                                          </p:spTgt>
                                        </p:tgtEl>
                                        <p:attrNameLst>
                                          <p:attrName>ppt_w</p:attrName>
                                        </p:attrNameLst>
                                      </p:cBhvr>
                                      <p:tavLst>
                                        <p:tav tm="0">
                                          <p:val>
                                            <p:fltVal val="0"/>
                                          </p:val>
                                        </p:tav>
                                        <p:tav tm="100000">
                                          <p:val>
                                            <p:strVal val="#ppt_w"/>
                                          </p:val>
                                        </p:tav>
                                      </p:tavLst>
                                    </p:anim>
                                    <p:anim calcmode="lin" valueType="num">
                                      <p:cBhvr>
                                        <p:cTn id="29" dur="500" fill="hold"/>
                                        <p:tgtEl>
                                          <p:spTgt spid="7">
                                            <p:graphicEl>
                                              <a:dgm id="{490271CA-FB43-44C5-B187-67A2D34CEAE0}"/>
                                            </p:graphicEl>
                                          </p:spTgt>
                                        </p:tgtEl>
                                        <p:attrNameLst>
                                          <p:attrName>ppt_h</p:attrName>
                                        </p:attrNameLst>
                                      </p:cBhvr>
                                      <p:tavLst>
                                        <p:tav tm="0">
                                          <p:val>
                                            <p:fltVal val="0"/>
                                          </p:val>
                                        </p:tav>
                                        <p:tav tm="100000">
                                          <p:val>
                                            <p:strVal val="#ppt_h"/>
                                          </p:val>
                                        </p:tav>
                                      </p:tavLst>
                                    </p:anim>
                                    <p:animEffect transition="in" filter="fade">
                                      <p:cBhvr>
                                        <p:cTn id="30" dur="500"/>
                                        <p:tgtEl>
                                          <p:spTgt spid="7">
                                            <p:graphicEl>
                                              <a:dgm id="{490271CA-FB43-44C5-B187-67A2D34CEAE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8D6C55-B9EB-F895-FBC7-A8598022AA1F}"/>
              </a:ext>
            </a:extLst>
          </p:cNvPr>
          <p:cNvSpPr>
            <a:spLocks noGrp="1"/>
          </p:cNvSpPr>
          <p:nvPr>
            <p:ph type="title"/>
          </p:nvPr>
        </p:nvSpPr>
        <p:spPr/>
        <p:txBody>
          <a:bodyPr/>
          <a:lstStyle/>
          <a:p>
            <a:r>
              <a:rPr lang="en-US" dirty="0"/>
              <a:t>Fulfilled OT Prophecy</a:t>
            </a:r>
          </a:p>
        </p:txBody>
      </p:sp>
      <p:graphicFrame>
        <p:nvGraphicFramePr>
          <p:cNvPr id="7" name="Content Placeholder 6">
            <a:extLst>
              <a:ext uri="{FF2B5EF4-FFF2-40B4-BE49-F238E27FC236}">
                <a16:creationId xmlns:a16="http://schemas.microsoft.com/office/drawing/2014/main" id="{C0F388CB-9A91-020F-D69A-E0FC28374EE2}"/>
              </a:ext>
            </a:extLst>
          </p:cNvPr>
          <p:cNvGraphicFramePr>
            <a:graphicFrameLocks noGrp="1"/>
          </p:cNvGraphicFramePr>
          <p:nvPr>
            <p:ph idx="1"/>
            <p:extLst>
              <p:ext uri="{D42A27DB-BD31-4B8C-83A1-F6EECF244321}">
                <p14:modId xmlns:p14="http://schemas.microsoft.com/office/powerpoint/2010/main" val="3304665050"/>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A25ABDCF-BB9E-27A9-8563-8288CB4A168C}"/>
              </a:ext>
            </a:extLst>
          </p:cNvPr>
          <p:cNvSpPr>
            <a:spLocks noGrp="1"/>
          </p:cNvSpPr>
          <p:nvPr>
            <p:ph type="dt" sz="half" idx="10"/>
          </p:nvPr>
        </p:nvSpPr>
        <p:spPr/>
        <p:txBody>
          <a:bodyPr/>
          <a:lstStyle/>
          <a:p>
            <a:r>
              <a:rPr lang="en-US"/>
              <a:t>Outline, 101</a:t>
            </a:r>
          </a:p>
        </p:txBody>
      </p:sp>
      <p:sp>
        <p:nvSpPr>
          <p:cNvPr id="5" name="Footer Placeholder 4">
            <a:extLst>
              <a:ext uri="{FF2B5EF4-FFF2-40B4-BE49-F238E27FC236}">
                <a16:creationId xmlns:a16="http://schemas.microsoft.com/office/drawing/2014/main" id="{D09DC08D-71C0-2C5C-78DF-48D82AA0151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0917452-B969-7B76-6B88-237B91D00005}"/>
              </a:ext>
            </a:extLst>
          </p:cNvPr>
          <p:cNvSpPr>
            <a:spLocks noGrp="1"/>
          </p:cNvSpPr>
          <p:nvPr>
            <p:ph type="sldNum" sz="quarter" idx="12"/>
          </p:nvPr>
        </p:nvSpPr>
        <p:spPr/>
        <p:txBody>
          <a:bodyPr/>
          <a:lstStyle/>
          <a:p>
            <a:fld id="{27F658CE-3C2C-4608-AB25-6B872F7423A4}" type="slidenum">
              <a:rPr lang="en-US" smtClean="0"/>
              <a:t>782</a:t>
            </a:fld>
            <a:endParaRPr lang="en-US"/>
          </a:p>
        </p:txBody>
      </p:sp>
    </p:spTree>
    <p:extLst>
      <p:ext uri="{BB962C8B-B14F-4D97-AF65-F5344CB8AC3E}">
        <p14:creationId xmlns:p14="http://schemas.microsoft.com/office/powerpoint/2010/main" val="8277471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graphicEl>
                                              <a:dgm id="{0CBD6ED7-BA18-4D9C-BF0C-F235171C10F7}"/>
                                            </p:graphicEl>
                                          </p:spTgt>
                                        </p:tgtEl>
                                        <p:attrNameLst>
                                          <p:attrName>style.visibility</p:attrName>
                                        </p:attrNameLst>
                                      </p:cBhvr>
                                      <p:to>
                                        <p:strVal val="visible"/>
                                      </p:to>
                                    </p:set>
                                    <p:anim calcmode="lin" valueType="num">
                                      <p:cBhvr>
                                        <p:cTn id="7" dur="500" fill="hold"/>
                                        <p:tgtEl>
                                          <p:spTgt spid="7">
                                            <p:graphicEl>
                                              <a:dgm id="{0CBD6ED7-BA18-4D9C-BF0C-F235171C10F7}"/>
                                            </p:graphicEl>
                                          </p:spTgt>
                                        </p:tgtEl>
                                        <p:attrNameLst>
                                          <p:attrName>ppt_w</p:attrName>
                                        </p:attrNameLst>
                                      </p:cBhvr>
                                      <p:tavLst>
                                        <p:tav tm="0">
                                          <p:val>
                                            <p:fltVal val="0"/>
                                          </p:val>
                                        </p:tav>
                                        <p:tav tm="100000">
                                          <p:val>
                                            <p:strVal val="#ppt_w"/>
                                          </p:val>
                                        </p:tav>
                                      </p:tavLst>
                                    </p:anim>
                                    <p:anim calcmode="lin" valueType="num">
                                      <p:cBhvr>
                                        <p:cTn id="8" dur="500" fill="hold"/>
                                        <p:tgtEl>
                                          <p:spTgt spid="7">
                                            <p:graphicEl>
                                              <a:dgm id="{0CBD6ED7-BA18-4D9C-BF0C-F235171C10F7}"/>
                                            </p:graphicEl>
                                          </p:spTgt>
                                        </p:tgtEl>
                                        <p:attrNameLst>
                                          <p:attrName>ppt_h</p:attrName>
                                        </p:attrNameLst>
                                      </p:cBhvr>
                                      <p:tavLst>
                                        <p:tav tm="0">
                                          <p:val>
                                            <p:fltVal val="0"/>
                                          </p:val>
                                        </p:tav>
                                        <p:tav tm="100000">
                                          <p:val>
                                            <p:strVal val="#ppt_h"/>
                                          </p:val>
                                        </p:tav>
                                      </p:tavLst>
                                    </p:anim>
                                    <p:animEffect transition="in" filter="fade">
                                      <p:cBhvr>
                                        <p:cTn id="9" dur="500"/>
                                        <p:tgtEl>
                                          <p:spTgt spid="7">
                                            <p:graphicEl>
                                              <a:dgm id="{0CBD6ED7-BA18-4D9C-BF0C-F235171C10F7}"/>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graphicEl>
                                              <a:dgm id="{B8E8DA45-A96D-4F1B-AAF9-0F871937819E}"/>
                                            </p:graphicEl>
                                          </p:spTgt>
                                        </p:tgtEl>
                                        <p:attrNameLst>
                                          <p:attrName>style.visibility</p:attrName>
                                        </p:attrNameLst>
                                      </p:cBhvr>
                                      <p:to>
                                        <p:strVal val="visible"/>
                                      </p:to>
                                    </p:set>
                                    <p:anim calcmode="lin" valueType="num">
                                      <p:cBhvr>
                                        <p:cTn id="14" dur="500" fill="hold"/>
                                        <p:tgtEl>
                                          <p:spTgt spid="7">
                                            <p:graphicEl>
                                              <a:dgm id="{B8E8DA45-A96D-4F1B-AAF9-0F871937819E}"/>
                                            </p:graphicEl>
                                          </p:spTgt>
                                        </p:tgtEl>
                                        <p:attrNameLst>
                                          <p:attrName>ppt_w</p:attrName>
                                        </p:attrNameLst>
                                      </p:cBhvr>
                                      <p:tavLst>
                                        <p:tav tm="0">
                                          <p:val>
                                            <p:fltVal val="0"/>
                                          </p:val>
                                        </p:tav>
                                        <p:tav tm="100000">
                                          <p:val>
                                            <p:strVal val="#ppt_w"/>
                                          </p:val>
                                        </p:tav>
                                      </p:tavLst>
                                    </p:anim>
                                    <p:anim calcmode="lin" valueType="num">
                                      <p:cBhvr>
                                        <p:cTn id="15" dur="500" fill="hold"/>
                                        <p:tgtEl>
                                          <p:spTgt spid="7">
                                            <p:graphicEl>
                                              <a:dgm id="{B8E8DA45-A96D-4F1B-AAF9-0F871937819E}"/>
                                            </p:graphicEl>
                                          </p:spTgt>
                                        </p:tgtEl>
                                        <p:attrNameLst>
                                          <p:attrName>ppt_h</p:attrName>
                                        </p:attrNameLst>
                                      </p:cBhvr>
                                      <p:tavLst>
                                        <p:tav tm="0">
                                          <p:val>
                                            <p:fltVal val="0"/>
                                          </p:val>
                                        </p:tav>
                                        <p:tav tm="100000">
                                          <p:val>
                                            <p:strVal val="#ppt_h"/>
                                          </p:val>
                                        </p:tav>
                                      </p:tavLst>
                                    </p:anim>
                                    <p:animEffect transition="in" filter="fade">
                                      <p:cBhvr>
                                        <p:cTn id="16" dur="500"/>
                                        <p:tgtEl>
                                          <p:spTgt spid="7">
                                            <p:graphicEl>
                                              <a:dgm id="{B8E8DA45-A96D-4F1B-AAF9-0F871937819E}"/>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graphicEl>
                                              <a:dgm id="{5C323851-AD21-41F5-B828-D9D04B1F9B11}"/>
                                            </p:graphicEl>
                                          </p:spTgt>
                                        </p:tgtEl>
                                        <p:attrNameLst>
                                          <p:attrName>style.visibility</p:attrName>
                                        </p:attrNameLst>
                                      </p:cBhvr>
                                      <p:to>
                                        <p:strVal val="visible"/>
                                      </p:to>
                                    </p:set>
                                    <p:anim calcmode="lin" valueType="num">
                                      <p:cBhvr>
                                        <p:cTn id="21" dur="500" fill="hold"/>
                                        <p:tgtEl>
                                          <p:spTgt spid="7">
                                            <p:graphicEl>
                                              <a:dgm id="{5C323851-AD21-41F5-B828-D9D04B1F9B11}"/>
                                            </p:graphicEl>
                                          </p:spTgt>
                                        </p:tgtEl>
                                        <p:attrNameLst>
                                          <p:attrName>ppt_w</p:attrName>
                                        </p:attrNameLst>
                                      </p:cBhvr>
                                      <p:tavLst>
                                        <p:tav tm="0">
                                          <p:val>
                                            <p:fltVal val="0"/>
                                          </p:val>
                                        </p:tav>
                                        <p:tav tm="100000">
                                          <p:val>
                                            <p:strVal val="#ppt_w"/>
                                          </p:val>
                                        </p:tav>
                                      </p:tavLst>
                                    </p:anim>
                                    <p:anim calcmode="lin" valueType="num">
                                      <p:cBhvr>
                                        <p:cTn id="22" dur="500" fill="hold"/>
                                        <p:tgtEl>
                                          <p:spTgt spid="7">
                                            <p:graphicEl>
                                              <a:dgm id="{5C323851-AD21-41F5-B828-D9D04B1F9B11}"/>
                                            </p:graphicEl>
                                          </p:spTgt>
                                        </p:tgtEl>
                                        <p:attrNameLst>
                                          <p:attrName>ppt_h</p:attrName>
                                        </p:attrNameLst>
                                      </p:cBhvr>
                                      <p:tavLst>
                                        <p:tav tm="0">
                                          <p:val>
                                            <p:fltVal val="0"/>
                                          </p:val>
                                        </p:tav>
                                        <p:tav tm="100000">
                                          <p:val>
                                            <p:strVal val="#ppt_h"/>
                                          </p:val>
                                        </p:tav>
                                      </p:tavLst>
                                    </p:anim>
                                    <p:animEffect transition="in" filter="fade">
                                      <p:cBhvr>
                                        <p:cTn id="23" dur="500"/>
                                        <p:tgtEl>
                                          <p:spTgt spid="7">
                                            <p:graphicEl>
                                              <a:dgm id="{5C323851-AD21-41F5-B828-D9D04B1F9B11}"/>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graphicEl>
                                              <a:dgm id="{490271CA-FB43-44C5-B187-67A2D34CEAE0}"/>
                                            </p:graphicEl>
                                          </p:spTgt>
                                        </p:tgtEl>
                                        <p:attrNameLst>
                                          <p:attrName>style.visibility</p:attrName>
                                        </p:attrNameLst>
                                      </p:cBhvr>
                                      <p:to>
                                        <p:strVal val="visible"/>
                                      </p:to>
                                    </p:set>
                                    <p:anim calcmode="lin" valueType="num">
                                      <p:cBhvr>
                                        <p:cTn id="28" dur="500" fill="hold"/>
                                        <p:tgtEl>
                                          <p:spTgt spid="7">
                                            <p:graphicEl>
                                              <a:dgm id="{490271CA-FB43-44C5-B187-67A2D34CEAE0}"/>
                                            </p:graphicEl>
                                          </p:spTgt>
                                        </p:tgtEl>
                                        <p:attrNameLst>
                                          <p:attrName>ppt_w</p:attrName>
                                        </p:attrNameLst>
                                      </p:cBhvr>
                                      <p:tavLst>
                                        <p:tav tm="0">
                                          <p:val>
                                            <p:fltVal val="0"/>
                                          </p:val>
                                        </p:tav>
                                        <p:tav tm="100000">
                                          <p:val>
                                            <p:strVal val="#ppt_w"/>
                                          </p:val>
                                        </p:tav>
                                      </p:tavLst>
                                    </p:anim>
                                    <p:anim calcmode="lin" valueType="num">
                                      <p:cBhvr>
                                        <p:cTn id="29" dur="500" fill="hold"/>
                                        <p:tgtEl>
                                          <p:spTgt spid="7">
                                            <p:graphicEl>
                                              <a:dgm id="{490271CA-FB43-44C5-B187-67A2D34CEAE0}"/>
                                            </p:graphicEl>
                                          </p:spTgt>
                                        </p:tgtEl>
                                        <p:attrNameLst>
                                          <p:attrName>ppt_h</p:attrName>
                                        </p:attrNameLst>
                                      </p:cBhvr>
                                      <p:tavLst>
                                        <p:tav tm="0">
                                          <p:val>
                                            <p:fltVal val="0"/>
                                          </p:val>
                                        </p:tav>
                                        <p:tav tm="100000">
                                          <p:val>
                                            <p:strVal val="#ppt_h"/>
                                          </p:val>
                                        </p:tav>
                                      </p:tavLst>
                                    </p:anim>
                                    <p:animEffect transition="in" filter="fade">
                                      <p:cBhvr>
                                        <p:cTn id="30" dur="500"/>
                                        <p:tgtEl>
                                          <p:spTgt spid="7">
                                            <p:graphicEl>
                                              <a:dgm id="{490271CA-FB43-44C5-B187-67A2D34CEAE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8D6C55-B9EB-F895-FBC7-A8598022AA1F}"/>
              </a:ext>
            </a:extLst>
          </p:cNvPr>
          <p:cNvSpPr>
            <a:spLocks noGrp="1"/>
          </p:cNvSpPr>
          <p:nvPr>
            <p:ph type="title"/>
          </p:nvPr>
        </p:nvSpPr>
        <p:spPr/>
        <p:txBody>
          <a:bodyPr/>
          <a:lstStyle/>
          <a:p>
            <a:r>
              <a:rPr lang="en-US" dirty="0"/>
              <a:t>Fulfilled OT Prophecy</a:t>
            </a:r>
          </a:p>
        </p:txBody>
      </p:sp>
      <p:graphicFrame>
        <p:nvGraphicFramePr>
          <p:cNvPr id="7" name="Content Placeholder 6">
            <a:extLst>
              <a:ext uri="{FF2B5EF4-FFF2-40B4-BE49-F238E27FC236}">
                <a16:creationId xmlns:a16="http://schemas.microsoft.com/office/drawing/2014/main" id="{C0F388CB-9A91-020F-D69A-E0FC28374EE2}"/>
              </a:ext>
            </a:extLst>
          </p:cNvPr>
          <p:cNvGraphicFramePr>
            <a:graphicFrameLocks noGrp="1"/>
          </p:cNvGraphicFramePr>
          <p:nvPr>
            <p:ph idx="1"/>
            <p:extLst>
              <p:ext uri="{D42A27DB-BD31-4B8C-83A1-F6EECF244321}">
                <p14:modId xmlns:p14="http://schemas.microsoft.com/office/powerpoint/2010/main" val="1477115121"/>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A25ABDCF-BB9E-27A9-8563-8288CB4A168C}"/>
              </a:ext>
            </a:extLst>
          </p:cNvPr>
          <p:cNvSpPr>
            <a:spLocks noGrp="1"/>
          </p:cNvSpPr>
          <p:nvPr>
            <p:ph type="dt" sz="half" idx="10"/>
          </p:nvPr>
        </p:nvSpPr>
        <p:spPr/>
        <p:txBody>
          <a:bodyPr/>
          <a:lstStyle/>
          <a:p>
            <a:r>
              <a:rPr lang="en-US"/>
              <a:t>Outline, 101</a:t>
            </a:r>
          </a:p>
        </p:txBody>
      </p:sp>
      <p:sp>
        <p:nvSpPr>
          <p:cNvPr id="5" name="Footer Placeholder 4">
            <a:extLst>
              <a:ext uri="{FF2B5EF4-FFF2-40B4-BE49-F238E27FC236}">
                <a16:creationId xmlns:a16="http://schemas.microsoft.com/office/drawing/2014/main" id="{D09DC08D-71C0-2C5C-78DF-48D82AA0151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0917452-B969-7B76-6B88-237B91D00005}"/>
              </a:ext>
            </a:extLst>
          </p:cNvPr>
          <p:cNvSpPr>
            <a:spLocks noGrp="1"/>
          </p:cNvSpPr>
          <p:nvPr>
            <p:ph type="sldNum" sz="quarter" idx="12"/>
          </p:nvPr>
        </p:nvSpPr>
        <p:spPr/>
        <p:txBody>
          <a:bodyPr/>
          <a:lstStyle/>
          <a:p>
            <a:fld id="{27F658CE-3C2C-4608-AB25-6B872F7423A4}" type="slidenum">
              <a:rPr lang="en-US" smtClean="0"/>
              <a:t>783</a:t>
            </a:fld>
            <a:endParaRPr lang="en-US"/>
          </a:p>
        </p:txBody>
      </p:sp>
    </p:spTree>
    <p:extLst>
      <p:ext uri="{BB962C8B-B14F-4D97-AF65-F5344CB8AC3E}">
        <p14:creationId xmlns:p14="http://schemas.microsoft.com/office/powerpoint/2010/main" val="182294700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graphicEl>
                                              <a:dgm id="{0CBD6ED7-BA18-4D9C-BF0C-F235171C10F7}"/>
                                            </p:graphicEl>
                                          </p:spTgt>
                                        </p:tgtEl>
                                        <p:attrNameLst>
                                          <p:attrName>style.visibility</p:attrName>
                                        </p:attrNameLst>
                                      </p:cBhvr>
                                      <p:to>
                                        <p:strVal val="visible"/>
                                      </p:to>
                                    </p:set>
                                    <p:anim calcmode="lin" valueType="num">
                                      <p:cBhvr>
                                        <p:cTn id="7" dur="500" fill="hold"/>
                                        <p:tgtEl>
                                          <p:spTgt spid="7">
                                            <p:graphicEl>
                                              <a:dgm id="{0CBD6ED7-BA18-4D9C-BF0C-F235171C10F7}"/>
                                            </p:graphicEl>
                                          </p:spTgt>
                                        </p:tgtEl>
                                        <p:attrNameLst>
                                          <p:attrName>ppt_w</p:attrName>
                                        </p:attrNameLst>
                                      </p:cBhvr>
                                      <p:tavLst>
                                        <p:tav tm="0">
                                          <p:val>
                                            <p:fltVal val="0"/>
                                          </p:val>
                                        </p:tav>
                                        <p:tav tm="100000">
                                          <p:val>
                                            <p:strVal val="#ppt_w"/>
                                          </p:val>
                                        </p:tav>
                                      </p:tavLst>
                                    </p:anim>
                                    <p:anim calcmode="lin" valueType="num">
                                      <p:cBhvr>
                                        <p:cTn id="8" dur="500" fill="hold"/>
                                        <p:tgtEl>
                                          <p:spTgt spid="7">
                                            <p:graphicEl>
                                              <a:dgm id="{0CBD6ED7-BA18-4D9C-BF0C-F235171C10F7}"/>
                                            </p:graphicEl>
                                          </p:spTgt>
                                        </p:tgtEl>
                                        <p:attrNameLst>
                                          <p:attrName>ppt_h</p:attrName>
                                        </p:attrNameLst>
                                      </p:cBhvr>
                                      <p:tavLst>
                                        <p:tav tm="0">
                                          <p:val>
                                            <p:fltVal val="0"/>
                                          </p:val>
                                        </p:tav>
                                        <p:tav tm="100000">
                                          <p:val>
                                            <p:strVal val="#ppt_h"/>
                                          </p:val>
                                        </p:tav>
                                      </p:tavLst>
                                    </p:anim>
                                    <p:animEffect transition="in" filter="fade">
                                      <p:cBhvr>
                                        <p:cTn id="9" dur="500"/>
                                        <p:tgtEl>
                                          <p:spTgt spid="7">
                                            <p:graphicEl>
                                              <a:dgm id="{0CBD6ED7-BA18-4D9C-BF0C-F235171C10F7}"/>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graphicEl>
                                              <a:dgm id="{B8E8DA45-A96D-4F1B-AAF9-0F871937819E}"/>
                                            </p:graphicEl>
                                          </p:spTgt>
                                        </p:tgtEl>
                                        <p:attrNameLst>
                                          <p:attrName>style.visibility</p:attrName>
                                        </p:attrNameLst>
                                      </p:cBhvr>
                                      <p:to>
                                        <p:strVal val="visible"/>
                                      </p:to>
                                    </p:set>
                                    <p:anim calcmode="lin" valueType="num">
                                      <p:cBhvr>
                                        <p:cTn id="14" dur="500" fill="hold"/>
                                        <p:tgtEl>
                                          <p:spTgt spid="7">
                                            <p:graphicEl>
                                              <a:dgm id="{B8E8DA45-A96D-4F1B-AAF9-0F871937819E}"/>
                                            </p:graphicEl>
                                          </p:spTgt>
                                        </p:tgtEl>
                                        <p:attrNameLst>
                                          <p:attrName>ppt_w</p:attrName>
                                        </p:attrNameLst>
                                      </p:cBhvr>
                                      <p:tavLst>
                                        <p:tav tm="0">
                                          <p:val>
                                            <p:fltVal val="0"/>
                                          </p:val>
                                        </p:tav>
                                        <p:tav tm="100000">
                                          <p:val>
                                            <p:strVal val="#ppt_w"/>
                                          </p:val>
                                        </p:tav>
                                      </p:tavLst>
                                    </p:anim>
                                    <p:anim calcmode="lin" valueType="num">
                                      <p:cBhvr>
                                        <p:cTn id="15" dur="500" fill="hold"/>
                                        <p:tgtEl>
                                          <p:spTgt spid="7">
                                            <p:graphicEl>
                                              <a:dgm id="{B8E8DA45-A96D-4F1B-AAF9-0F871937819E}"/>
                                            </p:graphicEl>
                                          </p:spTgt>
                                        </p:tgtEl>
                                        <p:attrNameLst>
                                          <p:attrName>ppt_h</p:attrName>
                                        </p:attrNameLst>
                                      </p:cBhvr>
                                      <p:tavLst>
                                        <p:tav tm="0">
                                          <p:val>
                                            <p:fltVal val="0"/>
                                          </p:val>
                                        </p:tav>
                                        <p:tav tm="100000">
                                          <p:val>
                                            <p:strVal val="#ppt_h"/>
                                          </p:val>
                                        </p:tav>
                                      </p:tavLst>
                                    </p:anim>
                                    <p:animEffect transition="in" filter="fade">
                                      <p:cBhvr>
                                        <p:cTn id="16" dur="500"/>
                                        <p:tgtEl>
                                          <p:spTgt spid="7">
                                            <p:graphicEl>
                                              <a:dgm id="{B8E8DA45-A96D-4F1B-AAF9-0F871937819E}"/>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graphicEl>
                                              <a:dgm id="{5C323851-AD21-41F5-B828-D9D04B1F9B11}"/>
                                            </p:graphicEl>
                                          </p:spTgt>
                                        </p:tgtEl>
                                        <p:attrNameLst>
                                          <p:attrName>style.visibility</p:attrName>
                                        </p:attrNameLst>
                                      </p:cBhvr>
                                      <p:to>
                                        <p:strVal val="visible"/>
                                      </p:to>
                                    </p:set>
                                    <p:anim calcmode="lin" valueType="num">
                                      <p:cBhvr>
                                        <p:cTn id="21" dur="500" fill="hold"/>
                                        <p:tgtEl>
                                          <p:spTgt spid="7">
                                            <p:graphicEl>
                                              <a:dgm id="{5C323851-AD21-41F5-B828-D9D04B1F9B11}"/>
                                            </p:graphicEl>
                                          </p:spTgt>
                                        </p:tgtEl>
                                        <p:attrNameLst>
                                          <p:attrName>ppt_w</p:attrName>
                                        </p:attrNameLst>
                                      </p:cBhvr>
                                      <p:tavLst>
                                        <p:tav tm="0">
                                          <p:val>
                                            <p:fltVal val="0"/>
                                          </p:val>
                                        </p:tav>
                                        <p:tav tm="100000">
                                          <p:val>
                                            <p:strVal val="#ppt_w"/>
                                          </p:val>
                                        </p:tav>
                                      </p:tavLst>
                                    </p:anim>
                                    <p:anim calcmode="lin" valueType="num">
                                      <p:cBhvr>
                                        <p:cTn id="22" dur="500" fill="hold"/>
                                        <p:tgtEl>
                                          <p:spTgt spid="7">
                                            <p:graphicEl>
                                              <a:dgm id="{5C323851-AD21-41F5-B828-D9D04B1F9B11}"/>
                                            </p:graphicEl>
                                          </p:spTgt>
                                        </p:tgtEl>
                                        <p:attrNameLst>
                                          <p:attrName>ppt_h</p:attrName>
                                        </p:attrNameLst>
                                      </p:cBhvr>
                                      <p:tavLst>
                                        <p:tav tm="0">
                                          <p:val>
                                            <p:fltVal val="0"/>
                                          </p:val>
                                        </p:tav>
                                        <p:tav tm="100000">
                                          <p:val>
                                            <p:strVal val="#ppt_h"/>
                                          </p:val>
                                        </p:tav>
                                      </p:tavLst>
                                    </p:anim>
                                    <p:animEffect transition="in" filter="fade">
                                      <p:cBhvr>
                                        <p:cTn id="23" dur="500"/>
                                        <p:tgtEl>
                                          <p:spTgt spid="7">
                                            <p:graphicEl>
                                              <a:dgm id="{5C323851-AD21-41F5-B828-D9D04B1F9B11}"/>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graphicEl>
                                              <a:dgm id="{490271CA-FB43-44C5-B187-67A2D34CEAE0}"/>
                                            </p:graphicEl>
                                          </p:spTgt>
                                        </p:tgtEl>
                                        <p:attrNameLst>
                                          <p:attrName>style.visibility</p:attrName>
                                        </p:attrNameLst>
                                      </p:cBhvr>
                                      <p:to>
                                        <p:strVal val="visible"/>
                                      </p:to>
                                    </p:set>
                                    <p:anim calcmode="lin" valueType="num">
                                      <p:cBhvr>
                                        <p:cTn id="28" dur="500" fill="hold"/>
                                        <p:tgtEl>
                                          <p:spTgt spid="7">
                                            <p:graphicEl>
                                              <a:dgm id="{490271CA-FB43-44C5-B187-67A2D34CEAE0}"/>
                                            </p:graphicEl>
                                          </p:spTgt>
                                        </p:tgtEl>
                                        <p:attrNameLst>
                                          <p:attrName>ppt_w</p:attrName>
                                        </p:attrNameLst>
                                      </p:cBhvr>
                                      <p:tavLst>
                                        <p:tav tm="0">
                                          <p:val>
                                            <p:fltVal val="0"/>
                                          </p:val>
                                        </p:tav>
                                        <p:tav tm="100000">
                                          <p:val>
                                            <p:strVal val="#ppt_w"/>
                                          </p:val>
                                        </p:tav>
                                      </p:tavLst>
                                    </p:anim>
                                    <p:anim calcmode="lin" valueType="num">
                                      <p:cBhvr>
                                        <p:cTn id="29" dur="500" fill="hold"/>
                                        <p:tgtEl>
                                          <p:spTgt spid="7">
                                            <p:graphicEl>
                                              <a:dgm id="{490271CA-FB43-44C5-B187-67A2D34CEAE0}"/>
                                            </p:graphicEl>
                                          </p:spTgt>
                                        </p:tgtEl>
                                        <p:attrNameLst>
                                          <p:attrName>ppt_h</p:attrName>
                                        </p:attrNameLst>
                                      </p:cBhvr>
                                      <p:tavLst>
                                        <p:tav tm="0">
                                          <p:val>
                                            <p:fltVal val="0"/>
                                          </p:val>
                                        </p:tav>
                                        <p:tav tm="100000">
                                          <p:val>
                                            <p:strVal val="#ppt_h"/>
                                          </p:val>
                                        </p:tav>
                                      </p:tavLst>
                                    </p:anim>
                                    <p:animEffect transition="in" filter="fade">
                                      <p:cBhvr>
                                        <p:cTn id="30" dur="500"/>
                                        <p:tgtEl>
                                          <p:spTgt spid="7">
                                            <p:graphicEl>
                                              <a:dgm id="{490271CA-FB43-44C5-B187-67A2D34CEAE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Predictions Of Death</a:t>
            </a:r>
          </a:p>
        </p:txBody>
      </p:sp>
      <p:graphicFrame>
        <p:nvGraphicFramePr>
          <p:cNvPr id="5" name="Table 5">
            <a:extLst>
              <a:ext uri="{FF2B5EF4-FFF2-40B4-BE49-F238E27FC236}">
                <a16:creationId xmlns:a16="http://schemas.microsoft.com/office/drawing/2014/main" id="{E4632291-DC56-C6B0-3D86-42B385225AC7}"/>
              </a:ext>
            </a:extLst>
          </p:cNvPr>
          <p:cNvGraphicFramePr>
            <a:graphicFrameLocks noGrp="1"/>
          </p:cNvGraphicFramePr>
          <p:nvPr>
            <p:ph sz="half" idx="1"/>
          </p:nvPr>
        </p:nvGraphicFramePr>
        <p:xfrm>
          <a:off x="457200" y="1600200"/>
          <a:ext cx="8053754" cy="2455984"/>
        </p:xfrm>
        <a:graphic>
          <a:graphicData uri="http://schemas.openxmlformats.org/drawingml/2006/table">
            <a:tbl>
              <a:tblPr firstRow="1" bandRow="1">
                <a:tableStyleId>{5C22544A-7EE6-4342-B048-85BDC9FD1C3A}</a:tableStyleId>
              </a:tblPr>
              <a:tblGrid>
                <a:gridCol w="3411415">
                  <a:extLst>
                    <a:ext uri="{9D8B030D-6E8A-4147-A177-3AD203B41FA5}">
                      <a16:colId xmlns:a16="http://schemas.microsoft.com/office/drawing/2014/main" val="677630909"/>
                    </a:ext>
                  </a:extLst>
                </a:gridCol>
                <a:gridCol w="1524000">
                  <a:extLst>
                    <a:ext uri="{9D8B030D-6E8A-4147-A177-3AD203B41FA5}">
                      <a16:colId xmlns:a16="http://schemas.microsoft.com/office/drawing/2014/main" val="2436832091"/>
                    </a:ext>
                  </a:extLst>
                </a:gridCol>
                <a:gridCol w="1500554">
                  <a:extLst>
                    <a:ext uri="{9D8B030D-6E8A-4147-A177-3AD203B41FA5}">
                      <a16:colId xmlns:a16="http://schemas.microsoft.com/office/drawing/2014/main" val="2409202465"/>
                    </a:ext>
                  </a:extLst>
                </a:gridCol>
                <a:gridCol w="1617785">
                  <a:extLst>
                    <a:ext uri="{9D8B030D-6E8A-4147-A177-3AD203B41FA5}">
                      <a16:colId xmlns:a16="http://schemas.microsoft.com/office/drawing/2014/main" val="3452844185"/>
                    </a:ext>
                  </a:extLst>
                </a:gridCol>
              </a:tblGrid>
              <a:tr h="536602">
                <a:tc>
                  <a:txBody>
                    <a:bodyPr/>
                    <a:lstStyle/>
                    <a:p>
                      <a:endParaRPr lang="en-US" sz="2000"/>
                    </a:p>
                  </a:txBody>
                  <a:tcPr anchor="ctr">
                    <a:solidFill>
                      <a:srgbClr val="0000FF"/>
                    </a:solidFill>
                  </a:tcPr>
                </a:tc>
                <a:tc>
                  <a:txBody>
                    <a:bodyPr/>
                    <a:lstStyle/>
                    <a:p>
                      <a:pPr algn="ctr"/>
                      <a:r>
                        <a:rPr lang="en-US" sz="2500" b="0">
                          <a:latin typeface="+mj-lt"/>
                        </a:rPr>
                        <a:t>Mt.</a:t>
                      </a:r>
                    </a:p>
                  </a:txBody>
                  <a:tcPr anchor="ctr">
                    <a:solidFill>
                      <a:srgbClr val="0000FF"/>
                    </a:solidFill>
                  </a:tcPr>
                </a:tc>
                <a:tc>
                  <a:txBody>
                    <a:bodyPr/>
                    <a:lstStyle/>
                    <a:p>
                      <a:pPr algn="ctr"/>
                      <a:r>
                        <a:rPr lang="en-US" sz="2500" b="0">
                          <a:latin typeface="+mj-lt"/>
                        </a:rPr>
                        <a:t>Mk.</a:t>
                      </a:r>
                    </a:p>
                  </a:txBody>
                  <a:tcPr anchor="ctr">
                    <a:solidFill>
                      <a:srgbClr val="0000FF"/>
                    </a:solidFill>
                  </a:tcPr>
                </a:tc>
                <a:tc>
                  <a:txBody>
                    <a:bodyPr/>
                    <a:lstStyle/>
                    <a:p>
                      <a:pPr algn="ctr"/>
                      <a:r>
                        <a:rPr lang="en-US" sz="2500" b="0">
                          <a:latin typeface="+mj-lt"/>
                        </a:rPr>
                        <a:t>Lk.</a:t>
                      </a:r>
                    </a:p>
                  </a:txBody>
                  <a:tcPr anchor="ctr">
                    <a:solidFill>
                      <a:srgbClr val="0000FF"/>
                    </a:solidFill>
                  </a:tcPr>
                </a:tc>
                <a:extLst>
                  <a:ext uri="{0D108BD9-81ED-4DB2-BD59-A6C34878D82A}">
                    <a16:rowId xmlns:a16="http://schemas.microsoft.com/office/drawing/2014/main" val="2447504117"/>
                  </a:ext>
                </a:extLst>
              </a:tr>
              <a:tr h="639794">
                <a:tc>
                  <a:txBody>
                    <a:bodyPr/>
                    <a:lstStyle/>
                    <a:p>
                      <a:r>
                        <a:rPr lang="en-US" sz="2500">
                          <a:latin typeface="+mj-lt"/>
                        </a:rPr>
                        <a:t>Caesarea Philippi</a:t>
                      </a:r>
                    </a:p>
                  </a:txBody>
                  <a:tcPr anchor="ctr"/>
                </a:tc>
                <a:tc>
                  <a:txBody>
                    <a:bodyPr/>
                    <a:lstStyle/>
                    <a:p>
                      <a:r>
                        <a:rPr lang="en-US" sz="2500"/>
                        <a:t>16:21-26</a:t>
                      </a:r>
                    </a:p>
                  </a:txBody>
                  <a:tcPr anchor="ctr"/>
                </a:tc>
                <a:tc>
                  <a:txBody>
                    <a:bodyPr/>
                    <a:lstStyle/>
                    <a:p>
                      <a:r>
                        <a:rPr lang="en-US" sz="2500"/>
                        <a:t>8:31-37</a:t>
                      </a:r>
                    </a:p>
                  </a:txBody>
                  <a:tcPr anchor="ctr"/>
                </a:tc>
                <a:tc>
                  <a:txBody>
                    <a:bodyPr/>
                    <a:lstStyle/>
                    <a:p>
                      <a:r>
                        <a:rPr lang="en-US" sz="2500"/>
                        <a:t>9:22-25</a:t>
                      </a:r>
                    </a:p>
                  </a:txBody>
                  <a:tcPr anchor="ctr"/>
                </a:tc>
                <a:extLst>
                  <a:ext uri="{0D108BD9-81ED-4DB2-BD59-A6C34878D82A}">
                    <a16:rowId xmlns:a16="http://schemas.microsoft.com/office/drawing/2014/main" val="357789022"/>
                  </a:ext>
                </a:extLst>
              </a:tr>
              <a:tr h="639794">
                <a:tc>
                  <a:txBody>
                    <a:bodyPr/>
                    <a:lstStyle/>
                    <a:p>
                      <a:r>
                        <a:rPr lang="en-US" sz="2500">
                          <a:latin typeface="+mj-lt"/>
                        </a:rPr>
                        <a:t>Galilee</a:t>
                      </a:r>
                    </a:p>
                  </a:txBody>
                  <a:tcPr anchor="ctr"/>
                </a:tc>
                <a:tc>
                  <a:txBody>
                    <a:bodyPr/>
                    <a:lstStyle/>
                    <a:p>
                      <a:r>
                        <a:rPr lang="en-US" sz="2500"/>
                        <a:t>17:39-40</a:t>
                      </a:r>
                    </a:p>
                  </a:txBody>
                  <a:tcPr anchor="ctr"/>
                </a:tc>
                <a:tc>
                  <a:txBody>
                    <a:bodyPr/>
                    <a:lstStyle/>
                    <a:p>
                      <a:r>
                        <a:rPr lang="en-US" sz="2500"/>
                        <a:t>9:30-32</a:t>
                      </a:r>
                    </a:p>
                  </a:txBody>
                  <a:tcPr anchor="ctr"/>
                </a:tc>
                <a:tc>
                  <a:txBody>
                    <a:bodyPr/>
                    <a:lstStyle/>
                    <a:p>
                      <a:r>
                        <a:rPr lang="en-US" sz="2500"/>
                        <a:t>9:43-45</a:t>
                      </a:r>
                    </a:p>
                  </a:txBody>
                  <a:tcPr anchor="ctr"/>
                </a:tc>
                <a:extLst>
                  <a:ext uri="{0D108BD9-81ED-4DB2-BD59-A6C34878D82A}">
                    <a16:rowId xmlns:a16="http://schemas.microsoft.com/office/drawing/2014/main" val="3297302831"/>
                  </a:ext>
                </a:extLst>
              </a:tr>
              <a:tr h="639794">
                <a:tc>
                  <a:txBody>
                    <a:bodyPr/>
                    <a:lstStyle/>
                    <a:p>
                      <a:r>
                        <a:rPr lang="en-US" sz="2500">
                          <a:latin typeface="+mj-lt"/>
                        </a:rPr>
                        <a:t>Way to Jerusalem</a:t>
                      </a:r>
                    </a:p>
                  </a:txBody>
                  <a:tcPr anchor="ctr"/>
                </a:tc>
                <a:tc>
                  <a:txBody>
                    <a:bodyPr/>
                    <a:lstStyle/>
                    <a:p>
                      <a:r>
                        <a:rPr lang="en-US" sz="2500"/>
                        <a:t>20:17-19</a:t>
                      </a:r>
                    </a:p>
                  </a:txBody>
                  <a:tcPr anchor="ctr"/>
                </a:tc>
                <a:tc>
                  <a:txBody>
                    <a:bodyPr/>
                    <a:lstStyle/>
                    <a:p>
                      <a:r>
                        <a:rPr lang="en-US" sz="2500"/>
                        <a:t>10:32-34</a:t>
                      </a:r>
                    </a:p>
                  </a:txBody>
                  <a:tcPr anchor="ctr"/>
                </a:tc>
                <a:tc>
                  <a:txBody>
                    <a:bodyPr/>
                    <a:lstStyle/>
                    <a:p>
                      <a:r>
                        <a:rPr lang="en-US" sz="2500"/>
                        <a:t>18:31-34</a:t>
                      </a:r>
                    </a:p>
                  </a:txBody>
                  <a:tcPr anchor="ctr"/>
                </a:tc>
                <a:extLst>
                  <a:ext uri="{0D108BD9-81ED-4DB2-BD59-A6C34878D82A}">
                    <a16:rowId xmlns:a16="http://schemas.microsoft.com/office/drawing/2014/main" val="2695664593"/>
                  </a:ext>
                </a:extLst>
              </a:tr>
            </a:tbl>
          </a:graphicData>
        </a:graphic>
      </p:graphicFrame>
      <p:sp>
        <p:nvSpPr>
          <p:cNvPr id="6" name="Content Placeholder 5">
            <a:extLst>
              <a:ext uri="{FF2B5EF4-FFF2-40B4-BE49-F238E27FC236}">
                <a16:creationId xmlns:a16="http://schemas.microsoft.com/office/drawing/2014/main" id="{67D93772-E7F4-C3DB-7C8E-15E02980BF60}"/>
              </a:ext>
            </a:extLst>
          </p:cNvPr>
          <p:cNvSpPr>
            <a:spLocks noGrp="1"/>
          </p:cNvSpPr>
          <p:nvPr>
            <p:ph sz="half" idx="2"/>
          </p:nvPr>
        </p:nvSpPr>
        <p:spPr>
          <a:xfrm>
            <a:off x="545123" y="4700954"/>
            <a:ext cx="8053754" cy="1143000"/>
          </a:xfrm>
        </p:spPr>
        <p:txBody>
          <a:bodyPr/>
          <a:lstStyle/>
          <a:p>
            <a:r>
              <a:rPr lang="en-US"/>
              <a:t>Earlier hints  (Mt. 12:39-40; 16:4; Jn. 2:19; 3:14; 6:51</a:t>
            </a:r>
          </a:p>
        </p:txBody>
      </p:sp>
      <p:sp>
        <p:nvSpPr>
          <p:cNvPr id="4" name="Slide Number Placeholder 3"/>
          <p:cNvSpPr>
            <a:spLocks noGrp="1"/>
          </p:cNvSpPr>
          <p:nvPr>
            <p:ph type="sldNum" sz="quarter" idx="12"/>
          </p:nvPr>
        </p:nvSpPr>
        <p:spPr/>
        <p:txBody>
          <a:bodyPr/>
          <a:lstStyle/>
          <a:p>
            <a:fld id="{7B6BC45D-F11C-4045-B0AD-98D1EF7E19BB}" type="slidenum">
              <a:rPr lang="en-US" smtClean="0">
                <a:solidFill>
                  <a:srgbClr val="FFFFFF"/>
                </a:solidFill>
              </a:rPr>
              <a:pPr/>
              <a:t>784</a:t>
            </a:fld>
            <a:endParaRPr lang="en-US">
              <a:solidFill>
                <a:srgbClr val="FFFFFF"/>
              </a:solidFill>
            </a:endParaRPr>
          </a:p>
        </p:txBody>
      </p:sp>
      <p:sp>
        <p:nvSpPr>
          <p:cNvPr id="3" name="Date Placeholder 2">
            <a:extLst>
              <a:ext uri="{FF2B5EF4-FFF2-40B4-BE49-F238E27FC236}">
                <a16:creationId xmlns:a16="http://schemas.microsoft.com/office/drawing/2014/main" id="{236926F1-85E6-829D-A828-7DE7FB1965FA}"/>
              </a:ext>
            </a:extLst>
          </p:cNvPr>
          <p:cNvSpPr>
            <a:spLocks noGrp="1"/>
          </p:cNvSpPr>
          <p:nvPr>
            <p:ph type="dt" sz="half" idx="10"/>
          </p:nvPr>
        </p:nvSpPr>
        <p:spPr/>
        <p:txBody>
          <a:bodyPr/>
          <a:lstStyle/>
          <a:p>
            <a:r>
              <a:rPr lang="en-US"/>
              <a:t>Outline, 101</a:t>
            </a:r>
          </a:p>
        </p:txBody>
      </p:sp>
      <p:sp>
        <p:nvSpPr>
          <p:cNvPr id="7" name="Footer Placeholder 6">
            <a:extLst>
              <a:ext uri="{FF2B5EF4-FFF2-40B4-BE49-F238E27FC236}">
                <a16:creationId xmlns:a16="http://schemas.microsoft.com/office/drawing/2014/main" id="{D1BA0F36-AA7B-A648-BED0-9238EDFE0B64}"/>
              </a:ext>
            </a:extLst>
          </p:cNvPr>
          <p:cNvSpPr>
            <a:spLocks noGrp="1"/>
          </p:cNvSpPr>
          <p:nvPr>
            <p:ph type="ftr" sz="quarter" idx="11"/>
          </p:nvPr>
        </p:nvSpPr>
        <p:spPr/>
        <p:txBody>
          <a:bodyPr/>
          <a:lstStyle/>
          <a:p>
            <a:r>
              <a:rPr lang="en-US"/>
              <a:t>Kevin Kay</a:t>
            </a:r>
          </a:p>
        </p:txBody>
      </p:sp>
    </p:spTree>
    <p:extLst>
      <p:ext uri="{BB962C8B-B14F-4D97-AF65-F5344CB8AC3E}">
        <p14:creationId xmlns:p14="http://schemas.microsoft.com/office/powerpoint/2010/main" val="2888448713"/>
      </p:ext>
    </p:extLst>
  </p:cSld>
  <p:clrMapOvr>
    <a:masterClrMapping/>
  </p:clrMapOvr>
  <p:transition spd="med">
    <p:pull/>
  </p:transition>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8D6C55-B9EB-F895-FBC7-A8598022AA1F}"/>
              </a:ext>
            </a:extLst>
          </p:cNvPr>
          <p:cNvSpPr>
            <a:spLocks noGrp="1"/>
          </p:cNvSpPr>
          <p:nvPr>
            <p:ph type="title"/>
          </p:nvPr>
        </p:nvSpPr>
        <p:spPr/>
        <p:txBody>
          <a:bodyPr/>
          <a:lstStyle/>
          <a:p>
            <a:r>
              <a:rPr lang="en-US" dirty="0"/>
              <a:t>Jesus’ Prophecies</a:t>
            </a:r>
          </a:p>
        </p:txBody>
      </p:sp>
      <p:graphicFrame>
        <p:nvGraphicFramePr>
          <p:cNvPr id="7" name="Content Placeholder 6">
            <a:extLst>
              <a:ext uri="{FF2B5EF4-FFF2-40B4-BE49-F238E27FC236}">
                <a16:creationId xmlns:a16="http://schemas.microsoft.com/office/drawing/2014/main" id="{C0F388CB-9A91-020F-D69A-E0FC28374EE2}"/>
              </a:ext>
            </a:extLst>
          </p:cNvPr>
          <p:cNvGraphicFramePr>
            <a:graphicFrameLocks noGrp="1"/>
          </p:cNvGraphicFramePr>
          <p:nvPr>
            <p:ph idx="1"/>
            <p:extLst>
              <p:ext uri="{D42A27DB-BD31-4B8C-83A1-F6EECF244321}">
                <p14:modId xmlns:p14="http://schemas.microsoft.com/office/powerpoint/2010/main" val="3965626019"/>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A25ABDCF-BB9E-27A9-8563-8288CB4A168C}"/>
              </a:ext>
            </a:extLst>
          </p:cNvPr>
          <p:cNvSpPr>
            <a:spLocks noGrp="1"/>
          </p:cNvSpPr>
          <p:nvPr>
            <p:ph type="dt" sz="half" idx="10"/>
          </p:nvPr>
        </p:nvSpPr>
        <p:spPr/>
        <p:txBody>
          <a:bodyPr/>
          <a:lstStyle/>
          <a:p>
            <a:r>
              <a:rPr lang="en-US"/>
              <a:t>Outline, 101</a:t>
            </a:r>
          </a:p>
        </p:txBody>
      </p:sp>
      <p:sp>
        <p:nvSpPr>
          <p:cNvPr id="5" name="Footer Placeholder 4">
            <a:extLst>
              <a:ext uri="{FF2B5EF4-FFF2-40B4-BE49-F238E27FC236}">
                <a16:creationId xmlns:a16="http://schemas.microsoft.com/office/drawing/2014/main" id="{D09DC08D-71C0-2C5C-78DF-48D82AA0151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0917452-B969-7B76-6B88-237B91D00005}"/>
              </a:ext>
            </a:extLst>
          </p:cNvPr>
          <p:cNvSpPr>
            <a:spLocks noGrp="1"/>
          </p:cNvSpPr>
          <p:nvPr>
            <p:ph type="sldNum" sz="quarter" idx="12"/>
          </p:nvPr>
        </p:nvSpPr>
        <p:spPr/>
        <p:txBody>
          <a:bodyPr/>
          <a:lstStyle/>
          <a:p>
            <a:fld id="{27F658CE-3C2C-4608-AB25-6B872F7423A4}" type="slidenum">
              <a:rPr lang="en-US" smtClean="0"/>
              <a:t>785</a:t>
            </a:fld>
            <a:endParaRPr lang="en-US"/>
          </a:p>
        </p:txBody>
      </p:sp>
    </p:spTree>
    <p:extLst>
      <p:ext uri="{BB962C8B-B14F-4D97-AF65-F5344CB8AC3E}">
        <p14:creationId xmlns:p14="http://schemas.microsoft.com/office/powerpoint/2010/main" val="36664545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graphicEl>
                                              <a:dgm id="{0CBD6ED7-BA18-4D9C-BF0C-F235171C10F7}"/>
                                            </p:graphicEl>
                                          </p:spTgt>
                                        </p:tgtEl>
                                        <p:attrNameLst>
                                          <p:attrName>style.visibility</p:attrName>
                                        </p:attrNameLst>
                                      </p:cBhvr>
                                      <p:to>
                                        <p:strVal val="visible"/>
                                      </p:to>
                                    </p:set>
                                    <p:anim calcmode="lin" valueType="num">
                                      <p:cBhvr>
                                        <p:cTn id="7" dur="500" fill="hold"/>
                                        <p:tgtEl>
                                          <p:spTgt spid="7">
                                            <p:graphicEl>
                                              <a:dgm id="{0CBD6ED7-BA18-4D9C-BF0C-F235171C10F7}"/>
                                            </p:graphicEl>
                                          </p:spTgt>
                                        </p:tgtEl>
                                        <p:attrNameLst>
                                          <p:attrName>ppt_w</p:attrName>
                                        </p:attrNameLst>
                                      </p:cBhvr>
                                      <p:tavLst>
                                        <p:tav tm="0">
                                          <p:val>
                                            <p:fltVal val="0"/>
                                          </p:val>
                                        </p:tav>
                                        <p:tav tm="100000">
                                          <p:val>
                                            <p:strVal val="#ppt_w"/>
                                          </p:val>
                                        </p:tav>
                                      </p:tavLst>
                                    </p:anim>
                                    <p:anim calcmode="lin" valueType="num">
                                      <p:cBhvr>
                                        <p:cTn id="8" dur="500" fill="hold"/>
                                        <p:tgtEl>
                                          <p:spTgt spid="7">
                                            <p:graphicEl>
                                              <a:dgm id="{0CBD6ED7-BA18-4D9C-BF0C-F235171C10F7}"/>
                                            </p:graphicEl>
                                          </p:spTgt>
                                        </p:tgtEl>
                                        <p:attrNameLst>
                                          <p:attrName>ppt_h</p:attrName>
                                        </p:attrNameLst>
                                      </p:cBhvr>
                                      <p:tavLst>
                                        <p:tav tm="0">
                                          <p:val>
                                            <p:fltVal val="0"/>
                                          </p:val>
                                        </p:tav>
                                        <p:tav tm="100000">
                                          <p:val>
                                            <p:strVal val="#ppt_h"/>
                                          </p:val>
                                        </p:tav>
                                      </p:tavLst>
                                    </p:anim>
                                    <p:animEffect transition="in" filter="fade">
                                      <p:cBhvr>
                                        <p:cTn id="9" dur="500"/>
                                        <p:tgtEl>
                                          <p:spTgt spid="7">
                                            <p:graphicEl>
                                              <a:dgm id="{0CBD6ED7-BA18-4D9C-BF0C-F235171C10F7}"/>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graphicEl>
                                              <a:dgm id="{B8E8DA45-A96D-4F1B-AAF9-0F871937819E}"/>
                                            </p:graphicEl>
                                          </p:spTgt>
                                        </p:tgtEl>
                                        <p:attrNameLst>
                                          <p:attrName>style.visibility</p:attrName>
                                        </p:attrNameLst>
                                      </p:cBhvr>
                                      <p:to>
                                        <p:strVal val="visible"/>
                                      </p:to>
                                    </p:set>
                                    <p:anim calcmode="lin" valueType="num">
                                      <p:cBhvr>
                                        <p:cTn id="14" dur="500" fill="hold"/>
                                        <p:tgtEl>
                                          <p:spTgt spid="7">
                                            <p:graphicEl>
                                              <a:dgm id="{B8E8DA45-A96D-4F1B-AAF9-0F871937819E}"/>
                                            </p:graphicEl>
                                          </p:spTgt>
                                        </p:tgtEl>
                                        <p:attrNameLst>
                                          <p:attrName>ppt_w</p:attrName>
                                        </p:attrNameLst>
                                      </p:cBhvr>
                                      <p:tavLst>
                                        <p:tav tm="0">
                                          <p:val>
                                            <p:fltVal val="0"/>
                                          </p:val>
                                        </p:tav>
                                        <p:tav tm="100000">
                                          <p:val>
                                            <p:strVal val="#ppt_w"/>
                                          </p:val>
                                        </p:tav>
                                      </p:tavLst>
                                    </p:anim>
                                    <p:anim calcmode="lin" valueType="num">
                                      <p:cBhvr>
                                        <p:cTn id="15" dur="500" fill="hold"/>
                                        <p:tgtEl>
                                          <p:spTgt spid="7">
                                            <p:graphicEl>
                                              <a:dgm id="{B8E8DA45-A96D-4F1B-AAF9-0F871937819E}"/>
                                            </p:graphicEl>
                                          </p:spTgt>
                                        </p:tgtEl>
                                        <p:attrNameLst>
                                          <p:attrName>ppt_h</p:attrName>
                                        </p:attrNameLst>
                                      </p:cBhvr>
                                      <p:tavLst>
                                        <p:tav tm="0">
                                          <p:val>
                                            <p:fltVal val="0"/>
                                          </p:val>
                                        </p:tav>
                                        <p:tav tm="100000">
                                          <p:val>
                                            <p:strVal val="#ppt_h"/>
                                          </p:val>
                                        </p:tav>
                                      </p:tavLst>
                                    </p:anim>
                                    <p:animEffect transition="in" filter="fade">
                                      <p:cBhvr>
                                        <p:cTn id="16" dur="500"/>
                                        <p:tgtEl>
                                          <p:spTgt spid="7">
                                            <p:graphicEl>
                                              <a:dgm id="{B8E8DA45-A96D-4F1B-AAF9-0F871937819E}"/>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graphicEl>
                                              <a:dgm id="{5C323851-AD21-41F5-B828-D9D04B1F9B11}"/>
                                            </p:graphicEl>
                                          </p:spTgt>
                                        </p:tgtEl>
                                        <p:attrNameLst>
                                          <p:attrName>style.visibility</p:attrName>
                                        </p:attrNameLst>
                                      </p:cBhvr>
                                      <p:to>
                                        <p:strVal val="visible"/>
                                      </p:to>
                                    </p:set>
                                    <p:anim calcmode="lin" valueType="num">
                                      <p:cBhvr>
                                        <p:cTn id="21" dur="500" fill="hold"/>
                                        <p:tgtEl>
                                          <p:spTgt spid="7">
                                            <p:graphicEl>
                                              <a:dgm id="{5C323851-AD21-41F5-B828-D9D04B1F9B11}"/>
                                            </p:graphicEl>
                                          </p:spTgt>
                                        </p:tgtEl>
                                        <p:attrNameLst>
                                          <p:attrName>ppt_w</p:attrName>
                                        </p:attrNameLst>
                                      </p:cBhvr>
                                      <p:tavLst>
                                        <p:tav tm="0">
                                          <p:val>
                                            <p:fltVal val="0"/>
                                          </p:val>
                                        </p:tav>
                                        <p:tav tm="100000">
                                          <p:val>
                                            <p:strVal val="#ppt_w"/>
                                          </p:val>
                                        </p:tav>
                                      </p:tavLst>
                                    </p:anim>
                                    <p:anim calcmode="lin" valueType="num">
                                      <p:cBhvr>
                                        <p:cTn id="22" dur="500" fill="hold"/>
                                        <p:tgtEl>
                                          <p:spTgt spid="7">
                                            <p:graphicEl>
                                              <a:dgm id="{5C323851-AD21-41F5-B828-D9D04B1F9B11}"/>
                                            </p:graphicEl>
                                          </p:spTgt>
                                        </p:tgtEl>
                                        <p:attrNameLst>
                                          <p:attrName>ppt_h</p:attrName>
                                        </p:attrNameLst>
                                      </p:cBhvr>
                                      <p:tavLst>
                                        <p:tav tm="0">
                                          <p:val>
                                            <p:fltVal val="0"/>
                                          </p:val>
                                        </p:tav>
                                        <p:tav tm="100000">
                                          <p:val>
                                            <p:strVal val="#ppt_h"/>
                                          </p:val>
                                        </p:tav>
                                      </p:tavLst>
                                    </p:anim>
                                    <p:animEffect transition="in" filter="fade">
                                      <p:cBhvr>
                                        <p:cTn id="23" dur="500"/>
                                        <p:tgtEl>
                                          <p:spTgt spid="7">
                                            <p:graphicEl>
                                              <a:dgm id="{5C323851-AD21-41F5-B828-D9D04B1F9B11}"/>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graphicEl>
                                              <a:dgm id="{490271CA-FB43-44C5-B187-67A2D34CEAE0}"/>
                                            </p:graphicEl>
                                          </p:spTgt>
                                        </p:tgtEl>
                                        <p:attrNameLst>
                                          <p:attrName>style.visibility</p:attrName>
                                        </p:attrNameLst>
                                      </p:cBhvr>
                                      <p:to>
                                        <p:strVal val="visible"/>
                                      </p:to>
                                    </p:set>
                                    <p:anim calcmode="lin" valueType="num">
                                      <p:cBhvr>
                                        <p:cTn id="28" dur="500" fill="hold"/>
                                        <p:tgtEl>
                                          <p:spTgt spid="7">
                                            <p:graphicEl>
                                              <a:dgm id="{490271CA-FB43-44C5-B187-67A2D34CEAE0}"/>
                                            </p:graphicEl>
                                          </p:spTgt>
                                        </p:tgtEl>
                                        <p:attrNameLst>
                                          <p:attrName>ppt_w</p:attrName>
                                        </p:attrNameLst>
                                      </p:cBhvr>
                                      <p:tavLst>
                                        <p:tav tm="0">
                                          <p:val>
                                            <p:fltVal val="0"/>
                                          </p:val>
                                        </p:tav>
                                        <p:tav tm="100000">
                                          <p:val>
                                            <p:strVal val="#ppt_w"/>
                                          </p:val>
                                        </p:tav>
                                      </p:tavLst>
                                    </p:anim>
                                    <p:anim calcmode="lin" valueType="num">
                                      <p:cBhvr>
                                        <p:cTn id="29" dur="500" fill="hold"/>
                                        <p:tgtEl>
                                          <p:spTgt spid="7">
                                            <p:graphicEl>
                                              <a:dgm id="{490271CA-FB43-44C5-B187-67A2D34CEAE0}"/>
                                            </p:graphicEl>
                                          </p:spTgt>
                                        </p:tgtEl>
                                        <p:attrNameLst>
                                          <p:attrName>ppt_h</p:attrName>
                                        </p:attrNameLst>
                                      </p:cBhvr>
                                      <p:tavLst>
                                        <p:tav tm="0">
                                          <p:val>
                                            <p:fltVal val="0"/>
                                          </p:val>
                                        </p:tav>
                                        <p:tav tm="100000">
                                          <p:val>
                                            <p:strVal val="#ppt_h"/>
                                          </p:val>
                                        </p:tav>
                                      </p:tavLst>
                                    </p:anim>
                                    <p:animEffect transition="in" filter="fade">
                                      <p:cBhvr>
                                        <p:cTn id="30" dur="500"/>
                                        <p:tgtEl>
                                          <p:spTgt spid="7">
                                            <p:graphicEl>
                                              <a:dgm id="{490271CA-FB43-44C5-B187-67A2D34CEAE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8D6C55-B9EB-F895-FBC7-A8598022AA1F}"/>
              </a:ext>
            </a:extLst>
          </p:cNvPr>
          <p:cNvSpPr>
            <a:spLocks noGrp="1"/>
          </p:cNvSpPr>
          <p:nvPr>
            <p:ph type="title"/>
          </p:nvPr>
        </p:nvSpPr>
        <p:spPr/>
        <p:txBody>
          <a:bodyPr/>
          <a:lstStyle/>
          <a:p>
            <a:r>
              <a:rPr lang="en-US" dirty="0"/>
              <a:t>Prophecies In Acts</a:t>
            </a:r>
          </a:p>
        </p:txBody>
      </p:sp>
      <p:graphicFrame>
        <p:nvGraphicFramePr>
          <p:cNvPr id="7" name="Content Placeholder 6">
            <a:extLst>
              <a:ext uri="{FF2B5EF4-FFF2-40B4-BE49-F238E27FC236}">
                <a16:creationId xmlns:a16="http://schemas.microsoft.com/office/drawing/2014/main" id="{C0F388CB-9A91-020F-D69A-E0FC28374EE2}"/>
              </a:ext>
            </a:extLst>
          </p:cNvPr>
          <p:cNvGraphicFramePr>
            <a:graphicFrameLocks noGrp="1"/>
          </p:cNvGraphicFramePr>
          <p:nvPr>
            <p:ph idx="1"/>
            <p:extLst>
              <p:ext uri="{D42A27DB-BD31-4B8C-83A1-F6EECF244321}">
                <p14:modId xmlns:p14="http://schemas.microsoft.com/office/powerpoint/2010/main" val="2735463254"/>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A25ABDCF-BB9E-27A9-8563-8288CB4A168C}"/>
              </a:ext>
            </a:extLst>
          </p:cNvPr>
          <p:cNvSpPr>
            <a:spLocks noGrp="1"/>
          </p:cNvSpPr>
          <p:nvPr>
            <p:ph type="dt" sz="half" idx="10"/>
          </p:nvPr>
        </p:nvSpPr>
        <p:spPr/>
        <p:txBody>
          <a:bodyPr/>
          <a:lstStyle/>
          <a:p>
            <a:r>
              <a:rPr lang="en-US"/>
              <a:t>Outline, 101</a:t>
            </a:r>
          </a:p>
        </p:txBody>
      </p:sp>
      <p:sp>
        <p:nvSpPr>
          <p:cNvPr id="5" name="Footer Placeholder 4">
            <a:extLst>
              <a:ext uri="{FF2B5EF4-FFF2-40B4-BE49-F238E27FC236}">
                <a16:creationId xmlns:a16="http://schemas.microsoft.com/office/drawing/2014/main" id="{D09DC08D-71C0-2C5C-78DF-48D82AA0151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0917452-B969-7B76-6B88-237B91D00005}"/>
              </a:ext>
            </a:extLst>
          </p:cNvPr>
          <p:cNvSpPr>
            <a:spLocks noGrp="1"/>
          </p:cNvSpPr>
          <p:nvPr>
            <p:ph type="sldNum" sz="quarter" idx="12"/>
          </p:nvPr>
        </p:nvSpPr>
        <p:spPr/>
        <p:txBody>
          <a:bodyPr/>
          <a:lstStyle/>
          <a:p>
            <a:fld id="{27F658CE-3C2C-4608-AB25-6B872F7423A4}" type="slidenum">
              <a:rPr lang="en-US" smtClean="0"/>
              <a:t>786</a:t>
            </a:fld>
            <a:endParaRPr lang="en-US"/>
          </a:p>
        </p:txBody>
      </p:sp>
    </p:spTree>
    <p:extLst>
      <p:ext uri="{BB962C8B-B14F-4D97-AF65-F5344CB8AC3E}">
        <p14:creationId xmlns:p14="http://schemas.microsoft.com/office/powerpoint/2010/main" val="344177888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graphicEl>
                                              <a:dgm id="{0CBD6ED7-BA18-4D9C-BF0C-F235171C10F7}"/>
                                            </p:graphicEl>
                                          </p:spTgt>
                                        </p:tgtEl>
                                        <p:attrNameLst>
                                          <p:attrName>style.visibility</p:attrName>
                                        </p:attrNameLst>
                                      </p:cBhvr>
                                      <p:to>
                                        <p:strVal val="visible"/>
                                      </p:to>
                                    </p:set>
                                    <p:anim calcmode="lin" valueType="num">
                                      <p:cBhvr>
                                        <p:cTn id="7" dur="500" fill="hold"/>
                                        <p:tgtEl>
                                          <p:spTgt spid="7">
                                            <p:graphicEl>
                                              <a:dgm id="{0CBD6ED7-BA18-4D9C-BF0C-F235171C10F7}"/>
                                            </p:graphicEl>
                                          </p:spTgt>
                                        </p:tgtEl>
                                        <p:attrNameLst>
                                          <p:attrName>ppt_w</p:attrName>
                                        </p:attrNameLst>
                                      </p:cBhvr>
                                      <p:tavLst>
                                        <p:tav tm="0">
                                          <p:val>
                                            <p:fltVal val="0"/>
                                          </p:val>
                                        </p:tav>
                                        <p:tav tm="100000">
                                          <p:val>
                                            <p:strVal val="#ppt_w"/>
                                          </p:val>
                                        </p:tav>
                                      </p:tavLst>
                                    </p:anim>
                                    <p:anim calcmode="lin" valueType="num">
                                      <p:cBhvr>
                                        <p:cTn id="8" dur="500" fill="hold"/>
                                        <p:tgtEl>
                                          <p:spTgt spid="7">
                                            <p:graphicEl>
                                              <a:dgm id="{0CBD6ED7-BA18-4D9C-BF0C-F235171C10F7}"/>
                                            </p:graphicEl>
                                          </p:spTgt>
                                        </p:tgtEl>
                                        <p:attrNameLst>
                                          <p:attrName>ppt_h</p:attrName>
                                        </p:attrNameLst>
                                      </p:cBhvr>
                                      <p:tavLst>
                                        <p:tav tm="0">
                                          <p:val>
                                            <p:fltVal val="0"/>
                                          </p:val>
                                        </p:tav>
                                        <p:tav tm="100000">
                                          <p:val>
                                            <p:strVal val="#ppt_h"/>
                                          </p:val>
                                        </p:tav>
                                      </p:tavLst>
                                    </p:anim>
                                    <p:animEffect transition="in" filter="fade">
                                      <p:cBhvr>
                                        <p:cTn id="9" dur="500"/>
                                        <p:tgtEl>
                                          <p:spTgt spid="7">
                                            <p:graphicEl>
                                              <a:dgm id="{0CBD6ED7-BA18-4D9C-BF0C-F235171C10F7}"/>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graphicEl>
                                              <a:dgm id="{B8E8DA45-A96D-4F1B-AAF9-0F871937819E}"/>
                                            </p:graphicEl>
                                          </p:spTgt>
                                        </p:tgtEl>
                                        <p:attrNameLst>
                                          <p:attrName>style.visibility</p:attrName>
                                        </p:attrNameLst>
                                      </p:cBhvr>
                                      <p:to>
                                        <p:strVal val="visible"/>
                                      </p:to>
                                    </p:set>
                                    <p:anim calcmode="lin" valueType="num">
                                      <p:cBhvr>
                                        <p:cTn id="14" dur="500" fill="hold"/>
                                        <p:tgtEl>
                                          <p:spTgt spid="7">
                                            <p:graphicEl>
                                              <a:dgm id="{B8E8DA45-A96D-4F1B-AAF9-0F871937819E}"/>
                                            </p:graphicEl>
                                          </p:spTgt>
                                        </p:tgtEl>
                                        <p:attrNameLst>
                                          <p:attrName>ppt_w</p:attrName>
                                        </p:attrNameLst>
                                      </p:cBhvr>
                                      <p:tavLst>
                                        <p:tav tm="0">
                                          <p:val>
                                            <p:fltVal val="0"/>
                                          </p:val>
                                        </p:tav>
                                        <p:tav tm="100000">
                                          <p:val>
                                            <p:strVal val="#ppt_w"/>
                                          </p:val>
                                        </p:tav>
                                      </p:tavLst>
                                    </p:anim>
                                    <p:anim calcmode="lin" valueType="num">
                                      <p:cBhvr>
                                        <p:cTn id="15" dur="500" fill="hold"/>
                                        <p:tgtEl>
                                          <p:spTgt spid="7">
                                            <p:graphicEl>
                                              <a:dgm id="{B8E8DA45-A96D-4F1B-AAF9-0F871937819E}"/>
                                            </p:graphicEl>
                                          </p:spTgt>
                                        </p:tgtEl>
                                        <p:attrNameLst>
                                          <p:attrName>ppt_h</p:attrName>
                                        </p:attrNameLst>
                                      </p:cBhvr>
                                      <p:tavLst>
                                        <p:tav tm="0">
                                          <p:val>
                                            <p:fltVal val="0"/>
                                          </p:val>
                                        </p:tav>
                                        <p:tav tm="100000">
                                          <p:val>
                                            <p:strVal val="#ppt_h"/>
                                          </p:val>
                                        </p:tav>
                                      </p:tavLst>
                                    </p:anim>
                                    <p:animEffect transition="in" filter="fade">
                                      <p:cBhvr>
                                        <p:cTn id="16" dur="500"/>
                                        <p:tgtEl>
                                          <p:spTgt spid="7">
                                            <p:graphicEl>
                                              <a:dgm id="{B8E8DA45-A96D-4F1B-AAF9-0F871937819E}"/>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graphicEl>
                                              <a:dgm id="{5C323851-AD21-41F5-B828-D9D04B1F9B11}"/>
                                            </p:graphicEl>
                                          </p:spTgt>
                                        </p:tgtEl>
                                        <p:attrNameLst>
                                          <p:attrName>style.visibility</p:attrName>
                                        </p:attrNameLst>
                                      </p:cBhvr>
                                      <p:to>
                                        <p:strVal val="visible"/>
                                      </p:to>
                                    </p:set>
                                    <p:anim calcmode="lin" valueType="num">
                                      <p:cBhvr>
                                        <p:cTn id="21" dur="500" fill="hold"/>
                                        <p:tgtEl>
                                          <p:spTgt spid="7">
                                            <p:graphicEl>
                                              <a:dgm id="{5C323851-AD21-41F5-B828-D9D04B1F9B11}"/>
                                            </p:graphicEl>
                                          </p:spTgt>
                                        </p:tgtEl>
                                        <p:attrNameLst>
                                          <p:attrName>ppt_w</p:attrName>
                                        </p:attrNameLst>
                                      </p:cBhvr>
                                      <p:tavLst>
                                        <p:tav tm="0">
                                          <p:val>
                                            <p:fltVal val="0"/>
                                          </p:val>
                                        </p:tav>
                                        <p:tav tm="100000">
                                          <p:val>
                                            <p:strVal val="#ppt_w"/>
                                          </p:val>
                                        </p:tav>
                                      </p:tavLst>
                                    </p:anim>
                                    <p:anim calcmode="lin" valueType="num">
                                      <p:cBhvr>
                                        <p:cTn id="22" dur="500" fill="hold"/>
                                        <p:tgtEl>
                                          <p:spTgt spid="7">
                                            <p:graphicEl>
                                              <a:dgm id="{5C323851-AD21-41F5-B828-D9D04B1F9B11}"/>
                                            </p:graphicEl>
                                          </p:spTgt>
                                        </p:tgtEl>
                                        <p:attrNameLst>
                                          <p:attrName>ppt_h</p:attrName>
                                        </p:attrNameLst>
                                      </p:cBhvr>
                                      <p:tavLst>
                                        <p:tav tm="0">
                                          <p:val>
                                            <p:fltVal val="0"/>
                                          </p:val>
                                        </p:tav>
                                        <p:tav tm="100000">
                                          <p:val>
                                            <p:strVal val="#ppt_h"/>
                                          </p:val>
                                        </p:tav>
                                      </p:tavLst>
                                    </p:anim>
                                    <p:animEffect transition="in" filter="fade">
                                      <p:cBhvr>
                                        <p:cTn id="23" dur="500"/>
                                        <p:tgtEl>
                                          <p:spTgt spid="7">
                                            <p:graphicEl>
                                              <a:dgm id="{5C323851-AD21-41F5-B828-D9D04B1F9B11}"/>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graphicEl>
                                              <a:dgm id="{490271CA-FB43-44C5-B187-67A2D34CEAE0}"/>
                                            </p:graphicEl>
                                          </p:spTgt>
                                        </p:tgtEl>
                                        <p:attrNameLst>
                                          <p:attrName>style.visibility</p:attrName>
                                        </p:attrNameLst>
                                      </p:cBhvr>
                                      <p:to>
                                        <p:strVal val="visible"/>
                                      </p:to>
                                    </p:set>
                                    <p:anim calcmode="lin" valueType="num">
                                      <p:cBhvr>
                                        <p:cTn id="28" dur="500" fill="hold"/>
                                        <p:tgtEl>
                                          <p:spTgt spid="7">
                                            <p:graphicEl>
                                              <a:dgm id="{490271CA-FB43-44C5-B187-67A2D34CEAE0}"/>
                                            </p:graphicEl>
                                          </p:spTgt>
                                        </p:tgtEl>
                                        <p:attrNameLst>
                                          <p:attrName>ppt_w</p:attrName>
                                        </p:attrNameLst>
                                      </p:cBhvr>
                                      <p:tavLst>
                                        <p:tav tm="0">
                                          <p:val>
                                            <p:fltVal val="0"/>
                                          </p:val>
                                        </p:tav>
                                        <p:tav tm="100000">
                                          <p:val>
                                            <p:strVal val="#ppt_w"/>
                                          </p:val>
                                        </p:tav>
                                      </p:tavLst>
                                    </p:anim>
                                    <p:anim calcmode="lin" valueType="num">
                                      <p:cBhvr>
                                        <p:cTn id="29" dur="500" fill="hold"/>
                                        <p:tgtEl>
                                          <p:spTgt spid="7">
                                            <p:graphicEl>
                                              <a:dgm id="{490271CA-FB43-44C5-B187-67A2D34CEAE0}"/>
                                            </p:graphicEl>
                                          </p:spTgt>
                                        </p:tgtEl>
                                        <p:attrNameLst>
                                          <p:attrName>ppt_h</p:attrName>
                                        </p:attrNameLst>
                                      </p:cBhvr>
                                      <p:tavLst>
                                        <p:tav tm="0">
                                          <p:val>
                                            <p:fltVal val="0"/>
                                          </p:val>
                                        </p:tav>
                                        <p:tav tm="100000">
                                          <p:val>
                                            <p:strVal val="#ppt_h"/>
                                          </p:val>
                                        </p:tav>
                                      </p:tavLst>
                                    </p:anim>
                                    <p:animEffect transition="in" filter="fade">
                                      <p:cBhvr>
                                        <p:cTn id="30" dur="500"/>
                                        <p:tgtEl>
                                          <p:spTgt spid="7">
                                            <p:graphicEl>
                                              <a:dgm id="{490271CA-FB43-44C5-B187-67A2D34CEAE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8D6C55-B9EB-F895-FBC7-A8598022AA1F}"/>
              </a:ext>
            </a:extLst>
          </p:cNvPr>
          <p:cNvSpPr>
            <a:spLocks noGrp="1"/>
          </p:cNvSpPr>
          <p:nvPr>
            <p:ph type="title"/>
          </p:nvPr>
        </p:nvSpPr>
        <p:spPr/>
        <p:txBody>
          <a:bodyPr/>
          <a:lstStyle/>
          <a:p>
            <a:r>
              <a:rPr lang="en-US" dirty="0"/>
              <a:t>Other Events</a:t>
            </a:r>
          </a:p>
        </p:txBody>
      </p:sp>
      <p:graphicFrame>
        <p:nvGraphicFramePr>
          <p:cNvPr id="7" name="Content Placeholder 6">
            <a:extLst>
              <a:ext uri="{FF2B5EF4-FFF2-40B4-BE49-F238E27FC236}">
                <a16:creationId xmlns:a16="http://schemas.microsoft.com/office/drawing/2014/main" id="{C0F388CB-9A91-020F-D69A-E0FC28374EE2}"/>
              </a:ext>
            </a:extLst>
          </p:cNvPr>
          <p:cNvGraphicFramePr>
            <a:graphicFrameLocks noGrp="1"/>
          </p:cNvGraphicFramePr>
          <p:nvPr>
            <p:ph idx="1"/>
            <p:extLst>
              <p:ext uri="{D42A27DB-BD31-4B8C-83A1-F6EECF244321}">
                <p14:modId xmlns:p14="http://schemas.microsoft.com/office/powerpoint/2010/main" val="3897729836"/>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A25ABDCF-BB9E-27A9-8563-8288CB4A168C}"/>
              </a:ext>
            </a:extLst>
          </p:cNvPr>
          <p:cNvSpPr>
            <a:spLocks noGrp="1"/>
          </p:cNvSpPr>
          <p:nvPr>
            <p:ph type="dt" sz="half" idx="10"/>
          </p:nvPr>
        </p:nvSpPr>
        <p:spPr/>
        <p:txBody>
          <a:bodyPr/>
          <a:lstStyle/>
          <a:p>
            <a:r>
              <a:rPr lang="en-US"/>
              <a:t>Outline, 101</a:t>
            </a:r>
          </a:p>
        </p:txBody>
      </p:sp>
      <p:sp>
        <p:nvSpPr>
          <p:cNvPr id="5" name="Footer Placeholder 4">
            <a:extLst>
              <a:ext uri="{FF2B5EF4-FFF2-40B4-BE49-F238E27FC236}">
                <a16:creationId xmlns:a16="http://schemas.microsoft.com/office/drawing/2014/main" id="{D09DC08D-71C0-2C5C-78DF-48D82AA0151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0917452-B969-7B76-6B88-237B91D00005}"/>
              </a:ext>
            </a:extLst>
          </p:cNvPr>
          <p:cNvSpPr>
            <a:spLocks noGrp="1"/>
          </p:cNvSpPr>
          <p:nvPr>
            <p:ph type="sldNum" sz="quarter" idx="12"/>
          </p:nvPr>
        </p:nvSpPr>
        <p:spPr/>
        <p:txBody>
          <a:bodyPr/>
          <a:lstStyle/>
          <a:p>
            <a:fld id="{27F658CE-3C2C-4608-AB25-6B872F7423A4}" type="slidenum">
              <a:rPr lang="en-US" smtClean="0"/>
              <a:t>787</a:t>
            </a:fld>
            <a:endParaRPr lang="en-US"/>
          </a:p>
        </p:txBody>
      </p:sp>
    </p:spTree>
    <p:extLst>
      <p:ext uri="{BB962C8B-B14F-4D97-AF65-F5344CB8AC3E}">
        <p14:creationId xmlns:p14="http://schemas.microsoft.com/office/powerpoint/2010/main" val="42740669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graphicEl>
                                              <a:dgm id="{0CBD6ED7-BA18-4D9C-BF0C-F235171C10F7}"/>
                                            </p:graphicEl>
                                          </p:spTgt>
                                        </p:tgtEl>
                                        <p:attrNameLst>
                                          <p:attrName>style.visibility</p:attrName>
                                        </p:attrNameLst>
                                      </p:cBhvr>
                                      <p:to>
                                        <p:strVal val="visible"/>
                                      </p:to>
                                    </p:set>
                                    <p:anim calcmode="lin" valueType="num">
                                      <p:cBhvr>
                                        <p:cTn id="7" dur="500" fill="hold"/>
                                        <p:tgtEl>
                                          <p:spTgt spid="7">
                                            <p:graphicEl>
                                              <a:dgm id="{0CBD6ED7-BA18-4D9C-BF0C-F235171C10F7}"/>
                                            </p:graphicEl>
                                          </p:spTgt>
                                        </p:tgtEl>
                                        <p:attrNameLst>
                                          <p:attrName>ppt_w</p:attrName>
                                        </p:attrNameLst>
                                      </p:cBhvr>
                                      <p:tavLst>
                                        <p:tav tm="0">
                                          <p:val>
                                            <p:fltVal val="0"/>
                                          </p:val>
                                        </p:tav>
                                        <p:tav tm="100000">
                                          <p:val>
                                            <p:strVal val="#ppt_w"/>
                                          </p:val>
                                        </p:tav>
                                      </p:tavLst>
                                    </p:anim>
                                    <p:anim calcmode="lin" valueType="num">
                                      <p:cBhvr>
                                        <p:cTn id="8" dur="500" fill="hold"/>
                                        <p:tgtEl>
                                          <p:spTgt spid="7">
                                            <p:graphicEl>
                                              <a:dgm id="{0CBD6ED7-BA18-4D9C-BF0C-F235171C10F7}"/>
                                            </p:graphicEl>
                                          </p:spTgt>
                                        </p:tgtEl>
                                        <p:attrNameLst>
                                          <p:attrName>ppt_h</p:attrName>
                                        </p:attrNameLst>
                                      </p:cBhvr>
                                      <p:tavLst>
                                        <p:tav tm="0">
                                          <p:val>
                                            <p:fltVal val="0"/>
                                          </p:val>
                                        </p:tav>
                                        <p:tav tm="100000">
                                          <p:val>
                                            <p:strVal val="#ppt_h"/>
                                          </p:val>
                                        </p:tav>
                                      </p:tavLst>
                                    </p:anim>
                                    <p:animEffect transition="in" filter="fade">
                                      <p:cBhvr>
                                        <p:cTn id="9" dur="500"/>
                                        <p:tgtEl>
                                          <p:spTgt spid="7">
                                            <p:graphicEl>
                                              <a:dgm id="{0CBD6ED7-BA18-4D9C-BF0C-F235171C10F7}"/>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graphicEl>
                                              <a:dgm id="{B8E8DA45-A96D-4F1B-AAF9-0F871937819E}"/>
                                            </p:graphicEl>
                                          </p:spTgt>
                                        </p:tgtEl>
                                        <p:attrNameLst>
                                          <p:attrName>style.visibility</p:attrName>
                                        </p:attrNameLst>
                                      </p:cBhvr>
                                      <p:to>
                                        <p:strVal val="visible"/>
                                      </p:to>
                                    </p:set>
                                    <p:anim calcmode="lin" valueType="num">
                                      <p:cBhvr>
                                        <p:cTn id="14" dur="500" fill="hold"/>
                                        <p:tgtEl>
                                          <p:spTgt spid="7">
                                            <p:graphicEl>
                                              <a:dgm id="{B8E8DA45-A96D-4F1B-AAF9-0F871937819E}"/>
                                            </p:graphicEl>
                                          </p:spTgt>
                                        </p:tgtEl>
                                        <p:attrNameLst>
                                          <p:attrName>ppt_w</p:attrName>
                                        </p:attrNameLst>
                                      </p:cBhvr>
                                      <p:tavLst>
                                        <p:tav tm="0">
                                          <p:val>
                                            <p:fltVal val="0"/>
                                          </p:val>
                                        </p:tav>
                                        <p:tav tm="100000">
                                          <p:val>
                                            <p:strVal val="#ppt_w"/>
                                          </p:val>
                                        </p:tav>
                                      </p:tavLst>
                                    </p:anim>
                                    <p:anim calcmode="lin" valueType="num">
                                      <p:cBhvr>
                                        <p:cTn id="15" dur="500" fill="hold"/>
                                        <p:tgtEl>
                                          <p:spTgt spid="7">
                                            <p:graphicEl>
                                              <a:dgm id="{B8E8DA45-A96D-4F1B-AAF9-0F871937819E}"/>
                                            </p:graphicEl>
                                          </p:spTgt>
                                        </p:tgtEl>
                                        <p:attrNameLst>
                                          <p:attrName>ppt_h</p:attrName>
                                        </p:attrNameLst>
                                      </p:cBhvr>
                                      <p:tavLst>
                                        <p:tav tm="0">
                                          <p:val>
                                            <p:fltVal val="0"/>
                                          </p:val>
                                        </p:tav>
                                        <p:tav tm="100000">
                                          <p:val>
                                            <p:strVal val="#ppt_h"/>
                                          </p:val>
                                        </p:tav>
                                      </p:tavLst>
                                    </p:anim>
                                    <p:animEffect transition="in" filter="fade">
                                      <p:cBhvr>
                                        <p:cTn id="16" dur="500"/>
                                        <p:tgtEl>
                                          <p:spTgt spid="7">
                                            <p:graphicEl>
                                              <a:dgm id="{B8E8DA45-A96D-4F1B-AAF9-0F871937819E}"/>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graphicEl>
                                              <a:dgm id="{5C323851-AD21-41F5-B828-D9D04B1F9B11}"/>
                                            </p:graphicEl>
                                          </p:spTgt>
                                        </p:tgtEl>
                                        <p:attrNameLst>
                                          <p:attrName>style.visibility</p:attrName>
                                        </p:attrNameLst>
                                      </p:cBhvr>
                                      <p:to>
                                        <p:strVal val="visible"/>
                                      </p:to>
                                    </p:set>
                                    <p:anim calcmode="lin" valueType="num">
                                      <p:cBhvr>
                                        <p:cTn id="21" dur="500" fill="hold"/>
                                        <p:tgtEl>
                                          <p:spTgt spid="7">
                                            <p:graphicEl>
                                              <a:dgm id="{5C323851-AD21-41F5-B828-D9D04B1F9B11}"/>
                                            </p:graphicEl>
                                          </p:spTgt>
                                        </p:tgtEl>
                                        <p:attrNameLst>
                                          <p:attrName>ppt_w</p:attrName>
                                        </p:attrNameLst>
                                      </p:cBhvr>
                                      <p:tavLst>
                                        <p:tav tm="0">
                                          <p:val>
                                            <p:fltVal val="0"/>
                                          </p:val>
                                        </p:tav>
                                        <p:tav tm="100000">
                                          <p:val>
                                            <p:strVal val="#ppt_w"/>
                                          </p:val>
                                        </p:tav>
                                      </p:tavLst>
                                    </p:anim>
                                    <p:anim calcmode="lin" valueType="num">
                                      <p:cBhvr>
                                        <p:cTn id="22" dur="500" fill="hold"/>
                                        <p:tgtEl>
                                          <p:spTgt spid="7">
                                            <p:graphicEl>
                                              <a:dgm id="{5C323851-AD21-41F5-B828-D9D04B1F9B11}"/>
                                            </p:graphicEl>
                                          </p:spTgt>
                                        </p:tgtEl>
                                        <p:attrNameLst>
                                          <p:attrName>ppt_h</p:attrName>
                                        </p:attrNameLst>
                                      </p:cBhvr>
                                      <p:tavLst>
                                        <p:tav tm="0">
                                          <p:val>
                                            <p:fltVal val="0"/>
                                          </p:val>
                                        </p:tav>
                                        <p:tav tm="100000">
                                          <p:val>
                                            <p:strVal val="#ppt_h"/>
                                          </p:val>
                                        </p:tav>
                                      </p:tavLst>
                                    </p:anim>
                                    <p:animEffect transition="in" filter="fade">
                                      <p:cBhvr>
                                        <p:cTn id="23" dur="500"/>
                                        <p:tgtEl>
                                          <p:spTgt spid="7">
                                            <p:graphicEl>
                                              <a:dgm id="{5C323851-AD21-41F5-B828-D9D04B1F9B11}"/>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graphicEl>
                                              <a:dgm id="{490271CA-FB43-44C5-B187-67A2D34CEAE0}"/>
                                            </p:graphicEl>
                                          </p:spTgt>
                                        </p:tgtEl>
                                        <p:attrNameLst>
                                          <p:attrName>style.visibility</p:attrName>
                                        </p:attrNameLst>
                                      </p:cBhvr>
                                      <p:to>
                                        <p:strVal val="visible"/>
                                      </p:to>
                                    </p:set>
                                    <p:anim calcmode="lin" valueType="num">
                                      <p:cBhvr>
                                        <p:cTn id="28" dur="500" fill="hold"/>
                                        <p:tgtEl>
                                          <p:spTgt spid="7">
                                            <p:graphicEl>
                                              <a:dgm id="{490271CA-FB43-44C5-B187-67A2D34CEAE0}"/>
                                            </p:graphicEl>
                                          </p:spTgt>
                                        </p:tgtEl>
                                        <p:attrNameLst>
                                          <p:attrName>ppt_w</p:attrName>
                                        </p:attrNameLst>
                                      </p:cBhvr>
                                      <p:tavLst>
                                        <p:tav tm="0">
                                          <p:val>
                                            <p:fltVal val="0"/>
                                          </p:val>
                                        </p:tav>
                                        <p:tav tm="100000">
                                          <p:val>
                                            <p:strVal val="#ppt_w"/>
                                          </p:val>
                                        </p:tav>
                                      </p:tavLst>
                                    </p:anim>
                                    <p:anim calcmode="lin" valueType="num">
                                      <p:cBhvr>
                                        <p:cTn id="29" dur="500" fill="hold"/>
                                        <p:tgtEl>
                                          <p:spTgt spid="7">
                                            <p:graphicEl>
                                              <a:dgm id="{490271CA-FB43-44C5-B187-67A2D34CEAE0}"/>
                                            </p:graphicEl>
                                          </p:spTgt>
                                        </p:tgtEl>
                                        <p:attrNameLst>
                                          <p:attrName>ppt_h</p:attrName>
                                        </p:attrNameLst>
                                      </p:cBhvr>
                                      <p:tavLst>
                                        <p:tav tm="0">
                                          <p:val>
                                            <p:fltVal val="0"/>
                                          </p:val>
                                        </p:tav>
                                        <p:tav tm="100000">
                                          <p:val>
                                            <p:strVal val="#ppt_h"/>
                                          </p:val>
                                        </p:tav>
                                      </p:tavLst>
                                    </p:anim>
                                    <p:animEffect transition="in" filter="fade">
                                      <p:cBhvr>
                                        <p:cTn id="30" dur="500"/>
                                        <p:tgtEl>
                                          <p:spTgt spid="7">
                                            <p:graphicEl>
                                              <a:dgm id="{490271CA-FB43-44C5-B187-67A2D34CEAE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Date Of “Luke” = 60s</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t>Paul quotes Lk. 10:7 as </a:t>
            </a:r>
            <a:r>
              <a:rPr lang="en-US" sz="2800" b="1" dirty="0">
                <a:solidFill>
                  <a:srgbClr val="FFFF00"/>
                </a:solidFill>
              </a:rPr>
              <a:t>“Scripture”</a:t>
            </a:r>
            <a:r>
              <a:rPr lang="en-US" sz="2800" dirty="0"/>
              <a:t>  (1 Tim. 5:18)</a:t>
            </a:r>
          </a:p>
          <a:p>
            <a:pPr marL="457200" indent="-457200">
              <a:spcBef>
                <a:spcPts val="0"/>
              </a:spcBef>
              <a:spcAft>
                <a:spcPts val="2400"/>
              </a:spcAft>
            </a:pPr>
            <a:r>
              <a:rPr lang="en-US" sz="2800" dirty="0"/>
              <a:t>Paul alludes to Jesus’ teaching on </a:t>
            </a:r>
            <a:r>
              <a:rPr lang="en-US" sz="2800" b="1" dirty="0">
                <a:solidFill>
                  <a:srgbClr val="FFFF00"/>
                </a:solidFill>
              </a:rPr>
              <a:t>divorce</a:t>
            </a:r>
            <a:r>
              <a:rPr lang="en-US" sz="2800" dirty="0"/>
              <a:t>  (1 Cor. 7:10-11; Mt. 19:1-12; Mk. 10:1-12; Lk. 16:18)</a:t>
            </a:r>
          </a:p>
          <a:p>
            <a:pPr marL="457200" indent="-457200">
              <a:spcBef>
                <a:spcPts val="0"/>
              </a:spcBef>
              <a:spcAft>
                <a:spcPts val="2400"/>
              </a:spcAft>
            </a:pPr>
            <a:r>
              <a:rPr lang="en-US" sz="2800" dirty="0"/>
              <a:t>Paul quotes Jesus’ teaching on the </a:t>
            </a:r>
            <a:r>
              <a:rPr lang="en-US" sz="2800" b="1" dirty="0">
                <a:solidFill>
                  <a:srgbClr val="FFFF00"/>
                </a:solidFill>
              </a:rPr>
              <a:t>Lord’s Supper</a:t>
            </a:r>
            <a:r>
              <a:rPr lang="en-US" sz="2800" dirty="0"/>
              <a:t>  (1 Cor. 11:23-29)</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2B63F220-D1DD-E86B-FB5A-C51D6C6BFB0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101</a:t>
            </a:r>
          </a:p>
        </p:txBody>
      </p:sp>
      <p:sp>
        <p:nvSpPr>
          <p:cNvPr id="6" name="Footer Placeholder 5">
            <a:extLst>
              <a:ext uri="{FF2B5EF4-FFF2-40B4-BE49-F238E27FC236}">
                <a16:creationId xmlns:a16="http://schemas.microsoft.com/office/drawing/2014/main" id="{D254FDAF-5C3E-1739-762D-05091C2EF7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19336900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Date Of “Luke” = 60s</a:t>
            </a:r>
          </a:p>
        </p:txBody>
      </p:sp>
      <p:sp>
        <p:nvSpPr>
          <p:cNvPr id="3" name="Content Placeholder 2"/>
          <p:cNvSpPr>
            <a:spLocks noGrp="1"/>
          </p:cNvSpPr>
          <p:nvPr>
            <p:ph idx="1"/>
          </p:nvPr>
        </p:nvSpPr>
        <p:spPr>
          <a:xfrm>
            <a:off x="457200" y="1420814"/>
            <a:ext cx="8229600" cy="4710114"/>
          </a:xfrm>
        </p:spPr>
        <p:txBody>
          <a:bodyPr/>
          <a:lstStyle/>
          <a:p>
            <a:pPr marL="457200" indent="-457200">
              <a:spcBef>
                <a:spcPts val="0"/>
              </a:spcBef>
              <a:spcAft>
                <a:spcPts val="2400"/>
              </a:spcAft>
            </a:pPr>
            <a:r>
              <a:rPr lang="en-US" sz="2800" dirty="0"/>
              <a:t>“Acts” records some </a:t>
            </a:r>
            <a:r>
              <a:rPr lang="en-US" sz="2800" b="1" dirty="0">
                <a:solidFill>
                  <a:srgbClr val="FFFF00"/>
                </a:solidFill>
              </a:rPr>
              <a:t>primitive subject matter  </a:t>
            </a:r>
            <a:r>
              <a:rPr lang="en-US" sz="2800" dirty="0"/>
              <a:t>(e.g. Jew/Gentile controversy)</a:t>
            </a:r>
          </a:p>
          <a:p>
            <a:pPr marL="457200" indent="-457200">
              <a:spcBef>
                <a:spcPts val="0"/>
              </a:spcBef>
              <a:spcAft>
                <a:spcPts val="2400"/>
              </a:spcAft>
            </a:pPr>
            <a:r>
              <a:rPr lang="en-US" sz="2800" dirty="0"/>
              <a:t>“Luke” – “Acts” utilizes </a:t>
            </a:r>
            <a:r>
              <a:rPr lang="en-US" sz="2800" b="1" dirty="0">
                <a:solidFill>
                  <a:srgbClr val="FFFF00"/>
                </a:solidFill>
              </a:rPr>
              <a:t>primitive theological terminology</a:t>
            </a:r>
          </a:p>
          <a:p>
            <a:pPr marL="857250" lvl="1" indent="-457200">
              <a:spcBef>
                <a:spcPts val="0"/>
              </a:spcBef>
              <a:spcAft>
                <a:spcPts val="1200"/>
              </a:spcAft>
            </a:pPr>
            <a:r>
              <a:rPr lang="en-US" sz="2400" dirty="0"/>
              <a:t>Jesus as “the Christ,” “the Servant of God,” &amp; “the Son of Man”</a:t>
            </a:r>
          </a:p>
          <a:p>
            <a:pPr marL="857250" lvl="1" indent="-457200">
              <a:spcBef>
                <a:spcPts val="0"/>
              </a:spcBef>
              <a:spcAft>
                <a:spcPts val="1200"/>
              </a:spcAft>
            </a:pPr>
            <a:r>
              <a:rPr lang="en-US" sz="2400" dirty="0"/>
              <a:t>Christians as “disciples”</a:t>
            </a:r>
          </a:p>
          <a:p>
            <a:pPr marL="857250" lvl="1" indent="-457200">
              <a:spcBef>
                <a:spcPts val="0"/>
              </a:spcBef>
              <a:spcAft>
                <a:spcPts val="1200"/>
              </a:spcAft>
            </a:pPr>
            <a:r>
              <a:rPr lang="en-US" sz="2400" dirty="0"/>
              <a:t>Jewish nation as “the people”</a:t>
            </a:r>
          </a:p>
          <a:p>
            <a:pPr marL="857250" lvl="1" indent="-457200">
              <a:spcBef>
                <a:spcPts val="0"/>
              </a:spcBef>
              <a:spcAft>
                <a:spcPts val="1200"/>
              </a:spcAft>
            </a:pPr>
            <a:r>
              <a:rPr lang="en-US" sz="2400" dirty="0"/>
              <a:t>Sunday as “the first day of the week”</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10AD74DD-5D0A-0810-0D00-9E7318917EF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Outline, </a:t>
            </a:r>
          </a:p>
        </p:txBody>
      </p:sp>
      <p:sp>
        <p:nvSpPr>
          <p:cNvPr id="6" name="Footer Placeholder 5">
            <a:extLst>
              <a:ext uri="{FF2B5EF4-FFF2-40B4-BE49-F238E27FC236}">
                <a16:creationId xmlns:a16="http://schemas.microsoft.com/office/drawing/2014/main" id="{2D49D655-D6A0-3AF2-E2DA-DA294473245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183826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 calcmode="lin" valueType="num">
                                      <p:cBhvr>
                                        <p:cTn id="24"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3">
                                            <p:txEl>
                                              <p:pRg st="3" end="3"/>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anim calcmode="lin" valueType="num">
                                      <p:cBhvr>
                                        <p:cTn id="29"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1" dur="500"/>
                                        <p:tgtEl>
                                          <p:spTgt spid="3">
                                            <p:txEl>
                                              <p:pRg st="4" end="4"/>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
                                            <p:txEl>
                                              <p:pRg st="5" end="5"/>
                                            </p:txEl>
                                          </p:spTgt>
                                        </p:tgtEl>
                                        <p:attrNameLst>
                                          <p:attrName>style.visibility</p:attrName>
                                        </p:attrNameLst>
                                      </p:cBhvr>
                                      <p:to>
                                        <p:strVal val="visible"/>
                                      </p:to>
                                    </p:set>
                                    <p:anim calcmode="lin" valueType="num">
                                      <p:cBhvr>
                                        <p:cTn id="34"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5"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36"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t>Jerome On “John”</a:t>
            </a:r>
            <a:br>
              <a:rPr kumimoji="0" lang="en-US" sz="4400" b="0" i="0" u="none" strike="noStrike" kern="0" cap="none" spc="0" normalizeH="0" baseline="0" noProof="0">
                <a:ln>
                  <a:noFill/>
                </a:ln>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effectLst>
                  <a:outerShdw blurRad="38100" dist="38100" dir="2700000" algn="tl">
                    <a:srgbClr val="000000"/>
                  </a:outerShdw>
                </a:effectLst>
                <a:uLnTx/>
                <a:uFillTx/>
                <a:latin typeface="Arial" panose="020B0604020202020204"/>
                <a:ea typeface="+mj-ea"/>
                <a:cs typeface="+mj-cs"/>
              </a:rPr>
              <a:t>(~AD 347-420)</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a:xfrm>
            <a:off x="457200" y="1735015"/>
            <a:ext cx="8229600" cy="4395910"/>
          </a:xfrm>
        </p:spPr>
        <p:txBody>
          <a:bodyPr/>
          <a:lstStyle/>
          <a:p>
            <a:pPr marL="0" indent="461963">
              <a:buNone/>
            </a:pPr>
            <a:r>
              <a:rPr lang="en-US" dirty="0"/>
              <a:t>“</a:t>
            </a:r>
            <a:r>
              <a:rPr lang="en-US" b="1" dirty="0">
                <a:solidFill>
                  <a:srgbClr val="FFFF00"/>
                </a:solidFill>
              </a:rPr>
              <a:t>JOHN</a:t>
            </a:r>
            <a:r>
              <a:rPr lang="en-US" dirty="0"/>
              <a:t>, the </a:t>
            </a:r>
            <a:r>
              <a:rPr lang="en-US" b="1" dirty="0">
                <a:solidFill>
                  <a:srgbClr val="FFFF00"/>
                </a:solidFill>
              </a:rPr>
              <a:t>apostle</a:t>
            </a:r>
            <a:r>
              <a:rPr lang="en-US" dirty="0"/>
              <a:t> whom Jesus most loved, the son of Zebedee and brother of James, the apostle whom Herod, after our Lord’s passion, beheaded, most recently of all the evangelists wrote </a:t>
            </a:r>
            <a:r>
              <a:rPr lang="en-US" b="1" dirty="0">
                <a:solidFill>
                  <a:srgbClr val="FFFF00"/>
                </a:solidFill>
              </a:rPr>
              <a:t>a Gospel</a:t>
            </a:r>
            <a:r>
              <a:rPr lang="en-US" dirty="0"/>
              <a:t>, at the request of the bishops of Asia, against Cerinthus and other heretics and especially against the then growing dogma of the Ebionites, who assert that Christ did not exist before Mary.”  </a:t>
            </a:r>
            <a:r>
              <a:rPr lang="en-US" sz="2000" dirty="0"/>
              <a:t>(</a:t>
            </a:r>
            <a:r>
              <a:rPr lang="en-US" sz="2000" b="0" i="0" u="none" strike="noStrike" baseline="0" dirty="0"/>
              <a:t>“Lives of Illustrious Men,” Chapter 9, </a:t>
            </a:r>
            <a:r>
              <a:rPr lang="en-US" sz="2000" b="0" i="0" u="none" strike="noStrike" baseline="0" dirty="0" err="1"/>
              <a:t>NPNF</a:t>
            </a:r>
            <a:r>
              <a:rPr lang="en-US" sz="2000" b="0" i="0" u="none" strike="noStrike" baseline="0" dirty="0"/>
              <a:t>, 1892, 2.3:364</a:t>
            </a:r>
            <a:r>
              <a:rPr lang="en-US" sz="2000" dirty="0"/>
              <a:t>)</a:t>
            </a:r>
            <a:endParaRPr lang="en-US" sz="2000" b="0" i="0" u="none" strike="noStrike" baseline="0" dirty="0"/>
          </a:p>
          <a:p>
            <a:pPr marL="0" indent="0">
              <a:buNone/>
            </a:pPr>
            <a:endParaRPr lang="en-US"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5BE4213E-8498-E942-2FB7-C7A3A2709850}"/>
              </a:ext>
            </a:extLst>
          </p:cNvPr>
          <p:cNvSpPr>
            <a:spLocks noGrp="1"/>
          </p:cNvSpPr>
          <p:nvPr>
            <p:ph type="dt" sz="half" idx="10"/>
          </p:nvPr>
        </p:nvSpPr>
        <p:spPr/>
        <p:txBody>
          <a:bodyPr/>
          <a:lstStyle/>
          <a:p>
            <a:r>
              <a:rPr lang="en-US"/>
              <a:t>Outline, 11</a:t>
            </a:r>
          </a:p>
        </p:txBody>
      </p:sp>
    </p:spTree>
    <p:extLst>
      <p:ext uri="{BB962C8B-B14F-4D97-AF65-F5344CB8AC3E}">
        <p14:creationId xmlns:p14="http://schemas.microsoft.com/office/powerpoint/2010/main" val="41342964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821B89B-F3E1-4B19-BC85-A5F67DF23008}"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221186" name="Rectangle 2"/>
          <p:cNvSpPr>
            <a:spLocks noGrp="1" noChangeArrowheads="1"/>
          </p:cNvSpPr>
          <p:nvPr>
            <p:ph type="title"/>
          </p:nvPr>
        </p:nvSpPr>
        <p:spPr/>
        <p:txBody>
          <a:bodyPr/>
          <a:lstStyle/>
          <a:p>
            <a:pPr eaLnBrk="1" hangingPunct="1">
              <a:defRPr/>
            </a:pPr>
            <a:r>
              <a:rPr lang="en-US">
                <a:latin typeface="Arial Black" pitchFamily="34" charset="0"/>
              </a:rPr>
              <a:t>Acts Does Mention….</a:t>
            </a:r>
          </a:p>
        </p:txBody>
      </p:sp>
      <p:sp>
        <p:nvSpPr>
          <p:cNvPr id="221187" name="Rectangle 3"/>
          <p:cNvSpPr>
            <a:spLocks noGrp="1" noChangeArrowheads="1"/>
          </p:cNvSpPr>
          <p:nvPr>
            <p:ph type="body" idx="1"/>
          </p:nvPr>
        </p:nvSpPr>
        <p:spPr>
          <a:xfrm>
            <a:off x="457200" y="1420813"/>
            <a:ext cx="8229600" cy="3715963"/>
          </a:xfrm>
        </p:spPr>
        <p:txBody>
          <a:bodyPr/>
          <a:lstStyle/>
          <a:p>
            <a:pPr marL="457200" indent="-457200">
              <a:spcBef>
                <a:spcPct val="0"/>
              </a:spcBef>
              <a:spcAft>
                <a:spcPts val="1800"/>
              </a:spcAft>
              <a:defRPr/>
            </a:pPr>
            <a:r>
              <a:rPr lang="en-US" sz="2800"/>
              <a:t>Theological disputes  (Acts 15)</a:t>
            </a:r>
          </a:p>
          <a:p>
            <a:pPr marL="457200" indent="-457200">
              <a:spcBef>
                <a:spcPct val="0"/>
              </a:spcBef>
              <a:spcAft>
                <a:spcPts val="1800"/>
              </a:spcAft>
              <a:defRPr/>
            </a:pPr>
            <a:r>
              <a:rPr lang="en-US" sz="2800"/>
              <a:t>Roman legal protection of Christianity</a:t>
            </a:r>
          </a:p>
          <a:p>
            <a:pPr marL="457200" indent="-457200">
              <a:spcBef>
                <a:spcPct val="0"/>
              </a:spcBef>
              <a:spcAft>
                <a:spcPts val="1800"/>
              </a:spcAft>
              <a:defRPr/>
            </a:pPr>
            <a:endParaRPr lang="en-US" sz="2800"/>
          </a:p>
        </p:txBody>
      </p:sp>
      <p:sp>
        <p:nvSpPr>
          <p:cNvPr id="3" name="Footer Placeholder 2">
            <a:extLst>
              <a:ext uri="{FF2B5EF4-FFF2-40B4-BE49-F238E27FC236}">
                <a16:creationId xmlns:a16="http://schemas.microsoft.com/office/drawing/2014/main" id="{8B60D229-8EAA-6F39-0AD2-56F10BB252C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2" name="Callout: Up Arrow 1">
            <a:extLst>
              <a:ext uri="{FF2B5EF4-FFF2-40B4-BE49-F238E27FC236}">
                <a16:creationId xmlns:a16="http://schemas.microsoft.com/office/drawing/2014/main" id="{37728C76-737D-A24D-4F8B-9A3D13D74146}"/>
              </a:ext>
            </a:extLst>
          </p:cNvPr>
          <p:cNvSpPr/>
          <p:nvPr/>
        </p:nvSpPr>
        <p:spPr bwMode="auto">
          <a:xfrm>
            <a:off x="1295905" y="3966437"/>
            <a:ext cx="6527968" cy="1253515"/>
          </a:xfrm>
          <a:prstGeom prst="upArrowCallout">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Black" panose="020B0A04020102020204"/>
                <a:ea typeface="+mn-ea"/>
                <a:cs typeface="+mn-cs"/>
              </a:rPr>
              <a:t>Doesn’t Fit After AD 70</a:t>
            </a:r>
          </a:p>
        </p:txBody>
      </p:sp>
      <p:sp>
        <p:nvSpPr>
          <p:cNvPr id="4" name="Date Placeholder 3">
            <a:extLst>
              <a:ext uri="{FF2B5EF4-FFF2-40B4-BE49-F238E27FC236}">
                <a16:creationId xmlns:a16="http://schemas.microsoft.com/office/drawing/2014/main" id="{E91A27DD-379A-7645-05F9-2BE99C08F85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Tree>
    <p:extLst>
      <p:ext uri="{BB962C8B-B14F-4D97-AF65-F5344CB8AC3E}">
        <p14:creationId xmlns:p14="http://schemas.microsoft.com/office/powerpoint/2010/main" val="7347896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118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118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7" grpId="0" build="p"/>
    </p:bldLst>
  </p:timing>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FD5348-66C4-42A6-E8D8-2CB884361769}"/>
              </a:ext>
            </a:extLst>
          </p:cNvPr>
          <p:cNvSpPr>
            <a:spLocks noGrp="1"/>
          </p:cNvSpPr>
          <p:nvPr>
            <p:ph type="title"/>
          </p:nvPr>
        </p:nvSpPr>
        <p:spPr/>
        <p:txBody>
          <a:bodyPr/>
          <a:lstStyle/>
          <a:p>
            <a:r>
              <a:rPr lang="en-US" dirty="0"/>
              <a:t>Positive View Of Romans</a:t>
            </a:r>
          </a:p>
        </p:txBody>
      </p:sp>
      <p:pic>
        <p:nvPicPr>
          <p:cNvPr id="8" name="Content Placeholder 7">
            <a:extLst>
              <a:ext uri="{FF2B5EF4-FFF2-40B4-BE49-F238E27FC236}">
                <a16:creationId xmlns:a16="http://schemas.microsoft.com/office/drawing/2014/main" id="{9DEEEE0C-92F1-7B78-99B1-DADF8749F082}"/>
              </a:ext>
            </a:extLst>
          </p:cNvPr>
          <p:cNvPicPr>
            <a:picLocks noGrp="1" noChangeAspect="1"/>
          </p:cNvPicPr>
          <p:nvPr>
            <p:ph sz="half" idx="1"/>
          </p:nvPr>
        </p:nvPicPr>
        <p:blipFill>
          <a:blip r:embed="rId2"/>
          <a:stretch>
            <a:fillRect/>
          </a:stretch>
        </p:blipFill>
        <p:spPr>
          <a:xfrm>
            <a:off x="914644" y="1600200"/>
            <a:ext cx="3099649" cy="4530725"/>
          </a:xfrm>
          <a:prstGeom prst="rect">
            <a:avLst/>
          </a:prstGeom>
        </p:spPr>
      </p:pic>
      <p:sp>
        <p:nvSpPr>
          <p:cNvPr id="7" name="Content Placeholder 6">
            <a:extLst>
              <a:ext uri="{FF2B5EF4-FFF2-40B4-BE49-F238E27FC236}">
                <a16:creationId xmlns:a16="http://schemas.microsoft.com/office/drawing/2014/main" id="{46C9B2D7-4CE7-6A5F-F603-F2091E952BDD}"/>
              </a:ext>
            </a:extLst>
          </p:cNvPr>
          <p:cNvSpPr>
            <a:spLocks noGrp="1"/>
          </p:cNvSpPr>
          <p:nvPr>
            <p:ph sz="half" idx="2"/>
          </p:nvPr>
        </p:nvSpPr>
        <p:spPr/>
        <p:txBody>
          <a:bodyPr anchor="ctr"/>
          <a:lstStyle/>
          <a:p>
            <a:pPr marL="457200" indent="-457200">
              <a:spcBef>
                <a:spcPts val="0"/>
              </a:spcBef>
              <a:spcAft>
                <a:spcPts val="2400"/>
              </a:spcAft>
            </a:pPr>
            <a:r>
              <a:rPr lang="en-US" sz="2800" dirty="0"/>
              <a:t>Mt. 8:5-13</a:t>
            </a:r>
          </a:p>
          <a:p>
            <a:pPr marL="457200" indent="-457200">
              <a:spcBef>
                <a:spcPts val="0"/>
              </a:spcBef>
              <a:spcAft>
                <a:spcPts val="2400"/>
              </a:spcAft>
            </a:pPr>
            <a:r>
              <a:rPr lang="en-US" sz="2800" dirty="0"/>
              <a:t>Mk. 15:39</a:t>
            </a:r>
          </a:p>
          <a:p>
            <a:pPr marL="457200" indent="-457200">
              <a:spcBef>
                <a:spcPts val="0"/>
              </a:spcBef>
              <a:spcAft>
                <a:spcPts val="2400"/>
              </a:spcAft>
            </a:pPr>
            <a:r>
              <a:rPr lang="en-US" sz="2800" dirty="0"/>
              <a:t>Lk. 7:1-10</a:t>
            </a:r>
          </a:p>
          <a:p>
            <a:pPr marL="457200" indent="-457200">
              <a:spcBef>
                <a:spcPts val="0"/>
              </a:spcBef>
              <a:spcAft>
                <a:spcPts val="2400"/>
              </a:spcAft>
            </a:pPr>
            <a:r>
              <a:rPr lang="en-US" sz="2800" dirty="0"/>
              <a:t>Acts 21:28</a:t>
            </a:r>
          </a:p>
          <a:p>
            <a:pPr marL="457200" indent="-457200">
              <a:spcBef>
                <a:spcPts val="0"/>
              </a:spcBef>
              <a:spcAft>
                <a:spcPts val="2400"/>
              </a:spcAft>
            </a:pPr>
            <a:r>
              <a:rPr lang="en-US" sz="2800" dirty="0"/>
              <a:t>Acts 26:24-27</a:t>
            </a:r>
          </a:p>
          <a:p>
            <a:pPr marL="457200" indent="-457200">
              <a:spcBef>
                <a:spcPts val="0"/>
              </a:spcBef>
              <a:spcAft>
                <a:spcPts val="2400"/>
              </a:spcAft>
            </a:pPr>
            <a:r>
              <a:rPr lang="en-US" sz="2800" dirty="0"/>
              <a:t>Acts 27:3</a:t>
            </a:r>
            <a:endParaRPr lang="en-US" dirty="0"/>
          </a:p>
        </p:txBody>
      </p:sp>
      <p:sp>
        <p:nvSpPr>
          <p:cNvPr id="4" name="Date Placeholder 3">
            <a:extLst>
              <a:ext uri="{FF2B5EF4-FFF2-40B4-BE49-F238E27FC236}">
                <a16:creationId xmlns:a16="http://schemas.microsoft.com/office/drawing/2014/main" id="{936C27BF-D1B2-DAD8-631D-69E8C7D9E87D}"/>
              </a:ext>
            </a:extLst>
          </p:cNvPr>
          <p:cNvSpPr>
            <a:spLocks noGrp="1"/>
          </p:cNvSpPr>
          <p:nvPr>
            <p:ph type="dt" sz="half" idx="10"/>
          </p:nvPr>
        </p:nvSpPr>
        <p:spPr/>
        <p:txBody>
          <a:bodyPr/>
          <a:lstStyle/>
          <a:p>
            <a:r>
              <a:rPr lang="en-US" dirty="0"/>
              <a:t>Outline, 101</a:t>
            </a:r>
          </a:p>
        </p:txBody>
      </p:sp>
      <p:sp>
        <p:nvSpPr>
          <p:cNvPr id="5" name="Footer Placeholder 4">
            <a:extLst>
              <a:ext uri="{FF2B5EF4-FFF2-40B4-BE49-F238E27FC236}">
                <a16:creationId xmlns:a16="http://schemas.microsoft.com/office/drawing/2014/main" id="{95951167-9574-1F45-CD6B-121D83FE92DD}"/>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02BA869F-673A-E28C-0BFC-9C12BA985393}"/>
              </a:ext>
            </a:extLst>
          </p:cNvPr>
          <p:cNvSpPr>
            <a:spLocks noGrp="1"/>
          </p:cNvSpPr>
          <p:nvPr>
            <p:ph type="sldNum" sz="quarter" idx="12"/>
          </p:nvPr>
        </p:nvSpPr>
        <p:spPr/>
        <p:txBody>
          <a:bodyPr/>
          <a:lstStyle/>
          <a:p>
            <a:fld id="{27F658CE-3C2C-4608-AB25-6B872F7423A4}" type="slidenum">
              <a:rPr lang="en-US" smtClean="0"/>
              <a:t>791</a:t>
            </a:fld>
            <a:endParaRPr lang="en-US"/>
          </a:p>
        </p:txBody>
      </p:sp>
    </p:spTree>
    <p:extLst>
      <p:ext uri="{BB962C8B-B14F-4D97-AF65-F5344CB8AC3E}">
        <p14:creationId xmlns:p14="http://schemas.microsoft.com/office/powerpoint/2010/main" val="1456027928"/>
      </p:ext>
    </p:extLst>
  </p:cSld>
  <p:clrMapOvr>
    <a:masterClrMapping/>
  </p:clrMapOvr>
  <p:transition spd="med">
    <p:pull/>
  </p:transition>
</p:sld>
</file>

<file path=ppt/slides/slide79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7CACAE0-CCD0-E790-FA8F-4E38501DB20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533A6AE-DB4E-EC55-537F-88A3400D9479}"/>
              </a:ext>
            </a:extLst>
          </p:cNvPr>
          <p:cNvSpPr>
            <a:spLocks noGrp="1"/>
          </p:cNvSpPr>
          <p:nvPr>
            <p:ph type="title"/>
          </p:nvPr>
        </p:nvSpPr>
        <p:spPr/>
        <p:txBody>
          <a:bodyPr/>
          <a:lstStyle/>
          <a:p>
            <a:r>
              <a:rPr lang="en-US"/>
              <a:t>Positive View Of Rome</a:t>
            </a:r>
          </a:p>
        </p:txBody>
      </p:sp>
      <p:sp>
        <p:nvSpPr>
          <p:cNvPr id="3" name="Content Placeholder 2">
            <a:extLst>
              <a:ext uri="{FF2B5EF4-FFF2-40B4-BE49-F238E27FC236}">
                <a16:creationId xmlns:a16="http://schemas.microsoft.com/office/drawing/2014/main" id="{855152A9-7162-4F52-22CC-B605EE1FB747}"/>
              </a:ext>
            </a:extLst>
          </p:cNvPr>
          <p:cNvSpPr>
            <a:spLocks noGrp="1"/>
          </p:cNvSpPr>
          <p:nvPr>
            <p:ph idx="1"/>
          </p:nvPr>
        </p:nvSpPr>
        <p:spPr/>
        <p:txBody>
          <a:bodyPr/>
          <a:lstStyle/>
          <a:p>
            <a:pPr marL="463550" indent="-463550">
              <a:spcBef>
                <a:spcPts val="0"/>
              </a:spcBef>
              <a:spcAft>
                <a:spcPts val="1800"/>
              </a:spcAft>
            </a:pPr>
            <a:r>
              <a:rPr lang="en-US" sz="2800"/>
              <a:t>Paul rescued from </a:t>
            </a:r>
            <a:r>
              <a:rPr lang="en-US" sz="2800" b="1">
                <a:solidFill>
                  <a:srgbClr val="FFFF00"/>
                </a:solidFill>
              </a:rPr>
              <a:t>Jewish mob  </a:t>
            </a:r>
            <a:r>
              <a:rPr lang="en-US" sz="2800"/>
              <a:t>(Acts 21:31ff)</a:t>
            </a:r>
          </a:p>
          <a:p>
            <a:pPr marL="463550" indent="-463550">
              <a:spcBef>
                <a:spcPts val="0"/>
              </a:spcBef>
              <a:spcAft>
                <a:spcPts val="1800"/>
              </a:spcAft>
            </a:pPr>
            <a:r>
              <a:rPr lang="en-US" sz="2800"/>
              <a:t>Paul allowed to </a:t>
            </a:r>
            <a:r>
              <a:rPr lang="en-US" sz="2800" b="1">
                <a:solidFill>
                  <a:srgbClr val="FFFF00"/>
                </a:solidFill>
              </a:rPr>
              <a:t>address mob  </a:t>
            </a:r>
            <a:r>
              <a:rPr lang="en-US" sz="2800"/>
              <a:t>(Acts 21:40ff)</a:t>
            </a:r>
          </a:p>
          <a:p>
            <a:pPr marL="463550" indent="-463550">
              <a:spcBef>
                <a:spcPts val="0"/>
              </a:spcBef>
              <a:spcAft>
                <a:spcPts val="1800"/>
              </a:spcAft>
            </a:pPr>
            <a:r>
              <a:rPr lang="en-US" sz="2800"/>
              <a:t>Paul </a:t>
            </a:r>
            <a:r>
              <a:rPr lang="en-US" sz="2800" b="1">
                <a:solidFill>
                  <a:srgbClr val="FFFF00"/>
                </a:solidFill>
              </a:rPr>
              <a:t>not beaten </a:t>
            </a:r>
            <a:r>
              <a:rPr lang="en-US" sz="2800"/>
              <a:t>as Roman citizen  (Acts 22:24ff)</a:t>
            </a:r>
          </a:p>
          <a:p>
            <a:pPr marL="463550" indent="-463550">
              <a:spcBef>
                <a:spcPts val="0"/>
              </a:spcBef>
              <a:spcAft>
                <a:spcPts val="1800"/>
              </a:spcAft>
            </a:pPr>
            <a:r>
              <a:rPr lang="en-US" sz="2800"/>
              <a:t>Paul allowed to </a:t>
            </a:r>
            <a:r>
              <a:rPr lang="en-US" sz="2800" b="1">
                <a:solidFill>
                  <a:srgbClr val="FFFF00"/>
                </a:solidFill>
              </a:rPr>
              <a:t>address</a:t>
            </a:r>
            <a:r>
              <a:rPr lang="en-US" sz="2800"/>
              <a:t> </a:t>
            </a:r>
            <a:r>
              <a:rPr lang="en-US" sz="2800" b="1">
                <a:solidFill>
                  <a:srgbClr val="FFFF00"/>
                </a:solidFill>
              </a:rPr>
              <a:t>Sanhedrin</a:t>
            </a:r>
            <a:r>
              <a:rPr lang="en-US" sz="2800"/>
              <a:t>  (Acts 22:30ff)</a:t>
            </a:r>
          </a:p>
          <a:p>
            <a:pPr marL="463550" indent="-463550">
              <a:spcBef>
                <a:spcPts val="0"/>
              </a:spcBef>
              <a:spcAft>
                <a:spcPts val="1800"/>
              </a:spcAft>
            </a:pPr>
            <a:r>
              <a:rPr lang="en-US" sz="2800"/>
              <a:t>Paul </a:t>
            </a:r>
            <a:r>
              <a:rPr lang="en-US" sz="2800" b="1">
                <a:solidFill>
                  <a:srgbClr val="FFFF00"/>
                </a:solidFill>
              </a:rPr>
              <a:t>rescued</a:t>
            </a:r>
            <a:r>
              <a:rPr lang="en-US" sz="2800"/>
              <a:t> by Roman commander  (Acts 23:10-11)</a:t>
            </a:r>
          </a:p>
        </p:txBody>
      </p:sp>
      <p:sp>
        <p:nvSpPr>
          <p:cNvPr id="4" name="Slide Number Placeholder 3">
            <a:extLst>
              <a:ext uri="{FF2B5EF4-FFF2-40B4-BE49-F238E27FC236}">
                <a16:creationId xmlns:a16="http://schemas.microsoft.com/office/drawing/2014/main" id="{9835ECD7-096E-E66A-B44C-687A0735539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C09910A0-62E1-C55B-B909-18B6FA2FFBE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
        <p:nvSpPr>
          <p:cNvPr id="6" name="Footer Placeholder 5">
            <a:extLst>
              <a:ext uri="{FF2B5EF4-FFF2-40B4-BE49-F238E27FC236}">
                <a16:creationId xmlns:a16="http://schemas.microsoft.com/office/drawing/2014/main" id="{3BEB6613-14CC-2415-FF0C-2AF39976A8C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702583374"/>
      </p:ext>
    </p:extLst>
  </p:cSld>
  <p:clrMapOvr>
    <a:masterClrMapping/>
  </p:clrMapOvr>
  <p:transition spd="med">
    <p:pull/>
  </p:transition>
</p:sld>
</file>

<file path=ppt/slides/slide79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AF4221B-7F22-B9E2-FE19-3ABBA3AB854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69D0FC2-360E-4B17-C274-0FB07D810843}"/>
              </a:ext>
            </a:extLst>
          </p:cNvPr>
          <p:cNvSpPr>
            <a:spLocks noGrp="1"/>
          </p:cNvSpPr>
          <p:nvPr>
            <p:ph type="title"/>
          </p:nvPr>
        </p:nvSpPr>
        <p:spPr/>
        <p:txBody>
          <a:bodyPr/>
          <a:lstStyle/>
          <a:p>
            <a:r>
              <a:rPr lang="en-US"/>
              <a:t>Positive View Of Rome</a:t>
            </a:r>
          </a:p>
        </p:txBody>
      </p:sp>
      <p:sp>
        <p:nvSpPr>
          <p:cNvPr id="3" name="Content Placeholder 2">
            <a:extLst>
              <a:ext uri="{FF2B5EF4-FFF2-40B4-BE49-F238E27FC236}">
                <a16:creationId xmlns:a16="http://schemas.microsoft.com/office/drawing/2014/main" id="{0AC55C52-56E0-91F9-DFAB-DC23224C1679}"/>
              </a:ext>
            </a:extLst>
          </p:cNvPr>
          <p:cNvSpPr>
            <a:spLocks noGrp="1"/>
          </p:cNvSpPr>
          <p:nvPr>
            <p:ph idx="1"/>
          </p:nvPr>
        </p:nvSpPr>
        <p:spPr>
          <a:xfrm>
            <a:off x="457200" y="1420814"/>
            <a:ext cx="8229600" cy="4710114"/>
          </a:xfrm>
        </p:spPr>
        <p:txBody>
          <a:bodyPr/>
          <a:lstStyle/>
          <a:p>
            <a:pPr marL="463550" indent="-463550">
              <a:spcBef>
                <a:spcPts val="0"/>
              </a:spcBef>
              <a:spcAft>
                <a:spcPts val="1800"/>
              </a:spcAft>
            </a:pPr>
            <a:r>
              <a:rPr lang="en-US" sz="2800"/>
              <a:t>Paul saved from plot by </a:t>
            </a:r>
            <a:r>
              <a:rPr lang="en-US" sz="2800" b="1">
                <a:solidFill>
                  <a:srgbClr val="FFFF00"/>
                </a:solidFill>
              </a:rPr>
              <a:t>40 men  </a:t>
            </a:r>
            <a:r>
              <a:rPr lang="en-US" sz="2800"/>
              <a:t>(Acts 23:12ff)</a:t>
            </a:r>
          </a:p>
          <a:p>
            <a:pPr marL="463550" indent="-463550">
              <a:spcBef>
                <a:spcPts val="0"/>
              </a:spcBef>
              <a:spcAft>
                <a:spcPts val="1800"/>
              </a:spcAft>
            </a:pPr>
            <a:r>
              <a:rPr lang="en-US" sz="2800"/>
              <a:t>Paul’s defense before </a:t>
            </a:r>
            <a:r>
              <a:rPr lang="en-US" sz="2800" b="1">
                <a:solidFill>
                  <a:srgbClr val="FFFF00"/>
                </a:solidFill>
              </a:rPr>
              <a:t>Felix</a:t>
            </a:r>
            <a:r>
              <a:rPr lang="en-US" sz="2800"/>
              <a:t>  (Acts 24:24ff)</a:t>
            </a:r>
          </a:p>
          <a:p>
            <a:pPr marL="463550" indent="-463550">
              <a:spcBef>
                <a:spcPts val="0"/>
              </a:spcBef>
              <a:spcAft>
                <a:spcPts val="1800"/>
              </a:spcAft>
            </a:pPr>
            <a:r>
              <a:rPr lang="en-US" sz="2800"/>
              <a:t>Paul’s defense before </a:t>
            </a:r>
            <a:r>
              <a:rPr lang="en-US" sz="2800" b="1">
                <a:solidFill>
                  <a:srgbClr val="FFFF00"/>
                </a:solidFill>
              </a:rPr>
              <a:t>Festus</a:t>
            </a:r>
            <a:r>
              <a:rPr lang="en-US" sz="2800"/>
              <a:t>  (Acts 25:1ff)</a:t>
            </a:r>
          </a:p>
          <a:p>
            <a:pPr marL="463550" indent="-463550">
              <a:spcBef>
                <a:spcPts val="0"/>
              </a:spcBef>
              <a:spcAft>
                <a:spcPts val="1800"/>
              </a:spcAft>
            </a:pPr>
            <a:r>
              <a:rPr lang="en-US" sz="2800"/>
              <a:t>Paul’s defense before </a:t>
            </a:r>
            <a:r>
              <a:rPr lang="en-US" sz="2800" b="1">
                <a:solidFill>
                  <a:srgbClr val="FFFF00"/>
                </a:solidFill>
              </a:rPr>
              <a:t>Agrippa</a:t>
            </a:r>
            <a:r>
              <a:rPr lang="en-US" sz="2800"/>
              <a:t> (Acts 25:13ff)</a:t>
            </a:r>
          </a:p>
          <a:p>
            <a:pPr marL="463550" indent="-463550">
              <a:spcBef>
                <a:spcPts val="0"/>
              </a:spcBef>
              <a:spcAft>
                <a:spcPts val="1800"/>
              </a:spcAft>
            </a:pPr>
            <a:r>
              <a:rPr lang="en-US" sz="2800"/>
              <a:t>Paul treated well during </a:t>
            </a:r>
            <a:r>
              <a:rPr lang="en-US" sz="2800" b="1">
                <a:solidFill>
                  <a:srgbClr val="FFFF00"/>
                </a:solidFill>
              </a:rPr>
              <a:t>voyage to Rome  </a:t>
            </a:r>
            <a:r>
              <a:rPr lang="en-US" sz="2800"/>
              <a:t>(Acts 27:3, 43)</a:t>
            </a:r>
          </a:p>
          <a:p>
            <a:pPr marL="463550" indent="-463550">
              <a:spcBef>
                <a:spcPts val="0"/>
              </a:spcBef>
              <a:spcAft>
                <a:spcPts val="1800"/>
              </a:spcAft>
            </a:pPr>
            <a:r>
              <a:rPr lang="en-US" sz="2800"/>
              <a:t>Paul treated well during </a:t>
            </a:r>
            <a:r>
              <a:rPr lang="en-US" sz="2800" b="1">
                <a:solidFill>
                  <a:srgbClr val="FFFF00"/>
                </a:solidFill>
              </a:rPr>
              <a:t>Roman imprisonment  </a:t>
            </a:r>
            <a:r>
              <a:rPr lang="en-US" sz="2800"/>
              <a:t>(Acts 28:16, 30-31)</a:t>
            </a:r>
          </a:p>
          <a:p>
            <a:pPr marL="463550" indent="-463550">
              <a:spcBef>
                <a:spcPts val="0"/>
              </a:spcBef>
              <a:spcAft>
                <a:spcPts val="1200"/>
              </a:spcAft>
            </a:pPr>
            <a:endParaRPr lang="en-US" sz="2800"/>
          </a:p>
          <a:p>
            <a:pPr marL="463550" indent="-463550">
              <a:spcBef>
                <a:spcPts val="0"/>
              </a:spcBef>
              <a:spcAft>
                <a:spcPts val="1200"/>
              </a:spcAft>
            </a:pPr>
            <a:endParaRPr lang="en-US" sz="2800"/>
          </a:p>
          <a:p>
            <a:pPr marL="463550" indent="-463550"/>
            <a:endParaRPr lang="en-US" sz="2800"/>
          </a:p>
        </p:txBody>
      </p:sp>
      <p:sp>
        <p:nvSpPr>
          <p:cNvPr id="4" name="Slide Number Placeholder 3">
            <a:extLst>
              <a:ext uri="{FF2B5EF4-FFF2-40B4-BE49-F238E27FC236}">
                <a16:creationId xmlns:a16="http://schemas.microsoft.com/office/drawing/2014/main" id="{A81A416D-CFC7-68C5-B8CC-7B7D6F471BF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AC3CE584-7D24-E5B4-F13B-EDFD37FFA6C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
        <p:nvSpPr>
          <p:cNvPr id="6" name="Footer Placeholder 5">
            <a:extLst>
              <a:ext uri="{FF2B5EF4-FFF2-40B4-BE49-F238E27FC236}">
                <a16:creationId xmlns:a16="http://schemas.microsoft.com/office/drawing/2014/main" id="{0EFB364C-D0C8-3140-0F41-AD4DB3476F9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507436699"/>
      </p:ext>
    </p:extLst>
  </p:cSld>
  <p:clrMapOvr>
    <a:masterClrMapping/>
  </p:clrMapOvr>
  <p:transition spd="med">
    <p:pull/>
  </p:transition>
</p:sld>
</file>

<file path=ppt/slides/slide7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F68575-030A-5B47-4964-6E15767899D3}"/>
              </a:ext>
            </a:extLst>
          </p:cNvPr>
          <p:cNvSpPr>
            <a:spLocks noGrp="1"/>
          </p:cNvSpPr>
          <p:nvPr>
            <p:ph type="title"/>
          </p:nvPr>
        </p:nvSpPr>
        <p:spPr/>
        <p:txBody>
          <a:bodyPr/>
          <a:lstStyle/>
          <a:p>
            <a:r>
              <a:rPr lang="en-US" dirty="0"/>
              <a:t>Paul’s Trial</a:t>
            </a:r>
          </a:p>
        </p:txBody>
      </p:sp>
      <p:sp>
        <p:nvSpPr>
          <p:cNvPr id="3" name="Content Placeholder 2">
            <a:extLst>
              <a:ext uri="{FF2B5EF4-FFF2-40B4-BE49-F238E27FC236}">
                <a16:creationId xmlns:a16="http://schemas.microsoft.com/office/drawing/2014/main" id="{99FFF402-A3AC-6F93-1966-8953C2D9F0F6}"/>
              </a:ext>
            </a:extLst>
          </p:cNvPr>
          <p:cNvSpPr>
            <a:spLocks noGrp="1"/>
          </p:cNvSpPr>
          <p:nvPr>
            <p:ph idx="1"/>
          </p:nvPr>
        </p:nvSpPr>
        <p:spPr/>
        <p:txBody>
          <a:bodyPr/>
          <a:lstStyle/>
          <a:p>
            <a:pPr>
              <a:spcAft>
                <a:spcPts val="1200"/>
              </a:spcAft>
            </a:pPr>
            <a:r>
              <a:rPr lang="en-US"/>
              <a:t>Acts 21  Paul Arrested</a:t>
            </a:r>
          </a:p>
          <a:p>
            <a:pPr>
              <a:spcAft>
                <a:spcPts val="1200"/>
              </a:spcAft>
            </a:pPr>
            <a:r>
              <a:rPr lang="en-US"/>
              <a:t>Acts 22</a:t>
            </a:r>
          </a:p>
          <a:p>
            <a:pPr>
              <a:spcAft>
                <a:spcPts val="1200"/>
              </a:spcAft>
            </a:pPr>
            <a:r>
              <a:rPr lang="en-US"/>
              <a:t>Acts 23</a:t>
            </a:r>
          </a:p>
          <a:p>
            <a:pPr>
              <a:spcAft>
                <a:spcPts val="1200"/>
              </a:spcAft>
            </a:pPr>
            <a:r>
              <a:rPr lang="en-US"/>
              <a:t>Acts 24</a:t>
            </a:r>
          </a:p>
          <a:p>
            <a:pPr>
              <a:spcAft>
                <a:spcPts val="1200"/>
              </a:spcAft>
            </a:pPr>
            <a:r>
              <a:rPr lang="en-US"/>
              <a:t>Acts 25</a:t>
            </a:r>
          </a:p>
          <a:p>
            <a:pPr>
              <a:spcAft>
                <a:spcPts val="1200"/>
              </a:spcAft>
            </a:pPr>
            <a:r>
              <a:rPr lang="en-US"/>
              <a:t>Acts 26</a:t>
            </a:r>
          </a:p>
          <a:p>
            <a:pPr>
              <a:spcAft>
                <a:spcPts val="1200"/>
              </a:spcAft>
            </a:pPr>
            <a:r>
              <a:rPr lang="en-US"/>
              <a:t>Acts 27</a:t>
            </a:r>
          </a:p>
          <a:p>
            <a:pPr>
              <a:spcAft>
                <a:spcPts val="1200"/>
              </a:spcAft>
            </a:pPr>
            <a:r>
              <a:rPr lang="en-US"/>
              <a:t>Acts 28  Paul Arrives In Rome</a:t>
            </a:r>
          </a:p>
        </p:txBody>
      </p:sp>
      <p:sp>
        <p:nvSpPr>
          <p:cNvPr id="4" name="Date Placeholder 3">
            <a:extLst>
              <a:ext uri="{FF2B5EF4-FFF2-40B4-BE49-F238E27FC236}">
                <a16:creationId xmlns:a16="http://schemas.microsoft.com/office/drawing/2014/main" id="{82164D22-7E91-8209-9A45-CC9C639A715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
        <p:nvSpPr>
          <p:cNvPr id="5" name="Footer Placeholder 4">
            <a:extLst>
              <a:ext uri="{FF2B5EF4-FFF2-40B4-BE49-F238E27FC236}">
                <a16:creationId xmlns:a16="http://schemas.microsoft.com/office/drawing/2014/main" id="{86BA9159-098B-C99D-505F-4102F98066C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941B1282-FC4E-D684-7242-73119D21414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Rectangle: Rounded Corners 6">
            <a:extLst>
              <a:ext uri="{FF2B5EF4-FFF2-40B4-BE49-F238E27FC236}">
                <a16:creationId xmlns:a16="http://schemas.microsoft.com/office/drawing/2014/main" id="{E03E7706-272C-613E-A366-84F71B390874}"/>
              </a:ext>
            </a:extLst>
          </p:cNvPr>
          <p:cNvSpPr/>
          <p:nvPr/>
        </p:nvSpPr>
        <p:spPr bwMode="auto">
          <a:xfrm>
            <a:off x="3272009" y="2379644"/>
            <a:ext cx="5277080" cy="2677099"/>
          </a:xfrm>
          <a:prstGeom prst="round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Black" panose="020B0A04020102020204"/>
                <a:ea typeface="+mn-ea"/>
                <a:cs typeface="+mn-cs"/>
              </a:rPr>
              <a:t>Why would Luke build up to this climactic trial only to leave his readers guessing if Paul was released or not?</a:t>
            </a:r>
          </a:p>
        </p:txBody>
      </p:sp>
    </p:spTree>
    <p:extLst>
      <p:ext uri="{BB962C8B-B14F-4D97-AF65-F5344CB8AC3E}">
        <p14:creationId xmlns:p14="http://schemas.microsoft.com/office/powerpoint/2010/main" val="1456809250"/>
      </p:ext>
    </p:extLst>
  </p:cSld>
  <p:clrMapOvr>
    <a:masterClrMapping/>
  </p:clrMapOvr>
  <p:transition spd="med">
    <p:pull/>
  </p:transition>
</p:sld>
</file>

<file path=ppt/slides/slide7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7380" name="Rectangle 4"/>
          <p:cNvSpPr>
            <a:spLocks noGrp="1" noChangeArrowheads="1"/>
          </p:cNvSpPr>
          <p:nvPr>
            <p:ph type="title"/>
          </p:nvPr>
        </p:nvSpPr>
        <p:spPr/>
        <p:txBody>
          <a:bodyPr/>
          <a:lstStyle/>
          <a:p>
            <a:pPr eaLnBrk="1" hangingPunct="1">
              <a:defRPr/>
            </a:pPr>
            <a:r>
              <a:rPr lang="en-US">
                <a:latin typeface="Arial Black" pitchFamily="34" charset="0"/>
              </a:rPr>
              <a:t>First Century Timeline</a:t>
            </a:r>
          </a:p>
        </p:txBody>
      </p:sp>
      <p:sp>
        <p:nvSpPr>
          <p:cNvPr id="19"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650DD8-B194-4863-97A7-5D6A140FA14A}" type="slidenum">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1204" name="Line 5"/>
          <p:cNvSpPr>
            <a:spLocks noChangeShapeType="1"/>
          </p:cNvSpPr>
          <p:nvPr/>
        </p:nvSpPr>
        <p:spPr bwMode="auto">
          <a:xfrm>
            <a:off x="685800" y="4114800"/>
            <a:ext cx="7620000" cy="0"/>
          </a:xfrm>
          <a:prstGeom prst="line">
            <a:avLst/>
          </a:prstGeom>
          <a:noFill/>
          <a:ln w="57150">
            <a:solidFill>
              <a:schemeClr val="tx1"/>
            </a:solidFill>
            <a:round/>
            <a:headEnd/>
            <a:tailEnd type="triangle" w="med" len="me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1206" name="Text Box 7"/>
          <p:cNvSpPr txBox="1">
            <a:spLocks noChangeArrowheads="1"/>
          </p:cNvSpPr>
          <p:nvPr/>
        </p:nvSpPr>
        <p:spPr bwMode="auto">
          <a:xfrm>
            <a:off x="457200" y="4143345"/>
            <a:ext cx="571041" cy="400110"/>
          </a:xfrm>
          <a:prstGeom prst="rect">
            <a:avLst/>
          </a:prstGeom>
          <a:noFill/>
          <a:ln w="9525" algn="ctr">
            <a:no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30</a:t>
            </a:r>
          </a:p>
        </p:txBody>
      </p:sp>
      <p:sp>
        <p:nvSpPr>
          <p:cNvPr id="357385" name="Text Box 9"/>
          <p:cNvSpPr txBox="1">
            <a:spLocks noChangeArrowheads="1"/>
          </p:cNvSpPr>
          <p:nvPr/>
        </p:nvSpPr>
        <p:spPr bwMode="auto">
          <a:xfrm>
            <a:off x="7200899" y="4263965"/>
            <a:ext cx="838200" cy="400110"/>
          </a:xfrm>
          <a:prstGeom prst="rect">
            <a:avLst/>
          </a:prstGeom>
          <a:noFill/>
          <a:ln w="9525" algn="ctr">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70</a:t>
            </a:r>
          </a:p>
        </p:txBody>
      </p:sp>
      <p:sp>
        <p:nvSpPr>
          <p:cNvPr id="357394" name="Text Box 18"/>
          <p:cNvSpPr txBox="1">
            <a:spLocks noChangeArrowheads="1"/>
          </p:cNvSpPr>
          <p:nvPr/>
        </p:nvSpPr>
        <p:spPr bwMode="auto">
          <a:xfrm>
            <a:off x="1371600" y="5213349"/>
            <a:ext cx="6553200" cy="801529"/>
          </a:xfrm>
          <a:prstGeom prst="upArrowCallout">
            <a:avLst/>
          </a:prstGeom>
          <a:solidFill>
            <a:srgbClr val="0000FF"/>
          </a:solidFill>
          <a:ln w="9525" algn="ctr">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No Time For Myths &amp; Lege</a:t>
            </a:r>
            <a:r>
              <a:rPr kumimoji="0" lang="en-US" sz="2800" b="1" i="0" u="none" strike="noStrike" kern="1200" cap="none" spc="0" normalizeH="0" baseline="0" noProof="0" dirty="0">
                <a:ln>
                  <a:noFill/>
                </a:ln>
                <a:solidFill>
                  <a:srgbClr val="FFFFFF"/>
                </a:solidFill>
                <a:effectLst/>
                <a:uLnTx/>
                <a:uFillTx/>
                <a:latin typeface="Arial Black" panose="020B0A04020102020204"/>
                <a:ea typeface="+mn-ea"/>
                <a:cs typeface="+mn-cs"/>
              </a:rPr>
              <a:t>nds</a:t>
            </a:r>
          </a:p>
        </p:txBody>
      </p:sp>
      <p:sp>
        <p:nvSpPr>
          <p:cNvPr id="2" name="Date Placeholder 1">
            <a:extLst>
              <a:ext uri="{FF2B5EF4-FFF2-40B4-BE49-F238E27FC236}">
                <a16:creationId xmlns:a16="http://schemas.microsoft.com/office/drawing/2014/main" id="{65FE1B34-9F1B-74B9-17BD-FCF7719E3D4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
        <p:nvSpPr>
          <p:cNvPr id="3" name="Footer Placeholder 2">
            <a:extLst>
              <a:ext uri="{FF2B5EF4-FFF2-40B4-BE49-F238E27FC236}">
                <a16:creationId xmlns:a16="http://schemas.microsoft.com/office/drawing/2014/main" id="{67B2E85B-655D-7FE8-BFCA-AF29CA7347E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pic>
        <p:nvPicPr>
          <p:cNvPr id="4" name="Picture 3">
            <a:extLst>
              <a:ext uri="{FF2B5EF4-FFF2-40B4-BE49-F238E27FC236}">
                <a16:creationId xmlns:a16="http://schemas.microsoft.com/office/drawing/2014/main" id="{C3763CF9-CBB3-AEA1-9EF5-F1B246A57D8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1918" y="2808347"/>
            <a:ext cx="784541" cy="1204048"/>
          </a:xfrm>
          <a:prstGeom prst="rect">
            <a:avLst/>
          </a:prstGeom>
        </p:spPr>
      </p:pic>
      <p:pic>
        <p:nvPicPr>
          <p:cNvPr id="5" name="Picture 2">
            <a:extLst>
              <a:ext uri="{FF2B5EF4-FFF2-40B4-BE49-F238E27FC236}">
                <a16:creationId xmlns:a16="http://schemas.microsoft.com/office/drawing/2014/main" id="{E00D6A96-206B-52FB-196B-68C61A2192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21042" y="2920774"/>
            <a:ext cx="797915" cy="1016452"/>
          </a:xfrm>
          <a:prstGeom prst="rect">
            <a:avLst/>
          </a:prstGeom>
          <a:noFill/>
          <a:extLst>
            <a:ext uri="{909E8E84-426E-40DD-AFC4-6F175D3DCCD1}">
              <a14:hiddenFill xmlns:a14="http://schemas.microsoft.com/office/drawing/2010/main">
                <a:solidFill>
                  <a:srgbClr val="FFFFFF"/>
                </a:solidFill>
              </a14:hiddenFill>
            </a:ext>
          </a:extLst>
        </p:spPr>
      </p:pic>
      <p:sp>
        <p:nvSpPr>
          <p:cNvPr id="6" name="Callout: Line 5">
            <a:extLst>
              <a:ext uri="{FF2B5EF4-FFF2-40B4-BE49-F238E27FC236}">
                <a16:creationId xmlns:a16="http://schemas.microsoft.com/office/drawing/2014/main" id="{984DCC5F-841B-103B-346A-31BCCB7FF839}"/>
              </a:ext>
            </a:extLst>
          </p:cNvPr>
          <p:cNvSpPr/>
          <p:nvPr/>
        </p:nvSpPr>
        <p:spPr bwMode="auto">
          <a:xfrm>
            <a:off x="6399422" y="1404018"/>
            <a:ext cx="2441154" cy="457195"/>
          </a:xfrm>
          <a:prstGeom prst="borderCallout1">
            <a:avLst>
              <a:gd name="adj1" fmla="val 99749"/>
              <a:gd name="adj2" fmla="val 20550"/>
              <a:gd name="adj3" fmla="val 537332"/>
              <a:gd name="adj4" fmla="val 19433"/>
            </a:avLst>
          </a:prstGeom>
          <a:solidFill>
            <a:srgbClr val="C00000"/>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anose="020B0604020202020204"/>
                <a:ea typeface="+mn-ea"/>
                <a:cs typeface="+mn-cs"/>
              </a:rPr>
              <a:t>Siege of Jerusalem</a:t>
            </a:r>
          </a:p>
        </p:txBody>
      </p:sp>
      <p:sp>
        <p:nvSpPr>
          <p:cNvPr id="7" name="Callout: Line 6">
            <a:extLst>
              <a:ext uri="{FF2B5EF4-FFF2-40B4-BE49-F238E27FC236}">
                <a16:creationId xmlns:a16="http://schemas.microsoft.com/office/drawing/2014/main" id="{85C8FD47-51E7-7103-73E8-EE3FCBBDFC8D}"/>
              </a:ext>
            </a:extLst>
          </p:cNvPr>
          <p:cNvSpPr/>
          <p:nvPr/>
        </p:nvSpPr>
        <p:spPr bwMode="auto">
          <a:xfrm>
            <a:off x="4426485" y="1404019"/>
            <a:ext cx="1837981" cy="457195"/>
          </a:xfrm>
          <a:prstGeom prst="borderCallout1">
            <a:avLst>
              <a:gd name="adj1" fmla="val 99749"/>
              <a:gd name="adj2" fmla="val 99671"/>
              <a:gd name="adj3" fmla="val 520464"/>
              <a:gd name="adj4" fmla="val 99153"/>
            </a:avLst>
          </a:prstGeom>
          <a:solidFill>
            <a:srgbClr val="C00000"/>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anose="020B0604020202020204"/>
                <a:ea typeface="+mn-ea"/>
                <a:cs typeface="+mn-cs"/>
              </a:rPr>
              <a:t>Death of Paul</a:t>
            </a:r>
          </a:p>
        </p:txBody>
      </p:sp>
      <p:sp>
        <p:nvSpPr>
          <p:cNvPr id="8" name="Callout: Line 7">
            <a:extLst>
              <a:ext uri="{FF2B5EF4-FFF2-40B4-BE49-F238E27FC236}">
                <a16:creationId xmlns:a16="http://schemas.microsoft.com/office/drawing/2014/main" id="{273688B5-2478-9DEC-7F09-F9729992A681}"/>
              </a:ext>
            </a:extLst>
          </p:cNvPr>
          <p:cNvSpPr/>
          <p:nvPr/>
        </p:nvSpPr>
        <p:spPr bwMode="auto">
          <a:xfrm>
            <a:off x="4224509" y="1976684"/>
            <a:ext cx="1837981" cy="457195"/>
          </a:xfrm>
          <a:prstGeom prst="borderCallout1">
            <a:avLst>
              <a:gd name="adj1" fmla="val 99749"/>
              <a:gd name="adj2" fmla="val 99671"/>
              <a:gd name="adj3" fmla="val 399981"/>
              <a:gd name="adj4" fmla="val 99752"/>
            </a:avLst>
          </a:prstGeom>
          <a:solidFill>
            <a:srgbClr val="C00000"/>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anose="020B0604020202020204"/>
                <a:ea typeface="+mn-ea"/>
                <a:cs typeface="+mn-cs"/>
              </a:rPr>
              <a:t>Death of Peter</a:t>
            </a:r>
          </a:p>
        </p:txBody>
      </p:sp>
      <p:sp>
        <p:nvSpPr>
          <p:cNvPr id="9" name="Callout: Line 8">
            <a:extLst>
              <a:ext uri="{FF2B5EF4-FFF2-40B4-BE49-F238E27FC236}">
                <a16:creationId xmlns:a16="http://schemas.microsoft.com/office/drawing/2014/main" id="{6F86E340-8A41-8A21-3738-9E5B54614EA1}"/>
              </a:ext>
            </a:extLst>
          </p:cNvPr>
          <p:cNvSpPr/>
          <p:nvPr/>
        </p:nvSpPr>
        <p:spPr bwMode="auto">
          <a:xfrm>
            <a:off x="3401918" y="2547019"/>
            <a:ext cx="2340164" cy="457195"/>
          </a:xfrm>
          <a:prstGeom prst="borderCallout1">
            <a:avLst>
              <a:gd name="adj1" fmla="val 99749"/>
              <a:gd name="adj2" fmla="val 99671"/>
              <a:gd name="adj3" fmla="val 320462"/>
              <a:gd name="adj4" fmla="val 100223"/>
            </a:avLst>
          </a:prstGeom>
          <a:solidFill>
            <a:srgbClr val="C00000"/>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anose="020B0604020202020204"/>
                <a:ea typeface="+mn-ea"/>
                <a:cs typeface="+mn-cs"/>
              </a:rPr>
              <a:t>Nero’s Persecution</a:t>
            </a:r>
          </a:p>
        </p:txBody>
      </p:sp>
      <p:sp>
        <p:nvSpPr>
          <p:cNvPr id="10" name="Callout: Line 9">
            <a:extLst>
              <a:ext uri="{FF2B5EF4-FFF2-40B4-BE49-F238E27FC236}">
                <a16:creationId xmlns:a16="http://schemas.microsoft.com/office/drawing/2014/main" id="{E5DDD81E-E81E-28C1-20F1-AC6C948D3AB9}"/>
              </a:ext>
            </a:extLst>
          </p:cNvPr>
          <p:cNvSpPr/>
          <p:nvPr/>
        </p:nvSpPr>
        <p:spPr bwMode="auto">
          <a:xfrm>
            <a:off x="2005071" y="1369789"/>
            <a:ext cx="1973396" cy="457195"/>
          </a:xfrm>
          <a:prstGeom prst="borderCallout1">
            <a:avLst>
              <a:gd name="adj1" fmla="val 99749"/>
              <a:gd name="adj2" fmla="val 99671"/>
              <a:gd name="adj3" fmla="val 559019"/>
              <a:gd name="adj4" fmla="val 100310"/>
            </a:avLst>
          </a:prstGeom>
          <a:solidFill>
            <a:srgbClr val="C00000"/>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anose="020B0604020202020204"/>
                <a:ea typeface="+mn-ea"/>
                <a:cs typeface="+mn-cs"/>
              </a:rPr>
              <a:t>Death of James</a:t>
            </a:r>
          </a:p>
        </p:txBody>
      </p:sp>
      <p:sp>
        <p:nvSpPr>
          <p:cNvPr id="11" name="Callout: Line 10">
            <a:extLst>
              <a:ext uri="{FF2B5EF4-FFF2-40B4-BE49-F238E27FC236}">
                <a16:creationId xmlns:a16="http://schemas.microsoft.com/office/drawing/2014/main" id="{C6E73FA6-A12B-461B-61C0-18212887BD63}"/>
              </a:ext>
            </a:extLst>
          </p:cNvPr>
          <p:cNvSpPr/>
          <p:nvPr/>
        </p:nvSpPr>
        <p:spPr bwMode="auto">
          <a:xfrm>
            <a:off x="1569215" y="1998206"/>
            <a:ext cx="1973396" cy="457195"/>
          </a:xfrm>
          <a:prstGeom prst="borderCallout1">
            <a:avLst>
              <a:gd name="adj1" fmla="val 99749"/>
              <a:gd name="adj2" fmla="val 99671"/>
              <a:gd name="adj3" fmla="val 443355"/>
              <a:gd name="adj4" fmla="val 101563"/>
            </a:avLst>
          </a:prstGeom>
          <a:solidFill>
            <a:srgbClr val="C00000"/>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anose="020B0604020202020204"/>
                <a:ea typeface="+mn-ea"/>
                <a:cs typeface="+mn-cs"/>
              </a:rPr>
              <a:t>Paul In Prison</a:t>
            </a:r>
          </a:p>
        </p:txBody>
      </p:sp>
      <p:sp>
        <p:nvSpPr>
          <p:cNvPr id="12" name="Text Box 7">
            <a:extLst>
              <a:ext uri="{FF2B5EF4-FFF2-40B4-BE49-F238E27FC236}">
                <a16:creationId xmlns:a16="http://schemas.microsoft.com/office/drawing/2014/main" id="{E43C6D1B-82B5-1344-131C-ACF089702C01}"/>
              </a:ext>
            </a:extLst>
          </p:cNvPr>
          <p:cNvSpPr txBox="1">
            <a:spLocks noChangeArrowheads="1"/>
          </p:cNvSpPr>
          <p:nvPr/>
        </p:nvSpPr>
        <p:spPr bwMode="auto">
          <a:xfrm>
            <a:off x="2777629" y="4178431"/>
            <a:ext cx="995879" cy="400110"/>
          </a:xfrm>
          <a:prstGeom prst="rect">
            <a:avLst/>
          </a:prstGeom>
          <a:noFill/>
          <a:ln w="9525" algn="ctr">
            <a:no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60-62</a:t>
            </a:r>
          </a:p>
        </p:txBody>
      </p:sp>
      <p:sp>
        <p:nvSpPr>
          <p:cNvPr id="13" name="Text Box 7">
            <a:extLst>
              <a:ext uri="{FF2B5EF4-FFF2-40B4-BE49-F238E27FC236}">
                <a16:creationId xmlns:a16="http://schemas.microsoft.com/office/drawing/2014/main" id="{264200F2-E2CE-B968-E4C0-FE547C4793B2}"/>
              </a:ext>
            </a:extLst>
          </p:cNvPr>
          <p:cNvSpPr txBox="1">
            <a:spLocks noChangeArrowheads="1"/>
          </p:cNvSpPr>
          <p:nvPr/>
        </p:nvSpPr>
        <p:spPr bwMode="auto">
          <a:xfrm>
            <a:off x="3713601" y="4178431"/>
            <a:ext cx="571041" cy="400110"/>
          </a:xfrm>
          <a:prstGeom prst="rect">
            <a:avLst/>
          </a:prstGeom>
          <a:noFill/>
          <a:ln w="9525" algn="ctr">
            <a:no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62</a:t>
            </a:r>
          </a:p>
        </p:txBody>
      </p:sp>
      <p:sp>
        <p:nvSpPr>
          <p:cNvPr id="14" name="Text Box 7">
            <a:extLst>
              <a:ext uri="{FF2B5EF4-FFF2-40B4-BE49-F238E27FC236}">
                <a16:creationId xmlns:a16="http://schemas.microsoft.com/office/drawing/2014/main" id="{648E8762-E22A-3A57-9A11-71F53EA52D2D}"/>
              </a:ext>
            </a:extLst>
          </p:cNvPr>
          <p:cNvSpPr txBox="1">
            <a:spLocks noChangeArrowheads="1"/>
          </p:cNvSpPr>
          <p:nvPr/>
        </p:nvSpPr>
        <p:spPr bwMode="auto">
          <a:xfrm>
            <a:off x="5557321" y="4178431"/>
            <a:ext cx="995879" cy="400110"/>
          </a:xfrm>
          <a:prstGeom prst="rect">
            <a:avLst/>
          </a:prstGeom>
          <a:noFill/>
          <a:ln w="9525" algn="ctr">
            <a:no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64-65</a:t>
            </a:r>
          </a:p>
        </p:txBody>
      </p:sp>
      <p:sp>
        <p:nvSpPr>
          <p:cNvPr id="15" name="Text Box 7">
            <a:extLst>
              <a:ext uri="{FF2B5EF4-FFF2-40B4-BE49-F238E27FC236}">
                <a16:creationId xmlns:a16="http://schemas.microsoft.com/office/drawing/2014/main" id="{4DB98631-7AC2-961C-25D8-A2A236FFDDAC}"/>
              </a:ext>
            </a:extLst>
          </p:cNvPr>
          <p:cNvSpPr txBox="1">
            <a:spLocks noChangeArrowheads="1"/>
          </p:cNvSpPr>
          <p:nvPr/>
        </p:nvSpPr>
        <p:spPr bwMode="auto">
          <a:xfrm>
            <a:off x="5742426" y="4513295"/>
            <a:ext cx="995879" cy="400110"/>
          </a:xfrm>
          <a:prstGeom prst="rect">
            <a:avLst/>
          </a:prstGeom>
          <a:noFill/>
          <a:ln w="9525" algn="ctr">
            <a:no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Black" panose="020B0A04020102020204"/>
                <a:ea typeface="+mn-ea"/>
                <a:cs typeface="+mn-cs"/>
              </a:rPr>
              <a:t>64-67</a:t>
            </a:r>
          </a:p>
        </p:txBody>
      </p:sp>
      <p:sp>
        <p:nvSpPr>
          <p:cNvPr id="17" name="Scroll: Horizontal 16">
            <a:extLst>
              <a:ext uri="{FF2B5EF4-FFF2-40B4-BE49-F238E27FC236}">
                <a16:creationId xmlns:a16="http://schemas.microsoft.com/office/drawing/2014/main" id="{09D50329-EFFC-BC6C-09B5-7BE5F2D02D13}"/>
              </a:ext>
            </a:extLst>
          </p:cNvPr>
          <p:cNvSpPr/>
          <p:nvPr/>
        </p:nvSpPr>
        <p:spPr bwMode="auto">
          <a:xfrm>
            <a:off x="2084024" y="3375488"/>
            <a:ext cx="1040176" cy="561738"/>
          </a:xfrm>
          <a:prstGeom prst="horizontalScroll">
            <a:avLst/>
          </a:prstGeom>
          <a:solidFill>
            <a:srgbClr val="FFFFCC"/>
          </a:solidFill>
          <a:ln w="9525" cap="flat" cmpd="sng" algn="ctr">
            <a:solidFill>
              <a:srgbClr val="00206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2060"/>
                </a:solidFill>
                <a:effectLst/>
                <a:uLnTx/>
                <a:uFillTx/>
                <a:latin typeface="Arial" panose="020B0604020202020204"/>
                <a:ea typeface="+mn-ea"/>
                <a:cs typeface="+mn-cs"/>
              </a:rPr>
              <a:t>1 Cor</a:t>
            </a:r>
          </a:p>
        </p:txBody>
      </p:sp>
    </p:spTree>
    <p:extLst>
      <p:ext uri="{BB962C8B-B14F-4D97-AF65-F5344CB8AC3E}">
        <p14:creationId xmlns:p14="http://schemas.microsoft.com/office/powerpoint/2010/main" val="32030889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5738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3" presetClass="entr" presetSubtype="16" fill="hold" grpId="0" nodeType="clickEffect">
                                  <p:stCondLst>
                                    <p:cond delay="0"/>
                                  </p:stCondLst>
                                  <p:childTnLst>
                                    <p:set>
                                      <p:cBhvr>
                                        <p:cTn id="10" dur="1" fill="hold">
                                          <p:stCondLst>
                                            <p:cond delay="0"/>
                                          </p:stCondLst>
                                        </p:cTn>
                                        <p:tgtEl>
                                          <p:spTgt spid="357394"/>
                                        </p:tgtEl>
                                        <p:attrNameLst>
                                          <p:attrName>style.visibility</p:attrName>
                                        </p:attrNameLst>
                                      </p:cBhvr>
                                      <p:to>
                                        <p:strVal val="visible"/>
                                      </p:to>
                                    </p:set>
                                    <p:anim calcmode="lin" valueType="num">
                                      <p:cBhvr>
                                        <p:cTn id="11" dur="500" fill="hold"/>
                                        <p:tgtEl>
                                          <p:spTgt spid="357394"/>
                                        </p:tgtEl>
                                        <p:attrNameLst>
                                          <p:attrName>ppt_w</p:attrName>
                                        </p:attrNameLst>
                                      </p:cBhvr>
                                      <p:tavLst>
                                        <p:tav tm="0">
                                          <p:val>
                                            <p:fltVal val="0"/>
                                          </p:val>
                                        </p:tav>
                                        <p:tav tm="100000">
                                          <p:val>
                                            <p:strVal val="#ppt_w"/>
                                          </p:val>
                                        </p:tav>
                                      </p:tavLst>
                                    </p:anim>
                                    <p:anim calcmode="lin" valueType="num">
                                      <p:cBhvr>
                                        <p:cTn id="12" dur="500" fill="hold"/>
                                        <p:tgtEl>
                                          <p:spTgt spid="3573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5" grpId="0"/>
      <p:bldP spid="357394" grpId="0" animBg="1"/>
    </p:bldLst>
  </p:timing>
</p:sld>
</file>

<file path=ppt/slides/slide79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8D2BD27-90EF-4C29-B9DA-9E568E60F342}"/>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00ED2F9A-2959-CC17-DF63-D27C3FF08BB0}"/>
              </a:ext>
            </a:extLst>
          </p:cNvPr>
          <p:cNvPicPr>
            <a:picLocks noChangeAspect="1"/>
          </p:cNvPicPr>
          <p:nvPr/>
        </p:nvPicPr>
        <p:blipFill>
          <a:blip r:embed="rId2"/>
          <a:stretch>
            <a:fillRect/>
          </a:stretch>
        </p:blipFill>
        <p:spPr>
          <a:xfrm>
            <a:off x="3276141" y="1383305"/>
            <a:ext cx="3548809" cy="4731745"/>
          </a:xfrm>
          <a:prstGeom prst="rect">
            <a:avLst/>
          </a:prstGeom>
        </p:spPr>
      </p:pic>
      <p:sp>
        <p:nvSpPr>
          <p:cNvPr id="2" name="Title 1">
            <a:extLst>
              <a:ext uri="{FF2B5EF4-FFF2-40B4-BE49-F238E27FC236}">
                <a16:creationId xmlns:a16="http://schemas.microsoft.com/office/drawing/2014/main" id="{B875FB73-A539-7C93-26D0-1708634206B0}"/>
              </a:ext>
            </a:extLst>
          </p:cNvPr>
          <p:cNvSpPr>
            <a:spLocks noGrp="1"/>
          </p:cNvSpPr>
          <p:nvPr>
            <p:ph type="title"/>
          </p:nvPr>
        </p:nvSpPr>
        <p:spPr/>
        <p:txBody>
          <a:bodyPr/>
          <a:lstStyle/>
          <a:p>
            <a:r>
              <a:rPr lang="en-US"/>
              <a:t>Paul’s Trial</a:t>
            </a:r>
          </a:p>
        </p:txBody>
      </p:sp>
      <p:sp>
        <p:nvSpPr>
          <p:cNvPr id="3" name="Content Placeholder 2">
            <a:extLst>
              <a:ext uri="{FF2B5EF4-FFF2-40B4-BE49-F238E27FC236}">
                <a16:creationId xmlns:a16="http://schemas.microsoft.com/office/drawing/2014/main" id="{886F4617-C05B-8A7A-1CC8-D0C18E56941A}"/>
              </a:ext>
            </a:extLst>
          </p:cNvPr>
          <p:cNvSpPr>
            <a:spLocks noGrp="1"/>
          </p:cNvSpPr>
          <p:nvPr>
            <p:ph idx="1"/>
          </p:nvPr>
        </p:nvSpPr>
        <p:spPr>
          <a:xfrm>
            <a:off x="550844" y="1420813"/>
            <a:ext cx="8229600" cy="4530725"/>
          </a:xfrm>
        </p:spPr>
        <p:txBody>
          <a:bodyPr/>
          <a:lstStyle/>
          <a:p>
            <a:pPr marL="0" indent="461963">
              <a:buNone/>
            </a:pPr>
            <a:r>
              <a:rPr lang="en-US" sz="2800" b="1" i="1" dirty="0"/>
              <a:t>Adolph </a:t>
            </a:r>
            <a:r>
              <a:rPr lang="en-US" sz="2800" b="1" i="1" dirty="0" err="1"/>
              <a:t>Harnack</a:t>
            </a:r>
            <a:r>
              <a:rPr lang="en-US" sz="2800" b="1" i="1" dirty="0"/>
              <a:t>:  </a:t>
            </a:r>
            <a:r>
              <a:rPr lang="en-US" sz="2800" dirty="0"/>
              <a:t>“We are accordingly left with the result:  that the concluding verses of the Acts of the Apostles, taken in conjunction with the absence of any reference in the book to the result of the trial of St. Paul and to his martyrdom, make it to the highest degree possible that the work was </a:t>
            </a:r>
            <a:r>
              <a:rPr lang="en-US" sz="2800" b="1" dirty="0">
                <a:solidFill>
                  <a:srgbClr val="FFFF00"/>
                </a:solidFill>
              </a:rPr>
              <a:t>written</a:t>
            </a:r>
            <a:r>
              <a:rPr lang="en-US" sz="2800" dirty="0"/>
              <a:t> at a time when </a:t>
            </a:r>
            <a:r>
              <a:rPr lang="en-US" sz="2800" b="1" dirty="0">
                <a:solidFill>
                  <a:srgbClr val="FFFF00"/>
                </a:solidFill>
              </a:rPr>
              <a:t>St. Paul's trial had not yet come to an end</a:t>
            </a:r>
            <a:r>
              <a:rPr lang="en-US" sz="2800" dirty="0"/>
              <a:t>.”</a:t>
            </a:r>
          </a:p>
        </p:txBody>
      </p:sp>
      <p:sp>
        <p:nvSpPr>
          <p:cNvPr id="4" name="Date Placeholder 3">
            <a:extLst>
              <a:ext uri="{FF2B5EF4-FFF2-40B4-BE49-F238E27FC236}">
                <a16:creationId xmlns:a16="http://schemas.microsoft.com/office/drawing/2014/main" id="{98F8D00F-C1EE-7C90-2F08-F54F885EBD4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
        <p:nvSpPr>
          <p:cNvPr id="5" name="Footer Placeholder 4">
            <a:extLst>
              <a:ext uri="{FF2B5EF4-FFF2-40B4-BE49-F238E27FC236}">
                <a16:creationId xmlns:a16="http://schemas.microsoft.com/office/drawing/2014/main" id="{A67B7EF2-9106-FB23-233F-40A6F2DFFD7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FA7E1D4C-3A83-262D-BB0D-54FACDE5654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270312924"/>
      </p:ext>
    </p:extLst>
  </p:cSld>
  <p:clrMapOvr>
    <a:masterClrMapping/>
  </p:clrMapOvr>
  <p:transition spd="med">
    <p:pull/>
  </p:transition>
</p:sld>
</file>

<file path=ppt/slides/slide79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15170A1-9243-1F4A-EB03-31E085D4809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6DDBBB7-CB72-EAF4-001A-9B1E414FA5D1}"/>
              </a:ext>
            </a:extLst>
          </p:cNvPr>
          <p:cNvSpPr>
            <a:spLocks noGrp="1"/>
          </p:cNvSpPr>
          <p:nvPr>
            <p:ph type="title"/>
          </p:nvPr>
        </p:nvSpPr>
        <p:spPr/>
        <p:txBody>
          <a:bodyPr/>
          <a:lstStyle/>
          <a:p>
            <a:r>
              <a:rPr lang="en-US"/>
              <a:t>Positive View Of Rome</a:t>
            </a:r>
          </a:p>
        </p:txBody>
      </p:sp>
      <p:graphicFrame>
        <p:nvGraphicFramePr>
          <p:cNvPr id="5" name="Content Placeholder 4">
            <a:extLst>
              <a:ext uri="{FF2B5EF4-FFF2-40B4-BE49-F238E27FC236}">
                <a16:creationId xmlns:a16="http://schemas.microsoft.com/office/drawing/2014/main" id="{49990927-9A9D-CDBA-0609-AFAB1465CE6D}"/>
              </a:ext>
            </a:extLst>
          </p:cNvPr>
          <p:cNvGraphicFramePr>
            <a:graphicFrameLocks noGrp="1"/>
          </p:cNvGraphicFramePr>
          <p:nvPr>
            <p:ph idx="1"/>
          </p:nvPr>
        </p:nvGraphicFramePr>
        <p:xfrm>
          <a:off x="941293" y="3146611"/>
          <a:ext cx="7180728" cy="370840"/>
        </p:xfrm>
        <a:graphic>
          <a:graphicData uri="http://schemas.openxmlformats.org/drawingml/2006/table">
            <a:tbl>
              <a:tblPr firstRow="1" bandRow="1">
                <a:tableStyleId>{5C22544A-7EE6-4342-B048-85BDC9FD1C3A}</a:tableStyleId>
              </a:tblPr>
              <a:tblGrid>
                <a:gridCol w="1196788">
                  <a:extLst>
                    <a:ext uri="{9D8B030D-6E8A-4147-A177-3AD203B41FA5}">
                      <a16:colId xmlns:a16="http://schemas.microsoft.com/office/drawing/2014/main" val="20000"/>
                    </a:ext>
                  </a:extLst>
                </a:gridCol>
                <a:gridCol w="1196788">
                  <a:extLst>
                    <a:ext uri="{9D8B030D-6E8A-4147-A177-3AD203B41FA5}">
                      <a16:colId xmlns:a16="http://schemas.microsoft.com/office/drawing/2014/main" val="20001"/>
                    </a:ext>
                  </a:extLst>
                </a:gridCol>
                <a:gridCol w="1196788">
                  <a:extLst>
                    <a:ext uri="{9D8B030D-6E8A-4147-A177-3AD203B41FA5}">
                      <a16:colId xmlns:a16="http://schemas.microsoft.com/office/drawing/2014/main" val="20002"/>
                    </a:ext>
                  </a:extLst>
                </a:gridCol>
                <a:gridCol w="1196788">
                  <a:extLst>
                    <a:ext uri="{9D8B030D-6E8A-4147-A177-3AD203B41FA5}">
                      <a16:colId xmlns:a16="http://schemas.microsoft.com/office/drawing/2014/main" val="20003"/>
                    </a:ext>
                  </a:extLst>
                </a:gridCol>
                <a:gridCol w="1196788">
                  <a:extLst>
                    <a:ext uri="{9D8B030D-6E8A-4147-A177-3AD203B41FA5}">
                      <a16:colId xmlns:a16="http://schemas.microsoft.com/office/drawing/2014/main" val="20004"/>
                    </a:ext>
                  </a:extLst>
                </a:gridCol>
                <a:gridCol w="1196788">
                  <a:extLst>
                    <a:ext uri="{9D8B030D-6E8A-4147-A177-3AD203B41FA5}">
                      <a16:colId xmlns:a16="http://schemas.microsoft.com/office/drawing/2014/main" val="20005"/>
                    </a:ext>
                  </a:extLst>
                </a:gridCol>
              </a:tblGrid>
              <a:tr h="370840">
                <a:tc>
                  <a:txBody>
                    <a:bodyPr/>
                    <a:lstStyle/>
                    <a:p>
                      <a:pPr algn="r"/>
                      <a:r>
                        <a:rPr lang="en-US"/>
                        <a:t>50</a:t>
                      </a:r>
                    </a:p>
                  </a:txBody>
                  <a:tcPr/>
                </a:tc>
                <a:tc>
                  <a:txBody>
                    <a:bodyPr/>
                    <a:lstStyle/>
                    <a:p>
                      <a:pPr algn="r"/>
                      <a:r>
                        <a:rPr lang="en-US"/>
                        <a:t>60</a:t>
                      </a:r>
                    </a:p>
                  </a:txBody>
                  <a:tcPr/>
                </a:tc>
                <a:tc>
                  <a:txBody>
                    <a:bodyPr/>
                    <a:lstStyle/>
                    <a:p>
                      <a:pPr algn="r"/>
                      <a:r>
                        <a:rPr lang="en-US"/>
                        <a:t>70</a:t>
                      </a:r>
                    </a:p>
                  </a:txBody>
                  <a:tcPr/>
                </a:tc>
                <a:tc>
                  <a:txBody>
                    <a:bodyPr/>
                    <a:lstStyle/>
                    <a:p>
                      <a:pPr algn="r"/>
                      <a:r>
                        <a:rPr lang="en-US"/>
                        <a:t>80</a:t>
                      </a:r>
                    </a:p>
                  </a:txBody>
                  <a:tcPr/>
                </a:tc>
                <a:tc>
                  <a:txBody>
                    <a:bodyPr/>
                    <a:lstStyle/>
                    <a:p>
                      <a:pPr algn="r"/>
                      <a:r>
                        <a:rPr lang="en-US"/>
                        <a:t>90</a:t>
                      </a:r>
                    </a:p>
                  </a:txBody>
                  <a:tcPr/>
                </a:tc>
                <a:tc>
                  <a:txBody>
                    <a:bodyPr/>
                    <a:lstStyle/>
                    <a:p>
                      <a:pPr algn="r"/>
                      <a:r>
                        <a:rPr lang="en-US"/>
                        <a:t>100</a:t>
                      </a:r>
                    </a:p>
                  </a:txBody>
                  <a:tcPr/>
                </a:tc>
                <a:extLst>
                  <a:ext uri="{0D108BD9-81ED-4DB2-BD59-A6C34878D82A}">
                    <a16:rowId xmlns:a16="http://schemas.microsoft.com/office/drawing/2014/main" val="10000"/>
                  </a:ext>
                </a:extLst>
              </a:tr>
            </a:tbl>
          </a:graphicData>
        </a:graphic>
      </p:graphicFrame>
      <p:sp>
        <p:nvSpPr>
          <p:cNvPr id="4" name="Slide Number Placeholder 3">
            <a:extLst>
              <a:ext uri="{FF2B5EF4-FFF2-40B4-BE49-F238E27FC236}">
                <a16:creationId xmlns:a16="http://schemas.microsoft.com/office/drawing/2014/main" id="{9063DF3A-7449-3D8D-A9F4-AE12C32F7E0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Rounded Rectangular Callout 5">
            <a:extLst>
              <a:ext uri="{FF2B5EF4-FFF2-40B4-BE49-F238E27FC236}">
                <a16:creationId xmlns:a16="http://schemas.microsoft.com/office/drawing/2014/main" id="{71CC80D7-0D3F-E27F-E5DC-50B6C38B1FEE}"/>
              </a:ext>
            </a:extLst>
          </p:cNvPr>
          <p:cNvSpPr/>
          <p:nvPr/>
        </p:nvSpPr>
        <p:spPr bwMode="auto">
          <a:xfrm>
            <a:off x="1627095" y="4585446"/>
            <a:ext cx="3240740" cy="612648"/>
          </a:xfrm>
          <a:prstGeom prst="wedgeRoundRectCallout">
            <a:avLst>
              <a:gd name="adj1" fmla="val 14436"/>
              <a:gd name="adj2" fmla="val -209669"/>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panose="020B0604020202020204"/>
                <a:ea typeface="+mn-ea"/>
                <a:cs typeface="+mn-cs"/>
              </a:rPr>
              <a:t>Nero’s Persecution</a:t>
            </a:r>
          </a:p>
        </p:txBody>
      </p:sp>
      <p:sp>
        <p:nvSpPr>
          <p:cNvPr id="7" name="Rounded Rectangular Callout 6">
            <a:extLst>
              <a:ext uri="{FF2B5EF4-FFF2-40B4-BE49-F238E27FC236}">
                <a16:creationId xmlns:a16="http://schemas.microsoft.com/office/drawing/2014/main" id="{102598C9-3A8E-1293-E429-23C8FFE20AF9}"/>
              </a:ext>
            </a:extLst>
          </p:cNvPr>
          <p:cNvSpPr/>
          <p:nvPr/>
        </p:nvSpPr>
        <p:spPr bwMode="auto">
          <a:xfrm>
            <a:off x="5365376" y="4585446"/>
            <a:ext cx="3594848" cy="612648"/>
          </a:xfrm>
          <a:prstGeom prst="wedgeRoundRectCallout">
            <a:avLst>
              <a:gd name="adj1" fmla="val 8749"/>
              <a:gd name="adj2" fmla="val -203084"/>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panose="020B0604020202020204"/>
                <a:ea typeface="+mn-ea"/>
                <a:cs typeface="+mn-cs"/>
              </a:rPr>
              <a:t>Domitian’s Persecution</a:t>
            </a:r>
          </a:p>
        </p:txBody>
      </p:sp>
      <p:sp>
        <p:nvSpPr>
          <p:cNvPr id="8" name="Down Arrow Callout 7">
            <a:extLst>
              <a:ext uri="{FF2B5EF4-FFF2-40B4-BE49-F238E27FC236}">
                <a16:creationId xmlns:a16="http://schemas.microsoft.com/office/drawing/2014/main" id="{406D083F-996B-C132-7767-4542E34F6E1D}"/>
              </a:ext>
            </a:extLst>
          </p:cNvPr>
          <p:cNvSpPr/>
          <p:nvPr/>
        </p:nvSpPr>
        <p:spPr bwMode="auto">
          <a:xfrm>
            <a:off x="4572000" y="1734671"/>
            <a:ext cx="2043953" cy="887506"/>
          </a:xfrm>
          <a:prstGeom prst="downArrowCallout">
            <a:avLst/>
          </a:prstGeom>
          <a:solidFill>
            <a:srgbClr val="0070C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pitchFamily="34" charset="0"/>
                <a:ea typeface="+mn-ea"/>
                <a:cs typeface="+mn-cs"/>
              </a:rPr>
              <a:t>Acts Written</a:t>
            </a:r>
          </a:p>
        </p:txBody>
      </p:sp>
      <p:sp>
        <p:nvSpPr>
          <p:cNvPr id="9" name="Down Arrow Callout 8">
            <a:extLst>
              <a:ext uri="{FF2B5EF4-FFF2-40B4-BE49-F238E27FC236}">
                <a16:creationId xmlns:a16="http://schemas.microsoft.com/office/drawing/2014/main" id="{EA9C058A-8782-507B-5F34-F4DA93040788}"/>
              </a:ext>
            </a:extLst>
          </p:cNvPr>
          <p:cNvSpPr/>
          <p:nvPr/>
        </p:nvSpPr>
        <p:spPr bwMode="auto">
          <a:xfrm>
            <a:off x="7100047" y="1734671"/>
            <a:ext cx="2043953" cy="887506"/>
          </a:xfrm>
          <a:prstGeom prst="downArrowCallout">
            <a:avLst/>
          </a:prstGeom>
          <a:solidFill>
            <a:srgbClr val="0070C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pitchFamily="34" charset="0"/>
                <a:ea typeface="+mn-ea"/>
                <a:cs typeface="+mn-cs"/>
              </a:rPr>
              <a:t>Acts Written</a:t>
            </a:r>
          </a:p>
        </p:txBody>
      </p:sp>
      <p:sp>
        <p:nvSpPr>
          <p:cNvPr id="10" name="Down Arrow Callout 9">
            <a:extLst>
              <a:ext uri="{FF2B5EF4-FFF2-40B4-BE49-F238E27FC236}">
                <a16:creationId xmlns:a16="http://schemas.microsoft.com/office/drawing/2014/main" id="{2EBBAB8F-B4A5-D8A7-AF6C-4935144629DA}"/>
              </a:ext>
            </a:extLst>
          </p:cNvPr>
          <p:cNvSpPr/>
          <p:nvPr/>
        </p:nvSpPr>
        <p:spPr bwMode="auto">
          <a:xfrm>
            <a:off x="2413747" y="1734671"/>
            <a:ext cx="2043953" cy="887506"/>
          </a:xfrm>
          <a:prstGeom prst="downArrowCallout">
            <a:avLst/>
          </a:prstGeom>
          <a:solidFill>
            <a:srgbClr val="0070C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pitchFamily="34" charset="0"/>
                <a:ea typeface="+mn-ea"/>
                <a:cs typeface="+mn-cs"/>
              </a:rPr>
              <a:t>Acts Written</a:t>
            </a:r>
          </a:p>
        </p:txBody>
      </p:sp>
      <p:sp>
        <p:nvSpPr>
          <p:cNvPr id="3" name="Date Placeholder 2">
            <a:extLst>
              <a:ext uri="{FF2B5EF4-FFF2-40B4-BE49-F238E27FC236}">
                <a16:creationId xmlns:a16="http://schemas.microsoft.com/office/drawing/2014/main" id="{32AA4746-9BB2-87FB-CAE8-C8238B2EE4A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101</a:t>
            </a:r>
          </a:p>
        </p:txBody>
      </p:sp>
      <p:sp>
        <p:nvSpPr>
          <p:cNvPr id="11" name="Footer Placeholder 10">
            <a:extLst>
              <a:ext uri="{FF2B5EF4-FFF2-40B4-BE49-F238E27FC236}">
                <a16:creationId xmlns:a16="http://schemas.microsoft.com/office/drawing/2014/main" id="{F8DB34A6-A8C5-140A-61F1-8FD448607C4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565465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up)">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7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Dating Of Acts</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effectLst>
                  <a:outerShdw blurRad="38100" dist="38100" dir="2700000" algn="tl">
                    <a:srgbClr val="000000">
                      <a:alpha val="43137"/>
                    </a:srgbClr>
                  </a:outerShdw>
                </a:effectLst>
              </a:rPr>
              <a:t>No indication of </a:t>
            </a:r>
            <a:r>
              <a:rPr lang="en-US" b="1" dirty="0">
                <a:solidFill>
                  <a:srgbClr val="FFFF00"/>
                </a:solidFill>
                <a:effectLst>
                  <a:outerShdw blurRad="38100" dist="38100" dir="2700000" algn="tl">
                    <a:srgbClr val="000000">
                      <a:alpha val="43137"/>
                    </a:srgbClr>
                  </a:outerShdw>
                </a:effectLst>
              </a:rPr>
              <a:t>serious deterioration of relations</a:t>
            </a:r>
            <a:r>
              <a:rPr lang="en-US" sz="2800" dirty="0">
                <a:effectLst>
                  <a:outerShdw blurRad="38100" dist="38100" dir="2700000" algn="tl">
                    <a:srgbClr val="000000">
                      <a:alpha val="43137"/>
                    </a:srgbClr>
                  </a:outerShdw>
                </a:effectLst>
              </a:rPr>
              <a:t> between Romans &amp; Jews</a:t>
            </a:r>
          </a:p>
          <a:p>
            <a:pPr marL="457200" indent="-457200">
              <a:spcBef>
                <a:spcPts val="0"/>
              </a:spcBef>
              <a:spcAft>
                <a:spcPts val="2400"/>
              </a:spcAft>
            </a:pPr>
            <a:r>
              <a:rPr lang="en-US" sz="2800" dirty="0">
                <a:effectLst>
                  <a:outerShdw blurRad="38100" dist="38100" dir="2700000" algn="tl">
                    <a:srgbClr val="000000">
                      <a:alpha val="43137"/>
                    </a:srgbClr>
                  </a:outerShdw>
                </a:effectLst>
              </a:rPr>
              <a:t>No hint of the </a:t>
            </a:r>
            <a:r>
              <a:rPr lang="en-US" b="1" dirty="0">
                <a:solidFill>
                  <a:srgbClr val="FFFF00"/>
                </a:solidFill>
                <a:effectLst>
                  <a:outerShdw blurRad="38100" dist="38100" dir="2700000" algn="tl">
                    <a:srgbClr val="000000">
                      <a:alpha val="43137"/>
                    </a:srgbClr>
                  </a:outerShdw>
                </a:effectLst>
              </a:rPr>
              <a:t>deterioration of Christian relations with Rome</a:t>
            </a:r>
            <a:r>
              <a:rPr lang="en-US" sz="2800" dirty="0">
                <a:effectLst>
                  <a:outerShdw blurRad="38100" dist="38100" dir="2700000" algn="tl">
                    <a:srgbClr val="000000">
                      <a:alpha val="43137"/>
                    </a:srgbClr>
                  </a:outerShdw>
                </a:effectLst>
              </a:rPr>
              <a:t> during the Neronian persecution of the late 60s</a:t>
            </a:r>
          </a:p>
          <a:p>
            <a:pPr marL="457200" indent="-457200">
              <a:spcBef>
                <a:spcPts val="0"/>
              </a:spcBef>
              <a:spcAft>
                <a:spcPts val="2400"/>
              </a:spcAft>
            </a:pPr>
            <a:r>
              <a:rPr lang="en-US" sz="2800" dirty="0">
                <a:effectLst>
                  <a:outerShdw blurRad="38100" dist="38100" dir="2700000" algn="tl">
                    <a:srgbClr val="000000">
                      <a:alpha val="43137"/>
                    </a:srgbClr>
                  </a:outerShdw>
                </a:effectLst>
              </a:rPr>
              <a:t>The prominence and authority of the </a:t>
            </a:r>
            <a:r>
              <a:rPr lang="en-US" b="1" dirty="0">
                <a:solidFill>
                  <a:srgbClr val="FFFF00"/>
                </a:solidFill>
              </a:rPr>
              <a:t>Sadducees</a:t>
            </a:r>
            <a:r>
              <a:rPr lang="en-US" sz="2800" dirty="0">
                <a:effectLst>
                  <a:outerShdw blurRad="38100" dist="38100" dir="2700000" algn="tl">
                    <a:srgbClr val="000000">
                      <a:alpha val="43137"/>
                    </a:srgbClr>
                  </a:outerShdw>
                </a:effectLst>
              </a:rPr>
              <a:t> in Acts reflects a </a:t>
            </a:r>
            <a:r>
              <a:rPr lang="en-US" b="1" dirty="0">
                <a:solidFill>
                  <a:srgbClr val="FFFF00"/>
                </a:solidFill>
              </a:rPr>
              <a:t>pre-70 date</a:t>
            </a:r>
            <a:r>
              <a:rPr lang="en-US" sz="2800" dirty="0">
                <a:effectLst>
                  <a:outerShdw blurRad="38100" dist="38100" dir="2700000" algn="tl">
                    <a:srgbClr val="000000">
                      <a:alpha val="43137"/>
                    </a:srgbClr>
                  </a:outerShdw>
                </a:effectLst>
              </a:rPr>
              <a:t>, before the collapse of their political cooperation with Rome</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56C4370-E3FB-3B7B-D320-DD20C6CE33B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1678291365"/>
      </p:ext>
    </p:extLst>
  </p:cSld>
  <p:clrMapOvr>
    <a:masterClrMapping/>
  </p:clrMapOvr>
  <p:transition spd="med">
    <p:pull/>
  </p:transition>
</p:sld>
</file>

<file path=ppt/slides/slide7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Dating Of Acts</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a:effectLst/>
              </a:rPr>
              <a:t>The significance of </a:t>
            </a:r>
            <a:r>
              <a:rPr lang="en-US" b="1">
                <a:solidFill>
                  <a:srgbClr val="FFFF00"/>
                </a:solidFill>
                <a:effectLst>
                  <a:outerShdw blurRad="38100" dist="38100" dir="2700000" algn="tl">
                    <a:srgbClr val="000000">
                      <a:alpha val="43137"/>
                    </a:srgbClr>
                  </a:outerShdw>
                </a:effectLst>
              </a:rPr>
              <a:t>Gallio's judgement </a:t>
            </a:r>
            <a:r>
              <a:rPr lang="en-US" sz="2800">
                <a:effectLst/>
              </a:rPr>
              <a:t>in Acts 18:14-17 may be seen as setting precedent to legitimize Christian teaching under the umbrella of the tolerance extended to Judaism</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33C7326A-3F56-C2B5-A74D-F5E796B9DEC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2795868171"/>
      </p:ext>
    </p:extLst>
  </p:cSld>
  <p:clrMapOvr>
    <a:masterClrMapping/>
  </p:clrMapOvr>
  <p:transition spd="med">
    <p:pull/>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92FEB2B1-7354-88F0-B0E3-F665C43AFAF5}"/>
              </a:ext>
            </a:extLst>
          </p:cNvPr>
          <p:cNvSpPr>
            <a:spLocks noGrp="1"/>
          </p:cNvSpPr>
          <p:nvPr>
            <p:ph type="title"/>
          </p:nvPr>
        </p:nvSpPr>
        <p:spPr>
          <a:xfrm>
            <a:off x="4937761" y="1945247"/>
            <a:ext cx="3609190" cy="1389623"/>
          </a:xfrm>
        </p:spPr>
        <p:txBody>
          <a:bodyPr/>
          <a:lstStyle/>
          <a:p>
            <a:r>
              <a:rPr lang="en-US" dirty="0"/>
              <a:t>A Sticky</a:t>
            </a:r>
            <a:br>
              <a:rPr lang="en-US" dirty="0"/>
            </a:br>
            <a:r>
              <a:rPr lang="en-US" dirty="0"/>
              <a:t>Wicket</a:t>
            </a:r>
          </a:p>
        </p:txBody>
      </p:sp>
      <p:sp>
        <p:nvSpPr>
          <p:cNvPr id="4" name="Date Placeholder 3">
            <a:extLst>
              <a:ext uri="{FF2B5EF4-FFF2-40B4-BE49-F238E27FC236}">
                <a16:creationId xmlns:a16="http://schemas.microsoft.com/office/drawing/2014/main" id="{4A831E6D-0224-F333-17D8-55B962650499}"/>
              </a:ext>
            </a:extLst>
          </p:cNvPr>
          <p:cNvSpPr>
            <a:spLocks noGrp="1"/>
          </p:cNvSpPr>
          <p:nvPr>
            <p:ph type="dt" sz="half" idx="10"/>
          </p:nvPr>
        </p:nvSpPr>
        <p:spPr/>
        <p:txBody>
          <a:bodyPr/>
          <a:lstStyle/>
          <a:p>
            <a:r>
              <a:rPr lang="en-US" dirty="0"/>
              <a:t>Outline, 2</a:t>
            </a:r>
          </a:p>
        </p:txBody>
      </p:sp>
      <p:sp>
        <p:nvSpPr>
          <p:cNvPr id="5" name="Footer Placeholder 4">
            <a:extLst>
              <a:ext uri="{FF2B5EF4-FFF2-40B4-BE49-F238E27FC236}">
                <a16:creationId xmlns:a16="http://schemas.microsoft.com/office/drawing/2014/main" id="{4D113EC0-C215-A482-72D4-2075F1695924}"/>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86D95527-1AD6-3F70-25E9-2F6B35EB5D5B}"/>
              </a:ext>
            </a:extLst>
          </p:cNvPr>
          <p:cNvSpPr>
            <a:spLocks noGrp="1"/>
          </p:cNvSpPr>
          <p:nvPr>
            <p:ph type="sldNum" sz="quarter" idx="12"/>
          </p:nvPr>
        </p:nvSpPr>
        <p:spPr/>
        <p:txBody>
          <a:bodyPr/>
          <a:lstStyle/>
          <a:p>
            <a:fld id="{3C8CA7C4-6BCF-4B83-8858-85B1748A2A5F}" type="slidenum">
              <a:rPr lang="en-US" smtClean="0"/>
              <a:t>8</a:t>
            </a:fld>
            <a:endParaRPr lang="en-US"/>
          </a:p>
        </p:txBody>
      </p:sp>
      <p:pic>
        <p:nvPicPr>
          <p:cNvPr id="9" name="Picture 8">
            <a:extLst>
              <a:ext uri="{FF2B5EF4-FFF2-40B4-BE49-F238E27FC236}">
                <a16:creationId xmlns:a16="http://schemas.microsoft.com/office/drawing/2014/main" id="{6C82F406-395F-EB86-7FDA-3656BE556E50}"/>
              </a:ext>
            </a:extLst>
          </p:cNvPr>
          <p:cNvPicPr>
            <a:picLocks noChangeAspect="1"/>
          </p:cNvPicPr>
          <p:nvPr/>
        </p:nvPicPr>
        <p:blipFill>
          <a:blip r:embed="rId2"/>
          <a:stretch>
            <a:fillRect/>
          </a:stretch>
        </p:blipFill>
        <p:spPr>
          <a:xfrm>
            <a:off x="956253" y="517320"/>
            <a:ext cx="3820142" cy="5367240"/>
          </a:xfrm>
          <a:prstGeom prst="rect">
            <a:avLst/>
          </a:prstGeom>
        </p:spPr>
      </p:pic>
    </p:spTree>
    <p:extLst>
      <p:ext uri="{BB962C8B-B14F-4D97-AF65-F5344CB8AC3E}">
        <p14:creationId xmlns:p14="http://schemas.microsoft.com/office/powerpoint/2010/main" val="315320990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Athanasius</a:t>
            </a:r>
            <a:br>
              <a:rPr lang="en-US"/>
            </a:br>
            <a:r>
              <a:rPr lang="en-US" sz="3000">
                <a:latin typeface="+mn-lt"/>
              </a:rPr>
              <a:t>(~AD 295-373)</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a:t>
            </a:r>
            <a:r>
              <a:rPr lang="en-US" b="1" dirty="0">
                <a:solidFill>
                  <a:srgbClr val="FFFF00"/>
                </a:solidFill>
              </a:rPr>
              <a:t>Bishop</a:t>
            </a:r>
            <a:r>
              <a:rPr lang="en-US" dirty="0"/>
              <a:t> of Alexandria from 328, though often in exile. He wrote his classic polemics against the Arians while most of the eastern bishops were against him.”  </a:t>
            </a:r>
            <a:r>
              <a:rPr lang="en-US" sz="2000" dirty="0"/>
              <a:t>(Ancient Christian Commentary on Scripture: Introduction and Biographic Information, 2005, p. 488)</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84BBA17-B1FD-9443-23D4-BFFC4B865EAB}"/>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11</a:t>
            </a:r>
          </a:p>
        </p:txBody>
      </p:sp>
    </p:spTree>
    <p:extLst>
      <p:ext uri="{BB962C8B-B14F-4D97-AF65-F5344CB8AC3E}">
        <p14:creationId xmlns:p14="http://schemas.microsoft.com/office/powerpoint/2010/main" val="2539575039"/>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BFCD88-7217-E89C-7441-13F2BB5118B7}"/>
              </a:ext>
            </a:extLst>
          </p:cNvPr>
          <p:cNvSpPr>
            <a:spLocks noGrp="1"/>
          </p:cNvSpPr>
          <p:nvPr>
            <p:ph type="title"/>
          </p:nvPr>
        </p:nvSpPr>
        <p:spPr/>
        <p:txBody>
          <a:bodyPr/>
          <a:lstStyle/>
          <a:p>
            <a:r>
              <a:rPr lang="en-US" dirty="0"/>
              <a:t>Argument From Silence</a:t>
            </a:r>
          </a:p>
        </p:txBody>
      </p:sp>
      <p:sp>
        <p:nvSpPr>
          <p:cNvPr id="3" name="Content Placeholder 2">
            <a:extLst>
              <a:ext uri="{FF2B5EF4-FFF2-40B4-BE49-F238E27FC236}">
                <a16:creationId xmlns:a16="http://schemas.microsoft.com/office/drawing/2014/main" id="{89FD2A34-859B-AFB5-8433-90B1B00A5D54}"/>
              </a:ext>
            </a:extLst>
          </p:cNvPr>
          <p:cNvSpPr>
            <a:spLocks noGrp="1"/>
          </p:cNvSpPr>
          <p:nvPr>
            <p:ph idx="1"/>
          </p:nvPr>
        </p:nvSpPr>
        <p:spPr/>
        <p:txBody>
          <a:bodyPr/>
          <a:lstStyle/>
          <a:p>
            <a:pPr marL="457200" indent="-457200">
              <a:spcBef>
                <a:spcPts val="0"/>
              </a:spcBef>
              <a:spcAft>
                <a:spcPts val="2400"/>
              </a:spcAft>
            </a:pPr>
            <a:r>
              <a:rPr lang="en-US" sz="2800" dirty="0"/>
              <a:t>Herodotus &amp; Thucydides do not mention the </a:t>
            </a:r>
            <a:r>
              <a:rPr lang="en-US" sz="2800" b="1" dirty="0">
                <a:solidFill>
                  <a:srgbClr val="FFFF00"/>
                </a:solidFill>
              </a:rPr>
              <a:t>Romans</a:t>
            </a:r>
            <a:r>
              <a:rPr lang="en-US" sz="2800" dirty="0"/>
              <a:t> despite the fact that the Roman Republic was a major world power at the time</a:t>
            </a:r>
          </a:p>
          <a:p>
            <a:pPr marL="461963" indent="-461963">
              <a:spcBef>
                <a:spcPts val="0"/>
              </a:spcBef>
              <a:spcAft>
                <a:spcPts val="2400"/>
              </a:spcAft>
            </a:pPr>
            <a:r>
              <a:rPr lang="en-US" sz="2800" dirty="0"/>
              <a:t>Thucydides doesn’t mention </a:t>
            </a:r>
            <a:r>
              <a:rPr lang="en-US" sz="2800" b="1" dirty="0">
                <a:solidFill>
                  <a:srgbClr val="FFFF00"/>
                </a:solidFill>
              </a:rPr>
              <a:t>Socrates</a:t>
            </a:r>
          </a:p>
          <a:p>
            <a:pPr marL="457200" indent="-457200">
              <a:spcBef>
                <a:spcPts val="0"/>
              </a:spcBef>
              <a:spcAft>
                <a:spcPts val="2400"/>
              </a:spcAft>
            </a:pPr>
            <a:r>
              <a:rPr lang="en-US" sz="2800" dirty="0"/>
              <a:t>Josephus &amp; Philo do not mention </a:t>
            </a:r>
            <a:r>
              <a:rPr lang="en-US" sz="2800" b="1" dirty="0">
                <a:solidFill>
                  <a:srgbClr val="FFFF00"/>
                </a:solidFill>
              </a:rPr>
              <a:t>the expulsion of the Jews from Rome </a:t>
            </a:r>
            <a:r>
              <a:rPr lang="en-US" sz="2800" dirty="0"/>
              <a:t>by Claudius</a:t>
            </a:r>
          </a:p>
          <a:p>
            <a:pPr marL="914400" lvl="1" indent="-457200">
              <a:spcBef>
                <a:spcPts val="0"/>
              </a:spcBef>
              <a:spcAft>
                <a:spcPts val="2400"/>
              </a:spcAft>
            </a:pPr>
            <a:r>
              <a:rPr lang="en-US" sz="2400" dirty="0"/>
              <a:t>It is mentioned by Suetonius (</a:t>
            </a:r>
            <a:r>
              <a:rPr lang="en-US" sz="2400" i="1" dirty="0"/>
              <a:t>Life of Claudius</a:t>
            </a:r>
            <a:r>
              <a:rPr lang="en-US" sz="2400" dirty="0"/>
              <a:t>, 25:4)</a:t>
            </a:r>
          </a:p>
        </p:txBody>
      </p:sp>
      <p:sp>
        <p:nvSpPr>
          <p:cNvPr id="4" name="Date Placeholder 3">
            <a:extLst>
              <a:ext uri="{FF2B5EF4-FFF2-40B4-BE49-F238E27FC236}">
                <a16:creationId xmlns:a16="http://schemas.microsoft.com/office/drawing/2014/main" id="{CA84DFFF-A327-D2D1-5CC2-47B54461F7D0}"/>
              </a:ext>
            </a:extLst>
          </p:cNvPr>
          <p:cNvSpPr>
            <a:spLocks noGrp="1"/>
          </p:cNvSpPr>
          <p:nvPr>
            <p:ph type="dt" sz="half" idx="10"/>
          </p:nvPr>
        </p:nvSpPr>
        <p:spPr/>
        <p:txBody>
          <a:bodyPr/>
          <a:lstStyle/>
          <a:p>
            <a:r>
              <a:rPr lang="en-US"/>
              <a:t>Outline, </a:t>
            </a:r>
          </a:p>
        </p:txBody>
      </p:sp>
      <p:sp>
        <p:nvSpPr>
          <p:cNvPr id="5" name="Footer Placeholder 4">
            <a:extLst>
              <a:ext uri="{FF2B5EF4-FFF2-40B4-BE49-F238E27FC236}">
                <a16:creationId xmlns:a16="http://schemas.microsoft.com/office/drawing/2014/main" id="{DC82C7C0-0621-BD2B-1ED3-F4AF9158C2B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65B69B46-C119-DBC6-C170-DA7971E731ED}"/>
              </a:ext>
            </a:extLst>
          </p:cNvPr>
          <p:cNvSpPr>
            <a:spLocks noGrp="1"/>
          </p:cNvSpPr>
          <p:nvPr>
            <p:ph type="sldNum" sz="quarter" idx="12"/>
          </p:nvPr>
        </p:nvSpPr>
        <p:spPr/>
        <p:txBody>
          <a:bodyPr/>
          <a:lstStyle/>
          <a:p>
            <a:fld id="{27F658CE-3C2C-4608-AB25-6B872F7423A4}" type="slidenum">
              <a:rPr lang="en-US" smtClean="0"/>
              <a:t>800</a:t>
            </a:fld>
            <a:endParaRPr lang="en-US"/>
          </a:p>
        </p:txBody>
      </p:sp>
    </p:spTree>
    <p:extLst>
      <p:ext uri="{BB962C8B-B14F-4D97-AF65-F5344CB8AC3E}">
        <p14:creationId xmlns:p14="http://schemas.microsoft.com/office/powerpoint/2010/main" val="1733194104"/>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 calcmode="lin" valueType="num">
                                      <p:cBhvr>
                                        <p:cTn id="26"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Argument From Silence</a:t>
            </a:r>
          </a:p>
        </p:txBody>
      </p:sp>
      <p:sp>
        <p:nvSpPr>
          <p:cNvPr id="3" name="Content Placeholder 2"/>
          <p:cNvSpPr>
            <a:spLocks noGrp="1"/>
          </p:cNvSpPr>
          <p:nvPr>
            <p:ph idx="1"/>
          </p:nvPr>
        </p:nvSpPr>
        <p:spPr>
          <a:xfrm>
            <a:off x="457200" y="1420814"/>
            <a:ext cx="8229600" cy="4710114"/>
          </a:xfrm>
        </p:spPr>
        <p:txBody>
          <a:bodyPr/>
          <a:lstStyle/>
          <a:p>
            <a:pPr marL="457200" indent="-457200">
              <a:spcBef>
                <a:spcPts val="0"/>
              </a:spcBef>
              <a:spcAft>
                <a:spcPts val="2400"/>
              </a:spcAft>
            </a:pPr>
            <a:r>
              <a:rPr lang="en-US" sz="2800" dirty="0"/>
              <a:t>No extant first century source reports </a:t>
            </a:r>
            <a:r>
              <a:rPr lang="en-US" sz="2800" b="1" dirty="0">
                <a:solidFill>
                  <a:srgbClr val="FFFF00"/>
                </a:solidFill>
              </a:rPr>
              <a:t>the destruction of Herculaneum &amp; Pompey</a:t>
            </a:r>
            <a:r>
              <a:rPr lang="en-US" sz="2800" dirty="0"/>
              <a:t> in the eruption of Mt. Vesuvius in AD 79</a:t>
            </a:r>
          </a:p>
          <a:p>
            <a:pPr marL="857250" lvl="1" indent="-457200">
              <a:spcBef>
                <a:spcPts val="0"/>
              </a:spcBef>
              <a:spcAft>
                <a:spcPts val="2400"/>
              </a:spcAft>
            </a:pPr>
            <a:r>
              <a:rPr lang="en-US" sz="2400" dirty="0"/>
              <a:t>Pliny the Younger gives a detailed account of the eruption</a:t>
            </a:r>
          </a:p>
          <a:p>
            <a:pPr marL="404813"/>
            <a:r>
              <a:rPr lang="en-US" dirty="0"/>
              <a:t>Eusebius does not mention the death of Constantine’s son </a:t>
            </a:r>
            <a:r>
              <a:rPr lang="en-US" b="1" dirty="0" err="1">
                <a:solidFill>
                  <a:srgbClr val="FFFF00"/>
                </a:solidFill>
              </a:rPr>
              <a:t>Chrispa</a:t>
            </a:r>
            <a:r>
              <a:rPr lang="en-US" dirty="0"/>
              <a:t> and his wife </a:t>
            </a:r>
            <a:r>
              <a:rPr lang="en-US" b="1" dirty="0" err="1">
                <a:solidFill>
                  <a:srgbClr val="FFFF00"/>
                </a:solidFill>
              </a:rPr>
              <a:t>Fausta</a:t>
            </a:r>
            <a:r>
              <a:rPr lang="en-US" dirty="0"/>
              <a:t>  </a:t>
            </a:r>
            <a:r>
              <a:rPr lang="en-US" sz="2200" dirty="0"/>
              <a:t>(Answering BAD Atheist Arguments)</a:t>
            </a:r>
          </a:p>
          <a:p>
            <a:pPr marL="857250" lvl="1" indent="-457200">
              <a:spcBef>
                <a:spcPts val="0"/>
              </a:spcBef>
              <a:spcAft>
                <a:spcPts val="2400"/>
              </a:spcAft>
            </a:pPr>
            <a:endParaRPr lang="en-US" sz="2400" dirty="0"/>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78EDAA79-3F62-DF32-81DA-8973879922D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264238216"/>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103DC7-3205-978F-C39E-526AA0DA1B7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89283CE-4590-2A6F-6A82-03B05DA6AED4}"/>
              </a:ext>
            </a:extLst>
          </p:cNvPr>
          <p:cNvSpPr>
            <a:spLocks noGrp="1"/>
          </p:cNvSpPr>
          <p:nvPr>
            <p:ph type="title"/>
          </p:nvPr>
        </p:nvSpPr>
        <p:spPr/>
        <p:txBody>
          <a:bodyPr/>
          <a:lstStyle/>
          <a:p>
            <a:r>
              <a:rPr lang="en-US" dirty="0"/>
              <a:t>Argument From Silence</a:t>
            </a:r>
          </a:p>
        </p:txBody>
      </p:sp>
      <p:sp>
        <p:nvSpPr>
          <p:cNvPr id="3" name="Content Placeholder 2">
            <a:extLst>
              <a:ext uri="{FF2B5EF4-FFF2-40B4-BE49-F238E27FC236}">
                <a16:creationId xmlns:a16="http://schemas.microsoft.com/office/drawing/2014/main" id="{3F9BD93E-D54E-1B51-97F2-9C71CE8C97CA}"/>
              </a:ext>
            </a:extLst>
          </p:cNvPr>
          <p:cNvSpPr>
            <a:spLocks noGrp="1"/>
          </p:cNvSpPr>
          <p:nvPr>
            <p:ph idx="1"/>
          </p:nvPr>
        </p:nvSpPr>
        <p:spPr/>
        <p:txBody>
          <a:bodyPr/>
          <a:lstStyle/>
          <a:p>
            <a:pPr marL="457200" indent="-457200">
              <a:spcBef>
                <a:spcPts val="0"/>
              </a:spcBef>
              <a:spcAft>
                <a:spcPts val="2400"/>
              </a:spcAft>
            </a:pPr>
            <a:r>
              <a:rPr lang="en-US" sz="2800" dirty="0"/>
              <a:t>Marco Polo doesn’t mention </a:t>
            </a:r>
            <a:r>
              <a:rPr lang="en-US" sz="2800" b="1" dirty="0">
                <a:solidFill>
                  <a:srgbClr val="FFFF00"/>
                </a:solidFill>
              </a:rPr>
              <a:t>The Great Wall Of China</a:t>
            </a:r>
            <a:endParaRPr lang="en-US" sz="2800" dirty="0"/>
          </a:p>
          <a:p>
            <a:pPr marL="457200" indent="-457200">
              <a:spcBef>
                <a:spcPts val="0"/>
              </a:spcBef>
              <a:spcAft>
                <a:spcPts val="2400"/>
              </a:spcAft>
            </a:pPr>
            <a:r>
              <a:rPr lang="en-US" sz="2800" dirty="0"/>
              <a:t>Ulysses S. Grant does not mention The </a:t>
            </a:r>
            <a:r>
              <a:rPr lang="en-US" sz="2800" b="1" dirty="0">
                <a:solidFill>
                  <a:srgbClr val="FFFF00"/>
                </a:solidFill>
              </a:rPr>
              <a:t>Emancipation Proclamation</a:t>
            </a:r>
          </a:p>
          <a:p>
            <a:pPr marL="457200" indent="-457200">
              <a:spcBef>
                <a:spcPts val="0"/>
              </a:spcBef>
              <a:spcAft>
                <a:spcPts val="2400"/>
              </a:spcAft>
            </a:pPr>
            <a:r>
              <a:rPr lang="en-US" sz="2800" dirty="0"/>
              <a:t>Grafton’s Chronicle mentions the reign of King John but never mentions the </a:t>
            </a:r>
            <a:r>
              <a:rPr lang="en-US" sz="2800" b="1" dirty="0">
                <a:solidFill>
                  <a:srgbClr val="FFFF00"/>
                </a:solidFill>
              </a:rPr>
              <a:t>Magna Charta</a:t>
            </a:r>
          </a:p>
          <a:p>
            <a:pPr>
              <a:spcBef>
                <a:spcPts val="0"/>
              </a:spcBef>
              <a:spcAft>
                <a:spcPts val="2400"/>
              </a:spcAft>
            </a:pPr>
            <a:endParaRPr lang="en-US" sz="2800" dirty="0"/>
          </a:p>
        </p:txBody>
      </p:sp>
      <p:sp>
        <p:nvSpPr>
          <p:cNvPr id="4" name="Date Placeholder 3">
            <a:extLst>
              <a:ext uri="{FF2B5EF4-FFF2-40B4-BE49-F238E27FC236}">
                <a16:creationId xmlns:a16="http://schemas.microsoft.com/office/drawing/2014/main" id="{93D504AC-5873-16CE-9B6F-31F15A4B0623}"/>
              </a:ext>
            </a:extLst>
          </p:cNvPr>
          <p:cNvSpPr>
            <a:spLocks noGrp="1"/>
          </p:cNvSpPr>
          <p:nvPr>
            <p:ph type="dt" sz="half" idx="10"/>
          </p:nvPr>
        </p:nvSpPr>
        <p:spPr/>
        <p:txBody>
          <a:bodyPr/>
          <a:lstStyle/>
          <a:p>
            <a:r>
              <a:rPr lang="en-US"/>
              <a:t>Outline, 102</a:t>
            </a:r>
          </a:p>
        </p:txBody>
      </p:sp>
      <p:sp>
        <p:nvSpPr>
          <p:cNvPr id="5" name="Footer Placeholder 4">
            <a:extLst>
              <a:ext uri="{FF2B5EF4-FFF2-40B4-BE49-F238E27FC236}">
                <a16:creationId xmlns:a16="http://schemas.microsoft.com/office/drawing/2014/main" id="{4915F806-DD29-6ED6-D3BC-284A67CF655E}"/>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C530C9E9-AEEE-0E3D-4768-63F233DE7B66}"/>
              </a:ext>
            </a:extLst>
          </p:cNvPr>
          <p:cNvSpPr>
            <a:spLocks noGrp="1"/>
          </p:cNvSpPr>
          <p:nvPr>
            <p:ph type="sldNum" sz="quarter" idx="12"/>
          </p:nvPr>
        </p:nvSpPr>
        <p:spPr/>
        <p:txBody>
          <a:bodyPr/>
          <a:lstStyle/>
          <a:p>
            <a:fld id="{27F658CE-3C2C-4608-AB25-6B872F7423A4}" type="slidenum">
              <a:rPr lang="en-US" smtClean="0"/>
              <a:t>802</a:t>
            </a:fld>
            <a:endParaRPr lang="en-US"/>
          </a:p>
        </p:txBody>
      </p:sp>
    </p:spTree>
    <p:extLst>
      <p:ext uri="{BB962C8B-B14F-4D97-AF65-F5344CB8AC3E}">
        <p14:creationId xmlns:p14="http://schemas.microsoft.com/office/powerpoint/2010/main" val="1318184923"/>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3D849C4-57A9-8AB6-8754-006F6E3FAC81}"/>
              </a:ext>
            </a:extLst>
          </p:cNvPr>
          <p:cNvPicPr>
            <a:picLocks noChangeAspect="1"/>
          </p:cNvPicPr>
          <p:nvPr/>
        </p:nvPicPr>
        <p:blipFill>
          <a:blip r:embed="rId3"/>
          <a:stretch>
            <a:fillRect/>
          </a:stretch>
        </p:blipFill>
        <p:spPr>
          <a:xfrm>
            <a:off x="3273845" y="1481768"/>
            <a:ext cx="2596309" cy="3894463"/>
          </a:xfrm>
          <a:prstGeom prst="rect">
            <a:avLst/>
          </a:prstGeom>
        </p:spPr>
      </p:pic>
      <p:sp>
        <p:nvSpPr>
          <p:cNvPr id="2" name="Title 1"/>
          <p:cNvSpPr>
            <a:spLocks noGrp="1"/>
          </p:cNvSpPr>
          <p:nvPr>
            <p:ph type="title"/>
          </p:nvPr>
        </p:nvSpPr>
        <p:spPr/>
        <p:txBody>
          <a:bodyPr/>
          <a:lstStyle/>
          <a:p>
            <a:r>
              <a:rPr lang="en-US"/>
              <a:t>Argument From Silence</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i="1" dirty="0"/>
              <a:t>Timothy McGrew</a:t>
            </a:r>
            <a:r>
              <a:rPr lang="en-US" dirty="0"/>
              <a:t>:  “The argument from silence is a pattern of reasoning in which the </a:t>
            </a:r>
            <a:r>
              <a:rPr lang="en-US" b="1" dirty="0">
                <a:solidFill>
                  <a:srgbClr val="FFFF00"/>
                </a:solidFill>
              </a:rPr>
              <a:t>failure</a:t>
            </a:r>
            <a:r>
              <a:rPr lang="en-US" dirty="0"/>
              <a:t> of a known source </a:t>
            </a:r>
            <a:r>
              <a:rPr lang="en-US" b="1" dirty="0">
                <a:solidFill>
                  <a:srgbClr val="FFFF00"/>
                </a:solidFill>
              </a:rPr>
              <a:t>to mention</a:t>
            </a:r>
            <a:r>
              <a:rPr lang="en-US" dirty="0"/>
              <a:t> a particular fact or event, is used as the ground of an inference, usually to the conclusion that the supposed fact is </a:t>
            </a:r>
            <a:r>
              <a:rPr lang="en-US" b="1" dirty="0">
                <a:solidFill>
                  <a:srgbClr val="FFFF00"/>
                </a:solidFill>
              </a:rPr>
              <a:t>untrue</a:t>
            </a:r>
            <a:r>
              <a:rPr lang="en-US" dirty="0"/>
              <a:t> or the supposed event </a:t>
            </a:r>
            <a:r>
              <a:rPr lang="en-US" b="1" dirty="0">
                <a:solidFill>
                  <a:srgbClr val="FFFF00"/>
                </a:solidFill>
              </a:rPr>
              <a:t>did not actually happen</a:t>
            </a:r>
            <a:r>
              <a:rPr lang="en-US" dirty="0"/>
              <a:t>.”  </a:t>
            </a:r>
            <a:r>
              <a:rPr lang="en-US" sz="2000" dirty="0"/>
              <a:t>(“The Argument From Silence,” </a:t>
            </a:r>
            <a:r>
              <a:rPr lang="en-US" sz="2000" i="1" dirty="0"/>
              <a:t>Acta Analytica</a:t>
            </a:r>
            <a:r>
              <a:rPr lang="en-US" sz="2000" dirty="0"/>
              <a:t>, (2014) 29, p. 215)</a:t>
            </a:r>
            <a:endParaRPr lang="en-US" sz="2000" i="1" dirty="0"/>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0217BB8-8717-FBE6-571F-53770CC9414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102</a:t>
            </a:r>
          </a:p>
        </p:txBody>
      </p:sp>
    </p:spTree>
    <p:extLst>
      <p:ext uri="{BB962C8B-B14F-4D97-AF65-F5344CB8AC3E}">
        <p14:creationId xmlns:p14="http://schemas.microsoft.com/office/powerpoint/2010/main" val="374313936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Argument From Ignorance</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dirty="0"/>
              <a:t>“An argument from ignorance is an assertion that </a:t>
            </a:r>
            <a:r>
              <a:rPr lang="en-US" b="1" dirty="0">
                <a:solidFill>
                  <a:srgbClr val="FFFF00"/>
                </a:solidFill>
              </a:rPr>
              <a:t>a claim is either true or false </a:t>
            </a:r>
            <a:r>
              <a:rPr lang="en-US" dirty="0"/>
              <a:t>because of a </a:t>
            </a:r>
            <a:r>
              <a:rPr lang="en-US" b="1" dirty="0">
                <a:solidFill>
                  <a:srgbClr val="FFFF00"/>
                </a:solidFill>
              </a:rPr>
              <a:t>lack of evidence to the contrary</a:t>
            </a:r>
            <a:r>
              <a:rPr lang="en-US" dirty="0"/>
              <a:t>. The speaker assumes that their position is </a:t>
            </a:r>
            <a:r>
              <a:rPr lang="en-US" b="1" dirty="0">
                <a:solidFill>
                  <a:srgbClr val="FFFF00"/>
                </a:solidFill>
              </a:rPr>
              <a:t>true</a:t>
            </a:r>
            <a:r>
              <a:rPr lang="en-US" dirty="0"/>
              <a:t> because it has not been or cannot be proven </a:t>
            </a:r>
            <a:r>
              <a:rPr lang="en-US" b="1" dirty="0">
                <a:solidFill>
                  <a:srgbClr val="FFFF00"/>
                </a:solidFill>
              </a:rPr>
              <a:t>false</a:t>
            </a:r>
            <a:r>
              <a:rPr lang="en-US" dirty="0"/>
              <a:t>, or that their opponent’s position is </a:t>
            </a:r>
            <a:r>
              <a:rPr lang="en-US" b="1" dirty="0">
                <a:solidFill>
                  <a:srgbClr val="FFFF00"/>
                </a:solidFill>
              </a:rPr>
              <a:t>false</a:t>
            </a:r>
            <a:r>
              <a:rPr lang="en-US" dirty="0"/>
              <a:t> because it has not been or cannot be proven </a:t>
            </a:r>
            <a:r>
              <a:rPr lang="en-US" b="1" dirty="0">
                <a:solidFill>
                  <a:srgbClr val="FFFF00"/>
                </a:solidFill>
              </a:rPr>
              <a:t>true</a:t>
            </a:r>
            <a:r>
              <a:rPr lang="en-US" dirty="0"/>
              <a:t>.”</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819462B1-1B2B-2160-E2D6-68F75E6A7A6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102</a:t>
            </a:r>
          </a:p>
        </p:txBody>
      </p:sp>
    </p:spTree>
    <p:extLst>
      <p:ext uri="{BB962C8B-B14F-4D97-AF65-F5344CB8AC3E}">
        <p14:creationId xmlns:p14="http://schemas.microsoft.com/office/powerpoint/2010/main" val="23976921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Absence Of Evidence</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b="1" dirty="0">
                <a:solidFill>
                  <a:srgbClr val="FFFF00"/>
                </a:solidFill>
              </a:rPr>
              <a:t>Absence of evidence </a:t>
            </a:r>
            <a:r>
              <a:rPr lang="en-US" dirty="0"/>
              <a:t>isn't </a:t>
            </a:r>
            <a:r>
              <a:rPr lang="en-US" b="1" dirty="0">
                <a:solidFill>
                  <a:srgbClr val="FFFF00"/>
                </a:solidFill>
              </a:rPr>
              <a:t>evidence of absence</a:t>
            </a:r>
            <a:r>
              <a:rPr lang="en-US" dirty="0"/>
              <a:t> unless the absence of evidence is conspicuous.</a:t>
            </a:r>
          </a:p>
          <a:p>
            <a:pPr marL="457200" indent="-457200"/>
            <a:r>
              <a:rPr lang="en-US" dirty="0"/>
              <a:t>We need to have some reason to predict that the silent sources </a:t>
            </a:r>
            <a:r>
              <a:rPr lang="en-US" b="1" dirty="0">
                <a:solidFill>
                  <a:srgbClr val="FFFF00"/>
                </a:solidFill>
              </a:rPr>
              <a:t>would mention </a:t>
            </a:r>
            <a:r>
              <a:rPr lang="en-US" dirty="0"/>
              <a:t>the information that is </a:t>
            </a:r>
            <a:r>
              <a:rPr lang="en-US" b="1" dirty="0">
                <a:solidFill>
                  <a:srgbClr val="FFFF00"/>
                </a:solidFill>
              </a:rPr>
              <a:t>absent</a:t>
            </a:r>
            <a:r>
              <a:rPr lang="en-US" dirty="0"/>
              <a:t> in order for the argument to </a:t>
            </a:r>
            <a:r>
              <a:rPr lang="en-US" b="1" dirty="0">
                <a:solidFill>
                  <a:srgbClr val="FFFF00"/>
                </a:solidFill>
              </a:rPr>
              <a:t>avoid being fallacious</a:t>
            </a:r>
          </a:p>
          <a:p>
            <a:pPr marL="457200" indent="-457200"/>
            <a:r>
              <a:rPr lang="en-US" dirty="0"/>
              <a:t>Most first-century literature from Palestine </a:t>
            </a:r>
            <a:r>
              <a:rPr lang="en-US" b="1" dirty="0">
                <a:solidFill>
                  <a:srgbClr val="FFFF00"/>
                </a:solidFill>
              </a:rPr>
              <a:t>has not survived</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FB810F22-4654-9435-3B71-C1C42483BED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102</a:t>
            </a:r>
          </a:p>
        </p:txBody>
      </p:sp>
    </p:spTree>
    <p:extLst>
      <p:ext uri="{BB962C8B-B14F-4D97-AF65-F5344CB8AC3E}">
        <p14:creationId xmlns:p14="http://schemas.microsoft.com/office/powerpoint/2010/main" val="19806696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B204E55-0B21-317E-7102-B9C2A317535D}"/>
              </a:ext>
            </a:extLst>
          </p:cNvPr>
          <p:cNvPicPr>
            <a:picLocks noChangeAspect="1"/>
          </p:cNvPicPr>
          <p:nvPr/>
        </p:nvPicPr>
        <p:blipFill>
          <a:blip r:embed="rId3"/>
          <a:stretch>
            <a:fillRect/>
          </a:stretch>
        </p:blipFill>
        <p:spPr>
          <a:xfrm>
            <a:off x="3051175" y="1508293"/>
            <a:ext cx="3041650" cy="4562474"/>
          </a:xfrm>
          <a:prstGeom prst="rect">
            <a:avLst/>
          </a:prstGeom>
        </p:spPr>
      </p:pic>
      <p:sp>
        <p:nvSpPr>
          <p:cNvPr id="2" name="Title 1"/>
          <p:cNvSpPr>
            <a:spLocks noGrp="1"/>
          </p:cNvSpPr>
          <p:nvPr>
            <p:ph type="title"/>
          </p:nvPr>
        </p:nvSpPr>
        <p:spPr/>
        <p:txBody>
          <a:bodyPr/>
          <a:lstStyle/>
          <a:p>
            <a:r>
              <a:rPr lang="en-US"/>
              <a:t>Absence Of Evidence</a:t>
            </a:r>
          </a:p>
        </p:txBody>
      </p:sp>
      <p:sp>
        <p:nvSpPr>
          <p:cNvPr id="3" name="Content Placeholder 2"/>
          <p:cNvSpPr>
            <a:spLocks noGrp="1"/>
          </p:cNvSpPr>
          <p:nvPr>
            <p:ph idx="1"/>
          </p:nvPr>
        </p:nvSpPr>
        <p:spPr/>
        <p:txBody>
          <a:bodyPr/>
          <a:lstStyle/>
          <a:p>
            <a:pPr marL="0" indent="461963">
              <a:spcBef>
                <a:spcPts val="0"/>
              </a:spcBef>
              <a:spcAft>
                <a:spcPts val="2400"/>
              </a:spcAft>
              <a:buNone/>
            </a:pPr>
            <a:r>
              <a:rPr lang="en-US" sz="2700" i="1"/>
              <a:t>Timothy McGrew</a:t>
            </a:r>
            <a:r>
              <a:rPr lang="en-US" sz="2700"/>
              <a:t>:  “This lack of symmetry between </a:t>
            </a:r>
            <a:r>
              <a:rPr lang="en-US" sz="2700" b="1">
                <a:solidFill>
                  <a:srgbClr val="FFFF00"/>
                </a:solidFill>
              </a:rPr>
              <a:t>reasons for mentioning </a:t>
            </a:r>
            <a:r>
              <a:rPr lang="en-US" sz="2700"/>
              <a:t>an event and </a:t>
            </a:r>
            <a:r>
              <a:rPr lang="en-US" sz="2700" b="1">
                <a:solidFill>
                  <a:srgbClr val="FFFF00"/>
                </a:solidFill>
              </a:rPr>
              <a:t>reasons for omitting it</a:t>
            </a:r>
            <a:r>
              <a:rPr lang="en-US" sz="2700"/>
              <a:t>, brings us close to the heart of </a:t>
            </a:r>
            <a:r>
              <a:rPr lang="en-US" sz="2700" b="1">
                <a:solidFill>
                  <a:srgbClr val="FFFF00"/>
                </a:solidFill>
              </a:rPr>
              <a:t>the difficulty with arguments from silence</a:t>
            </a:r>
            <a:r>
              <a:rPr lang="en-US" sz="2700"/>
              <a:t>. For there are indefinitely </a:t>
            </a:r>
            <a:r>
              <a:rPr lang="en-US" sz="2700" b="1">
                <a:solidFill>
                  <a:srgbClr val="FFFF00"/>
                </a:solidFill>
              </a:rPr>
              <a:t>many reasons </a:t>
            </a:r>
            <a:r>
              <a:rPr lang="en-US" sz="2700"/>
              <a:t>that an honest and well-informed writer </a:t>
            </a:r>
            <a:r>
              <a:rPr lang="en-US" sz="2700" b="1">
                <a:solidFill>
                  <a:srgbClr val="FFFF00"/>
                </a:solidFill>
              </a:rPr>
              <a:t>might omit to mention </a:t>
            </a:r>
            <a:r>
              <a:rPr lang="en-US" sz="2700"/>
              <a:t>some fact that, from our perspective, would have been most natural for him to include; and unless we are justified in ruling out all, we are not in a position to </a:t>
            </a:r>
            <a:r>
              <a:rPr lang="en-US" sz="2700" b="1">
                <a:solidFill>
                  <a:srgbClr val="FFFF00"/>
                </a:solidFill>
              </a:rPr>
              <a:t>rest significant weight on the omission</a:t>
            </a:r>
            <a:r>
              <a:rPr lang="en-US" sz="2700"/>
              <a:t>.”  </a:t>
            </a:r>
            <a:r>
              <a:rPr lang="en-US" sz="2000"/>
              <a:t>(“The Argument From Silence” </a:t>
            </a:r>
            <a:r>
              <a:rPr lang="en-US" sz="2000" i="1"/>
              <a:t>Acta Analytica</a:t>
            </a:r>
            <a:r>
              <a:rPr lang="en-US" sz="2000"/>
              <a:t>, (2014) 29, p. 223)</a:t>
            </a:r>
            <a:endParaRPr lang="en-US" sz="2000" i="1"/>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E5CBAE7-72E5-9A49-281C-12BE4991648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102</a:t>
            </a:r>
          </a:p>
        </p:txBody>
      </p:sp>
    </p:spTree>
    <p:extLst>
      <p:ext uri="{BB962C8B-B14F-4D97-AF65-F5344CB8AC3E}">
        <p14:creationId xmlns:p14="http://schemas.microsoft.com/office/powerpoint/2010/main" val="123099115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7C593A-7D75-3019-2713-B9E92C764ED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80DC635-F1C1-CBC6-C67A-C489B47E9A6C}"/>
              </a:ext>
            </a:extLst>
          </p:cNvPr>
          <p:cNvSpPr>
            <a:spLocks noGrp="1"/>
          </p:cNvSpPr>
          <p:nvPr>
            <p:ph type="title"/>
          </p:nvPr>
        </p:nvSpPr>
        <p:spPr/>
        <p:txBody>
          <a:bodyPr/>
          <a:lstStyle/>
          <a:p>
            <a:r>
              <a:rPr lang="en-US" dirty="0"/>
              <a:t>Arguments From Silence</a:t>
            </a:r>
          </a:p>
        </p:txBody>
      </p:sp>
      <p:sp>
        <p:nvSpPr>
          <p:cNvPr id="3" name="Content Placeholder 2">
            <a:extLst>
              <a:ext uri="{FF2B5EF4-FFF2-40B4-BE49-F238E27FC236}">
                <a16:creationId xmlns:a16="http://schemas.microsoft.com/office/drawing/2014/main" id="{0875756E-0D56-B92E-6FD3-43530B90876A}"/>
              </a:ext>
            </a:extLst>
          </p:cNvPr>
          <p:cNvSpPr>
            <a:spLocks noGrp="1"/>
          </p:cNvSpPr>
          <p:nvPr>
            <p:ph idx="1"/>
          </p:nvPr>
        </p:nvSpPr>
        <p:spPr/>
        <p:txBody>
          <a:bodyPr/>
          <a:lstStyle/>
          <a:p>
            <a:pPr marL="457200" indent="-457200">
              <a:spcBef>
                <a:spcPts val="0"/>
              </a:spcBef>
              <a:spcAft>
                <a:spcPts val="2400"/>
              </a:spcAft>
            </a:pPr>
            <a:r>
              <a:rPr lang="en-US" sz="2800" dirty="0"/>
              <a:t>While arguments from silence can be </a:t>
            </a:r>
            <a:r>
              <a:rPr lang="en-US" sz="2800" b="1" dirty="0">
                <a:solidFill>
                  <a:srgbClr val="FFFF00"/>
                </a:solidFill>
              </a:rPr>
              <a:t>unreliable</a:t>
            </a:r>
            <a:r>
              <a:rPr lang="en-US" sz="2800" dirty="0"/>
              <a:t>, they are </a:t>
            </a:r>
            <a:r>
              <a:rPr lang="en-US" sz="2800" b="1" dirty="0">
                <a:solidFill>
                  <a:srgbClr val="FFFF00"/>
                </a:solidFill>
              </a:rPr>
              <a:t>not always</a:t>
            </a:r>
          </a:p>
          <a:p>
            <a:pPr marL="457200" indent="-457200">
              <a:spcBef>
                <a:spcPts val="0"/>
              </a:spcBef>
              <a:spcAft>
                <a:spcPts val="2400"/>
              </a:spcAft>
            </a:pPr>
            <a:r>
              <a:rPr lang="en-US" sz="2800" dirty="0"/>
              <a:t>We must consider the </a:t>
            </a:r>
            <a:r>
              <a:rPr lang="en-US" sz="2800" b="1" dirty="0">
                <a:solidFill>
                  <a:srgbClr val="FFFF00"/>
                </a:solidFill>
              </a:rPr>
              <a:t>probability</a:t>
            </a:r>
            <a:r>
              <a:rPr lang="en-US" sz="2800" dirty="0"/>
              <a:t> that an event would be </a:t>
            </a:r>
            <a:r>
              <a:rPr lang="en-US" sz="2800" b="1" dirty="0">
                <a:solidFill>
                  <a:srgbClr val="FFFF00"/>
                </a:solidFill>
              </a:rPr>
              <a:t>mentioned</a:t>
            </a:r>
            <a:r>
              <a:rPr lang="en-US" sz="2800" dirty="0"/>
              <a:t> in Acts if that event had </a:t>
            </a:r>
            <a:r>
              <a:rPr lang="en-US" sz="2800" b="1" dirty="0">
                <a:solidFill>
                  <a:srgbClr val="FFFF00"/>
                </a:solidFill>
              </a:rPr>
              <a:t>occurred</a:t>
            </a:r>
          </a:p>
          <a:p>
            <a:pPr marL="857250" lvl="1" indent="-457200">
              <a:spcBef>
                <a:spcPts val="0"/>
              </a:spcBef>
              <a:spcAft>
                <a:spcPts val="2400"/>
              </a:spcAft>
            </a:pPr>
            <a:r>
              <a:rPr lang="en-US" sz="2400" dirty="0"/>
              <a:t>Fulfillment of prophecy in the OT</a:t>
            </a:r>
          </a:p>
          <a:p>
            <a:pPr marL="857250" lvl="1" indent="-457200">
              <a:spcBef>
                <a:spcPts val="0"/>
              </a:spcBef>
              <a:spcAft>
                <a:spcPts val="2400"/>
              </a:spcAft>
            </a:pPr>
            <a:r>
              <a:rPr lang="en-US" sz="2400" dirty="0"/>
              <a:t>Fulfillment of prophecy in the Gospels</a:t>
            </a:r>
          </a:p>
          <a:p>
            <a:pPr marL="857250" lvl="1" indent="-457200">
              <a:spcBef>
                <a:spcPts val="0"/>
              </a:spcBef>
              <a:spcAft>
                <a:spcPts val="2400"/>
              </a:spcAft>
            </a:pPr>
            <a:r>
              <a:rPr lang="en-US" sz="2400" dirty="0"/>
              <a:t>Fulfillment of prophecy in Acts</a:t>
            </a:r>
          </a:p>
          <a:p>
            <a:pPr marL="857250" lvl="1" indent="-457200">
              <a:spcBef>
                <a:spcPts val="0"/>
              </a:spcBef>
              <a:spcAft>
                <a:spcPts val="2400"/>
              </a:spcAft>
            </a:pPr>
            <a:endParaRPr lang="en-US" sz="2400" dirty="0"/>
          </a:p>
        </p:txBody>
      </p:sp>
      <p:sp>
        <p:nvSpPr>
          <p:cNvPr id="4" name="Slide Number Placeholder 3">
            <a:extLst>
              <a:ext uri="{FF2B5EF4-FFF2-40B4-BE49-F238E27FC236}">
                <a16:creationId xmlns:a16="http://schemas.microsoft.com/office/drawing/2014/main" id="{17579167-964D-BD59-88E7-D0BEBBC6672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B51CB484-0FB0-BA44-3255-E3FFE9B19B8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102-103</a:t>
            </a:r>
          </a:p>
        </p:txBody>
      </p:sp>
      <p:sp>
        <p:nvSpPr>
          <p:cNvPr id="6" name="Footer Placeholder 5">
            <a:extLst>
              <a:ext uri="{FF2B5EF4-FFF2-40B4-BE49-F238E27FC236}">
                <a16:creationId xmlns:a16="http://schemas.microsoft.com/office/drawing/2014/main" id="{B08AB9B1-1327-626D-EB15-3476EC33E9A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41928631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76D99D-9625-CB39-2B12-134BBEF0AE5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35710F4-346B-C850-7664-FC4BB23AB261}"/>
              </a:ext>
            </a:extLst>
          </p:cNvPr>
          <p:cNvSpPr>
            <a:spLocks noGrp="1"/>
          </p:cNvSpPr>
          <p:nvPr>
            <p:ph type="title"/>
          </p:nvPr>
        </p:nvSpPr>
        <p:spPr/>
        <p:txBody>
          <a:bodyPr/>
          <a:lstStyle/>
          <a:p>
            <a:r>
              <a:rPr lang="en-US" dirty="0"/>
              <a:t>Arguments From Silence</a:t>
            </a:r>
          </a:p>
        </p:txBody>
      </p:sp>
      <p:sp>
        <p:nvSpPr>
          <p:cNvPr id="3" name="Content Placeholder 2">
            <a:extLst>
              <a:ext uri="{FF2B5EF4-FFF2-40B4-BE49-F238E27FC236}">
                <a16:creationId xmlns:a16="http://schemas.microsoft.com/office/drawing/2014/main" id="{37BBD65C-D9F9-670E-294E-CA1506CC8692}"/>
              </a:ext>
            </a:extLst>
          </p:cNvPr>
          <p:cNvSpPr>
            <a:spLocks noGrp="1"/>
          </p:cNvSpPr>
          <p:nvPr>
            <p:ph idx="1"/>
          </p:nvPr>
        </p:nvSpPr>
        <p:spPr/>
        <p:txBody>
          <a:bodyPr/>
          <a:lstStyle/>
          <a:p>
            <a:pPr marL="457200" indent="-457200">
              <a:spcBef>
                <a:spcPts val="0"/>
              </a:spcBef>
              <a:spcAft>
                <a:spcPts val="2400"/>
              </a:spcAft>
            </a:pPr>
            <a:r>
              <a:rPr lang="en-US" sz="2800" dirty="0"/>
              <a:t>If Acts were </a:t>
            </a:r>
            <a:r>
              <a:rPr lang="en-US" sz="2800" b="1" dirty="0">
                <a:solidFill>
                  <a:srgbClr val="FFFF00"/>
                </a:solidFill>
              </a:rPr>
              <a:t>written after </a:t>
            </a:r>
            <a:r>
              <a:rPr lang="en-US" sz="2800" dirty="0"/>
              <a:t>the destruction of Jerusalem, why wouldn’t the </a:t>
            </a:r>
            <a:r>
              <a:rPr lang="en-US" sz="2800" b="1" dirty="0">
                <a:solidFill>
                  <a:srgbClr val="FFFF00"/>
                </a:solidFill>
              </a:rPr>
              <a:t>fulfillment</a:t>
            </a:r>
            <a:r>
              <a:rPr lang="en-US" sz="2800" dirty="0"/>
              <a:t> of Jesus’ prophecy be </a:t>
            </a:r>
            <a:r>
              <a:rPr lang="en-US" sz="2800" b="1" dirty="0">
                <a:solidFill>
                  <a:srgbClr val="FFFF00"/>
                </a:solidFill>
              </a:rPr>
              <a:t>mentioned</a:t>
            </a:r>
            <a:r>
              <a:rPr lang="en-US" sz="2800" dirty="0"/>
              <a:t>?</a:t>
            </a:r>
          </a:p>
          <a:p>
            <a:pPr marL="857250" lvl="1" indent="-457200">
              <a:spcBef>
                <a:spcPts val="0"/>
              </a:spcBef>
              <a:spcAft>
                <a:spcPts val="2400"/>
              </a:spcAft>
            </a:pPr>
            <a:r>
              <a:rPr lang="en-US" sz="2400" dirty="0"/>
              <a:t>Other persecutions mentioned</a:t>
            </a:r>
          </a:p>
          <a:p>
            <a:pPr marL="857250" lvl="1" indent="-457200">
              <a:spcBef>
                <a:spcPts val="0"/>
              </a:spcBef>
              <a:spcAft>
                <a:spcPts val="2400"/>
              </a:spcAft>
            </a:pPr>
            <a:r>
              <a:rPr lang="en-US" sz="2400" dirty="0"/>
              <a:t>Other deaths mentioned</a:t>
            </a:r>
          </a:p>
          <a:p>
            <a:pPr marL="857250" lvl="1" indent="-457200">
              <a:spcBef>
                <a:spcPts val="0"/>
              </a:spcBef>
              <a:spcAft>
                <a:spcPts val="2400"/>
              </a:spcAft>
            </a:pPr>
            <a:endParaRPr lang="en-US" sz="2000" dirty="0"/>
          </a:p>
        </p:txBody>
      </p:sp>
      <p:sp>
        <p:nvSpPr>
          <p:cNvPr id="4" name="Slide Number Placeholder 3">
            <a:extLst>
              <a:ext uri="{FF2B5EF4-FFF2-40B4-BE49-F238E27FC236}">
                <a16:creationId xmlns:a16="http://schemas.microsoft.com/office/drawing/2014/main" id="{ABAEEF76-5907-442C-D55B-A9995C737C5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F27DC810-B587-1B70-05B2-2E3266640A6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104</a:t>
            </a:r>
          </a:p>
        </p:txBody>
      </p:sp>
      <p:sp>
        <p:nvSpPr>
          <p:cNvPr id="6" name="Footer Placeholder 5">
            <a:extLst>
              <a:ext uri="{FF2B5EF4-FFF2-40B4-BE49-F238E27FC236}">
                <a16:creationId xmlns:a16="http://schemas.microsoft.com/office/drawing/2014/main" id="{0E67B0A4-480B-1298-01C5-A9C1E58E1E1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35170661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p:cTn id="1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A0F4351-E64A-C030-6BD1-33AE3E3BD50F}"/>
              </a:ext>
            </a:extLst>
          </p:cNvPr>
          <p:cNvSpPr>
            <a:spLocks noGrp="1"/>
          </p:cNvSpPr>
          <p:nvPr>
            <p:ph idx="1"/>
          </p:nvPr>
        </p:nvSpPr>
        <p:spPr/>
        <p:txBody>
          <a:bodyPr/>
          <a:lstStyle/>
          <a:p>
            <a:r>
              <a:rPr lang="en-US" b="1" dirty="0">
                <a:solidFill>
                  <a:srgbClr val="FFFF00"/>
                </a:solidFill>
              </a:rPr>
              <a:t>Fulfilled Prophecy </a:t>
            </a:r>
            <a:r>
              <a:rPr lang="en-US" dirty="0"/>
              <a:t>is repeatedly mentioned</a:t>
            </a:r>
          </a:p>
          <a:p>
            <a:pPr lvl="1"/>
            <a:r>
              <a:rPr lang="en-US" dirty="0"/>
              <a:t>The OT</a:t>
            </a:r>
          </a:p>
          <a:p>
            <a:pPr lvl="1"/>
            <a:r>
              <a:rPr lang="en-US" dirty="0"/>
              <a:t>The Gospels</a:t>
            </a:r>
          </a:p>
          <a:p>
            <a:pPr lvl="1"/>
            <a:r>
              <a:rPr lang="en-US" dirty="0"/>
              <a:t>Acts</a:t>
            </a:r>
          </a:p>
          <a:p>
            <a:r>
              <a:rPr lang="en-US" b="1" dirty="0">
                <a:solidFill>
                  <a:srgbClr val="FFFF00"/>
                </a:solidFill>
              </a:rPr>
              <a:t>Other persecutions </a:t>
            </a:r>
            <a:r>
              <a:rPr lang="en-US" dirty="0"/>
              <a:t>are mentioned</a:t>
            </a:r>
          </a:p>
          <a:p>
            <a:r>
              <a:rPr lang="en-US" b="1" dirty="0">
                <a:solidFill>
                  <a:srgbClr val="FFFF00"/>
                </a:solidFill>
              </a:rPr>
              <a:t>Other deaths </a:t>
            </a:r>
            <a:r>
              <a:rPr lang="en-US" dirty="0"/>
              <a:t>are mentioned</a:t>
            </a:r>
          </a:p>
          <a:p>
            <a:endParaRPr lang="en-US" dirty="0"/>
          </a:p>
        </p:txBody>
      </p:sp>
      <p:pic>
        <p:nvPicPr>
          <p:cNvPr id="8" name="Picture 7" descr="A black background with a black square&#10;&#10;Description automatically generated with medium confidence">
            <a:extLst>
              <a:ext uri="{FF2B5EF4-FFF2-40B4-BE49-F238E27FC236}">
                <a16:creationId xmlns:a16="http://schemas.microsoft.com/office/drawing/2014/main" id="{21CB6970-9781-2450-60D0-1282EB6F6E41}"/>
              </a:ext>
            </a:extLst>
          </p:cNvPr>
          <p:cNvPicPr>
            <a:picLocks noChangeAspect="1"/>
          </p:cNvPicPr>
          <p:nvPr/>
        </p:nvPicPr>
        <p:blipFill>
          <a:blip r:embed="rId2">
            <a:duotone>
              <a:schemeClr val="accent5">
                <a:shade val="45000"/>
                <a:satMod val="135000"/>
              </a:schemeClr>
              <a:prstClr val="white"/>
            </a:duotone>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5928128" y="3591243"/>
            <a:ext cx="2539682" cy="2539682"/>
          </a:xfrm>
          <a:prstGeom prst="rect">
            <a:avLst/>
          </a:prstGeom>
        </p:spPr>
      </p:pic>
      <p:sp>
        <p:nvSpPr>
          <p:cNvPr id="2" name="Title 1">
            <a:extLst>
              <a:ext uri="{FF2B5EF4-FFF2-40B4-BE49-F238E27FC236}">
                <a16:creationId xmlns:a16="http://schemas.microsoft.com/office/drawing/2014/main" id="{12C57FC4-5871-4254-0B72-995E9A3C4FCD}"/>
              </a:ext>
            </a:extLst>
          </p:cNvPr>
          <p:cNvSpPr>
            <a:spLocks noGrp="1"/>
          </p:cNvSpPr>
          <p:nvPr>
            <p:ph type="title"/>
          </p:nvPr>
        </p:nvSpPr>
        <p:spPr/>
        <p:txBody>
          <a:bodyPr/>
          <a:lstStyle/>
          <a:p>
            <a:r>
              <a:rPr lang="en-US" dirty="0"/>
              <a:t>Why The Silence?</a:t>
            </a:r>
          </a:p>
        </p:txBody>
      </p:sp>
      <p:sp>
        <p:nvSpPr>
          <p:cNvPr id="4" name="Date Placeholder 3">
            <a:extLst>
              <a:ext uri="{FF2B5EF4-FFF2-40B4-BE49-F238E27FC236}">
                <a16:creationId xmlns:a16="http://schemas.microsoft.com/office/drawing/2014/main" id="{04899A7F-FF84-EA26-1261-345DFF2875C1}"/>
              </a:ext>
            </a:extLst>
          </p:cNvPr>
          <p:cNvSpPr>
            <a:spLocks noGrp="1"/>
          </p:cNvSpPr>
          <p:nvPr>
            <p:ph type="dt" sz="half" idx="10"/>
          </p:nvPr>
        </p:nvSpPr>
        <p:spPr/>
        <p:txBody>
          <a:bodyPr/>
          <a:lstStyle/>
          <a:p>
            <a:r>
              <a:rPr lang="en-US" dirty="0"/>
              <a:t>Outline, 102-104</a:t>
            </a:r>
          </a:p>
        </p:txBody>
      </p:sp>
      <p:sp>
        <p:nvSpPr>
          <p:cNvPr id="5" name="Footer Placeholder 4">
            <a:extLst>
              <a:ext uri="{FF2B5EF4-FFF2-40B4-BE49-F238E27FC236}">
                <a16:creationId xmlns:a16="http://schemas.microsoft.com/office/drawing/2014/main" id="{CC3C2A5D-7B5A-EF03-41C5-3E36A8A0FB0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DF1EB72C-A882-4A81-001C-A1336C8DD61D}"/>
              </a:ext>
            </a:extLst>
          </p:cNvPr>
          <p:cNvSpPr>
            <a:spLocks noGrp="1"/>
          </p:cNvSpPr>
          <p:nvPr>
            <p:ph type="sldNum" sz="quarter" idx="12"/>
          </p:nvPr>
        </p:nvSpPr>
        <p:spPr/>
        <p:txBody>
          <a:bodyPr/>
          <a:lstStyle/>
          <a:p>
            <a:fld id="{3C8CA7C4-6BCF-4B83-8858-85B1748A2A5F}" type="slidenum">
              <a:rPr lang="en-US" smtClean="0"/>
              <a:t>809</a:t>
            </a:fld>
            <a:endParaRPr lang="en-US"/>
          </a:p>
        </p:txBody>
      </p:sp>
      <p:sp>
        <p:nvSpPr>
          <p:cNvPr id="10" name="Rectangle 9">
            <a:extLst>
              <a:ext uri="{FF2B5EF4-FFF2-40B4-BE49-F238E27FC236}">
                <a16:creationId xmlns:a16="http://schemas.microsoft.com/office/drawing/2014/main" id="{25F3EE8C-D6C4-5C1B-4EC4-0AD56F831081}"/>
              </a:ext>
            </a:extLst>
          </p:cNvPr>
          <p:cNvSpPr/>
          <p:nvPr/>
        </p:nvSpPr>
        <p:spPr bwMode="auto">
          <a:xfrm>
            <a:off x="3399692" y="2236054"/>
            <a:ext cx="3798277" cy="1500554"/>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285750" marR="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en-US" sz="2500" b="0" i="0" u="none" strike="noStrike" cap="none" normalizeH="0" baseline="0" dirty="0">
                <a:ln>
                  <a:noFill/>
                </a:ln>
                <a:solidFill>
                  <a:srgbClr val="FFFF00"/>
                </a:solidFill>
                <a:effectLst>
                  <a:outerShdw blurRad="38100" dist="38100" dir="2700000" algn="tl">
                    <a:srgbClr val="000000">
                      <a:alpha val="43137"/>
                    </a:srgbClr>
                  </a:outerShdw>
                </a:effectLst>
                <a:latin typeface="+mj-lt"/>
              </a:rPr>
              <a:t>Samaria</a:t>
            </a:r>
            <a:r>
              <a:rPr kumimoji="0" lang="en-US" sz="2500" b="0" i="0" u="none" strike="noStrike" cap="none" normalizeH="0" baseline="0" dirty="0">
                <a:ln>
                  <a:noFill/>
                </a:ln>
                <a:solidFill>
                  <a:schemeClr val="tx1"/>
                </a:solidFill>
                <a:effectLst>
                  <a:outerShdw blurRad="38100" dist="38100" dir="2700000" algn="tl">
                    <a:srgbClr val="000000">
                      <a:alpha val="43137"/>
                    </a:srgbClr>
                  </a:outerShdw>
                </a:effectLst>
              </a:rPr>
              <a:t>  (722 BC)</a:t>
            </a:r>
          </a:p>
          <a:p>
            <a:pPr marL="285750" marR="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lang="en-US" sz="2500" dirty="0">
                <a:solidFill>
                  <a:srgbClr val="FFFF00"/>
                </a:solidFill>
                <a:effectLst>
                  <a:outerShdw blurRad="38100" dist="38100" dir="2700000" algn="tl">
                    <a:srgbClr val="000000">
                      <a:alpha val="43137"/>
                    </a:srgbClr>
                  </a:outerShdw>
                </a:effectLst>
                <a:latin typeface="+mj-lt"/>
              </a:rPr>
              <a:t>Jerusalem</a:t>
            </a:r>
            <a:r>
              <a:rPr lang="en-US" sz="2500" dirty="0">
                <a:effectLst>
                  <a:outerShdw blurRad="38100" dist="38100" dir="2700000" algn="tl">
                    <a:srgbClr val="000000">
                      <a:alpha val="43137"/>
                    </a:srgbClr>
                  </a:outerShdw>
                </a:effectLst>
              </a:rPr>
              <a:t>  (586 BC)</a:t>
            </a:r>
          </a:p>
          <a:p>
            <a:pPr marL="285750" marR="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en-US" sz="2500" b="0" i="0" u="none" strike="noStrike" cap="none" normalizeH="0" baseline="0" dirty="0">
                <a:ln>
                  <a:noFill/>
                </a:ln>
                <a:solidFill>
                  <a:srgbClr val="FFFF00"/>
                </a:solidFill>
                <a:effectLst>
                  <a:outerShdw blurRad="38100" dist="38100" dir="2700000" algn="tl">
                    <a:srgbClr val="000000">
                      <a:alpha val="43137"/>
                    </a:srgbClr>
                  </a:outerShdw>
                </a:effectLst>
                <a:latin typeface="+mj-lt"/>
              </a:rPr>
              <a:t>Babylon</a:t>
            </a:r>
            <a:r>
              <a:rPr kumimoji="0" lang="en-US" sz="2500" b="0" i="0" u="none" strike="noStrike" cap="none" normalizeH="0" baseline="0" dirty="0">
                <a:ln>
                  <a:noFill/>
                </a:ln>
                <a:solidFill>
                  <a:schemeClr val="tx1"/>
                </a:solidFill>
                <a:effectLst>
                  <a:outerShdw blurRad="38100" dist="38100" dir="2700000" algn="tl">
                    <a:srgbClr val="000000">
                      <a:alpha val="43137"/>
                    </a:srgbClr>
                  </a:outerShdw>
                </a:effectLst>
              </a:rPr>
              <a:t>  (539)</a:t>
            </a:r>
          </a:p>
        </p:txBody>
      </p:sp>
    </p:spTree>
    <p:extLst>
      <p:ext uri="{BB962C8B-B14F-4D97-AF65-F5344CB8AC3E}">
        <p14:creationId xmlns:p14="http://schemas.microsoft.com/office/powerpoint/2010/main" val="235845425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Athanasius’ Testimony</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r>
              <a:rPr lang="en-US" dirty="0"/>
              <a:t>In his Festal Letter XXXIX (AD 367), Athanasius wrote, “it seemed good to me also, having been urged thereto by true brethren, and having learned from the beginning, to set before you </a:t>
            </a:r>
            <a:r>
              <a:rPr lang="en-US" b="1" dirty="0">
                <a:solidFill>
                  <a:srgbClr val="FFFF00"/>
                </a:solidFill>
              </a:rPr>
              <a:t>the books included in the Canon</a:t>
            </a:r>
            <a:r>
              <a:rPr lang="en-US" dirty="0"/>
              <a:t>, and </a:t>
            </a:r>
            <a:r>
              <a:rPr lang="en-US" b="1" dirty="0">
                <a:solidFill>
                  <a:srgbClr val="FFFF00"/>
                </a:solidFill>
              </a:rPr>
              <a:t>handed down</a:t>
            </a:r>
            <a:r>
              <a:rPr lang="en-US" dirty="0"/>
              <a:t>, and </a:t>
            </a:r>
            <a:r>
              <a:rPr lang="en-US" b="1" dirty="0">
                <a:solidFill>
                  <a:srgbClr val="FFFF00"/>
                </a:solidFill>
              </a:rPr>
              <a:t>accredited as Divine</a:t>
            </a:r>
            <a:r>
              <a:rPr lang="en-US" dirty="0"/>
              <a:t>….”  </a:t>
            </a:r>
            <a:r>
              <a:rPr lang="en-US" sz="2000" dirty="0"/>
              <a:t>(“Festal Letters,” 39:3, </a:t>
            </a:r>
            <a:r>
              <a:rPr lang="en-US" sz="2000" dirty="0" err="1"/>
              <a:t>NPNF</a:t>
            </a:r>
            <a:r>
              <a:rPr lang="en-US" sz="2000" dirty="0"/>
              <a:t>, 1892, 2.4:551-552)</a:t>
            </a:r>
          </a:p>
          <a:p>
            <a:r>
              <a:rPr lang="en-US" dirty="0"/>
              <a:t>He then enumerated the </a:t>
            </a:r>
            <a:r>
              <a:rPr lang="en-US" b="1" dirty="0">
                <a:solidFill>
                  <a:srgbClr val="FFFF00"/>
                </a:solidFill>
              </a:rPr>
              <a:t>same books </a:t>
            </a:r>
            <a:r>
              <a:rPr lang="en-US" dirty="0"/>
              <a:t>that Protestants consider </a:t>
            </a:r>
            <a:r>
              <a:rPr lang="en-US" b="1" dirty="0">
                <a:solidFill>
                  <a:srgbClr val="FFFF00"/>
                </a:solidFill>
              </a:rPr>
              <a:t>canonical</a:t>
            </a:r>
            <a:r>
              <a:rPr lang="en-US" dirty="0"/>
              <a:t> today</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11</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94709681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6372DC3-06C7-EFBF-CFB4-3405D18313AD}"/>
              </a:ext>
            </a:extLst>
          </p:cNvPr>
          <p:cNvPicPr>
            <a:picLocks noChangeAspect="1"/>
          </p:cNvPicPr>
          <p:nvPr/>
        </p:nvPicPr>
        <p:blipFill>
          <a:blip r:embed="rId2"/>
          <a:stretch>
            <a:fillRect/>
          </a:stretch>
        </p:blipFill>
        <p:spPr>
          <a:xfrm>
            <a:off x="2590800" y="1600200"/>
            <a:ext cx="4214472" cy="4214472"/>
          </a:xfrm>
          <a:prstGeom prst="rect">
            <a:avLst/>
          </a:prstGeom>
        </p:spPr>
      </p:pic>
      <p:sp>
        <p:nvSpPr>
          <p:cNvPr id="2" name="Title 1">
            <a:extLst>
              <a:ext uri="{FF2B5EF4-FFF2-40B4-BE49-F238E27FC236}">
                <a16:creationId xmlns:a16="http://schemas.microsoft.com/office/drawing/2014/main" id="{A5381AC7-FD55-98E7-51C0-88B3B68DDB4F}"/>
              </a:ext>
            </a:extLst>
          </p:cNvPr>
          <p:cNvSpPr>
            <a:spLocks noGrp="1"/>
          </p:cNvSpPr>
          <p:nvPr>
            <p:ph type="title"/>
          </p:nvPr>
        </p:nvSpPr>
        <p:spPr/>
        <p:txBody>
          <a:bodyPr/>
          <a:lstStyle/>
          <a:p>
            <a:r>
              <a:rPr lang="en-US" dirty="0"/>
              <a:t>Brant Petrie</a:t>
            </a:r>
          </a:p>
        </p:txBody>
      </p:sp>
      <p:sp>
        <p:nvSpPr>
          <p:cNvPr id="3" name="Content Placeholder 2">
            <a:extLst>
              <a:ext uri="{FF2B5EF4-FFF2-40B4-BE49-F238E27FC236}">
                <a16:creationId xmlns:a16="http://schemas.microsoft.com/office/drawing/2014/main" id="{570DBB23-9DF8-AA1F-A68B-121F7CEE1E01}"/>
              </a:ext>
            </a:extLst>
          </p:cNvPr>
          <p:cNvSpPr>
            <a:spLocks noGrp="1"/>
          </p:cNvSpPr>
          <p:nvPr>
            <p:ph idx="1"/>
          </p:nvPr>
        </p:nvSpPr>
        <p:spPr>
          <a:xfrm>
            <a:off x="457200" y="1420814"/>
            <a:ext cx="8229600" cy="4710112"/>
          </a:xfrm>
        </p:spPr>
        <p:txBody>
          <a:bodyPr/>
          <a:lstStyle/>
          <a:p>
            <a:pPr marL="0" indent="461963">
              <a:buNone/>
            </a:pPr>
            <a:r>
              <a:rPr lang="en-US" sz="2700" dirty="0"/>
              <a:t>“Isn’t it strange that Luke would go out of his way to emphasize that </a:t>
            </a:r>
            <a:r>
              <a:rPr lang="en-US" sz="2700" b="1" dirty="0">
                <a:solidFill>
                  <a:srgbClr val="FFFF00"/>
                </a:solidFill>
              </a:rPr>
              <a:t>the prophecy </a:t>
            </a:r>
            <a:r>
              <a:rPr lang="en-US" sz="2700" dirty="0"/>
              <a:t>of a little-known Christian prophet named </a:t>
            </a:r>
            <a:r>
              <a:rPr lang="en-US" sz="2700" b="1" dirty="0">
                <a:solidFill>
                  <a:srgbClr val="FFFF00"/>
                </a:solidFill>
              </a:rPr>
              <a:t>Agabus</a:t>
            </a:r>
            <a:r>
              <a:rPr lang="en-US" sz="2700" dirty="0"/>
              <a:t> had been </a:t>
            </a:r>
            <a:r>
              <a:rPr lang="en-US" sz="2700" b="1" dirty="0">
                <a:solidFill>
                  <a:srgbClr val="FFFF00"/>
                </a:solidFill>
              </a:rPr>
              <a:t>fulfilled</a:t>
            </a:r>
            <a:r>
              <a:rPr lang="en-US" sz="2700" dirty="0"/>
              <a:t> in the days of the emperor Claudius (the 40s AD) but fail to mention that </a:t>
            </a:r>
            <a:r>
              <a:rPr lang="en-US" sz="2700" b="1" dirty="0">
                <a:solidFill>
                  <a:srgbClr val="FFFF00"/>
                </a:solidFill>
              </a:rPr>
              <a:t>Jesus’s prophecy </a:t>
            </a:r>
            <a:r>
              <a:rPr lang="en-US" sz="2700" dirty="0"/>
              <a:t>of the destruction of the Temple had been </a:t>
            </a:r>
            <a:r>
              <a:rPr lang="en-US" sz="2700" b="1" dirty="0">
                <a:solidFill>
                  <a:srgbClr val="FFFF00"/>
                </a:solidFill>
              </a:rPr>
              <a:t>fulfilled</a:t>
            </a:r>
            <a:r>
              <a:rPr lang="en-US" sz="2700" dirty="0"/>
              <a:t> in AD 70? Why doesn’t he say that Jesus’s word ‘took place in the days of the emperor Titus’? I’ll give you one explanation: perhaps Luke does not </a:t>
            </a:r>
            <a:r>
              <a:rPr lang="en-US" sz="2700" b="1" dirty="0">
                <a:solidFill>
                  <a:srgbClr val="FFFF00"/>
                </a:solidFill>
              </a:rPr>
              <a:t>mention the fulfillment </a:t>
            </a:r>
            <a:r>
              <a:rPr lang="en-US" sz="2700" dirty="0"/>
              <a:t>of Jesus’s prophecy because it had </a:t>
            </a:r>
            <a:r>
              <a:rPr lang="en-US" sz="2700" b="1" dirty="0">
                <a:solidFill>
                  <a:srgbClr val="FFFF00"/>
                </a:solidFill>
              </a:rPr>
              <a:t>not yet taken place</a:t>
            </a:r>
            <a:r>
              <a:rPr lang="en-US" sz="2700" dirty="0"/>
              <a:t>.”  </a:t>
            </a:r>
            <a:r>
              <a:rPr lang="en-US" sz="2000" dirty="0"/>
              <a:t>(</a:t>
            </a:r>
            <a:r>
              <a:rPr lang="en-US" sz="2000" i="1" dirty="0"/>
              <a:t>The Case for Jesus</a:t>
            </a:r>
            <a:r>
              <a:rPr lang="en-US" sz="2000" dirty="0"/>
              <a:t>, 92-93)</a:t>
            </a:r>
          </a:p>
        </p:txBody>
      </p:sp>
      <p:sp>
        <p:nvSpPr>
          <p:cNvPr id="4" name="Date Placeholder 3">
            <a:extLst>
              <a:ext uri="{FF2B5EF4-FFF2-40B4-BE49-F238E27FC236}">
                <a16:creationId xmlns:a16="http://schemas.microsoft.com/office/drawing/2014/main" id="{F32D0224-640E-3515-F818-7BBE948CB15E}"/>
              </a:ext>
            </a:extLst>
          </p:cNvPr>
          <p:cNvSpPr>
            <a:spLocks noGrp="1"/>
          </p:cNvSpPr>
          <p:nvPr>
            <p:ph type="dt" sz="half" idx="10"/>
          </p:nvPr>
        </p:nvSpPr>
        <p:spPr/>
        <p:txBody>
          <a:bodyPr/>
          <a:lstStyle/>
          <a:p>
            <a:r>
              <a:rPr lang="en-US" dirty="0"/>
              <a:t>Outline, 104</a:t>
            </a:r>
          </a:p>
        </p:txBody>
      </p:sp>
      <p:sp>
        <p:nvSpPr>
          <p:cNvPr id="5" name="Footer Placeholder 4">
            <a:extLst>
              <a:ext uri="{FF2B5EF4-FFF2-40B4-BE49-F238E27FC236}">
                <a16:creationId xmlns:a16="http://schemas.microsoft.com/office/drawing/2014/main" id="{ADF9FC0D-1C94-16FA-8287-A53637D613E3}"/>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2A0B0C91-7A98-50D3-7B7F-1BB3FD30E60E}"/>
              </a:ext>
            </a:extLst>
          </p:cNvPr>
          <p:cNvSpPr>
            <a:spLocks noGrp="1"/>
          </p:cNvSpPr>
          <p:nvPr>
            <p:ph type="sldNum" sz="quarter" idx="12"/>
          </p:nvPr>
        </p:nvSpPr>
        <p:spPr/>
        <p:txBody>
          <a:bodyPr/>
          <a:lstStyle/>
          <a:p>
            <a:fld id="{27F658CE-3C2C-4608-AB25-6B872F7423A4}" type="slidenum">
              <a:rPr lang="en-US" smtClean="0"/>
              <a:t>810</a:t>
            </a:fld>
            <a:endParaRPr lang="en-US"/>
          </a:p>
        </p:txBody>
      </p:sp>
    </p:spTree>
    <p:extLst>
      <p:ext uri="{BB962C8B-B14F-4D97-AF65-F5344CB8AC3E}">
        <p14:creationId xmlns:p14="http://schemas.microsoft.com/office/powerpoint/2010/main" val="24385197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B2EA08-D77F-BF6A-80E1-17C5CB245A2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87AC7E7-20AE-F38B-8ECA-5284A4A5D813}"/>
              </a:ext>
            </a:extLst>
          </p:cNvPr>
          <p:cNvSpPr>
            <a:spLocks noGrp="1"/>
          </p:cNvSpPr>
          <p:nvPr>
            <p:ph type="title"/>
          </p:nvPr>
        </p:nvSpPr>
        <p:spPr/>
        <p:txBody>
          <a:bodyPr/>
          <a:lstStyle/>
          <a:p>
            <a:r>
              <a:rPr lang="en-US"/>
              <a:t>Date Of “Luke” = 60s</a:t>
            </a:r>
          </a:p>
        </p:txBody>
      </p:sp>
      <p:sp>
        <p:nvSpPr>
          <p:cNvPr id="3" name="Content Placeholder 2">
            <a:extLst>
              <a:ext uri="{FF2B5EF4-FFF2-40B4-BE49-F238E27FC236}">
                <a16:creationId xmlns:a16="http://schemas.microsoft.com/office/drawing/2014/main" id="{1D86E177-2902-0677-2DFA-3E3406E862C1}"/>
              </a:ext>
            </a:extLst>
          </p:cNvPr>
          <p:cNvSpPr>
            <a:spLocks noGrp="1"/>
          </p:cNvSpPr>
          <p:nvPr>
            <p:ph idx="1"/>
          </p:nvPr>
        </p:nvSpPr>
        <p:spPr/>
        <p:txBody>
          <a:bodyPr/>
          <a:lstStyle/>
          <a:p>
            <a:pPr marL="457200" indent="-457200">
              <a:spcBef>
                <a:spcPts val="0"/>
              </a:spcBef>
              <a:spcAft>
                <a:spcPts val="2400"/>
              </a:spcAft>
            </a:pPr>
            <a:r>
              <a:rPr lang="en-US" sz="2800" dirty="0"/>
              <a:t>Several individuals are </a:t>
            </a:r>
            <a:r>
              <a:rPr lang="en-US" sz="2800" b="1" dirty="0">
                <a:solidFill>
                  <a:srgbClr val="FFFF00"/>
                </a:solidFill>
              </a:rPr>
              <a:t>not identified </a:t>
            </a:r>
            <a:r>
              <a:rPr lang="en-US" sz="2800" dirty="0"/>
              <a:t>in the Synoptic Gospels, perhaps to </a:t>
            </a:r>
            <a:r>
              <a:rPr lang="en-US" sz="2800" b="1" dirty="0">
                <a:solidFill>
                  <a:srgbClr val="FFFF00"/>
                </a:solidFill>
              </a:rPr>
              <a:t>protect</a:t>
            </a:r>
            <a:r>
              <a:rPr lang="en-US" sz="2800" dirty="0"/>
              <a:t> them from persecution</a:t>
            </a:r>
          </a:p>
          <a:p>
            <a:pPr marL="457200" indent="-457200">
              <a:spcBef>
                <a:spcPts val="0"/>
              </a:spcBef>
              <a:spcAft>
                <a:spcPts val="2400"/>
              </a:spcAft>
            </a:pPr>
            <a:r>
              <a:rPr lang="en-US" sz="2800" b="1" dirty="0">
                <a:solidFill>
                  <a:srgbClr val="FFFF00"/>
                </a:solidFill>
              </a:rPr>
              <a:t>Prominence</a:t>
            </a:r>
            <a:r>
              <a:rPr lang="en-US" sz="2800" dirty="0"/>
              <a:t> in Acts of:</a:t>
            </a:r>
          </a:p>
          <a:p>
            <a:pPr marL="857250" lvl="1" indent="-457200">
              <a:spcBef>
                <a:spcPts val="0"/>
              </a:spcBef>
              <a:spcAft>
                <a:spcPts val="2400"/>
              </a:spcAft>
            </a:pPr>
            <a:r>
              <a:rPr lang="en-US" sz="2400" dirty="0"/>
              <a:t>The Sadducees  (Acts 4:1; 5:17; 23:6-8)</a:t>
            </a:r>
          </a:p>
          <a:p>
            <a:pPr marL="857250" lvl="1" indent="-457200">
              <a:spcBef>
                <a:spcPts val="0"/>
              </a:spcBef>
              <a:spcAft>
                <a:spcPts val="2400"/>
              </a:spcAft>
            </a:pPr>
            <a:r>
              <a:rPr lang="en-US" sz="2400" dirty="0"/>
              <a:t>The “God-fearers”  (Acts 10:2, 22; 13:16, 26)</a:t>
            </a:r>
          </a:p>
        </p:txBody>
      </p:sp>
      <p:sp>
        <p:nvSpPr>
          <p:cNvPr id="4" name="Slide Number Placeholder 3">
            <a:extLst>
              <a:ext uri="{FF2B5EF4-FFF2-40B4-BE49-F238E27FC236}">
                <a16:creationId xmlns:a16="http://schemas.microsoft.com/office/drawing/2014/main" id="{74B2E399-1BB0-4541-F867-8F5EEEC21C5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E03A7F0B-5538-0972-5DE4-D9B68AF0D27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104-105</a:t>
            </a:r>
          </a:p>
        </p:txBody>
      </p:sp>
      <p:sp>
        <p:nvSpPr>
          <p:cNvPr id="6" name="Footer Placeholder 5">
            <a:extLst>
              <a:ext uri="{FF2B5EF4-FFF2-40B4-BE49-F238E27FC236}">
                <a16:creationId xmlns:a16="http://schemas.microsoft.com/office/drawing/2014/main" id="{1A08D8BF-C2EE-8F7F-FF1D-E02D835C18E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15462225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9E1D7B-002E-4966-2E2B-98C314B7D258}"/>
              </a:ext>
            </a:extLst>
          </p:cNvPr>
          <p:cNvSpPr>
            <a:spLocks noGrp="1"/>
          </p:cNvSpPr>
          <p:nvPr>
            <p:ph type="title"/>
          </p:nvPr>
        </p:nvSpPr>
        <p:spPr/>
        <p:txBody>
          <a:bodyPr/>
          <a:lstStyle/>
          <a:p>
            <a:r>
              <a:rPr lang="en-US" dirty="0"/>
              <a:t>Unidentified People</a:t>
            </a:r>
          </a:p>
        </p:txBody>
      </p:sp>
      <p:graphicFrame>
        <p:nvGraphicFramePr>
          <p:cNvPr id="7" name="Content Placeholder 6">
            <a:extLst>
              <a:ext uri="{FF2B5EF4-FFF2-40B4-BE49-F238E27FC236}">
                <a16:creationId xmlns:a16="http://schemas.microsoft.com/office/drawing/2014/main" id="{BFA4FBC8-F763-FC73-B75D-077C219DB5A6}"/>
              </a:ext>
            </a:extLst>
          </p:cNvPr>
          <p:cNvGraphicFramePr>
            <a:graphicFrameLocks noGrp="1"/>
          </p:cNvGraphicFramePr>
          <p:nvPr>
            <p:ph idx="1"/>
            <p:extLst>
              <p:ext uri="{D42A27DB-BD31-4B8C-83A1-F6EECF244321}">
                <p14:modId xmlns:p14="http://schemas.microsoft.com/office/powerpoint/2010/main" val="516815729"/>
              </p:ext>
            </p:extLst>
          </p:nvPr>
        </p:nvGraphicFramePr>
        <p:xfrm>
          <a:off x="457200" y="1600200"/>
          <a:ext cx="8229600" cy="3947160"/>
        </p:xfrm>
        <a:graphic>
          <a:graphicData uri="http://schemas.openxmlformats.org/drawingml/2006/table">
            <a:tbl>
              <a:tblPr firstRow="1" lastRow="1" bandRow="1">
                <a:tableStyleId>{5C22544A-7EE6-4342-B048-85BDC9FD1C3A}</a:tableStyleId>
              </a:tblPr>
              <a:tblGrid>
                <a:gridCol w="5263662">
                  <a:extLst>
                    <a:ext uri="{9D8B030D-6E8A-4147-A177-3AD203B41FA5}">
                      <a16:colId xmlns:a16="http://schemas.microsoft.com/office/drawing/2014/main" val="1348223617"/>
                    </a:ext>
                  </a:extLst>
                </a:gridCol>
                <a:gridCol w="2965938">
                  <a:extLst>
                    <a:ext uri="{9D8B030D-6E8A-4147-A177-3AD203B41FA5}">
                      <a16:colId xmlns:a16="http://schemas.microsoft.com/office/drawing/2014/main" val="16334978"/>
                    </a:ext>
                  </a:extLst>
                </a:gridCol>
              </a:tblGrid>
              <a:tr h="370840">
                <a:tc>
                  <a:txBody>
                    <a:bodyPr/>
                    <a:lstStyle/>
                    <a:p>
                      <a:pPr algn="ctr"/>
                      <a:r>
                        <a:rPr lang="en-US" sz="2500" b="0" dirty="0">
                          <a:latin typeface="+mj-lt"/>
                        </a:rPr>
                        <a:t>The Synoptics</a:t>
                      </a:r>
                    </a:p>
                  </a:txBody>
                  <a:tcPr>
                    <a:solidFill>
                      <a:srgbClr val="0000FF"/>
                    </a:solidFill>
                  </a:tcPr>
                </a:tc>
                <a:tc>
                  <a:txBody>
                    <a:bodyPr/>
                    <a:lstStyle/>
                    <a:p>
                      <a:pPr algn="ctr"/>
                      <a:r>
                        <a:rPr lang="en-US" sz="2500" b="0" dirty="0">
                          <a:latin typeface="+mj-lt"/>
                        </a:rPr>
                        <a:t>John</a:t>
                      </a:r>
                    </a:p>
                  </a:txBody>
                  <a:tcPr>
                    <a:solidFill>
                      <a:srgbClr val="0000FF"/>
                    </a:solidFill>
                  </a:tcPr>
                </a:tc>
                <a:extLst>
                  <a:ext uri="{0D108BD9-81ED-4DB2-BD59-A6C34878D82A}">
                    <a16:rowId xmlns:a16="http://schemas.microsoft.com/office/drawing/2014/main" val="615982510"/>
                  </a:ext>
                </a:extLst>
              </a:tr>
              <a:tr h="370840">
                <a:tc>
                  <a:txBody>
                    <a:bodyPr/>
                    <a:lstStyle/>
                    <a:p>
                      <a:r>
                        <a:rPr lang="en-US" sz="2000" dirty="0"/>
                        <a:t>Man who cut off servant’s ear  (Mt. 26:51)</a:t>
                      </a:r>
                    </a:p>
                  </a:txBody>
                  <a:tcPr/>
                </a:tc>
                <a:tc>
                  <a:txBody>
                    <a:bodyPr/>
                    <a:lstStyle/>
                    <a:p>
                      <a:r>
                        <a:rPr lang="en-US" sz="2000" dirty="0">
                          <a:latin typeface="+mj-lt"/>
                        </a:rPr>
                        <a:t>Peter</a:t>
                      </a:r>
                    </a:p>
                  </a:txBody>
                  <a:tcPr/>
                </a:tc>
                <a:extLst>
                  <a:ext uri="{0D108BD9-81ED-4DB2-BD59-A6C34878D82A}">
                    <a16:rowId xmlns:a16="http://schemas.microsoft.com/office/drawing/2014/main" val="3590334581"/>
                  </a:ext>
                </a:extLst>
              </a:tr>
              <a:tr h="370840">
                <a:tc>
                  <a:txBody>
                    <a:bodyPr/>
                    <a:lstStyle/>
                    <a:p>
                      <a:r>
                        <a:rPr lang="en-US" sz="2000" dirty="0"/>
                        <a:t>The servant whose ear was restored  </a:t>
                      </a:r>
                    </a:p>
                  </a:txBody>
                  <a:tcPr/>
                </a:tc>
                <a:tc>
                  <a:txBody>
                    <a:bodyPr/>
                    <a:lstStyle/>
                    <a:p>
                      <a:r>
                        <a:rPr lang="en-US" sz="2000" dirty="0">
                          <a:latin typeface="+mj-lt"/>
                        </a:rPr>
                        <a:t>Malchus</a:t>
                      </a:r>
                      <a:r>
                        <a:rPr lang="en-US" sz="2000" dirty="0"/>
                        <a:t>  (Jn. 18:10)</a:t>
                      </a:r>
                    </a:p>
                  </a:txBody>
                  <a:tcPr/>
                </a:tc>
                <a:extLst>
                  <a:ext uri="{0D108BD9-81ED-4DB2-BD59-A6C34878D82A}">
                    <a16:rowId xmlns:a16="http://schemas.microsoft.com/office/drawing/2014/main" val="2599911268"/>
                  </a:ext>
                </a:extLst>
              </a:tr>
              <a:tr h="370840">
                <a:tc>
                  <a:txBody>
                    <a:bodyPr/>
                    <a:lstStyle/>
                    <a:p>
                      <a:r>
                        <a:rPr lang="en-US" sz="2000" dirty="0"/>
                        <a:t>Young man who fled  (Mk. 14:51-52)</a:t>
                      </a:r>
                    </a:p>
                  </a:txBody>
                  <a:tcPr/>
                </a:tc>
                <a:tc>
                  <a:txBody>
                    <a:bodyPr/>
                    <a:lstStyle/>
                    <a:p>
                      <a:endParaRPr lang="en-US" sz="2000"/>
                    </a:p>
                  </a:txBody>
                  <a:tcPr/>
                </a:tc>
                <a:extLst>
                  <a:ext uri="{0D108BD9-81ED-4DB2-BD59-A6C34878D82A}">
                    <a16:rowId xmlns:a16="http://schemas.microsoft.com/office/drawing/2014/main" val="2790893938"/>
                  </a:ext>
                </a:extLst>
              </a:tr>
              <a:tr h="370840">
                <a:tc>
                  <a:txBody>
                    <a:bodyPr/>
                    <a:lstStyle/>
                    <a:p>
                      <a:r>
                        <a:rPr lang="en-US" sz="2000" dirty="0"/>
                        <a:t>Man who supplied donkey  (Mk. 11:1-7)</a:t>
                      </a:r>
                    </a:p>
                  </a:txBody>
                  <a:tcPr/>
                </a:tc>
                <a:tc>
                  <a:txBody>
                    <a:bodyPr/>
                    <a:lstStyle/>
                    <a:p>
                      <a:endParaRPr lang="en-US" sz="2000"/>
                    </a:p>
                  </a:txBody>
                  <a:tcPr/>
                </a:tc>
                <a:extLst>
                  <a:ext uri="{0D108BD9-81ED-4DB2-BD59-A6C34878D82A}">
                    <a16:rowId xmlns:a16="http://schemas.microsoft.com/office/drawing/2014/main" val="2074671064"/>
                  </a:ext>
                </a:extLst>
              </a:tr>
              <a:tr h="370840">
                <a:tc>
                  <a:txBody>
                    <a:bodyPr/>
                    <a:lstStyle/>
                    <a:p>
                      <a:r>
                        <a:rPr lang="en-US" sz="2000" dirty="0"/>
                        <a:t>Man who provided a place for the Passover  (Mt. 26:17-19)</a:t>
                      </a:r>
                    </a:p>
                  </a:txBody>
                  <a:tcPr/>
                </a:tc>
                <a:tc>
                  <a:txBody>
                    <a:bodyPr/>
                    <a:lstStyle/>
                    <a:p>
                      <a:endParaRPr lang="en-US" sz="2000"/>
                    </a:p>
                  </a:txBody>
                  <a:tcPr/>
                </a:tc>
                <a:extLst>
                  <a:ext uri="{0D108BD9-81ED-4DB2-BD59-A6C34878D82A}">
                    <a16:rowId xmlns:a16="http://schemas.microsoft.com/office/drawing/2014/main" val="3097143249"/>
                  </a:ext>
                </a:extLst>
              </a:tr>
              <a:tr h="370840">
                <a:tc>
                  <a:txBody>
                    <a:bodyPr/>
                    <a:lstStyle/>
                    <a:p>
                      <a:r>
                        <a:rPr lang="en-US" sz="2000" dirty="0"/>
                        <a:t>Woman who anointed Jesus  (Mt. 26:6-13)</a:t>
                      </a:r>
                    </a:p>
                  </a:txBody>
                  <a:tcPr/>
                </a:tc>
                <a:tc>
                  <a:txBody>
                    <a:bodyPr/>
                    <a:lstStyle/>
                    <a:p>
                      <a:r>
                        <a:rPr lang="en-US" sz="2000" dirty="0">
                          <a:latin typeface="+mj-lt"/>
                        </a:rPr>
                        <a:t>Mary</a:t>
                      </a:r>
                      <a:r>
                        <a:rPr lang="en-US" sz="2000" dirty="0"/>
                        <a:t>  (Jn. 12:2-8)</a:t>
                      </a:r>
                    </a:p>
                  </a:txBody>
                  <a:tcPr/>
                </a:tc>
                <a:extLst>
                  <a:ext uri="{0D108BD9-81ED-4DB2-BD59-A6C34878D82A}">
                    <a16:rowId xmlns:a16="http://schemas.microsoft.com/office/drawing/2014/main" val="2113088314"/>
                  </a:ext>
                </a:extLst>
              </a:tr>
              <a:tr h="370840">
                <a:tc>
                  <a:txBody>
                    <a:bodyPr/>
                    <a:lstStyle/>
                    <a:p>
                      <a:endParaRPr lang="en-US" sz="2000" dirty="0"/>
                    </a:p>
                  </a:txBody>
                  <a:tcPr/>
                </a:tc>
                <a:tc>
                  <a:txBody>
                    <a:bodyPr/>
                    <a:lstStyle/>
                    <a:p>
                      <a:r>
                        <a:rPr lang="en-US" sz="2000" dirty="0">
                          <a:latin typeface="+mj-lt"/>
                        </a:rPr>
                        <a:t>Lazarus</a:t>
                      </a:r>
                      <a:r>
                        <a:rPr lang="en-US" sz="2000" dirty="0"/>
                        <a:t>  (Jn. 11-12)</a:t>
                      </a:r>
                    </a:p>
                  </a:txBody>
                  <a:tcPr/>
                </a:tc>
                <a:extLst>
                  <a:ext uri="{0D108BD9-81ED-4DB2-BD59-A6C34878D82A}">
                    <a16:rowId xmlns:a16="http://schemas.microsoft.com/office/drawing/2014/main" val="3527179676"/>
                  </a:ext>
                </a:extLst>
              </a:tr>
              <a:tr h="370840">
                <a:tc gridSpan="2">
                  <a:txBody>
                    <a:bodyPr/>
                    <a:lstStyle/>
                    <a:p>
                      <a:pPr algn="ctr"/>
                      <a:r>
                        <a:rPr lang="en-US" sz="2000" dirty="0"/>
                        <a:t>This might suggest an earlier date for the Synoptics</a:t>
                      </a:r>
                    </a:p>
                  </a:txBody>
                  <a:tcPr>
                    <a:solidFill>
                      <a:srgbClr val="0000FF"/>
                    </a:solidFill>
                  </a:tcPr>
                </a:tc>
                <a:tc hMerge="1">
                  <a:txBody>
                    <a:bodyPr/>
                    <a:lstStyle/>
                    <a:p>
                      <a:endParaRPr lang="en-US" sz="2000" dirty="0"/>
                    </a:p>
                  </a:txBody>
                  <a:tcPr/>
                </a:tc>
                <a:extLst>
                  <a:ext uri="{0D108BD9-81ED-4DB2-BD59-A6C34878D82A}">
                    <a16:rowId xmlns:a16="http://schemas.microsoft.com/office/drawing/2014/main" val="3347538471"/>
                  </a:ext>
                </a:extLst>
              </a:tr>
            </a:tbl>
          </a:graphicData>
        </a:graphic>
      </p:graphicFrame>
      <p:sp>
        <p:nvSpPr>
          <p:cNvPr id="4" name="Date Placeholder 3">
            <a:extLst>
              <a:ext uri="{FF2B5EF4-FFF2-40B4-BE49-F238E27FC236}">
                <a16:creationId xmlns:a16="http://schemas.microsoft.com/office/drawing/2014/main" id="{00C1095E-98EF-D1AD-BF1C-B5F1A8C89CCD}"/>
              </a:ext>
            </a:extLst>
          </p:cNvPr>
          <p:cNvSpPr>
            <a:spLocks noGrp="1"/>
          </p:cNvSpPr>
          <p:nvPr>
            <p:ph type="dt" sz="half" idx="10"/>
          </p:nvPr>
        </p:nvSpPr>
        <p:spPr/>
        <p:txBody>
          <a:bodyPr/>
          <a:lstStyle/>
          <a:p>
            <a:r>
              <a:rPr lang="en-US" dirty="0"/>
              <a:t>Outline, 104</a:t>
            </a:r>
          </a:p>
        </p:txBody>
      </p:sp>
      <p:sp>
        <p:nvSpPr>
          <p:cNvPr id="5" name="Footer Placeholder 4">
            <a:extLst>
              <a:ext uri="{FF2B5EF4-FFF2-40B4-BE49-F238E27FC236}">
                <a16:creationId xmlns:a16="http://schemas.microsoft.com/office/drawing/2014/main" id="{6442B166-95F9-B78E-17BF-DCE8DA0E05AA}"/>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3B43FCC0-A379-3365-5FA0-266A85A05806}"/>
              </a:ext>
            </a:extLst>
          </p:cNvPr>
          <p:cNvSpPr>
            <a:spLocks noGrp="1"/>
          </p:cNvSpPr>
          <p:nvPr>
            <p:ph type="sldNum" sz="quarter" idx="12"/>
          </p:nvPr>
        </p:nvSpPr>
        <p:spPr/>
        <p:txBody>
          <a:bodyPr/>
          <a:lstStyle/>
          <a:p>
            <a:fld id="{27F658CE-3C2C-4608-AB25-6B872F7423A4}" type="slidenum">
              <a:rPr lang="en-US" smtClean="0"/>
              <a:t>812</a:t>
            </a:fld>
            <a:endParaRPr lang="en-US"/>
          </a:p>
        </p:txBody>
      </p:sp>
    </p:spTree>
    <p:extLst>
      <p:ext uri="{BB962C8B-B14F-4D97-AF65-F5344CB8AC3E}">
        <p14:creationId xmlns:p14="http://schemas.microsoft.com/office/powerpoint/2010/main" val="15084634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F68575-030A-5B47-4964-6E15767899D3}"/>
              </a:ext>
            </a:extLst>
          </p:cNvPr>
          <p:cNvSpPr>
            <a:spLocks noGrp="1"/>
          </p:cNvSpPr>
          <p:nvPr>
            <p:ph type="title"/>
          </p:nvPr>
        </p:nvSpPr>
        <p:spPr/>
        <p:txBody>
          <a:bodyPr/>
          <a:lstStyle/>
          <a:p>
            <a:r>
              <a:rPr lang="en-US" dirty="0"/>
              <a:t>Unidentified People</a:t>
            </a:r>
          </a:p>
        </p:txBody>
      </p:sp>
      <p:sp>
        <p:nvSpPr>
          <p:cNvPr id="3" name="Content Placeholder 2">
            <a:extLst>
              <a:ext uri="{FF2B5EF4-FFF2-40B4-BE49-F238E27FC236}">
                <a16:creationId xmlns:a16="http://schemas.microsoft.com/office/drawing/2014/main" id="{99FFF402-A3AC-6F93-1966-8953C2D9F0F6}"/>
              </a:ext>
            </a:extLst>
          </p:cNvPr>
          <p:cNvSpPr>
            <a:spLocks noGrp="1"/>
          </p:cNvSpPr>
          <p:nvPr>
            <p:ph idx="1"/>
          </p:nvPr>
        </p:nvSpPr>
        <p:spPr/>
        <p:txBody>
          <a:bodyPr/>
          <a:lstStyle/>
          <a:p>
            <a:pPr>
              <a:spcAft>
                <a:spcPts val="1200"/>
              </a:spcAft>
            </a:pPr>
            <a:r>
              <a:rPr lang="en-US" b="1" i="1" dirty="0"/>
              <a:t>Gerd </a:t>
            </a:r>
            <a:r>
              <a:rPr lang="en-US" b="1" i="1" dirty="0" err="1"/>
              <a:t>Theissen</a:t>
            </a:r>
            <a:r>
              <a:rPr lang="en-US" dirty="0"/>
              <a:t>:  “Only in Jerusalem was there reason to draw a </a:t>
            </a:r>
            <a:r>
              <a:rPr lang="en-US" b="1" dirty="0">
                <a:solidFill>
                  <a:srgbClr val="FFFF00"/>
                </a:solidFill>
              </a:rPr>
              <a:t>cloak of anonymity </a:t>
            </a:r>
            <a:r>
              <a:rPr lang="en-US" dirty="0"/>
              <a:t>over followers of Jesus who had endangered themselves by their actions.  The date could also be pinpointed:  parts of the Passion account would have to have been composed within </a:t>
            </a:r>
            <a:r>
              <a:rPr lang="en-US" b="1" dirty="0">
                <a:solidFill>
                  <a:srgbClr val="FFFF00"/>
                </a:solidFill>
              </a:rPr>
              <a:t>the generation of the eyewitnesses </a:t>
            </a:r>
            <a:r>
              <a:rPr lang="en-US" dirty="0"/>
              <a:t>and their contemporaries, that is, somewhere </a:t>
            </a:r>
            <a:r>
              <a:rPr lang="en-US" b="1" dirty="0">
                <a:solidFill>
                  <a:srgbClr val="FFFF00"/>
                </a:solidFill>
              </a:rPr>
              <a:t>between 30 and 60 CE</a:t>
            </a:r>
            <a:r>
              <a:rPr lang="en-US" dirty="0"/>
              <a:t>.”  </a:t>
            </a:r>
            <a:r>
              <a:rPr lang="en-US" sz="2000" dirty="0"/>
              <a:t>(</a:t>
            </a:r>
            <a:r>
              <a:rPr lang="en-US" sz="2000" i="1" dirty="0"/>
              <a:t>The Gospels</a:t>
            </a:r>
            <a:r>
              <a:rPr lang="en-US" sz="2000" dirty="0"/>
              <a:t>, 188-189)</a:t>
            </a:r>
          </a:p>
        </p:txBody>
      </p:sp>
      <p:sp>
        <p:nvSpPr>
          <p:cNvPr id="4" name="Date Placeholder 3">
            <a:extLst>
              <a:ext uri="{FF2B5EF4-FFF2-40B4-BE49-F238E27FC236}">
                <a16:creationId xmlns:a16="http://schemas.microsoft.com/office/drawing/2014/main" id="{82164D22-7E91-8209-9A45-CC9C639A715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104</a:t>
            </a:r>
          </a:p>
        </p:txBody>
      </p:sp>
      <p:sp>
        <p:nvSpPr>
          <p:cNvPr id="5" name="Footer Placeholder 4">
            <a:extLst>
              <a:ext uri="{FF2B5EF4-FFF2-40B4-BE49-F238E27FC236}">
                <a16:creationId xmlns:a16="http://schemas.microsoft.com/office/drawing/2014/main" id="{86BA9159-098B-C99D-505F-4102F98066C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941B1282-FC4E-D684-7242-73119D21414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8823851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851740"/>
          </a:xfrm>
        </p:spPr>
        <p:txBody>
          <a:bodyPr/>
          <a:lstStyle/>
          <a:p>
            <a:r>
              <a:rPr lang="en-US" dirty="0"/>
              <a:t>Date Of “Luke” = 60s</a:t>
            </a:r>
          </a:p>
        </p:txBody>
      </p:sp>
      <p:sp>
        <p:nvSpPr>
          <p:cNvPr id="3" name="Content Placeholder 2"/>
          <p:cNvSpPr>
            <a:spLocks noGrp="1"/>
          </p:cNvSpPr>
          <p:nvPr>
            <p:ph idx="1"/>
          </p:nvPr>
        </p:nvSpPr>
        <p:spPr>
          <a:xfrm>
            <a:off x="457200" y="1323191"/>
            <a:ext cx="8229600" cy="4955372"/>
          </a:xfrm>
        </p:spPr>
        <p:txBody>
          <a:bodyPr/>
          <a:lstStyle/>
          <a:p>
            <a:pPr marL="457200" indent="-457200">
              <a:spcBef>
                <a:spcPts val="0"/>
              </a:spcBef>
              <a:spcAft>
                <a:spcPts val="2400"/>
              </a:spcAft>
            </a:pPr>
            <a:r>
              <a:rPr lang="en-US" sz="2800" dirty="0"/>
              <a:t>“Acts” records some </a:t>
            </a:r>
            <a:r>
              <a:rPr lang="en-US" sz="2800" b="1" dirty="0">
                <a:solidFill>
                  <a:srgbClr val="FFFF00"/>
                </a:solidFill>
              </a:rPr>
              <a:t>primitive subject matter  </a:t>
            </a:r>
          </a:p>
          <a:p>
            <a:pPr marL="857250" lvl="1" indent="-457200">
              <a:spcBef>
                <a:spcPts val="0"/>
              </a:spcBef>
              <a:spcAft>
                <a:spcPts val="2400"/>
              </a:spcAft>
            </a:pPr>
            <a:r>
              <a:rPr lang="en-US" sz="2400" dirty="0"/>
              <a:t>Jew/Gentile controversy</a:t>
            </a:r>
          </a:p>
          <a:p>
            <a:pPr marL="457200" indent="-457200">
              <a:spcBef>
                <a:spcPts val="0"/>
              </a:spcBef>
              <a:spcAft>
                <a:spcPts val="2400"/>
              </a:spcAft>
            </a:pPr>
            <a:r>
              <a:rPr lang="en-US" sz="2800" dirty="0"/>
              <a:t>“Luke” – “Acts” utilizes </a:t>
            </a:r>
            <a:r>
              <a:rPr lang="en-US" sz="2800" b="1" dirty="0">
                <a:solidFill>
                  <a:srgbClr val="FFFF00"/>
                </a:solidFill>
              </a:rPr>
              <a:t>primitive theological terminology</a:t>
            </a:r>
          </a:p>
          <a:p>
            <a:pPr marL="857250" lvl="1" indent="-457200">
              <a:spcBef>
                <a:spcPts val="0"/>
              </a:spcBef>
              <a:spcAft>
                <a:spcPts val="1200"/>
              </a:spcAft>
            </a:pPr>
            <a:r>
              <a:rPr lang="en-US" sz="2400" dirty="0"/>
              <a:t>Jesus as “the Christ,” “the Servant of God,” &amp; “the Son of Man”</a:t>
            </a:r>
          </a:p>
          <a:p>
            <a:pPr marL="857250" lvl="1" indent="-457200">
              <a:spcBef>
                <a:spcPts val="0"/>
              </a:spcBef>
              <a:spcAft>
                <a:spcPts val="1200"/>
              </a:spcAft>
            </a:pPr>
            <a:r>
              <a:rPr lang="en-US" sz="2400" dirty="0"/>
              <a:t>Christians as “disciples”</a:t>
            </a:r>
          </a:p>
          <a:p>
            <a:pPr marL="857250" lvl="1" indent="-457200">
              <a:spcBef>
                <a:spcPts val="0"/>
              </a:spcBef>
              <a:spcAft>
                <a:spcPts val="1200"/>
              </a:spcAft>
            </a:pPr>
            <a:r>
              <a:rPr lang="en-US" sz="2400" dirty="0"/>
              <a:t>Jewish nation as “the people”</a:t>
            </a:r>
          </a:p>
          <a:p>
            <a:pPr marL="857250" lvl="1" indent="-457200">
              <a:spcBef>
                <a:spcPts val="0"/>
              </a:spcBef>
              <a:spcAft>
                <a:spcPts val="1200"/>
              </a:spcAft>
            </a:pPr>
            <a:r>
              <a:rPr lang="en-US" sz="2400" dirty="0"/>
              <a:t>Sunday as “the first day of the week”</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10AD74DD-5D0A-0810-0D00-9E7318917EF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105</a:t>
            </a:r>
          </a:p>
        </p:txBody>
      </p:sp>
      <p:sp>
        <p:nvSpPr>
          <p:cNvPr id="6" name="Footer Placeholder 5">
            <a:extLst>
              <a:ext uri="{FF2B5EF4-FFF2-40B4-BE49-F238E27FC236}">
                <a16:creationId xmlns:a16="http://schemas.microsoft.com/office/drawing/2014/main" id="{2D49D655-D6A0-3AF2-E2DA-DA294473245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6218758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 calcmode="lin" valueType="num">
                                      <p:cBhvr>
                                        <p:cTn id="49"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3">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C97A76-678C-06F1-B13A-9AC8874F41D6}"/>
              </a:ext>
            </a:extLst>
          </p:cNvPr>
          <p:cNvSpPr>
            <a:spLocks noGrp="1"/>
          </p:cNvSpPr>
          <p:nvPr>
            <p:ph type="title"/>
          </p:nvPr>
        </p:nvSpPr>
        <p:spPr/>
        <p:txBody>
          <a:bodyPr/>
          <a:lstStyle/>
          <a:p>
            <a:r>
              <a:rPr lang="en-US" dirty="0"/>
              <a:t>Early Citations From Paul</a:t>
            </a:r>
          </a:p>
        </p:txBody>
      </p:sp>
      <p:graphicFrame>
        <p:nvGraphicFramePr>
          <p:cNvPr id="6" name="Content Placeholder 5">
            <a:extLst>
              <a:ext uri="{FF2B5EF4-FFF2-40B4-BE49-F238E27FC236}">
                <a16:creationId xmlns:a16="http://schemas.microsoft.com/office/drawing/2014/main" id="{400EDD46-1BA0-0A63-F41B-2CD6B209BB48}"/>
              </a:ext>
            </a:extLst>
          </p:cNvPr>
          <p:cNvGraphicFramePr>
            <a:graphicFrameLocks noGrp="1"/>
          </p:cNvGraphicFramePr>
          <p:nvPr>
            <p:ph idx="1"/>
            <p:extLst>
              <p:ext uri="{D42A27DB-BD31-4B8C-83A1-F6EECF244321}">
                <p14:modId xmlns:p14="http://schemas.microsoft.com/office/powerpoint/2010/main" val="2748810622"/>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2DBB8A5E-1BAF-04E2-32DD-F819F517205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96613EF5-0708-F29C-6522-9D35F433295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658CE-3C2C-4608-AB25-6B872F7423A4}"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6F1FE8A2-AF32-FAE7-BC68-8E3234B8237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105</a:t>
            </a:r>
          </a:p>
        </p:txBody>
      </p:sp>
      <p:sp>
        <p:nvSpPr>
          <p:cNvPr id="8" name="Callout: Line 7">
            <a:extLst>
              <a:ext uri="{FF2B5EF4-FFF2-40B4-BE49-F238E27FC236}">
                <a16:creationId xmlns:a16="http://schemas.microsoft.com/office/drawing/2014/main" id="{BA4C4026-F5EF-128C-B185-F34CE1A63F95}"/>
              </a:ext>
            </a:extLst>
          </p:cNvPr>
          <p:cNvSpPr/>
          <p:nvPr/>
        </p:nvSpPr>
        <p:spPr bwMode="auto">
          <a:xfrm>
            <a:off x="3232484" y="1239253"/>
            <a:ext cx="5743073" cy="2971800"/>
          </a:xfrm>
          <a:prstGeom prst="borderCallout1">
            <a:avLst>
              <a:gd name="adj1" fmla="val 51691"/>
              <a:gd name="adj2" fmla="val -163"/>
              <a:gd name="adj3" fmla="val 63877"/>
              <a:gd name="adj4" fmla="val -6280"/>
            </a:avLst>
          </a:prstGeom>
          <a:solidFill>
            <a:srgbClr val="C00000"/>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457200" marR="0" indent="-457200" defTabSz="914400" rtl="0" eaLnBrk="0" fontAlgn="base" latinLnBrk="0" hangingPunct="0">
              <a:lnSpc>
                <a:spcPct val="100000"/>
              </a:lnSpc>
              <a:spcBef>
                <a:spcPct val="0"/>
              </a:spcBef>
              <a:spcAft>
                <a:spcPts val="1200"/>
              </a:spcAft>
              <a:buClrTx/>
              <a:buSzTx/>
              <a:buFont typeface="Arial" panose="020B0604020202020204" pitchFamily="34" charset="0"/>
              <a:buChar char="•"/>
              <a:tabLst/>
            </a:pPr>
            <a:r>
              <a:rPr lang="en-US" sz="2800" dirty="0">
                <a:effectLst>
                  <a:outerShdw blurRad="38100" dist="38100" dir="2700000" algn="tl">
                    <a:srgbClr val="000000">
                      <a:alpha val="43137"/>
                    </a:srgbClr>
                  </a:outerShdw>
                </a:effectLst>
              </a:rPr>
              <a:t>Critics Agree On </a:t>
            </a:r>
            <a:r>
              <a:rPr lang="en-US" sz="2800" b="1" dirty="0">
                <a:solidFill>
                  <a:srgbClr val="FFFF00"/>
                </a:solidFill>
                <a:effectLst>
                  <a:outerShdw blurRad="38100" dist="38100" dir="2700000" algn="tl">
                    <a:srgbClr val="000000">
                      <a:alpha val="43137"/>
                    </a:srgbClr>
                  </a:outerShdw>
                </a:effectLst>
              </a:rPr>
              <a:t>Authorship</a:t>
            </a:r>
          </a:p>
          <a:p>
            <a:pPr marL="457200" marR="0" indent="-457200" defTabSz="914400" rtl="0" eaLnBrk="0" fontAlgn="base" latinLnBrk="0" hangingPunct="0">
              <a:lnSpc>
                <a:spcPct val="100000"/>
              </a:lnSpc>
              <a:spcBef>
                <a:spcPct val="0"/>
              </a:spcBef>
              <a:spcAft>
                <a:spcPts val="1200"/>
              </a:spcAft>
              <a:buClrTx/>
              <a:buSzTx/>
              <a:buFont typeface="Arial" panose="020B0604020202020204" pitchFamily="34" charset="0"/>
              <a:buChar char="•"/>
              <a:tabLst/>
            </a:pPr>
            <a:r>
              <a:rPr kumimoji="0" lang="en-US" sz="2800" b="0" i="0" u="none" strike="noStrike" cap="none" normalizeH="0" baseline="0" dirty="0">
                <a:ln>
                  <a:noFill/>
                </a:ln>
                <a:solidFill>
                  <a:schemeClr val="tx1"/>
                </a:solidFill>
                <a:effectLst>
                  <a:outerShdw blurRad="38100" dist="38100" dir="2700000" algn="tl">
                    <a:srgbClr val="000000">
                      <a:alpha val="43137"/>
                    </a:srgbClr>
                  </a:outerShdw>
                </a:effectLst>
              </a:rPr>
              <a:t>Critics Agree On </a:t>
            </a:r>
            <a:r>
              <a:rPr kumimoji="0" lang="en-US" sz="2800" b="1" i="0" u="none" strike="noStrike" cap="none" normalizeH="0" baseline="0" dirty="0">
                <a:ln>
                  <a:noFill/>
                </a:ln>
                <a:solidFill>
                  <a:srgbClr val="FFFF00"/>
                </a:solidFill>
                <a:effectLst>
                  <a:outerShdw blurRad="38100" dist="38100" dir="2700000" algn="tl">
                    <a:srgbClr val="000000">
                      <a:alpha val="43137"/>
                    </a:srgbClr>
                  </a:outerShdw>
                </a:effectLst>
              </a:rPr>
              <a:t>Date</a:t>
            </a:r>
            <a:r>
              <a:rPr kumimoji="0" lang="en-US" sz="2800" b="0" i="0" u="none" strike="noStrike" cap="none" normalizeH="0" baseline="0" dirty="0">
                <a:ln>
                  <a:noFill/>
                </a:ln>
                <a:solidFill>
                  <a:schemeClr val="tx1"/>
                </a:solidFill>
                <a:effectLst>
                  <a:outerShdw blurRad="38100" dist="38100" dir="2700000" algn="tl">
                    <a:srgbClr val="000000">
                      <a:alpha val="43137"/>
                    </a:srgbClr>
                  </a:outerShdw>
                </a:effectLst>
              </a:rPr>
              <a:t> (~AD 55)</a:t>
            </a:r>
          </a:p>
          <a:p>
            <a:pPr marL="457200" marR="0" indent="-457200" defTabSz="914400" rtl="0" eaLnBrk="0" fontAlgn="base" latinLnBrk="0" hangingPunct="0">
              <a:lnSpc>
                <a:spcPct val="100000"/>
              </a:lnSpc>
              <a:spcBef>
                <a:spcPct val="0"/>
              </a:spcBef>
              <a:spcAft>
                <a:spcPts val="1200"/>
              </a:spcAft>
              <a:buClrTx/>
              <a:buSzTx/>
              <a:buFont typeface="Arial" panose="020B0604020202020204" pitchFamily="34" charset="0"/>
              <a:buChar char="•"/>
              <a:tabLst/>
            </a:pPr>
            <a:r>
              <a:rPr lang="en-US" sz="2800" b="1" dirty="0">
                <a:solidFill>
                  <a:srgbClr val="FFFF00"/>
                </a:solidFill>
                <a:effectLst>
                  <a:outerShdw blurRad="38100" dist="38100" dir="2700000" algn="tl">
                    <a:srgbClr val="000000">
                      <a:alpha val="43137"/>
                    </a:srgbClr>
                  </a:outerShdw>
                </a:effectLst>
              </a:rPr>
              <a:t>Gallio Stone  </a:t>
            </a:r>
            <a:r>
              <a:rPr lang="en-US" sz="2800" dirty="0">
                <a:effectLst>
                  <a:outerShdw blurRad="38100" dist="38100" dir="2700000" algn="tl">
                    <a:srgbClr val="000000">
                      <a:alpha val="43137"/>
                    </a:srgbClr>
                  </a:outerShdw>
                </a:effectLst>
              </a:rPr>
              <a:t>(AD </a:t>
            </a:r>
            <a:r>
              <a:rPr kumimoji="0" lang="en-US" sz="2800" b="0" i="0" u="none" strike="noStrike" cap="none" normalizeH="0" baseline="0" dirty="0">
                <a:ln>
                  <a:noFill/>
                </a:ln>
                <a:solidFill>
                  <a:schemeClr val="tx1"/>
                </a:solidFill>
                <a:effectLst>
                  <a:outerShdw blurRad="38100" dist="38100" dir="2700000" algn="tl">
                    <a:srgbClr val="000000">
                      <a:alpha val="43137"/>
                    </a:srgbClr>
                  </a:outerShdw>
                </a:effectLst>
              </a:rPr>
              <a:t>5</a:t>
            </a:r>
            <a:r>
              <a:rPr lang="en-US" sz="2800" dirty="0">
                <a:effectLst>
                  <a:outerShdw blurRad="38100" dist="38100" dir="2700000" algn="tl">
                    <a:srgbClr val="000000">
                      <a:alpha val="43137"/>
                    </a:srgbClr>
                  </a:outerShdw>
                </a:effectLst>
              </a:rPr>
              <a:t>1)</a:t>
            </a:r>
          </a:p>
          <a:p>
            <a:pPr marR="0" defTabSz="914400" rtl="0" eaLnBrk="0" fontAlgn="base" latinLnBrk="0" hangingPunct="0">
              <a:lnSpc>
                <a:spcPct val="100000"/>
              </a:lnSpc>
              <a:spcBef>
                <a:spcPct val="0"/>
              </a:spcBef>
              <a:spcAft>
                <a:spcPts val="1200"/>
              </a:spcAft>
              <a:buClrTx/>
              <a:buSzTx/>
              <a:tabLst/>
            </a:pPr>
            <a:br>
              <a:rPr lang="en-US" sz="2000" dirty="0">
                <a:effectLst>
                  <a:outerShdw blurRad="38100" dist="38100" dir="2700000" algn="tl">
                    <a:srgbClr val="000000">
                      <a:alpha val="43137"/>
                    </a:srgbClr>
                  </a:outerShdw>
                </a:effectLst>
              </a:rPr>
            </a:br>
            <a:r>
              <a:rPr lang="en-US" sz="2000" dirty="0">
                <a:effectLst>
                  <a:outerShdw blurRad="38100" dist="38100" dir="2700000" algn="tl">
                    <a:srgbClr val="000000">
                      <a:alpha val="43137"/>
                    </a:srgbClr>
                  </a:outerShdw>
                </a:effectLst>
              </a:rPr>
              <a:t>(Hans </a:t>
            </a:r>
            <a:r>
              <a:rPr lang="en-US" sz="2000" dirty="0" err="1">
                <a:effectLst>
                  <a:outerShdw blurRad="38100" dist="38100" dir="2700000" algn="tl">
                    <a:srgbClr val="000000">
                      <a:alpha val="43137"/>
                    </a:srgbClr>
                  </a:outerShdw>
                </a:effectLst>
              </a:rPr>
              <a:t>Conzelmann</a:t>
            </a:r>
            <a:r>
              <a:rPr lang="en-US" sz="2000" dirty="0">
                <a:effectLst>
                  <a:outerShdw blurRad="38100" dist="38100" dir="2700000" algn="tl">
                    <a:srgbClr val="000000">
                      <a:alpha val="43137"/>
                    </a:srgbClr>
                  </a:outerShdw>
                </a:effectLst>
              </a:rPr>
              <a:t>, “1 Corinthians,” </a:t>
            </a:r>
            <a:r>
              <a:rPr lang="en-US" sz="2000" i="1" dirty="0" err="1">
                <a:effectLst>
                  <a:outerShdw blurRad="38100" dist="38100" dir="2700000" algn="tl">
                    <a:srgbClr val="000000">
                      <a:alpha val="43137"/>
                    </a:srgbClr>
                  </a:outerShdw>
                </a:effectLst>
              </a:rPr>
              <a:t>Hermeneia</a:t>
            </a:r>
            <a:r>
              <a:rPr lang="en-US" sz="2000" dirty="0">
                <a:effectLst>
                  <a:outerShdw blurRad="38100" dist="38100" dir="2700000" algn="tl">
                    <a:srgbClr val="000000">
                      <a:alpha val="43137"/>
                    </a:srgbClr>
                  </a:outerShdw>
                </a:effectLst>
              </a:rPr>
              <a:t>, 1975, 13)</a:t>
            </a:r>
            <a:endParaRPr kumimoji="0" lang="en-US" sz="2000" b="0" i="0" u="none" strike="noStrike" cap="none" normalizeH="0" baseline="0" dirty="0">
              <a:ln>
                <a:noFill/>
              </a:ln>
              <a:solidFill>
                <a:schemeClr val="tx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57886618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graphicEl>
                                              <a:dgm id="{3870E84F-8113-4821-B41D-701E347A42A4}"/>
                                            </p:graphicEl>
                                          </p:spTgt>
                                        </p:tgtEl>
                                        <p:attrNameLst>
                                          <p:attrName>style.visibility</p:attrName>
                                        </p:attrNameLst>
                                      </p:cBhvr>
                                      <p:to>
                                        <p:strVal val="visible"/>
                                      </p:to>
                                    </p:set>
                                    <p:animEffect transition="in" filter="wipe(left)">
                                      <p:cBhvr>
                                        <p:cTn id="7" dur="500"/>
                                        <p:tgtEl>
                                          <p:spTgt spid="6">
                                            <p:graphicEl>
                                              <a:dgm id="{3870E84F-8113-4821-B41D-701E347A42A4}"/>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graphicEl>
                                              <a:dgm id="{82A7ECFD-8527-469A-9185-4232554664D4}"/>
                                            </p:graphicEl>
                                          </p:spTgt>
                                        </p:tgtEl>
                                        <p:attrNameLst>
                                          <p:attrName>style.visibility</p:attrName>
                                        </p:attrNameLst>
                                      </p:cBhvr>
                                      <p:to>
                                        <p:strVal val="visible"/>
                                      </p:to>
                                    </p:set>
                                    <p:animEffect transition="in" filter="wipe(left)">
                                      <p:cBhvr>
                                        <p:cTn id="12" dur="500"/>
                                        <p:tgtEl>
                                          <p:spTgt spid="6">
                                            <p:graphicEl>
                                              <a:dgm id="{82A7ECFD-8527-469A-9185-4232554664D4}"/>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graphicEl>
                                              <a:dgm id="{4AE16341-63A8-4B5A-A065-B2B4238D88E4}"/>
                                            </p:graphicEl>
                                          </p:spTgt>
                                        </p:tgtEl>
                                        <p:attrNameLst>
                                          <p:attrName>style.visibility</p:attrName>
                                        </p:attrNameLst>
                                      </p:cBhvr>
                                      <p:to>
                                        <p:strVal val="visible"/>
                                      </p:to>
                                    </p:set>
                                    <p:animEffect transition="in" filter="wipe(left)">
                                      <p:cBhvr>
                                        <p:cTn id="17" dur="500"/>
                                        <p:tgtEl>
                                          <p:spTgt spid="6">
                                            <p:graphicEl>
                                              <a:dgm id="{4AE16341-63A8-4B5A-A065-B2B4238D88E4}"/>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graphicEl>
                                              <a:dgm id="{99F9F468-4ACF-48D7-9973-06B4D844A8F9}"/>
                                            </p:graphicEl>
                                          </p:spTgt>
                                        </p:tgtEl>
                                        <p:attrNameLst>
                                          <p:attrName>style.visibility</p:attrName>
                                        </p:attrNameLst>
                                      </p:cBhvr>
                                      <p:to>
                                        <p:strVal val="visible"/>
                                      </p:to>
                                    </p:set>
                                    <p:animEffect transition="in" filter="wipe(left)">
                                      <p:cBhvr>
                                        <p:cTn id="22" dur="500"/>
                                        <p:tgtEl>
                                          <p:spTgt spid="6">
                                            <p:graphicEl>
                                              <a:dgm id="{99F9F468-4ACF-48D7-9973-06B4D844A8F9}"/>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
                                            <p:graphicEl>
                                              <a:dgm id="{53ACD95F-A88B-4A61-BD97-8859E938F591}"/>
                                            </p:graphicEl>
                                          </p:spTgt>
                                        </p:tgtEl>
                                        <p:attrNameLst>
                                          <p:attrName>style.visibility</p:attrName>
                                        </p:attrNameLst>
                                      </p:cBhvr>
                                      <p:to>
                                        <p:strVal val="visible"/>
                                      </p:to>
                                    </p:set>
                                    <p:animEffect transition="in" filter="wipe(left)">
                                      <p:cBhvr>
                                        <p:cTn id="27" dur="500"/>
                                        <p:tgtEl>
                                          <p:spTgt spid="6">
                                            <p:graphicEl>
                                              <a:dgm id="{53ACD95F-A88B-4A61-BD97-8859E938F591}"/>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
                                            <p:graphicEl>
                                              <a:dgm id="{9F8D9C4D-740B-494F-BEF2-46752170CA92}"/>
                                            </p:graphicEl>
                                          </p:spTgt>
                                        </p:tgtEl>
                                        <p:attrNameLst>
                                          <p:attrName>style.visibility</p:attrName>
                                        </p:attrNameLst>
                                      </p:cBhvr>
                                      <p:to>
                                        <p:strVal val="visible"/>
                                      </p:to>
                                    </p:set>
                                    <p:animEffect transition="in" filter="wipe(left)">
                                      <p:cBhvr>
                                        <p:cTn id="32" dur="500"/>
                                        <p:tgtEl>
                                          <p:spTgt spid="6">
                                            <p:graphicEl>
                                              <a:dgm id="{9F8D9C4D-740B-494F-BEF2-46752170CA92}"/>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
                                            <p:graphicEl>
                                              <a:dgm id="{67EA32D2-AD12-4DC0-AC9E-2EF46EE53B33}"/>
                                            </p:graphicEl>
                                          </p:spTgt>
                                        </p:tgtEl>
                                        <p:attrNameLst>
                                          <p:attrName>style.visibility</p:attrName>
                                        </p:attrNameLst>
                                      </p:cBhvr>
                                      <p:to>
                                        <p:strVal val="visible"/>
                                      </p:to>
                                    </p:set>
                                    <p:animEffect transition="in" filter="wipe(left)">
                                      <p:cBhvr>
                                        <p:cTn id="37" dur="500"/>
                                        <p:tgtEl>
                                          <p:spTgt spid="6">
                                            <p:graphicEl>
                                              <a:dgm id="{67EA32D2-AD12-4DC0-AC9E-2EF46EE53B33}"/>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
                                            <p:graphicEl>
                                              <a:dgm id="{C15AAB51-17EE-4008-A2B5-4220FF3E3ABD}"/>
                                            </p:graphicEl>
                                          </p:spTgt>
                                        </p:tgtEl>
                                        <p:attrNameLst>
                                          <p:attrName>style.visibility</p:attrName>
                                        </p:attrNameLst>
                                      </p:cBhvr>
                                      <p:to>
                                        <p:strVal val="visible"/>
                                      </p:to>
                                    </p:set>
                                    <p:animEffect transition="in" filter="wipe(left)">
                                      <p:cBhvr>
                                        <p:cTn id="42" dur="500"/>
                                        <p:tgtEl>
                                          <p:spTgt spid="6">
                                            <p:graphicEl>
                                              <a:dgm id="{C15AAB51-17EE-4008-A2B5-4220FF3E3ABD}"/>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left)">
                                      <p:cBhvr>
                                        <p:cTn id="4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P spid="8" grpId="0" animBg="1"/>
    </p:bldLst>
  </p:timing>
</p:sld>
</file>

<file path=ppt/slides/slide81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AEE6BE9-3E66-D69F-720E-11DC5350A3D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7EB86A-A1B0-0690-2156-B061113D7B79}"/>
              </a:ext>
            </a:extLst>
          </p:cNvPr>
          <p:cNvSpPr>
            <a:spLocks noGrp="1"/>
          </p:cNvSpPr>
          <p:nvPr>
            <p:ph type="title"/>
          </p:nvPr>
        </p:nvSpPr>
        <p:spPr/>
        <p:txBody>
          <a:bodyPr/>
          <a:lstStyle/>
          <a:p>
            <a:r>
              <a:rPr lang="en-US"/>
              <a:t>Date Of “Luke” = 60s</a:t>
            </a:r>
          </a:p>
        </p:txBody>
      </p:sp>
      <p:sp>
        <p:nvSpPr>
          <p:cNvPr id="3" name="Content Placeholder 2">
            <a:extLst>
              <a:ext uri="{FF2B5EF4-FFF2-40B4-BE49-F238E27FC236}">
                <a16:creationId xmlns:a16="http://schemas.microsoft.com/office/drawing/2014/main" id="{040911CC-94D5-A662-9956-A2E4C21CA196}"/>
              </a:ext>
            </a:extLst>
          </p:cNvPr>
          <p:cNvSpPr>
            <a:spLocks noGrp="1"/>
          </p:cNvSpPr>
          <p:nvPr>
            <p:ph idx="1"/>
          </p:nvPr>
        </p:nvSpPr>
        <p:spPr/>
        <p:txBody>
          <a:bodyPr/>
          <a:lstStyle/>
          <a:p>
            <a:pPr marL="457200" indent="-457200">
              <a:spcBef>
                <a:spcPts val="0"/>
              </a:spcBef>
              <a:spcAft>
                <a:spcPts val="2400"/>
              </a:spcAft>
            </a:pPr>
            <a:r>
              <a:rPr lang="en-US" sz="2800" dirty="0"/>
              <a:t>Paul quotes Lk. 10:7 as </a:t>
            </a:r>
            <a:r>
              <a:rPr lang="en-US" sz="2800" b="1" dirty="0">
                <a:solidFill>
                  <a:srgbClr val="FFFF00"/>
                </a:solidFill>
              </a:rPr>
              <a:t>“Scripture”</a:t>
            </a:r>
            <a:r>
              <a:rPr lang="en-US" sz="2800" dirty="0"/>
              <a:t>  (1 Tim. 5:18)</a:t>
            </a:r>
          </a:p>
          <a:p>
            <a:pPr marL="457200" indent="-457200">
              <a:spcBef>
                <a:spcPts val="0"/>
              </a:spcBef>
              <a:spcAft>
                <a:spcPts val="2400"/>
              </a:spcAft>
            </a:pPr>
            <a:r>
              <a:rPr lang="en-US" sz="2800" dirty="0"/>
              <a:t>Paul writes 1 Corinthians (~AD 55) and alludes to or quotes </a:t>
            </a:r>
            <a:r>
              <a:rPr lang="en-US" sz="2800" b="1" dirty="0">
                <a:solidFill>
                  <a:srgbClr val="FFFF00"/>
                </a:solidFill>
              </a:rPr>
              <a:t>earlier teaching </a:t>
            </a:r>
            <a:r>
              <a:rPr lang="en-US" sz="2800" dirty="0"/>
              <a:t>from the Gospels</a:t>
            </a:r>
          </a:p>
          <a:p>
            <a:pPr marL="857250" lvl="1" indent="-457200">
              <a:spcBef>
                <a:spcPts val="0"/>
              </a:spcBef>
              <a:spcAft>
                <a:spcPts val="1200"/>
              </a:spcAft>
            </a:pPr>
            <a:r>
              <a:rPr lang="en-US" sz="2400" dirty="0"/>
              <a:t>Divorce  (</a:t>
            </a:r>
            <a:r>
              <a:rPr lang="nl-NL" sz="2400" dirty="0"/>
              <a:t>1 Cor. 7:10-11 &amp; Mt. 5:31-32; 19:1-12; Mk. 10:1-12; Lk. 16:18)</a:t>
            </a:r>
          </a:p>
          <a:p>
            <a:pPr marL="857250" lvl="1" indent="-457200">
              <a:spcBef>
                <a:spcPts val="0"/>
              </a:spcBef>
              <a:spcAft>
                <a:spcPts val="1200"/>
              </a:spcAft>
            </a:pPr>
            <a:r>
              <a:rPr lang="nl-NL" sz="2400" dirty="0"/>
              <a:t>Support of preachers  (1 Cor. 9:14 &amp; Lk. 10:7; Mt. 10:10)</a:t>
            </a:r>
          </a:p>
          <a:p>
            <a:pPr marL="857250" lvl="1" indent="-457200">
              <a:spcBef>
                <a:spcPts val="0"/>
              </a:spcBef>
              <a:spcAft>
                <a:spcPts val="2400"/>
              </a:spcAft>
            </a:pPr>
            <a:r>
              <a:rPr lang="nl-NL" sz="2400" dirty="0"/>
              <a:t>Lord’s Super  (1 Cor. 11:24-25; Lk. 22:19)</a:t>
            </a:r>
            <a:endParaRPr lang="en-US" sz="2400" dirty="0"/>
          </a:p>
        </p:txBody>
      </p:sp>
      <p:sp>
        <p:nvSpPr>
          <p:cNvPr id="4" name="Slide Number Placeholder 3">
            <a:extLst>
              <a:ext uri="{FF2B5EF4-FFF2-40B4-BE49-F238E27FC236}">
                <a16:creationId xmlns:a16="http://schemas.microsoft.com/office/drawing/2014/main" id="{852BCC5B-BFF6-C88D-298A-EB6764D1FF5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6D751691-4EA1-6C1D-ADCB-8426D1A6126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105-106</a:t>
            </a:r>
          </a:p>
        </p:txBody>
      </p:sp>
      <p:sp>
        <p:nvSpPr>
          <p:cNvPr id="6" name="Footer Placeholder 5">
            <a:extLst>
              <a:ext uri="{FF2B5EF4-FFF2-40B4-BE49-F238E27FC236}">
                <a16:creationId xmlns:a16="http://schemas.microsoft.com/office/drawing/2014/main" id="{60F8D5BA-B229-C7C9-C6EA-E03A551BD58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381862609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38E62-24EA-4208-94C8-F93DDBA36DB1}"/>
              </a:ext>
            </a:extLst>
          </p:cNvPr>
          <p:cNvSpPr>
            <a:spLocks noGrp="1"/>
          </p:cNvSpPr>
          <p:nvPr>
            <p:ph type="title"/>
          </p:nvPr>
        </p:nvSpPr>
        <p:spPr/>
        <p:txBody>
          <a:bodyPr/>
          <a:lstStyle/>
          <a:p>
            <a:r>
              <a:rPr lang="en-US" sz="4400" b="0">
                <a:effectLst>
                  <a:outerShdw blurRad="38100" dist="38100" dir="2700000" algn="tl">
                    <a:srgbClr val="000000">
                      <a:alpha val="43137"/>
                    </a:srgbClr>
                  </a:outerShdw>
                </a:effectLst>
                <a:latin typeface="Arial Black" panose="020B0A04020102020204" pitchFamily="34" charset="0"/>
              </a:rPr>
              <a:t>“Scripture”</a:t>
            </a:r>
          </a:p>
        </p:txBody>
      </p:sp>
      <p:sp>
        <p:nvSpPr>
          <p:cNvPr id="3" name="Content Placeholder 2">
            <a:extLst>
              <a:ext uri="{FF2B5EF4-FFF2-40B4-BE49-F238E27FC236}">
                <a16:creationId xmlns:a16="http://schemas.microsoft.com/office/drawing/2014/main" id="{1F84B960-6D27-4AC8-BF32-BCA2A1DE7B68}"/>
              </a:ext>
            </a:extLst>
          </p:cNvPr>
          <p:cNvSpPr>
            <a:spLocks noGrp="1"/>
          </p:cNvSpPr>
          <p:nvPr>
            <p:ph idx="1"/>
          </p:nvPr>
        </p:nvSpPr>
        <p:spPr/>
        <p:txBody>
          <a:bodyPr/>
          <a:lstStyle/>
          <a:p>
            <a:pPr marL="457200" indent="-457200">
              <a:spcBef>
                <a:spcPts val="0"/>
              </a:spcBef>
              <a:spcAft>
                <a:spcPts val="2400"/>
              </a:spcAft>
            </a:pPr>
            <a:r>
              <a:rPr lang="en-US" sz="2800" b="1" i="1" dirty="0"/>
              <a:t>1 Tim. 5:18:  </a:t>
            </a:r>
            <a:r>
              <a:rPr lang="en-US" sz="2800" baseline="30000" dirty="0"/>
              <a:t>18</a:t>
            </a:r>
            <a:r>
              <a:rPr lang="en-US" sz="2800" dirty="0"/>
              <a:t> For the </a:t>
            </a:r>
            <a:r>
              <a:rPr lang="en-US" sz="2800" b="1" dirty="0">
                <a:solidFill>
                  <a:srgbClr val="FFFF00"/>
                </a:solidFill>
              </a:rPr>
              <a:t>Scripture</a:t>
            </a:r>
            <a:r>
              <a:rPr lang="en-US" sz="2800" dirty="0"/>
              <a:t> says, </a:t>
            </a:r>
            <a:r>
              <a:rPr lang="en-US" sz="2800" dirty="0">
                <a:solidFill>
                  <a:srgbClr val="00B0F0"/>
                </a:solidFill>
              </a:rPr>
              <a:t>“You shall not muzzle an ox while it treads out the grain,” </a:t>
            </a:r>
            <a:r>
              <a:rPr lang="en-US" sz="2800" dirty="0"/>
              <a:t>and, </a:t>
            </a:r>
            <a:r>
              <a:rPr lang="en-US" sz="2800" dirty="0">
                <a:solidFill>
                  <a:srgbClr val="00B0F0"/>
                </a:solidFill>
              </a:rPr>
              <a:t>“The laborer is worthy of his wages.”</a:t>
            </a:r>
          </a:p>
          <a:p>
            <a:pPr marL="857250" lvl="1" indent="-457200">
              <a:spcBef>
                <a:spcPts val="0"/>
              </a:spcBef>
              <a:spcAft>
                <a:spcPts val="2400"/>
              </a:spcAft>
            </a:pPr>
            <a:r>
              <a:rPr lang="en-US" sz="2400" dirty="0"/>
              <a:t>~AD 64-67</a:t>
            </a:r>
          </a:p>
          <a:p>
            <a:pPr marL="914400" lvl="1" indent="-457200">
              <a:spcBef>
                <a:spcPts val="0"/>
              </a:spcBef>
              <a:spcAft>
                <a:spcPts val="2400"/>
              </a:spcAft>
            </a:pPr>
            <a:r>
              <a:rPr lang="en-US" sz="2400" dirty="0"/>
              <a:t>The Greek is “exactly paralleled” in Lk. 10:7  </a:t>
            </a:r>
            <a:r>
              <a:rPr lang="en-US" sz="2000" dirty="0"/>
              <a:t>(Donald Guthrie, </a:t>
            </a:r>
            <a:r>
              <a:rPr lang="en-US" sz="2000" i="1" dirty="0"/>
              <a:t>Pastoral Epistles</a:t>
            </a:r>
            <a:r>
              <a:rPr lang="en-US" sz="2000" dirty="0"/>
              <a:t>, 119)</a:t>
            </a:r>
          </a:p>
          <a:p>
            <a:pPr marL="914400" lvl="1" indent="-457200">
              <a:spcBef>
                <a:spcPts val="0"/>
              </a:spcBef>
              <a:spcAft>
                <a:spcPts val="2400"/>
              </a:spcAft>
            </a:pPr>
            <a:endParaRPr lang="en-US" dirty="0">
              <a:solidFill>
                <a:srgbClr val="00B0F0"/>
              </a:solidFill>
            </a:endParaRPr>
          </a:p>
          <a:p>
            <a:pPr>
              <a:spcBef>
                <a:spcPts val="0"/>
              </a:spcBef>
              <a:spcAft>
                <a:spcPts val="2400"/>
              </a:spcAft>
            </a:pPr>
            <a:endParaRPr lang="en-US" dirty="0"/>
          </a:p>
          <a:p>
            <a:pPr>
              <a:spcBef>
                <a:spcPts val="0"/>
              </a:spcBef>
              <a:spcAft>
                <a:spcPts val="2400"/>
              </a:spcAft>
            </a:pPr>
            <a:endParaRPr lang="en-US" dirty="0"/>
          </a:p>
        </p:txBody>
      </p:sp>
      <p:sp>
        <p:nvSpPr>
          <p:cNvPr id="4" name="Footer Placeholder 3">
            <a:extLst>
              <a:ext uri="{FF2B5EF4-FFF2-40B4-BE49-F238E27FC236}">
                <a16:creationId xmlns:a16="http://schemas.microsoft.com/office/drawing/2014/main" id="{FA3510B0-3B0D-4528-8196-00236184042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8A1F677F-3401-443A-B53B-C0AD3644879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26CD23-F671-4E01-9775-AAA0EF2D3FE6}" type="slidenum">
              <a:rPr kumimoji="0" lang="en-US" alt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817</a:t>
            </a:fld>
            <a:endParaRPr kumimoji="0" lang="en-US" alt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Callout: Line 5">
            <a:extLst>
              <a:ext uri="{FF2B5EF4-FFF2-40B4-BE49-F238E27FC236}">
                <a16:creationId xmlns:a16="http://schemas.microsoft.com/office/drawing/2014/main" id="{B75C0971-5097-40B9-9BE2-1AF36DB911AB}"/>
              </a:ext>
            </a:extLst>
          </p:cNvPr>
          <p:cNvSpPr/>
          <p:nvPr/>
        </p:nvSpPr>
        <p:spPr>
          <a:xfrm>
            <a:off x="1066800" y="5176044"/>
            <a:ext cx="3048000" cy="685800"/>
          </a:xfrm>
          <a:prstGeom prst="borderCallout1">
            <a:avLst>
              <a:gd name="adj1" fmla="val 485"/>
              <a:gd name="adj2" fmla="val 54955"/>
              <a:gd name="adj3" fmla="val -387957"/>
              <a:gd name="adj4" fmla="val 54133"/>
            </a:avLst>
          </a:prstGeom>
          <a:solidFill>
            <a:srgbClr val="0000FF"/>
          </a:solidFill>
          <a:ln w="38100">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pitchFamily="34" charset="0"/>
                <a:ea typeface="+mn-ea"/>
                <a:cs typeface="+mn-cs"/>
              </a:rPr>
              <a:t>Dt. 25:4</a:t>
            </a:r>
          </a:p>
        </p:txBody>
      </p:sp>
      <p:sp>
        <p:nvSpPr>
          <p:cNvPr id="8" name="Date Placeholder 7">
            <a:extLst>
              <a:ext uri="{FF2B5EF4-FFF2-40B4-BE49-F238E27FC236}">
                <a16:creationId xmlns:a16="http://schemas.microsoft.com/office/drawing/2014/main" id="{A18041F1-B94D-448C-BAF7-F2095F6B341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Outline, 105-106</a:t>
            </a:r>
          </a:p>
        </p:txBody>
      </p:sp>
      <p:sp>
        <p:nvSpPr>
          <p:cNvPr id="9" name="Callout: Line 8">
            <a:extLst>
              <a:ext uri="{FF2B5EF4-FFF2-40B4-BE49-F238E27FC236}">
                <a16:creationId xmlns:a16="http://schemas.microsoft.com/office/drawing/2014/main" id="{EC5BF0EE-AA68-6642-209D-10D24BCBC287}"/>
              </a:ext>
            </a:extLst>
          </p:cNvPr>
          <p:cNvSpPr/>
          <p:nvPr/>
        </p:nvSpPr>
        <p:spPr>
          <a:xfrm>
            <a:off x="4806616" y="5176044"/>
            <a:ext cx="3048000" cy="685800"/>
          </a:xfrm>
          <a:prstGeom prst="borderCallout1">
            <a:avLst>
              <a:gd name="adj1" fmla="val -3168"/>
              <a:gd name="adj2" fmla="val 32763"/>
              <a:gd name="adj3" fmla="val -324030"/>
              <a:gd name="adj4" fmla="val 30297"/>
            </a:avLst>
          </a:prstGeom>
          <a:solidFill>
            <a:srgbClr val="0000FF"/>
          </a:solidFill>
          <a:ln w="38100">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Black" panose="020B0A04020102020204" pitchFamily="34" charset="0"/>
                <a:ea typeface="+mn-ea"/>
                <a:cs typeface="+mn-cs"/>
              </a:rPr>
              <a:t>Lk. 10:7</a:t>
            </a:r>
          </a:p>
        </p:txBody>
      </p:sp>
    </p:spTree>
    <p:extLst>
      <p:ext uri="{BB962C8B-B14F-4D97-AF65-F5344CB8AC3E}">
        <p14:creationId xmlns:p14="http://schemas.microsoft.com/office/powerpoint/2010/main" val="6413454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p:cTn id="7"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3">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 calcmode="lin" valueType="num">
                                      <p:cBhvr>
                                        <p:cTn id="14"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P spid="9" grpId="0" animBg="1"/>
    </p:bldLst>
  </p:timing>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9889A7-8653-A709-32CA-815382F55EF0}"/>
              </a:ext>
            </a:extLst>
          </p:cNvPr>
          <p:cNvSpPr>
            <a:spLocks noGrp="1"/>
          </p:cNvSpPr>
          <p:nvPr>
            <p:ph type="title"/>
          </p:nvPr>
        </p:nvSpPr>
        <p:spPr/>
        <p:txBody>
          <a:bodyPr/>
          <a:lstStyle/>
          <a:p>
            <a:r>
              <a:rPr lang="en-US" dirty="0"/>
              <a:t>Early Citations From Paul</a:t>
            </a:r>
          </a:p>
        </p:txBody>
      </p:sp>
      <p:sp>
        <p:nvSpPr>
          <p:cNvPr id="7" name="Content Placeholder 6">
            <a:extLst>
              <a:ext uri="{FF2B5EF4-FFF2-40B4-BE49-F238E27FC236}">
                <a16:creationId xmlns:a16="http://schemas.microsoft.com/office/drawing/2014/main" id="{0576664B-ED59-C475-6539-996C845A43F8}"/>
              </a:ext>
            </a:extLst>
          </p:cNvPr>
          <p:cNvSpPr>
            <a:spLocks noGrp="1"/>
          </p:cNvSpPr>
          <p:nvPr>
            <p:ph idx="1"/>
          </p:nvPr>
        </p:nvSpPr>
        <p:spPr/>
        <p:txBody>
          <a:bodyPr/>
          <a:lstStyle/>
          <a:p>
            <a:r>
              <a:rPr lang="en-US" dirty="0"/>
              <a:t>Paul’s citation is “</a:t>
            </a:r>
            <a:r>
              <a:rPr lang="en-US" b="1" dirty="0">
                <a:solidFill>
                  <a:srgbClr val="FFFF00"/>
                </a:solidFill>
              </a:rPr>
              <a:t>closest</a:t>
            </a:r>
            <a:r>
              <a:rPr lang="en-US" dirty="0"/>
              <a:t> to Luke’s account”</a:t>
            </a:r>
          </a:p>
          <a:p>
            <a:pPr lvl="1"/>
            <a:r>
              <a:rPr lang="en-US" dirty="0">
                <a:solidFill>
                  <a:srgbClr val="FFFF00"/>
                </a:solidFill>
              </a:rPr>
              <a:t>“Do this in remembrance of Me”  </a:t>
            </a:r>
            <a:r>
              <a:rPr lang="en-US" dirty="0"/>
              <a:t>(1 Cor. 11:24; Lk. 22:19)</a:t>
            </a:r>
          </a:p>
          <a:p>
            <a:pPr lvl="1"/>
            <a:r>
              <a:rPr lang="en-US" dirty="0"/>
              <a:t>Jesus’ body is </a:t>
            </a:r>
            <a:r>
              <a:rPr lang="en-US" dirty="0">
                <a:solidFill>
                  <a:srgbClr val="FFFF00"/>
                </a:solidFill>
              </a:rPr>
              <a:t>“for you”  </a:t>
            </a:r>
            <a:r>
              <a:rPr lang="en-US" dirty="0"/>
              <a:t>(1 Cor. 11:24; Lk. 22:19)</a:t>
            </a:r>
          </a:p>
          <a:p>
            <a:pPr lvl="1"/>
            <a:r>
              <a:rPr lang="en-US" dirty="0"/>
              <a:t>The </a:t>
            </a:r>
            <a:r>
              <a:rPr lang="en-US" dirty="0">
                <a:solidFill>
                  <a:srgbClr val="FFFF00"/>
                </a:solidFill>
              </a:rPr>
              <a:t>“cup” </a:t>
            </a:r>
            <a:r>
              <a:rPr lang="en-US" dirty="0"/>
              <a:t>is the </a:t>
            </a:r>
            <a:r>
              <a:rPr lang="en-US" dirty="0">
                <a:solidFill>
                  <a:srgbClr val="FFFF00"/>
                </a:solidFill>
              </a:rPr>
              <a:t>“new testament”  </a:t>
            </a:r>
            <a:r>
              <a:rPr lang="en-US" dirty="0"/>
              <a:t>(1 Cor. 11:25; Lk. 22:20)</a:t>
            </a:r>
          </a:p>
        </p:txBody>
      </p:sp>
      <p:sp>
        <p:nvSpPr>
          <p:cNvPr id="6" name="Date Placeholder 5">
            <a:extLst>
              <a:ext uri="{FF2B5EF4-FFF2-40B4-BE49-F238E27FC236}">
                <a16:creationId xmlns:a16="http://schemas.microsoft.com/office/drawing/2014/main" id="{2ABFE5AB-1569-DC63-007B-9238620CD80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105-106</a:t>
            </a:r>
          </a:p>
        </p:txBody>
      </p:sp>
      <p:sp>
        <p:nvSpPr>
          <p:cNvPr id="4" name="Footer Placeholder 3">
            <a:extLst>
              <a:ext uri="{FF2B5EF4-FFF2-40B4-BE49-F238E27FC236}">
                <a16:creationId xmlns:a16="http://schemas.microsoft.com/office/drawing/2014/main" id="{A02C1798-9E78-4F0A-9EDD-F787F0B2FA4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D9639A83-AD92-AC16-C8DB-6E47AE0F983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5148658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p:cTn id="21"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7">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 calcmode="lin" valueType="num">
                                      <p:cBhvr>
                                        <p:cTn id="28"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8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Date Of “Luke” = 70s-80s</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a:solidFill>
                  <a:srgbClr val="FFFF00"/>
                </a:solidFill>
              </a:rPr>
              <a:t>Detailed prophecies </a:t>
            </a:r>
            <a:r>
              <a:rPr lang="en-US" sz="2800"/>
              <a:t>of Jerusalem’s destruction (Lk. 19:41-44; 21:20-24)</a:t>
            </a:r>
          </a:p>
          <a:p>
            <a:pPr marL="457200" indent="-457200">
              <a:spcBef>
                <a:spcPts val="0"/>
              </a:spcBef>
              <a:spcAft>
                <a:spcPts val="2400"/>
              </a:spcAft>
            </a:pPr>
            <a:r>
              <a:rPr lang="en-US" sz="2800"/>
              <a:t>Luke used </a:t>
            </a:r>
            <a:r>
              <a:rPr lang="en-US" sz="2800" b="1">
                <a:solidFill>
                  <a:srgbClr val="FFFF00"/>
                </a:solidFill>
              </a:rPr>
              <a:t>Mark</a:t>
            </a:r>
          </a:p>
          <a:p>
            <a:pPr marL="457200" indent="-457200">
              <a:spcBef>
                <a:spcPts val="0"/>
              </a:spcBef>
              <a:spcAft>
                <a:spcPts val="2400"/>
              </a:spcAft>
            </a:pPr>
            <a:r>
              <a:rPr lang="en-US" sz="2800"/>
              <a:t>Luke should be dated close to </a:t>
            </a:r>
            <a:r>
              <a:rPr lang="en-US" sz="2800" b="1">
                <a:solidFill>
                  <a:srgbClr val="FFFF00"/>
                </a:solidFill>
              </a:rPr>
              <a:t>Matthew  </a:t>
            </a:r>
            <a:r>
              <a:rPr lang="en-US" sz="2800"/>
              <a:t>(80s)</a:t>
            </a:r>
          </a:p>
          <a:p>
            <a:pPr marL="457200" indent="-457200">
              <a:spcBef>
                <a:spcPts val="0"/>
              </a:spcBef>
              <a:spcAft>
                <a:spcPts val="2400"/>
              </a:spcAft>
            </a:pPr>
            <a:r>
              <a:rPr lang="en-US" sz="2800" b="1">
                <a:solidFill>
                  <a:srgbClr val="FFFF00"/>
                </a:solidFill>
              </a:rPr>
              <a:t>Many</a:t>
            </a:r>
            <a:r>
              <a:rPr lang="en-US" sz="2800"/>
              <a:t> had written  (Lk. 1:1)</a:t>
            </a:r>
          </a:p>
          <a:p>
            <a:pPr marL="457200" indent="-457200">
              <a:spcBef>
                <a:spcPts val="0"/>
              </a:spcBef>
              <a:spcAft>
                <a:spcPts val="2400"/>
              </a:spcAft>
            </a:pPr>
            <a:r>
              <a:rPr lang="en-US" sz="2800"/>
              <a:t>Rome portrayed </a:t>
            </a:r>
            <a:r>
              <a:rPr lang="en-US" sz="2800" b="1">
                <a:solidFill>
                  <a:srgbClr val="FFFF00"/>
                </a:solidFill>
              </a:rPr>
              <a:t>positively</a:t>
            </a:r>
          </a:p>
          <a:p>
            <a:pPr marL="857250" lvl="1" indent="-457200">
              <a:spcBef>
                <a:spcPts val="0"/>
              </a:spcBef>
              <a:spcAft>
                <a:spcPts val="2400"/>
              </a:spcAft>
            </a:pPr>
            <a:r>
              <a:rPr lang="en-US" sz="2400"/>
              <a:t>Doesn’t fit Nero (AD 64-68) or Domitian  (AD 81-96)</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F16DA846-9285-F60B-0206-E23532C1125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6" name="Footer Placeholder 5">
            <a:extLst>
              <a:ext uri="{FF2B5EF4-FFF2-40B4-BE49-F238E27FC236}">
                <a16:creationId xmlns:a16="http://schemas.microsoft.com/office/drawing/2014/main" id="{21DF3D50-7F1B-3F1F-DFB8-DFF49A73C47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87733846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
                                            <p:txEl>
                                              <p:pRg st="5" end="5"/>
                                            </p:txEl>
                                          </p:spTgt>
                                        </p:tgtEl>
                                        <p:attrNameLst>
                                          <p:attrName>style.visibility</p:attrName>
                                        </p:attrNameLst>
                                      </p:cBhvr>
                                      <p:to>
                                        <p:strVal val="visible"/>
                                      </p:to>
                                    </p:set>
                                    <p:anim calcmode="lin" valueType="num">
                                      <p:cBhvr>
                                        <p:cTn id="40"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1"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a:t>Eusebius of Caesarea</a:t>
            </a:r>
            <a:br>
              <a:rPr lang="en-US"/>
            </a:br>
            <a:r>
              <a:rPr lang="en-US" sz="3000">
                <a:latin typeface="+mn-lt"/>
              </a:rPr>
              <a:t>(~AD 260/263-340)</a:t>
            </a: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a:xfrm>
            <a:off x="457200" y="1839817"/>
            <a:ext cx="8229600" cy="4291108"/>
          </a:xfrm>
        </p:spPr>
        <p:txBody>
          <a:bodyPr/>
          <a:lstStyle/>
          <a:p>
            <a:pPr marL="0" indent="458788">
              <a:buNone/>
            </a:pPr>
            <a:r>
              <a:rPr lang="en-US" sz="2800" dirty="0"/>
              <a:t>“</a:t>
            </a:r>
            <a:r>
              <a:rPr lang="en-US" b="1" dirty="0">
                <a:solidFill>
                  <a:srgbClr val="FFFF00"/>
                </a:solidFill>
              </a:rPr>
              <a:t>Bishop of Caesarea</a:t>
            </a:r>
            <a:r>
              <a:rPr lang="en-US" sz="2800" dirty="0"/>
              <a:t>, partisan of the Emperor Constantine and </a:t>
            </a:r>
            <a:r>
              <a:rPr lang="en-US" b="1" dirty="0">
                <a:solidFill>
                  <a:srgbClr val="FFFF00"/>
                </a:solidFill>
              </a:rPr>
              <a:t>first historian </a:t>
            </a:r>
            <a:r>
              <a:rPr lang="en-US" sz="2800" dirty="0"/>
              <a:t>of the Christian church. He argued that the truth of the gospel had been foreshadowed in pagan writings but had to defend his own doctrine against suspicion of Arian sympathies.”  </a:t>
            </a:r>
            <a:r>
              <a:rPr lang="en-US" sz="2000" dirty="0"/>
              <a:t>(</a:t>
            </a:r>
            <a:r>
              <a:rPr lang="en-US" sz="2000" b="0" i="1" u="none" strike="noStrike" baseline="0" dirty="0"/>
              <a:t>Ancient Christian Commentary on Scripture: Introduction and Biographic Information</a:t>
            </a:r>
            <a:r>
              <a:rPr lang="en-US" sz="2000" b="0" i="0" u="none" strike="noStrike" baseline="0" dirty="0"/>
              <a:t>, 2005, p. 492)</a:t>
            </a:r>
          </a:p>
          <a:p>
            <a:pPr marL="0" indent="458788">
              <a:buNone/>
            </a:pPr>
            <a:endParaRPr lang="en-US"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82</a:t>
            </a:fld>
            <a:endParaRPr lang="en-US"/>
          </a:p>
        </p:txBody>
      </p:sp>
      <p:sp>
        <p:nvSpPr>
          <p:cNvPr id="6" name="Date Placeholder 5">
            <a:extLst>
              <a:ext uri="{FF2B5EF4-FFF2-40B4-BE49-F238E27FC236}">
                <a16:creationId xmlns:a16="http://schemas.microsoft.com/office/drawing/2014/main" id="{67552E1B-6043-A0F6-15EB-5B98DB452437}"/>
              </a:ext>
            </a:extLst>
          </p:cNvPr>
          <p:cNvSpPr>
            <a:spLocks noGrp="1"/>
          </p:cNvSpPr>
          <p:nvPr>
            <p:ph type="dt" sz="half" idx="10"/>
          </p:nvPr>
        </p:nvSpPr>
        <p:spPr/>
        <p:txBody>
          <a:bodyPr/>
          <a:lstStyle/>
          <a:p>
            <a:r>
              <a:rPr lang="en-US"/>
              <a:t>Outline, 11</a:t>
            </a:r>
          </a:p>
        </p:txBody>
      </p:sp>
    </p:spTree>
    <p:extLst>
      <p:ext uri="{BB962C8B-B14F-4D97-AF65-F5344CB8AC3E}">
        <p14:creationId xmlns:p14="http://schemas.microsoft.com/office/powerpoint/2010/main" val="1129039491"/>
      </p:ext>
    </p:extLst>
  </p:cSld>
  <p:clrMapOvr>
    <a:overrideClrMapping bg1="dk2" tx1="lt1" bg2="dk1" tx2="lt2" accent1="accent1" accent2="accent2" accent3="accent3" accent4="accent4" accent5="accent5" accent6="accent6" hlink="hlink" folHlink="folHlink"/>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AF23F-946D-4CA7-B2AB-AE26506F75F2}"/>
              </a:ext>
            </a:extLst>
          </p:cNvPr>
          <p:cNvSpPr>
            <a:spLocks noGrp="1"/>
          </p:cNvSpPr>
          <p:nvPr>
            <p:ph type="title"/>
          </p:nvPr>
        </p:nvSpPr>
        <p:spPr/>
        <p:txBody>
          <a:bodyPr/>
          <a:lstStyle/>
          <a:p>
            <a:r>
              <a:rPr lang="en-US" dirty="0"/>
              <a:t>Ignatius</a:t>
            </a:r>
          </a:p>
        </p:txBody>
      </p:sp>
      <p:graphicFrame>
        <p:nvGraphicFramePr>
          <p:cNvPr id="5" name="Table 5">
            <a:extLst>
              <a:ext uri="{FF2B5EF4-FFF2-40B4-BE49-F238E27FC236}">
                <a16:creationId xmlns:a16="http://schemas.microsoft.com/office/drawing/2014/main" id="{F344EBBF-03D0-4491-84EB-F54F65BFC7B8}"/>
              </a:ext>
            </a:extLst>
          </p:cNvPr>
          <p:cNvGraphicFramePr>
            <a:graphicFrameLocks noGrp="1"/>
          </p:cNvGraphicFramePr>
          <p:nvPr>
            <p:ph idx="1"/>
          </p:nvPr>
        </p:nvGraphicFramePr>
        <p:xfrm>
          <a:off x="465513" y="1752600"/>
          <a:ext cx="8229600" cy="1981200"/>
        </p:xfrm>
        <a:graphic>
          <a:graphicData uri="http://schemas.openxmlformats.org/drawingml/2006/table">
            <a:tbl>
              <a:tblPr firstRow="1" bandRow="1">
                <a:tableStyleId>{5C22544A-7EE6-4342-B048-85BDC9FD1C3A}</a:tableStyleId>
              </a:tblPr>
              <a:tblGrid>
                <a:gridCol w="1645920">
                  <a:extLst>
                    <a:ext uri="{9D8B030D-6E8A-4147-A177-3AD203B41FA5}">
                      <a16:colId xmlns:a16="http://schemas.microsoft.com/office/drawing/2014/main" val="655887115"/>
                    </a:ext>
                  </a:extLst>
                </a:gridCol>
                <a:gridCol w="1645920">
                  <a:extLst>
                    <a:ext uri="{9D8B030D-6E8A-4147-A177-3AD203B41FA5}">
                      <a16:colId xmlns:a16="http://schemas.microsoft.com/office/drawing/2014/main" val="484503085"/>
                    </a:ext>
                  </a:extLst>
                </a:gridCol>
                <a:gridCol w="3032760">
                  <a:extLst>
                    <a:ext uri="{9D8B030D-6E8A-4147-A177-3AD203B41FA5}">
                      <a16:colId xmlns:a16="http://schemas.microsoft.com/office/drawing/2014/main" val="3549117454"/>
                    </a:ext>
                  </a:extLst>
                </a:gridCol>
                <a:gridCol w="838200">
                  <a:extLst>
                    <a:ext uri="{9D8B030D-6E8A-4147-A177-3AD203B41FA5}">
                      <a16:colId xmlns:a16="http://schemas.microsoft.com/office/drawing/2014/main" val="1278235044"/>
                    </a:ext>
                  </a:extLst>
                </a:gridCol>
                <a:gridCol w="1066800">
                  <a:extLst>
                    <a:ext uri="{9D8B030D-6E8A-4147-A177-3AD203B41FA5}">
                      <a16:colId xmlns:a16="http://schemas.microsoft.com/office/drawing/2014/main" val="3783931213"/>
                    </a:ext>
                  </a:extLst>
                </a:gridCol>
              </a:tblGrid>
              <a:tr h="370840">
                <a:tc>
                  <a:txBody>
                    <a:bodyPr/>
                    <a:lstStyle/>
                    <a:p>
                      <a:pPr algn="ctr"/>
                      <a:r>
                        <a:rPr lang="en-US" sz="2000" b="0" dirty="0">
                          <a:effectLst>
                            <a:outerShdw blurRad="38100" dist="38100" dir="2700000" algn="tl">
                              <a:srgbClr val="000000">
                                <a:alpha val="43137"/>
                              </a:srgbClr>
                            </a:outerShdw>
                          </a:effectLst>
                          <a:latin typeface="+mj-lt"/>
                        </a:rPr>
                        <a:t>Date</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Writer</a:t>
                      </a: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Work</a:t>
                      </a:r>
                    </a:p>
                  </a:txBody>
                  <a:tcPr>
                    <a:solidFill>
                      <a:srgbClr val="0000FF"/>
                    </a:solidFill>
                  </a:tcPr>
                </a:tc>
                <a:tc>
                  <a:txBody>
                    <a:bodyPr/>
                    <a:lstStyle/>
                    <a:p>
                      <a:pPr algn="ctr"/>
                      <a:endParaRPr lang="en-US" sz="2000" b="0" dirty="0">
                        <a:effectLst>
                          <a:outerShdw blurRad="38100" dist="38100" dir="2700000" algn="tl">
                            <a:srgbClr val="000000">
                              <a:alpha val="43137"/>
                            </a:srgbClr>
                          </a:outerShdw>
                        </a:effectLst>
                        <a:latin typeface="+mj-lt"/>
                      </a:endParaRPr>
                    </a:p>
                  </a:txBody>
                  <a:tcPr>
                    <a:solidFill>
                      <a:srgbClr val="0000FF"/>
                    </a:solidFill>
                  </a:tcPr>
                </a:tc>
                <a:tc>
                  <a:txBody>
                    <a:bodyPr/>
                    <a:lstStyle/>
                    <a:p>
                      <a:pPr algn="ctr"/>
                      <a:r>
                        <a:rPr lang="en-US" sz="2000" b="0" dirty="0">
                          <a:effectLst>
                            <a:outerShdw blurRad="38100" dist="38100" dir="2700000" algn="tl">
                              <a:srgbClr val="000000">
                                <a:alpha val="43137"/>
                              </a:srgbClr>
                            </a:outerShdw>
                          </a:effectLst>
                          <a:latin typeface="+mj-lt"/>
                        </a:rPr>
                        <a:t>John</a:t>
                      </a:r>
                    </a:p>
                  </a:txBody>
                  <a:tcPr>
                    <a:solidFill>
                      <a:srgbClr val="0000FF"/>
                    </a:solidFill>
                  </a:tcPr>
                </a:tc>
                <a:extLst>
                  <a:ext uri="{0D108BD9-81ED-4DB2-BD59-A6C34878D82A}">
                    <a16:rowId xmlns:a16="http://schemas.microsoft.com/office/drawing/2014/main" val="3624700016"/>
                  </a:ext>
                </a:extLst>
              </a:tr>
              <a:tr h="370840">
                <a:tc>
                  <a:txBody>
                    <a:bodyPr/>
                    <a:lstStyle/>
                    <a:p>
                      <a:pPr algn="ctr"/>
                      <a:r>
                        <a:rPr lang="en-US" sz="2000"/>
                        <a:t>&lt;AD 110</a:t>
                      </a:r>
                    </a:p>
                  </a:txBody>
                  <a:tcPr/>
                </a:tc>
                <a:tc>
                  <a:txBody>
                    <a:bodyPr/>
                    <a:lstStyle/>
                    <a:p>
                      <a:pPr algn="ctr"/>
                      <a:r>
                        <a:rPr lang="en-US" sz="2000"/>
                        <a:t>Ignatius</a:t>
                      </a:r>
                    </a:p>
                  </a:txBody>
                  <a:tcPr/>
                </a:tc>
                <a:tc>
                  <a:txBody>
                    <a:bodyPr/>
                    <a:lstStyle/>
                    <a:p>
                      <a:pPr algn="ctr"/>
                      <a:r>
                        <a:rPr lang="en-US" sz="2000" i="1"/>
                        <a:t>To The Ephesians</a:t>
                      </a:r>
                    </a:p>
                  </a:txBody>
                  <a:tcPr/>
                </a:tc>
                <a:tc>
                  <a:txBody>
                    <a:bodyPr/>
                    <a:lstStyle/>
                    <a:p>
                      <a:pPr algn="ctr"/>
                      <a:r>
                        <a:rPr lang="en-US" sz="2000"/>
                        <a:t>5:1</a:t>
                      </a:r>
                    </a:p>
                  </a:txBody>
                  <a:tcPr/>
                </a:tc>
                <a:tc>
                  <a:txBody>
                    <a:bodyPr/>
                    <a:lstStyle/>
                    <a:p>
                      <a:pPr algn="ctr"/>
                      <a:r>
                        <a:rPr lang="en-US" sz="2000"/>
                        <a:t>17:23</a:t>
                      </a:r>
                    </a:p>
                  </a:txBody>
                  <a:tcPr/>
                </a:tc>
                <a:extLst>
                  <a:ext uri="{0D108BD9-81ED-4DB2-BD59-A6C34878D82A}">
                    <a16:rowId xmlns:a16="http://schemas.microsoft.com/office/drawing/2014/main" val="1318882045"/>
                  </a:ext>
                </a:extLst>
              </a:tr>
              <a:tr h="370840">
                <a:tc>
                  <a:txBody>
                    <a:bodyPr/>
                    <a:lstStyle/>
                    <a:p>
                      <a:pPr algn="ctr"/>
                      <a:endParaRPr lang="en-US" sz="2000"/>
                    </a:p>
                  </a:txBody>
                  <a:tcPr/>
                </a:tc>
                <a:tc>
                  <a:txBody>
                    <a:bodyPr/>
                    <a:lstStyle/>
                    <a:p>
                      <a:pPr algn="ctr"/>
                      <a:endParaRPr lang="en-US" sz="2000"/>
                    </a:p>
                  </a:txBody>
                  <a:tcPr/>
                </a:tc>
                <a:tc>
                  <a:txBody>
                    <a:bodyPr/>
                    <a:lstStyle/>
                    <a:p>
                      <a:pPr algn="ctr"/>
                      <a:r>
                        <a:rPr lang="en-US" sz="2000" i="1"/>
                        <a:t>To The Magnesians</a:t>
                      </a:r>
                    </a:p>
                  </a:txBody>
                  <a:tcPr/>
                </a:tc>
                <a:tc>
                  <a:txBody>
                    <a:bodyPr/>
                    <a:lstStyle/>
                    <a:p>
                      <a:pPr algn="ctr"/>
                      <a:r>
                        <a:rPr lang="en-US" sz="2000"/>
                        <a:t>7:1</a:t>
                      </a:r>
                    </a:p>
                  </a:txBody>
                  <a:tcPr/>
                </a:tc>
                <a:tc>
                  <a:txBody>
                    <a:bodyPr/>
                    <a:lstStyle/>
                    <a:p>
                      <a:pPr algn="ctr"/>
                      <a:r>
                        <a:rPr lang="en-US" sz="2000"/>
                        <a:t>5:19</a:t>
                      </a:r>
                    </a:p>
                  </a:txBody>
                  <a:tcPr/>
                </a:tc>
                <a:extLst>
                  <a:ext uri="{0D108BD9-81ED-4DB2-BD59-A6C34878D82A}">
                    <a16:rowId xmlns:a16="http://schemas.microsoft.com/office/drawing/2014/main" val="2400163632"/>
                  </a:ext>
                </a:extLst>
              </a:tr>
              <a:tr h="370840">
                <a:tc>
                  <a:txBody>
                    <a:bodyPr/>
                    <a:lstStyle/>
                    <a:p>
                      <a:pPr algn="ctr"/>
                      <a:endParaRPr lang="en-US" sz="2000"/>
                    </a:p>
                  </a:txBody>
                  <a:tcPr/>
                </a:tc>
                <a:tc>
                  <a:txBody>
                    <a:bodyPr/>
                    <a:lstStyle/>
                    <a:p>
                      <a:pPr algn="ctr"/>
                      <a:endParaRPr lang="en-US" sz="2000"/>
                    </a:p>
                  </a:txBody>
                  <a:tcPr/>
                </a:tc>
                <a:tc>
                  <a:txBody>
                    <a:bodyPr/>
                    <a:lstStyle/>
                    <a:p>
                      <a:pPr algn="ctr"/>
                      <a:r>
                        <a:rPr lang="en-US" sz="2000" i="1"/>
                        <a:t>To The Romans</a:t>
                      </a:r>
                    </a:p>
                  </a:txBody>
                  <a:tcPr/>
                </a:tc>
                <a:tc>
                  <a:txBody>
                    <a:bodyPr/>
                    <a:lstStyle/>
                    <a:p>
                      <a:pPr algn="ctr"/>
                      <a:r>
                        <a:rPr lang="en-US" sz="2000"/>
                        <a:t>7:3</a:t>
                      </a:r>
                    </a:p>
                  </a:txBody>
                  <a:tcPr/>
                </a:tc>
                <a:tc>
                  <a:txBody>
                    <a:bodyPr/>
                    <a:lstStyle/>
                    <a:p>
                      <a:pPr algn="ctr"/>
                      <a:r>
                        <a:rPr lang="en-US" sz="2000"/>
                        <a:t>6:54-55</a:t>
                      </a:r>
                    </a:p>
                  </a:txBody>
                  <a:tcPr/>
                </a:tc>
                <a:extLst>
                  <a:ext uri="{0D108BD9-81ED-4DB2-BD59-A6C34878D82A}">
                    <a16:rowId xmlns:a16="http://schemas.microsoft.com/office/drawing/2014/main" val="885406649"/>
                  </a:ext>
                </a:extLst>
              </a:tr>
              <a:tr h="370840">
                <a:tc>
                  <a:txBody>
                    <a:bodyPr/>
                    <a:lstStyle/>
                    <a:p>
                      <a:pPr algn="ctr"/>
                      <a:endParaRPr lang="en-US" sz="2000"/>
                    </a:p>
                  </a:txBody>
                  <a:tcPr/>
                </a:tc>
                <a:tc>
                  <a:txBody>
                    <a:bodyPr/>
                    <a:lstStyle/>
                    <a:p>
                      <a:pPr algn="ctr"/>
                      <a:endParaRPr lang="en-US" sz="2000"/>
                    </a:p>
                  </a:txBody>
                  <a:tcPr/>
                </a:tc>
                <a:tc>
                  <a:txBody>
                    <a:bodyPr/>
                    <a:lstStyle/>
                    <a:p>
                      <a:pPr algn="ctr"/>
                      <a:r>
                        <a:rPr lang="en-US" sz="2000" i="1"/>
                        <a:t>To the Philadelphians</a:t>
                      </a:r>
                    </a:p>
                  </a:txBody>
                  <a:tcPr/>
                </a:tc>
                <a:tc>
                  <a:txBody>
                    <a:bodyPr/>
                    <a:lstStyle/>
                    <a:p>
                      <a:pPr algn="ctr"/>
                      <a:r>
                        <a:rPr lang="en-US" sz="2000"/>
                        <a:t>7:1</a:t>
                      </a:r>
                    </a:p>
                  </a:txBody>
                  <a:tcPr/>
                </a:tc>
                <a:tc>
                  <a:txBody>
                    <a:bodyPr/>
                    <a:lstStyle/>
                    <a:p>
                      <a:pPr algn="ctr"/>
                      <a:r>
                        <a:rPr lang="en-US" sz="2000" dirty="0"/>
                        <a:t>3:8</a:t>
                      </a:r>
                    </a:p>
                  </a:txBody>
                  <a:tcPr/>
                </a:tc>
                <a:extLst>
                  <a:ext uri="{0D108BD9-81ED-4DB2-BD59-A6C34878D82A}">
                    <a16:rowId xmlns:a16="http://schemas.microsoft.com/office/drawing/2014/main" val="183773078"/>
                  </a:ext>
                </a:extLst>
              </a:tr>
            </a:tbl>
          </a:graphicData>
        </a:graphic>
      </p:graphicFrame>
      <p:sp>
        <p:nvSpPr>
          <p:cNvPr id="4" name="Slide Number Placeholder 3">
            <a:extLst>
              <a:ext uri="{FF2B5EF4-FFF2-40B4-BE49-F238E27FC236}">
                <a16:creationId xmlns:a16="http://schemas.microsoft.com/office/drawing/2014/main" id="{BF42E12F-8ABC-4193-B0D5-65468DD5D42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820</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3" name="Date Placeholder 2">
            <a:extLst>
              <a:ext uri="{FF2B5EF4-FFF2-40B4-BE49-F238E27FC236}">
                <a16:creationId xmlns:a16="http://schemas.microsoft.com/office/drawing/2014/main" id="{4891AD2E-DFEC-2ADE-44BD-88FDB589F6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106</a:t>
            </a:r>
          </a:p>
        </p:txBody>
      </p:sp>
      <p:sp>
        <p:nvSpPr>
          <p:cNvPr id="6" name="Footer Placeholder 5">
            <a:extLst>
              <a:ext uri="{FF2B5EF4-FFF2-40B4-BE49-F238E27FC236}">
                <a16:creationId xmlns:a16="http://schemas.microsoft.com/office/drawing/2014/main" id="{BA1D3D27-6364-4F12-7385-42C4EF03150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2222716181"/>
      </p:ext>
    </p:extLst>
  </p:cSld>
  <p:clrMapOvr>
    <a:masterClrMapping/>
  </p:clrMapOvr>
  <p:transition spd="med">
    <p:pull/>
  </p:transition>
</p:sld>
</file>

<file path=ppt/slides/slide8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48F250-ACC0-CE48-C642-1D2F4D2D0FFD}"/>
              </a:ext>
            </a:extLst>
          </p:cNvPr>
          <p:cNvSpPr>
            <a:spLocks noGrp="1"/>
          </p:cNvSpPr>
          <p:nvPr>
            <p:ph type="title"/>
          </p:nvPr>
        </p:nvSpPr>
        <p:spPr/>
        <p:txBody>
          <a:bodyPr/>
          <a:lstStyle/>
          <a:p>
            <a:r>
              <a:rPr lang="en-US" dirty="0"/>
              <a:t>Date Of “John”</a:t>
            </a:r>
          </a:p>
        </p:txBody>
      </p:sp>
      <p:sp>
        <p:nvSpPr>
          <p:cNvPr id="3" name="Content Placeholder 2">
            <a:extLst>
              <a:ext uri="{FF2B5EF4-FFF2-40B4-BE49-F238E27FC236}">
                <a16:creationId xmlns:a16="http://schemas.microsoft.com/office/drawing/2014/main" id="{F1240A45-DF1A-9631-1BC7-5F3DEEE7669D}"/>
              </a:ext>
            </a:extLst>
          </p:cNvPr>
          <p:cNvSpPr>
            <a:spLocks noGrp="1"/>
          </p:cNvSpPr>
          <p:nvPr>
            <p:ph idx="1"/>
          </p:nvPr>
        </p:nvSpPr>
        <p:spPr/>
        <p:txBody>
          <a:bodyPr/>
          <a:lstStyle/>
          <a:p>
            <a:r>
              <a:rPr lang="en-US" b="1" dirty="0">
                <a:solidFill>
                  <a:srgbClr val="FFFF00"/>
                </a:solidFill>
              </a:rPr>
              <a:t>2</a:t>
            </a:r>
            <a:r>
              <a:rPr lang="en-US" b="1" baseline="30000" dirty="0">
                <a:solidFill>
                  <a:srgbClr val="FFFF00"/>
                </a:solidFill>
              </a:rPr>
              <a:t>nd</a:t>
            </a:r>
            <a:r>
              <a:rPr lang="en-US" b="1" dirty="0">
                <a:solidFill>
                  <a:srgbClr val="FFFF00"/>
                </a:solidFill>
              </a:rPr>
              <a:t> century</a:t>
            </a:r>
            <a:r>
              <a:rPr lang="en-US" dirty="0"/>
              <a:t>:  Liberal scholars</a:t>
            </a:r>
          </a:p>
          <a:p>
            <a:r>
              <a:rPr lang="en-US" b="1" dirty="0">
                <a:solidFill>
                  <a:srgbClr val="FFFF00"/>
                </a:solidFill>
              </a:rPr>
              <a:t>1st century</a:t>
            </a:r>
            <a:r>
              <a:rPr lang="en-US" dirty="0"/>
              <a:t>:  The discovery of two Greek manuscripts requires an earlier date</a:t>
            </a:r>
          </a:p>
          <a:p>
            <a:pPr lvl="1"/>
            <a:r>
              <a:rPr lang="en-US" dirty="0"/>
              <a:t>Egerton Papyrus 2</a:t>
            </a:r>
          </a:p>
          <a:p>
            <a:pPr lvl="1"/>
            <a:r>
              <a:rPr lang="en-US" dirty="0"/>
              <a:t>John Rylands Fragment</a:t>
            </a:r>
          </a:p>
        </p:txBody>
      </p:sp>
      <p:sp>
        <p:nvSpPr>
          <p:cNvPr id="4" name="Date Placeholder 3">
            <a:extLst>
              <a:ext uri="{FF2B5EF4-FFF2-40B4-BE49-F238E27FC236}">
                <a16:creationId xmlns:a16="http://schemas.microsoft.com/office/drawing/2014/main" id="{0C0D441B-8445-D29E-04E1-782D343DF8DA}"/>
              </a:ext>
            </a:extLst>
          </p:cNvPr>
          <p:cNvSpPr>
            <a:spLocks noGrp="1"/>
          </p:cNvSpPr>
          <p:nvPr>
            <p:ph type="dt" sz="half" idx="10"/>
          </p:nvPr>
        </p:nvSpPr>
        <p:spPr/>
        <p:txBody>
          <a:bodyPr/>
          <a:lstStyle/>
          <a:p>
            <a:r>
              <a:rPr lang="en-US" dirty="0"/>
              <a:t>Outline, 106</a:t>
            </a:r>
          </a:p>
        </p:txBody>
      </p:sp>
      <p:sp>
        <p:nvSpPr>
          <p:cNvPr id="5" name="Footer Placeholder 4">
            <a:extLst>
              <a:ext uri="{FF2B5EF4-FFF2-40B4-BE49-F238E27FC236}">
                <a16:creationId xmlns:a16="http://schemas.microsoft.com/office/drawing/2014/main" id="{4A77B378-30D6-A008-7C43-B38636AF3932}"/>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3E69212C-2C0A-EEDF-B281-87BF8D40C6D4}"/>
              </a:ext>
            </a:extLst>
          </p:cNvPr>
          <p:cNvSpPr>
            <a:spLocks noGrp="1"/>
          </p:cNvSpPr>
          <p:nvPr>
            <p:ph type="sldNum" sz="quarter" idx="12"/>
          </p:nvPr>
        </p:nvSpPr>
        <p:spPr/>
        <p:txBody>
          <a:bodyPr/>
          <a:lstStyle/>
          <a:p>
            <a:fld id="{3C8CA7C4-6BCF-4B83-8858-85B1748A2A5F}" type="slidenum">
              <a:rPr lang="en-US" smtClean="0"/>
              <a:t>821</a:t>
            </a:fld>
            <a:endParaRPr lang="en-US"/>
          </a:p>
        </p:txBody>
      </p:sp>
    </p:spTree>
    <p:extLst>
      <p:ext uri="{BB962C8B-B14F-4D97-AF65-F5344CB8AC3E}">
        <p14:creationId xmlns:p14="http://schemas.microsoft.com/office/powerpoint/2010/main" val="424181628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fontScale="90000"/>
          </a:bodyPr>
          <a:lstStyle/>
          <a:p>
            <a:pPr algn="ctr"/>
            <a:r>
              <a:rPr lang="en-US" err="1"/>
              <a:t>Egerton</a:t>
            </a:r>
            <a:r>
              <a:rPr lang="en-US"/>
              <a:t> Papyrus 2</a:t>
            </a:r>
            <a:br>
              <a:rPr lang="en-US"/>
            </a:br>
            <a:r>
              <a:rPr lang="en-US" sz="3000">
                <a:latin typeface="Arial" pitchFamily="34" charset="0"/>
                <a:cs typeface="Arial" pitchFamily="34" charset="0"/>
              </a:rPr>
              <a:t>(Date:  Mid 2</a:t>
            </a:r>
            <a:r>
              <a:rPr lang="en-US" sz="3000" baseline="30000">
                <a:latin typeface="Arial" pitchFamily="34" charset="0"/>
                <a:cs typeface="Arial" pitchFamily="34" charset="0"/>
              </a:rPr>
              <a:t>nd</a:t>
            </a:r>
            <a:r>
              <a:rPr lang="en-US" sz="3000">
                <a:latin typeface="Arial" pitchFamily="34" charset="0"/>
                <a:cs typeface="Arial" pitchFamily="34" charset="0"/>
              </a:rPr>
              <a:t> cen.)</a:t>
            </a:r>
          </a:p>
        </p:txBody>
      </p:sp>
      <p:sp>
        <p:nvSpPr>
          <p:cNvPr id="3" name="Footer Placeholder 2">
            <a:extLst>
              <a:ext uri="{FF2B5EF4-FFF2-40B4-BE49-F238E27FC236}">
                <a16:creationId xmlns:a16="http://schemas.microsoft.com/office/drawing/2014/main" id="{C0733D53-6C25-49AC-B829-8DBC0F03CB1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822</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pic>
        <p:nvPicPr>
          <p:cNvPr id="8" name="Picture 7" descr="eger-1-verso.jpg"/>
          <p:cNvPicPr>
            <a:picLocks noChangeAspect="1"/>
          </p:cNvPicPr>
          <p:nvPr/>
        </p:nvPicPr>
        <p:blipFill>
          <a:blip r:embed="rId2"/>
          <a:stretch>
            <a:fillRect/>
          </a:stretch>
        </p:blipFill>
        <p:spPr>
          <a:xfrm>
            <a:off x="1828800" y="1804842"/>
            <a:ext cx="2697377" cy="3221736"/>
          </a:xfrm>
          <a:prstGeom prst="rect">
            <a:avLst/>
          </a:prstGeom>
        </p:spPr>
      </p:pic>
      <p:pic>
        <p:nvPicPr>
          <p:cNvPr id="9" name="Picture 8" descr="eger-1-recto.jpg"/>
          <p:cNvPicPr>
            <a:picLocks noChangeAspect="1"/>
          </p:cNvPicPr>
          <p:nvPr/>
        </p:nvPicPr>
        <p:blipFill>
          <a:blip r:embed="rId3"/>
          <a:stretch>
            <a:fillRect/>
          </a:stretch>
        </p:blipFill>
        <p:spPr>
          <a:xfrm>
            <a:off x="4800600" y="1804842"/>
            <a:ext cx="2708508" cy="3248316"/>
          </a:xfrm>
          <a:prstGeom prst="rect">
            <a:avLst/>
          </a:prstGeom>
        </p:spPr>
      </p:pic>
      <p:sp>
        <p:nvSpPr>
          <p:cNvPr id="10" name="Rectangle 9"/>
          <p:cNvSpPr/>
          <p:nvPr/>
        </p:nvSpPr>
        <p:spPr>
          <a:xfrm>
            <a:off x="2209800" y="5334000"/>
            <a:ext cx="4572000" cy="707886"/>
          </a:xfrm>
          <a:prstGeom prst="rect">
            <a:avLst/>
          </a:prstGeom>
        </p:spPr>
        <p:txBody>
          <a:bodyPr>
            <a:spAutoFit/>
          </a:bodyPr>
          <a:lstStyle/>
          <a:p>
            <a:pPr marL="0" marR="0" lvl="0" indent="173038"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itchFamily="34" charset="0"/>
                <a:ea typeface="+mn-ea"/>
                <a:cs typeface="Arial" pitchFamily="34" charset="0"/>
              </a:rPr>
              <a:t>Appears to quote from segments of John 3:2; 5:39, 45; 9:29; 10:25</a:t>
            </a:r>
          </a:p>
        </p:txBody>
      </p:sp>
      <p:sp>
        <p:nvSpPr>
          <p:cNvPr id="4" name="Date Placeholder 3">
            <a:extLst>
              <a:ext uri="{FF2B5EF4-FFF2-40B4-BE49-F238E27FC236}">
                <a16:creationId xmlns:a16="http://schemas.microsoft.com/office/drawing/2014/main" id="{D1D551E1-1F8E-B0EA-FD4F-FBDD21118CA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106</a:t>
            </a:r>
          </a:p>
        </p:txBody>
      </p:sp>
    </p:spTree>
    <p:extLst>
      <p:ext uri="{BB962C8B-B14F-4D97-AF65-F5344CB8AC3E}">
        <p14:creationId xmlns:p14="http://schemas.microsoft.com/office/powerpoint/2010/main" val="931377003"/>
      </p:ext>
    </p:extLst>
  </p:cSld>
  <p:clrMapOvr>
    <a:masterClrMapping/>
  </p:clrMapOvr>
  <p:transition spd="med">
    <p:pull/>
  </p:transition>
</p:sld>
</file>

<file path=ppt/slides/slide8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3668" name="Rectangle 4"/>
          <p:cNvSpPr>
            <a:spLocks noGrp="1" noChangeArrowheads="1"/>
          </p:cNvSpPr>
          <p:nvPr>
            <p:ph type="title"/>
          </p:nvPr>
        </p:nvSpPr>
        <p:spPr/>
        <p:txBody>
          <a:bodyPr>
            <a:normAutofit fontScale="90000"/>
          </a:bodyPr>
          <a:lstStyle/>
          <a:p>
            <a:r>
              <a:rPr lang="en-US" sz="4000" b="1" dirty="0"/>
              <a:t>John Rylands Fragment (P</a:t>
            </a:r>
            <a:r>
              <a:rPr lang="en-US" sz="4000" b="1" baseline="30000" dirty="0"/>
              <a:t>52</a:t>
            </a:r>
            <a:r>
              <a:rPr lang="en-US" sz="4000" b="1" dirty="0"/>
              <a:t>)</a:t>
            </a:r>
            <a:br>
              <a:rPr lang="en-US" sz="4000" b="1" dirty="0"/>
            </a:br>
            <a:r>
              <a:rPr lang="en-US" sz="3000" dirty="0">
                <a:latin typeface="Arial" pitchFamily="34" charset="0"/>
                <a:cs typeface="Arial" pitchFamily="34" charset="0"/>
              </a:rPr>
              <a:t>(Date:  125-150 AD, Alexandria, Egypt)</a:t>
            </a:r>
          </a:p>
        </p:txBody>
      </p:sp>
      <p:sp>
        <p:nvSpPr>
          <p:cNvPr id="2" name="Footer Placeholder 1">
            <a:extLst>
              <a:ext uri="{FF2B5EF4-FFF2-40B4-BE49-F238E27FC236}">
                <a16:creationId xmlns:a16="http://schemas.microsoft.com/office/drawing/2014/main" id="{26D4B41F-52F7-459A-AE23-E91BF431093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8"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06B6CE-0DC7-4382-918F-725323E54F91}" type="slidenum">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823</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pic>
        <p:nvPicPr>
          <p:cNvPr id="113670" name="Picture 6" descr="[Fragment]"/>
          <p:cNvPicPr>
            <a:picLocks noChangeAspect="1" noChangeArrowheads="1"/>
          </p:cNvPicPr>
          <p:nvPr/>
        </p:nvPicPr>
        <p:blipFill>
          <a:blip r:embed="rId3"/>
          <a:srcRect/>
          <a:stretch>
            <a:fillRect/>
          </a:stretch>
        </p:blipFill>
        <p:spPr bwMode="auto">
          <a:xfrm>
            <a:off x="1519177" y="1534982"/>
            <a:ext cx="2562225" cy="3714750"/>
          </a:xfrm>
          <a:prstGeom prst="rect">
            <a:avLst/>
          </a:prstGeom>
          <a:noFill/>
        </p:spPr>
      </p:pic>
      <p:pic>
        <p:nvPicPr>
          <p:cNvPr id="113672" name="Picture 8" descr="verso250"/>
          <p:cNvPicPr>
            <a:picLocks noChangeAspect="1" noChangeArrowheads="1"/>
          </p:cNvPicPr>
          <p:nvPr/>
        </p:nvPicPr>
        <p:blipFill>
          <a:blip r:embed="rId4"/>
          <a:srcRect/>
          <a:stretch>
            <a:fillRect/>
          </a:stretch>
        </p:blipFill>
        <p:spPr bwMode="auto">
          <a:xfrm>
            <a:off x="4821821" y="1249102"/>
            <a:ext cx="2827338" cy="4114800"/>
          </a:xfrm>
          <a:prstGeom prst="rect">
            <a:avLst/>
          </a:prstGeom>
          <a:noFill/>
        </p:spPr>
      </p:pic>
      <p:sp>
        <p:nvSpPr>
          <p:cNvPr id="113674" name="Text Box 10"/>
          <p:cNvSpPr txBox="1">
            <a:spLocks noChangeArrowheads="1"/>
          </p:cNvSpPr>
          <p:nvPr/>
        </p:nvSpPr>
        <p:spPr bwMode="auto">
          <a:xfrm>
            <a:off x="2438400" y="5334000"/>
            <a:ext cx="4038600" cy="473075"/>
          </a:xfrm>
          <a:prstGeom prst="rect">
            <a:avLst/>
          </a:prstGeom>
          <a:noFill/>
          <a:ln w="9525">
            <a:noFill/>
            <a:miter lim="800000"/>
            <a:headEnd/>
            <a:tailEnd/>
          </a:ln>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pitchFamily="34" charset="0"/>
                <a:ea typeface="+mn-ea"/>
                <a:cs typeface="Arial" pitchFamily="34" charset="0"/>
              </a:rPr>
              <a:t>Jn. 18:31-33, 37-38</a:t>
            </a:r>
          </a:p>
        </p:txBody>
      </p:sp>
      <p:sp>
        <p:nvSpPr>
          <p:cNvPr id="3" name="Date Placeholder 2">
            <a:extLst>
              <a:ext uri="{FF2B5EF4-FFF2-40B4-BE49-F238E27FC236}">
                <a16:creationId xmlns:a16="http://schemas.microsoft.com/office/drawing/2014/main" id="{5D1E1E49-FF2C-D49F-43CD-8FF91DD24244}"/>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106</a:t>
            </a:r>
          </a:p>
        </p:txBody>
      </p:sp>
    </p:spTree>
    <p:extLst>
      <p:ext uri="{BB962C8B-B14F-4D97-AF65-F5344CB8AC3E}">
        <p14:creationId xmlns:p14="http://schemas.microsoft.com/office/powerpoint/2010/main" val="2238224173"/>
      </p:ext>
    </p:extLst>
  </p:cSld>
  <p:clrMapOvr>
    <a:masterClrMapping/>
  </p:clrMapOvr>
  <p:transition spd="med">
    <p:pull/>
  </p:transition>
</p:sld>
</file>

<file path=ppt/slides/slide8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803" name="Rectangle 67"/>
          <p:cNvSpPr>
            <a:spLocks noGrp="1" noChangeArrowheads="1"/>
          </p:cNvSpPr>
          <p:nvPr>
            <p:ph type="title"/>
          </p:nvPr>
        </p:nvSpPr>
        <p:spPr/>
        <p:txBody>
          <a:bodyPr/>
          <a:lstStyle/>
          <a:p>
            <a:r>
              <a:rPr lang="en-US" sz="4000"/>
              <a:t>John Rylands Fragment (P</a:t>
            </a:r>
            <a:r>
              <a:rPr lang="en-US" sz="4000" baseline="30000"/>
              <a:t>52</a:t>
            </a:r>
            <a:r>
              <a:rPr lang="en-US" sz="4000"/>
              <a:t>)</a:t>
            </a:r>
          </a:p>
        </p:txBody>
      </p:sp>
      <p:graphicFrame>
        <p:nvGraphicFramePr>
          <p:cNvPr id="116859" name="Group 123"/>
          <p:cNvGraphicFramePr>
            <a:graphicFrameLocks noGrp="1"/>
          </p:cNvGraphicFramePr>
          <p:nvPr>
            <p:ph idx="1"/>
            <p:extLst>
              <p:ext uri="{D42A27DB-BD31-4B8C-83A1-F6EECF244321}">
                <p14:modId xmlns:p14="http://schemas.microsoft.com/office/powerpoint/2010/main" val="2982682150"/>
              </p:ext>
            </p:extLst>
          </p:nvPr>
        </p:nvGraphicFramePr>
        <p:xfrm>
          <a:off x="1524000" y="1420813"/>
          <a:ext cx="6477000" cy="4673603"/>
        </p:xfrm>
        <a:graphic>
          <a:graphicData uri="http://schemas.openxmlformats.org/drawingml/2006/table">
            <a:tbl>
              <a:tblPr firstRow="1">
                <a:tableStyleId>{5C22544A-7EE6-4342-B048-85BDC9FD1C3A}</a:tableStyleId>
              </a:tblPr>
              <a:tblGrid>
                <a:gridCol w="3475038">
                  <a:extLst>
                    <a:ext uri="{9D8B030D-6E8A-4147-A177-3AD203B41FA5}">
                      <a16:colId xmlns:a16="http://schemas.microsoft.com/office/drawing/2014/main" val="20000"/>
                    </a:ext>
                  </a:extLst>
                </a:gridCol>
                <a:gridCol w="3001962">
                  <a:extLst>
                    <a:ext uri="{9D8B030D-6E8A-4147-A177-3AD203B41FA5}">
                      <a16:colId xmlns:a16="http://schemas.microsoft.com/office/drawing/2014/main" val="20001"/>
                    </a:ext>
                  </a:extLst>
                </a:gridCol>
              </a:tblGrid>
              <a:tr h="347663">
                <a:tc gridSpan="2">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2800" b="0" u="none" strike="noStrike" cap="none" normalizeH="0" baseline="0" dirty="0">
                          <a:ln>
                            <a:noFill/>
                          </a:ln>
                          <a:effectLst>
                            <a:outerShdw blurRad="38100" dist="38100" dir="2700000" algn="tl">
                              <a:srgbClr val="000000">
                                <a:alpha val="43137"/>
                              </a:srgbClr>
                            </a:outerShdw>
                          </a:effectLst>
                          <a:latin typeface="+mj-lt"/>
                        </a:rPr>
                        <a:t>Description</a:t>
                      </a:r>
                      <a:endParaRPr kumimoji="0" lang="en-US" sz="2800" b="0" i="0" u="none" strike="noStrike" cap="none" normalizeH="0" baseline="0" dirty="0">
                        <a:ln>
                          <a:noFill/>
                        </a:ln>
                        <a:solidFill>
                          <a:schemeClr val="tx1"/>
                        </a:solidFill>
                        <a:effectLst>
                          <a:outerShdw blurRad="38100" dist="38100" dir="2700000" algn="tl">
                            <a:srgbClr val="000000">
                              <a:alpha val="43137"/>
                            </a:srgbClr>
                          </a:outerShdw>
                        </a:effectLst>
                        <a:latin typeface="+mj-lt"/>
                      </a:endParaRPr>
                    </a:p>
                  </a:txBody>
                  <a:tcPr anchor="ctr" horzOverflow="overflow"/>
                </a:tc>
                <a:tc hMerge="1">
                  <a:txBody>
                    <a:bodyPr/>
                    <a:lstStyle/>
                    <a:p>
                      <a:endParaRPr lang="en-US"/>
                    </a:p>
                  </a:txBody>
                  <a:tcPr/>
                </a:tc>
                <a:extLst>
                  <a:ext uri="{0D108BD9-81ED-4DB2-BD59-A6C34878D82A}">
                    <a16:rowId xmlns:a16="http://schemas.microsoft.com/office/drawing/2014/main" val="10000"/>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Language</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Greek</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1"/>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Medium</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Papyrus</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2"/>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Size</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3.5“ long x 2.5” wide</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3"/>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Length</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7 lines on each side</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4"/>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Approximate Date</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c. 125-150 CE</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5"/>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Place of Discovery</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Egypt</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6"/>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dirty="0">
                          <a:ln>
                            <a:noFill/>
                          </a:ln>
                          <a:effectLst/>
                        </a:rPr>
                        <a:t>Date of Discovery/Acquisition</a:t>
                      </a:r>
                      <a:endParaRPr kumimoji="0" lang="en-US" sz="15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1920</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7"/>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Acquirer</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Bernard P. Grenfell</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8"/>
                  </a:ext>
                </a:extLst>
              </a:tr>
              <a:tr h="34766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Current Location</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John Rylands Library</a:t>
                      </a:r>
                      <a:br>
                        <a:rPr kumimoji="0" lang="en-US" sz="1500" u="none" strike="noStrike" cap="none" normalizeH="0" baseline="0">
                          <a:ln>
                            <a:noFill/>
                          </a:ln>
                          <a:effectLst/>
                        </a:rPr>
                      </a:br>
                      <a:r>
                        <a:rPr kumimoji="0" lang="en-US" sz="1500" u="none" strike="noStrike" cap="none" normalizeH="0" baseline="0">
                          <a:ln>
                            <a:noFill/>
                          </a:ln>
                          <a:effectLst/>
                        </a:rPr>
                        <a:t>Manchester, England</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09"/>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Inventory Number</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Rylands Greek Papyrus 457</a:t>
                      </a:r>
                      <a:endParaRPr kumimoji="0" lang="en-US" sz="1500" b="0" i="0" u="none" strike="noStrike" cap="none" normalizeH="0" baseline="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10"/>
                  </a:ext>
                </a:extLst>
              </a:tr>
              <a:tr h="328613">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Manuscript Number</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P</a:t>
                      </a:r>
                      <a:r>
                        <a:rPr kumimoji="0" lang="en-US" sz="1500" u="none" strike="noStrike" cap="none" normalizeH="0" baseline="30000">
                          <a:ln>
                            <a:noFill/>
                          </a:ln>
                          <a:effectLst/>
                        </a:rPr>
                        <a:t>52</a:t>
                      </a:r>
                      <a:endParaRPr kumimoji="0" lang="en-US" sz="1500" b="0" i="0" u="none" strike="noStrike" cap="none" normalizeH="0" baseline="3000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11"/>
                  </a:ext>
                </a:extLst>
              </a:tr>
              <a:tr h="327025">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a:ln>
                            <a:noFill/>
                          </a:ln>
                          <a:effectLst/>
                        </a:rPr>
                        <a:t>Manuscript Family</a:t>
                      </a:r>
                      <a:endParaRPr kumimoji="0" lang="en-US" sz="15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u="none" strike="noStrike" cap="none" normalizeH="0" baseline="0" dirty="0">
                          <a:ln>
                            <a:noFill/>
                          </a:ln>
                          <a:effectLst/>
                        </a:rPr>
                        <a:t>Alexandrian</a:t>
                      </a:r>
                      <a:endParaRPr kumimoji="0" lang="en-US" sz="1500" b="0" i="0" u="none" strike="noStrike" cap="none" normalizeH="0" baseline="0" dirty="0">
                        <a:ln>
                          <a:noFill/>
                        </a:ln>
                        <a:solidFill>
                          <a:schemeClr val="tx1"/>
                        </a:solidFill>
                        <a:effectLst/>
                        <a:latin typeface="Arial" pitchFamily="34" charset="0"/>
                      </a:endParaRPr>
                    </a:p>
                  </a:txBody>
                  <a:tcPr anchor="ctr" horzOverflow="overflow"/>
                </a:tc>
                <a:extLst>
                  <a:ext uri="{0D108BD9-81ED-4DB2-BD59-A6C34878D82A}">
                    <a16:rowId xmlns:a16="http://schemas.microsoft.com/office/drawing/2014/main" val="10012"/>
                  </a:ext>
                </a:extLst>
              </a:tr>
            </a:tbl>
          </a:graphicData>
        </a:graphic>
      </p:graphicFrame>
      <p:sp>
        <p:nvSpPr>
          <p:cNvPr id="2" name="Footer Placeholder 1">
            <a:extLst>
              <a:ext uri="{FF2B5EF4-FFF2-40B4-BE49-F238E27FC236}">
                <a16:creationId xmlns:a16="http://schemas.microsoft.com/office/drawing/2014/main" id="{72791389-B1AB-45EC-96B2-8D759C67E22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48" name="Slide Number Placeholder 5"/>
          <p:cNvSpPr>
            <a:spLocks noGrp="1"/>
          </p:cNvSpPr>
          <p:nvPr>
            <p:ph type="sldNum" sz="quarter" idx="12"/>
          </p:nvPr>
        </p:nvSpPr>
        <p:spPr>
          <a:xfrm>
            <a:off x="6553200" y="6245225"/>
            <a:ext cx="2133600" cy="476250"/>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178A670-DA77-4478-B442-2CC2A8F2ADC9}" type="slidenum">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824</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3" name="Date Placeholder 2">
            <a:extLst>
              <a:ext uri="{FF2B5EF4-FFF2-40B4-BE49-F238E27FC236}">
                <a16:creationId xmlns:a16="http://schemas.microsoft.com/office/drawing/2014/main" id="{E9D476F0-23EA-BC26-955C-C3827EBB4FA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106</a:t>
            </a:r>
          </a:p>
        </p:txBody>
      </p:sp>
    </p:spTree>
    <p:extLst>
      <p:ext uri="{BB962C8B-B14F-4D97-AF65-F5344CB8AC3E}">
        <p14:creationId xmlns:p14="http://schemas.microsoft.com/office/powerpoint/2010/main" val="2187290231"/>
      </p:ext>
    </p:extLst>
  </p:cSld>
  <p:clrMapOvr>
    <a:masterClrMapping/>
  </p:clrMapOvr>
  <p:transition spd="med">
    <p:pull/>
  </p:transition>
</p:sld>
</file>

<file path=ppt/slides/slide8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p:txBody>
          <a:bodyPr/>
          <a:lstStyle/>
          <a:p>
            <a:r>
              <a:rPr lang="en-US" sz="4000"/>
              <a:t>John Rylands Fragment (P</a:t>
            </a:r>
            <a:r>
              <a:rPr lang="en-US" sz="4000" baseline="30000"/>
              <a:t>52</a:t>
            </a:r>
            <a:r>
              <a:rPr lang="en-US" sz="4000"/>
              <a:t>)</a:t>
            </a:r>
          </a:p>
        </p:txBody>
      </p:sp>
      <p:sp>
        <p:nvSpPr>
          <p:cNvPr id="2" name="Footer Placeholder 1">
            <a:extLst>
              <a:ext uri="{FF2B5EF4-FFF2-40B4-BE49-F238E27FC236}">
                <a16:creationId xmlns:a16="http://schemas.microsoft.com/office/drawing/2014/main" id="{6E75ED70-EA91-4D19-BC59-6B9022DC775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6"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73308D-95F9-4B7E-816B-36B935518ECF}" type="slidenum">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825</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120835" name="Text Box 3"/>
          <p:cNvSpPr txBox="1">
            <a:spLocks noChangeArrowheads="1"/>
          </p:cNvSpPr>
          <p:nvPr/>
        </p:nvSpPr>
        <p:spPr bwMode="auto">
          <a:xfrm>
            <a:off x="762000" y="1676400"/>
            <a:ext cx="7467600" cy="3978275"/>
          </a:xfrm>
          <a:prstGeom prst="rect">
            <a:avLst/>
          </a:prstGeom>
          <a:noFill/>
          <a:ln w="9525">
            <a:noFill/>
            <a:miter lim="800000"/>
            <a:headEnd/>
            <a:tailEnd/>
          </a:ln>
          <a:effectLst/>
        </p:spPr>
        <p:txBody>
          <a:bodyPr>
            <a:spAutoFit/>
          </a:bodyPr>
          <a:lstStyle/>
          <a:p>
            <a:pPr marL="0" marR="0" lvl="0" indent="457200" algn="l" defTabSz="914400" rtl="0" eaLnBrk="1" fontAlgn="auto" latinLnBrk="0" hangingPunct="1">
              <a:lnSpc>
                <a:spcPct val="100000"/>
              </a:lnSpc>
              <a:spcBef>
                <a:spcPct val="50000"/>
              </a:spcBef>
              <a:spcAft>
                <a:spcPts val="0"/>
              </a:spcAft>
              <a:buClrTx/>
              <a:buSzTx/>
              <a:buFontTx/>
              <a:buNone/>
              <a:tabLst/>
              <a:defRPr/>
            </a:pP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This small fragment of St. John's Gospel, less than nine </a:t>
            </a:r>
            <a:r>
              <a:rPr kumimoji="0" lang="en-US" sz="1500" b="0" i="0" u="none" strike="noStrike" kern="1200" cap="none" spc="0" normalizeH="0" baseline="0" noProof="0" err="1">
                <a:ln>
                  <a:noFill/>
                </a:ln>
                <a:solidFill>
                  <a:srgbClr val="FFFFFF"/>
                </a:solidFill>
                <a:effectLst/>
                <a:uLnTx/>
                <a:uFillTx/>
                <a:latin typeface="Arial" pitchFamily="34" charset="0"/>
                <a:ea typeface="+mn-ea"/>
                <a:cs typeface="Arial" pitchFamily="34" charset="0"/>
              </a:rPr>
              <a:t>centimetres</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 high and containing on the one side </a:t>
            </a:r>
            <a:r>
              <a:rPr kumimoji="0" lang="en-US" sz="1500" b="0" i="0" u="none" strike="noStrike" kern="1200" cap="none" spc="0" normalizeH="0" baseline="0" noProof="0">
                <a:ln>
                  <a:noFill/>
                </a:ln>
                <a:solidFill>
                  <a:srgbClr val="FFFF00"/>
                </a:solidFill>
                <a:effectLst/>
                <a:uLnTx/>
                <a:uFillTx/>
                <a:latin typeface="Arial" pitchFamily="34" charset="0"/>
                <a:ea typeface="+mn-ea"/>
                <a:cs typeface="Arial" pitchFamily="34" charset="0"/>
              </a:rPr>
              <a:t>part of verses 31-33</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 on the other of </a:t>
            </a:r>
            <a:r>
              <a:rPr kumimoji="0" lang="en-US" sz="1500" b="0" i="0" u="none" strike="noStrike" kern="1200" cap="none" spc="0" normalizeH="0" baseline="0" noProof="0">
                <a:ln>
                  <a:noFill/>
                </a:ln>
                <a:solidFill>
                  <a:srgbClr val="FFFF00"/>
                </a:solidFill>
                <a:effectLst/>
                <a:uLnTx/>
                <a:uFillTx/>
                <a:latin typeface="Arial" pitchFamily="34" charset="0"/>
                <a:ea typeface="+mn-ea"/>
                <a:cs typeface="Arial" pitchFamily="34" charset="0"/>
              </a:rPr>
              <a:t>verses 37-38 </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of </a:t>
            </a:r>
            <a:r>
              <a:rPr kumimoji="0" lang="en-US" sz="1500" b="0" i="0" u="none" strike="noStrike" kern="1200" cap="none" spc="0" normalizeH="0" baseline="0" noProof="0">
                <a:ln>
                  <a:noFill/>
                </a:ln>
                <a:solidFill>
                  <a:srgbClr val="FFFF00"/>
                </a:solidFill>
                <a:effectLst/>
                <a:uLnTx/>
                <a:uFillTx/>
                <a:latin typeface="Arial" pitchFamily="34" charset="0"/>
                <a:ea typeface="+mn-ea"/>
                <a:cs typeface="Arial" pitchFamily="34" charset="0"/>
              </a:rPr>
              <a:t>chapter xviii </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is one of the collection of Greek papyri in the John </a:t>
            </a:r>
            <a:r>
              <a:rPr kumimoji="0" lang="en-US" sz="1500" b="0" i="0" u="none" strike="noStrike" kern="1200" cap="none" spc="0" normalizeH="0" baseline="0" noProof="0" err="1">
                <a:ln>
                  <a:noFill/>
                </a:ln>
                <a:solidFill>
                  <a:srgbClr val="FFFFFF"/>
                </a:solidFill>
                <a:effectLst/>
                <a:uLnTx/>
                <a:uFillTx/>
                <a:latin typeface="Arial" pitchFamily="34" charset="0"/>
                <a:ea typeface="+mn-ea"/>
                <a:cs typeface="Arial" pitchFamily="34" charset="0"/>
              </a:rPr>
              <a:t>Rylands</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 Library, Manchester. It was originally discovered in Egypt, and may come from the famous site of </a:t>
            </a:r>
            <a:r>
              <a:rPr kumimoji="0" lang="en-US" sz="1500" b="0" i="0" u="none" strike="noStrike" kern="1200" cap="none" spc="0" normalizeH="0" baseline="0" noProof="0" err="1">
                <a:ln>
                  <a:noFill/>
                </a:ln>
                <a:solidFill>
                  <a:srgbClr val="FFFFFF"/>
                </a:solidFill>
                <a:effectLst/>
                <a:uLnTx/>
                <a:uFillTx/>
                <a:latin typeface="Arial" pitchFamily="34" charset="0"/>
                <a:ea typeface="+mn-ea"/>
                <a:cs typeface="Arial" pitchFamily="34" charset="0"/>
              </a:rPr>
              <a:t>Oxyrhynchus</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 (</a:t>
            </a:r>
            <a:r>
              <a:rPr kumimoji="0" lang="en-US" sz="1500" b="0" i="0" u="none" strike="noStrike" kern="1200" cap="none" spc="0" normalizeH="0" baseline="0" noProof="0" err="1">
                <a:ln>
                  <a:noFill/>
                </a:ln>
                <a:solidFill>
                  <a:srgbClr val="FFFFFF"/>
                </a:solidFill>
                <a:effectLst/>
                <a:uLnTx/>
                <a:uFillTx/>
                <a:latin typeface="Arial" pitchFamily="34" charset="0"/>
                <a:ea typeface="+mn-ea"/>
                <a:cs typeface="Arial" pitchFamily="34" charset="0"/>
              </a:rPr>
              <a:t>Behnesa</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 the ruined city in Upper Egypt where </a:t>
            </a:r>
            <a:r>
              <a:rPr kumimoji="0" lang="en-US" sz="1500" b="0" i="0" u="none" strike="noStrike" kern="1200" cap="none" spc="0" normalizeH="0" baseline="0" noProof="0" err="1">
                <a:ln>
                  <a:noFill/>
                </a:ln>
                <a:solidFill>
                  <a:srgbClr val="FFFFFF"/>
                </a:solidFill>
                <a:effectLst/>
                <a:uLnTx/>
                <a:uFillTx/>
                <a:latin typeface="Arial" pitchFamily="34" charset="0"/>
                <a:ea typeface="+mn-ea"/>
                <a:cs typeface="Arial" pitchFamily="34" charset="0"/>
              </a:rPr>
              <a:t>Grenfel</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 and Hunt carried out some of the most startling and successful excavations in the history of archaeology; it may be remembered that among their finds of new fragments of Classical and Christian literature were the now familiar "Sayings of Jesus". The importance of this fragment is quite out of proportion to its size, since it may with some confidence be dated in the </a:t>
            </a:r>
            <a:r>
              <a:rPr kumimoji="0" lang="en-US" sz="1500" b="0" i="0" u="none" strike="noStrike" kern="1200" cap="none" spc="0" normalizeH="0" baseline="0" noProof="0">
                <a:ln>
                  <a:noFill/>
                </a:ln>
                <a:solidFill>
                  <a:srgbClr val="FFFF00"/>
                </a:solidFill>
                <a:effectLst/>
                <a:uLnTx/>
                <a:uFillTx/>
                <a:latin typeface="Arial" pitchFamily="34" charset="0"/>
                <a:ea typeface="+mn-ea"/>
                <a:cs typeface="Arial" pitchFamily="34" charset="0"/>
              </a:rPr>
              <a:t>first half of the second century A.D</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 and thus ranks as the </a:t>
            </a:r>
            <a:r>
              <a:rPr kumimoji="0" lang="en-US" sz="1500" b="0" i="0" u="none" strike="noStrike" kern="1200" cap="none" spc="0" normalizeH="0" baseline="0" noProof="0">
                <a:ln>
                  <a:noFill/>
                </a:ln>
                <a:solidFill>
                  <a:srgbClr val="FFFF00"/>
                </a:solidFill>
                <a:effectLst/>
                <a:uLnTx/>
                <a:uFillTx/>
                <a:latin typeface="Arial" pitchFamily="34" charset="0"/>
                <a:ea typeface="+mn-ea"/>
                <a:cs typeface="Arial" pitchFamily="34" charset="0"/>
              </a:rPr>
              <a:t>earliest known fragment of the New Testament in any language</a:t>
            </a:r>
            <a:r>
              <a:rPr kumimoji="0" lang="en-US" sz="1500" b="0" i="0" u="none" strike="noStrike" kern="1200" cap="none" spc="0" normalizeH="0" baseline="0" noProof="0">
                <a:ln>
                  <a:noFill/>
                </a:ln>
                <a:solidFill>
                  <a:srgbClr val="FFFFFF"/>
                </a:solidFill>
                <a:effectLst/>
                <a:uLnTx/>
                <a:uFillTx/>
                <a:latin typeface="Arial" pitchFamily="34" charset="0"/>
                <a:ea typeface="+mn-ea"/>
                <a:cs typeface="Arial" pitchFamily="34" charset="0"/>
              </a:rPr>
              <a:t>. It provides us with invaluable evidence of the spread of Christianity in areas distant from the land of its origin; it is particularly interesting to know that among the books read by the early Christians in Upper Egypt was St. John's Gospel, commonly regarded as one of the latest of the books of the New Testament. Like other early Christian works which have been found in Egypt, this Gospel was written in the form of a codex, i.e. book, not of a roll, the common vehicle for pagan literature of that time. </a:t>
            </a:r>
          </a:p>
        </p:txBody>
      </p:sp>
      <p:sp>
        <p:nvSpPr>
          <p:cNvPr id="3" name="Date Placeholder 2">
            <a:extLst>
              <a:ext uri="{FF2B5EF4-FFF2-40B4-BE49-F238E27FC236}">
                <a16:creationId xmlns:a16="http://schemas.microsoft.com/office/drawing/2014/main" id="{51746FE6-1340-58BD-3C25-476D4A3414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Tree>
    <p:extLst>
      <p:ext uri="{BB962C8B-B14F-4D97-AF65-F5344CB8AC3E}">
        <p14:creationId xmlns:p14="http://schemas.microsoft.com/office/powerpoint/2010/main" val="3794303147"/>
      </p:ext>
    </p:extLst>
  </p:cSld>
  <p:clrMapOvr>
    <a:masterClrMapping/>
  </p:clrMapOvr>
  <p:transition spd="med">
    <p:pull/>
  </p:transition>
</p:sld>
</file>

<file path=ppt/slides/slide8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Frederick Kenyon</a:t>
            </a:r>
          </a:p>
        </p:txBody>
      </p:sp>
      <p:sp>
        <p:nvSpPr>
          <p:cNvPr id="5" name="Content Placeholder 4"/>
          <p:cNvSpPr>
            <a:spLocks noGrp="1"/>
          </p:cNvSpPr>
          <p:nvPr>
            <p:ph idx="1"/>
          </p:nvPr>
        </p:nvSpPr>
        <p:spPr>
          <a:xfrm>
            <a:off x="3645926" y="1600200"/>
            <a:ext cx="5040873" cy="4530725"/>
          </a:xfrm>
        </p:spPr>
        <p:txBody>
          <a:bodyPr>
            <a:normAutofit fontScale="92500" lnSpcReduction="10000"/>
          </a:bodyPr>
          <a:lstStyle/>
          <a:p>
            <a:pPr marL="0" lvl="4" indent="457200">
              <a:lnSpc>
                <a:spcPct val="110000"/>
              </a:lnSpc>
              <a:spcAft>
                <a:spcPts val="0"/>
              </a:spcAft>
              <a:buClr>
                <a:schemeClr val="tx1"/>
              </a:buClr>
              <a:buSzPct val="100000"/>
              <a:buNone/>
            </a:pPr>
            <a:r>
              <a:rPr lang="en-US" sz="2800" dirty="0"/>
              <a:t>“Allowing even a </a:t>
            </a:r>
            <a:r>
              <a:rPr lang="en-US" sz="2800" b="1" dirty="0">
                <a:solidFill>
                  <a:srgbClr val="FFFF00"/>
                </a:solidFill>
              </a:rPr>
              <a:t>minimum of time for the circulation</a:t>
            </a:r>
            <a:r>
              <a:rPr lang="en-US" sz="2800" dirty="0"/>
              <a:t> of the Gospel from its place of origin, this would throw back the </a:t>
            </a:r>
            <a:r>
              <a:rPr lang="en-US" sz="2800" b="1" dirty="0">
                <a:solidFill>
                  <a:srgbClr val="FFFF00"/>
                </a:solidFill>
              </a:rPr>
              <a:t>date of composition </a:t>
            </a:r>
            <a:r>
              <a:rPr lang="en-US" sz="2800" dirty="0"/>
              <a:t>so near to the traditional date in the </a:t>
            </a:r>
            <a:r>
              <a:rPr lang="en-US" sz="2800" b="1" dirty="0">
                <a:solidFill>
                  <a:srgbClr val="FFFF00"/>
                </a:solidFill>
              </a:rPr>
              <a:t>last decade of the first century</a:t>
            </a:r>
            <a:r>
              <a:rPr lang="en-US" sz="2800" dirty="0"/>
              <a:t> that there is no longer any reason to question the validity of the tradition.”  </a:t>
            </a:r>
            <a:r>
              <a:rPr lang="en-US" sz="2000" dirty="0"/>
              <a:t>(Quoted in Dan King, “John,” </a:t>
            </a:r>
            <a:r>
              <a:rPr lang="en-US" sz="2000" i="1" dirty="0"/>
              <a:t>Truth Commentaries</a:t>
            </a:r>
            <a:r>
              <a:rPr lang="en-US" sz="2000" dirty="0"/>
              <a:t>, xxxii)</a:t>
            </a:r>
            <a:endParaRPr lang="en-US" sz="2000" b="1" dirty="0"/>
          </a:p>
          <a:p>
            <a:endParaRPr lang="en-US" dirty="0"/>
          </a:p>
        </p:txBody>
      </p:sp>
      <p:sp>
        <p:nvSpPr>
          <p:cNvPr id="3" name="Footer Placeholder 2">
            <a:extLst>
              <a:ext uri="{FF2B5EF4-FFF2-40B4-BE49-F238E27FC236}">
                <a16:creationId xmlns:a16="http://schemas.microsoft.com/office/drawing/2014/main" id="{0A5056F0-5E58-44EB-A53C-0F5F3DA1F45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826</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pic>
        <p:nvPicPr>
          <p:cNvPr id="7" name="Picture 6">
            <a:extLst>
              <a:ext uri="{FF2B5EF4-FFF2-40B4-BE49-F238E27FC236}">
                <a16:creationId xmlns:a16="http://schemas.microsoft.com/office/drawing/2014/main" id="{4F5FA4AF-8B14-CB19-A10A-E23CA0261669}"/>
              </a:ext>
            </a:extLst>
          </p:cNvPr>
          <p:cNvPicPr>
            <a:picLocks noChangeAspect="1"/>
          </p:cNvPicPr>
          <p:nvPr/>
        </p:nvPicPr>
        <p:blipFill>
          <a:blip r:embed="rId2"/>
          <a:stretch>
            <a:fillRect/>
          </a:stretch>
        </p:blipFill>
        <p:spPr>
          <a:xfrm>
            <a:off x="537912" y="1568451"/>
            <a:ext cx="2976312" cy="3986395"/>
          </a:xfrm>
          <a:prstGeom prst="rect">
            <a:avLst/>
          </a:prstGeom>
        </p:spPr>
      </p:pic>
      <p:sp>
        <p:nvSpPr>
          <p:cNvPr id="6" name="Date Placeholder 5">
            <a:extLst>
              <a:ext uri="{FF2B5EF4-FFF2-40B4-BE49-F238E27FC236}">
                <a16:creationId xmlns:a16="http://schemas.microsoft.com/office/drawing/2014/main" id="{D9A1B6CD-431D-EA39-574F-C4F43A552FB1}"/>
              </a:ext>
            </a:extLst>
          </p:cNvPr>
          <p:cNvSpPr>
            <a:spLocks noGrp="1"/>
          </p:cNvSpPr>
          <p:nvPr>
            <p:ph type="dt" sz="half" idx="10"/>
          </p:nvPr>
        </p:nvSpPr>
        <p:spPr/>
        <p:txBody>
          <a:bodyPr/>
          <a:lstStyle/>
          <a:p>
            <a:r>
              <a:rPr lang="en-US" sz="1400" dirty="0"/>
              <a:t>Outline, 106</a:t>
            </a:r>
          </a:p>
        </p:txBody>
      </p:sp>
    </p:spTree>
    <p:extLst>
      <p:ext uri="{BB962C8B-B14F-4D97-AF65-F5344CB8AC3E}">
        <p14:creationId xmlns:p14="http://schemas.microsoft.com/office/powerpoint/2010/main" val="910117698"/>
      </p:ext>
    </p:extLst>
  </p:cSld>
  <p:clrMapOvr>
    <a:masterClrMapping/>
  </p:clrMapOvr>
  <p:transition spd="med">
    <p:pull/>
  </p:transition>
</p:sld>
</file>

<file path=ppt/slides/slide8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W. F. Albright</a:t>
            </a:r>
          </a:p>
        </p:txBody>
      </p:sp>
      <p:sp>
        <p:nvSpPr>
          <p:cNvPr id="5" name="Content Placeholder 4"/>
          <p:cNvSpPr>
            <a:spLocks noGrp="1"/>
          </p:cNvSpPr>
          <p:nvPr>
            <p:ph idx="1"/>
          </p:nvPr>
        </p:nvSpPr>
        <p:spPr>
          <a:xfrm>
            <a:off x="3478612" y="1420813"/>
            <a:ext cx="5293792" cy="4704565"/>
          </a:xfrm>
        </p:spPr>
        <p:txBody>
          <a:bodyPr>
            <a:normAutofit fontScale="85000" lnSpcReduction="10000"/>
          </a:bodyPr>
          <a:lstStyle/>
          <a:p>
            <a:pPr marL="0" indent="457200">
              <a:lnSpc>
                <a:spcPct val="120000"/>
              </a:lnSpc>
              <a:spcAft>
                <a:spcPts val="0"/>
              </a:spcAft>
              <a:buNone/>
            </a:pPr>
            <a:r>
              <a:rPr lang="en-US" sz="2800" dirty="0"/>
              <a:t>“Meanwhile the sensational publication of a </a:t>
            </a:r>
            <a:r>
              <a:rPr lang="en-US" sz="2800" b="1" dirty="0">
                <a:solidFill>
                  <a:srgbClr val="FFFF00"/>
                </a:solidFill>
              </a:rPr>
              <a:t>fragment</a:t>
            </a:r>
            <a:r>
              <a:rPr lang="en-US" sz="2800" dirty="0"/>
              <a:t> of the Gospel from the </a:t>
            </a:r>
            <a:r>
              <a:rPr lang="en-US" sz="2800" b="1" dirty="0">
                <a:solidFill>
                  <a:srgbClr val="FFFF00"/>
                </a:solidFill>
              </a:rPr>
              <a:t>early second century </a:t>
            </a:r>
            <a:r>
              <a:rPr lang="en-US" sz="2800" dirty="0"/>
              <a:t>and of a roughly contemporary fragment of an apocryphal gospel dependent on John has dealt the </a:t>
            </a:r>
            <a:r>
              <a:rPr lang="en-US" sz="2800" b="1" i="1" dirty="0">
                <a:solidFill>
                  <a:srgbClr val="FFFF00"/>
                </a:solidFill>
              </a:rPr>
              <a:t>coup de grace</a:t>
            </a:r>
            <a:r>
              <a:rPr lang="en-US" sz="2800" b="1" dirty="0">
                <a:solidFill>
                  <a:srgbClr val="FFFF00"/>
                </a:solidFill>
              </a:rPr>
              <a:t> </a:t>
            </a:r>
            <a:r>
              <a:rPr lang="en-US" sz="2800" dirty="0"/>
              <a:t>to all </a:t>
            </a:r>
            <a:r>
              <a:rPr lang="en-US" sz="2800" b="1" dirty="0">
                <a:solidFill>
                  <a:srgbClr val="FFFF00"/>
                </a:solidFill>
              </a:rPr>
              <a:t>radically late dating </a:t>
            </a:r>
            <a:r>
              <a:rPr lang="en-US" sz="2800" dirty="0"/>
              <a:t>of John and has proved that the Gospel </a:t>
            </a:r>
            <a:r>
              <a:rPr lang="en-US" sz="2800" b="1" dirty="0">
                <a:solidFill>
                  <a:srgbClr val="FFFF00"/>
                </a:solidFill>
              </a:rPr>
              <a:t>cannot be later than the first century </a:t>
            </a:r>
            <a:r>
              <a:rPr lang="en-US" sz="2800" dirty="0"/>
              <a:t>A.D.”  </a:t>
            </a:r>
            <a:r>
              <a:rPr lang="en-US" sz="2000" dirty="0"/>
              <a:t>(</a:t>
            </a:r>
            <a:r>
              <a:rPr lang="en-US" sz="2000" i="1" dirty="0"/>
              <a:t>From Stone Age to Christianity</a:t>
            </a:r>
            <a:r>
              <a:rPr lang="en-US" sz="2000" dirty="0"/>
              <a:t>, p. 299, via Hendriksen, “John,” 27)</a:t>
            </a:r>
          </a:p>
        </p:txBody>
      </p:sp>
      <p:sp>
        <p:nvSpPr>
          <p:cNvPr id="3" name="Footer Placeholder 2">
            <a:extLst>
              <a:ext uri="{FF2B5EF4-FFF2-40B4-BE49-F238E27FC236}">
                <a16:creationId xmlns:a16="http://schemas.microsoft.com/office/drawing/2014/main" id="{23B65EBF-055D-44D5-BB8B-89967F1EC63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827</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pic>
        <p:nvPicPr>
          <p:cNvPr id="2050" name="Picture 2" descr="William Foxwell Albright: The Dean of Biblical Archaeology">
            <a:extLst>
              <a:ext uri="{FF2B5EF4-FFF2-40B4-BE49-F238E27FC236}">
                <a16:creationId xmlns:a16="http://schemas.microsoft.com/office/drawing/2014/main" id="{9F0395CA-33DC-F789-4C23-26E52D1FCE3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5877" y="1747838"/>
            <a:ext cx="2676154" cy="3505453"/>
          </a:xfrm>
          <a:prstGeom prst="rect">
            <a:avLst/>
          </a:prstGeom>
          <a:noFill/>
          <a:extLst>
            <a:ext uri="{909E8E84-426E-40DD-AFC4-6F175D3DCCD1}">
              <a14:hiddenFill xmlns:a14="http://schemas.microsoft.com/office/drawing/2010/main">
                <a:solidFill>
                  <a:srgbClr val="FFFFFF"/>
                </a:solidFill>
              </a14:hiddenFill>
            </a:ext>
          </a:extLst>
        </p:spPr>
      </p:pic>
      <p:sp>
        <p:nvSpPr>
          <p:cNvPr id="6" name="Date Placeholder 5">
            <a:extLst>
              <a:ext uri="{FF2B5EF4-FFF2-40B4-BE49-F238E27FC236}">
                <a16:creationId xmlns:a16="http://schemas.microsoft.com/office/drawing/2014/main" id="{B5A48C81-1B19-3086-B5FA-4974CD06DC5A}"/>
              </a:ext>
            </a:extLst>
          </p:cNvPr>
          <p:cNvSpPr>
            <a:spLocks noGrp="1"/>
          </p:cNvSpPr>
          <p:nvPr>
            <p:ph type="dt" sz="half" idx="10"/>
          </p:nvPr>
        </p:nvSpPr>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106</a:t>
            </a:r>
          </a:p>
        </p:txBody>
      </p:sp>
    </p:spTree>
    <p:extLst>
      <p:ext uri="{BB962C8B-B14F-4D97-AF65-F5344CB8AC3E}">
        <p14:creationId xmlns:p14="http://schemas.microsoft.com/office/powerpoint/2010/main" val="421478424"/>
      </p:ext>
    </p:extLst>
  </p:cSld>
  <p:clrMapOvr>
    <a:masterClrMapping/>
  </p:clrMapOvr>
  <p:transition spd="med">
    <p:pull/>
  </p:transition>
</p:sld>
</file>

<file path=ppt/slides/slide82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7FF69FC-02D9-7A65-22A5-1371E2DFBFF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AE8D24D-F4A1-EF1B-E6FC-F902F17D8614}"/>
              </a:ext>
            </a:extLst>
          </p:cNvPr>
          <p:cNvSpPr>
            <a:spLocks noGrp="1"/>
          </p:cNvSpPr>
          <p:nvPr>
            <p:ph type="title"/>
          </p:nvPr>
        </p:nvSpPr>
        <p:spPr/>
        <p:txBody>
          <a:bodyPr/>
          <a:lstStyle/>
          <a:p>
            <a:r>
              <a:rPr lang="en-US" dirty="0"/>
              <a:t>Date Of “John”</a:t>
            </a:r>
          </a:p>
        </p:txBody>
      </p:sp>
      <p:sp>
        <p:nvSpPr>
          <p:cNvPr id="3" name="Content Placeholder 2">
            <a:extLst>
              <a:ext uri="{FF2B5EF4-FFF2-40B4-BE49-F238E27FC236}">
                <a16:creationId xmlns:a16="http://schemas.microsoft.com/office/drawing/2014/main" id="{8C41AA8D-C53F-84D7-2989-7E092AB0EE9B}"/>
              </a:ext>
            </a:extLst>
          </p:cNvPr>
          <p:cNvSpPr>
            <a:spLocks noGrp="1"/>
          </p:cNvSpPr>
          <p:nvPr>
            <p:ph idx="1"/>
          </p:nvPr>
        </p:nvSpPr>
        <p:spPr>
          <a:xfrm>
            <a:off x="3743662" y="1501217"/>
            <a:ext cx="4943138" cy="4474852"/>
          </a:xfrm>
        </p:spPr>
        <p:txBody>
          <a:bodyPr anchor="ctr"/>
          <a:lstStyle/>
          <a:p>
            <a:pPr marL="0" indent="461963">
              <a:spcBef>
                <a:spcPts val="0"/>
              </a:spcBef>
              <a:spcAft>
                <a:spcPts val="2400"/>
              </a:spcAft>
              <a:buNone/>
            </a:pPr>
            <a:r>
              <a:rPr lang="en-US" sz="2800" b="1" i="1" dirty="0"/>
              <a:t>Craig Blomberg</a:t>
            </a:r>
            <a:r>
              <a:rPr lang="en-US" sz="2800" dirty="0"/>
              <a:t>:  “The strongest early church tradition does not date John until the </a:t>
            </a:r>
            <a:r>
              <a:rPr lang="en-US" sz="2800" b="1" dirty="0">
                <a:solidFill>
                  <a:srgbClr val="FFFF00"/>
                </a:solidFill>
              </a:rPr>
              <a:t>90s</a:t>
            </a:r>
            <a:r>
              <a:rPr lang="en-US" sz="2800" dirty="0"/>
              <a:t>, though a minority placed his Gospel in the </a:t>
            </a:r>
            <a:r>
              <a:rPr lang="en-US" sz="2800" b="1" dirty="0">
                <a:solidFill>
                  <a:srgbClr val="FFFF00"/>
                </a:solidFill>
              </a:rPr>
              <a:t>60s</a:t>
            </a:r>
            <a:r>
              <a:rPr lang="en-US" sz="2800" dirty="0"/>
              <a:t> as well.”  </a:t>
            </a:r>
            <a:r>
              <a:rPr lang="en-US" sz="2000" dirty="0"/>
              <a:t>(</a:t>
            </a:r>
            <a:r>
              <a:rPr lang="en-US" sz="2000" i="1" dirty="0"/>
              <a:t>The Historical Reliability of the Gospels</a:t>
            </a:r>
            <a:r>
              <a:rPr lang="en-US" sz="2000" dirty="0"/>
              <a:t>, Second Edition, 2007, 26)</a:t>
            </a:r>
          </a:p>
        </p:txBody>
      </p:sp>
      <p:sp>
        <p:nvSpPr>
          <p:cNvPr id="4" name="Slide Number Placeholder 3">
            <a:extLst>
              <a:ext uri="{FF2B5EF4-FFF2-40B4-BE49-F238E27FC236}">
                <a16:creationId xmlns:a16="http://schemas.microsoft.com/office/drawing/2014/main" id="{7A5A19F8-00DC-BD08-C5C0-0C285BECA38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E99A8C47-CBE3-EC12-97D6-6DEC2CA8BA8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106</a:t>
            </a:r>
          </a:p>
        </p:txBody>
      </p:sp>
      <p:sp>
        <p:nvSpPr>
          <p:cNvPr id="6" name="Footer Placeholder 5">
            <a:extLst>
              <a:ext uri="{FF2B5EF4-FFF2-40B4-BE49-F238E27FC236}">
                <a16:creationId xmlns:a16="http://schemas.microsoft.com/office/drawing/2014/main" id="{705A0AD7-5D74-3293-9CCC-3A4A52B0675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pic>
        <p:nvPicPr>
          <p:cNvPr id="7" name="Picture 6">
            <a:extLst>
              <a:ext uri="{FF2B5EF4-FFF2-40B4-BE49-F238E27FC236}">
                <a16:creationId xmlns:a16="http://schemas.microsoft.com/office/drawing/2014/main" id="{120AF322-A557-4CED-9B49-E51CEC3E3C8B}"/>
              </a:ext>
            </a:extLst>
          </p:cNvPr>
          <p:cNvPicPr>
            <a:picLocks noChangeAspect="1"/>
          </p:cNvPicPr>
          <p:nvPr/>
        </p:nvPicPr>
        <p:blipFill>
          <a:blip r:embed="rId2"/>
          <a:stretch>
            <a:fillRect/>
          </a:stretch>
        </p:blipFill>
        <p:spPr>
          <a:xfrm>
            <a:off x="656267" y="1501216"/>
            <a:ext cx="2969009" cy="4474852"/>
          </a:xfrm>
          <a:prstGeom prst="rect">
            <a:avLst/>
          </a:prstGeom>
        </p:spPr>
      </p:pic>
    </p:spTree>
    <p:extLst>
      <p:ext uri="{BB962C8B-B14F-4D97-AF65-F5344CB8AC3E}">
        <p14:creationId xmlns:p14="http://schemas.microsoft.com/office/powerpoint/2010/main" val="4299333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Arguments For Early Date</a:t>
            </a:r>
          </a:p>
        </p:txBody>
      </p:sp>
      <p:sp>
        <p:nvSpPr>
          <p:cNvPr id="4" name="Content Placeholder 3"/>
          <p:cNvSpPr>
            <a:spLocks noGrp="1"/>
          </p:cNvSpPr>
          <p:nvPr>
            <p:ph idx="1"/>
          </p:nvPr>
        </p:nvSpPr>
        <p:spPr>
          <a:xfrm>
            <a:off x="457200" y="1420814"/>
            <a:ext cx="8229600" cy="4710112"/>
          </a:xfrm>
        </p:spPr>
        <p:txBody>
          <a:bodyPr/>
          <a:lstStyle/>
          <a:p>
            <a:pPr marL="461963" indent="-461963">
              <a:spcBef>
                <a:spcPts val="0"/>
              </a:spcBef>
              <a:spcAft>
                <a:spcPts val="2400"/>
              </a:spcAft>
            </a:pPr>
            <a:r>
              <a:rPr lang="en-US" sz="2800" dirty="0"/>
              <a:t>“Matthew” &amp; “John” were written </a:t>
            </a:r>
            <a:r>
              <a:rPr lang="en-US" b="1" dirty="0">
                <a:solidFill>
                  <a:srgbClr val="FFFF00"/>
                </a:solidFill>
              </a:rPr>
              <a:t>prior</a:t>
            </a:r>
            <a:r>
              <a:rPr lang="en-US" sz="2800" dirty="0"/>
              <a:t> to “Luke”  </a:t>
            </a:r>
            <a:r>
              <a:rPr lang="en-US" sz="2000" dirty="0"/>
              <a:t>(Tertullian, </a:t>
            </a:r>
            <a:r>
              <a:rPr lang="en-US" sz="2000" i="1" dirty="0"/>
              <a:t>Against </a:t>
            </a:r>
            <a:r>
              <a:rPr lang="en-US" sz="2000" i="1" dirty="0" err="1"/>
              <a:t>Marcion</a:t>
            </a:r>
            <a:r>
              <a:rPr lang="en-US" sz="2000" dirty="0"/>
              <a:t>, 4:5)</a:t>
            </a:r>
          </a:p>
          <a:p>
            <a:pPr marL="461963" indent="-461963">
              <a:spcBef>
                <a:spcPts val="0"/>
              </a:spcBef>
              <a:spcAft>
                <a:spcPts val="2400"/>
              </a:spcAft>
            </a:pPr>
            <a:r>
              <a:rPr lang="en-US" sz="2800" dirty="0"/>
              <a:t>No reference to </a:t>
            </a:r>
            <a:r>
              <a:rPr lang="en-US" sz="2800" b="1" dirty="0">
                <a:solidFill>
                  <a:srgbClr val="FFFF00"/>
                </a:solidFill>
              </a:rPr>
              <a:t>Jerusalem’s destruction</a:t>
            </a:r>
          </a:p>
          <a:p>
            <a:pPr marL="461963" indent="-461963">
              <a:spcBef>
                <a:spcPts val="0"/>
              </a:spcBef>
              <a:spcAft>
                <a:spcPts val="2400"/>
              </a:spcAft>
            </a:pPr>
            <a:r>
              <a:rPr lang="en-US" sz="2800" dirty="0"/>
              <a:t>No dependence on the </a:t>
            </a:r>
            <a:r>
              <a:rPr lang="en-US" sz="2800" b="1" dirty="0">
                <a:solidFill>
                  <a:srgbClr val="FFFF00"/>
                </a:solidFill>
              </a:rPr>
              <a:t>Synoptic Gospels</a:t>
            </a:r>
          </a:p>
          <a:p>
            <a:pPr marL="461963" indent="-461963">
              <a:spcBef>
                <a:spcPts val="0"/>
              </a:spcBef>
              <a:spcAft>
                <a:spcPts val="2400"/>
              </a:spcAft>
            </a:pPr>
            <a:r>
              <a:rPr lang="en-US" sz="2800" b="1" dirty="0">
                <a:solidFill>
                  <a:srgbClr val="FFFF00"/>
                </a:solidFill>
              </a:rPr>
              <a:t>“Disciples” </a:t>
            </a:r>
            <a:r>
              <a:rPr lang="en-US" sz="2800" dirty="0"/>
              <a:t>rather than “apostles”</a:t>
            </a:r>
          </a:p>
          <a:p>
            <a:pPr marL="461963" indent="-461963">
              <a:spcBef>
                <a:spcPts val="0"/>
              </a:spcBef>
              <a:spcAft>
                <a:spcPts val="1200"/>
              </a:spcAft>
            </a:pPr>
            <a:r>
              <a:rPr lang="en-US" sz="2800" dirty="0"/>
              <a:t>There </a:t>
            </a:r>
            <a:r>
              <a:rPr lang="en-US" sz="2800" b="1" dirty="0">
                <a:solidFill>
                  <a:srgbClr val="FFFF00"/>
                </a:solidFill>
              </a:rPr>
              <a:t>is</a:t>
            </a:r>
            <a:r>
              <a:rPr lang="en-US" sz="2800" dirty="0"/>
              <a:t>…a pool called Bethesda  (5:2)</a:t>
            </a:r>
          </a:p>
          <a:p>
            <a:pPr marL="862013" lvl="1" indent="-461963">
              <a:spcBef>
                <a:spcPts val="0"/>
              </a:spcBef>
              <a:spcAft>
                <a:spcPts val="2400"/>
              </a:spcAft>
            </a:pPr>
            <a:r>
              <a:rPr lang="en-US" sz="2400" dirty="0"/>
              <a:t>John frequently uses the Greek present tense to refer to something in the past  </a:t>
            </a:r>
            <a:r>
              <a:rPr lang="en-US" sz="2000" dirty="0"/>
              <a:t>(Carson &amp; Moo, 264)</a:t>
            </a:r>
          </a:p>
        </p:txBody>
      </p:sp>
      <p:sp>
        <p:nvSpPr>
          <p:cNvPr id="5" name="Footer Placeholder 4">
            <a:extLst>
              <a:ext uri="{FF2B5EF4-FFF2-40B4-BE49-F238E27FC236}">
                <a16:creationId xmlns:a16="http://schemas.microsoft.com/office/drawing/2014/main" id="{5B24E18B-029E-4F73-AE0D-C3D04AB2394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829</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3D34399C-17F8-637B-6E6C-012F06B1D4EE}"/>
              </a:ext>
            </a:extLst>
          </p:cNvPr>
          <p:cNvSpPr>
            <a:spLocks noGrp="1"/>
          </p:cNvSpPr>
          <p:nvPr>
            <p:ph type="dt" sz="half" idx="10"/>
          </p:nvPr>
        </p:nvSpPr>
        <p:spPr/>
        <p:txBody>
          <a:bodyPr/>
          <a:lstStyle/>
          <a:p>
            <a:r>
              <a:rPr lang="en-US" dirty="0"/>
              <a:t>Outline, 106</a:t>
            </a:r>
          </a:p>
        </p:txBody>
      </p:sp>
    </p:spTree>
    <p:extLst>
      <p:ext uri="{BB962C8B-B14F-4D97-AF65-F5344CB8AC3E}">
        <p14:creationId xmlns:p14="http://schemas.microsoft.com/office/powerpoint/2010/main" val="316824081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4">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 calcmode="lin" valueType="num">
                                      <p:cBhvr>
                                        <p:cTn id="28"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4">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p:cTn id="35"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4">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4">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4">
                                            <p:txEl>
                                              <p:pRg st="5" end="5"/>
                                            </p:txEl>
                                          </p:spTgt>
                                        </p:tgtEl>
                                        <p:attrNameLst>
                                          <p:attrName>style.visibility</p:attrName>
                                        </p:attrNameLst>
                                      </p:cBhvr>
                                      <p:to>
                                        <p:strVal val="visible"/>
                                      </p:to>
                                    </p:set>
                                    <p:anim calcmode="lin" valueType="num">
                                      <p:cBhvr>
                                        <p:cTn id="42"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4">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t>Eusebius On “Matthew”</a:t>
            </a:r>
            <a:br>
              <a:rPr lang="en-US"/>
            </a:br>
            <a:r>
              <a:rPr lang="en-US" sz="3000">
                <a:latin typeface="+mn-lt"/>
              </a:rPr>
              <a:t>(~AD 313-324)</a:t>
            </a:r>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r>
              <a:rPr lang="en-US" dirty="0"/>
              <a:t>Of Jesus’ disciples, only </a:t>
            </a:r>
            <a:r>
              <a:rPr lang="en-US" b="1" dirty="0">
                <a:solidFill>
                  <a:srgbClr val="FFFF00"/>
                </a:solidFill>
              </a:rPr>
              <a:t>Matthew</a:t>
            </a:r>
            <a:r>
              <a:rPr lang="en-US" dirty="0"/>
              <a:t> and </a:t>
            </a:r>
            <a:r>
              <a:rPr lang="en-US" b="1" dirty="0">
                <a:solidFill>
                  <a:srgbClr val="FFFF00"/>
                </a:solidFill>
              </a:rPr>
              <a:t>John</a:t>
            </a:r>
            <a:r>
              <a:rPr lang="en-US" dirty="0"/>
              <a:t> left written memorials</a:t>
            </a:r>
          </a:p>
          <a:p>
            <a:r>
              <a:rPr lang="en-US" dirty="0"/>
              <a:t>They were led to write under the </a:t>
            </a:r>
            <a:r>
              <a:rPr lang="en-US" b="1" dirty="0">
                <a:solidFill>
                  <a:srgbClr val="FFFF00"/>
                </a:solidFill>
              </a:rPr>
              <a:t>pressure</a:t>
            </a:r>
            <a:r>
              <a:rPr lang="en-US" dirty="0"/>
              <a:t> of necessity</a:t>
            </a:r>
          </a:p>
          <a:p>
            <a:r>
              <a:rPr lang="en-US" dirty="0"/>
              <a:t>Matthew wrote his Gospel in his </a:t>
            </a:r>
            <a:r>
              <a:rPr lang="en-US" b="1" dirty="0">
                <a:solidFill>
                  <a:srgbClr val="FFFF00"/>
                </a:solidFill>
              </a:rPr>
              <a:t>native tongue</a:t>
            </a:r>
          </a:p>
          <a:p>
            <a:endParaRPr lang="en-US" dirty="0"/>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12 </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62867358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3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1355142-6757-3AC4-0EDB-2CC801B63F63}"/>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F0F0927C-8FB4-A66C-102E-E20F65C3AB30}"/>
              </a:ext>
            </a:extLst>
          </p:cNvPr>
          <p:cNvSpPr>
            <a:spLocks noGrp="1"/>
          </p:cNvSpPr>
          <p:nvPr>
            <p:ph type="title"/>
          </p:nvPr>
        </p:nvSpPr>
        <p:spPr/>
        <p:txBody>
          <a:bodyPr/>
          <a:lstStyle/>
          <a:p>
            <a:r>
              <a:rPr lang="en-US"/>
              <a:t>Arguments For Early Date</a:t>
            </a:r>
          </a:p>
        </p:txBody>
      </p:sp>
      <p:sp>
        <p:nvSpPr>
          <p:cNvPr id="4" name="Content Placeholder 3">
            <a:extLst>
              <a:ext uri="{FF2B5EF4-FFF2-40B4-BE49-F238E27FC236}">
                <a16:creationId xmlns:a16="http://schemas.microsoft.com/office/drawing/2014/main" id="{F8475950-2E21-C95F-0A33-78FB3BEAB9D7}"/>
              </a:ext>
            </a:extLst>
          </p:cNvPr>
          <p:cNvSpPr>
            <a:spLocks noGrp="1"/>
          </p:cNvSpPr>
          <p:nvPr>
            <p:ph idx="1"/>
          </p:nvPr>
        </p:nvSpPr>
        <p:spPr>
          <a:xfrm>
            <a:off x="457200" y="1420814"/>
            <a:ext cx="8229600" cy="4710112"/>
          </a:xfrm>
        </p:spPr>
        <p:txBody>
          <a:bodyPr/>
          <a:lstStyle/>
          <a:p>
            <a:pPr lvl="0">
              <a:buClr>
                <a:srgbClr val="00CCFF"/>
              </a:buClr>
            </a:pPr>
            <a:r>
              <a:rPr lang="en-US" dirty="0">
                <a:solidFill>
                  <a:srgbClr val="FFFFFF"/>
                </a:solidFill>
              </a:rPr>
              <a:t>Andrew helped convince John to write his Gospel, but Andrew was </a:t>
            </a:r>
            <a:r>
              <a:rPr lang="en-US" b="1" dirty="0">
                <a:solidFill>
                  <a:srgbClr val="FFFF00"/>
                </a:solidFill>
              </a:rPr>
              <a:t>crucified</a:t>
            </a:r>
            <a:r>
              <a:rPr lang="en-US" dirty="0">
                <a:solidFill>
                  <a:srgbClr val="FFFFFF"/>
                </a:solidFill>
              </a:rPr>
              <a:t> in </a:t>
            </a:r>
            <a:r>
              <a:rPr lang="en-US" dirty="0" err="1">
                <a:solidFill>
                  <a:srgbClr val="FFFFFF"/>
                </a:solidFill>
              </a:rPr>
              <a:t>Patress</a:t>
            </a:r>
            <a:r>
              <a:rPr lang="en-US" dirty="0">
                <a:solidFill>
                  <a:srgbClr val="FFFFFF"/>
                </a:solidFill>
              </a:rPr>
              <a:t> (Nov. 30, AD 69)</a:t>
            </a:r>
          </a:p>
          <a:p>
            <a:pPr lvl="0">
              <a:buClr>
                <a:srgbClr val="00CCFF"/>
              </a:buClr>
            </a:pPr>
            <a:r>
              <a:rPr lang="en-US" dirty="0">
                <a:solidFill>
                  <a:srgbClr val="FFFFFF"/>
                </a:solidFill>
              </a:rPr>
              <a:t>The theology in John’s prologue  (Jn. 1:1-18) reflects the </a:t>
            </a:r>
            <a:r>
              <a:rPr lang="en-US" b="1" dirty="0">
                <a:solidFill>
                  <a:srgbClr val="FFFF00"/>
                </a:solidFill>
              </a:rPr>
              <a:t>Christ hymns  </a:t>
            </a:r>
            <a:r>
              <a:rPr lang="en-US" dirty="0">
                <a:solidFill>
                  <a:srgbClr val="FFFFFF"/>
                </a:solidFill>
              </a:rPr>
              <a:t>(Phil. 2:3-11; Col. 1:15-20; Rom. 9:5) in the 50s AD</a:t>
            </a:r>
          </a:p>
          <a:p>
            <a:pPr marL="461963" indent="-461963">
              <a:spcBef>
                <a:spcPts val="0"/>
              </a:spcBef>
              <a:spcAft>
                <a:spcPts val="2400"/>
              </a:spcAft>
            </a:pPr>
            <a:endParaRPr lang="en-US" sz="2000" dirty="0"/>
          </a:p>
        </p:txBody>
      </p:sp>
      <p:sp>
        <p:nvSpPr>
          <p:cNvPr id="5" name="Footer Placeholder 4">
            <a:extLst>
              <a:ext uri="{FF2B5EF4-FFF2-40B4-BE49-F238E27FC236}">
                <a16:creationId xmlns:a16="http://schemas.microsoft.com/office/drawing/2014/main" id="{749F71DE-654C-F886-488D-8C817603EF5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2" name="Slide Number Placeholder 1">
            <a:extLst>
              <a:ext uri="{FF2B5EF4-FFF2-40B4-BE49-F238E27FC236}">
                <a16:creationId xmlns:a16="http://schemas.microsoft.com/office/drawing/2014/main" id="{D08A8208-9F2E-EC28-4BCA-17F7488591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830</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B4AB144A-C15D-A471-3936-77BE8863F16B}"/>
              </a:ext>
            </a:extLst>
          </p:cNvPr>
          <p:cNvSpPr>
            <a:spLocks noGrp="1"/>
          </p:cNvSpPr>
          <p:nvPr>
            <p:ph type="dt" sz="half" idx="10"/>
          </p:nvPr>
        </p:nvSpPr>
        <p:spPr/>
        <p:txBody>
          <a:bodyPr/>
          <a:lstStyle/>
          <a:p>
            <a:r>
              <a:rPr lang="en-US" dirty="0"/>
              <a:t>Outline, 106</a:t>
            </a:r>
          </a:p>
        </p:txBody>
      </p:sp>
    </p:spTree>
    <p:extLst>
      <p:ext uri="{BB962C8B-B14F-4D97-AF65-F5344CB8AC3E}">
        <p14:creationId xmlns:p14="http://schemas.microsoft.com/office/powerpoint/2010/main" val="34693644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3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AD52739-6641-4688-6ED4-281DB11723D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008392B-EB91-5FED-776C-61775417B27B}"/>
              </a:ext>
            </a:extLst>
          </p:cNvPr>
          <p:cNvSpPr>
            <a:spLocks noGrp="1"/>
          </p:cNvSpPr>
          <p:nvPr>
            <p:ph type="title"/>
          </p:nvPr>
        </p:nvSpPr>
        <p:spPr/>
        <p:txBody>
          <a:bodyPr/>
          <a:lstStyle/>
          <a:p>
            <a:r>
              <a:rPr lang="en-US" dirty="0"/>
              <a:t>Arguments For Late Date</a:t>
            </a:r>
          </a:p>
        </p:txBody>
      </p:sp>
      <p:sp>
        <p:nvSpPr>
          <p:cNvPr id="3" name="Content Placeholder 2">
            <a:extLst>
              <a:ext uri="{FF2B5EF4-FFF2-40B4-BE49-F238E27FC236}">
                <a16:creationId xmlns:a16="http://schemas.microsoft.com/office/drawing/2014/main" id="{6854254B-0122-8F3D-4262-C00E723B7921}"/>
              </a:ext>
            </a:extLst>
          </p:cNvPr>
          <p:cNvSpPr>
            <a:spLocks noGrp="1"/>
          </p:cNvSpPr>
          <p:nvPr>
            <p:ph idx="1"/>
          </p:nvPr>
        </p:nvSpPr>
        <p:spPr/>
        <p:txBody>
          <a:bodyPr/>
          <a:lstStyle/>
          <a:p>
            <a:pPr marL="457200" indent="-457200">
              <a:spcBef>
                <a:spcPts val="0"/>
              </a:spcBef>
              <a:spcAft>
                <a:spcPts val="2400"/>
              </a:spcAft>
            </a:pPr>
            <a:r>
              <a:rPr lang="en-US" sz="2800" dirty="0"/>
              <a:t>“John” was written </a:t>
            </a:r>
            <a:r>
              <a:rPr lang="en-US" sz="2800" b="1" dirty="0">
                <a:solidFill>
                  <a:srgbClr val="FFFF00"/>
                </a:solidFill>
              </a:rPr>
              <a:t>after</a:t>
            </a:r>
            <a:r>
              <a:rPr lang="en-US" sz="2800" dirty="0"/>
              <a:t> the Synoptic Gospels  </a:t>
            </a:r>
            <a:r>
              <a:rPr lang="en-US" sz="2000" dirty="0"/>
              <a:t>(Irenaeus, Muratorian Canon, Clement)</a:t>
            </a:r>
          </a:p>
          <a:p>
            <a:pPr marL="457200" indent="-457200">
              <a:spcBef>
                <a:spcPts val="0"/>
              </a:spcBef>
              <a:spcAft>
                <a:spcPts val="2400"/>
              </a:spcAft>
            </a:pPr>
            <a:r>
              <a:rPr lang="en-US" sz="2800" dirty="0"/>
              <a:t>“John” was written </a:t>
            </a:r>
            <a:r>
              <a:rPr lang="en-US" sz="2800" b="1" dirty="0">
                <a:solidFill>
                  <a:srgbClr val="FFFF00"/>
                </a:solidFill>
              </a:rPr>
              <a:t>after</a:t>
            </a:r>
            <a:r>
              <a:rPr lang="en-US" sz="2800" dirty="0"/>
              <a:t> his exile and </a:t>
            </a:r>
            <a:r>
              <a:rPr lang="en-US" sz="2800" b="1" dirty="0">
                <a:solidFill>
                  <a:srgbClr val="FFFF00"/>
                </a:solidFill>
              </a:rPr>
              <a:t>after</a:t>
            </a:r>
            <a:r>
              <a:rPr lang="en-US" sz="2800" dirty="0"/>
              <a:t> he wrote Revelation  </a:t>
            </a:r>
            <a:r>
              <a:rPr lang="en-US" sz="2000" dirty="0"/>
              <a:t>(Monarchian Prologue, AD 200)</a:t>
            </a:r>
          </a:p>
          <a:p>
            <a:pPr marL="457200" indent="-457200">
              <a:spcBef>
                <a:spcPts val="0"/>
              </a:spcBef>
              <a:spcAft>
                <a:spcPts val="2400"/>
              </a:spcAft>
            </a:pPr>
            <a:r>
              <a:rPr lang="en-US" sz="2800" dirty="0"/>
              <a:t>Tradition that it was written during the reign of </a:t>
            </a:r>
            <a:r>
              <a:rPr lang="en-US" sz="2800" b="1" dirty="0">
                <a:solidFill>
                  <a:srgbClr val="FFFF00"/>
                </a:solidFill>
              </a:rPr>
              <a:t>Domitian</a:t>
            </a:r>
            <a:r>
              <a:rPr lang="en-US" sz="2800" dirty="0"/>
              <a:t>  (AD 81-96)</a:t>
            </a:r>
          </a:p>
          <a:p>
            <a:pPr marL="457200" indent="-457200">
              <a:spcBef>
                <a:spcPts val="0"/>
              </a:spcBef>
              <a:spcAft>
                <a:spcPts val="2400"/>
              </a:spcAft>
            </a:pPr>
            <a:endParaRPr lang="en-US" sz="2800" dirty="0"/>
          </a:p>
          <a:p>
            <a:pPr marL="457200" indent="-457200">
              <a:spcBef>
                <a:spcPts val="0"/>
              </a:spcBef>
              <a:spcAft>
                <a:spcPts val="2400"/>
              </a:spcAft>
            </a:pPr>
            <a:endParaRPr lang="en-US" sz="2800" dirty="0"/>
          </a:p>
          <a:p>
            <a:pPr marL="457200" indent="-457200">
              <a:spcBef>
                <a:spcPts val="0"/>
              </a:spcBef>
              <a:spcAft>
                <a:spcPts val="2400"/>
              </a:spcAft>
            </a:pPr>
            <a:endParaRPr lang="en-US" sz="2000" dirty="0"/>
          </a:p>
          <a:p>
            <a:pPr marL="457200" indent="-457200">
              <a:spcBef>
                <a:spcPts val="0"/>
              </a:spcBef>
              <a:spcAft>
                <a:spcPts val="2400"/>
              </a:spcAft>
            </a:pPr>
            <a:endParaRPr lang="en-US" sz="2800" dirty="0"/>
          </a:p>
          <a:p>
            <a:pPr marL="457200" indent="-457200">
              <a:spcBef>
                <a:spcPts val="0"/>
              </a:spcBef>
              <a:spcAft>
                <a:spcPts val="2400"/>
              </a:spcAft>
            </a:pPr>
            <a:endParaRPr lang="en-US" sz="2800" dirty="0"/>
          </a:p>
          <a:p>
            <a:pPr marL="457200" indent="-457200">
              <a:spcBef>
                <a:spcPts val="0"/>
              </a:spcBef>
              <a:spcAft>
                <a:spcPts val="2400"/>
              </a:spcAft>
            </a:pPr>
            <a:endParaRPr lang="en-US" sz="2800" dirty="0"/>
          </a:p>
          <a:p>
            <a:pPr marL="457200" indent="-457200">
              <a:spcBef>
                <a:spcPts val="0"/>
              </a:spcBef>
              <a:spcAft>
                <a:spcPts val="2400"/>
              </a:spcAft>
            </a:pPr>
            <a:endParaRPr lang="en-US" sz="2800" dirty="0"/>
          </a:p>
        </p:txBody>
      </p:sp>
      <p:sp>
        <p:nvSpPr>
          <p:cNvPr id="4" name="Slide Number Placeholder 3">
            <a:extLst>
              <a:ext uri="{FF2B5EF4-FFF2-40B4-BE49-F238E27FC236}">
                <a16:creationId xmlns:a16="http://schemas.microsoft.com/office/drawing/2014/main" id="{249133FA-7949-2A01-2296-9E31F2FD760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6CF2ED-02A4-4ACC-9823-C2E719159080}"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Date Placeholder 4">
            <a:extLst>
              <a:ext uri="{FF2B5EF4-FFF2-40B4-BE49-F238E27FC236}">
                <a16:creationId xmlns:a16="http://schemas.microsoft.com/office/drawing/2014/main" id="{E6EE87A3-EEC4-6983-BC05-385045C0723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106</a:t>
            </a:r>
          </a:p>
        </p:txBody>
      </p:sp>
      <p:sp>
        <p:nvSpPr>
          <p:cNvPr id="6" name="Footer Placeholder 5">
            <a:extLst>
              <a:ext uri="{FF2B5EF4-FFF2-40B4-BE49-F238E27FC236}">
                <a16:creationId xmlns:a16="http://schemas.microsoft.com/office/drawing/2014/main" id="{DC59879D-5F93-68E8-5249-CDF1038851D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Tree>
    <p:extLst>
      <p:ext uri="{BB962C8B-B14F-4D97-AF65-F5344CB8AC3E}">
        <p14:creationId xmlns:p14="http://schemas.microsoft.com/office/powerpoint/2010/main" val="107537455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618453-DAB5-4FF4-8E40-F26A9DB03BEB}"/>
              </a:ext>
            </a:extLst>
          </p:cNvPr>
          <p:cNvSpPr>
            <a:spLocks noGrp="1"/>
          </p:cNvSpPr>
          <p:nvPr>
            <p:ph type="title"/>
          </p:nvPr>
        </p:nvSpPr>
        <p:spPr/>
        <p:txBody>
          <a:bodyPr/>
          <a:lstStyle/>
          <a:p>
            <a:r>
              <a:rPr lang="en-US"/>
              <a:t>Arguments For Late Date</a:t>
            </a:r>
          </a:p>
        </p:txBody>
      </p:sp>
      <p:sp>
        <p:nvSpPr>
          <p:cNvPr id="3" name="Content Placeholder 2">
            <a:extLst>
              <a:ext uri="{FF2B5EF4-FFF2-40B4-BE49-F238E27FC236}">
                <a16:creationId xmlns:a16="http://schemas.microsoft.com/office/drawing/2014/main" id="{C88F2F3F-1D52-4522-A60E-062B39F049F9}"/>
              </a:ext>
            </a:extLst>
          </p:cNvPr>
          <p:cNvSpPr>
            <a:spLocks noGrp="1"/>
          </p:cNvSpPr>
          <p:nvPr>
            <p:ph idx="1"/>
          </p:nvPr>
        </p:nvSpPr>
        <p:spPr/>
        <p:txBody>
          <a:bodyPr/>
          <a:lstStyle/>
          <a:p>
            <a:pPr marL="457200" indent="-457200">
              <a:spcBef>
                <a:spcPts val="0"/>
              </a:spcBef>
              <a:spcAft>
                <a:spcPts val="2400"/>
              </a:spcAft>
            </a:pPr>
            <a:r>
              <a:rPr lang="en-US" sz="2800" dirty="0"/>
              <a:t>Tradition that John lived into the reign of </a:t>
            </a:r>
            <a:r>
              <a:rPr lang="en-US" sz="2800" b="1" dirty="0">
                <a:solidFill>
                  <a:srgbClr val="FFFF00"/>
                </a:solidFill>
              </a:rPr>
              <a:t>Trajan</a:t>
            </a:r>
            <a:r>
              <a:rPr lang="en-US" sz="2800" dirty="0"/>
              <a:t>  (AD 98-117)</a:t>
            </a:r>
          </a:p>
          <a:p>
            <a:pPr marL="857250" lvl="1" indent="-457200">
              <a:spcBef>
                <a:spcPts val="0"/>
              </a:spcBef>
              <a:spcAft>
                <a:spcPts val="2400"/>
              </a:spcAft>
            </a:pPr>
            <a:r>
              <a:rPr lang="en-US" sz="2400" dirty="0"/>
              <a:t>Irenaeus  (“Against Heresies,” 2.22.5; 3.3.4)</a:t>
            </a:r>
          </a:p>
          <a:p>
            <a:pPr marL="857250" lvl="1" indent="-457200">
              <a:spcBef>
                <a:spcPts val="0"/>
              </a:spcBef>
              <a:spcAft>
                <a:spcPts val="2400"/>
              </a:spcAft>
            </a:pPr>
            <a:r>
              <a:rPr lang="en-US" sz="2400" dirty="0"/>
              <a:t>Eusebius  (“Church History,” 3.23.3-4)</a:t>
            </a:r>
          </a:p>
          <a:p>
            <a:pPr marL="857250" lvl="1" indent="-457200">
              <a:spcBef>
                <a:spcPts val="0"/>
              </a:spcBef>
              <a:spcAft>
                <a:spcPts val="2400"/>
              </a:spcAft>
            </a:pPr>
            <a:r>
              <a:rPr lang="en-US" sz="2400" dirty="0"/>
              <a:t>Jerome  (“Lives of Illustrious Men,” 9)</a:t>
            </a:r>
          </a:p>
          <a:p>
            <a:pPr marL="404813" indent="-457200"/>
            <a:r>
              <a:rPr lang="en-US" b="1" dirty="0">
                <a:solidFill>
                  <a:srgbClr val="FFFF00"/>
                </a:solidFill>
              </a:rPr>
              <a:t>Order</a:t>
            </a:r>
            <a:r>
              <a:rPr lang="en-US" dirty="0">
                <a:effectLst/>
              </a:rPr>
              <a:t> of writing:  Matthew, Mark, Luke, John  </a:t>
            </a:r>
            <a:r>
              <a:rPr lang="en-US" sz="2000" dirty="0">
                <a:effectLst/>
              </a:rPr>
              <a:t>(Early church view)</a:t>
            </a:r>
          </a:p>
        </p:txBody>
      </p:sp>
      <p:sp>
        <p:nvSpPr>
          <p:cNvPr id="4" name="Footer Placeholder 3">
            <a:extLst>
              <a:ext uri="{FF2B5EF4-FFF2-40B4-BE49-F238E27FC236}">
                <a16:creationId xmlns:a16="http://schemas.microsoft.com/office/drawing/2014/main" id="{4F22DFDA-9B49-4ECA-A35A-B6E9B12D3E1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5" name="Slide Number Placeholder 4">
            <a:extLst>
              <a:ext uri="{FF2B5EF4-FFF2-40B4-BE49-F238E27FC236}">
                <a16:creationId xmlns:a16="http://schemas.microsoft.com/office/drawing/2014/main" id="{EC1D2357-59BB-4DC6-856C-8DB9661EA5B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832</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19946F7C-CAB3-137D-AA21-D587BE4645C3}"/>
              </a:ext>
            </a:extLst>
          </p:cNvPr>
          <p:cNvSpPr>
            <a:spLocks noGrp="1"/>
          </p:cNvSpPr>
          <p:nvPr>
            <p:ph type="dt" sz="half" idx="10"/>
          </p:nvPr>
        </p:nvSpPr>
        <p:spPr/>
        <p:txBody>
          <a:bodyPr/>
          <a:lstStyle/>
          <a:p>
            <a:r>
              <a:rPr lang="en-US" dirty="0"/>
              <a:t>Outline, 107</a:t>
            </a:r>
          </a:p>
        </p:txBody>
      </p:sp>
    </p:spTree>
    <p:extLst>
      <p:ext uri="{BB962C8B-B14F-4D97-AF65-F5344CB8AC3E}">
        <p14:creationId xmlns:p14="http://schemas.microsoft.com/office/powerpoint/2010/main" val="230097189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618453-DAB5-4FF4-8E40-F26A9DB03BEB}"/>
              </a:ext>
            </a:extLst>
          </p:cNvPr>
          <p:cNvSpPr>
            <a:spLocks noGrp="1"/>
          </p:cNvSpPr>
          <p:nvPr>
            <p:ph type="title"/>
          </p:nvPr>
        </p:nvSpPr>
        <p:spPr/>
        <p:txBody>
          <a:bodyPr/>
          <a:lstStyle/>
          <a:p>
            <a:r>
              <a:rPr lang="en-US"/>
              <a:t>Arguments For Late Date</a:t>
            </a:r>
          </a:p>
        </p:txBody>
      </p:sp>
      <p:sp>
        <p:nvSpPr>
          <p:cNvPr id="3" name="Content Placeholder 2">
            <a:extLst>
              <a:ext uri="{FF2B5EF4-FFF2-40B4-BE49-F238E27FC236}">
                <a16:creationId xmlns:a16="http://schemas.microsoft.com/office/drawing/2014/main" id="{C88F2F3F-1D52-4522-A60E-062B39F049F9}"/>
              </a:ext>
            </a:extLst>
          </p:cNvPr>
          <p:cNvSpPr>
            <a:spLocks noGrp="1"/>
          </p:cNvSpPr>
          <p:nvPr>
            <p:ph idx="1"/>
          </p:nvPr>
        </p:nvSpPr>
        <p:spPr/>
        <p:txBody>
          <a:bodyPr/>
          <a:lstStyle/>
          <a:p>
            <a:pPr marL="457200" indent="-457200">
              <a:spcBef>
                <a:spcPts val="0"/>
              </a:spcBef>
              <a:spcAft>
                <a:spcPts val="2400"/>
              </a:spcAft>
            </a:pPr>
            <a:r>
              <a:rPr lang="en-US" sz="2800" dirty="0"/>
              <a:t>No mention of </a:t>
            </a:r>
            <a:r>
              <a:rPr lang="en-US" b="1" dirty="0">
                <a:solidFill>
                  <a:srgbClr val="FFFF00"/>
                </a:solidFill>
              </a:rPr>
              <a:t>“scribes”</a:t>
            </a:r>
          </a:p>
          <a:p>
            <a:pPr marL="457200" indent="-457200"/>
            <a:r>
              <a:rPr lang="en-US" dirty="0"/>
              <a:t>No reference to </a:t>
            </a:r>
            <a:r>
              <a:rPr lang="en-US" b="1" dirty="0">
                <a:solidFill>
                  <a:srgbClr val="FFFF00"/>
                </a:solidFill>
              </a:rPr>
              <a:t>Jerusalem’s destruction</a:t>
            </a:r>
          </a:p>
          <a:p>
            <a:pPr marL="457200" indent="-457200">
              <a:spcBef>
                <a:spcPts val="0"/>
              </a:spcBef>
              <a:spcAft>
                <a:spcPts val="2400"/>
              </a:spcAft>
            </a:pPr>
            <a:r>
              <a:rPr lang="en-US" sz="2800" dirty="0"/>
              <a:t>Christians being </a:t>
            </a:r>
            <a:r>
              <a:rPr lang="en-US" sz="2800" b="1" dirty="0">
                <a:solidFill>
                  <a:srgbClr val="FFFF00"/>
                </a:solidFill>
              </a:rPr>
              <a:t>“put out of the synagogue”</a:t>
            </a:r>
            <a:r>
              <a:rPr lang="en-US" sz="2800" dirty="0"/>
              <a:t>  (Jn. 9:22; 12:42; 16:2)</a:t>
            </a:r>
          </a:p>
          <a:p>
            <a:pPr marL="457200" indent="-457200">
              <a:spcBef>
                <a:spcPts val="0"/>
              </a:spcBef>
              <a:spcAft>
                <a:spcPts val="2400"/>
              </a:spcAft>
            </a:pPr>
            <a:r>
              <a:rPr lang="en-US" sz="2800" dirty="0"/>
              <a:t>No mention of </a:t>
            </a:r>
            <a:r>
              <a:rPr lang="en-US" sz="2800" b="1" dirty="0">
                <a:solidFill>
                  <a:srgbClr val="FFFF00"/>
                </a:solidFill>
              </a:rPr>
              <a:t>Sadducees</a:t>
            </a:r>
            <a:r>
              <a:rPr lang="en-US" sz="2800" dirty="0"/>
              <a:t>, whose influence declined after AD 70</a:t>
            </a:r>
          </a:p>
          <a:p>
            <a:pPr marL="457200" indent="-457200">
              <a:spcBef>
                <a:spcPts val="0"/>
              </a:spcBef>
              <a:spcAft>
                <a:spcPts val="2400"/>
              </a:spcAft>
            </a:pPr>
            <a:r>
              <a:rPr lang="en-US" sz="2800" b="1" dirty="0">
                <a:solidFill>
                  <a:srgbClr val="FFFF00"/>
                </a:solidFill>
              </a:rPr>
              <a:t>High Christology </a:t>
            </a:r>
            <a:r>
              <a:rPr lang="en-US" sz="2800" dirty="0"/>
              <a:t>fits a later date  (Jn. 1:1-18; 5:18; 8:58; 10:30; 20:28)</a:t>
            </a:r>
          </a:p>
        </p:txBody>
      </p:sp>
      <p:sp>
        <p:nvSpPr>
          <p:cNvPr id="4" name="Footer Placeholder 3">
            <a:extLst>
              <a:ext uri="{FF2B5EF4-FFF2-40B4-BE49-F238E27FC236}">
                <a16:creationId xmlns:a16="http://schemas.microsoft.com/office/drawing/2014/main" id="{4F22DFDA-9B49-4ECA-A35A-B6E9B12D3E1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rPr>
              <a:t>Kevin Kay</a:t>
            </a:r>
          </a:p>
        </p:txBody>
      </p:sp>
      <p:sp>
        <p:nvSpPr>
          <p:cNvPr id="5" name="Slide Number Placeholder 4">
            <a:extLst>
              <a:ext uri="{FF2B5EF4-FFF2-40B4-BE49-F238E27FC236}">
                <a16:creationId xmlns:a16="http://schemas.microsoft.com/office/drawing/2014/main" id="{EC1D2357-59BB-4DC6-856C-8DB9661EA5B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E44734-B673-4168-BD93-9062901D4ED4}" type="slidenum">
              <a:rPr kumimoji="0" lang="en-US" sz="20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833</a:t>
            </a:fld>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mn-ea"/>
              <a:cs typeface="+mn-cs"/>
            </a:endParaRPr>
          </a:p>
        </p:txBody>
      </p:sp>
      <p:sp>
        <p:nvSpPr>
          <p:cNvPr id="6" name="Date Placeholder 5">
            <a:extLst>
              <a:ext uri="{FF2B5EF4-FFF2-40B4-BE49-F238E27FC236}">
                <a16:creationId xmlns:a16="http://schemas.microsoft.com/office/drawing/2014/main" id="{67D4C808-B493-7EF6-6300-FF5ED09DB5E6}"/>
              </a:ext>
            </a:extLst>
          </p:cNvPr>
          <p:cNvSpPr>
            <a:spLocks noGrp="1"/>
          </p:cNvSpPr>
          <p:nvPr>
            <p:ph type="dt" sz="half" idx="10"/>
          </p:nvPr>
        </p:nvSpPr>
        <p:spPr/>
        <p:txBody>
          <a:bodyPr/>
          <a:lstStyle/>
          <a:p>
            <a:r>
              <a:rPr lang="en-US" dirty="0"/>
              <a:t>Outline, 107</a:t>
            </a:r>
          </a:p>
        </p:txBody>
      </p:sp>
    </p:spTree>
    <p:extLst>
      <p:ext uri="{BB962C8B-B14F-4D97-AF65-F5344CB8AC3E}">
        <p14:creationId xmlns:p14="http://schemas.microsoft.com/office/powerpoint/2010/main" val="5228460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198439-6442-7F3B-BD3B-622D10008E75}"/>
              </a:ext>
            </a:extLst>
          </p:cNvPr>
          <p:cNvSpPr>
            <a:spLocks noGrp="1"/>
          </p:cNvSpPr>
          <p:nvPr>
            <p:ph type="title"/>
          </p:nvPr>
        </p:nvSpPr>
        <p:spPr/>
        <p:txBody>
          <a:bodyPr/>
          <a:lstStyle/>
          <a:p>
            <a:r>
              <a:rPr lang="en-US" dirty="0"/>
              <a:t>Why Wait To Write?</a:t>
            </a:r>
          </a:p>
        </p:txBody>
      </p:sp>
      <p:sp>
        <p:nvSpPr>
          <p:cNvPr id="3" name="Content Placeholder 2">
            <a:extLst>
              <a:ext uri="{FF2B5EF4-FFF2-40B4-BE49-F238E27FC236}">
                <a16:creationId xmlns:a16="http://schemas.microsoft.com/office/drawing/2014/main" id="{4D8D0807-9A74-A0D3-BD2C-244996877F8F}"/>
              </a:ext>
            </a:extLst>
          </p:cNvPr>
          <p:cNvSpPr>
            <a:spLocks noGrp="1"/>
          </p:cNvSpPr>
          <p:nvPr>
            <p:ph idx="1"/>
          </p:nvPr>
        </p:nvSpPr>
        <p:spPr>
          <a:xfrm>
            <a:off x="457200" y="1420814"/>
            <a:ext cx="8229600" cy="4710112"/>
          </a:xfrm>
        </p:spPr>
        <p:txBody>
          <a:bodyPr/>
          <a:lstStyle/>
          <a:p>
            <a:r>
              <a:rPr lang="en-US" sz="2500" dirty="0"/>
              <a:t>Belief in an </a:t>
            </a:r>
            <a:r>
              <a:rPr lang="en-US" sz="2500" b="1" dirty="0">
                <a:solidFill>
                  <a:srgbClr val="FFFF00"/>
                </a:solidFill>
              </a:rPr>
              <a:t>imminent Second Coming</a:t>
            </a:r>
          </a:p>
          <a:p>
            <a:pPr lvl="1"/>
            <a:r>
              <a:rPr lang="en-US" dirty="0"/>
              <a:t>Qumran community believed in an imminent Second Coming and they wrote a lot</a:t>
            </a:r>
          </a:p>
          <a:p>
            <a:pPr lvl="1"/>
            <a:r>
              <a:rPr lang="en-US" dirty="0"/>
              <a:t>Modern apocalyptic groups [</a:t>
            </a:r>
            <a:r>
              <a:rPr lang="en-US" dirty="0" err="1"/>
              <a:t>JW’s</a:t>
            </a:r>
            <a:r>
              <a:rPr lang="en-US" dirty="0"/>
              <a:t>] believe in an imminent Second Coming and they write a lot</a:t>
            </a:r>
          </a:p>
          <a:p>
            <a:pPr lvl="1"/>
            <a:r>
              <a:rPr lang="en-US" dirty="0"/>
              <a:t>While first-century Christians believed that Jesus could return soon, and some in Thessalonica stopped working because they evidently believed that He would return soon (cf. 1 Th. 4:11; 2 Th. 3:8, 10-12), Paul did not necessarily believe that</a:t>
            </a:r>
          </a:p>
        </p:txBody>
      </p:sp>
      <p:sp>
        <p:nvSpPr>
          <p:cNvPr id="4" name="Footer Placeholder 3">
            <a:extLst>
              <a:ext uri="{FF2B5EF4-FFF2-40B4-BE49-F238E27FC236}">
                <a16:creationId xmlns:a16="http://schemas.microsoft.com/office/drawing/2014/main" id="{532577AF-1B08-2E69-B368-FE38A4119B28}"/>
              </a:ext>
            </a:extLst>
          </p:cNvPr>
          <p:cNvSpPr>
            <a:spLocks noGrp="1"/>
          </p:cNvSpPr>
          <p:nvPr>
            <p:ph type="ftr" sz="quarter" idx="11"/>
          </p:nvPr>
        </p:nvSpPr>
        <p:spPr>
          <a:xfrm>
            <a:off x="2943808" y="6278563"/>
            <a:ext cx="3075992" cy="457200"/>
          </a:xfrm>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A1FF6C42-6B10-76F4-7FDD-B667500760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B5B4B859-CD89-E54F-87E1-7EDE8C6C597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107</a:t>
            </a:r>
          </a:p>
        </p:txBody>
      </p:sp>
    </p:spTree>
    <p:extLst>
      <p:ext uri="{BB962C8B-B14F-4D97-AF65-F5344CB8AC3E}">
        <p14:creationId xmlns:p14="http://schemas.microsoft.com/office/powerpoint/2010/main" val="10826186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3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ABA1BC7E-03D6-5F7E-87B9-D2823D3A0C0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2D5D4B9-C70D-C759-EF7D-B0C2FE00FBC5}"/>
              </a:ext>
            </a:extLst>
          </p:cNvPr>
          <p:cNvSpPr>
            <a:spLocks noGrp="1"/>
          </p:cNvSpPr>
          <p:nvPr>
            <p:ph type="title"/>
          </p:nvPr>
        </p:nvSpPr>
        <p:spPr/>
        <p:txBody>
          <a:bodyPr/>
          <a:lstStyle/>
          <a:p>
            <a:r>
              <a:rPr lang="en-US" dirty="0"/>
              <a:t>Why Wait To Write?</a:t>
            </a:r>
          </a:p>
        </p:txBody>
      </p:sp>
      <p:sp>
        <p:nvSpPr>
          <p:cNvPr id="3" name="Content Placeholder 2">
            <a:extLst>
              <a:ext uri="{FF2B5EF4-FFF2-40B4-BE49-F238E27FC236}">
                <a16:creationId xmlns:a16="http://schemas.microsoft.com/office/drawing/2014/main" id="{ED97903A-5EE7-841E-0444-8E7FD70CEEAE}"/>
              </a:ext>
            </a:extLst>
          </p:cNvPr>
          <p:cNvSpPr>
            <a:spLocks noGrp="1"/>
          </p:cNvSpPr>
          <p:nvPr>
            <p:ph idx="1"/>
          </p:nvPr>
        </p:nvSpPr>
        <p:spPr>
          <a:xfrm>
            <a:off x="457200" y="1420814"/>
            <a:ext cx="8229600" cy="4710112"/>
          </a:xfrm>
        </p:spPr>
        <p:txBody>
          <a:bodyPr/>
          <a:lstStyle/>
          <a:p>
            <a:r>
              <a:rPr lang="en-US" dirty="0"/>
              <a:t>They were busy fulfilling the </a:t>
            </a:r>
            <a:r>
              <a:rPr lang="en-US" b="1" dirty="0">
                <a:solidFill>
                  <a:srgbClr val="FFFF00"/>
                </a:solidFill>
              </a:rPr>
              <a:t>Great Commission</a:t>
            </a:r>
          </a:p>
          <a:p>
            <a:r>
              <a:rPr lang="en-US" dirty="0"/>
              <a:t>The eyewitnesses were </a:t>
            </a:r>
            <a:r>
              <a:rPr lang="en-US" b="1" dirty="0">
                <a:solidFill>
                  <a:srgbClr val="FFFF00"/>
                </a:solidFill>
              </a:rPr>
              <a:t>still living</a:t>
            </a:r>
            <a:endParaRPr lang="en-US" dirty="0"/>
          </a:p>
          <a:p>
            <a:r>
              <a:rPr lang="en-US" dirty="0"/>
              <a:t>Writing took </a:t>
            </a:r>
            <a:r>
              <a:rPr lang="en-US" b="1" dirty="0">
                <a:solidFill>
                  <a:srgbClr val="FFFF00"/>
                </a:solidFill>
              </a:rPr>
              <a:t>time</a:t>
            </a:r>
            <a:r>
              <a:rPr lang="en-US" dirty="0"/>
              <a:t> and </a:t>
            </a:r>
            <a:r>
              <a:rPr lang="en-US" b="1" dirty="0">
                <a:solidFill>
                  <a:srgbClr val="FFFF00"/>
                </a:solidFill>
              </a:rPr>
              <a:t>painstaking research</a:t>
            </a:r>
            <a:r>
              <a:rPr lang="en-US" dirty="0"/>
              <a:t>  (Lk. 1:1-4)</a:t>
            </a:r>
          </a:p>
        </p:txBody>
      </p:sp>
      <p:sp>
        <p:nvSpPr>
          <p:cNvPr id="4" name="Footer Placeholder 3">
            <a:extLst>
              <a:ext uri="{FF2B5EF4-FFF2-40B4-BE49-F238E27FC236}">
                <a16:creationId xmlns:a16="http://schemas.microsoft.com/office/drawing/2014/main" id="{F06B3F66-AFD5-0DD4-996B-F00C4687548E}"/>
              </a:ext>
            </a:extLst>
          </p:cNvPr>
          <p:cNvSpPr>
            <a:spLocks noGrp="1"/>
          </p:cNvSpPr>
          <p:nvPr>
            <p:ph type="ftr" sz="quarter" idx="11"/>
          </p:nvPr>
        </p:nvSpPr>
        <p:spPr>
          <a:xfrm>
            <a:off x="2943808" y="6278563"/>
            <a:ext cx="3075992" cy="457200"/>
          </a:xfrm>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endPar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3CBCB1F5-D415-6436-EAEF-23F4155CF08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6528990E-9BFC-A0C3-A48C-02F68545A72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107</a:t>
            </a:r>
          </a:p>
        </p:txBody>
      </p:sp>
    </p:spTree>
    <p:extLst>
      <p:ext uri="{BB962C8B-B14F-4D97-AF65-F5344CB8AC3E}">
        <p14:creationId xmlns:p14="http://schemas.microsoft.com/office/powerpoint/2010/main" val="1108670650"/>
      </p:ext>
    </p:extLst>
  </p:cSld>
  <p:clrMapOvr>
    <a:masterClrMapping/>
  </p:clrMapOvr>
  <p:transition spd="med">
    <p:pull/>
  </p:transition>
</p:sld>
</file>

<file path=ppt/slides/slide83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FF59F3E-35E7-1569-920C-489A43DE6C1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76E4519-CC95-98C5-E674-37D216F65F61}"/>
              </a:ext>
            </a:extLst>
          </p:cNvPr>
          <p:cNvSpPr>
            <a:spLocks noGrp="1"/>
          </p:cNvSpPr>
          <p:nvPr>
            <p:ph type="title"/>
          </p:nvPr>
        </p:nvSpPr>
        <p:spPr/>
        <p:txBody>
          <a:bodyPr/>
          <a:lstStyle/>
          <a:p>
            <a:r>
              <a:rPr lang="en-US" dirty="0"/>
              <a:t>Gospels Were Needed</a:t>
            </a:r>
          </a:p>
        </p:txBody>
      </p:sp>
      <p:sp>
        <p:nvSpPr>
          <p:cNvPr id="3" name="Content Placeholder 2">
            <a:extLst>
              <a:ext uri="{FF2B5EF4-FFF2-40B4-BE49-F238E27FC236}">
                <a16:creationId xmlns:a16="http://schemas.microsoft.com/office/drawing/2014/main" id="{4D32F8B1-4D4B-3327-5F69-E94FD506BBBF}"/>
              </a:ext>
            </a:extLst>
          </p:cNvPr>
          <p:cNvSpPr>
            <a:spLocks noGrp="1"/>
          </p:cNvSpPr>
          <p:nvPr>
            <p:ph idx="1"/>
          </p:nvPr>
        </p:nvSpPr>
        <p:spPr>
          <a:xfrm>
            <a:off x="457200" y="1420813"/>
            <a:ext cx="8229600" cy="4857749"/>
          </a:xfrm>
        </p:spPr>
        <p:txBody>
          <a:bodyPr/>
          <a:lstStyle/>
          <a:p>
            <a:r>
              <a:rPr lang="en-US" dirty="0"/>
              <a:t>Eyewitnesses began to </a:t>
            </a:r>
            <a:r>
              <a:rPr lang="en-US" b="1" dirty="0">
                <a:solidFill>
                  <a:srgbClr val="FFFF00"/>
                </a:solidFill>
              </a:rPr>
              <a:t>die</a:t>
            </a:r>
          </a:p>
          <a:p>
            <a:pPr lvl="1"/>
            <a:r>
              <a:rPr lang="en-US" dirty="0"/>
              <a:t>Peter explains that he wrote so that Christians could have a permanent record of his teaching after his death  (2 Pet. 1:12-15; 3:1-2)</a:t>
            </a:r>
          </a:p>
          <a:p>
            <a:r>
              <a:rPr lang="en-US" b="1" dirty="0">
                <a:solidFill>
                  <a:srgbClr val="FFFF00"/>
                </a:solidFill>
              </a:rPr>
              <a:t>Numerical growth </a:t>
            </a:r>
            <a:r>
              <a:rPr lang="en-US" dirty="0"/>
              <a:t>and</a:t>
            </a:r>
            <a:r>
              <a:rPr lang="en-US" b="1" dirty="0">
                <a:solidFill>
                  <a:srgbClr val="FFFF00"/>
                </a:solidFill>
              </a:rPr>
              <a:t> multiple churches </a:t>
            </a:r>
            <a:r>
              <a:rPr lang="en-US" dirty="0"/>
              <a:t>all over the Roman empire created a demand</a:t>
            </a:r>
          </a:p>
          <a:p>
            <a:pPr lvl="1"/>
            <a:r>
              <a:rPr lang="en-US" dirty="0"/>
              <a:t>Written documents that were distributed widely could inform and instruct more people than a limited number of inspired men</a:t>
            </a:r>
          </a:p>
        </p:txBody>
      </p:sp>
      <p:sp>
        <p:nvSpPr>
          <p:cNvPr id="4" name="Date Placeholder 3">
            <a:extLst>
              <a:ext uri="{FF2B5EF4-FFF2-40B4-BE49-F238E27FC236}">
                <a16:creationId xmlns:a16="http://schemas.microsoft.com/office/drawing/2014/main" id="{AE666072-82A9-F345-8919-E4388CB310C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108</a:t>
            </a:r>
          </a:p>
        </p:txBody>
      </p:sp>
      <p:sp>
        <p:nvSpPr>
          <p:cNvPr id="5" name="Footer Placeholder 4">
            <a:extLst>
              <a:ext uri="{FF2B5EF4-FFF2-40B4-BE49-F238E27FC236}">
                <a16:creationId xmlns:a16="http://schemas.microsoft.com/office/drawing/2014/main" id="{83FBE453-1690-1202-8D00-31B12BD8D1F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9275AE9E-3EF4-CEE5-B975-09A192AB387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3557376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3C87F9-31E7-29A3-3212-F8F210A6C8FD}"/>
              </a:ext>
            </a:extLst>
          </p:cNvPr>
          <p:cNvSpPr>
            <a:spLocks noGrp="1"/>
          </p:cNvSpPr>
          <p:nvPr>
            <p:ph type="title"/>
          </p:nvPr>
        </p:nvSpPr>
        <p:spPr/>
        <p:txBody>
          <a:bodyPr/>
          <a:lstStyle/>
          <a:p>
            <a:r>
              <a:rPr lang="en-US" dirty="0"/>
              <a:t>Gospels Were Needed</a:t>
            </a:r>
          </a:p>
        </p:txBody>
      </p:sp>
      <p:sp>
        <p:nvSpPr>
          <p:cNvPr id="3" name="Content Placeholder 2">
            <a:extLst>
              <a:ext uri="{FF2B5EF4-FFF2-40B4-BE49-F238E27FC236}">
                <a16:creationId xmlns:a16="http://schemas.microsoft.com/office/drawing/2014/main" id="{1C1D94E9-A3B9-6EB2-2EB3-2F88CF8CC6B7}"/>
              </a:ext>
            </a:extLst>
          </p:cNvPr>
          <p:cNvSpPr>
            <a:spLocks noGrp="1"/>
          </p:cNvSpPr>
          <p:nvPr>
            <p:ph idx="1"/>
          </p:nvPr>
        </p:nvSpPr>
        <p:spPr/>
        <p:txBody>
          <a:bodyPr/>
          <a:lstStyle/>
          <a:p>
            <a:r>
              <a:rPr lang="en-US" dirty="0"/>
              <a:t>This took </a:t>
            </a:r>
            <a:r>
              <a:rPr lang="en-US" b="1" dirty="0">
                <a:solidFill>
                  <a:srgbClr val="FFFF00"/>
                </a:solidFill>
              </a:rPr>
              <a:t>painstaking research  </a:t>
            </a:r>
            <a:r>
              <a:rPr lang="en-US" dirty="0"/>
              <a:t>(Lk. 1:1-4)</a:t>
            </a:r>
          </a:p>
          <a:p>
            <a:endParaRPr lang="en-US" dirty="0"/>
          </a:p>
        </p:txBody>
      </p:sp>
      <p:sp>
        <p:nvSpPr>
          <p:cNvPr id="4" name="Date Placeholder 3">
            <a:extLst>
              <a:ext uri="{FF2B5EF4-FFF2-40B4-BE49-F238E27FC236}">
                <a16:creationId xmlns:a16="http://schemas.microsoft.com/office/drawing/2014/main" id="{9CD42B09-6D2C-9966-B072-A579A9044E44}"/>
              </a:ext>
            </a:extLst>
          </p:cNvPr>
          <p:cNvSpPr>
            <a:spLocks noGrp="1"/>
          </p:cNvSpPr>
          <p:nvPr>
            <p:ph type="dt" sz="half" idx="10"/>
          </p:nvPr>
        </p:nvSpPr>
        <p:spPr/>
        <p:txBody>
          <a:bodyPr/>
          <a:lstStyle/>
          <a:p>
            <a:r>
              <a:rPr lang="en-US" dirty="0"/>
              <a:t>Outline, 108</a:t>
            </a:r>
          </a:p>
        </p:txBody>
      </p:sp>
      <p:sp>
        <p:nvSpPr>
          <p:cNvPr id="5" name="Footer Placeholder 4">
            <a:extLst>
              <a:ext uri="{FF2B5EF4-FFF2-40B4-BE49-F238E27FC236}">
                <a16:creationId xmlns:a16="http://schemas.microsoft.com/office/drawing/2014/main" id="{D01E6293-1608-80DC-E3C4-17043D38D72D}"/>
              </a:ext>
            </a:extLst>
          </p:cNvPr>
          <p:cNvSpPr>
            <a:spLocks noGrp="1"/>
          </p:cNvSpPr>
          <p:nvPr>
            <p:ph type="ftr" sz="quarter" idx="11"/>
          </p:nvPr>
        </p:nvSpPr>
        <p:spPr/>
        <p:txBody>
          <a:bodyPr/>
          <a:lstStyle/>
          <a:p>
            <a:r>
              <a:rPr lang="en-US"/>
              <a:t>Kevin Kay</a:t>
            </a:r>
          </a:p>
        </p:txBody>
      </p:sp>
      <p:sp>
        <p:nvSpPr>
          <p:cNvPr id="6" name="Slide Number Placeholder 5">
            <a:extLst>
              <a:ext uri="{FF2B5EF4-FFF2-40B4-BE49-F238E27FC236}">
                <a16:creationId xmlns:a16="http://schemas.microsoft.com/office/drawing/2014/main" id="{25261797-C9F3-9C62-4EB7-89CB1A57B2BE}"/>
              </a:ext>
            </a:extLst>
          </p:cNvPr>
          <p:cNvSpPr>
            <a:spLocks noGrp="1"/>
          </p:cNvSpPr>
          <p:nvPr>
            <p:ph type="sldNum" sz="quarter" idx="12"/>
          </p:nvPr>
        </p:nvSpPr>
        <p:spPr/>
        <p:txBody>
          <a:bodyPr/>
          <a:lstStyle/>
          <a:p>
            <a:fld id="{3C8CA7C4-6BCF-4B83-8858-85B1748A2A5F}" type="slidenum">
              <a:rPr lang="en-US" smtClean="0"/>
              <a:t>837</a:t>
            </a:fld>
            <a:endParaRPr lang="en-US"/>
          </a:p>
        </p:txBody>
      </p:sp>
    </p:spTree>
    <p:extLst>
      <p:ext uri="{BB962C8B-B14F-4D97-AF65-F5344CB8AC3E}">
        <p14:creationId xmlns:p14="http://schemas.microsoft.com/office/powerpoint/2010/main" val="1023070776"/>
      </p:ext>
    </p:extLst>
  </p:cSld>
  <p:clrMapOvr>
    <a:masterClrMapping/>
  </p:clrMapOvr>
  <p:transition spd="med">
    <p:pull/>
  </p:transition>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097D9-6889-2175-B2B9-5F85E8C9935E}"/>
              </a:ext>
            </a:extLst>
          </p:cNvPr>
          <p:cNvSpPr>
            <a:spLocks noGrp="1"/>
          </p:cNvSpPr>
          <p:nvPr>
            <p:ph type="title"/>
          </p:nvPr>
        </p:nvSpPr>
        <p:spPr/>
        <p:txBody>
          <a:bodyPr/>
          <a:lstStyle/>
          <a:p>
            <a:r>
              <a:rPr lang="en-US" dirty="0"/>
              <a:t>If Written Later</a:t>
            </a:r>
          </a:p>
        </p:txBody>
      </p:sp>
      <p:sp>
        <p:nvSpPr>
          <p:cNvPr id="3" name="Content Placeholder 2">
            <a:extLst>
              <a:ext uri="{FF2B5EF4-FFF2-40B4-BE49-F238E27FC236}">
                <a16:creationId xmlns:a16="http://schemas.microsoft.com/office/drawing/2014/main" id="{B39C0FA5-BD6D-D061-F681-24A775E9DB79}"/>
              </a:ext>
            </a:extLst>
          </p:cNvPr>
          <p:cNvSpPr>
            <a:spLocks noGrp="1"/>
          </p:cNvSpPr>
          <p:nvPr>
            <p:ph idx="1"/>
          </p:nvPr>
        </p:nvSpPr>
        <p:spPr>
          <a:xfrm>
            <a:off x="4335332" y="1600200"/>
            <a:ext cx="4351467" cy="4530725"/>
          </a:xfrm>
        </p:spPr>
        <p:txBody>
          <a:bodyPr/>
          <a:lstStyle/>
          <a:p>
            <a:pPr marL="0" indent="461963">
              <a:buNone/>
            </a:pPr>
            <a:r>
              <a:rPr lang="en-US" b="1" i="1" dirty="0"/>
              <a:t>William Mounce:  </a:t>
            </a:r>
            <a:r>
              <a:rPr lang="en-US" dirty="0"/>
              <a:t>“[I]n the context of ancient literature, the </a:t>
            </a:r>
            <a:r>
              <a:rPr lang="en-US" b="1" dirty="0">
                <a:solidFill>
                  <a:srgbClr val="FFFF00"/>
                </a:solidFill>
              </a:rPr>
              <a:t>time gap </a:t>
            </a:r>
            <a:r>
              <a:rPr lang="en-US" dirty="0"/>
              <a:t>between the life of Jesus and the writing of the Gospels is </a:t>
            </a:r>
            <a:r>
              <a:rPr lang="en-US" b="1" dirty="0">
                <a:solidFill>
                  <a:srgbClr val="FFFF00"/>
                </a:solidFill>
              </a:rPr>
              <a:t>incredibly short</a:t>
            </a:r>
            <a:r>
              <a:rPr lang="en-US" dirty="0"/>
              <a:t>.”  </a:t>
            </a:r>
            <a:r>
              <a:rPr lang="en-US" sz="2000" dirty="0"/>
              <a:t>(</a:t>
            </a:r>
            <a:r>
              <a:rPr lang="en-US" sz="2000" i="1" dirty="0"/>
              <a:t>Why I Trust the Bible</a:t>
            </a:r>
            <a:r>
              <a:rPr lang="en-US" sz="2000" dirty="0"/>
              <a:t>, 27)</a:t>
            </a:r>
          </a:p>
        </p:txBody>
      </p:sp>
      <p:sp>
        <p:nvSpPr>
          <p:cNvPr id="4" name="Date Placeholder 3">
            <a:extLst>
              <a:ext uri="{FF2B5EF4-FFF2-40B4-BE49-F238E27FC236}">
                <a16:creationId xmlns:a16="http://schemas.microsoft.com/office/drawing/2014/main" id="{903CC63F-09FD-BF2F-F008-15390D50C43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108</a:t>
            </a:r>
          </a:p>
        </p:txBody>
      </p:sp>
      <p:sp>
        <p:nvSpPr>
          <p:cNvPr id="5" name="Footer Placeholder 4">
            <a:extLst>
              <a:ext uri="{FF2B5EF4-FFF2-40B4-BE49-F238E27FC236}">
                <a16:creationId xmlns:a16="http://schemas.microsoft.com/office/drawing/2014/main" id="{C6179521-D6D0-154A-8431-ACD1D7433AE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0A5BB7FE-CA68-C069-9BF7-99DC8E25FFA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7" name="Picture 6">
            <a:extLst>
              <a:ext uri="{FF2B5EF4-FFF2-40B4-BE49-F238E27FC236}">
                <a16:creationId xmlns:a16="http://schemas.microsoft.com/office/drawing/2014/main" id="{0BE9F284-68C8-DFFC-C9C1-5FF92679D0D2}"/>
              </a:ext>
            </a:extLst>
          </p:cNvPr>
          <p:cNvPicPr>
            <a:picLocks noChangeAspect="1"/>
          </p:cNvPicPr>
          <p:nvPr/>
        </p:nvPicPr>
        <p:blipFill>
          <a:blip r:embed="rId2"/>
          <a:stretch>
            <a:fillRect/>
          </a:stretch>
        </p:blipFill>
        <p:spPr>
          <a:xfrm>
            <a:off x="763977" y="1568451"/>
            <a:ext cx="3352432" cy="4190541"/>
          </a:xfrm>
          <a:prstGeom prst="rect">
            <a:avLst/>
          </a:prstGeom>
        </p:spPr>
      </p:pic>
    </p:spTree>
    <p:extLst>
      <p:ext uri="{BB962C8B-B14F-4D97-AF65-F5344CB8AC3E}">
        <p14:creationId xmlns:p14="http://schemas.microsoft.com/office/powerpoint/2010/main" val="1606131496"/>
      </p:ext>
    </p:extLst>
  </p:cSld>
  <p:clrMapOvr>
    <a:masterClrMapping/>
  </p:clrMapOvr>
  <p:transition spd="med">
    <p:pull/>
  </p:transition>
</p:sld>
</file>

<file path=ppt/slides/slide8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AFE38F-1E28-FF34-47E5-692D39BB1A42}"/>
              </a:ext>
            </a:extLst>
          </p:cNvPr>
          <p:cNvSpPr>
            <a:spLocks noGrp="1"/>
          </p:cNvSpPr>
          <p:nvPr>
            <p:ph type="title"/>
          </p:nvPr>
        </p:nvSpPr>
        <p:spPr/>
        <p:txBody>
          <a:bodyPr/>
          <a:lstStyle/>
          <a:p>
            <a:r>
              <a:rPr lang="en-US"/>
              <a:t>Attribution &amp; Time Gap</a:t>
            </a:r>
          </a:p>
        </p:txBody>
      </p:sp>
      <p:graphicFrame>
        <p:nvGraphicFramePr>
          <p:cNvPr id="7" name="Content Placeholder 6">
            <a:extLst>
              <a:ext uri="{FF2B5EF4-FFF2-40B4-BE49-F238E27FC236}">
                <a16:creationId xmlns:a16="http://schemas.microsoft.com/office/drawing/2014/main" id="{02979459-22AE-E111-2949-2C923CAE52AD}"/>
              </a:ext>
            </a:extLst>
          </p:cNvPr>
          <p:cNvGraphicFramePr>
            <a:graphicFrameLocks noGrp="1"/>
          </p:cNvGraphicFramePr>
          <p:nvPr>
            <p:ph idx="1"/>
          </p:nvPr>
        </p:nvGraphicFramePr>
        <p:xfrm>
          <a:off x="578385" y="1740665"/>
          <a:ext cx="8229600" cy="3056996"/>
        </p:xfrm>
        <a:graphic>
          <a:graphicData uri="http://schemas.openxmlformats.org/drawingml/2006/table">
            <a:tbl>
              <a:tblPr firstRow="1" bandRow="1">
                <a:tableStyleId>{5C22544A-7EE6-4342-B048-85BDC9FD1C3A}</a:tableStyleId>
              </a:tblPr>
              <a:tblGrid>
                <a:gridCol w="2743200">
                  <a:extLst>
                    <a:ext uri="{9D8B030D-6E8A-4147-A177-3AD203B41FA5}">
                      <a16:colId xmlns:a16="http://schemas.microsoft.com/office/drawing/2014/main" val="2479787187"/>
                    </a:ext>
                  </a:extLst>
                </a:gridCol>
                <a:gridCol w="2743200">
                  <a:extLst>
                    <a:ext uri="{9D8B030D-6E8A-4147-A177-3AD203B41FA5}">
                      <a16:colId xmlns:a16="http://schemas.microsoft.com/office/drawing/2014/main" val="2225741222"/>
                    </a:ext>
                  </a:extLst>
                </a:gridCol>
                <a:gridCol w="2743200">
                  <a:extLst>
                    <a:ext uri="{9D8B030D-6E8A-4147-A177-3AD203B41FA5}">
                      <a16:colId xmlns:a16="http://schemas.microsoft.com/office/drawing/2014/main" val="3686553587"/>
                    </a:ext>
                  </a:extLst>
                </a:gridCol>
              </a:tblGrid>
              <a:tr h="480876">
                <a:tc>
                  <a:txBody>
                    <a:bodyPr/>
                    <a:lstStyle/>
                    <a:p>
                      <a:pPr algn="ctr"/>
                      <a:r>
                        <a:rPr lang="en-US" sz="2200" b="0" dirty="0">
                          <a:effectLst>
                            <a:outerShdw blurRad="38100" dist="38100" dir="2700000" algn="tl">
                              <a:srgbClr val="000000">
                                <a:alpha val="43137"/>
                              </a:srgbClr>
                            </a:outerShdw>
                          </a:effectLst>
                          <a:latin typeface="+mj-lt"/>
                        </a:rPr>
                        <a:t>Ancient Work</a:t>
                      </a:r>
                    </a:p>
                  </a:txBody>
                  <a:tcPr>
                    <a:solidFill>
                      <a:srgbClr val="0000FF"/>
                    </a:solidFill>
                  </a:tcPr>
                </a:tc>
                <a:tc>
                  <a:txBody>
                    <a:bodyPr/>
                    <a:lstStyle/>
                    <a:p>
                      <a:pPr algn="ctr"/>
                      <a:r>
                        <a:rPr lang="en-US" sz="2200" b="0" dirty="0">
                          <a:effectLst>
                            <a:outerShdw blurRad="38100" dist="38100" dir="2700000" algn="tl">
                              <a:srgbClr val="000000">
                                <a:alpha val="43137"/>
                              </a:srgbClr>
                            </a:outerShdw>
                          </a:effectLst>
                          <a:latin typeface="+mj-lt"/>
                        </a:rPr>
                        <a:t># of Attributions</a:t>
                      </a:r>
                    </a:p>
                  </a:txBody>
                  <a:tcPr>
                    <a:solidFill>
                      <a:srgbClr val="0000FF"/>
                    </a:solidFill>
                  </a:tcPr>
                </a:tc>
                <a:tc>
                  <a:txBody>
                    <a:bodyPr/>
                    <a:lstStyle/>
                    <a:p>
                      <a:pPr algn="ctr"/>
                      <a:r>
                        <a:rPr lang="en-US" sz="2200" b="0" dirty="0">
                          <a:effectLst>
                            <a:outerShdw blurRad="38100" dist="38100" dir="2700000" algn="tl">
                              <a:srgbClr val="000000">
                                <a:alpha val="43137"/>
                              </a:srgbClr>
                            </a:outerShdw>
                          </a:effectLst>
                          <a:latin typeface="+mj-lt"/>
                        </a:rPr>
                        <a:t>Time Gap</a:t>
                      </a:r>
                    </a:p>
                  </a:txBody>
                  <a:tcPr>
                    <a:solidFill>
                      <a:srgbClr val="0000FF"/>
                    </a:solidFill>
                  </a:tcPr>
                </a:tc>
                <a:extLst>
                  <a:ext uri="{0D108BD9-81ED-4DB2-BD59-A6C34878D82A}">
                    <a16:rowId xmlns:a16="http://schemas.microsoft.com/office/drawing/2014/main" val="2296242725"/>
                  </a:ext>
                </a:extLst>
              </a:tr>
              <a:tr h="532398">
                <a:tc>
                  <a:txBody>
                    <a:bodyPr/>
                    <a:lstStyle/>
                    <a:p>
                      <a:pPr algn="ctr"/>
                      <a:r>
                        <a:rPr lang="en-US" sz="2500" dirty="0"/>
                        <a:t>New Testament</a:t>
                      </a:r>
                    </a:p>
                  </a:txBody>
                  <a:tcPr/>
                </a:tc>
                <a:tc>
                  <a:txBody>
                    <a:bodyPr/>
                    <a:lstStyle/>
                    <a:p>
                      <a:pPr algn="ctr"/>
                      <a:r>
                        <a:rPr lang="en-US" sz="2500"/>
                        <a:t>5</a:t>
                      </a:r>
                    </a:p>
                  </a:txBody>
                  <a:tcPr/>
                </a:tc>
                <a:tc>
                  <a:txBody>
                    <a:bodyPr/>
                    <a:lstStyle/>
                    <a:p>
                      <a:pPr algn="ctr"/>
                      <a:r>
                        <a:rPr lang="en-US" sz="2500"/>
                        <a:t>&lt;150 years</a:t>
                      </a:r>
                    </a:p>
                  </a:txBody>
                  <a:tcPr/>
                </a:tc>
                <a:extLst>
                  <a:ext uri="{0D108BD9-81ED-4DB2-BD59-A6C34878D82A}">
                    <a16:rowId xmlns:a16="http://schemas.microsoft.com/office/drawing/2014/main" val="313910724"/>
                  </a:ext>
                </a:extLst>
              </a:tr>
              <a:tr h="532398">
                <a:tc>
                  <a:txBody>
                    <a:bodyPr/>
                    <a:lstStyle/>
                    <a:p>
                      <a:pPr algn="ctr"/>
                      <a:endParaRPr lang="en-US" sz="2500"/>
                    </a:p>
                  </a:txBody>
                  <a:tcPr/>
                </a:tc>
                <a:tc>
                  <a:txBody>
                    <a:bodyPr/>
                    <a:lstStyle/>
                    <a:p>
                      <a:pPr algn="ctr"/>
                      <a:r>
                        <a:rPr lang="en-US" sz="2500" dirty="0"/>
                        <a:t>1 (Papias)</a:t>
                      </a:r>
                    </a:p>
                  </a:txBody>
                  <a:tcPr/>
                </a:tc>
                <a:tc>
                  <a:txBody>
                    <a:bodyPr/>
                    <a:lstStyle/>
                    <a:p>
                      <a:pPr algn="ctr"/>
                      <a:r>
                        <a:rPr lang="en-US" sz="2500" dirty="0"/>
                        <a:t>&lt;50 years</a:t>
                      </a:r>
                    </a:p>
                  </a:txBody>
                  <a:tcPr/>
                </a:tc>
                <a:extLst>
                  <a:ext uri="{0D108BD9-81ED-4DB2-BD59-A6C34878D82A}">
                    <a16:rowId xmlns:a16="http://schemas.microsoft.com/office/drawing/2014/main" val="1367521374"/>
                  </a:ext>
                </a:extLst>
              </a:tr>
              <a:tr h="532398">
                <a:tc>
                  <a:txBody>
                    <a:bodyPr/>
                    <a:lstStyle/>
                    <a:p>
                      <a:pPr algn="ctr"/>
                      <a:r>
                        <a:rPr lang="en-US" sz="2500"/>
                        <a:t>Annals of Tacitus</a:t>
                      </a:r>
                    </a:p>
                  </a:txBody>
                  <a:tcPr/>
                </a:tc>
                <a:tc>
                  <a:txBody>
                    <a:bodyPr/>
                    <a:lstStyle/>
                    <a:p>
                      <a:pPr algn="ctr"/>
                      <a:r>
                        <a:rPr lang="en-US" sz="2500"/>
                        <a:t>1 (Jerome)</a:t>
                      </a:r>
                    </a:p>
                  </a:txBody>
                  <a:tcPr/>
                </a:tc>
                <a:tc>
                  <a:txBody>
                    <a:bodyPr/>
                    <a:lstStyle/>
                    <a:p>
                      <a:pPr algn="ctr"/>
                      <a:r>
                        <a:rPr lang="en-US" sz="2500" dirty="0"/>
                        <a:t>+300 years</a:t>
                      </a:r>
                    </a:p>
                  </a:txBody>
                  <a:tcPr/>
                </a:tc>
                <a:extLst>
                  <a:ext uri="{0D108BD9-81ED-4DB2-BD59-A6C34878D82A}">
                    <a16:rowId xmlns:a16="http://schemas.microsoft.com/office/drawing/2014/main" val="2089420619"/>
                  </a:ext>
                </a:extLst>
              </a:tr>
              <a:tr h="532398">
                <a:tc>
                  <a:txBody>
                    <a:bodyPr/>
                    <a:lstStyle/>
                    <a:p>
                      <a:pPr algn="ctr"/>
                      <a:r>
                        <a:rPr lang="en-US" sz="2500" err="1"/>
                        <a:t>Thuycides</a:t>
                      </a:r>
                      <a:endParaRPr lang="en-US" sz="2500"/>
                    </a:p>
                  </a:txBody>
                  <a:tcPr/>
                </a:tc>
                <a:tc>
                  <a:txBody>
                    <a:bodyPr/>
                    <a:lstStyle/>
                    <a:p>
                      <a:pPr algn="ctr"/>
                      <a:r>
                        <a:rPr lang="en-US" sz="2500"/>
                        <a:t>1 (Polybius)</a:t>
                      </a:r>
                    </a:p>
                  </a:txBody>
                  <a:tcPr/>
                </a:tc>
                <a:tc>
                  <a:txBody>
                    <a:bodyPr/>
                    <a:lstStyle/>
                    <a:p>
                      <a:pPr algn="ctr"/>
                      <a:r>
                        <a:rPr lang="en-US" sz="2500" dirty="0"/>
                        <a:t>+200 years</a:t>
                      </a:r>
                    </a:p>
                  </a:txBody>
                  <a:tcPr/>
                </a:tc>
                <a:extLst>
                  <a:ext uri="{0D108BD9-81ED-4DB2-BD59-A6C34878D82A}">
                    <a16:rowId xmlns:a16="http://schemas.microsoft.com/office/drawing/2014/main" val="860734160"/>
                  </a:ext>
                </a:extLst>
              </a:tr>
              <a:tr h="446528">
                <a:tc>
                  <a:txBody>
                    <a:bodyPr/>
                    <a:lstStyle/>
                    <a:p>
                      <a:pPr algn="ctr"/>
                      <a:endParaRPr lang="en-US" sz="2000"/>
                    </a:p>
                  </a:txBody>
                  <a:tcPr/>
                </a:tc>
                <a:tc>
                  <a:txBody>
                    <a:bodyPr/>
                    <a:lstStyle/>
                    <a:p>
                      <a:pPr algn="ctr"/>
                      <a:endParaRPr lang="en-US" sz="2000"/>
                    </a:p>
                  </a:txBody>
                  <a:tcPr/>
                </a:tc>
                <a:tc>
                  <a:txBody>
                    <a:bodyPr/>
                    <a:lstStyle/>
                    <a:p>
                      <a:pPr algn="ctr"/>
                      <a:endParaRPr lang="en-US" sz="2000" dirty="0"/>
                    </a:p>
                  </a:txBody>
                  <a:tcPr/>
                </a:tc>
                <a:extLst>
                  <a:ext uri="{0D108BD9-81ED-4DB2-BD59-A6C34878D82A}">
                    <a16:rowId xmlns:a16="http://schemas.microsoft.com/office/drawing/2014/main" val="77531746"/>
                  </a:ext>
                </a:extLst>
              </a:tr>
            </a:tbl>
          </a:graphicData>
        </a:graphic>
      </p:graphicFrame>
      <p:sp>
        <p:nvSpPr>
          <p:cNvPr id="4" name="Date Placeholder 3">
            <a:extLst>
              <a:ext uri="{FF2B5EF4-FFF2-40B4-BE49-F238E27FC236}">
                <a16:creationId xmlns:a16="http://schemas.microsoft.com/office/drawing/2014/main" id="{E1323D2A-2EC6-7698-8139-BC909CE0F04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sp>
        <p:nvSpPr>
          <p:cNvPr id="5" name="Footer Placeholder 4">
            <a:extLst>
              <a:ext uri="{FF2B5EF4-FFF2-40B4-BE49-F238E27FC236}">
                <a16:creationId xmlns:a16="http://schemas.microsoft.com/office/drawing/2014/main" id="{1F477790-8A78-B172-7179-4995103C4EA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BD99359-8B8B-3DAB-E099-F50B7F9D049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263205486"/>
      </p:ext>
    </p:extLst>
  </p:cSld>
  <p:clrMapOvr>
    <a:masterClrMapping/>
  </p:clrMapOvr>
  <p:transition spd="med">
    <p:pull/>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solidFill>
                  <a:srgbClr val="E5FFFF"/>
                </a:solidFill>
              </a:rPr>
              <a:t>Eusebius On “Matthew”</a:t>
            </a:r>
            <a:br>
              <a:rPr lang="en-US">
                <a:solidFill>
                  <a:srgbClr val="E5FFFF"/>
                </a:solidFill>
              </a:rPr>
            </a:br>
            <a:r>
              <a:rPr lang="en-US" sz="3000">
                <a:solidFill>
                  <a:srgbClr val="E5FFFF"/>
                </a:solidFill>
                <a:latin typeface="Arial" panose="020B0604020202020204"/>
              </a:rPr>
              <a:t>(~AD 313-324)</a:t>
            </a:r>
            <a:endParaRPr lang="en-US"/>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805354"/>
            <a:ext cx="8229600" cy="4325572"/>
          </a:xfrm>
        </p:spPr>
        <p:txBody>
          <a:bodyPr/>
          <a:lstStyle/>
          <a:p>
            <a:r>
              <a:rPr lang="en-US" b="1" dirty="0" err="1">
                <a:solidFill>
                  <a:srgbClr val="FFFF00"/>
                </a:solidFill>
              </a:rPr>
              <a:t>Pantaenus</a:t>
            </a:r>
            <a:r>
              <a:rPr lang="en-US" dirty="0"/>
              <a:t> was highly distinguished for his </a:t>
            </a:r>
            <a:r>
              <a:rPr lang="en-US" b="1" dirty="0">
                <a:solidFill>
                  <a:srgbClr val="FFFF00"/>
                </a:solidFill>
              </a:rPr>
              <a:t>learning</a:t>
            </a:r>
          </a:p>
          <a:p>
            <a:r>
              <a:rPr lang="en-US" dirty="0"/>
              <a:t>He was in charge of </a:t>
            </a:r>
            <a:r>
              <a:rPr lang="en-US" b="1" dirty="0">
                <a:solidFill>
                  <a:srgbClr val="FFFF00"/>
                </a:solidFill>
              </a:rPr>
              <a:t>a school</a:t>
            </a:r>
            <a:r>
              <a:rPr lang="en-US" dirty="0"/>
              <a:t> of sacred learning in Alexandria</a:t>
            </a:r>
          </a:p>
          <a:p>
            <a:r>
              <a:rPr lang="en-US" dirty="0" err="1"/>
              <a:t>Pantaenus</a:t>
            </a:r>
            <a:r>
              <a:rPr lang="en-US" dirty="0"/>
              <a:t> was appointed as a </a:t>
            </a:r>
            <a:r>
              <a:rPr lang="en-US" b="1" dirty="0">
                <a:solidFill>
                  <a:srgbClr val="FFFF00"/>
                </a:solidFill>
              </a:rPr>
              <a:t>herald</a:t>
            </a:r>
            <a:r>
              <a:rPr lang="en-US" dirty="0"/>
              <a:t> of the Gospel to the nations in the east and sent to India</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13</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2923874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6E0766-6326-7852-D09B-1308AB873C0C}"/>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4E8A7DCE-35B1-B591-CE1F-B959A14EC340}"/>
              </a:ext>
            </a:extLst>
          </p:cNvPr>
          <p:cNvPicPr>
            <a:picLocks noChangeAspect="1"/>
          </p:cNvPicPr>
          <p:nvPr/>
        </p:nvPicPr>
        <p:blipFill>
          <a:blip r:embed="rId2"/>
          <a:stretch>
            <a:fillRect/>
          </a:stretch>
        </p:blipFill>
        <p:spPr>
          <a:xfrm>
            <a:off x="3257353" y="1568451"/>
            <a:ext cx="2969009" cy="4468755"/>
          </a:xfrm>
          <a:prstGeom prst="rect">
            <a:avLst/>
          </a:prstGeom>
        </p:spPr>
      </p:pic>
      <p:sp>
        <p:nvSpPr>
          <p:cNvPr id="2" name="Title 1">
            <a:extLst>
              <a:ext uri="{FF2B5EF4-FFF2-40B4-BE49-F238E27FC236}">
                <a16:creationId xmlns:a16="http://schemas.microsoft.com/office/drawing/2014/main" id="{C04C3D6B-473B-652B-D312-29683AFEF23B}"/>
              </a:ext>
            </a:extLst>
          </p:cNvPr>
          <p:cNvSpPr>
            <a:spLocks noGrp="1"/>
          </p:cNvSpPr>
          <p:nvPr>
            <p:ph type="title"/>
          </p:nvPr>
        </p:nvSpPr>
        <p:spPr/>
        <p:txBody>
          <a:bodyPr/>
          <a:lstStyle/>
          <a:p>
            <a:r>
              <a:rPr lang="en-US" dirty="0"/>
              <a:t>If Written Later</a:t>
            </a:r>
          </a:p>
        </p:txBody>
      </p:sp>
      <p:sp>
        <p:nvSpPr>
          <p:cNvPr id="3" name="Content Placeholder 2">
            <a:extLst>
              <a:ext uri="{FF2B5EF4-FFF2-40B4-BE49-F238E27FC236}">
                <a16:creationId xmlns:a16="http://schemas.microsoft.com/office/drawing/2014/main" id="{C087C1E6-5498-33B8-D0FD-09E19B7CF2ED}"/>
              </a:ext>
            </a:extLst>
          </p:cNvPr>
          <p:cNvSpPr>
            <a:spLocks noGrp="1"/>
          </p:cNvSpPr>
          <p:nvPr>
            <p:ph idx="1"/>
          </p:nvPr>
        </p:nvSpPr>
        <p:spPr/>
        <p:txBody>
          <a:bodyPr/>
          <a:lstStyle/>
          <a:p>
            <a:r>
              <a:rPr lang="en-US" b="1" i="1" dirty="0"/>
              <a:t>Craig Blom</a:t>
            </a:r>
            <a:r>
              <a:rPr lang="en-US" dirty="0"/>
              <a:t>berg:  “Whether written </a:t>
            </a:r>
            <a:r>
              <a:rPr lang="en-US" b="1" dirty="0">
                <a:solidFill>
                  <a:srgbClr val="FFFF00"/>
                </a:solidFill>
              </a:rPr>
              <a:t>thirty</a:t>
            </a:r>
            <a:r>
              <a:rPr lang="en-US" dirty="0"/>
              <a:t>, </a:t>
            </a:r>
            <a:r>
              <a:rPr lang="en-US" b="1" dirty="0">
                <a:solidFill>
                  <a:srgbClr val="FFFF00"/>
                </a:solidFill>
              </a:rPr>
              <a:t>forty</a:t>
            </a:r>
            <a:r>
              <a:rPr lang="en-US" dirty="0"/>
              <a:t>, or </a:t>
            </a:r>
            <a:r>
              <a:rPr lang="en-US" b="1" dirty="0">
                <a:solidFill>
                  <a:srgbClr val="FFFF00"/>
                </a:solidFill>
              </a:rPr>
              <a:t>fifty</a:t>
            </a:r>
            <a:r>
              <a:rPr lang="en-US" dirty="0"/>
              <a:t> years after Jesus’s death, the Gospels were produced well within the </a:t>
            </a:r>
            <a:r>
              <a:rPr lang="en-US" b="1" dirty="0">
                <a:solidFill>
                  <a:srgbClr val="FFFF00"/>
                </a:solidFill>
              </a:rPr>
              <a:t>lifetimes</a:t>
            </a:r>
            <a:r>
              <a:rPr lang="en-US" dirty="0"/>
              <a:t> of some who were </a:t>
            </a:r>
            <a:r>
              <a:rPr lang="en-US" b="1" dirty="0">
                <a:solidFill>
                  <a:srgbClr val="FFFF00"/>
                </a:solidFill>
              </a:rPr>
              <a:t>eyewitnesses</a:t>
            </a:r>
            <a:r>
              <a:rPr lang="en-US" dirty="0"/>
              <a:t> of Jesus’s ministry. By ancient standards this was a </a:t>
            </a:r>
            <a:r>
              <a:rPr lang="en-US" b="1" dirty="0">
                <a:solidFill>
                  <a:srgbClr val="FFFF00"/>
                </a:solidFill>
              </a:rPr>
              <a:t>short period of time </a:t>
            </a:r>
            <a:r>
              <a:rPr lang="en-US" dirty="0"/>
              <a:t>between the life of a famous individual and the appearance of biographies about him.”  </a:t>
            </a:r>
            <a:r>
              <a:rPr lang="en-US" sz="2000" dirty="0"/>
              <a:t>(</a:t>
            </a:r>
            <a:r>
              <a:rPr lang="en-US" sz="2000" i="1" dirty="0"/>
              <a:t>The Historical Reliability of the New Testament</a:t>
            </a:r>
            <a:r>
              <a:rPr lang="en-US" sz="2000" dirty="0"/>
              <a:t>, 17)</a:t>
            </a:r>
          </a:p>
          <a:p>
            <a:endParaRPr lang="en-US" dirty="0"/>
          </a:p>
        </p:txBody>
      </p:sp>
      <p:sp>
        <p:nvSpPr>
          <p:cNvPr id="4" name="Date Placeholder 3">
            <a:extLst>
              <a:ext uri="{FF2B5EF4-FFF2-40B4-BE49-F238E27FC236}">
                <a16:creationId xmlns:a16="http://schemas.microsoft.com/office/drawing/2014/main" id="{FAD1F6BF-3E62-3D03-28CA-FB684ECEAD0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108</a:t>
            </a:r>
          </a:p>
        </p:txBody>
      </p:sp>
      <p:sp>
        <p:nvSpPr>
          <p:cNvPr id="5" name="Footer Placeholder 4">
            <a:extLst>
              <a:ext uri="{FF2B5EF4-FFF2-40B4-BE49-F238E27FC236}">
                <a16:creationId xmlns:a16="http://schemas.microsoft.com/office/drawing/2014/main" id="{0A9EE542-8D4C-91B6-C107-BC07F357B96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85B2C285-5F27-FC92-5F2B-D226EE1632F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6601358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4FC6F5-95F3-B6CB-8C40-A4E2E48E76F4}"/>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E35ED600-7B2E-FBA2-16BE-E567F706A971}"/>
              </a:ext>
            </a:extLst>
          </p:cNvPr>
          <p:cNvPicPr>
            <a:picLocks noChangeAspect="1"/>
          </p:cNvPicPr>
          <p:nvPr/>
        </p:nvPicPr>
        <p:blipFill>
          <a:blip r:embed="rId2"/>
          <a:stretch>
            <a:fillRect/>
          </a:stretch>
        </p:blipFill>
        <p:spPr>
          <a:xfrm>
            <a:off x="3257353" y="1568451"/>
            <a:ext cx="2969009" cy="4468755"/>
          </a:xfrm>
          <a:prstGeom prst="rect">
            <a:avLst/>
          </a:prstGeom>
        </p:spPr>
      </p:pic>
      <p:sp>
        <p:nvSpPr>
          <p:cNvPr id="2" name="Title 1">
            <a:extLst>
              <a:ext uri="{FF2B5EF4-FFF2-40B4-BE49-F238E27FC236}">
                <a16:creationId xmlns:a16="http://schemas.microsoft.com/office/drawing/2014/main" id="{B1A3F352-3744-025B-DC35-A714556F010B}"/>
              </a:ext>
            </a:extLst>
          </p:cNvPr>
          <p:cNvSpPr>
            <a:spLocks noGrp="1"/>
          </p:cNvSpPr>
          <p:nvPr>
            <p:ph type="title"/>
          </p:nvPr>
        </p:nvSpPr>
        <p:spPr/>
        <p:txBody>
          <a:bodyPr/>
          <a:lstStyle/>
          <a:p>
            <a:r>
              <a:rPr lang="en-US" dirty="0"/>
              <a:t>Biographies Of Alexander</a:t>
            </a:r>
          </a:p>
        </p:txBody>
      </p:sp>
      <p:sp>
        <p:nvSpPr>
          <p:cNvPr id="3" name="Content Placeholder 2">
            <a:extLst>
              <a:ext uri="{FF2B5EF4-FFF2-40B4-BE49-F238E27FC236}">
                <a16:creationId xmlns:a16="http://schemas.microsoft.com/office/drawing/2014/main" id="{E00E080A-FB5D-2F17-DAEA-3AE1A7D761C0}"/>
              </a:ext>
            </a:extLst>
          </p:cNvPr>
          <p:cNvSpPr>
            <a:spLocks noGrp="1"/>
          </p:cNvSpPr>
          <p:nvPr>
            <p:ph idx="1"/>
          </p:nvPr>
        </p:nvSpPr>
        <p:spPr/>
        <p:txBody>
          <a:bodyPr/>
          <a:lstStyle/>
          <a:p>
            <a:pPr marL="0" indent="398463">
              <a:buNone/>
            </a:pPr>
            <a:r>
              <a:rPr lang="en-US" b="1" i="1" dirty="0"/>
              <a:t>Craig Blom</a:t>
            </a:r>
            <a:r>
              <a:rPr lang="en-US" dirty="0"/>
              <a:t>berg:  “The oldest existing biographies of Alexander are by </a:t>
            </a:r>
            <a:r>
              <a:rPr lang="en-US" dirty="0" err="1"/>
              <a:t>Diodorus</a:t>
            </a:r>
            <a:r>
              <a:rPr lang="en-US" dirty="0"/>
              <a:t> in the </a:t>
            </a:r>
            <a:r>
              <a:rPr lang="en-US" b="1" dirty="0">
                <a:solidFill>
                  <a:srgbClr val="FFFF00"/>
                </a:solidFill>
              </a:rPr>
              <a:t>first century BC</a:t>
            </a:r>
            <a:r>
              <a:rPr lang="en-US" dirty="0"/>
              <a:t>, Quintus </a:t>
            </a:r>
            <a:r>
              <a:rPr lang="en-US" dirty="0" err="1"/>
              <a:t>Curtius</a:t>
            </a:r>
            <a:r>
              <a:rPr lang="en-US" dirty="0"/>
              <a:t> in the </a:t>
            </a:r>
            <a:r>
              <a:rPr lang="en-US" b="1" dirty="0">
                <a:solidFill>
                  <a:srgbClr val="FFFF00"/>
                </a:solidFill>
              </a:rPr>
              <a:t>first century AD</a:t>
            </a:r>
            <a:r>
              <a:rPr lang="en-US" dirty="0"/>
              <a:t>, and Plutarch and Arrian (the two best works), who wrote in the </a:t>
            </a:r>
            <a:r>
              <a:rPr lang="en-US" b="1" dirty="0">
                <a:solidFill>
                  <a:srgbClr val="FFFF00"/>
                </a:solidFill>
              </a:rPr>
              <a:t>early second century AD</a:t>
            </a:r>
            <a:r>
              <a:rPr lang="en-US" dirty="0"/>
              <a:t>, more than four centuries after Alexander’s death. They, in turn, refer to </a:t>
            </a:r>
            <a:r>
              <a:rPr lang="en-US" b="1" dirty="0">
                <a:solidFill>
                  <a:srgbClr val="FFFF00"/>
                </a:solidFill>
              </a:rPr>
              <a:t>various earlier written sources</a:t>
            </a:r>
            <a:r>
              <a:rPr lang="en-US" dirty="0"/>
              <a:t>, sometimes named, on which they relied, but none of these still exists, and we know nothing else about them. Yet, via the</a:t>
            </a:r>
          </a:p>
        </p:txBody>
      </p:sp>
      <p:sp>
        <p:nvSpPr>
          <p:cNvPr id="4" name="Date Placeholder 3">
            <a:extLst>
              <a:ext uri="{FF2B5EF4-FFF2-40B4-BE49-F238E27FC236}">
                <a16:creationId xmlns:a16="http://schemas.microsoft.com/office/drawing/2014/main" id="{CF194948-3C62-2D6A-9C3F-A4C0F04C80B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108</a:t>
            </a:r>
          </a:p>
        </p:txBody>
      </p:sp>
      <p:sp>
        <p:nvSpPr>
          <p:cNvPr id="5" name="Footer Placeholder 4">
            <a:extLst>
              <a:ext uri="{FF2B5EF4-FFF2-40B4-BE49-F238E27FC236}">
                <a16:creationId xmlns:a16="http://schemas.microsoft.com/office/drawing/2014/main" id="{F5A4AC7D-DC08-3D0B-403C-84EACCE493D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FE0C27AA-CD69-5FCB-B76E-4E9D709F30D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37075419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46BD20-90C5-475B-B285-4B464F93DB30}"/>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95F74C02-9ADA-B44E-CBB7-B2B8D5527A55}"/>
              </a:ext>
            </a:extLst>
          </p:cNvPr>
          <p:cNvPicPr>
            <a:picLocks noChangeAspect="1"/>
          </p:cNvPicPr>
          <p:nvPr/>
        </p:nvPicPr>
        <p:blipFill>
          <a:blip r:embed="rId2"/>
          <a:stretch>
            <a:fillRect/>
          </a:stretch>
        </p:blipFill>
        <p:spPr>
          <a:xfrm>
            <a:off x="3257353" y="1568451"/>
            <a:ext cx="2969009" cy="4468755"/>
          </a:xfrm>
          <a:prstGeom prst="rect">
            <a:avLst/>
          </a:prstGeom>
        </p:spPr>
      </p:pic>
      <p:sp>
        <p:nvSpPr>
          <p:cNvPr id="2" name="Title 1">
            <a:extLst>
              <a:ext uri="{FF2B5EF4-FFF2-40B4-BE49-F238E27FC236}">
                <a16:creationId xmlns:a16="http://schemas.microsoft.com/office/drawing/2014/main" id="{C5159EE8-853E-221B-9F13-7BCE5AF2F80F}"/>
              </a:ext>
            </a:extLst>
          </p:cNvPr>
          <p:cNvSpPr>
            <a:spLocks noGrp="1"/>
          </p:cNvSpPr>
          <p:nvPr>
            <p:ph type="title"/>
          </p:nvPr>
        </p:nvSpPr>
        <p:spPr/>
        <p:txBody>
          <a:bodyPr/>
          <a:lstStyle/>
          <a:p>
            <a:r>
              <a:rPr lang="en-US" dirty="0"/>
              <a:t>Biographies Of Alexander</a:t>
            </a:r>
          </a:p>
        </p:txBody>
      </p:sp>
      <p:sp>
        <p:nvSpPr>
          <p:cNvPr id="3" name="Content Placeholder 2">
            <a:extLst>
              <a:ext uri="{FF2B5EF4-FFF2-40B4-BE49-F238E27FC236}">
                <a16:creationId xmlns:a16="http://schemas.microsoft.com/office/drawing/2014/main" id="{2EC190B2-2257-961E-0995-7B653CC879B8}"/>
              </a:ext>
            </a:extLst>
          </p:cNvPr>
          <p:cNvSpPr>
            <a:spLocks noGrp="1"/>
          </p:cNvSpPr>
          <p:nvPr>
            <p:ph idx="1"/>
          </p:nvPr>
        </p:nvSpPr>
        <p:spPr/>
        <p:txBody>
          <a:bodyPr/>
          <a:lstStyle/>
          <a:p>
            <a:pPr marL="0" indent="0">
              <a:buNone/>
            </a:pPr>
            <a:r>
              <a:rPr lang="en-US" dirty="0"/>
              <a:t>standard canons of research, and especially because Arrian regularly names eyewitness sources, historians of ancient Greece can assemble a </a:t>
            </a:r>
            <a:r>
              <a:rPr lang="en-US" b="1" dirty="0">
                <a:solidFill>
                  <a:srgbClr val="FFFF00"/>
                </a:solidFill>
              </a:rPr>
              <a:t>detailed summary </a:t>
            </a:r>
            <a:r>
              <a:rPr lang="en-US" dirty="0"/>
              <a:t>of Alexander’s life about which they remain </a:t>
            </a:r>
            <a:r>
              <a:rPr lang="en-US" b="1" dirty="0">
                <a:solidFill>
                  <a:srgbClr val="FFFF00"/>
                </a:solidFill>
              </a:rPr>
              <a:t>reasonably confident</a:t>
            </a:r>
            <a:r>
              <a:rPr lang="en-US" dirty="0"/>
              <a:t>; world civilization textbooks typically rely on these summaries without hesitation. That we have </a:t>
            </a:r>
            <a:r>
              <a:rPr lang="en-US" b="1" dirty="0">
                <a:solidFill>
                  <a:srgbClr val="FFFF00"/>
                </a:solidFill>
              </a:rPr>
              <a:t>four biographies</a:t>
            </a:r>
            <a:r>
              <a:rPr lang="en-US" dirty="0"/>
              <a:t> of Jesus within </a:t>
            </a:r>
            <a:r>
              <a:rPr lang="en-US" b="1" dirty="0">
                <a:solidFill>
                  <a:srgbClr val="FFFF00"/>
                </a:solidFill>
              </a:rPr>
              <a:t>thirty</a:t>
            </a:r>
            <a:r>
              <a:rPr lang="en-US" dirty="0"/>
              <a:t> to </a:t>
            </a:r>
            <a:r>
              <a:rPr lang="en-US" b="1" dirty="0">
                <a:solidFill>
                  <a:srgbClr val="FFFF00"/>
                </a:solidFill>
              </a:rPr>
              <a:t>sixty</a:t>
            </a:r>
            <a:r>
              <a:rPr lang="en-US" dirty="0"/>
              <a:t> years of his death is nothing short of </a:t>
            </a:r>
            <a:r>
              <a:rPr lang="en-US" b="1" dirty="0">
                <a:solidFill>
                  <a:srgbClr val="FFFF00"/>
                </a:solidFill>
              </a:rPr>
              <a:t>astonishing</a:t>
            </a:r>
            <a:r>
              <a:rPr lang="en-US" dirty="0"/>
              <a:t> by ancient standards.  No other examples from</a:t>
            </a:r>
          </a:p>
        </p:txBody>
      </p:sp>
      <p:sp>
        <p:nvSpPr>
          <p:cNvPr id="4" name="Date Placeholder 3">
            <a:extLst>
              <a:ext uri="{FF2B5EF4-FFF2-40B4-BE49-F238E27FC236}">
                <a16:creationId xmlns:a16="http://schemas.microsoft.com/office/drawing/2014/main" id="{16DCB6D9-F529-3BEA-67EB-C640C1659CC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108</a:t>
            </a:r>
          </a:p>
        </p:txBody>
      </p:sp>
      <p:sp>
        <p:nvSpPr>
          <p:cNvPr id="5" name="Footer Placeholder 4">
            <a:extLst>
              <a:ext uri="{FF2B5EF4-FFF2-40B4-BE49-F238E27FC236}">
                <a16:creationId xmlns:a16="http://schemas.microsoft.com/office/drawing/2014/main" id="{1DF0DA35-0297-55AA-F66C-AB012620B28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2E2E210E-9E53-2F97-F05A-D3EF2CA985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91307350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268FB3-D9CC-70EC-F58A-7618BD030E3C}"/>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16B05E6E-21F6-2F1D-2B1F-CF78BDF46CFE}"/>
              </a:ext>
            </a:extLst>
          </p:cNvPr>
          <p:cNvPicPr>
            <a:picLocks noChangeAspect="1"/>
          </p:cNvPicPr>
          <p:nvPr/>
        </p:nvPicPr>
        <p:blipFill>
          <a:blip r:embed="rId2"/>
          <a:stretch>
            <a:fillRect/>
          </a:stretch>
        </p:blipFill>
        <p:spPr>
          <a:xfrm>
            <a:off x="3257353" y="1568451"/>
            <a:ext cx="2969009" cy="4468755"/>
          </a:xfrm>
          <a:prstGeom prst="rect">
            <a:avLst/>
          </a:prstGeom>
        </p:spPr>
      </p:pic>
      <p:sp>
        <p:nvSpPr>
          <p:cNvPr id="2" name="Title 1">
            <a:extLst>
              <a:ext uri="{FF2B5EF4-FFF2-40B4-BE49-F238E27FC236}">
                <a16:creationId xmlns:a16="http://schemas.microsoft.com/office/drawing/2014/main" id="{144787E1-E21C-C0BD-E87E-CA32F9911B69}"/>
              </a:ext>
            </a:extLst>
          </p:cNvPr>
          <p:cNvSpPr>
            <a:spLocks noGrp="1"/>
          </p:cNvSpPr>
          <p:nvPr>
            <p:ph type="title"/>
          </p:nvPr>
        </p:nvSpPr>
        <p:spPr/>
        <p:txBody>
          <a:bodyPr/>
          <a:lstStyle/>
          <a:p>
            <a:r>
              <a:rPr lang="en-US" dirty="0"/>
              <a:t>Biographies Of Alexander</a:t>
            </a:r>
          </a:p>
        </p:txBody>
      </p:sp>
      <p:sp>
        <p:nvSpPr>
          <p:cNvPr id="3" name="Content Placeholder 2">
            <a:extLst>
              <a:ext uri="{FF2B5EF4-FFF2-40B4-BE49-F238E27FC236}">
                <a16:creationId xmlns:a16="http://schemas.microsoft.com/office/drawing/2014/main" id="{52624AFF-B30D-64B4-A323-14D584E5E619}"/>
              </a:ext>
            </a:extLst>
          </p:cNvPr>
          <p:cNvSpPr>
            <a:spLocks noGrp="1"/>
          </p:cNvSpPr>
          <p:nvPr>
            <p:ph idx="1"/>
          </p:nvPr>
        </p:nvSpPr>
        <p:spPr/>
        <p:txBody>
          <a:bodyPr/>
          <a:lstStyle/>
          <a:p>
            <a:pPr marL="0" indent="0">
              <a:buNone/>
            </a:pPr>
            <a:r>
              <a:rPr lang="en-US" dirty="0"/>
              <a:t>antiquity have been preserved of this abundance of information from multiple authors in writings so close to the people and events being described. To </a:t>
            </a:r>
            <a:r>
              <a:rPr lang="en-US" b="1" dirty="0">
                <a:solidFill>
                  <a:srgbClr val="FFFF00"/>
                </a:solidFill>
              </a:rPr>
              <a:t>reject </a:t>
            </a:r>
            <a:r>
              <a:rPr lang="en-US" b="1" i="1" dirty="0">
                <a:solidFill>
                  <a:srgbClr val="FFFF00"/>
                </a:solidFill>
              </a:rPr>
              <a:t>a priori </a:t>
            </a:r>
            <a:r>
              <a:rPr lang="en-US" dirty="0"/>
              <a:t>the New Testament Gospels as potential sources of excellent historical information about Jesus of Nazareth is to </a:t>
            </a:r>
            <a:r>
              <a:rPr lang="en-US" b="1" dirty="0">
                <a:solidFill>
                  <a:srgbClr val="FFFF00"/>
                </a:solidFill>
              </a:rPr>
              <a:t>impose a bias</a:t>
            </a:r>
            <a:r>
              <a:rPr lang="en-US" dirty="0"/>
              <a:t> on the study of history, which, if consistently applied elsewhere, would leave us </a:t>
            </a:r>
            <a:r>
              <a:rPr lang="en-US" b="1" dirty="0">
                <a:solidFill>
                  <a:srgbClr val="FFFF00"/>
                </a:solidFill>
              </a:rPr>
              <a:t>completely agnostic </a:t>
            </a:r>
            <a:r>
              <a:rPr lang="en-US" dirty="0"/>
              <a:t>about anything or anyone in the ancient world!”  </a:t>
            </a:r>
            <a:r>
              <a:rPr lang="en-US" sz="2000" dirty="0"/>
              <a:t>(</a:t>
            </a:r>
            <a:r>
              <a:rPr lang="en-US" sz="2000" i="1" dirty="0"/>
              <a:t>The Historical Reliability of the New Testament</a:t>
            </a:r>
            <a:r>
              <a:rPr lang="en-US" sz="2000" dirty="0"/>
              <a:t>, 18-19)</a:t>
            </a:r>
          </a:p>
        </p:txBody>
      </p:sp>
      <p:sp>
        <p:nvSpPr>
          <p:cNvPr id="4" name="Date Placeholder 3">
            <a:extLst>
              <a:ext uri="{FF2B5EF4-FFF2-40B4-BE49-F238E27FC236}">
                <a16:creationId xmlns:a16="http://schemas.microsoft.com/office/drawing/2014/main" id="{D1A75467-9CE5-1111-2D84-A4640336944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108</a:t>
            </a:r>
          </a:p>
        </p:txBody>
      </p:sp>
      <p:sp>
        <p:nvSpPr>
          <p:cNvPr id="5" name="Footer Placeholder 4">
            <a:extLst>
              <a:ext uri="{FF2B5EF4-FFF2-40B4-BE49-F238E27FC236}">
                <a16:creationId xmlns:a16="http://schemas.microsoft.com/office/drawing/2014/main" id="{1501C158-F190-C9B5-BE65-1989675B9D6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E1E6D4AC-B8DB-D775-1ECE-9939094EC26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013905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70E926-B6A3-10ED-7617-83710B96460A}"/>
            </a:ext>
          </a:extLst>
        </p:cNvPr>
        <p:cNvGrpSpPr/>
        <p:nvPr/>
      </p:nvGrpSpPr>
      <p:grpSpPr>
        <a:xfrm>
          <a:off x="0" y="0"/>
          <a:ext cx="0" cy="0"/>
          <a:chOff x="0" y="0"/>
          <a:chExt cx="0" cy="0"/>
        </a:xfrm>
      </p:grpSpPr>
      <p:cxnSp>
        <p:nvCxnSpPr>
          <p:cNvPr id="14" name="Straight Arrow Connector 13">
            <a:extLst>
              <a:ext uri="{FF2B5EF4-FFF2-40B4-BE49-F238E27FC236}">
                <a16:creationId xmlns:a16="http://schemas.microsoft.com/office/drawing/2014/main" id="{F2E94186-FE1F-FA0D-9069-E56CB4DA93CA}"/>
              </a:ext>
            </a:extLst>
          </p:cNvPr>
          <p:cNvCxnSpPr/>
          <p:nvPr/>
        </p:nvCxnSpPr>
        <p:spPr bwMode="auto">
          <a:xfrm flipV="1">
            <a:off x="5690796" y="2122710"/>
            <a:ext cx="1939962" cy="6918"/>
          </a:xfrm>
          <a:prstGeom prst="straightConnector1">
            <a:avLst/>
          </a:prstGeom>
          <a:solidFill>
            <a:schemeClr val="accent1"/>
          </a:solidFill>
          <a:ln w="76200"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 name="Straight Arrow Connector 10">
            <a:extLst>
              <a:ext uri="{FF2B5EF4-FFF2-40B4-BE49-F238E27FC236}">
                <a16:creationId xmlns:a16="http://schemas.microsoft.com/office/drawing/2014/main" id="{3B22161F-E945-8F14-6AF9-8B43D7BA542E}"/>
              </a:ext>
            </a:extLst>
          </p:cNvPr>
          <p:cNvCxnSpPr/>
          <p:nvPr/>
        </p:nvCxnSpPr>
        <p:spPr bwMode="auto">
          <a:xfrm flipH="1">
            <a:off x="3356386" y="2127325"/>
            <a:ext cx="2194560" cy="0"/>
          </a:xfrm>
          <a:prstGeom prst="straightConnector1">
            <a:avLst/>
          </a:prstGeom>
          <a:solidFill>
            <a:schemeClr val="accent1"/>
          </a:solidFill>
          <a:ln w="76200"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 name="Callout: Line 22">
            <a:extLst>
              <a:ext uri="{FF2B5EF4-FFF2-40B4-BE49-F238E27FC236}">
                <a16:creationId xmlns:a16="http://schemas.microsoft.com/office/drawing/2014/main" id="{0CC9A206-B0D6-65DC-DBC6-95FE7B8141CE}"/>
              </a:ext>
            </a:extLst>
          </p:cNvPr>
          <p:cNvSpPr/>
          <p:nvPr/>
        </p:nvSpPr>
        <p:spPr bwMode="auto">
          <a:xfrm>
            <a:off x="4128246" y="5468529"/>
            <a:ext cx="2601557" cy="379207"/>
          </a:xfrm>
          <a:prstGeom prst="borderCallout1">
            <a:avLst>
              <a:gd name="adj1" fmla="val -1109"/>
              <a:gd name="adj2" fmla="val 86239"/>
              <a:gd name="adj3" fmla="val -537146"/>
              <a:gd name="adj4" fmla="val 85903"/>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Arrian’s Biography</a:t>
            </a:r>
          </a:p>
        </p:txBody>
      </p:sp>
      <p:sp>
        <p:nvSpPr>
          <p:cNvPr id="7" name="Title 6">
            <a:extLst>
              <a:ext uri="{FF2B5EF4-FFF2-40B4-BE49-F238E27FC236}">
                <a16:creationId xmlns:a16="http://schemas.microsoft.com/office/drawing/2014/main" id="{7505BDA4-14ED-0979-4365-500C650E9872}"/>
              </a:ext>
            </a:extLst>
          </p:cNvPr>
          <p:cNvSpPr>
            <a:spLocks noGrp="1"/>
          </p:cNvSpPr>
          <p:nvPr>
            <p:ph type="title"/>
          </p:nvPr>
        </p:nvSpPr>
        <p:spPr>
          <a:xfrm>
            <a:off x="457200" y="201265"/>
            <a:ext cx="8229600" cy="1325076"/>
          </a:xfrm>
        </p:spPr>
        <p:txBody>
          <a:bodyPr/>
          <a:lstStyle/>
          <a:p>
            <a:r>
              <a:rPr lang="en-US" dirty="0"/>
              <a:t>Alexander &amp; His Biographers</a:t>
            </a:r>
          </a:p>
        </p:txBody>
      </p:sp>
      <p:sp>
        <p:nvSpPr>
          <p:cNvPr id="4" name="Date Placeholder 3">
            <a:extLst>
              <a:ext uri="{FF2B5EF4-FFF2-40B4-BE49-F238E27FC236}">
                <a16:creationId xmlns:a16="http://schemas.microsoft.com/office/drawing/2014/main" id="{353CD814-72FB-0762-9125-942A4DF2B5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108</a:t>
            </a:r>
          </a:p>
        </p:txBody>
      </p:sp>
      <p:sp>
        <p:nvSpPr>
          <p:cNvPr id="5" name="Footer Placeholder 4">
            <a:extLst>
              <a:ext uri="{FF2B5EF4-FFF2-40B4-BE49-F238E27FC236}">
                <a16:creationId xmlns:a16="http://schemas.microsoft.com/office/drawing/2014/main" id="{2748E4C0-4895-50BD-7B6D-987AD04FFFA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937E908F-36DF-F753-7A79-07318BB9DF6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8" name="Arrow: Right 7">
            <a:extLst>
              <a:ext uri="{FF2B5EF4-FFF2-40B4-BE49-F238E27FC236}">
                <a16:creationId xmlns:a16="http://schemas.microsoft.com/office/drawing/2014/main" id="{204DB87D-306A-AFBC-1D82-E72A5997245B}"/>
              </a:ext>
            </a:extLst>
          </p:cNvPr>
          <p:cNvSpPr/>
          <p:nvPr/>
        </p:nvSpPr>
        <p:spPr bwMode="auto">
          <a:xfrm>
            <a:off x="338866" y="2256415"/>
            <a:ext cx="8229600" cy="1172585"/>
          </a:xfrm>
          <a:prstGeom prst="rightArrow">
            <a:avLst>
              <a:gd name="adj1" fmla="val 41304"/>
              <a:gd name="adj2" fmla="val 50000"/>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4</a:t>
            </a:r>
            <a:r>
              <a:rPr kumimoji="0" lang="en-US" sz="2000" b="0" i="0" u="none" strike="noStrike" kern="1200" cap="none" spc="0" normalizeH="0" baseline="30000" noProof="0" dirty="0">
                <a:ln>
                  <a:noFill/>
                </a:ln>
                <a:solidFill>
                  <a:srgbClr val="FFFFFF"/>
                </a:solidFill>
                <a:effectLst/>
                <a:uLnTx/>
                <a:uFillTx/>
                <a:latin typeface="Arial Black" panose="020B0A04020102020204"/>
                <a:ea typeface="+mn-ea"/>
                <a:cs typeface="+mn-cs"/>
              </a:rPr>
              <a:t>th</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cen. </a:t>
            </a:r>
            <a:r>
              <a:rPr kumimoji="0" lang="en-US" sz="2000" b="0" i="0" u="none" strike="noStrike" kern="1200" cap="none" spc="0" normalizeH="0" baseline="0" noProof="0" dirty="0">
                <a:ln>
                  <a:noFill/>
                </a:ln>
                <a:solidFill>
                  <a:srgbClr val="FFFF00"/>
                </a:solidFill>
                <a:effectLst/>
                <a:uLnTx/>
                <a:uFillTx/>
                <a:latin typeface="Arial Black" panose="020B0A04020102020204"/>
                <a:ea typeface="+mn-ea"/>
                <a:cs typeface="+mn-cs"/>
              </a:rPr>
              <a:t>/</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3</a:t>
            </a:r>
            <a:r>
              <a:rPr kumimoji="0" lang="en-US" sz="2000" b="0" i="0" u="none" strike="noStrike" kern="1200" cap="none" spc="0" normalizeH="0" baseline="30000" noProof="0" dirty="0">
                <a:ln>
                  <a:noFill/>
                </a:ln>
                <a:solidFill>
                  <a:srgbClr val="FFFFFF"/>
                </a:solidFill>
                <a:effectLst/>
                <a:uLnTx/>
                <a:uFillTx/>
                <a:latin typeface="Arial Black" panose="020B0A04020102020204"/>
                <a:ea typeface="+mn-ea"/>
                <a:cs typeface="+mn-cs"/>
              </a:rPr>
              <a:t>rd</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cen. </a:t>
            </a:r>
            <a:r>
              <a:rPr kumimoji="0" lang="en-US" sz="2000" b="0" i="0" u="none" strike="noStrike" kern="1200" cap="none" spc="0" normalizeH="0" baseline="0" noProof="0" dirty="0">
                <a:ln>
                  <a:noFill/>
                </a:ln>
                <a:solidFill>
                  <a:srgbClr val="FFFF00"/>
                </a:solidFill>
                <a:effectLst/>
                <a:uLnTx/>
                <a:uFillTx/>
                <a:latin typeface="Arial Black" panose="020B0A04020102020204"/>
                <a:ea typeface="+mn-ea"/>
                <a:cs typeface="+mn-cs"/>
              </a:rPr>
              <a:t>/</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2</a:t>
            </a:r>
            <a:r>
              <a:rPr kumimoji="0" lang="en-US" sz="2000" b="0" i="0" u="none" strike="noStrike" kern="1200" cap="none" spc="0" normalizeH="0" baseline="30000" noProof="0" dirty="0">
                <a:ln>
                  <a:noFill/>
                </a:ln>
                <a:solidFill>
                  <a:srgbClr val="FFFFFF"/>
                </a:solidFill>
                <a:effectLst/>
                <a:uLnTx/>
                <a:uFillTx/>
                <a:latin typeface="Arial Black" panose="020B0A04020102020204"/>
                <a:ea typeface="+mn-ea"/>
                <a:cs typeface="+mn-cs"/>
              </a:rPr>
              <a:t>nd</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cen. </a:t>
            </a:r>
            <a:r>
              <a:rPr kumimoji="0" lang="en-US" sz="2000" b="0" i="0" u="none" strike="noStrike" kern="1200" cap="none" spc="0" normalizeH="0" baseline="0" noProof="0" dirty="0">
                <a:ln>
                  <a:noFill/>
                </a:ln>
                <a:solidFill>
                  <a:srgbClr val="FFFF00"/>
                </a:solidFill>
                <a:effectLst/>
                <a:uLnTx/>
                <a:uFillTx/>
                <a:latin typeface="Arial Black" panose="020B0A04020102020204"/>
                <a:ea typeface="+mn-ea"/>
                <a:cs typeface="+mn-cs"/>
              </a:rPr>
              <a:t>/</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1</a:t>
            </a:r>
            <a:r>
              <a:rPr kumimoji="0" lang="en-US" sz="2000" b="0" i="0" u="none" strike="noStrike" kern="1200" cap="none" spc="0" normalizeH="0" baseline="30000" noProof="0" dirty="0">
                <a:ln>
                  <a:noFill/>
                </a:ln>
                <a:solidFill>
                  <a:srgbClr val="FFFFFF"/>
                </a:solidFill>
                <a:effectLst/>
                <a:uLnTx/>
                <a:uFillTx/>
                <a:latin typeface="Arial Black" panose="020B0A04020102020204"/>
                <a:ea typeface="+mn-ea"/>
                <a:cs typeface="+mn-cs"/>
              </a:rPr>
              <a:t>st</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cen. </a:t>
            </a:r>
            <a:r>
              <a:rPr kumimoji="0" lang="en-US" sz="2000" b="0" i="0" u="none" strike="noStrike" kern="1200" cap="none" spc="0" normalizeH="0" baseline="0" noProof="0" dirty="0">
                <a:ln>
                  <a:noFill/>
                </a:ln>
                <a:solidFill>
                  <a:srgbClr val="FFFF00"/>
                </a:solidFill>
                <a:effectLst/>
                <a:uLnTx/>
                <a:uFillTx/>
                <a:latin typeface="Arial Black" panose="020B0A04020102020204"/>
                <a:ea typeface="+mn-ea"/>
                <a:cs typeface="+mn-cs"/>
              </a:rPr>
              <a:t>/</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1</a:t>
            </a:r>
            <a:r>
              <a:rPr kumimoji="0" lang="en-US" sz="2000" b="0" i="0" u="none" strike="noStrike" kern="1200" cap="none" spc="0" normalizeH="0" baseline="30000" noProof="0" dirty="0">
                <a:ln>
                  <a:noFill/>
                </a:ln>
                <a:solidFill>
                  <a:srgbClr val="FFFFFF"/>
                </a:solidFill>
                <a:effectLst/>
                <a:uLnTx/>
                <a:uFillTx/>
                <a:latin typeface="Arial Black" panose="020B0A04020102020204"/>
                <a:ea typeface="+mn-ea"/>
                <a:cs typeface="+mn-cs"/>
              </a:rPr>
              <a:t>st</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cen. </a:t>
            </a:r>
            <a:r>
              <a:rPr kumimoji="0" lang="en-US" sz="2000" b="0" i="0" u="none" strike="noStrike" kern="1200" cap="none" spc="0" normalizeH="0" baseline="0" noProof="0" dirty="0">
                <a:ln>
                  <a:noFill/>
                </a:ln>
                <a:solidFill>
                  <a:srgbClr val="FFFF00"/>
                </a:solidFill>
                <a:effectLst/>
                <a:uLnTx/>
                <a:uFillTx/>
                <a:latin typeface="Arial Black" panose="020B0A04020102020204"/>
                <a:ea typeface="+mn-ea"/>
                <a:cs typeface="+mn-cs"/>
              </a:rPr>
              <a:t>/</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2</a:t>
            </a:r>
            <a:r>
              <a:rPr kumimoji="0" lang="en-US" sz="2000" b="0" i="0" u="none" strike="noStrike" kern="1200" cap="none" spc="0" normalizeH="0" baseline="30000" noProof="0" dirty="0">
                <a:ln>
                  <a:noFill/>
                </a:ln>
                <a:solidFill>
                  <a:srgbClr val="FFFFFF"/>
                </a:solidFill>
                <a:effectLst/>
                <a:uLnTx/>
                <a:uFillTx/>
                <a:latin typeface="Arial Black" panose="020B0A04020102020204"/>
                <a:ea typeface="+mn-ea"/>
                <a:cs typeface="+mn-cs"/>
              </a:rPr>
              <a:t>nd</a:t>
            </a:r>
            <a:r>
              <a:rPr kumimoji="0" lang="en-US" sz="2000" b="0" i="0" u="none" strike="noStrike" kern="1200" cap="none" spc="0" normalizeH="0" baseline="0" noProof="0" dirty="0">
                <a:ln>
                  <a:noFill/>
                </a:ln>
                <a:solidFill>
                  <a:srgbClr val="FFFFFF"/>
                </a:solidFill>
                <a:effectLst/>
                <a:uLnTx/>
                <a:uFillTx/>
                <a:latin typeface="Arial Black" panose="020B0A04020102020204"/>
                <a:ea typeface="+mn-ea"/>
                <a:cs typeface="+mn-cs"/>
              </a:rPr>
              <a:t> cen.</a:t>
            </a:r>
          </a:p>
        </p:txBody>
      </p:sp>
      <p:sp>
        <p:nvSpPr>
          <p:cNvPr id="20" name="Callout: Line 19">
            <a:extLst>
              <a:ext uri="{FF2B5EF4-FFF2-40B4-BE49-F238E27FC236}">
                <a16:creationId xmlns:a16="http://schemas.microsoft.com/office/drawing/2014/main" id="{E07B25DC-38D4-5F4F-D6A9-541615DECFBE}"/>
              </a:ext>
            </a:extLst>
          </p:cNvPr>
          <p:cNvSpPr/>
          <p:nvPr/>
        </p:nvSpPr>
        <p:spPr bwMode="auto">
          <a:xfrm>
            <a:off x="1020184" y="3552105"/>
            <a:ext cx="3433482" cy="379207"/>
          </a:xfrm>
          <a:prstGeom prst="borderCallout1">
            <a:avLst>
              <a:gd name="adj1" fmla="val 1729"/>
              <a:gd name="adj2" fmla="val 10153"/>
              <a:gd name="adj3" fmla="val -105940"/>
              <a:gd name="adj4" fmla="val 9918"/>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Alexander  (R:  336-323 BC)</a:t>
            </a:r>
          </a:p>
        </p:txBody>
      </p:sp>
      <p:sp>
        <p:nvSpPr>
          <p:cNvPr id="21" name="Callout: Line 20">
            <a:extLst>
              <a:ext uri="{FF2B5EF4-FFF2-40B4-BE49-F238E27FC236}">
                <a16:creationId xmlns:a16="http://schemas.microsoft.com/office/drawing/2014/main" id="{C8F5BA78-47AD-7793-0DFB-78CF541DC3D6}"/>
              </a:ext>
            </a:extLst>
          </p:cNvPr>
          <p:cNvSpPr/>
          <p:nvPr/>
        </p:nvSpPr>
        <p:spPr bwMode="auto">
          <a:xfrm>
            <a:off x="2827468" y="4190929"/>
            <a:ext cx="2601557" cy="379207"/>
          </a:xfrm>
          <a:prstGeom prst="borderCallout1">
            <a:avLst>
              <a:gd name="adj1" fmla="val 4565"/>
              <a:gd name="adj2" fmla="val 88720"/>
              <a:gd name="adj3" fmla="val -298848"/>
              <a:gd name="adj4" fmla="val 87970"/>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FFFFFF"/>
                </a:solidFill>
                <a:effectLst/>
                <a:uLnTx/>
                <a:uFillTx/>
                <a:latin typeface="Arial" panose="020B0604020202020204"/>
                <a:ea typeface="+mn-ea"/>
                <a:cs typeface="+mn-cs"/>
              </a:rPr>
              <a:t>Diodorus</a:t>
            </a: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 Biography</a:t>
            </a:r>
          </a:p>
        </p:txBody>
      </p:sp>
      <p:sp>
        <p:nvSpPr>
          <p:cNvPr id="22" name="Callout: Line 21">
            <a:extLst>
              <a:ext uri="{FF2B5EF4-FFF2-40B4-BE49-F238E27FC236}">
                <a16:creationId xmlns:a16="http://schemas.microsoft.com/office/drawing/2014/main" id="{D8DBDBD0-0EAC-4105-8967-033396739DB2}"/>
              </a:ext>
            </a:extLst>
          </p:cNvPr>
          <p:cNvSpPr/>
          <p:nvPr/>
        </p:nvSpPr>
        <p:spPr bwMode="auto">
          <a:xfrm>
            <a:off x="4128247" y="4801947"/>
            <a:ext cx="2601557" cy="379207"/>
          </a:xfrm>
          <a:prstGeom prst="borderCallout1">
            <a:avLst>
              <a:gd name="adj1" fmla="val -1109"/>
              <a:gd name="adj2" fmla="val 86239"/>
              <a:gd name="adj3" fmla="val -443528"/>
              <a:gd name="adj4" fmla="val 85489"/>
            </a:avLst>
          </a:prstGeom>
          <a:solidFill>
            <a:srgbClr val="0000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rPr>
              <a:t>Plutarch’s Biography</a:t>
            </a:r>
          </a:p>
        </p:txBody>
      </p:sp>
      <p:sp>
        <p:nvSpPr>
          <p:cNvPr id="2" name="TextBox 1">
            <a:extLst>
              <a:ext uri="{FF2B5EF4-FFF2-40B4-BE49-F238E27FC236}">
                <a16:creationId xmlns:a16="http://schemas.microsoft.com/office/drawing/2014/main" id="{07A498F1-44A6-63C0-BC88-2808B21C02D1}"/>
              </a:ext>
            </a:extLst>
          </p:cNvPr>
          <p:cNvSpPr txBox="1"/>
          <p:nvPr/>
        </p:nvSpPr>
        <p:spPr>
          <a:xfrm>
            <a:off x="4128246" y="1884183"/>
            <a:ext cx="760206" cy="477054"/>
          </a:xfrm>
          <a:prstGeom prst="rect">
            <a:avLst/>
          </a:prstGeom>
          <a:solidFill>
            <a:srgbClr val="0000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FFFFFF"/>
                </a:solidFill>
                <a:effectLst/>
                <a:uLnTx/>
                <a:uFillTx/>
                <a:latin typeface="Arial Black" panose="020B0A04020102020204"/>
                <a:ea typeface="+mn-ea"/>
                <a:cs typeface="+mn-cs"/>
              </a:rPr>
              <a:t>BC</a:t>
            </a:r>
          </a:p>
        </p:txBody>
      </p:sp>
      <p:sp>
        <p:nvSpPr>
          <p:cNvPr id="3" name="TextBox 2">
            <a:extLst>
              <a:ext uri="{FF2B5EF4-FFF2-40B4-BE49-F238E27FC236}">
                <a16:creationId xmlns:a16="http://schemas.microsoft.com/office/drawing/2014/main" id="{1758F03F-07B6-046D-EACB-E875655C91E9}"/>
              </a:ext>
            </a:extLst>
          </p:cNvPr>
          <p:cNvSpPr txBox="1"/>
          <p:nvPr/>
        </p:nvSpPr>
        <p:spPr>
          <a:xfrm>
            <a:off x="6250644" y="1891101"/>
            <a:ext cx="760206" cy="477054"/>
          </a:xfrm>
          <a:prstGeom prst="rect">
            <a:avLst/>
          </a:prstGeom>
          <a:solidFill>
            <a:srgbClr val="0000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FFFFFF"/>
                </a:solidFill>
                <a:effectLst/>
                <a:uLnTx/>
                <a:uFillTx/>
                <a:latin typeface="Arial Black" panose="020B0A04020102020204"/>
                <a:ea typeface="+mn-ea"/>
                <a:cs typeface="+mn-cs"/>
              </a:rPr>
              <a:t>AD</a:t>
            </a:r>
          </a:p>
        </p:txBody>
      </p:sp>
    </p:spTree>
    <p:extLst>
      <p:ext uri="{BB962C8B-B14F-4D97-AF65-F5344CB8AC3E}">
        <p14:creationId xmlns:p14="http://schemas.microsoft.com/office/powerpoint/2010/main" val="397041687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up)">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up)">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0" grpId="0" animBg="1"/>
      <p:bldP spid="21" grpId="0" animBg="1"/>
      <p:bldP spid="22" grpId="0" animBg="1"/>
    </p:bldLst>
  </p:timing>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DA13A-036E-A013-69DD-8A660B312FBA}"/>
              </a:ext>
            </a:extLst>
          </p:cNvPr>
          <p:cNvSpPr>
            <a:spLocks noGrp="1"/>
          </p:cNvSpPr>
          <p:nvPr>
            <p:ph type="title"/>
          </p:nvPr>
        </p:nvSpPr>
        <p:spPr/>
        <p:txBody>
          <a:bodyPr/>
          <a:lstStyle/>
          <a:p>
            <a:r>
              <a:rPr lang="en-US"/>
              <a:t>Alexander The Great</a:t>
            </a:r>
            <a:br>
              <a:rPr lang="en-US"/>
            </a:br>
            <a:r>
              <a:rPr lang="en-US" sz="3000">
                <a:latin typeface="+mn-lt"/>
              </a:rPr>
              <a:t>(356-323 BC)</a:t>
            </a:r>
          </a:p>
        </p:txBody>
      </p:sp>
      <p:graphicFrame>
        <p:nvGraphicFramePr>
          <p:cNvPr id="6" name="Table 6">
            <a:extLst>
              <a:ext uri="{FF2B5EF4-FFF2-40B4-BE49-F238E27FC236}">
                <a16:creationId xmlns:a16="http://schemas.microsoft.com/office/drawing/2014/main" id="{79D7B2E3-3CD6-E62B-0AF8-7D85708FBB42}"/>
              </a:ext>
            </a:extLst>
          </p:cNvPr>
          <p:cNvGraphicFramePr>
            <a:graphicFrameLocks noGrp="1"/>
          </p:cNvGraphicFramePr>
          <p:nvPr>
            <p:ph idx="1"/>
          </p:nvPr>
        </p:nvGraphicFramePr>
        <p:xfrm>
          <a:off x="407042" y="1812403"/>
          <a:ext cx="8229600" cy="3484945"/>
        </p:xfrm>
        <a:graphic>
          <a:graphicData uri="http://schemas.openxmlformats.org/drawingml/2006/table">
            <a:tbl>
              <a:tblPr firstRow="1" bandRow="1">
                <a:tableStyleId>{5C22544A-7EE6-4342-B048-85BDC9FD1C3A}</a:tableStyleId>
              </a:tblPr>
              <a:tblGrid>
                <a:gridCol w="4284563">
                  <a:extLst>
                    <a:ext uri="{9D8B030D-6E8A-4147-A177-3AD203B41FA5}">
                      <a16:colId xmlns:a16="http://schemas.microsoft.com/office/drawing/2014/main" val="177123403"/>
                    </a:ext>
                  </a:extLst>
                </a:gridCol>
                <a:gridCol w="2230056">
                  <a:extLst>
                    <a:ext uri="{9D8B030D-6E8A-4147-A177-3AD203B41FA5}">
                      <a16:colId xmlns:a16="http://schemas.microsoft.com/office/drawing/2014/main" val="3364956320"/>
                    </a:ext>
                  </a:extLst>
                </a:gridCol>
                <a:gridCol w="1714981">
                  <a:extLst>
                    <a:ext uri="{9D8B030D-6E8A-4147-A177-3AD203B41FA5}">
                      <a16:colId xmlns:a16="http://schemas.microsoft.com/office/drawing/2014/main" val="3870530394"/>
                    </a:ext>
                  </a:extLst>
                </a:gridCol>
              </a:tblGrid>
              <a:tr h="596869">
                <a:tc>
                  <a:txBody>
                    <a:bodyPr/>
                    <a:lstStyle/>
                    <a:p>
                      <a:pPr algn="ctr"/>
                      <a:r>
                        <a:rPr lang="en-US" sz="2500" b="0">
                          <a:effectLst>
                            <a:outerShdw blurRad="38100" dist="38100" dir="2700000" algn="tl">
                              <a:srgbClr val="000000">
                                <a:alpha val="43137"/>
                              </a:srgbClr>
                            </a:outerShdw>
                          </a:effectLst>
                          <a:latin typeface="+mj-lt"/>
                        </a:rPr>
                        <a:t>Writer</a:t>
                      </a:r>
                    </a:p>
                  </a:txBody>
                  <a:tcPr anchor="ctr">
                    <a:solidFill>
                      <a:srgbClr val="0000FF"/>
                    </a:solidFill>
                  </a:tcPr>
                </a:tc>
                <a:tc>
                  <a:txBody>
                    <a:bodyPr/>
                    <a:lstStyle/>
                    <a:p>
                      <a:pPr algn="ctr"/>
                      <a:r>
                        <a:rPr lang="en-US" sz="2500" b="0">
                          <a:effectLst>
                            <a:outerShdw blurRad="38100" dist="38100" dir="2700000" algn="tl">
                              <a:srgbClr val="000000">
                                <a:alpha val="43137"/>
                              </a:srgbClr>
                            </a:outerShdw>
                          </a:effectLst>
                          <a:latin typeface="+mj-lt"/>
                        </a:rPr>
                        <a:t>~Date</a:t>
                      </a:r>
                    </a:p>
                  </a:txBody>
                  <a:tcPr anchor="ctr">
                    <a:solidFill>
                      <a:srgbClr val="0000FF"/>
                    </a:solidFill>
                  </a:tcPr>
                </a:tc>
                <a:tc>
                  <a:txBody>
                    <a:bodyPr/>
                    <a:lstStyle/>
                    <a:p>
                      <a:pPr algn="ctr"/>
                      <a:r>
                        <a:rPr lang="en-US" sz="2500" b="0">
                          <a:effectLst>
                            <a:outerShdw blurRad="38100" dist="38100" dir="2700000" algn="tl">
                              <a:srgbClr val="000000">
                                <a:alpha val="43137"/>
                              </a:srgbClr>
                            </a:outerShdw>
                          </a:effectLst>
                          <a:latin typeface="+mj-lt"/>
                        </a:rPr>
                        <a:t>Gap</a:t>
                      </a:r>
                    </a:p>
                  </a:txBody>
                  <a:tcPr anchor="ctr">
                    <a:solidFill>
                      <a:srgbClr val="0000FF"/>
                    </a:solidFill>
                  </a:tcPr>
                </a:tc>
                <a:extLst>
                  <a:ext uri="{0D108BD9-81ED-4DB2-BD59-A6C34878D82A}">
                    <a16:rowId xmlns:a16="http://schemas.microsoft.com/office/drawing/2014/main" val="2477640397"/>
                  </a:ext>
                </a:extLst>
              </a:tr>
              <a:tr h="500600">
                <a:tc>
                  <a:txBody>
                    <a:bodyPr/>
                    <a:lstStyle/>
                    <a:p>
                      <a:r>
                        <a:rPr lang="en-US" sz="2000" err="1"/>
                        <a:t>Diodorus</a:t>
                      </a:r>
                      <a:r>
                        <a:rPr lang="en-US" sz="2000"/>
                        <a:t> Siculus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a:t>1</a:t>
                      </a:r>
                      <a:r>
                        <a:rPr lang="en-US" sz="2000" baseline="30000"/>
                        <a:t>st</a:t>
                      </a:r>
                      <a:r>
                        <a:rPr lang="en-US" sz="2000"/>
                        <a:t> cen. BC</a:t>
                      </a:r>
                    </a:p>
                  </a:txBody>
                  <a:tcPr anchor="ctr"/>
                </a:tc>
                <a:tc>
                  <a:txBody>
                    <a:bodyPr/>
                    <a:lstStyle/>
                    <a:p>
                      <a:pPr algn="ctr"/>
                      <a:r>
                        <a:rPr lang="en-US" sz="2000"/>
                        <a:t>&gt; 250 years</a:t>
                      </a:r>
                    </a:p>
                  </a:txBody>
                  <a:tcPr anchor="ctr"/>
                </a:tc>
                <a:extLst>
                  <a:ext uri="{0D108BD9-81ED-4DB2-BD59-A6C34878D82A}">
                    <a16:rowId xmlns:a16="http://schemas.microsoft.com/office/drawing/2014/main" val="1079529082"/>
                  </a:ext>
                </a:extLst>
              </a:tr>
              <a:tr h="500600">
                <a:tc>
                  <a:txBody>
                    <a:bodyPr/>
                    <a:lstStyle/>
                    <a:p>
                      <a:r>
                        <a:rPr lang="en-US" sz="2000"/>
                        <a:t>Quintus </a:t>
                      </a:r>
                      <a:r>
                        <a:rPr lang="en-US" sz="2000" err="1"/>
                        <a:t>Curtius</a:t>
                      </a:r>
                      <a:r>
                        <a:rPr lang="en-US" sz="2000"/>
                        <a:t> Rufus</a:t>
                      </a:r>
                    </a:p>
                  </a:txBody>
                  <a:tcPr anchor="ctr"/>
                </a:tc>
                <a:tc>
                  <a:txBody>
                    <a:bodyPr/>
                    <a:lstStyle/>
                    <a:p>
                      <a:pPr algn="ctr"/>
                      <a:r>
                        <a:rPr lang="en-US" sz="2000"/>
                        <a:t>1</a:t>
                      </a:r>
                      <a:r>
                        <a:rPr lang="en-US" sz="2000" baseline="30000"/>
                        <a:t>st</a:t>
                      </a:r>
                      <a:r>
                        <a:rPr lang="en-US" sz="2000"/>
                        <a:t> cen. AD</a:t>
                      </a:r>
                    </a:p>
                  </a:txBody>
                  <a:tcPr anchor="ctr"/>
                </a:tc>
                <a:tc>
                  <a:txBody>
                    <a:bodyPr/>
                    <a:lstStyle/>
                    <a:p>
                      <a:pPr algn="ctr"/>
                      <a:r>
                        <a:rPr lang="en-US" sz="2000"/>
                        <a:t>&gt; 350 years</a:t>
                      </a:r>
                    </a:p>
                  </a:txBody>
                  <a:tcPr anchor="ctr"/>
                </a:tc>
                <a:extLst>
                  <a:ext uri="{0D108BD9-81ED-4DB2-BD59-A6C34878D82A}">
                    <a16:rowId xmlns:a16="http://schemas.microsoft.com/office/drawing/2014/main" val="4155001525"/>
                  </a:ext>
                </a:extLst>
              </a:tr>
              <a:tr h="500600">
                <a:tc>
                  <a:txBody>
                    <a:bodyPr/>
                    <a:lstStyle/>
                    <a:p>
                      <a:r>
                        <a:rPr lang="en-US" sz="2000"/>
                        <a:t>Plutarch</a:t>
                      </a:r>
                    </a:p>
                  </a:txBody>
                  <a:tcPr anchor="ctr"/>
                </a:tc>
                <a:tc>
                  <a:txBody>
                    <a:bodyPr/>
                    <a:lstStyle/>
                    <a:p>
                      <a:pPr algn="ctr"/>
                      <a:r>
                        <a:rPr lang="en-US" sz="2000"/>
                        <a:t>AD 46-119</a:t>
                      </a:r>
                    </a:p>
                  </a:txBody>
                  <a:tcPr anchor="ctr"/>
                </a:tc>
                <a:tc>
                  <a:txBody>
                    <a:bodyPr/>
                    <a:lstStyle/>
                    <a:p>
                      <a:pPr algn="ctr"/>
                      <a:r>
                        <a:rPr lang="en-US" sz="2000"/>
                        <a:t>&gt; 400 years</a:t>
                      </a:r>
                    </a:p>
                  </a:txBody>
                  <a:tcPr anchor="ctr"/>
                </a:tc>
                <a:extLst>
                  <a:ext uri="{0D108BD9-81ED-4DB2-BD59-A6C34878D82A}">
                    <a16:rowId xmlns:a16="http://schemas.microsoft.com/office/drawing/2014/main" val="2949770095"/>
                  </a:ext>
                </a:extLst>
              </a:tr>
              <a:tr h="500600">
                <a:tc>
                  <a:txBody>
                    <a:bodyPr/>
                    <a:lstStyle/>
                    <a:p>
                      <a:r>
                        <a:rPr lang="en-US" sz="2000"/>
                        <a:t>Arrian</a:t>
                      </a:r>
                    </a:p>
                  </a:txBody>
                  <a:tcPr anchor="ctr"/>
                </a:tc>
                <a:tc>
                  <a:txBody>
                    <a:bodyPr/>
                    <a:lstStyle/>
                    <a:p>
                      <a:pPr algn="ctr"/>
                      <a:r>
                        <a:rPr lang="en-US" sz="2000"/>
                        <a:t>AD 86-146</a:t>
                      </a:r>
                    </a:p>
                  </a:txBody>
                  <a:tcPr anchor="ctr"/>
                </a:tc>
                <a:tc>
                  <a:txBody>
                    <a:bodyPr/>
                    <a:lstStyle/>
                    <a:p>
                      <a:pPr algn="ctr"/>
                      <a:r>
                        <a:rPr lang="en-US" sz="2000"/>
                        <a:t>&gt; 450 years</a:t>
                      </a:r>
                    </a:p>
                  </a:txBody>
                  <a:tcPr anchor="ctr"/>
                </a:tc>
                <a:extLst>
                  <a:ext uri="{0D108BD9-81ED-4DB2-BD59-A6C34878D82A}">
                    <a16:rowId xmlns:a16="http://schemas.microsoft.com/office/drawing/2014/main" val="4045492082"/>
                  </a:ext>
                </a:extLst>
              </a:tr>
              <a:tr h="885676">
                <a:tc>
                  <a:txBody>
                    <a:bodyPr/>
                    <a:lstStyle/>
                    <a:p>
                      <a:r>
                        <a:rPr lang="en-US" sz="2000"/>
                        <a:t>Marcus </a:t>
                      </a:r>
                      <a:r>
                        <a:rPr lang="en-US" sz="2000" err="1"/>
                        <a:t>Junianus</a:t>
                      </a:r>
                      <a:r>
                        <a:rPr lang="en-US" sz="2000"/>
                        <a:t> Justinus </a:t>
                      </a:r>
                      <a:r>
                        <a:rPr lang="en-US" sz="2000" err="1"/>
                        <a:t>Frontinus</a:t>
                      </a:r>
                      <a:endParaRPr lang="en-US" sz="2000"/>
                    </a:p>
                  </a:txBody>
                  <a:tcPr anchor="ctr"/>
                </a:tc>
                <a:tc>
                  <a:txBody>
                    <a:bodyPr/>
                    <a:lstStyle/>
                    <a:p>
                      <a:pPr algn="ctr"/>
                      <a:r>
                        <a:rPr lang="en-US" sz="2000"/>
                        <a:t>Early 2</a:t>
                      </a:r>
                      <a:r>
                        <a:rPr lang="en-US" sz="2000" baseline="30000"/>
                        <a:t>nd</a:t>
                      </a:r>
                      <a:r>
                        <a:rPr lang="en-US" sz="2000"/>
                        <a:t> cen. AD</a:t>
                      </a:r>
                    </a:p>
                  </a:txBody>
                  <a:tcPr anchor="ctr"/>
                </a:tc>
                <a:tc>
                  <a:txBody>
                    <a:bodyPr/>
                    <a:lstStyle/>
                    <a:p>
                      <a:pPr algn="ctr"/>
                      <a:r>
                        <a:rPr lang="en-US" sz="2000"/>
                        <a:t>&gt; 450 years</a:t>
                      </a:r>
                    </a:p>
                  </a:txBody>
                  <a:tcPr anchor="ctr"/>
                </a:tc>
                <a:extLst>
                  <a:ext uri="{0D108BD9-81ED-4DB2-BD59-A6C34878D82A}">
                    <a16:rowId xmlns:a16="http://schemas.microsoft.com/office/drawing/2014/main" val="3921688565"/>
                  </a:ext>
                </a:extLst>
              </a:tr>
            </a:tbl>
          </a:graphicData>
        </a:graphic>
      </p:graphicFrame>
      <p:sp>
        <p:nvSpPr>
          <p:cNvPr id="4" name="Footer Placeholder 3">
            <a:extLst>
              <a:ext uri="{FF2B5EF4-FFF2-40B4-BE49-F238E27FC236}">
                <a16:creationId xmlns:a16="http://schemas.microsoft.com/office/drawing/2014/main" id="{4B546261-D2EB-C3E7-B0AB-8E66F3490A2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19AEF25D-FD77-892D-9FE5-1CCE2089968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3" name="Date Placeholder 2">
            <a:extLst>
              <a:ext uri="{FF2B5EF4-FFF2-40B4-BE49-F238E27FC236}">
                <a16:creationId xmlns:a16="http://schemas.microsoft.com/office/drawing/2014/main" id="{EB7A630D-CCDD-A512-C649-E58673CAD80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108</a:t>
            </a:r>
          </a:p>
        </p:txBody>
      </p:sp>
      <p:sp>
        <p:nvSpPr>
          <p:cNvPr id="7" name="Arrow: Left 6">
            <a:extLst>
              <a:ext uri="{FF2B5EF4-FFF2-40B4-BE49-F238E27FC236}">
                <a16:creationId xmlns:a16="http://schemas.microsoft.com/office/drawing/2014/main" id="{A8D78007-3367-9ECC-755A-2A990F74AAC6}"/>
              </a:ext>
            </a:extLst>
          </p:cNvPr>
          <p:cNvSpPr/>
          <p:nvPr/>
        </p:nvSpPr>
        <p:spPr bwMode="auto">
          <a:xfrm>
            <a:off x="1919592" y="3368979"/>
            <a:ext cx="2749685" cy="961417"/>
          </a:xfrm>
          <a:prstGeom prst="leftArrow">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Black" panose="020B0A04020102020204"/>
                <a:ea typeface="+mn-ea"/>
                <a:cs typeface="+mn-cs"/>
              </a:rPr>
              <a:t>Two best works</a:t>
            </a:r>
          </a:p>
        </p:txBody>
      </p:sp>
    </p:spTree>
    <p:extLst>
      <p:ext uri="{BB962C8B-B14F-4D97-AF65-F5344CB8AC3E}">
        <p14:creationId xmlns:p14="http://schemas.microsoft.com/office/powerpoint/2010/main" val="4013389220"/>
      </p:ext>
    </p:extLst>
  </p:cSld>
  <p:clrMapOvr>
    <a:masterClrMapping/>
  </p:clrMapOvr>
  <p:transition spd="med">
    <p:pull/>
  </p:transition>
</p:sld>
</file>

<file path=ppt/slides/slide8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DA13A-036E-A013-69DD-8A660B312FBA}"/>
              </a:ext>
            </a:extLst>
          </p:cNvPr>
          <p:cNvSpPr>
            <a:spLocks noGrp="1"/>
          </p:cNvSpPr>
          <p:nvPr>
            <p:ph type="title"/>
          </p:nvPr>
        </p:nvSpPr>
        <p:spPr/>
        <p:txBody>
          <a:bodyPr/>
          <a:lstStyle/>
          <a:p>
            <a:r>
              <a:rPr lang="en-US"/>
              <a:t>It’s Amazing</a:t>
            </a:r>
          </a:p>
        </p:txBody>
      </p:sp>
      <p:graphicFrame>
        <p:nvGraphicFramePr>
          <p:cNvPr id="6" name="Table 6">
            <a:extLst>
              <a:ext uri="{FF2B5EF4-FFF2-40B4-BE49-F238E27FC236}">
                <a16:creationId xmlns:a16="http://schemas.microsoft.com/office/drawing/2014/main" id="{79D7B2E3-3CD6-E62B-0AF8-7D85708FBB42}"/>
              </a:ext>
            </a:extLst>
          </p:cNvPr>
          <p:cNvGraphicFramePr>
            <a:graphicFrameLocks noGrp="1"/>
          </p:cNvGraphicFramePr>
          <p:nvPr>
            <p:ph idx="1"/>
          </p:nvPr>
        </p:nvGraphicFramePr>
        <p:xfrm>
          <a:off x="457200" y="1376423"/>
          <a:ext cx="8229600" cy="4358640"/>
        </p:xfrm>
        <a:graphic>
          <a:graphicData uri="http://schemas.openxmlformats.org/drawingml/2006/table">
            <a:tbl>
              <a:tblPr firstRow="1" bandRow="1">
                <a:tableStyleId>{5C22544A-7EE6-4342-B048-85BDC9FD1C3A}</a:tableStyleId>
              </a:tblPr>
              <a:tblGrid>
                <a:gridCol w="2629382">
                  <a:extLst>
                    <a:ext uri="{9D8B030D-6E8A-4147-A177-3AD203B41FA5}">
                      <a16:colId xmlns:a16="http://schemas.microsoft.com/office/drawing/2014/main" val="177123403"/>
                    </a:ext>
                  </a:extLst>
                </a:gridCol>
                <a:gridCol w="1485418">
                  <a:extLst>
                    <a:ext uri="{9D8B030D-6E8A-4147-A177-3AD203B41FA5}">
                      <a16:colId xmlns:a16="http://schemas.microsoft.com/office/drawing/2014/main" val="3271626640"/>
                    </a:ext>
                  </a:extLst>
                </a:gridCol>
                <a:gridCol w="2126255">
                  <a:extLst>
                    <a:ext uri="{9D8B030D-6E8A-4147-A177-3AD203B41FA5}">
                      <a16:colId xmlns:a16="http://schemas.microsoft.com/office/drawing/2014/main" val="3364956320"/>
                    </a:ext>
                  </a:extLst>
                </a:gridCol>
                <a:gridCol w="1988545">
                  <a:extLst>
                    <a:ext uri="{9D8B030D-6E8A-4147-A177-3AD203B41FA5}">
                      <a16:colId xmlns:a16="http://schemas.microsoft.com/office/drawing/2014/main" val="3870530394"/>
                    </a:ext>
                  </a:extLst>
                </a:gridCol>
              </a:tblGrid>
              <a:tr h="370840">
                <a:tc>
                  <a:txBody>
                    <a:bodyPr/>
                    <a:lstStyle/>
                    <a:p>
                      <a:pPr algn="ctr"/>
                      <a:r>
                        <a:rPr lang="en-US" sz="2000" b="0">
                          <a:effectLst>
                            <a:outerShdw blurRad="38100" dist="38100" dir="2700000" algn="tl">
                              <a:srgbClr val="000000">
                                <a:alpha val="43137"/>
                              </a:srgbClr>
                            </a:outerShdw>
                          </a:effectLst>
                          <a:latin typeface="+mj-lt"/>
                        </a:rPr>
                        <a:t>Tiberius</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Words</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Earliest Copy</a:t>
                      </a:r>
                    </a:p>
                  </a:txBody>
                  <a:tcPr>
                    <a:solidFill>
                      <a:srgbClr val="0000FF"/>
                    </a:solidFill>
                  </a:tcPr>
                </a:tc>
                <a:tc>
                  <a:txBody>
                    <a:bodyPr/>
                    <a:lstStyle/>
                    <a:p>
                      <a:pPr algn="ctr"/>
                      <a:r>
                        <a:rPr lang="en-US" sz="2000" b="0">
                          <a:effectLst>
                            <a:outerShdw blurRad="38100" dist="38100" dir="2700000" algn="tl">
                              <a:srgbClr val="000000">
                                <a:alpha val="43137"/>
                              </a:srgbClr>
                            </a:outerShdw>
                          </a:effectLst>
                          <a:latin typeface="+mj-lt"/>
                        </a:rPr>
                        <a:t>Written</a:t>
                      </a:r>
                    </a:p>
                  </a:txBody>
                  <a:tcPr>
                    <a:solidFill>
                      <a:srgbClr val="0000FF"/>
                    </a:solidFill>
                  </a:tcPr>
                </a:tc>
                <a:extLst>
                  <a:ext uri="{0D108BD9-81ED-4DB2-BD59-A6C34878D82A}">
                    <a16:rowId xmlns:a16="http://schemas.microsoft.com/office/drawing/2014/main" val="2477640397"/>
                  </a:ext>
                </a:extLst>
              </a:tr>
              <a:tr h="370840">
                <a:tc>
                  <a:txBody>
                    <a:bodyPr/>
                    <a:lstStyle/>
                    <a:p>
                      <a:r>
                        <a:rPr lang="en-US" sz="2000"/>
                        <a:t>Velleius Paterculus</a:t>
                      </a:r>
                    </a:p>
                  </a:txBody>
                  <a:tcPr/>
                </a:tc>
                <a:tc>
                  <a:txBody>
                    <a:bodyPr/>
                    <a:lstStyle/>
                    <a:p>
                      <a:pPr algn="ctr"/>
                      <a:r>
                        <a:rPr lang="en-US" sz="2000"/>
                        <a:t>6,489</a:t>
                      </a:r>
                    </a:p>
                  </a:txBody>
                  <a:tcPr/>
                </a:tc>
                <a:tc>
                  <a:txBody>
                    <a:bodyPr/>
                    <a:lstStyle/>
                    <a:p>
                      <a:pPr algn="ctr"/>
                      <a:r>
                        <a:rPr lang="en-US" sz="2000"/>
                        <a:t>16</a:t>
                      </a:r>
                      <a:r>
                        <a:rPr lang="en-US" sz="2000" baseline="30000"/>
                        <a:t>th</a:t>
                      </a:r>
                      <a:r>
                        <a:rPr lang="en-US" sz="2000"/>
                        <a:t> Century</a:t>
                      </a:r>
                    </a:p>
                  </a:txBody>
                  <a:tcPr/>
                </a:tc>
                <a:tc>
                  <a:txBody>
                    <a:bodyPr/>
                    <a:lstStyle/>
                    <a:p>
                      <a:pPr algn="ctr"/>
                      <a:r>
                        <a:rPr lang="en-US" sz="2000"/>
                        <a:t>30</a:t>
                      </a:r>
                    </a:p>
                  </a:txBody>
                  <a:tcPr/>
                </a:tc>
                <a:extLst>
                  <a:ext uri="{0D108BD9-81ED-4DB2-BD59-A6C34878D82A}">
                    <a16:rowId xmlns:a16="http://schemas.microsoft.com/office/drawing/2014/main" val="1079529082"/>
                  </a:ext>
                </a:extLst>
              </a:tr>
              <a:tr h="370840">
                <a:tc>
                  <a:txBody>
                    <a:bodyPr/>
                    <a:lstStyle/>
                    <a:p>
                      <a:r>
                        <a:rPr lang="en-US" sz="2000"/>
                        <a:t>Tacitus</a:t>
                      </a:r>
                    </a:p>
                  </a:txBody>
                  <a:tcPr/>
                </a:tc>
                <a:tc>
                  <a:txBody>
                    <a:bodyPr/>
                    <a:lstStyle/>
                    <a:p>
                      <a:pPr algn="ctr"/>
                      <a:r>
                        <a:rPr lang="en-US" sz="2000"/>
                        <a:t>48,200</a:t>
                      </a:r>
                    </a:p>
                  </a:txBody>
                  <a:tcPr/>
                </a:tc>
                <a:tc>
                  <a:txBody>
                    <a:bodyPr/>
                    <a:lstStyle/>
                    <a:p>
                      <a:pPr algn="ctr"/>
                      <a:r>
                        <a:rPr lang="en-US" sz="2000"/>
                        <a:t>9</a:t>
                      </a:r>
                      <a:r>
                        <a:rPr lang="en-US" sz="2000" baseline="30000"/>
                        <a:t>th</a:t>
                      </a:r>
                      <a:r>
                        <a:rPr lang="en-US" sz="2000"/>
                        <a:t> Century</a:t>
                      </a:r>
                    </a:p>
                  </a:txBody>
                  <a:tcPr/>
                </a:tc>
                <a:tc>
                  <a:txBody>
                    <a:bodyPr/>
                    <a:lstStyle/>
                    <a:p>
                      <a:pPr algn="ctr"/>
                      <a:r>
                        <a:rPr lang="en-US" sz="2000"/>
                        <a:t>After 110</a:t>
                      </a:r>
                    </a:p>
                  </a:txBody>
                  <a:tcPr/>
                </a:tc>
                <a:extLst>
                  <a:ext uri="{0D108BD9-81ED-4DB2-BD59-A6C34878D82A}">
                    <a16:rowId xmlns:a16="http://schemas.microsoft.com/office/drawing/2014/main" val="4155001525"/>
                  </a:ext>
                </a:extLst>
              </a:tr>
              <a:tr h="370840">
                <a:tc>
                  <a:txBody>
                    <a:bodyPr/>
                    <a:lstStyle/>
                    <a:p>
                      <a:r>
                        <a:rPr lang="en-US" sz="2000"/>
                        <a:t>Suetonius</a:t>
                      </a:r>
                    </a:p>
                  </a:txBody>
                  <a:tcPr/>
                </a:tc>
                <a:tc>
                  <a:txBody>
                    <a:bodyPr/>
                    <a:lstStyle/>
                    <a:p>
                      <a:pPr algn="ctr"/>
                      <a:r>
                        <a:rPr lang="en-US" sz="2000"/>
                        <a:t>9,310</a:t>
                      </a:r>
                    </a:p>
                  </a:txBody>
                  <a:tcPr/>
                </a:tc>
                <a:tc>
                  <a:txBody>
                    <a:bodyPr/>
                    <a:lstStyle/>
                    <a:p>
                      <a:pPr algn="ctr"/>
                      <a:r>
                        <a:rPr lang="en-US" sz="2000"/>
                        <a:t>9</a:t>
                      </a:r>
                      <a:r>
                        <a:rPr lang="en-US" sz="2000" baseline="30000"/>
                        <a:t>th</a:t>
                      </a:r>
                      <a:r>
                        <a:rPr lang="en-US" sz="2000"/>
                        <a:t> Century</a:t>
                      </a:r>
                    </a:p>
                  </a:txBody>
                  <a:tcPr/>
                </a:tc>
                <a:tc>
                  <a:txBody>
                    <a:bodyPr/>
                    <a:lstStyle/>
                    <a:p>
                      <a:pPr algn="ctr"/>
                      <a:r>
                        <a:rPr lang="en-US" sz="2000"/>
                        <a:t>After 120</a:t>
                      </a:r>
                    </a:p>
                  </a:txBody>
                  <a:tcPr/>
                </a:tc>
                <a:extLst>
                  <a:ext uri="{0D108BD9-81ED-4DB2-BD59-A6C34878D82A}">
                    <a16:rowId xmlns:a16="http://schemas.microsoft.com/office/drawing/2014/main" val="2949770095"/>
                  </a:ext>
                </a:extLst>
              </a:tr>
              <a:tr h="370840">
                <a:tc>
                  <a:txBody>
                    <a:bodyPr/>
                    <a:lstStyle/>
                    <a:p>
                      <a:r>
                        <a:rPr lang="en-US" sz="2000"/>
                        <a:t>Cassius </a:t>
                      </a:r>
                      <a:r>
                        <a:rPr lang="en-US" sz="2000" err="1"/>
                        <a:t>Dio</a:t>
                      </a:r>
                      <a:endParaRPr lang="en-US" sz="2000"/>
                    </a:p>
                  </a:txBody>
                  <a:tcPr/>
                </a:tc>
                <a:tc>
                  <a:txBody>
                    <a:bodyPr/>
                    <a:lstStyle/>
                    <a:p>
                      <a:pPr algn="ctr"/>
                      <a:r>
                        <a:rPr lang="en-US" sz="2000"/>
                        <a:t>14,293</a:t>
                      </a:r>
                    </a:p>
                  </a:txBody>
                  <a:tcPr/>
                </a:tc>
                <a:tc>
                  <a:txBody>
                    <a:bodyPr/>
                    <a:lstStyle/>
                    <a:p>
                      <a:pPr algn="ctr"/>
                      <a:r>
                        <a:rPr lang="en-US" sz="2000"/>
                        <a:t>9</a:t>
                      </a:r>
                      <a:r>
                        <a:rPr lang="en-US" sz="2000" baseline="30000"/>
                        <a:t>th</a:t>
                      </a:r>
                      <a:r>
                        <a:rPr lang="en-US" sz="2000"/>
                        <a:t> Century</a:t>
                      </a:r>
                    </a:p>
                  </a:txBody>
                  <a:tcPr/>
                </a:tc>
                <a:tc>
                  <a:txBody>
                    <a:bodyPr/>
                    <a:lstStyle/>
                    <a:p>
                      <a:pPr algn="ctr"/>
                      <a:r>
                        <a:rPr lang="en-US" sz="2000"/>
                        <a:t>After 200</a:t>
                      </a:r>
                    </a:p>
                  </a:txBody>
                  <a:tcPr/>
                </a:tc>
                <a:extLst>
                  <a:ext uri="{0D108BD9-81ED-4DB2-BD59-A6C34878D82A}">
                    <a16:rowId xmlns:a16="http://schemas.microsoft.com/office/drawing/2014/main" val="4045492082"/>
                  </a:ext>
                </a:extLst>
              </a:tr>
              <a:tr h="370840">
                <a:tc>
                  <a:txBody>
                    <a:bodyPr/>
                    <a:lstStyle/>
                    <a:p>
                      <a:pPr algn="ctr"/>
                      <a:r>
                        <a:rPr lang="en-US" sz="2000" b="0" kern="1200">
                          <a:solidFill>
                            <a:schemeClr val="lt1"/>
                          </a:solidFill>
                          <a:effectLst>
                            <a:outerShdw blurRad="38100" dist="38100" dir="2700000" algn="tl">
                              <a:srgbClr val="000000">
                                <a:alpha val="43137"/>
                              </a:srgbClr>
                            </a:outerShdw>
                          </a:effectLst>
                          <a:latin typeface="+mj-lt"/>
                          <a:ea typeface="+mn-ea"/>
                          <a:cs typeface="+mn-cs"/>
                        </a:rPr>
                        <a:t>Jesus</a:t>
                      </a:r>
                    </a:p>
                  </a:txBody>
                  <a:tcPr>
                    <a:solidFill>
                      <a:srgbClr val="0000FF"/>
                    </a:solidFill>
                  </a:tcPr>
                </a:tc>
                <a:tc>
                  <a:txBody>
                    <a:bodyPr/>
                    <a:lstStyle/>
                    <a:p>
                      <a:pPr algn="ctr"/>
                      <a:r>
                        <a:rPr lang="en-US" sz="2000" b="0" kern="1200">
                          <a:solidFill>
                            <a:schemeClr val="lt1"/>
                          </a:solidFill>
                          <a:effectLst>
                            <a:outerShdw blurRad="38100" dist="38100" dir="2700000" algn="tl">
                              <a:srgbClr val="000000">
                                <a:alpha val="43137"/>
                              </a:srgbClr>
                            </a:outerShdw>
                          </a:effectLst>
                          <a:latin typeface="+mj-lt"/>
                          <a:ea typeface="+mn-ea"/>
                          <a:cs typeface="+mn-cs"/>
                        </a:rPr>
                        <a:t>Words</a:t>
                      </a:r>
                    </a:p>
                  </a:txBody>
                  <a:tcPr>
                    <a:solidFill>
                      <a:srgbClr val="0000FF"/>
                    </a:solidFill>
                  </a:tcPr>
                </a:tc>
                <a:tc>
                  <a:txBody>
                    <a:bodyPr/>
                    <a:lstStyle/>
                    <a:p>
                      <a:pPr algn="ctr"/>
                      <a:r>
                        <a:rPr lang="en-US" sz="2000" b="0" kern="1200">
                          <a:solidFill>
                            <a:schemeClr val="lt1"/>
                          </a:solidFill>
                          <a:effectLst>
                            <a:outerShdw blurRad="38100" dist="38100" dir="2700000" algn="tl">
                              <a:srgbClr val="000000">
                                <a:alpha val="43137"/>
                              </a:srgbClr>
                            </a:outerShdw>
                          </a:effectLst>
                          <a:latin typeface="+mj-lt"/>
                          <a:ea typeface="+mn-ea"/>
                          <a:cs typeface="+mn-cs"/>
                        </a:rPr>
                        <a:t>Earliest Copy</a:t>
                      </a:r>
                    </a:p>
                  </a:txBody>
                  <a:tcPr>
                    <a:solidFill>
                      <a:srgbClr val="0000FF"/>
                    </a:solidFill>
                  </a:tcPr>
                </a:tc>
                <a:tc>
                  <a:txBody>
                    <a:bodyPr/>
                    <a:lstStyle/>
                    <a:p>
                      <a:pPr algn="ctr"/>
                      <a:r>
                        <a:rPr lang="en-US" sz="2000" b="0" kern="1200">
                          <a:solidFill>
                            <a:schemeClr val="lt1"/>
                          </a:solidFill>
                          <a:effectLst>
                            <a:outerShdw blurRad="38100" dist="38100" dir="2700000" algn="tl">
                              <a:srgbClr val="000000">
                                <a:alpha val="43137"/>
                              </a:srgbClr>
                            </a:outerShdw>
                          </a:effectLst>
                          <a:latin typeface="+mj-lt"/>
                          <a:ea typeface="+mn-ea"/>
                          <a:cs typeface="+mn-cs"/>
                        </a:rPr>
                        <a:t>Written?</a:t>
                      </a:r>
                    </a:p>
                  </a:txBody>
                  <a:tcPr>
                    <a:solidFill>
                      <a:srgbClr val="0000FF"/>
                    </a:solidFill>
                  </a:tcPr>
                </a:tc>
                <a:extLst>
                  <a:ext uri="{0D108BD9-81ED-4DB2-BD59-A6C34878D82A}">
                    <a16:rowId xmlns:a16="http://schemas.microsoft.com/office/drawing/2014/main" val="1686077730"/>
                  </a:ext>
                </a:extLst>
              </a:tr>
              <a:tr h="0">
                <a:tc>
                  <a:txBody>
                    <a:bodyPr/>
                    <a:lstStyle/>
                    <a:p>
                      <a:r>
                        <a:rPr lang="en-US" sz="2000"/>
                        <a:t>Matthew</a:t>
                      </a:r>
                    </a:p>
                  </a:txBody>
                  <a:tcPr/>
                </a:tc>
                <a:tc>
                  <a:txBody>
                    <a:bodyPr/>
                    <a:lstStyle/>
                    <a:p>
                      <a:pPr algn="ctr"/>
                      <a:r>
                        <a:rPr lang="en-US" sz="2000"/>
                        <a:t>18,347</a:t>
                      </a:r>
                    </a:p>
                  </a:txBody>
                  <a:tcPr/>
                </a:tc>
                <a:tc>
                  <a:txBody>
                    <a:bodyPr/>
                    <a:lstStyle/>
                    <a:p>
                      <a:pPr algn="ctr"/>
                      <a:r>
                        <a:rPr lang="en-US" sz="2000"/>
                        <a:t>2</a:t>
                      </a:r>
                      <a:r>
                        <a:rPr lang="en-US" sz="2000" baseline="30000"/>
                        <a:t>nd</a:t>
                      </a:r>
                      <a:r>
                        <a:rPr lang="en-US" sz="2000"/>
                        <a:t>-3</a:t>
                      </a:r>
                      <a:r>
                        <a:rPr lang="en-US" sz="2000" baseline="30000"/>
                        <a:t>rd</a:t>
                      </a:r>
                      <a:r>
                        <a:rPr lang="en-US" sz="2000"/>
                        <a:t> Century</a:t>
                      </a:r>
                    </a:p>
                  </a:txBody>
                  <a:tcPr/>
                </a:tc>
                <a:tc>
                  <a:txBody>
                    <a:bodyPr/>
                    <a:lstStyle/>
                    <a:p>
                      <a:pPr algn="ctr"/>
                      <a:r>
                        <a:rPr lang="en-US" sz="2000"/>
                        <a:t>80-90</a:t>
                      </a:r>
                    </a:p>
                  </a:txBody>
                  <a:tcPr/>
                </a:tc>
                <a:extLst>
                  <a:ext uri="{0D108BD9-81ED-4DB2-BD59-A6C34878D82A}">
                    <a16:rowId xmlns:a16="http://schemas.microsoft.com/office/drawing/2014/main" val="3921688565"/>
                  </a:ext>
                </a:extLst>
              </a:tr>
              <a:tr h="370840">
                <a:tc>
                  <a:txBody>
                    <a:bodyPr/>
                    <a:lstStyle/>
                    <a:p>
                      <a:r>
                        <a:rPr lang="en-US" sz="2000"/>
                        <a:t>Mark</a:t>
                      </a:r>
                    </a:p>
                  </a:txBody>
                  <a:tcPr/>
                </a:tc>
                <a:tc>
                  <a:txBody>
                    <a:bodyPr/>
                    <a:lstStyle/>
                    <a:p>
                      <a:pPr algn="ctr"/>
                      <a:r>
                        <a:rPr lang="en-US" sz="2000"/>
                        <a:t>11,303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a:t>3</a:t>
                      </a:r>
                      <a:r>
                        <a:rPr lang="en-US" sz="2000" baseline="30000"/>
                        <a:t>rd</a:t>
                      </a:r>
                      <a:r>
                        <a:rPr lang="en-US" sz="2000"/>
                        <a:t> Century</a:t>
                      </a:r>
                    </a:p>
                  </a:txBody>
                  <a:tcPr/>
                </a:tc>
                <a:tc>
                  <a:txBody>
                    <a:bodyPr/>
                    <a:lstStyle/>
                    <a:p>
                      <a:pPr algn="ctr"/>
                      <a:r>
                        <a:rPr lang="en-US" sz="2000"/>
                        <a:t>65-70</a:t>
                      </a:r>
                    </a:p>
                  </a:txBody>
                  <a:tcPr/>
                </a:tc>
                <a:extLst>
                  <a:ext uri="{0D108BD9-81ED-4DB2-BD59-A6C34878D82A}">
                    <a16:rowId xmlns:a16="http://schemas.microsoft.com/office/drawing/2014/main" val="3086254612"/>
                  </a:ext>
                </a:extLst>
              </a:tr>
              <a:tr h="370840">
                <a:tc>
                  <a:txBody>
                    <a:bodyPr/>
                    <a:lstStyle/>
                    <a:p>
                      <a:r>
                        <a:rPr lang="en-US" sz="2000"/>
                        <a:t>Luke</a:t>
                      </a:r>
                    </a:p>
                  </a:txBody>
                  <a:tcPr/>
                </a:tc>
                <a:tc>
                  <a:txBody>
                    <a:bodyPr/>
                    <a:lstStyle/>
                    <a:p>
                      <a:pPr algn="ctr"/>
                      <a:r>
                        <a:rPr lang="en-US" sz="2000"/>
                        <a:t>19,463</a:t>
                      </a:r>
                    </a:p>
                  </a:txBody>
                  <a:tcPr/>
                </a:tc>
                <a:tc>
                  <a:txBody>
                    <a:bodyPr/>
                    <a:lstStyle/>
                    <a:p>
                      <a:pPr algn="ctr"/>
                      <a:r>
                        <a:rPr lang="en-US" sz="2000"/>
                        <a:t>3</a:t>
                      </a:r>
                      <a:r>
                        <a:rPr lang="en-US" sz="2000" baseline="30000"/>
                        <a:t>rd</a:t>
                      </a:r>
                      <a:r>
                        <a:rPr lang="en-US" sz="2000"/>
                        <a:t> Century</a:t>
                      </a:r>
                    </a:p>
                  </a:txBody>
                  <a:tcPr/>
                </a:tc>
                <a:tc>
                  <a:txBody>
                    <a:bodyPr/>
                    <a:lstStyle/>
                    <a:p>
                      <a:pPr algn="ctr"/>
                      <a:r>
                        <a:rPr lang="en-US" sz="2000" dirty="0"/>
                        <a:t>End of 1</a:t>
                      </a:r>
                      <a:r>
                        <a:rPr lang="en-US" sz="2000" baseline="30000" dirty="0"/>
                        <a:t>st</a:t>
                      </a:r>
                      <a:r>
                        <a:rPr lang="en-US" sz="2000" dirty="0"/>
                        <a:t> Cent.</a:t>
                      </a:r>
                    </a:p>
                  </a:txBody>
                  <a:tcPr/>
                </a:tc>
                <a:extLst>
                  <a:ext uri="{0D108BD9-81ED-4DB2-BD59-A6C34878D82A}">
                    <a16:rowId xmlns:a16="http://schemas.microsoft.com/office/drawing/2014/main" val="163029605"/>
                  </a:ext>
                </a:extLst>
              </a:tr>
              <a:tr h="370840">
                <a:tc>
                  <a:txBody>
                    <a:bodyPr/>
                    <a:lstStyle/>
                    <a:p>
                      <a:r>
                        <a:rPr lang="en-US" sz="2000"/>
                        <a:t>John</a:t>
                      </a:r>
                    </a:p>
                  </a:txBody>
                  <a:tcPr/>
                </a:tc>
                <a:tc>
                  <a:txBody>
                    <a:bodyPr/>
                    <a:lstStyle/>
                    <a:p>
                      <a:pPr algn="ctr"/>
                      <a:r>
                        <a:rPr lang="en-US" sz="2000"/>
                        <a:t>15,445</a:t>
                      </a:r>
                    </a:p>
                  </a:txBody>
                  <a:tcPr/>
                </a:tc>
                <a:tc>
                  <a:txBody>
                    <a:bodyPr/>
                    <a:lstStyle/>
                    <a:p>
                      <a:pPr algn="ctr"/>
                      <a:r>
                        <a:rPr lang="en-US" sz="2000"/>
                        <a:t>2</a:t>
                      </a:r>
                      <a:r>
                        <a:rPr lang="en-US" sz="2000" baseline="30000"/>
                        <a:t>nd</a:t>
                      </a:r>
                      <a:r>
                        <a:rPr lang="en-US" sz="2000"/>
                        <a:t> Century</a:t>
                      </a:r>
                    </a:p>
                  </a:txBody>
                  <a:tcPr/>
                </a:tc>
                <a:tc>
                  <a:txBody>
                    <a:bodyPr/>
                    <a:lstStyle/>
                    <a:p>
                      <a:pPr algn="ctr"/>
                      <a:r>
                        <a:rPr lang="en-US" sz="2000"/>
                        <a:t>70-130</a:t>
                      </a:r>
                    </a:p>
                  </a:txBody>
                  <a:tcPr/>
                </a:tc>
                <a:extLst>
                  <a:ext uri="{0D108BD9-81ED-4DB2-BD59-A6C34878D82A}">
                    <a16:rowId xmlns:a16="http://schemas.microsoft.com/office/drawing/2014/main" val="2460541270"/>
                  </a:ext>
                </a:extLst>
              </a:tr>
              <a:tr h="370840">
                <a:tc gridSpan="4">
                  <a:txBody>
                    <a:bodyPr/>
                    <a:lstStyle/>
                    <a:p>
                      <a:pPr algn="r"/>
                      <a:r>
                        <a:rPr lang="en-US" sz="2000" dirty="0"/>
                        <a:t>Peter Williams, </a:t>
                      </a:r>
                      <a:r>
                        <a:rPr lang="en-US" sz="2000" i="1" dirty="0"/>
                        <a:t>Can We Trust The Gospels</a:t>
                      </a:r>
                      <a:r>
                        <a:rPr lang="en-US" sz="2000" i="0" dirty="0"/>
                        <a:t>, 40</a:t>
                      </a:r>
                      <a:endParaRPr lang="en-US" sz="2000" dirty="0"/>
                    </a:p>
                  </a:txBody>
                  <a:tcPr/>
                </a:tc>
                <a:tc hMerge="1">
                  <a:txBody>
                    <a:bodyPr/>
                    <a:lstStyle/>
                    <a:p>
                      <a:pPr algn="ctr"/>
                      <a:endParaRPr lang="en-US" sz="2000"/>
                    </a:p>
                  </a:txBody>
                  <a:tcPr/>
                </a:tc>
                <a:tc hMerge="1">
                  <a:txBody>
                    <a:bodyPr/>
                    <a:lstStyle/>
                    <a:p>
                      <a:pPr algn="ctr"/>
                      <a:endParaRPr lang="en-US" sz="2000"/>
                    </a:p>
                  </a:txBody>
                  <a:tcPr/>
                </a:tc>
                <a:tc hMerge="1">
                  <a:txBody>
                    <a:bodyPr/>
                    <a:lstStyle/>
                    <a:p>
                      <a:pPr algn="ctr"/>
                      <a:endParaRPr lang="en-US" sz="2000"/>
                    </a:p>
                  </a:txBody>
                  <a:tcPr/>
                </a:tc>
                <a:extLst>
                  <a:ext uri="{0D108BD9-81ED-4DB2-BD59-A6C34878D82A}">
                    <a16:rowId xmlns:a16="http://schemas.microsoft.com/office/drawing/2014/main" val="3581727215"/>
                  </a:ext>
                </a:extLst>
              </a:tr>
            </a:tbl>
          </a:graphicData>
        </a:graphic>
      </p:graphicFrame>
      <p:sp>
        <p:nvSpPr>
          <p:cNvPr id="4" name="Footer Placeholder 3">
            <a:extLst>
              <a:ext uri="{FF2B5EF4-FFF2-40B4-BE49-F238E27FC236}">
                <a16:creationId xmlns:a16="http://schemas.microsoft.com/office/drawing/2014/main" id="{4B546261-D2EB-C3E7-B0AB-8E66F3490A2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19AEF25D-FD77-892D-9FE5-1CCE2089968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7" name="Callout: Line 6">
            <a:extLst>
              <a:ext uri="{FF2B5EF4-FFF2-40B4-BE49-F238E27FC236}">
                <a16:creationId xmlns:a16="http://schemas.microsoft.com/office/drawing/2014/main" id="{74CE5F57-CED8-0E8D-5C93-A34498415941}"/>
              </a:ext>
            </a:extLst>
          </p:cNvPr>
          <p:cNvSpPr/>
          <p:nvPr/>
        </p:nvSpPr>
        <p:spPr bwMode="auto">
          <a:xfrm>
            <a:off x="6595640" y="455271"/>
            <a:ext cx="2392101" cy="448781"/>
          </a:xfrm>
          <a:prstGeom prst="borderCallout1">
            <a:avLst>
              <a:gd name="adj1" fmla="val 104675"/>
              <a:gd name="adj2" fmla="val 52151"/>
              <a:gd name="adj3" fmla="val 686761"/>
              <a:gd name="adj4" fmla="val 40538"/>
            </a:avLst>
          </a:prstGeom>
          <a:solidFill>
            <a:srgbClr val="C00000"/>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Bart </a:t>
            </a:r>
            <a:r>
              <a:rPr kumimoji="0" lang="en-US" sz="2000" b="0" i="0" u="none" strike="noStrike" kern="120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Ehrman</a:t>
            </a:r>
            <a:r>
              <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 Dates</a:t>
            </a:r>
          </a:p>
        </p:txBody>
      </p:sp>
      <p:sp>
        <p:nvSpPr>
          <p:cNvPr id="3" name="Date Placeholder 2">
            <a:extLst>
              <a:ext uri="{FF2B5EF4-FFF2-40B4-BE49-F238E27FC236}">
                <a16:creationId xmlns:a16="http://schemas.microsoft.com/office/drawing/2014/main" id="{277701DE-5A0D-212E-4509-C67CE6A24FB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Outline, 108</a:t>
            </a:r>
          </a:p>
        </p:txBody>
      </p:sp>
    </p:spTree>
    <p:extLst>
      <p:ext uri="{BB962C8B-B14F-4D97-AF65-F5344CB8AC3E}">
        <p14:creationId xmlns:p14="http://schemas.microsoft.com/office/powerpoint/2010/main" val="18682025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56FEB2-BF73-EA96-55B4-C27726656ED4}"/>
              </a:ext>
            </a:extLst>
          </p:cNvPr>
          <p:cNvSpPr>
            <a:spLocks noGrp="1"/>
          </p:cNvSpPr>
          <p:nvPr>
            <p:ph type="title"/>
          </p:nvPr>
        </p:nvSpPr>
        <p:spPr/>
        <p:txBody>
          <a:bodyPr/>
          <a:lstStyle/>
          <a:p>
            <a:r>
              <a:rPr lang="en-US" err="1"/>
              <a:t>A.N</a:t>
            </a:r>
            <a:r>
              <a:rPr lang="en-US"/>
              <a:t>. Sherwin-White</a:t>
            </a:r>
            <a:br>
              <a:rPr lang="en-US"/>
            </a:br>
            <a:r>
              <a:rPr lang="en-US" sz="3000">
                <a:latin typeface="+mn-lt"/>
              </a:rPr>
              <a:t>(Eminent Roman Historian: 1911-1993)</a:t>
            </a:r>
          </a:p>
        </p:txBody>
      </p:sp>
      <p:sp>
        <p:nvSpPr>
          <p:cNvPr id="3" name="Content Placeholder 2">
            <a:extLst>
              <a:ext uri="{FF2B5EF4-FFF2-40B4-BE49-F238E27FC236}">
                <a16:creationId xmlns:a16="http://schemas.microsoft.com/office/drawing/2014/main" id="{FB2ABB2F-2F10-EC61-6DAD-8A5B9354B0E7}"/>
              </a:ext>
            </a:extLst>
          </p:cNvPr>
          <p:cNvSpPr>
            <a:spLocks noGrp="1"/>
          </p:cNvSpPr>
          <p:nvPr>
            <p:ph idx="1"/>
          </p:nvPr>
        </p:nvSpPr>
        <p:spPr>
          <a:xfrm>
            <a:off x="3294042" y="1600200"/>
            <a:ext cx="5392757" cy="4530725"/>
          </a:xfrm>
        </p:spPr>
        <p:txBody>
          <a:bodyPr/>
          <a:lstStyle/>
          <a:p>
            <a:r>
              <a:rPr lang="en-US" dirty="0"/>
              <a:t>It takes </a:t>
            </a:r>
            <a:r>
              <a:rPr lang="en-US" b="1" dirty="0">
                <a:solidFill>
                  <a:srgbClr val="FFFF00"/>
                </a:solidFill>
              </a:rPr>
              <a:t>many generations </a:t>
            </a:r>
            <a:r>
              <a:rPr lang="en-US" dirty="0"/>
              <a:t>for legendary development to </a:t>
            </a:r>
            <a:r>
              <a:rPr lang="en-US" b="1" dirty="0">
                <a:solidFill>
                  <a:srgbClr val="FFFF00"/>
                </a:solidFill>
              </a:rPr>
              <a:t>erase the historical core  </a:t>
            </a:r>
            <a:r>
              <a:rPr lang="en-US" dirty="0"/>
              <a:t>(cf. Herodotus)</a:t>
            </a:r>
          </a:p>
          <a:p>
            <a:r>
              <a:rPr lang="en-US" dirty="0"/>
              <a:t>It takes more than </a:t>
            </a:r>
            <a:r>
              <a:rPr lang="en-US" b="1" dirty="0">
                <a:solidFill>
                  <a:srgbClr val="FFFF00"/>
                </a:solidFill>
              </a:rPr>
              <a:t>two generations</a:t>
            </a:r>
          </a:p>
          <a:p>
            <a:r>
              <a:rPr lang="en-US" dirty="0"/>
              <a:t>It is </a:t>
            </a:r>
            <a:r>
              <a:rPr lang="en-US" b="1" dirty="0">
                <a:solidFill>
                  <a:srgbClr val="FFFF00"/>
                </a:solidFill>
              </a:rPr>
              <a:t>“unbelievable” </a:t>
            </a:r>
            <a:r>
              <a:rPr lang="en-US" dirty="0"/>
              <a:t>to take the NT as merely </a:t>
            </a:r>
            <a:r>
              <a:rPr lang="en-US" b="1" dirty="0">
                <a:solidFill>
                  <a:srgbClr val="FFFF00"/>
                </a:solidFill>
              </a:rPr>
              <a:t>legendary</a:t>
            </a:r>
            <a:r>
              <a:rPr lang="en-US" dirty="0"/>
              <a:t>  </a:t>
            </a:r>
            <a:r>
              <a:rPr lang="en-US" sz="2000" dirty="0"/>
              <a:t>(</a:t>
            </a:r>
            <a:r>
              <a:rPr lang="en-US" sz="2000" i="1" dirty="0"/>
              <a:t>Roman Society and Roman Law in the New Testament</a:t>
            </a:r>
            <a:r>
              <a:rPr lang="en-US" sz="2000" dirty="0"/>
              <a:t>, 188-191)</a:t>
            </a:r>
          </a:p>
          <a:p>
            <a:endParaRPr lang="en-US" dirty="0"/>
          </a:p>
        </p:txBody>
      </p:sp>
      <p:sp>
        <p:nvSpPr>
          <p:cNvPr id="4" name="Footer Placeholder 3">
            <a:extLst>
              <a:ext uri="{FF2B5EF4-FFF2-40B4-BE49-F238E27FC236}">
                <a16:creationId xmlns:a16="http://schemas.microsoft.com/office/drawing/2014/main" id="{5A36A906-0F2E-BCF8-3B17-9196AFCA47F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5683CE2E-B8D2-9550-299F-DBFA4D2A7DD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41D7FB8A-F07B-1C09-1132-7C594444038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Outline, </a:t>
            </a:r>
          </a:p>
        </p:txBody>
      </p:sp>
      <p:pic>
        <p:nvPicPr>
          <p:cNvPr id="1026" name="Picture 2" descr="9781592447473: Roman Society and Roman Law in the New Testament: The Sarum Lectures 1960-1961">
            <a:extLst>
              <a:ext uri="{FF2B5EF4-FFF2-40B4-BE49-F238E27FC236}">
                <a16:creationId xmlns:a16="http://schemas.microsoft.com/office/drawing/2014/main" id="{7E29D187-CD99-B20B-5728-84A64F769A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765287"/>
            <a:ext cx="2747160" cy="42005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79286739"/>
      </p:ext>
    </p:extLst>
  </p:cSld>
  <p:clrMapOvr>
    <a:masterClrMapping/>
  </p:clrMapOvr>
  <p:transition spd="med">
    <p:pull/>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Eusebius On “Matthew”</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kumimoji="0" lang="en-US" sz="3000" b="0" i="0" u="none" strike="noStrike" kern="0" cap="none" spc="0" normalizeH="0" baseline="0" noProof="0">
                <a:ln>
                  <a:noFill/>
                </a:ln>
                <a:solidFill>
                  <a:srgbClr val="E5FFFF"/>
                </a:solidFill>
                <a:effectLst>
                  <a:outerShdw blurRad="38100" dist="38100" dir="2700000" algn="tl">
                    <a:srgbClr val="000000"/>
                  </a:outerShdw>
                </a:effectLst>
                <a:uLnTx/>
                <a:uFillTx/>
                <a:latin typeface="Arial" panose="020B0604020202020204"/>
                <a:ea typeface="+mj-ea"/>
                <a:cs typeface="+mj-cs"/>
              </a:rPr>
              <a:t>(~AD 313-324)</a:t>
            </a:r>
            <a:endParaRPr lang="en-US"/>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793630"/>
            <a:ext cx="8229600" cy="4337295"/>
          </a:xfrm>
        </p:spPr>
        <p:txBody>
          <a:bodyPr/>
          <a:lstStyle/>
          <a:p>
            <a:r>
              <a:rPr lang="en-US" dirty="0"/>
              <a:t>In India </a:t>
            </a:r>
            <a:r>
              <a:rPr lang="en-US" dirty="0" err="1"/>
              <a:t>Pantaenus</a:t>
            </a:r>
            <a:r>
              <a:rPr lang="en-US" dirty="0"/>
              <a:t> found the Gospel of </a:t>
            </a:r>
            <a:r>
              <a:rPr lang="en-US" b="1" dirty="0">
                <a:solidFill>
                  <a:srgbClr val="FFFF00"/>
                </a:solidFill>
              </a:rPr>
              <a:t>Matthew</a:t>
            </a:r>
          </a:p>
          <a:p>
            <a:r>
              <a:rPr lang="en-US" dirty="0"/>
              <a:t>The apostle </a:t>
            </a:r>
            <a:r>
              <a:rPr lang="en-US" b="1" dirty="0">
                <a:solidFill>
                  <a:srgbClr val="FFFF00"/>
                </a:solidFill>
              </a:rPr>
              <a:t>Bartholomew</a:t>
            </a:r>
            <a:r>
              <a:rPr lang="en-US" dirty="0"/>
              <a:t> had </a:t>
            </a:r>
            <a:r>
              <a:rPr lang="en-US" b="1" dirty="0">
                <a:solidFill>
                  <a:srgbClr val="FFFF00"/>
                </a:solidFill>
              </a:rPr>
              <a:t>preached</a:t>
            </a:r>
            <a:r>
              <a:rPr lang="en-US" dirty="0"/>
              <a:t> to them and left them the </a:t>
            </a:r>
            <a:r>
              <a:rPr lang="en-US" b="1" dirty="0">
                <a:solidFill>
                  <a:srgbClr val="FFFF00"/>
                </a:solidFill>
              </a:rPr>
              <a:t>writing</a:t>
            </a:r>
            <a:r>
              <a:rPr lang="en-US" dirty="0"/>
              <a:t> </a:t>
            </a:r>
            <a:r>
              <a:rPr lang="en-US" b="1" dirty="0">
                <a:solidFill>
                  <a:srgbClr val="FFFF00"/>
                </a:solidFill>
              </a:rPr>
              <a:t>of Matthew </a:t>
            </a:r>
            <a:r>
              <a:rPr lang="en-US" dirty="0"/>
              <a:t>in the </a:t>
            </a:r>
            <a:r>
              <a:rPr lang="en-US" b="1" dirty="0">
                <a:solidFill>
                  <a:srgbClr val="FFFF00"/>
                </a:solidFill>
              </a:rPr>
              <a:t>Hebrew language</a:t>
            </a:r>
          </a:p>
          <a:p>
            <a:r>
              <a:rPr lang="en-US" dirty="0"/>
              <a:t>Matthew’s writing had been </a:t>
            </a:r>
            <a:r>
              <a:rPr lang="en-US" b="1" dirty="0">
                <a:solidFill>
                  <a:srgbClr val="FFFF00"/>
                </a:solidFill>
              </a:rPr>
              <a:t>preserved</a:t>
            </a:r>
            <a:r>
              <a:rPr lang="en-US" dirty="0"/>
              <a:t> to that time</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Outline</a:t>
            </a: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 13</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12437808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solidFill>
                  <a:srgbClr val="E5FFFF"/>
                </a:solidFill>
              </a:rPr>
              <a:t>Eusebius On “Mark”</a:t>
            </a:r>
            <a:br>
              <a:rPr lang="en-US">
                <a:solidFill>
                  <a:srgbClr val="E5FFFF"/>
                </a:solidFill>
              </a:rPr>
            </a:br>
            <a:r>
              <a:rPr lang="en-US" sz="3000">
                <a:solidFill>
                  <a:srgbClr val="E5FFFF"/>
                </a:solidFill>
                <a:latin typeface="Arial" panose="020B0604020202020204"/>
              </a:rPr>
              <a:t>(~AD 313-324)</a:t>
            </a:r>
            <a:endParaRPr lang="en-US"/>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875692"/>
            <a:ext cx="8229600" cy="4255233"/>
          </a:xfrm>
        </p:spPr>
        <p:txBody>
          <a:bodyPr/>
          <a:lstStyle/>
          <a:p>
            <a:r>
              <a:rPr lang="en-US" b="1" dirty="0">
                <a:solidFill>
                  <a:srgbClr val="FFFF00"/>
                </a:solidFill>
              </a:rPr>
              <a:t>Peter’s hearers </a:t>
            </a:r>
            <a:r>
              <a:rPr lang="en-US" dirty="0"/>
              <a:t>urged Mark, a follower of Peter, to leave them a </a:t>
            </a:r>
            <a:r>
              <a:rPr lang="en-US" b="1" dirty="0">
                <a:solidFill>
                  <a:srgbClr val="FFFF00"/>
                </a:solidFill>
              </a:rPr>
              <a:t>written monument </a:t>
            </a:r>
            <a:r>
              <a:rPr lang="en-US" dirty="0"/>
              <a:t>of the doctrine that had been </a:t>
            </a:r>
            <a:r>
              <a:rPr lang="en-US" b="1" dirty="0">
                <a:solidFill>
                  <a:srgbClr val="FFFF00"/>
                </a:solidFill>
              </a:rPr>
              <a:t>orally communicated </a:t>
            </a:r>
            <a:r>
              <a:rPr lang="en-US" dirty="0"/>
              <a:t>to them</a:t>
            </a:r>
          </a:p>
          <a:p>
            <a:r>
              <a:rPr lang="en-US" dirty="0"/>
              <a:t>This was the occasion for the written Gospel bearing the name </a:t>
            </a:r>
            <a:r>
              <a:rPr lang="en-US" b="1" dirty="0">
                <a:solidFill>
                  <a:srgbClr val="FFFF00"/>
                </a:solidFill>
              </a:rPr>
              <a:t>Mark</a:t>
            </a:r>
          </a:p>
          <a:p>
            <a:endParaRPr lang="en-US" b="1" dirty="0">
              <a:solidFill>
                <a:srgbClr val="FFFF00"/>
              </a:solidFill>
            </a:endParaRP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Outline</a:t>
            </a: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 11</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86345169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solidFill>
                  <a:srgbClr val="E5FFFF"/>
                </a:solidFill>
              </a:rPr>
              <a:t>Eusebius On “Mark”</a:t>
            </a:r>
            <a:br>
              <a:rPr lang="en-US">
                <a:solidFill>
                  <a:srgbClr val="E5FFFF"/>
                </a:solidFill>
              </a:rPr>
            </a:br>
            <a:r>
              <a:rPr lang="en-US" sz="3000">
                <a:solidFill>
                  <a:srgbClr val="E5FFFF"/>
                </a:solidFill>
                <a:latin typeface="Arial" panose="020B0604020202020204"/>
              </a:rPr>
              <a:t>(~AD 313-324)</a:t>
            </a:r>
            <a:endParaRPr lang="en-US"/>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p:txBody>
          <a:bodyPr/>
          <a:lstStyle/>
          <a:p>
            <a:r>
              <a:rPr lang="en-US" dirty="0"/>
              <a:t>When Peter learned of Mark’s Gospel through a revelation of the Spirit, he was </a:t>
            </a:r>
            <a:r>
              <a:rPr lang="en-US" b="1" dirty="0">
                <a:solidFill>
                  <a:srgbClr val="FFFF00"/>
                </a:solidFill>
              </a:rPr>
              <a:t>pleased</a:t>
            </a:r>
            <a:r>
              <a:rPr lang="en-US" dirty="0"/>
              <a:t> and </a:t>
            </a:r>
            <a:r>
              <a:rPr lang="en-US" b="1" dirty="0">
                <a:solidFill>
                  <a:srgbClr val="FFFF00"/>
                </a:solidFill>
              </a:rPr>
              <a:t>authorized</a:t>
            </a:r>
            <a:r>
              <a:rPr lang="en-US" dirty="0"/>
              <a:t> this Gospel to be </a:t>
            </a:r>
            <a:r>
              <a:rPr lang="en-US" b="1" dirty="0">
                <a:solidFill>
                  <a:srgbClr val="FFFF00"/>
                </a:solidFill>
              </a:rPr>
              <a:t>used</a:t>
            </a:r>
            <a:r>
              <a:rPr lang="en-US" dirty="0"/>
              <a:t> in the churches</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Outline</a:t>
            </a: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 11-12</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26604475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solidFill>
                  <a:srgbClr val="E5FFFF"/>
                </a:solidFill>
              </a:rPr>
              <a:t>Eusebius On “Luke”</a:t>
            </a:r>
            <a:br>
              <a:rPr lang="en-US">
                <a:solidFill>
                  <a:srgbClr val="E5FFFF"/>
                </a:solidFill>
              </a:rPr>
            </a:br>
            <a:r>
              <a:rPr lang="en-US" sz="3000">
                <a:solidFill>
                  <a:srgbClr val="E5FFFF"/>
                </a:solidFill>
                <a:latin typeface="Arial" panose="020B0604020202020204"/>
              </a:rPr>
              <a:t>(~AD 313-324)</a:t>
            </a:r>
            <a:endParaRPr lang="en-US"/>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805354"/>
            <a:ext cx="8229600" cy="4325572"/>
          </a:xfrm>
        </p:spPr>
        <p:txBody>
          <a:bodyPr/>
          <a:lstStyle/>
          <a:p>
            <a:r>
              <a:rPr lang="en-US" b="1" dirty="0">
                <a:solidFill>
                  <a:srgbClr val="FFFF00"/>
                </a:solidFill>
              </a:rPr>
              <a:t>Luke</a:t>
            </a:r>
            <a:r>
              <a:rPr lang="en-US" dirty="0"/>
              <a:t> was of </a:t>
            </a:r>
            <a:r>
              <a:rPr lang="en-US" b="1" dirty="0">
                <a:solidFill>
                  <a:srgbClr val="FFFF00"/>
                </a:solidFill>
              </a:rPr>
              <a:t>Antiochian parentage </a:t>
            </a:r>
            <a:r>
              <a:rPr lang="en-US" dirty="0"/>
              <a:t>and a </a:t>
            </a:r>
            <a:r>
              <a:rPr lang="en-US" b="1" dirty="0">
                <a:solidFill>
                  <a:srgbClr val="FFFF00"/>
                </a:solidFill>
              </a:rPr>
              <a:t>physician</a:t>
            </a:r>
          </a:p>
          <a:p>
            <a:r>
              <a:rPr lang="en-US" dirty="0"/>
              <a:t>Intimate with </a:t>
            </a:r>
            <a:r>
              <a:rPr lang="en-US" b="1" dirty="0">
                <a:solidFill>
                  <a:srgbClr val="FFFF00"/>
                </a:solidFill>
              </a:rPr>
              <a:t>Paul</a:t>
            </a:r>
          </a:p>
          <a:p>
            <a:r>
              <a:rPr lang="en-US" dirty="0"/>
              <a:t>Well acquainted with the </a:t>
            </a:r>
            <a:r>
              <a:rPr lang="en-US" b="1" dirty="0">
                <a:solidFill>
                  <a:srgbClr val="FFFF00"/>
                </a:solidFill>
              </a:rPr>
              <a:t>other apostles</a:t>
            </a:r>
          </a:p>
          <a:p>
            <a:r>
              <a:rPr lang="en-US" dirty="0"/>
              <a:t>Left two inspired books:  the </a:t>
            </a:r>
            <a:r>
              <a:rPr lang="en-US" b="1" dirty="0">
                <a:solidFill>
                  <a:srgbClr val="FFFF00"/>
                </a:solidFill>
              </a:rPr>
              <a:t>Gospel</a:t>
            </a:r>
            <a:r>
              <a:rPr lang="en-US" dirty="0"/>
              <a:t> &amp; </a:t>
            </a:r>
            <a:r>
              <a:rPr lang="en-US" b="1" dirty="0">
                <a:solidFill>
                  <a:srgbClr val="FFFF00"/>
                </a:solidFill>
              </a:rPr>
              <a:t>Acts</a:t>
            </a:r>
            <a:r>
              <a:rPr lang="en-US" dirty="0"/>
              <a:t> of the Apostles</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a:t>Outline, 12-13</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1787077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solidFill>
                  <a:srgbClr val="E5FFFF"/>
                </a:solidFill>
              </a:rPr>
              <a:t>Eusebius On “Luke”</a:t>
            </a:r>
            <a:br>
              <a:rPr lang="en-US">
                <a:solidFill>
                  <a:srgbClr val="E5FFFF"/>
                </a:solidFill>
              </a:rPr>
            </a:br>
            <a:r>
              <a:rPr lang="en-US" sz="3000">
                <a:solidFill>
                  <a:srgbClr val="E5FFFF"/>
                </a:solidFill>
                <a:latin typeface="Arial" panose="020B0604020202020204"/>
              </a:rPr>
              <a:t>(~AD 313-324)</a:t>
            </a:r>
            <a:endParaRPr lang="en-US"/>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817077"/>
            <a:ext cx="8229600" cy="4313848"/>
          </a:xfrm>
        </p:spPr>
        <p:txBody>
          <a:bodyPr/>
          <a:lstStyle/>
          <a:p>
            <a:r>
              <a:rPr lang="en-US" dirty="0"/>
              <a:t>Paul referred to </a:t>
            </a:r>
            <a:r>
              <a:rPr lang="en-US" b="1" dirty="0">
                <a:solidFill>
                  <a:srgbClr val="FFFF00"/>
                </a:solidFill>
              </a:rPr>
              <a:t>Luke’s Gospel </a:t>
            </a:r>
            <a:r>
              <a:rPr lang="en-US" dirty="0"/>
              <a:t>whenever he used the words </a:t>
            </a:r>
            <a:r>
              <a:rPr lang="en-US" b="1" dirty="0">
                <a:solidFill>
                  <a:srgbClr val="FFFF00"/>
                </a:solidFill>
              </a:rPr>
              <a:t>“according to my Gospel”</a:t>
            </a:r>
            <a:r>
              <a:rPr lang="en-US" dirty="0"/>
              <a:t> (Rom. 2:16, 25; 2 Tim. 2:8)</a:t>
            </a:r>
          </a:p>
          <a:p>
            <a:r>
              <a:rPr lang="en-US" b="1" dirty="0">
                <a:solidFill>
                  <a:srgbClr val="FFFF00"/>
                </a:solidFill>
              </a:rPr>
              <a:t>Acts</a:t>
            </a:r>
            <a:r>
              <a:rPr lang="en-US" dirty="0"/>
              <a:t> was composed, not from the accounts of others, but from what he had </a:t>
            </a:r>
            <a:r>
              <a:rPr lang="en-US" b="1" dirty="0">
                <a:solidFill>
                  <a:srgbClr val="FFFF00"/>
                </a:solidFill>
              </a:rPr>
              <a:t>seen</a:t>
            </a:r>
            <a:r>
              <a:rPr lang="en-US" dirty="0"/>
              <a:t> himself</a:t>
            </a:r>
          </a:p>
          <a:p>
            <a:endParaRPr lang="en-US" b="1" dirty="0">
              <a:solidFill>
                <a:srgbClr val="FFFF00"/>
              </a:solidFill>
            </a:endParaRPr>
          </a:p>
          <a:p>
            <a:endParaRPr lang="en-US" dirty="0"/>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R="0" lvl="0" indent="0" fontAlgn="auto">
              <a:lnSpc>
                <a:spcPct val="100000"/>
              </a:lnSpc>
              <a:spcBef>
                <a:spcPts val="0"/>
              </a:spcBef>
              <a:spcAft>
                <a:spcPts val="0"/>
              </a:spcAft>
              <a:buClrTx/>
              <a:buSzTx/>
              <a:buFontTx/>
              <a:buNone/>
              <a:tabLst/>
              <a:defRPr/>
            </a:pPr>
            <a:r>
              <a:rPr lang="en-US" dirty="0"/>
              <a:t>Outline, 12</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15695479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a:t>Why Genuineness Matters?</a:t>
            </a:r>
          </a:p>
        </p:txBody>
      </p:sp>
      <p:sp>
        <p:nvSpPr>
          <p:cNvPr id="3" name="Content Placeholder 2"/>
          <p:cNvSpPr>
            <a:spLocks noGrp="1"/>
          </p:cNvSpPr>
          <p:nvPr>
            <p:ph idx="1"/>
          </p:nvPr>
        </p:nvSpPr>
        <p:spPr>
          <a:xfrm>
            <a:off x="3534033" y="1459429"/>
            <a:ext cx="5276335" cy="4819134"/>
          </a:xfrm>
        </p:spPr>
        <p:txBody>
          <a:bodyPr/>
          <a:lstStyle/>
          <a:p>
            <a:pPr marL="0" indent="457200">
              <a:buNone/>
            </a:pPr>
            <a:r>
              <a:rPr lang="en-US" b="1" i="1" dirty="0"/>
              <a:t>David F. Strauss</a:t>
            </a:r>
            <a:r>
              <a:rPr lang="en-US" b="1" dirty="0"/>
              <a:t>:  </a:t>
            </a:r>
            <a:r>
              <a:rPr lang="en-US" dirty="0"/>
              <a:t>“It would most unquestionably be an argument of decisive weight in </a:t>
            </a:r>
            <a:r>
              <a:rPr lang="en-US" dirty="0" err="1"/>
              <a:t>favour</a:t>
            </a:r>
            <a:r>
              <a:rPr lang="en-US" dirty="0"/>
              <a:t> of the credibility of the biblical history, could it indeed be shown that it was </a:t>
            </a:r>
            <a:r>
              <a:rPr lang="en-US" b="1" dirty="0">
                <a:solidFill>
                  <a:srgbClr val="FFFF00"/>
                </a:solidFill>
              </a:rPr>
              <a:t>written by eye-witnesses</a:t>
            </a:r>
            <a:r>
              <a:rPr lang="en-US" dirty="0"/>
              <a:t>, or even by </a:t>
            </a:r>
            <a:r>
              <a:rPr lang="en-US" b="1" dirty="0">
                <a:solidFill>
                  <a:srgbClr val="FFFF00"/>
                </a:solidFill>
              </a:rPr>
              <a:t>persons nearly </a:t>
            </a:r>
            <a:r>
              <a:rPr lang="en-US" b="1" dirty="0" err="1">
                <a:solidFill>
                  <a:srgbClr val="FFFF00"/>
                </a:solidFill>
              </a:rPr>
              <a:t>contempo-raneous</a:t>
            </a:r>
            <a:r>
              <a:rPr lang="en-US" dirty="0"/>
              <a:t> with the events narrated.”  </a:t>
            </a:r>
            <a:r>
              <a:rPr lang="en-US" sz="2000" dirty="0"/>
              <a:t>(</a:t>
            </a:r>
            <a:r>
              <a:rPr lang="en-US" sz="2000" i="1" dirty="0"/>
              <a:t>The Life of Jesus</a:t>
            </a:r>
            <a:r>
              <a:rPr lang="en-US" sz="2000" dirty="0"/>
              <a:t>, 2</a:t>
            </a:r>
            <a:r>
              <a:rPr lang="en-US" sz="2000" baseline="30000" dirty="0"/>
              <a:t>nd</a:t>
            </a:r>
            <a:r>
              <a:rPr lang="en-US" sz="2000" dirty="0"/>
              <a:t> Ed., 1892, 69)</a:t>
            </a: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pic>
        <p:nvPicPr>
          <p:cNvPr id="1026" name="Picture 2" descr="David Friedrich Strauss Biography, David Friedrich Strauss's Famous ...">
            <a:extLst>
              <a:ext uri="{FF2B5EF4-FFF2-40B4-BE49-F238E27FC236}">
                <a16:creationId xmlns:a16="http://schemas.microsoft.com/office/drawing/2014/main" id="{ACC84E04-1C1B-3310-A36A-5B5EE81036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899409"/>
            <a:ext cx="2801952" cy="3783227"/>
          </a:xfrm>
          <a:prstGeom prst="rect">
            <a:avLst/>
          </a:prstGeom>
          <a:noFill/>
          <a:extLst>
            <a:ext uri="{909E8E84-426E-40DD-AFC4-6F175D3DCCD1}">
              <a14:hiddenFill xmlns:a14="http://schemas.microsoft.com/office/drawing/2010/main">
                <a:solidFill>
                  <a:srgbClr val="FFFFFF"/>
                </a:solidFill>
              </a14:hiddenFill>
            </a:ext>
          </a:extLst>
        </p:spPr>
      </p:pic>
      <p:sp>
        <p:nvSpPr>
          <p:cNvPr id="6" name="Date Placeholder 5">
            <a:extLst>
              <a:ext uri="{FF2B5EF4-FFF2-40B4-BE49-F238E27FC236}">
                <a16:creationId xmlns:a16="http://schemas.microsoft.com/office/drawing/2014/main" id="{38D519FE-0C2B-B303-28B8-D75B6BFF5F0D}"/>
              </a:ext>
            </a:extLst>
          </p:cNvPr>
          <p:cNvSpPr>
            <a:spLocks noGrp="1"/>
          </p:cNvSpPr>
          <p:nvPr>
            <p:ph type="dt" sz="half" idx="10"/>
          </p:nvPr>
        </p:nvSpPr>
        <p:spPr/>
        <p:txBody>
          <a:bodyPr/>
          <a:lstStyle/>
          <a:p>
            <a:r>
              <a:rPr lang="en-US"/>
              <a:t>Outline, 2</a:t>
            </a:r>
          </a:p>
        </p:txBody>
      </p:sp>
      <p:sp>
        <p:nvSpPr>
          <p:cNvPr id="7" name="TextBox 6">
            <a:extLst>
              <a:ext uri="{FF2B5EF4-FFF2-40B4-BE49-F238E27FC236}">
                <a16:creationId xmlns:a16="http://schemas.microsoft.com/office/drawing/2014/main" id="{017878D7-F1D4-3523-A4C0-0AE00CA91F0B}"/>
              </a:ext>
            </a:extLst>
          </p:cNvPr>
          <p:cNvSpPr txBox="1"/>
          <p:nvPr/>
        </p:nvSpPr>
        <p:spPr>
          <a:xfrm>
            <a:off x="483278" y="5766279"/>
            <a:ext cx="2664241" cy="477054"/>
          </a:xfrm>
          <a:prstGeom prst="rect">
            <a:avLst/>
          </a:prstGeom>
          <a:noFill/>
        </p:spPr>
        <p:txBody>
          <a:bodyPr wrap="square" rtlCol="0">
            <a:spAutoFit/>
          </a:bodyPr>
          <a:lstStyle/>
          <a:p>
            <a:pPr algn="ctr"/>
            <a:r>
              <a:rPr lang="en-US" sz="2500">
                <a:effectLst>
                  <a:outerShdw blurRad="38100" dist="38100" dir="2700000" algn="tl">
                    <a:srgbClr val="000000">
                      <a:alpha val="43137"/>
                    </a:srgbClr>
                  </a:outerShdw>
                </a:effectLst>
              </a:rPr>
              <a:t>1807-1874</a:t>
            </a:r>
          </a:p>
        </p:txBody>
      </p:sp>
    </p:spTree>
    <p:extLst>
      <p:ext uri="{BB962C8B-B14F-4D97-AF65-F5344CB8AC3E}">
        <p14:creationId xmlns:p14="http://schemas.microsoft.com/office/powerpoint/2010/main" val="2520409173"/>
      </p:ext>
    </p:extLst>
  </p:cSld>
  <p:clrMapOvr>
    <a:masterClrMapping/>
  </p:clrMapOvr>
  <p:transition spd="med">
    <p:pull/>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solidFill>
                  <a:srgbClr val="E5FFFF"/>
                </a:solidFill>
              </a:rPr>
              <a:t>Eusebius On “John”</a:t>
            </a:r>
            <a:br>
              <a:rPr lang="en-US">
                <a:solidFill>
                  <a:srgbClr val="E5FFFF"/>
                </a:solidFill>
              </a:rPr>
            </a:br>
            <a:r>
              <a:rPr lang="en-US" sz="3000">
                <a:solidFill>
                  <a:srgbClr val="E5FFFF"/>
                </a:solidFill>
                <a:latin typeface="Arial" panose="020B0604020202020204"/>
              </a:rPr>
              <a:t>(~AD 313-324)</a:t>
            </a:r>
            <a:endParaRPr lang="en-US"/>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758462"/>
            <a:ext cx="8229600" cy="4372464"/>
          </a:xfrm>
        </p:spPr>
        <p:txBody>
          <a:bodyPr/>
          <a:lstStyle/>
          <a:p>
            <a:r>
              <a:rPr lang="en-US" dirty="0"/>
              <a:t>When Mark and Luke had </a:t>
            </a:r>
            <a:r>
              <a:rPr lang="en-US" b="1" dirty="0">
                <a:solidFill>
                  <a:srgbClr val="FFFF00"/>
                </a:solidFill>
              </a:rPr>
              <a:t>already published </a:t>
            </a:r>
            <a:r>
              <a:rPr lang="en-US" dirty="0"/>
              <a:t>their Gospels, </a:t>
            </a:r>
            <a:r>
              <a:rPr lang="en-US" b="1" dirty="0">
                <a:solidFill>
                  <a:srgbClr val="FFFF00"/>
                </a:solidFill>
              </a:rPr>
              <a:t>John wrote</a:t>
            </a:r>
          </a:p>
          <a:p>
            <a:r>
              <a:rPr lang="en-US" dirty="0"/>
              <a:t>John had </a:t>
            </a:r>
            <a:r>
              <a:rPr lang="en-US" b="1" dirty="0">
                <a:solidFill>
                  <a:srgbClr val="FFFF00"/>
                </a:solidFill>
              </a:rPr>
              <a:t>access</a:t>
            </a:r>
            <a:r>
              <a:rPr lang="en-US" dirty="0"/>
              <a:t> to Matthew, Mark, and Luke</a:t>
            </a:r>
          </a:p>
          <a:p>
            <a:r>
              <a:rPr lang="en-US" dirty="0"/>
              <a:t>John </a:t>
            </a:r>
            <a:r>
              <a:rPr lang="en-US" b="1" dirty="0">
                <a:solidFill>
                  <a:srgbClr val="FFFF00"/>
                </a:solidFill>
              </a:rPr>
              <a:t>bore witness </a:t>
            </a:r>
            <a:r>
              <a:rPr lang="en-US" dirty="0"/>
              <a:t>to their truthfulness</a:t>
            </a:r>
          </a:p>
          <a:p>
            <a:r>
              <a:rPr lang="en-US" dirty="0"/>
              <a:t>They </a:t>
            </a:r>
            <a:r>
              <a:rPr lang="en-US" b="1" dirty="0">
                <a:solidFill>
                  <a:srgbClr val="FFFF00"/>
                </a:solidFill>
              </a:rPr>
              <a:t>lacked an account </a:t>
            </a:r>
            <a:r>
              <a:rPr lang="en-US" dirty="0"/>
              <a:t>of what Jesus did at the </a:t>
            </a:r>
            <a:r>
              <a:rPr lang="en-US" b="1" dirty="0">
                <a:solidFill>
                  <a:srgbClr val="FFFF00"/>
                </a:solidFill>
              </a:rPr>
              <a:t>beginning</a:t>
            </a:r>
            <a:r>
              <a:rPr lang="en-US" dirty="0"/>
              <a:t> of His ministry</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Outline</a:t>
            </a:r>
            <a:r>
              <a:rPr kumimoji="0" lang="en-US" b="0" i="0" u="none" strike="noStrike" kern="1200" cap="none" spc="0" normalizeH="0" baseline="0" noProof="0">
                <a:ln>
                  <a:noFill/>
                </a:ln>
                <a:solidFill>
                  <a:srgbClr val="FFFFFF"/>
                </a:solidFill>
                <a:effectLst/>
                <a:uLnTx/>
                <a:uFillTx/>
                <a:latin typeface="Arial" panose="020B0604020202020204"/>
                <a:ea typeface="+mn-ea"/>
                <a:cs typeface="+mn-cs"/>
              </a:rPr>
              <a:t>, 12</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31334168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7AA984-A6EB-A861-8CA7-AEEF19D0FBC3}"/>
              </a:ext>
            </a:extLst>
          </p:cNvPr>
          <p:cNvSpPr>
            <a:spLocks noGrp="1"/>
          </p:cNvSpPr>
          <p:nvPr>
            <p:ph type="title"/>
          </p:nvPr>
        </p:nvSpPr>
        <p:spPr/>
        <p:txBody>
          <a:bodyPr/>
          <a:lstStyle/>
          <a:p>
            <a:r>
              <a:rPr lang="en-US">
                <a:solidFill>
                  <a:srgbClr val="E5FFFF"/>
                </a:solidFill>
              </a:rPr>
              <a:t>Eusebius On “John”</a:t>
            </a:r>
            <a:br>
              <a:rPr lang="en-US">
                <a:solidFill>
                  <a:srgbClr val="E5FFFF"/>
                </a:solidFill>
              </a:rPr>
            </a:br>
            <a:r>
              <a:rPr lang="en-US" sz="3000">
                <a:solidFill>
                  <a:srgbClr val="E5FFFF"/>
                </a:solidFill>
                <a:latin typeface="Arial" panose="020B0604020202020204"/>
              </a:rPr>
              <a:t>(~AD 313-324)</a:t>
            </a:r>
            <a:endParaRPr lang="en-US"/>
          </a:p>
        </p:txBody>
      </p:sp>
      <p:sp>
        <p:nvSpPr>
          <p:cNvPr id="3" name="Content Placeholder 2">
            <a:extLst>
              <a:ext uri="{FF2B5EF4-FFF2-40B4-BE49-F238E27FC236}">
                <a16:creationId xmlns:a16="http://schemas.microsoft.com/office/drawing/2014/main" id="{967AEAFE-3417-1CBE-EB71-1E5979212A00}"/>
              </a:ext>
            </a:extLst>
          </p:cNvPr>
          <p:cNvSpPr>
            <a:spLocks noGrp="1"/>
          </p:cNvSpPr>
          <p:nvPr>
            <p:ph idx="1"/>
          </p:nvPr>
        </p:nvSpPr>
        <p:spPr>
          <a:xfrm>
            <a:off x="457200" y="1875692"/>
            <a:ext cx="8229600" cy="4255233"/>
          </a:xfrm>
        </p:spPr>
        <p:txBody>
          <a:bodyPr/>
          <a:lstStyle/>
          <a:p>
            <a:r>
              <a:rPr lang="en-US" dirty="0"/>
              <a:t>John wrote an account of </a:t>
            </a:r>
            <a:r>
              <a:rPr lang="en-US" b="1" dirty="0">
                <a:solidFill>
                  <a:srgbClr val="FFFF00"/>
                </a:solidFill>
              </a:rPr>
              <a:t>the period </a:t>
            </a:r>
            <a:r>
              <a:rPr lang="en-US" dirty="0"/>
              <a:t>which had been </a:t>
            </a:r>
            <a:r>
              <a:rPr lang="en-US" b="1" dirty="0">
                <a:solidFill>
                  <a:srgbClr val="FFFF00"/>
                </a:solidFill>
              </a:rPr>
              <a:t>omitted</a:t>
            </a:r>
            <a:r>
              <a:rPr lang="en-US" dirty="0"/>
              <a:t> by the earlier Gospels</a:t>
            </a:r>
          </a:p>
          <a:p>
            <a:r>
              <a:rPr lang="en-US" dirty="0"/>
              <a:t>John wrote an account of </a:t>
            </a:r>
            <a:r>
              <a:rPr lang="en-US" b="1" dirty="0">
                <a:solidFill>
                  <a:srgbClr val="FFFF00"/>
                </a:solidFill>
              </a:rPr>
              <a:t>Jesus’ deeds before John the Baptist was put in prison</a:t>
            </a:r>
          </a:p>
        </p:txBody>
      </p:sp>
      <p:sp>
        <p:nvSpPr>
          <p:cNvPr id="4" name="Date Placeholder 3">
            <a:extLst>
              <a:ext uri="{FF2B5EF4-FFF2-40B4-BE49-F238E27FC236}">
                <a16:creationId xmlns:a16="http://schemas.microsoft.com/office/drawing/2014/main" id="{9E3A8FCD-57A4-3010-D235-3DBDB390D4F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Outline</a:t>
            </a:r>
            <a:r>
              <a:rPr kumimoji="0" lang="en-US" b="0" i="0" u="none" strike="noStrike" kern="1200" cap="none" spc="0" normalizeH="0" baseline="0" noProof="0">
                <a:ln>
                  <a:noFill/>
                </a:ln>
                <a:solidFill>
                  <a:srgbClr val="FFFFFF"/>
                </a:solidFill>
                <a:effectLst/>
                <a:uLnTx/>
                <a:uFillTx/>
                <a:ea typeface="+mn-ea"/>
                <a:cs typeface="+mn-cs"/>
              </a:rPr>
              <a:t>, 12</a:t>
            </a:r>
          </a:p>
        </p:txBody>
      </p:sp>
      <p:sp>
        <p:nvSpPr>
          <p:cNvPr id="5" name="Footer Placeholder 4">
            <a:extLst>
              <a:ext uri="{FF2B5EF4-FFF2-40B4-BE49-F238E27FC236}">
                <a16:creationId xmlns:a16="http://schemas.microsoft.com/office/drawing/2014/main" id="{F859071D-B0EC-66F1-4F36-8A5311A01AD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6" name="Slide Number Placeholder 5">
            <a:extLst>
              <a:ext uri="{FF2B5EF4-FFF2-40B4-BE49-F238E27FC236}">
                <a16:creationId xmlns:a16="http://schemas.microsoft.com/office/drawing/2014/main" id="{D6D2C1B5-54FF-69A0-EFFC-180AC66A5A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Tree>
    <p:extLst>
      <p:ext uri="{BB962C8B-B14F-4D97-AF65-F5344CB8AC3E}">
        <p14:creationId xmlns:p14="http://schemas.microsoft.com/office/powerpoint/2010/main" val="91046723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err="1">
                <a:ln>
                  <a:noFill/>
                </a:ln>
                <a:solidFill>
                  <a:srgbClr val="E5FFFF"/>
                </a:solidFill>
                <a:effectLst>
                  <a:outerShdw blurRad="38100" dist="38100" dir="2700000" algn="tl">
                    <a:srgbClr val="000000"/>
                  </a:outerShdw>
                </a:effectLst>
                <a:uLnTx/>
                <a:uFillTx/>
                <a:latin typeface="Arial Black" panose="020B0A04020102020204"/>
                <a:ea typeface="+mj-ea"/>
                <a:cs typeface="+mj-cs"/>
              </a:rPr>
              <a:t>Eusibius</a:t>
            </a: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 of Caesarea</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sz="2500" dirty="0"/>
              <a:t>“1 …And so greatly did the splendor of piety illumine the minds of Peter’s hearers that they were not satisfied with hearing once only, and were not content with the unwritten teaching of the divine Gospel, but with all sorts of entreaties they besought </a:t>
            </a:r>
            <a:r>
              <a:rPr lang="en-US" sz="2500" b="1" dirty="0">
                <a:solidFill>
                  <a:srgbClr val="FFFF00"/>
                </a:solidFill>
              </a:rPr>
              <a:t>Mark</a:t>
            </a:r>
            <a:r>
              <a:rPr lang="en-US" sz="2500" dirty="0"/>
              <a:t>, a follower of Peter, and the one whose </a:t>
            </a:r>
            <a:r>
              <a:rPr lang="en-US" sz="2500" b="1" dirty="0">
                <a:solidFill>
                  <a:srgbClr val="FFFF00"/>
                </a:solidFill>
              </a:rPr>
              <a:t>Gospel</a:t>
            </a:r>
            <a:r>
              <a:rPr lang="en-US" sz="2500" dirty="0"/>
              <a:t> is extant, that he would leave them a written monument of the doctrine which had been </a:t>
            </a:r>
            <a:r>
              <a:rPr lang="en-US" sz="2500" b="1" dirty="0">
                <a:solidFill>
                  <a:srgbClr val="FFFF00"/>
                </a:solidFill>
              </a:rPr>
              <a:t>orally communicated </a:t>
            </a:r>
            <a:r>
              <a:rPr lang="en-US" sz="2500" dirty="0"/>
              <a:t>to them. Nor did they cease until they had prevailed with the man, and had thus become the occasion of the </a:t>
            </a:r>
            <a:r>
              <a:rPr lang="en-US" sz="2500" b="1" dirty="0">
                <a:solidFill>
                  <a:srgbClr val="FFFF00"/>
                </a:solidFill>
              </a:rPr>
              <a:t>written Gospel </a:t>
            </a:r>
            <a:r>
              <a:rPr lang="en-US" sz="2500" dirty="0"/>
              <a:t>which bears the name of </a:t>
            </a:r>
            <a:r>
              <a:rPr lang="en-US" sz="2500" b="1" dirty="0">
                <a:solidFill>
                  <a:srgbClr val="FFFF00"/>
                </a:solidFill>
              </a:rPr>
              <a:t>Mark</a:t>
            </a:r>
            <a:r>
              <a:rPr lang="en-US" sz="2500" dirty="0"/>
              <a:t>.”  </a:t>
            </a:r>
            <a:r>
              <a:rPr lang="en-US" sz="2000" dirty="0"/>
              <a:t>(“The Church History of Eusebius,” 2:15:1, </a:t>
            </a:r>
            <a:r>
              <a:rPr lang="en-US" sz="2000" dirty="0" err="1"/>
              <a:t>NPNF</a:t>
            </a:r>
            <a:r>
              <a:rPr lang="en-US" sz="2000" dirty="0"/>
              <a:t>, 1890, 2.1:115-116)</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0F5DB903-BFE7-4483-4F91-41FE7E28B9D4}"/>
              </a:ext>
            </a:extLst>
          </p:cNvPr>
          <p:cNvSpPr>
            <a:spLocks noGrp="1"/>
          </p:cNvSpPr>
          <p:nvPr>
            <p:ph type="dt" sz="half" idx="10"/>
          </p:nvPr>
        </p:nvSpPr>
        <p:spPr/>
        <p:txBody>
          <a:bodyPr/>
          <a:lstStyle/>
          <a:p>
            <a:r>
              <a:rPr lang="en-US"/>
              <a:t>Outline, 11</a:t>
            </a:r>
          </a:p>
        </p:txBody>
      </p:sp>
    </p:spTree>
    <p:extLst>
      <p:ext uri="{BB962C8B-B14F-4D97-AF65-F5344CB8AC3E}">
        <p14:creationId xmlns:p14="http://schemas.microsoft.com/office/powerpoint/2010/main" val="175445717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err="1">
                <a:ln>
                  <a:noFill/>
                </a:ln>
                <a:solidFill>
                  <a:srgbClr val="E5FFFF"/>
                </a:solidFill>
                <a:effectLst>
                  <a:outerShdw blurRad="38100" dist="38100" dir="2700000" algn="tl">
                    <a:srgbClr val="000000"/>
                  </a:outerShdw>
                </a:effectLst>
                <a:uLnTx/>
                <a:uFillTx/>
                <a:latin typeface="Arial Black" panose="020B0A04020102020204"/>
                <a:ea typeface="+mj-ea"/>
                <a:cs typeface="+mj-cs"/>
              </a:rPr>
              <a:t>Eusibius</a:t>
            </a: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 of Caesarea</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a:xfrm>
            <a:off x="457200" y="1747598"/>
            <a:ext cx="8229600" cy="4383327"/>
          </a:xfrm>
        </p:spPr>
        <p:txBody>
          <a:bodyPr/>
          <a:lstStyle/>
          <a:p>
            <a:pPr marL="0" indent="458788">
              <a:buNone/>
            </a:pPr>
            <a:r>
              <a:rPr lang="en-US" dirty="0"/>
              <a:t>“2 And they say that </a:t>
            </a:r>
            <a:r>
              <a:rPr lang="en-US" b="1" dirty="0">
                <a:solidFill>
                  <a:srgbClr val="FFFF00"/>
                </a:solidFill>
              </a:rPr>
              <a:t>Peter</a:t>
            </a:r>
            <a:r>
              <a:rPr lang="en-US" dirty="0"/>
              <a:t>, when he had learned, through a revelation of the Spirit, of that which had been done, was pleased with the zeal of the men, and that the work obtained </a:t>
            </a:r>
            <a:r>
              <a:rPr lang="en-US" b="1" dirty="0">
                <a:solidFill>
                  <a:srgbClr val="FFFF00"/>
                </a:solidFill>
              </a:rPr>
              <a:t>the sanction of his authority</a:t>
            </a:r>
            <a:r>
              <a:rPr lang="en-US" dirty="0"/>
              <a:t> for the purpose of being used in the churches. </a:t>
            </a:r>
            <a:r>
              <a:rPr lang="en-US" b="1" dirty="0">
                <a:solidFill>
                  <a:srgbClr val="FFFF00"/>
                </a:solidFill>
              </a:rPr>
              <a:t>Clement</a:t>
            </a:r>
            <a:r>
              <a:rPr lang="en-US" dirty="0"/>
              <a:t> in the eighth book of his Hypotyposes gives this account, and with him agrees the bishop of Hierapolis named </a:t>
            </a:r>
            <a:r>
              <a:rPr lang="en-US" b="1" dirty="0">
                <a:solidFill>
                  <a:srgbClr val="FFFF00"/>
                </a:solidFill>
              </a:rPr>
              <a:t>Papias</a:t>
            </a:r>
            <a:r>
              <a:rPr lang="en-US" dirty="0"/>
              <a:t>.”  </a:t>
            </a:r>
            <a:r>
              <a:rPr lang="en-US" sz="2000" dirty="0"/>
              <a:t>(“The Church History of Eusebius,” 2:15:1, </a:t>
            </a:r>
            <a:r>
              <a:rPr lang="en-US" sz="2000" dirty="0" err="1"/>
              <a:t>NPNF</a:t>
            </a:r>
            <a:r>
              <a:rPr lang="en-US" sz="2000" dirty="0"/>
              <a:t>, 1890, 2.1:116)</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6942284-64BA-BF81-571E-7770602683A0}"/>
              </a:ext>
            </a:extLst>
          </p:cNvPr>
          <p:cNvSpPr>
            <a:spLocks noGrp="1"/>
          </p:cNvSpPr>
          <p:nvPr>
            <p:ph type="dt" sz="half" idx="10"/>
          </p:nvPr>
        </p:nvSpPr>
        <p:spPr/>
        <p:txBody>
          <a:bodyPr/>
          <a:lstStyle/>
          <a:p>
            <a:r>
              <a:rPr lang="en-US"/>
              <a:t>Outline, 11-12</a:t>
            </a:r>
          </a:p>
        </p:txBody>
      </p:sp>
    </p:spTree>
    <p:extLst>
      <p:ext uri="{BB962C8B-B14F-4D97-AF65-F5344CB8AC3E}">
        <p14:creationId xmlns:p14="http://schemas.microsoft.com/office/powerpoint/2010/main" val="154852387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err="1">
                <a:ln>
                  <a:noFill/>
                </a:ln>
                <a:solidFill>
                  <a:srgbClr val="E5FFFF"/>
                </a:solidFill>
                <a:effectLst>
                  <a:outerShdw blurRad="38100" dist="38100" dir="2700000" algn="tl">
                    <a:srgbClr val="000000"/>
                  </a:outerShdw>
                </a:effectLst>
                <a:uLnTx/>
                <a:uFillTx/>
                <a:latin typeface="Arial Black" panose="020B0A04020102020204"/>
                <a:ea typeface="+mj-ea"/>
                <a:cs typeface="+mj-cs"/>
              </a:rPr>
              <a:t>Eusibius</a:t>
            </a: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 of Caesarea</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a:xfrm>
            <a:off x="457200" y="1747598"/>
            <a:ext cx="8229600" cy="4383327"/>
          </a:xfrm>
        </p:spPr>
        <p:txBody>
          <a:bodyPr/>
          <a:lstStyle/>
          <a:p>
            <a:pPr marL="0" indent="458788">
              <a:buNone/>
            </a:pPr>
            <a:r>
              <a:rPr lang="en-US" dirty="0"/>
              <a:t>“7 But </a:t>
            </a:r>
            <a:r>
              <a:rPr lang="en-US" b="1" dirty="0">
                <a:solidFill>
                  <a:srgbClr val="FFFF00"/>
                </a:solidFill>
              </a:rPr>
              <a:t>Luke</a:t>
            </a:r>
            <a:r>
              <a:rPr lang="en-US" dirty="0"/>
              <a:t>, who was of Antiochian parentage and a physician by profession, and who was especially intimate with Paul and well acquainted with the rest of the apostles, has left us, in </a:t>
            </a:r>
            <a:r>
              <a:rPr lang="en-US" b="1" dirty="0">
                <a:solidFill>
                  <a:srgbClr val="FFFF00"/>
                </a:solidFill>
              </a:rPr>
              <a:t>two inspired books</a:t>
            </a:r>
            <a:r>
              <a:rPr lang="en-US" dirty="0"/>
              <a:t>, proofs of that spiritual healing art which he learned from them. One of these books is </a:t>
            </a:r>
            <a:r>
              <a:rPr lang="en-US" b="1" dirty="0">
                <a:solidFill>
                  <a:srgbClr val="FFFF00"/>
                </a:solidFill>
              </a:rPr>
              <a:t>the Gospel</a:t>
            </a:r>
            <a:r>
              <a:rPr lang="en-US" dirty="0"/>
              <a:t>, which he testifies that he wrote as those who were from the beginning eye-witnesses and ministers of the word delivered unto him, all of whom, as he says, he followed accurately from the</a:t>
            </a:r>
            <a:endParaRPr lang="en-US" sz="2000"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11137C3A-95BC-11ED-D7F3-CDC8886217A7}"/>
              </a:ext>
            </a:extLst>
          </p:cNvPr>
          <p:cNvSpPr>
            <a:spLocks noGrp="1"/>
          </p:cNvSpPr>
          <p:nvPr>
            <p:ph type="dt" sz="half" idx="10"/>
          </p:nvPr>
        </p:nvSpPr>
        <p:spPr/>
        <p:txBody>
          <a:bodyPr/>
          <a:lstStyle/>
          <a:p>
            <a:r>
              <a:rPr lang="en-US"/>
              <a:t>Outline, 12</a:t>
            </a:r>
          </a:p>
        </p:txBody>
      </p:sp>
    </p:spTree>
    <p:extLst>
      <p:ext uri="{BB962C8B-B14F-4D97-AF65-F5344CB8AC3E}">
        <p14:creationId xmlns:p14="http://schemas.microsoft.com/office/powerpoint/2010/main" val="302784664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kumimoji="0" lang="en-US" sz="4400" b="0" i="0" u="none" strike="noStrike" kern="0" cap="none" spc="0" normalizeH="0" baseline="0" noProof="0" err="1">
                <a:ln>
                  <a:noFill/>
                </a:ln>
                <a:solidFill>
                  <a:srgbClr val="E5FFFF"/>
                </a:solidFill>
                <a:effectLst>
                  <a:outerShdw blurRad="38100" dist="38100" dir="2700000" algn="tl">
                    <a:srgbClr val="000000"/>
                  </a:outerShdw>
                </a:effectLst>
                <a:uLnTx/>
                <a:uFillTx/>
                <a:latin typeface="Arial Black" panose="020B0A04020102020204"/>
                <a:ea typeface="+mj-ea"/>
                <a:cs typeface="+mj-cs"/>
              </a:rPr>
              <a:t>Eusibius</a:t>
            </a:r>
            <a: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t> of Caesarea</a:t>
            </a:r>
            <a:br>
              <a:rPr kumimoji="0" lang="en-US" sz="4400" b="0" i="0" u="none" strike="noStrike" kern="0" cap="none" spc="0" normalizeH="0" baseline="0" noProof="0">
                <a:ln>
                  <a:noFill/>
                </a:ln>
                <a:solidFill>
                  <a:srgbClr val="E5FFFF"/>
                </a:solidFill>
                <a:effectLst>
                  <a:outerShdw blurRad="38100" dist="38100" dir="2700000" algn="tl">
                    <a:srgbClr val="000000"/>
                  </a:outerShdw>
                </a:effectLst>
                <a:uLnTx/>
                <a:uFillTx/>
                <a:latin typeface="Arial Black" panose="020B0A04020102020204"/>
                <a:ea typeface="+mj-ea"/>
                <a:cs typeface="+mj-cs"/>
              </a:rPr>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a:xfrm>
            <a:off x="457200" y="1747598"/>
            <a:ext cx="8229600" cy="4383327"/>
          </a:xfrm>
        </p:spPr>
        <p:txBody>
          <a:bodyPr/>
          <a:lstStyle/>
          <a:p>
            <a:pPr marL="0" indent="0">
              <a:spcAft>
                <a:spcPts val="0"/>
              </a:spcAft>
              <a:buNone/>
            </a:pPr>
            <a:r>
              <a:rPr lang="en-US"/>
              <a:t>first. The other book is the </a:t>
            </a:r>
            <a:r>
              <a:rPr lang="en-US" b="1">
                <a:solidFill>
                  <a:srgbClr val="FFFF00"/>
                </a:solidFill>
              </a:rPr>
              <a:t>Acts of the Apostles </a:t>
            </a:r>
            <a:r>
              <a:rPr lang="en-US"/>
              <a:t>which he composed not from the accounts of others, but from what he had seen himself.”</a:t>
            </a:r>
          </a:p>
          <a:p>
            <a:pPr marL="0" indent="458788">
              <a:buNone/>
            </a:pPr>
            <a:r>
              <a:rPr lang="en-US"/>
              <a:t>8 And they say that Paul meant to refer to </a:t>
            </a:r>
            <a:r>
              <a:rPr lang="en-US" b="1">
                <a:solidFill>
                  <a:srgbClr val="FFFF00"/>
                </a:solidFill>
              </a:rPr>
              <a:t>Luke’s Gospel </a:t>
            </a:r>
            <a:r>
              <a:rPr lang="en-US"/>
              <a:t>wherever, as if speaking of some gospel of his own, he used the words, </a:t>
            </a:r>
            <a:r>
              <a:rPr lang="en-US" b="1">
                <a:solidFill>
                  <a:srgbClr val="FFFF00"/>
                </a:solidFill>
              </a:rPr>
              <a:t>“according to my Gospel.”   </a:t>
            </a:r>
            <a:r>
              <a:rPr lang="en-US" sz="2000"/>
              <a:t>(“The Church History of Eusebius,” 3:4:7-8, 1890, </a:t>
            </a:r>
            <a:r>
              <a:rPr lang="en-US" sz="2000" err="1"/>
              <a:t>NPNF</a:t>
            </a:r>
            <a:r>
              <a:rPr lang="en-US" sz="2000"/>
              <a:t>, 2.1:137)</a:t>
            </a:r>
          </a:p>
          <a:p>
            <a:pPr marL="0" indent="458788">
              <a:buNone/>
            </a:pPr>
            <a:r>
              <a:rPr lang="en-US" sz="2000"/>
              <a:t>	Cf. Rom. 2:16; 16:25; 2 Tim. 2:8</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8CA7C4-6BCF-4B83-8858-85B1748A2A5F}" type="slidenum">
              <a:rPr kumimoji="0" lang="en-US" sz="2000" b="0" i="0" u="none" strike="noStrike" kern="1200" cap="none" spc="0" normalizeH="0" baseline="0" noProof="0" smtClean="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a:ea typeface="+mn-ea"/>
              <a:cs typeface="+mn-cs"/>
            </a:endParaRPr>
          </a:p>
        </p:txBody>
      </p:sp>
      <p:sp>
        <p:nvSpPr>
          <p:cNvPr id="6" name="Date Placeholder 5">
            <a:extLst>
              <a:ext uri="{FF2B5EF4-FFF2-40B4-BE49-F238E27FC236}">
                <a16:creationId xmlns:a16="http://schemas.microsoft.com/office/drawing/2014/main" id="{D79BF58A-4E42-7953-05B9-94004316739B}"/>
              </a:ext>
            </a:extLst>
          </p:cNvPr>
          <p:cNvSpPr>
            <a:spLocks noGrp="1"/>
          </p:cNvSpPr>
          <p:nvPr>
            <p:ph type="dt" sz="half" idx="10"/>
          </p:nvPr>
        </p:nvSpPr>
        <p:spPr/>
        <p:txBody>
          <a:bodyPr/>
          <a:lstStyle/>
          <a:p>
            <a:r>
              <a:rPr lang="en-US"/>
              <a:t>Outline, 12</a:t>
            </a:r>
          </a:p>
        </p:txBody>
      </p:sp>
    </p:spTree>
    <p:extLst>
      <p:ext uri="{BB962C8B-B14F-4D97-AF65-F5344CB8AC3E}">
        <p14:creationId xmlns:p14="http://schemas.microsoft.com/office/powerpoint/2010/main" val="570337380"/>
      </p:ext>
    </p:extLst>
  </p:cSld>
  <p:clrMapOvr>
    <a:masterClrMapping/>
  </p:clrMapOvr>
  <p:transition spd="med">
    <p:pull/>
  </p:transition>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err="1"/>
              <a:t>Eusibius</a:t>
            </a:r>
            <a:r>
              <a:rPr lang="en-US"/>
              <a:t> of Caesarea</a:t>
            </a:r>
            <a:br>
              <a:rPr lang="en-US"/>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spcAft>
                <a:spcPts val="0"/>
              </a:spcAft>
              <a:buNone/>
            </a:pPr>
            <a:r>
              <a:rPr lang="en-US" sz="2800" dirty="0"/>
              <a:t>“5 …</a:t>
            </a:r>
            <a:r>
              <a:rPr lang="en-US" dirty="0"/>
              <a:t>Nevertheless, of all the </a:t>
            </a:r>
            <a:r>
              <a:rPr lang="en-US" b="1" dirty="0">
                <a:solidFill>
                  <a:srgbClr val="FFFF00"/>
                </a:solidFill>
              </a:rPr>
              <a:t>disciples</a:t>
            </a:r>
            <a:r>
              <a:rPr lang="en-US" dirty="0"/>
              <a:t> of the Lord, only </a:t>
            </a:r>
            <a:r>
              <a:rPr lang="en-US" b="1" dirty="0">
                <a:solidFill>
                  <a:srgbClr val="FFFF00"/>
                </a:solidFill>
              </a:rPr>
              <a:t>Matthew</a:t>
            </a:r>
            <a:r>
              <a:rPr lang="en-US" dirty="0"/>
              <a:t> and </a:t>
            </a:r>
            <a:r>
              <a:rPr lang="en-US" b="1" dirty="0">
                <a:solidFill>
                  <a:srgbClr val="FFFF00"/>
                </a:solidFill>
              </a:rPr>
              <a:t>John</a:t>
            </a:r>
            <a:r>
              <a:rPr lang="en-US" dirty="0"/>
              <a:t> have left us written memorials, and they, tradition says, were led to write only under the pressure of necessity.</a:t>
            </a:r>
          </a:p>
          <a:p>
            <a:pPr marL="0" indent="458788">
              <a:buNone/>
            </a:pPr>
            <a:r>
              <a:rPr lang="en-US" dirty="0"/>
              <a:t>“6 For </a:t>
            </a:r>
            <a:r>
              <a:rPr lang="en-US" b="1" dirty="0">
                <a:solidFill>
                  <a:srgbClr val="FFFF00"/>
                </a:solidFill>
              </a:rPr>
              <a:t>Matthew</a:t>
            </a:r>
            <a:r>
              <a:rPr lang="en-US" dirty="0"/>
              <a:t>, who had at first preached to the Hebrews, when he was about to go to other peoples, committed </a:t>
            </a:r>
            <a:r>
              <a:rPr lang="en-US" b="1" dirty="0">
                <a:solidFill>
                  <a:srgbClr val="FFFF00"/>
                </a:solidFill>
              </a:rPr>
              <a:t>his Gospel </a:t>
            </a:r>
            <a:r>
              <a:rPr lang="en-US" dirty="0"/>
              <a:t>to writing in his </a:t>
            </a:r>
            <a:r>
              <a:rPr lang="en-US" b="1" dirty="0">
                <a:solidFill>
                  <a:srgbClr val="FFFF00"/>
                </a:solidFill>
              </a:rPr>
              <a:t>native tongue</a:t>
            </a:r>
            <a:r>
              <a:rPr lang="en-US" dirty="0"/>
              <a:t>, and thus compensated those whom he was obliged to leave for the loss of his presence.”  </a:t>
            </a:r>
            <a:r>
              <a:rPr lang="en-US" sz="2000" dirty="0"/>
              <a:t>(“The Church History of Eusebius,” 3:24:7, </a:t>
            </a:r>
            <a:r>
              <a:rPr lang="en-US" sz="2000" dirty="0" err="1"/>
              <a:t>NPNF</a:t>
            </a:r>
            <a:r>
              <a:rPr lang="en-US" sz="2000" dirty="0"/>
              <a:t>, 1890, 2.1:152-153)</a:t>
            </a:r>
          </a:p>
          <a:p>
            <a:pPr marL="0" indent="458788">
              <a:buNone/>
            </a:pPr>
            <a:endParaRPr lang="en-US" dirty="0"/>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96</a:t>
            </a:fld>
            <a:endParaRPr lang="en-US"/>
          </a:p>
        </p:txBody>
      </p:sp>
      <p:sp>
        <p:nvSpPr>
          <p:cNvPr id="6" name="Date Placeholder 5">
            <a:extLst>
              <a:ext uri="{FF2B5EF4-FFF2-40B4-BE49-F238E27FC236}">
                <a16:creationId xmlns:a16="http://schemas.microsoft.com/office/drawing/2014/main" id="{CFDA67D5-7C1F-AB3E-E4D6-EE9729E102A4}"/>
              </a:ext>
            </a:extLst>
          </p:cNvPr>
          <p:cNvSpPr>
            <a:spLocks noGrp="1"/>
          </p:cNvSpPr>
          <p:nvPr>
            <p:ph type="dt" sz="half" idx="10"/>
          </p:nvPr>
        </p:nvSpPr>
        <p:spPr/>
        <p:txBody>
          <a:bodyPr/>
          <a:lstStyle/>
          <a:p>
            <a:r>
              <a:rPr lang="en-US"/>
              <a:t>Outline, 12</a:t>
            </a:r>
          </a:p>
        </p:txBody>
      </p:sp>
    </p:spTree>
    <p:extLst>
      <p:ext uri="{BB962C8B-B14F-4D97-AF65-F5344CB8AC3E}">
        <p14:creationId xmlns:p14="http://schemas.microsoft.com/office/powerpoint/2010/main" val="42419971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err="1"/>
              <a:t>Eusibius</a:t>
            </a:r>
            <a:r>
              <a:rPr lang="en-US"/>
              <a:t> of Caesarea</a:t>
            </a:r>
            <a:br>
              <a:rPr lang="en-US"/>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“7 And when </a:t>
            </a:r>
            <a:r>
              <a:rPr lang="en-US" b="1" dirty="0">
                <a:solidFill>
                  <a:srgbClr val="FFFF00"/>
                </a:solidFill>
              </a:rPr>
              <a:t>Mark</a:t>
            </a:r>
            <a:r>
              <a:rPr lang="en-US" dirty="0"/>
              <a:t> and </a:t>
            </a:r>
            <a:r>
              <a:rPr lang="en-US" b="1" dirty="0">
                <a:solidFill>
                  <a:srgbClr val="FFFF00"/>
                </a:solidFill>
              </a:rPr>
              <a:t>Luke</a:t>
            </a:r>
            <a:r>
              <a:rPr lang="en-US" dirty="0"/>
              <a:t> had already published </a:t>
            </a:r>
            <a:r>
              <a:rPr lang="en-US" b="1" dirty="0">
                <a:solidFill>
                  <a:srgbClr val="FFFF00"/>
                </a:solidFill>
              </a:rPr>
              <a:t>their Gospels</a:t>
            </a:r>
            <a:r>
              <a:rPr lang="en-US" dirty="0"/>
              <a:t>, they say that </a:t>
            </a:r>
            <a:r>
              <a:rPr lang="en-US" b="1" dirty="0">
                <a:solidFill>
                  <a:srgbClr val="FFFF00"/>
                </a:solidFill>
              </a:rPr>
              <a:t>John</a:t>
            </a:r>
            <a:r>
              <a:rPr lang="en-US" dirty="0"/>
              <a:t>, who had employed all his time in proclaiming the </a:t>
            </a:r>
            <a:r>
              <a:rPr lang="en-US" b="1" dirty="0">
                <a:solidFill>
                  <a:srgbClr val="FFFF00"/>
                </a:solidFill>
              </a:rPr>
              <a:t>Gospel orally</a:t>
            </a:r>
            <a:r>
              <a:rPr lang="en-US" dirty="0"/>
              <a:t>, finally proceeded to </a:t>
            </a:r>
            <a:r>
              <a:rPr lang="en-US" b="1" dirty="0">
                <a:solidFill>
                  <a:srgbClr val="FFFF00"/>
                </a:solidFill>
              </a:rPr>
              <a:t>write</a:t>
            </a:r>
            <a:r>
              <a:rPr lang="en-US" dirty="0"/>
              <a:t> for the following reason. The three Gospels already mentioned having come into the hands of all and into his own too, they say that he accepted them and bore witness to their truthfulness; but that there was lacking in them an account of the deeds done by Christ at the beginning of his ministry.”</a:t>
            </a:r>
            <a:r>
              <a:rPr lang="en-US" sz="2800" dirty="0"/>
              <a:t>.”  </a:t>
            </a:r>
            <a:r>
              <a:rPr lang="en-US" sz="2000" dirty="0"/>
              <a:t>(“The Church History of Eusebius,” 3:24:7, </a:t>
            </a:r>
            <a:r>
              <a:rPr lang="en-US" sz="2000" dirty="0" err="1"/>
              <a:t>NPNF</a:t>
            </a:r>
            <a:r>
              <a:rPr lang="en-US" sz="2000" dirty="0"/>
              <a:t>, 1890, 2.1:153)</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97</a:t>
            </a:fld>
            <a:endParaRPr lang="en-US"/>
          </a:p>
        </p:txBody>
      </p:sp>
      <p:sp>
        <p:nvSpPr>
          <p:cNvPr id="6" name="Date Placeholder 5">
            <a:extLst>
              <a:ext uri="{FF2B5EF4-FFF2-40B4-BE49-F238E27FC236}">
                <a16:creationId xmlns:a16="http://schemas.microsoft.com/office/drawing/2014/main" id="{E0A1567E-0D0E-A0AE-D1BA-AD03F25E3A45}"/>
              </a:ext>
            </a:extLst>
          </p:cNvPr>
          <p:cNvSpPr>
            <a:spLocks noGrp="1"/>
          </p:cNvSpPr>
          <p:nvPr>
            <p:ph type="dt" sz="half" idx="10"/>
          </p:nvPr>
        </p:nvSpPr>
        <p:spPr/>
        <p:txBody>
          <a:bodyPr/>
          <a:lstStyle/>
          <a:p>
            <a:r>
              <a:rPr lang="en-US"/>
              <a:t>Outline, 12</a:t>
            </a:r>
          </a:p>
        </p:txBody>
      </p:sp>
    </p:spTree>
    <p:extLst>
      <p:ext uri="{BB962C8B-B14F-4D97-AF65-F5344CB8AC3E}">
        <p14:creationId xmlns:p14="http://schemas.microsoft.com/office/powerpoint/2010/main" val="163056496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err="1"/>
              <a:t>Eusibius</a:t>
            </a:r>
            <a:r>
              <a:rPr lang="en-US"/>
              <a:t> of Caesarea</a:t>
            </a:r>
            <a:br>
              <a:rPr lang="en-US"/>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“11 They say, therefore, that the apostle </a:t>
            </a:r>
            <a:r>
              <a:rPr lang="en-US" b="1" dirty="0">
                <a:solidFill>
                  <a:srgbClr val="FFFF00"/>
                </a:solidFill>
              </a:rPr>
              <a:t>John</a:t>
            </a:r>
            <a:r>
              <a:rPr lang="en-US" dirty="0"/>
              <a:t>, being asked to do it for this reason, gave in his </a:t>
            </a:r>
            <a:r>
              <a:rPr lang="en-US" b="1" dirty="0">
                <a:solidFill>
                  <a:srgbClr val="FFFF00"/>
                </a:solidFill>
              </a:rPr>
              <a:t>Gospel</a:t>
            </a:r>
            <a:r>
              <a:rPr lang="en-US" dirty="0"/>
              <a:t> an account of the period which had been </a:t>
            </a:r>
            <a:r>
              <a:rPr lang="en-US" b="1" dirty="0">
                <a:solidFill>
                  <a:srgbClr val="FFFF00"/>
                </a:solidFill>
              </a:rPr>
              <a:t>omitted</a:t>
            </a:r>
            <a:r>
              <a:rPr lang="en-US" dirty="0"/>
              <a:t> by the earlier evangelists, and of the deeds done by the </a:t>
            </a:r>
            <a:r>
              <a:rPr lang="en-US" dirty="0" err="1"/>
              <a:t>Saviour</a:t>
            </a:r>
            <a:r>
              <a:rPr lang="en-US" dirty="0"/>
              <a:t> during that period; that is, of those which were done before the imprisonment of the Baptist.” </a:t>
            </a:r>
            <a:r>
              <a:rPr lang="en-US" sz="2000" dirty="0"/>
              <a:t>(“The Church History of Eusebius,” 3:24:11, </a:t>
            </a:r>
            <a:r>
              <a:rPr lang="en-US" sz="2000" dirty="0" err="1"/>
              <a:t>NPNF</a:t>
            </a:r>
            <a:r>
              <a:rPr lang="en-US" sz="2000" dirty="0"/>
              <a:t>, 1890, 2.1:153)</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98</a:t>
            </a:fld>
            <a:endParaRPr lang="en-US"/>
          </a:p>
        </p:txBody>
      </p:sp>
      <p:sp>
        <p:nvSpPr>
          <p:cNvPr id="6" name="Date Placeholder 5">
            <a:extLst>
              <a:ext uri="{FF2B5EF4-FFF2-40B4-BE49-F238E27FC236}">
                <a16:creationId xmlns:a16="http://schemas.microsoft.com/office/drawing/2014/main" id="{7A615053-F79F-EA11-7CCD-87C63ADD1EDC}"/>
              </a:ext>
            </a:extLst>
          </p:cNvPr>
          <p:cNvSpPr>
            <a:spLocks noGrp="1"/>
          </p:cNvSpPr>
          <p:nvPr>
            <p:ph type="dt" sz="half" idx="10"/>
          </p:nvPr>
        </p:nvSpPr>
        <p:spPr/>
        <p:txBody>
          <a:bodyPr/>
          <a:lstStyle/>
          <a:p>
            <a:r>
              <a:rPr lang="en-US"/>
              <a:t>Outline, 12</a:t>
            </a:r>
          </a:p>
        </p:txBody>
      </p:sp>
    </p:spTree>
    <p:extLst>
      <p:ext uri="{BB962C8B-B14F-4D97-AF65-F5344CB8AC3E}">
        <p14:creationId xmlns:p14="http://schemas.microsoft.com/office/powerpoint/2010/main" val="185617577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68A64-A7E8-5F92-29D5-67586F002FAA}"/>
              </a:ext>
            </a:extLst>
          </p:cNvPr>
          <p:cNvSpPr>
            <a:spLocks noGrp="1"/>
          </p:cNvSpPr>
          <p:nvPr>
            <p:ph type="title"/>
          </p:nvPr>
        </p:nvSpPr>
        <p:spPr/>
        <p:txBody>
          <a:bodyPr/>
          <a:lstStyle/>
          <a:p>
            <a:r>
              <a:rPr lang="en-US" err="1"/>
              <a:t>Eusibius</a:t>
            </a:r>
            <a:r>
              <a:rPr lang="en-US"/>
              <a:t> of Caesarea</a:t>
            </a:r>
            <a:br>
              <a:rPr lang="en-US"/>
            </a:br>
            <a:r>
              <a:rPr lang="en-US" sz="3000">
                <a:solidFill>
                  <a:srgbClr val="E5FFFF"/>
                </a:solidFill>
                <a:latin typeface="Arial" panose="020B0604020202020204"/>
              </a:rPr>
              <a:t>(~AD 313-324)</a:t>
            </a:r>
            <a:endParaRPr lang="en-US" sz="3000">
              <a:latin typeface="+mn-lt"/>
            </a:endParaRPr>
          </a:p>
        </p:txBody>
      </p:sp>
      <p:sp>
        <p:nvSpPr>
          <p:cNvPr id="3" name="Content Placeholder 2">
            <a:extLst>
              <a:ext uri="{FF2B5EF4-FFF2-40B4-BE49-F238E27FC236}">
                <a16:creationId xmlns:a16="http://schemas.microsoft.com/office/drawing/2014/main" id="{16EA073B-7EB7-9D08-9654-A2D7DE059689}"/>
              </a:ext>
            </a:extLst>
          </p:cNvPr>
          <p:cNvSpPr>
            <a:spLocks noGrp="1"/>
          </p:cNvSpPr>
          <p:nvPr>
            <p:ph idx="1"/>
          </p:nvPr>
        </p:nvSpPr>
        <p:spPr/>
        <p:txBody>
          <a:bodyPr/>
          <a:lstStyle/>
          <a:p>
            <a:pPr marL="0" indent="458788">
              <a:buNone/>
            </a:pPr>
            <a:r>
              <a:rPr lang="en-US" dirty="0"/>
              <a:t>“12 John accordingly, in his Gospel, records the </a:t>
            </a:r>
            <a:r>
              <a:rPr lang="en-US" b="1" dirty="0">
                <a:solidFill>
                  <a:srgbClr val="FFFF00"/>
                </a:solidFill>
              </a:rPr>
              <a:t>deeds of Christ </a:t>
            </a:r>
            <a:r>
              <a:rPr lang="en-US" dirty="0"/>
              <a:t>which were </a:t>
            </a:r>
            <a:r>
              <a:rPr lang="en-US" b="1" dirty="0">
                <a:solidFill>
                  <a:srgbClr val="FFFF00"/>
                </a:solidFill>
              </a:rPr>
              <a:t>performed before the Baptist was cast into prison</a:t>
            </a:r>
            <a:r>
              <a:rPr lang="en-US" dirty="0"/>
              <a:t>, but the other three evangelists mention the events which happened after that time.”  </a:t>
            </a:r>
            <a:r>
              <a:rPr lang="en-US" sz="2000" dirty="0"/>
              <a:t>(“The Church History of Eusebius,” 3:24:12, </a:t>
            </a:r>
            <a:r>
              <a:rPr lang="en-US" sz="2000" dirty="0" err="1"/>
              <a:t>NPNF</a:t>
            </a:r>
            <a:r>
              <a:rPr lang="en-US" sz="2000" dirty="0"/>
              <a:t>, 1890, 2.1:153)</a:t>
            </a:r>
          </a:p>
        </p:txBody>
      </p:sp>
      <p:sp>
        <p:nvSpPr>
          <p:cNvPr id="4" name="Footer Placeholder 3">
            <a:extLst>
              <a:ext uri="{FF2B5EF4-FFF2-40B4-BE49-F238E27FC236}">
                <a16:creationId xmlns:a16="http://schemas.microsoft.com/office/drawing/2014/main" id="{0F1F6325-DD33-00B0-DC01-2F010EE192BD}"/>
              </a:ext>
            </a:extLst>
          </p:cNvPr>
          <p:cNvSpPr>
            <a:spLocks noGrp="1"/>
          </p:cNvSpPr>
          <p:nvPr>
            <p:ph type="ftr" sz="quarter" idx="11"/>
          </p:nvPr>
        </p:nvSpPr>
        <p:spPr/>
        <p:txBody>
          <a:bodyPr/>
          <a:lstStyle/>
          <a:p>
            <a:r>
              <a:rPr lang="en-US"/>
              <a:t>Kevin Kay</a:t>
            </a:r>
          </a:p>
        </p:txBody>
      </p:sp>
      <p:sp>
        <p:nvSpPr>
          <p:cNvPr id="5" name="Slide Number Placeholder 4">
            <a:extLst>
              <a:ext uri="{FF2B5EF4-FFF2-40B4-BE49-F238E27FC236}">
                <a16:creationId xmlns:a16="http://schemas.microsoft.com/office/drawing/2014/main" id="{EB11A93A-BE99-54F8-C2D3-30ECE450C769}"/>
              </a:ext>
            </a:extLst>
          </p:cNvPr>
          <p:cNvSpPr>
            <a:spLocks noGrp="1"/>
          </p:cNvSpPr>
          <p:nvPr>
            <p:ph type="sldNum" sz="quarter" idx="12"/>
          </p:nvPr>
        </p:nvSpPr>
        <p:spPr/>
        <p:txBody>
          <a:bodyPr/>
          <a:lstStyle/>
          <a:p>
            <a:fld id="{3C8CA7C4-6BCF-4B83-8858-85B1748A2A5F}" type="slidenum">
              <a:rPr lang="en-US" smtClean="0"/>
              <a:t>99</a:t>
            </a:fld>
            <a:endParaRPr lang="en-US"/>
          </a:p>
        </p:txBody>
      </p:sp>
      <p:sp>
        <p:nvSpPr>
          <p:cNvPr id="6" name="Date Placeholder 5">
            <a:extLst>
              <a:ext uri="{FF2B5EF4-FFF2-40B4-BE49-F238E27FC236}">
                <a16:creationId xmlns:a16="http://schemas.microsoft.com/office/drawing/2014/main" id="{B55A4BA2-AB19-6E04-99E4-30F4397E1290}"/>
              </a:ext>
            </a:extLst>
          </p:cNvPr>
          <p:cNvSpPr>
            <a:spLocks noGrp="1"/>
          </p:cNvSpPr>
          <p:nvPr>
            <p:ph type="dt" sz="half" idx="10"/>
          </p:nvPr>
        </p:nvSpPr>
        <p:spPr/>
        <p:txBody>
          <a:bodyPr/>
          <a:lstStyle/>
          <a:p>
            <a:r>
              <a:rPr lang="en-US"/>
              <a:t>Outline, 12</a:t>
            </a:r>
          </a:p>
        </p:txBody>
      </p:sp>
    </p:spTree>
    <p:extLst>
      <p:ext uri="{BB962C8B-B14F-4D97-AF65-F5344CB8AC3E}">
        <p14:creationId xmlns:p14="http://schemas.microsoft.com/office/powerpoint/2010/main" val="27272870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theme/theme1.xml><?xml version="1.0" encoding="utf-8"?>
<a:theme xmlns:a="http://schemas.openxmlformats.org/drawingml/2006/main" name="Balance (Light Blue)">
  <a:themeElements>
    <a:clrScheme name="Custom 4">
      <a:dk1>
        <a:srgbClr val="002060"/>
      </a:dk1>
      <a:lt1>
        <a:srgbClr val="FFFFFF"/>
      </a:lt1>
      <a:dk2>
        <a:srgbClr val="002060"/>
      </a:dk2>
      <a:lt2>
        <a:srgbClr val="E5FFFF"/>
      </a:lt2>
      <a:accent1>
        <a:srgbClr val="002060"/>
      </a:accent1>
      <a:accent2>
        <a:srgbClr val="00B000"/>
      </a:accent2>
      <a:accent3>
        <a:srgbClr val="ACB3C1"/>
      </a:accent3>
      <a:accent4>
        <a:srgbClr val="DADADA"/>
      </a:accent4>
      <a:accent5>
        <a:srgbClr val="ADB8CA"/>
      </a:accent5>
      <a:accent6>
        <a:srgbClr val="009F00"/>
      </a:accent6>
      <a:hlink>
        <a:srgbClr val="00CCFF"/>
      </a:hlink>
      <a:folHlink>
        <a:srgbClr val="B5FFFB"/>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lnDef>
  </a:objectDefaults>
  <a:extraClrSchemeLst>
    <a:extraClrScheme>
      <a:clrScheme name="Office Them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Office Them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Office Them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Office Them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Office Them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Office Them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Office Them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Balance (Light Blue)" id="{F4EB2B4B-828C-495E-BC63-75E5940A573E}" vid="{9FA19B1D-B75D-4C6A-A54C-5A0338E8BFA0}"/>
    </a:ext>
  </a:extLst>
</a:theme>
</file>

<file path=ppt/theme/theme2.xml><?xml version="1.0" encoding="utf-8"?>
<a:theme xmlns:a="http://schemas.openxmlformats.org/drawingml/2006/main" name="1_Balance (Light Blue)">
  <a:themeElements>
    <a:clrScheme name="Custom 4">
      <a:dk1>
        <a:srgbClr val="002060"/>
      </a:dk1>
      <a:lt1>
        <a:srgbClr val="FFFFFF"/>
      </a:lt1>
      <a:dk2>
        <a:srgbClr val="002060"/>
      </a:dk2>
      <a:lt2>
        <a:srgbClr val="E5FFFF"/>
      </a:lt2>
      <a:accent1>
        <a:srgbClr val="002060"/>
      </a:accent1>
      <a:accent2>
        <a:srgbClr val="00B000"/>
      </a:accent2>
      <a:accent3>
        <a:srgbClr val="ACB3C1"/>
      </a:accent3>
      <a:accent4>
        <a:srgbClr val="DADADA"/>
      </a:accent4>
      <a:accent5>
        <a:srgbClr val="ADB8CA"/>
      </a:accent5>
      <a:accent6>
        <a:srgbClr val="009F00"/>
      </a:accent6>
      <a:hlink>
        <a:srgbClr val="00CCFF"/>
      </a:hlink>
      <a:folHlink>
        <a:srgbClr val="B5FFFB"/>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lnDef>
  </a:objectDefaults>
  <a:extraClrSchemeLst>
    <a:extraClrScheme>
      <a:clrScheme name="Office Them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Office Them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Office Them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Office Them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Office Them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Office Them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Office Them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Balance (Light Blue)" id="{075DDC32-DE44-40DC-B1A7-C8E50097ADCB}" vid="{7BCF9300-528F-4B88-8E3D-CDBD25E2A3E9}"/>
    </a:ext>
  </a:extLst>
</a:theme>
</file>

<file path=ppt/theme/theme3.xml><?xml version="1.0" encoding="utf-8"?>
<a:theme xmlns:a="http://schemas.openxmlformats.org/drawingml/2006/main" name="3_Balance (Light Blue)">
  <a:themeElements>
    <a:clrScheme name="Custom 4">
      <a:dk1>
        <a:srgbClr val="002060"/>
      </a:dk1>
      <a:lt1>
        <a:srgbClr val="FFFFFF"/>
      </a:lt1>
      <a:dk2>
        <a:srgbClr val="002060"/>
      </a:dk2>
      <a:lt2>
        <a:srgbClr val="E5FFFF"/>
      </a:lt2>
      <a:accent1>
        <a:srgbClr val="002060"/>
      </a:accent1>
      <a:accent2>
        <a:srgbClr val="00B000"/>
      </a:accent2>
      <a:accent3>
        <a:srgbClr val="ACB3C1"/>
      </a:accent3>
      <a:accent4>
        <a:srgbClr val="DADADA"/>
      </a:accent4>
      <a:accent5>
        <a:srgbClr val="ADB8CA"/>
      </a:accent5>
      <a:accent6>
        <a:srgbClr val="009F00"/>
      </a:accent6>
      <a:hlink>
        <a:srgbClr val="00CCFF"/>
      </a:hlink>
      <a:folHlink>
        <a:srgbClr val="B5FFFB"/>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lnDef>
  </a:objectDefaults>
  <a:extraClrSchemeLst>
    <a:extraClrScheme>
      <a:clrScheme name="Office Them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Office Them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Office Them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Office Them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Office Them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Office Them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Office Them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Balance (Light Blue)" id="{F4EB2B4B-828C-495E-BC63-75E5940A573E}" vid="{9FA19B1D-B75D-4C6A-A54C-5A0338E8BFA0}"/>
    </a:ext>
  </a:extLst>
</a:theme>
</file>

<file path=ppt/theme/theme4.xml><?xml version="1.0" encoding="utf-8"?>
<a:theme xmlns:a="http://schemas.openxmlformats.org/drawingml/2006/main" name="2_Balance (Light Blue)">
  <a:themeElements>
    <a:clrScheme name="Custom 4">
      <a:dk1>
        <a:srgbClr val="002060"/>
      </a:dk1>
      <a:lt1>
        <a:srgbClr val="FFFFFF"/>
      </a:lt1>
      <a:dk2>
        <a:srgbClr val="002060"/>
      </a:dk2>
      <a:lt2>
        <a:srgbClr val="E5FFFF"/>
      </a:lt2>
      <a:accent1>
        <a:srgbClr val="002060"/>
      </a:accent1>
      <a:accent2>
        <a:srgbClr val="00B000"/>
      </a:accent2>
      <a:accent3>
        <a:srgbClr val="ACB3C1"/>
      </a:accent3>
      <a:accent4>
        <a:srgbClr val="DADADA"/>
      </a:accent4>
      <a:accent5>
        <a:srgbClr val="ADB8CA"/>
      </a:accent5>
      <a:accent6>
        <a:srgbClr val="009F00"/>
      </a:accent6>
      <a:hlink>
        <a:srgbClr val="00CCFF"/>
      </a:hlink>
      <a:folHlink>
        <a:srgbClr val="B5FFFB"/>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lnDef>
  </a:objectDefaults>
  <a:extraClrSchemeLst>
    <a:extraClrScheme>
      <a:clrScheme name="Office Them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Office Them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Office Them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Office Them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Office Them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Office Them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Office Them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Balance (Light Blue)" id="{F4EB2B4B-828C-495E-BC63-75E5940A573E}" vid="{9FA19B1D-B75D-4C6A-A54C-5A0338E8BFA0}"/>
    </a:ext>
  </a:extLst>
</a:theme>
</file>

<file path=ppt/theme/theme5.xml><?xml version="1.0" encoding="utf-8"?>
<a:theme xmlns:a="http://schemas.openxmlformats.org/drawingml/2006/main" name="4_Balance (Light Blue)">
  <a:themeElements>
    <a:clrScheme name="Custom 4">
      <a:dk1>
        <a:srgbClr val="002060"/>
      </a:dk1>
      <a:lt1>
        <a:srgbClr val="FFFFFF"/>
      </a:lt1>
      <a:dk2>
        <a:srgbClr val="002060"/>
      </a:dk2>
      <a:lt2>
        <a:srgbClr val="E5FFFF"/>
      </a:lt2>
      <a:accent1>
        <a:srgbClr val="002060"/>
      </a:accent1>
      <a:accent2>
        <a:srgbClr val="00B000"/>
      </a:accent2>
      <a:accent3>
        <a:srgbClr val="ACB3C1"/>
      </a:accent3>
      <a:accent4>
        <a:srgbClr val="DADADA"/>
      </a:accent4>
      <a:accent5>
        <a:srgbClr val="ADB8CA"/>
      </a:accent5>
      <a:accent6>
        <a:srgbClr val="009F00"/>
      </a:accent6>
      <a:hlink>
        <a:srgbClr val="00CCFF"/>
      </a:hlink>
      <a:folHlink>
        <a:srgbClr val="B5FFFB"/>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lnDef>
  </a:objectDefaults>
  <a:extraClrSchemeLst>
    <a:extraClrScheme>
      <a:clrScheme name="Office Them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Office Them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Office Them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Office Them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Office Them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Office Them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Office Them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Balance (Light Blue)" id="{F4EB2B4B-828C-495E-BC63-75E5940A573E}" vid="{9FA19B1D-B75D-4C6A-A54C-5A0338E8BFA0}"/>
    </a:ext>
  </a:extLst>
</a:theme>
</file>

<file path=ppt/theme/theme6.xml><?xml version="1.0" encoding="utf-8"?>
<a:theme xmlns:a="http://schemas.openxmlformats.org/drawingml/2006/main" name="5_Balance (Light Blue)">
  <a:themeElements>
    <a:clrScheme name="Custom 4">
      <a:dk1>
        <a:srgbClr val="002060"/>
      </a:dk1>
      <a:lt1>
        <a:srgbClr val="FFFFFF"/>
      </a:lt1>
      <a:dk2>
        <a:srgbClr val="002060"/>
      </a:dk2>
      <a:lt2>
        <a:srgbClr val="E5FFFF"/>
      </a:lt2>
      <a:accent1>
        <a:srgbClr val="002060"/>
      </a:accent1>
      <a:accent2>
        <a:srgbClr val="00B000"/>
      </a:accent2>
      <a:accent3>
        <a:srgbClr val="ACB3C1"/>
      </a:accent3>
      <a:accent4>
        <a:srgbClr val="DADADA"/>
      </a:accent4>
      <a:accent5>
        <a:srgbClr val="ADB8CA"/>
      </a:accent5>
      <a:accent6>
        <a:srgbClr val="009F00"/>
      </a:accent6>
      <a:hlink>
        <a:srgbClr val="00CCFF"/>
      </a:hlink>
      <a:folHlink>
        <a:srgbClr val="B5FFFB"/>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lnDef>
  </a:objectDefaults>
  <a:extraClrSchemeLst>
    <a:extraClrScheme>
      <a:clrScheme name="Office Them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Office Them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Office Them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Office Them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Office Them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Office Them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Office Them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Balance (Light Blue)" id="{F4EB2B4B-828C-495E-BC63-75E5940A573E}" vid="{9FA19B1D-B75D-4C6A-A54C-5A0338E8BFA0}"/>
    </a:ext>
  </a:extLst>
</a:theme>
</file>

<file path=ppt/theme/theme7.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6_Balance (Light Blue)">
  <a:themeElements>
    <a:clrScheme name="Custom 4">
      <a:dk1>
        <a:srgbClr val="002060"/>
      </a:dk1>
      <a:lt1>
        <a:srgbClr val="FFFFFF"/>
      </a:lt1>
      <a:dk2>
        <a:srgbClr val="002060"/>
      </a:dk2>
      <a:lt2>
        <a:srgbClr val="E5FFFF"/>
      </a:lt2>
      <a:accent1>
        <a:srgbClr val="002060"/>
      </a:accent1>
      <a:accent2>
        <a:srgbClr val="00B000"/>
      </a:accent2>
      <a:accent3>
        <a:srgbClr val="ACB3C1"/>
      </a:accent3>
      <a:accent4>
        <a:srgbClr val="DADADA"/>
      </a:accent4>
      <a:accent5>
        <a:srgbClr val="ADB8CA"/>
      </a:accent5>
      <a:accent6>
        <a:srgbClr val="009F00"/>
      </a:accent6>
      <a:hlink>
        <a:srgbClr val="00CCFF"/>
      </a:hlink>
      <a:folHlink>
        <a:srgbClr val="B5FFFB"/>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pitchFamily="34" charset="0"/>
          </a:defRPr>
        </a:defPPr>
      </a:lstStyle>
    </a:lnDef>
  </a:objectDefaults>
  <a:extraClrSchemeLst>
    <a:extraClrScheme>
      <a:clrScheme name="Office Them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Office Them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Office Them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Office Them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Office Them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Office Them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Office Them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Balance (Light Blue)" id="{075DDC32-DE44-40DC-B1A7-C8E50097ADCB}" vid="{7BCF9300-528F-4B88-8E3D-CDBD25E2A3E9}"/>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10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6.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7.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8.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09.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11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6.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7.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8.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19.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12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6.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7.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8.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29.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13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6.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7.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8.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39.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14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6.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7.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8.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49.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15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6.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7.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8.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59.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16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6.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7.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8.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69.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17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7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7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7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7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7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1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1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2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2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2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2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2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2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2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2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2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2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3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3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3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3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3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3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4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5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5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7.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58.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59.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0.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61.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62.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63.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6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6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6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7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8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9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9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9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9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94.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95.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96.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97.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98.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ppt/theme/themeOverride99.xml><?xml version="1.0" encoding="utf-8"?>
<a:themeOverride xmlns:a="http://schemas.openxmlformats.org/drawingml/2006/main">
  <a:clrScheme name="Office Them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themeOverride>
</file>

<file path=docProps/app.xml><?xml version="1.0" encoding="utf-8"?>
<Properties xmlns="http://schemas.openxmlformats.org/officeDocument/2006/extended-properties" xmlns:vt="http://schemas.openxmlformats.org/officeDocument/2006/docPropsVTypes">
  <Template>Balance (Light Blue)</Template>
  <TotalTime>4901</TotalTime>
  <Words>63042</Words>
  <Application>Microsoft Office PowerPoint</Application>
  <PresentationFormat>On-screen Show (4:3)</PresentationFormat>
  <Paragraphs>7043</Paragraphs>
  <Slides>847</Slides>
  <Notes>107</Notes>
  <HiddenSlides>593</HiddenSlides>
  <MMClips>0</MMClips>
  <ScaleCrop>false</ScaleCrop>
  <HeadingPairs>
    <vt:vector size="4" baseType="variant">
      <vt:variant>
        <vt:lpstr>Theme</vt:lpstr>
      </vt:variant>
      <vt:variant>
        <vt:i4>8</vt:i4>
      </vt:variant>
      <vt:variant>
        <vt:lpstr>Slide Titles</vt:lpstr>
      </vt:variant>
      <vt:variant>
        <vt:i4>847</vt:i4>
      </vt:variant>
    </vt:vector>
  </HeadingPairs>
  <TitlesOfParts>
    <vt:vector size="855" baseType="lpstr">
      <vt:lpstr>Balance (Light Blue)</vt:lpstr>
      <vt:lpstr>1_Balance (Light Blue)</vt:lpstr>
      <vt:lpstr>3_Balance (Light Blue)</vt:lpstr>
      <vt:lpstr>2_Balance (Light Blue)</vt:lpstr>
      <vt:lpstr>4_Balance (Light Blue)</vt:lpstr>
      <vt:lpstr>5_Balance (Light Blue)</vt:lpstr>
      <vt:lpstr>2_Office Theme</vt:lpstr>
      <vt:lpstr>6_Balance (Light Blue)</vt:lpstr>
      <vt:lpstr>Who Wrote The Gospels?</vt:lpstr>
      <vt:lpstr>Questions For You</vt:lpstr>
      <vt:lpstr>Gospels Can’t Be Trusted</vt:lpstr>
      <vt:lpstr>Gospels Can’t Be Trusted</vt:lpstr>
      <vt:lpstr>Gospels Can’t Be Trusted</vt:lpstr>
      <vt:lpstr>Authenticity &amp; Genuineness</vt:lpstr>
      <vt:lpstr>Two Questions</vt:lpstr>
      <vt:lpstr>A Sticky Wicket</vt:lpstr>
      <vt:lpstr>Why Genuineness Matters?</vt:lpstr>
      <vt:lpstr>PowerPoint Presentation</vt:lpstr>
      <vt:lpstr>Evidence For Genuineness</vt:lpstr>
      <vt:lpstr>Evidence For Genuineness</vt:lpstr>
      <vt:lpstr>Names On The Gospels</vt:lpstr>
      <vt:lpstr>Writers Were Known</vt:lpstr>
      <vt:lpstr>Theophilus Knew</vt:lpstr>
      <vt:lpstr>How Were Writers Known?</vt:lpstr>
      <vt:lpstr>Recipients Knew</vt:lpstr>
      <vt:lpstr>Recipients Knew</vt:lpstr>
      <vt:lpstr>Recipients Knew</vt:lpstr>
      <vt:lpstr>Recipients Knew</vt:lpstr>
      <vt:lpstr>Recipients Knew</vt:lpstr>
      <vt:lpstr>A Tag On The MSS</vt:lpstr>
      <vt:lpstr>Evidence For Genuineness</vt:lpstr>
      <vt:lpstr>Evidence For Genuineness</vt:lpstr>
      <vt:lpstr>Gospel Titles</vt:lpstr>
      <vt:lpstr>Tertullian (~155/160-225/250; Fl. ~197-222)</vt:lpstr>
      <vt:lpstr>Gospel Titles</vt:lpstr>
      <vt:lpstr>Gospel Titles</vt:lpstr>
      <vt:lpstr>Titles Commonly Attached</vt:lpstr>
      <vt:lpstr>Titles Necessary</vt:lpstr>
      <vt:lpstr>Titles Necessary</vt:lpstr>
      <vt:lpstr>Titles Necessary</vt:lpstr>
      <vt:lpstr>Titles Attached Early</vt:lpstr>
      <vt:lpstr>Titles Attached Early</vt:lpstr>
      <vt:lpstr>Titles Attached Early</vt:lpstr>
      <vt:lpstr>Unusual Gospel Titles</vt:lpstr>
      <vt:lpstr>Only Two Title Forms</vt:lpstr>
      <vt:lpstr>Uniform Titles</vt:lpstr>
      <vt:lpstr>Ubiquitous Titles</vt:lpstr>
      <vt:lpstr>Ubiquitous Titles</vt:lpstr>
      <vt:lpstr>Ubiquitous Titles</vt:lpstr>
      <vt:lpstr>Papyrus 1 Has No Title</vt:lpstr>
      <vt:lpstr>Uniform Titles</vt:lpstr>
      <vt:lpstr>Uniform Titles</vt:lpstr>
      <vt:lpstr>Uniform Titles</vt:lpstr>
      <vt:lpstr>Uniform Titles</vt:lpstr>
      <vt:lpstr>Uniform Titles</vt:lpstr>
      <vt:lpstr>Uniform Titles</vt:lpstr>
      <vt:lpstr>Different Titles For Hebrews</vt:lpstr>
      <vt:lpstr>Different Titles For Hebrews</vt:lpstr>
      <vt:lpstr>Anonymous Books</vt:lpstr>
      <vt:lpstr>Uniform Titles</vt:lpstr>
      <vt:lpstr>If The Gospels Really Were Anonymous</vt:lpstr>
      <vt:lpstr>If Gospels Anonymous…</vt:lpstr>
      <vt:lpstr>Church Fathers Were Not Gullible</vt:lpstr>
      <vt:lpstr>Evidence For Genuineness</vt:lpstr>
      <vt:lpstr>Evidence For Genuineness</vt:lpstr>
      <vt:lpstr>PowerPoint Presentation</vt:lpstr>
      <vt:lpstr>PowerPoint Presentation</vt:lpstr>
      <vt:lpstr>Early Attributions</vt:lpstr>
      <vt:lpstr>Early Attributions</vt:lpstr>
      <vt:lpstr>PowerPoint Presentation</vt:lpstr>
      <vt:lpstr>PowerPoint Presentation</vt:lpstr>
      <vt:lpstr>Augustine (AD 354-430)</vt:lpstr>
      <vt:lpstr>Augustine’s Testimony</vt:lpstr>
      <vt:lpstr>Augustine’s Testimony</vt:lpstr>
      <vt:lpstr>Augustine’s Testimony</vt:lpstr>
      <vt:lpstr>Jerome (~AD 347-420)</vt:lpstr>
      <vt:lpstr>Jerome On “Matthew”</vt:lpstr>
      <vt:lpstr>Jerome On “Mark”</vt:lpstr>
      <vt:lpstr>Jerome On “Luke”</vt:lpstr>
      <vt:lpstr>Jerome On “Luke”</vt:lpstr>
      <vt:lpstr>Jerome On “John”</vt:lpstr>
      <vt:lpstr>Jerome On “Matthew” (~AD 347-420)</vt:lpstr>
      <vt:lpstr>Jerome On “Mark” (~AD 347-420)</vt:lpstr>
      <vt:lpstr>Jerome On “Luke” (~AD 347-420)</vt:lpstr>
      <vt:lpstr>Jerome On “Luke” (~AD 347-420)</vt:lpstr>
      <vt:lpstr>Jerome On “Luke” (~AD 347-420)</vt:lpstr>
      <vt:lpstr>Jerome On “John” (~AD 347-420)</vt:lpstr>
      <vt:lpstr>Athanasius (~AD 295-373)</vt:lpstr>
      <vt:lpstr>Athanasius’ Testimony</vt:lpstr>
      <vt:lpstr>Eusebius of Caesarea (~AD 260/263-340)</vt:lpstr>
      <vt:lpstr>Eusebius On “Matthew” (~AD 313-324)</vt:lpstr>
      <vt:lpstr>Eusebius On “Matthew” (~AD 313-324)</vt:lpstr>
      <vt:lpstr>Eusebius On “Matthew” (~AD 313-324)</vt:lpstr>
      <vt:lpstr>Eusebius On “Mark” (~AD 313-324)</vt:lpstr>
      <vt:lpstr>Eusebius On “Mark” (~AD 313-324)</vt:lpstr>
      <vt:lpstr>Eusebius On “Luke” (~AD 313-324)</vt:lpstr>
      <vt:lpstr>Eusebius On “Luke” (~AD 313-324)</vt:lpstr>
      <vt:lpstr>Eusebius On “John” (~AD 313-324)</vt:lpstr>
      <vt:lpstr>Eusebius On “John” (~AD 313-324)</vt:lpstr>
      <vt:lpstr>Eusibius of Caesarea (~AD 313-324)</vt:lpstr>
      <vt:lpstr>Eusibius of Caesarea (~AD 313-324)</vt:lpstr>
      <vt:lpstr>Eusibius of Caesarea (~AD 313-324)</vt:lpstr>
      <vt:lpstr>Eusibius of Caesarea (~AD 313-324)</vt:lpstr>
      <vt:lpstr>Eusibius of Caesarea (~AD 313-324)</vt:lpstr>
      <vt:lpstr>Eusibius of Caesarea (~AD 313-324)</vt:lpstr>
      <vt:lpstr>Eusibius of Caesarea (~AD 313-324)</vt:lpstr>
      <vt:lpstr>Eusibius of Caesarea (~AD 313-324)</vt:lpstr>
      <vt:lpstr>Eusibius of Caesarea (~AD 313-324)</vt:lpstr>
      <vt:lpstr>Eusebius</vt:lpstr>
      <vt:lpstr>Eusibius of Caesarea (~AD 313-324)</vt:lpstr>
      <vt:lpstr>Eusibius of Caesarea (~AD 313-324)</vt:lpstr>
      <vt:lpstr>Eusibius of Caesarea (~AD 313-324)</vt:lpstr>
      <vt:lpstr>Hippolytus (fl. AD 222-245)</vt:lpstr>
      <vt:lpstr>Pseudo-Hippolytus  On “John”</vt:lpstr>
      <vt:lpstr>Pseudo-Hippolytus  On “Matthew”</vt:lpstr>
      <vt:lpstr>Pseudo-Hippolytus  On “John”</vt:lpstr>
      <vt:lpstr>Pseudo-Hippolytus  On “Matthew”</vt:lpstr>
      <vt:lpstr>Tertullian (~AD 160-225)</vt:lpstr>
      <vt:lpstr>Tertullian’s Testimony (~AD 207)</vt:lpstr>
      <vt:lpstr>Tertullian On “Mark” (~AD 207)</vt:lpstr>
      <vt:lpstr>Tertullian On “Luke” (~AD 207)</vt:lpstr>
      <vt:lpstr>Tertullian On “Luke” (~AD 207)</vt:lpstr>
      <vt:lpstr>Tertullian On “Luke” (~AD 207)</vt:lpstr>
      <vt:lpstr>Tertullian (~AD 207)</vt:lpstr>
      <vt:lpstr>Tertullian (~AD 207)</vt:lpstr>
      <vt:lpstr>Tertullian (~AD 207)</vt:lpstr>
      <vt:lpstr>Tertullian (~AD 207)</vt:lpstr>
      <vt:lpstr>Tertullian (~AD 207)</vt:lpstr>
      <vt:lpstr>Tertullian (~AD 207)</vt:lpstr>
      <vt:lpstr>Tertullian (~AD 207)</vt:lpstr>
      <vt:lpstr>Tertullian (~AD 207)</vt:lpstr>
      <vt:lpstr>Tertullian (~ 207)</vt:lpstr>
      <vt:lpstr>Origen of Alexandria (~AD 185-253/4)</vt:lpstr>
      <vt:lpstr>Origen of Alexandria (~AD 185-253/4)</vt:lpstr>
      <vt:lpstr>Origen of Alexandria (~AD 185-253/4)</vt:lpstr>
      <vt:lpstr>Origen On “Matthew”</vt:lpstr>
      <vt:lpstr>Origen On “Mark”</vt:lpstr>
      <vt:lpstr>Origen On “Luke”</vt:lpstr>
      <vt:lpstr>Origen On “John”</vt:lpstr>
      <vt:lpstr>Origen On The Gospels (AD 185-254)</vt:lpstr>
      <vt:lpstr>Origen On The Gospels (AD 185-254)</vt:lpstr>
      <vt:lpstr>Origen (fl. AD 210-250)</vt:lpstr>
      <vt:lpstr>Origen (fl. AD 210-250)</vt:lpstr>
      <vt:lpstr>Origen (fl. AD 210-250)</vt:lpstr>
      <vt:lpstr>Origen On “John” (fl. AD 210-250)</vt:lpstr>
      <vt:lpstr>Origen (AD 185-254)</vt:lpstr>
      <vt:lpstr>Origen (AD 185-254)</vt:lpstr>
      <vt:lpstr>Origen (AD 185-254)</vt:lpstr>
      <vt:lpstr>Origen (AD 185-254)</vt:lpstr>
      <vt:lpstr>Clement of Alexandria (~150-215)</vt:lpstr>
      <vt:lpstr>Clement of Alexandria (~150-215)</vt:lpstr>
      <vt:lpstr>Clement’s Testimony (~AD 180)</vt:lpstr>
      <vt:lpstr>Clement’s Testimony (~AD 180)</vt:lpstr>
      <vt:lpstr>Clement On “Matthew” (~AD 180)</vt:lpstr>
      <vt:lpstr>Clement On “Mark” (~AD 180)</vt:lpstr>
      <vt:lpstr>Clement On “Mark” (~AD 180)</vt:lpstr>
      <vt:lpstr>Clement On “John” (~AD 180)</vt:lpstr>
      <vt:lpstr>Clement On “John” (~AD 180)</vt:lpstr>
      <vt:lpstr>Clement Of Alexandria (~AD 150-215)</vt:lpstr>
      <vt:lpstr>Clement Of Alexandria (~AD 207)</vt:lpstr>
      <vt:lpstr>Clement Of Alexandria (~AD 207)</vt:lpstr>
      <vt:lpstr>Clement Of Alexandria (~AD 207)</vt:lpstr>
      <vt:lpstr>Clement Of Alexandria (~AD 155-220)</vt:lpstr>
      <vt:lpstr>Clement Of Alexandria (~AD 155-220)</vt:lpstr>
      <vt:lpstr>Clement of Alexandria (~150-215)</vt:lpstr>
      <vt:lpstr>Clement Of Alexandria (~AD 207)</vt:lpstr>
      <vt:lpstr>Clement Of Alexandria (~AD 207)</vt:lpstr>
      <vt:lpstr>Clement Of Alexandria (~AD 207)</vt:lpstr>
      <vt:lpstr>Clement Of Alexandria (~AD 207)</vt:lpstr>
      <vt:lpstr>Clement Of Alexandria (~AD 207)</vt:lpstr>
      <vt:lpstr>Clement Of Alexandria (~AD 207)</vt:lpstr>
      <vt:lpstr>Clement of Alexandria (~AD 150-215)</vt:lpstr>
      <vt:lpstr>Clement of Alexandria (~AD 150-215)</vt:lpstr>
      <vt:lpstr>Irenaeus of Lyons (~ 135-202)</vt:lpstr>
      <vt:lpstr>Irenaeus â Papias â John</vt:lpstr>
      <vt:lpstr>Irenaeus of Lyons (~AD 135-202)</vt:lpstr>
      <vt:lpstr>Irenaeus of Lyons (~AD 135-202)</vt:lpstr>
      <vt:lpstr>Irenaeus’ Testimony (~AD 180)</vt:lpstr>
      <vt:lpstr>Irenaeus’ Testimony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of Lyons (~AD 180, Lyons, France)</vt:lpstr>
      <vt:lpstr>Irenaeus Quoted Papias</vt:lpstr>
      <vt:lpstr>Theophilus of Antioch (Late 2nd Century)</vt:lpstr>
      <vt:lpstr>Theophilus of Antioch (Late 2nd Century)</vt:lpstr>
      <vt:lpstr>The Muratorian Fragment (~AD 170)</vt:lpstr>
      <vt:lpstr>The Muratorian Fragment (~AD 170)</vt:lpstr>
      <vt:lpstr>The Muratorian Fragment (~AD 170)</vt:lpstr>
      <vt:lpstr>The Muratorian Fragment (~AD 170)</vt:lpstr>
      <vt:lpstr>The Muratorian Fragment (~AD 170)</vt:lpstr>
      <vt:lpstr>Muratorian Fragment (c. AD 180)</vt:lpstr>
      <vt:lpstr>P75 (~AD 175-225)</vt:lpstr>
      <vt:lpstr>The Anti-Marcionite Prologue</vt:lpstr>
      <vt:lpstr>The AMP On “Mark” (AD 175)</vt:lpstr>
      <vt:lpstr>The AMP On “Luke” (AD 175)</vt:lpstr>
      <vt:lpstr>The AMP On “Luke” (AD 175)</vt:lpstr>
      <vt:lpstr>The AMP On “Matthew” (AD 175)</vt:lpstr>
      <vt:lpstr>The AMP On “John” (AD 175)</vt:lpstr>
      <vt:lpstr>Anti-Marcionite Prologue (Late Second Century AD 160-180)</vt:lpstr>
      <vt:lpstr>Anti-Marcionite Prologue (AD 175)</vt:lpstr>
      <vt:lpstr>Anti-Marcionite Prologue (AD 175)</vt:lpstr>
      <vt:lpstr>Anti-Marcionite Prologue (AD 175)</vt:lpstr>
      <vt:lpstr>Anti-Marcionite Prologue (AD 175)</vt:lpstr>
      <vt:lpstr>Anti-Marcionite Prologue (AD 175)</vt:lpstr>
      <vt:lpstr>The Diatessaron (~AD 170)</vt:lpstr>
      <vt:lpstr>The Diatessaron</vt:lpstr>
      <vt:lpstr>The Diatessaron (~AD 170)</vt:lpstr>
      <vt:lpstr>Justin Martyr (~100/110-165; fl. ~148-161)</vt:lpstr>
      <vt:lpstr>Justin Martyr’s Testomony</vt:lpstr>
      <vt:lpstr>Justin Martyr’s Testomony</vt:lpstr>
      <vt:lpstr>Justin Martyr (ca. AD 150)</vt:lpstr>
      <vt:lpstr>Justin Martyr (ca. AD 150)</vt:lpstr>
      <vt:lpstr>Justin Martyr (~100/110-165; fl. ~148-161)</vt:lpstr>
      <vt:lpstr>Justin Martyr (~100/110-165; fl. ~148-161)</vt:lpstr>
      <vt:lpstr>Objections To Justin</vt:lpstr>
      <vt:lpstr>Attributions In Justin Martyr</vt:lpstr>
      <vt:lpstr>Attributions In Justin Martyr</vt:lpstr>
      <vt:lpstr>Attributions In Justin Martyr</vt:lpstr>
      <vt:lpstr>Attributions In Justin Martyr</vt:lpstr>
      <vt:lpstr>Response</vt:lpstr>
      <vt:lpstr>Response</vt:lpstr>
      <vt:lpstr>Justin Martyr (~AD 100/110-165)</vt:lpstr>
      <vt:lpstr>Justin Martyr (~AD 100/110-165)</vt:lpstr>
      <vt:lpstr>Justin Martyr (~AD 100/110-165)</vt:lpstr>
      <vt:lpstr>Justin Martyr (~AD 100/110-165)</vt:lpstr>
      <vt:lpstr>Celsus (fl. ~AD 175-177)</vt:lpstr>
      <vt:lpstr>Celsus (~AD 150)</vt:lpstr>
      <vt:lpstr>Celsus (~AD 150)</vt:lpstr>
      <vt:lpstr>Papias (~ Early Second Century)</vt:lpstr>
      <vt:lpstr>Papias &amp; The Apostles</vt:lpstr>
      <vt:lpstr>Papias &amp; The Apostles</vt:lpstr>
      <vt:lpstr>Papias &amp; The Apostles</vt:lpstr>
      <vt:lpstr>Papias Knew John</vt:lpstr>
      <vt:lpstr>Papias Knew John</vt:lpstr>
      <vt:lpstr>Papias Knew John</vt:lpstr>
      <vt:lpstr>Papias Knew John</vt:lpstr>
      <vt:lpstr>Papias Did Not Know John</vt:lpstr>
      <vt:lpstr>Papias Did Not Know John</vt:lpstr>
      <vt:lpstr>Papias Did Not Know John</vt:lpstr>
      <vt:lpstr>Eusebius’ Comment</vt:lpstr>
      <vt:lpstr>Papias</vt:lpstr>
      <vt:lpstr>Papias Did Not Know John</vt:lpstr>
      <vt:lpstr>Craig Blomberg</vt:lpstr>
      <vt:lpstr>Stewart Petrie</vt:lpstr>
      <vt:lpstr>Martin Pickup</vt:lpstr>
      <vt:lpstr>Papias’ Testimony (~AD 125)</vt:lpstr>
      <vt:lpstr>Papias On “Matthew” (Early Second Century)</vt:lpstr>
      <vt:lpstr>Is Papias Quote Accurate?</vt:lpstr>
      <vt:lpstr>Papias’ Meaning???</vt:lpstr>
      <vt:lpstr>What’s A Logia?</vt:lpstr>
      <vt:lpstr>Papias’ Meaning???</vt:lpstr>
      <vt:lpstr>Matthew Wrote In Aramaic</vt:lpstr>
      <vt:lpstr>Papias On “Matthew”</vt:lpstr>
      <vt:lpstr>Problems With Papias</vt:lpstr>
      <vt:lpstr>What’s A Logia?</vt:lpstr>
      <vt:lpstr>Papias On “Mark” (Early Second Century)</vt:lpstr>
      <vt:lpstr>Papias On “Mark” (Early Second Century)</vt:lpstr>
      <vt:lpstr>Papias On “Mark” (Early Second Century)</vt:lpstr>
      <vt:lpstr>Papias On “Mark” (Early Second Century)</vt:lpstr>
      <vt:lpstr>Simon Gathercole</vt:lpstr>
      <vt:lpstr>Martin Pickup</vt:lpstr>
      <vt:lpstr>Papias On “Mark” (Early Second Century)</vt:lpstr>
      <vt:lpstr>Papias On “Mark” (Early Second Century)</vt:lpstr>
      <vt:lpstr>Papias Didn’t Know Eyewitnesses</vt:lpstr>
      <vt:lpstr>Response</vt:lpstr>
      <vt:lpstr>Papias Relied On Hearsay</vt:lpstr>
      <vt:lpstr>Response</vt:lpstr>
      <vt:lpstr>Papias’ Testimony</vt:lpstr>
      <vt:lpstr>Papias’ Testimony</vt:lpstr>
      <vt:lpstr>Papias Had Limited Understanding</vt:lpstr>
      <vt:lpstr>Papias Had Limited Understanding</vt:lpstr>
      <vt:lpstr>Papias Had Limited Understanding</vt:lpstr>
      <vt:lpstr>Response</vt:lpstr>
      <vt:lpstr>Response</vt:lpstr>
      <vt:lpstr>Papias Is Unreliable</vt:lpstr>
      <vt:lpstr>Apollinaris of Laodicea (~310-381/2)</vt:lpstr>
      <vt:lpstr>Apollinaris of Laodicea (~310-381/2)</vt:lpstr>
      <vt:lpstr>Bart Ehrman</vt:lpstr>
      <vt:lpstr>Papias</vt:lpstr>
      <vt:lpstr>Papias</vt:lpstr>
      <vt:lpstr>Papias</vt:lpstr>
      <vt:lpstr>Bart Ehrman</vt:lpstr>
      <vt:lpstr>Richard Carrier</vt:lpstr>
      <vt:lpstr>Response</vt:lpstr>
      <vt:lpstr>Response</vt:lpstr>
      <vt:lpstr>Monte Shanks</vt:lpstr>
      <vt:lpstr>Monte Shanks</vt:lpstr>
      <vt:lpstr>Response</vt:lpstr>
      <vt:lpstr>Clement Of Rome (fl. AD 92-101)</vt:lpstr>
      <vt:lpstr>Clement Of Rome (fl. AD 92-101)</vt:lpstr>
      <vt:lpstr>Clement’s Testimony (fl. 92-101)</vt:lpstr>
      <vt:lpstr>Clement Of Rome (fl. 92-101)</vt:lpstr>
      <vt:lpstr>Clement Of Rome (fl. 92-101)</vt:lpstr>
      <vt:lpstr>Polycarp (~70-156)</vt:lpstr>
      <vt:lpstr>Polycarp (~70-156)</vt:lpstr>
      <vt:lpstr>Polycarp &amp; The Apostles</vt:lpstr>
      <vt:lpstr>Polycarp’s Testimony</vt:lpstr>
      <vt:lpstr>PowerPoint Presentation</vt:lpstr>
      <vt:lpstr>Apostolic Connections</vt:lpstr>
      <vt:lpstr>Apostolic Connections</vt:lpstr>
      <vt:lpstr>Apostolic Connections</vt:lpstr>
      <vt:lpstr>Clement Knew Peter &amp; Paul</vt:lpstr>
      <vt:lpstr>Clement Knew The Apostles</vt:lpstr>
      <vt:lpstr>Ignatius Knew John</vt:lpstr>
      <vt:lpstr>Ignatius Knew John</vt:lpstr>
      <vt:lpstr>Ignatius Knew John</vt:lpstr>
      <vt:lpstr>Polycarp Knew John</vt:lpstr>
      <vt:lpstr>Polycarp Knew John</vt:lpstr>
      <vt:lpstr>Polycarp Knew John</vt:lpstr>
      <vt:lpstr>Papias Knew John</vt:lpstr>
      <vt:lpstr>Papias Knew John</vt:lpstr>
      <vt:lpstr>Papias Knew John</vt:lpstr>
      <vt:lpstr>Papias Knew John</vt:lpstr>
      <vt:lpstr>Papias Knew John</vt:lpstr>
      <vt:lpstr>Irenaeus Knew Polycarp</vt:lpstr>
      <vt:lpstr>Irenaeus Knew Polycarp</vt:lpstr>
      <vt:lpstr>Irenaeus Knew Polycarp</vt:lpstr>
      <vt:lpstr>Irenaeus Knew Polycarp</vt:lpstr>
      <vt:lpstr>Irenaeus Knew Polycarp</vt:lpstr>
      <vt:lpstr>Irenaeus Knew Polycarp</vt:lpstr>
      <vt:lpstr>Clement Knew Others</vt:lpstr>
      <vt:lpstr>“Chain Of Custody”</vt:lpstr>
      <vt:lpstr>“Chain Of Custody”</vt:lpstr>
      <vt:lpstr>“Chain Of Custody”</vt:lpstr>
      <vt:lpstr>“Chain Of Custody”</vt:lpstr>
      <vt:lpstr>“Chain Of Custody”</vt:lpstr>
      <vt:lpstr>“Chain Of Custody”</vt:lpstr>
      <vt:lpstr> Time Frame For Attributions</vt:lpstr>
      <vt:lpstr>Evidence For Genuineness</vt:lpstr>
      <vt:lpstr>Widespread Attestation</vt:lpstr>
      <vt:lpstr>Attributed Authorship Of Hebrews</vt:lpstr>
      <vt:lpstr>William Hendriksen</vt:lpstr>
      <vt:lpstr>Evidence For Genuineness</vt:lpstr>
      <vt:lpstr>Early Use Of Four Gospels</vt:lpstr>
      <vt:lpstr>Early Use Of Four Gospels</vt:lpstr>
      <vt:lpstr>Early Use Of Four Gospels</vt:lpstr>
      <vt:lpstr>Early Use Of Four Gospels</vt:lpstr>
      <vt:lpstr>Clement’s Quotations</vt:lpstr>
      <vt:lpstr>Quotes Without Attribution</vt:lpstr>
      <vt:lpstr>Quotes Without Attribution</vt:lpstr>
      <vt:lpstr>Quotes Without Attribution</vt:lpstr>
      <vt:lpstr>External Evidence: Early Use</vt:lpstr>
      <vt:lpstr>Quotes Without Attribution</vt:lpstr>
      <vt:lpstr>Quotes Without Attribution</vt:lpstr>
      <vt:lpstr>Quotes Without Attribution</vt:lpstr>
      <vt:lpstr>Quotes Without Attribution</vt:lpstr>
      <vt:lpstr>Quotes Without Attribution</vt:lpstr>
      <vt:lpstr>Quotes Without Attribution</vt:lpstr>
      <vt:lpstr>Quotes Without Attribution</vt:lpstr>
      <vt:lpstr>Quotes Without Attribution</vt:lpstr>
      <vt:lpstr>Quotes Without Attribution</vt:lpstr>
      <vt:lpstr>Quotes Without Attribution</vt:lpstr>
      <vt:lpstr>Quotes Without Attribution</vt:lpstr>
      <vt:lpstr>Quotes Without Attribution</vt:lpstr>
      <vt:lpstr>Quotes Without Attribution</vt:lpstr>
      <vt:lpstr>Quotes Without Attribution</vt:lpstr>
      <vt:lpstr>Quotes Without Attribution</vt:lpstr>
      <vt:lpstr>Authoritative Documents</vt:lpstr>
      <vt:lpstr>Authoritative Documents</vt:lpstr>
      <vt:lpstr>Authoritative Documents</vt:lpstr>
      <vt:lpstr>Gospels = “Scripture”</vt:lpstr>
      <vt:lpstr>Gospels = “Scripture”</vt:lpstr>
      <vt:lpstr>Gospels = “Scripture”</vt:lpstr>
      <vt:lpstr>Gospels = “Scripture”</vt:lpstr>
      <vt:lpstr>“Scripture” = The Gospels</vt:lpstr>
      <vt:lpstr>“Scripture” Without NT Attribution</vt:lpstr>
      <vt:lpstr>“Scripture” Without NT Attribution</vt:lpstr>
      <vt:lpstr>Gospels:  “It Is Written”</vt:lpstr>
      <vt:lpstr>Gospels:  “It Is Written”</vt:lpstr>
      <vt:lpstr>Gospels:  “It Is Written”</vt:lpstr>
      <vt:lpstr>Gospels:  “It Is Written”</vt:lpstr>
      <vt:lpstr>Gospels:  “It Is Written”</vt:lpstr>
      <vt:lpstr>Early Use Of Four Gospels</vt:lpstr>
      <vt:lpstr>Early Use Of Four Gospels</vt:lpstr>
      <vt:lpstr>Early Use Of Four Gospels</vt:lpstr>
      <vt:lpstr>Enemies Quote Gospels</vt:lpstr>
      <vt:lpstr>Enemies Quote Gospels</vt:lpstr>
      <vt:lpstr>Enemies Quote Gospels</vt:lpstr>
      <vt:lpstr>Enemies Quote Gospels</vt:lpstr>
      <vt:lpstr>Early Citations Of The NT</vt:lpstr>
      <vt:lpstr>Origen’s 5,765 Quotations</vt:lpstr>
      <vt:lpstr>Origen</vt:lpstr>
      <vt:lpstr>Celsus (~AD 150)</vt:lpstr>
      <vt:lpstr>Basilides (Gnostic Heretic, ~AD 125)</vt:lpstr>
      <vt:lpstr>Heretics Used 4 Gospels</vt:lpstr>
      <vt:lpstr>Early Use of Gospels &amp; Acts</vt:lpstr>
      <vt:lpstr>NT Books</vt:lpstr>
      <vt:lpstr>NT Books</vt:lpstr>
      <vt:lpstr>Evidence For Genuineness</vt:lpstr>
      <vt:lpstr>PowerPoint Presentation</vt:lpstr>
      <vt:lpstr>Internal Evidence: Writer Of “Matthew”</vt:lpstr>
      <vt:lpstr>Internal Evidence: Writer Of “Matthew”</vt:lpstr>
      <vt:lpstr>Internal Evidence: Writer Of “Matthew”</vt:lpstr>
      <vt:lpstr>Greatest Financial Interest</vt:lpstr>
      <vt:lpstr>Greatest Financial Interest</vt:lpstr>
      <vt:lpstr>Internal Evidence: Writer Of “Matthew”</vt:lpstr>
      <vt:lpstr>Matthew</vt:lpstr>
      <vt:lpstr>Matthew Knew Greek</vt:lpstr>
      <vt:lpstr>Matthew</vt:lpstr>
      <vt:lpstr>Apostles Were Eyewitnesses</vt:lpstr>
      <vt:lpstr>Internal Evidence: Writer Of “Mark”</vt:lpstr>
      <vt:lpstr>Internal Evidence: Writer Of “Mark”</vt:lpstr>
      <vt:lpstr>Internal Evidence: Writer Of “Mark”</vt:lpstr>
      <vt:lpstr>Internal Evidence: Writer Of “Mark”</vt:lpstr>
      <vt:lpstr>Internal Evidence: Writer Of “Mark”</vt:lpstr>
      <vt:lpstr>Mark &amp; Peter’s Preaching</vt:lpstr>
      <vt:lpstr>Internal Evidence: Writer Of “Mark”</vt:lpstr>
      <vt:lpstr>Mark</vt:lpstr>
      <vt:lpstr>Mark</vt:lpstr>
      <vt:lpstr>Is Mark “John Mark”?</vt:lpstr>
      <vt:lpstr>Internal Evidence Writer Of “Luke”</vt:lpstr>
      <vt:lpstr>Same Writer For “Luke” &amp; “Acts”</vt:lpstr>
      <vt:lpstr>Same Writer For “Luke” &amp; “Acts”</vt:lpstr>
      <vt:lpstr>Same Writer For “Luke” &amp; “Acts”</vt:lpstr>
      <vt:lpstr>Internal Evidence Writer Of “Luke”</vt:lpstr>
      <vt:lpstr>Internal Evidence Writer Of “Luke”</vt:lpstr>
      <vt:lpstr>“We” Sections</vt:lpstr>
      <vt:lpstr>PowerPoint Presentation</vt:lpstr>
      <vt:lpstr>PowerPoint Presentation</vt:lpstr>
      <vt:lpstr>PowerPoint Presentation</vt:lpstr>
      <vt:lpstr>PowerPoint Presentation</vt:lpstr>
      <vt:lpstr>Paul’s Companions In Rome</vt:lpstr>
      <vt:lpstr>Internal Evidence Writer Of “Luke”</vt:lpstr>
      <vt:lpstr>Luke</vt:lpstr>
      <vt:lpstr>Luke &amp; “Medical Details”</vt:lpstr>
      <vt:lpstr>Luke</vt:lpstr>
      <vt:lpstr>Luke</vt:lpstr>
      <vt:lpstr>Internal Evidence Writer Of “John”</vt:lpstr>
      <vt:lpstr>Internal Evidence Writer Of “John”</vt:lpstr>
      <vt:lpstr>Eyewitness Testimony: “Little Details”</vt:lpstr>
      <vt:lpstr>Eyewitness Testimony: “Little Details”</vt:lpstr>
      <vt:lpstr>Writer = Beloved Disciple</vt:lpstr>
      <vt:lpstr>Writer = Beloved Disciple</vt:lpstr>
      <vt:lpstr>The Beloved Disciple</vt:lpstr>
      <vt:lpstr>The Beloved Disciple</vt:lpstr>
      <vt:lpstr>The Beloved Disciple</vt:lpstr>
      <vt:lpstr>The Beloved Disciple</vt:lpstr>
      <vt:lpstr>The Beloved Disciple</vt:lpstr>
      <vt:lpstr>The Beloved Disciple???</vt:lpstr>
      <vt:lpstr>The Beloved Disciple</vt:lpstr>
      <vt:lpstr>The Other Disciple</vt:lpstr>
      <vt:lpstr>Beloved Disciple: One Of The Apostles</vt:lpstr>
      <vt:lpstr>Jesus’ Inner Circle</vt:lpstr>
      <vt:lpstr>The Beloved Disciple &amp; Jesus’ Inner Circle</vt:lpstr>
      <vt:lpstr>Internal Evidence Writer Of “John”</vt:lpstr>
      <vt:lpstr>“John” In The 4th Gospel</vt:lpstr>
      <vt:lpstr>“John” In The 4th Gospel</vt:lpstr>
      <vt:lpstr>Arguments Against Lazarus</vt:lpstr>
      <vt:lpstr>The Writer</vt:lpstr>
      <vt:lpstr>John</vt:lpstr>
      <vt:lpstr>John</vt:lpstr>
      <vt:lpstr>John</vt:lpstr>
      <vt:lpstr>John</vt:lpstr>
      <vt:lpstr>Apostles Were Eyewitnesses</vt:lpstr>
      <vt:lpstr>John</vt:lpstr>
      <vt:lpstr>John</vt:lpstr>
      <vt:lpstr>Traditional Authorship</vt:lpstr>
      <vt:lpstr>Gospels Are Anonymous</vt:lpstr>
      <vt:lpstr>Anonymous Gospels</vt:lpstr>
      <vt:lpstr>Many “Anonymous” Writings</vt:lpstr>
      <vt:lpstr>Tacitus</vt:lpstr>
      <vt:lpstr>Attribution By Others</vt:lpstr>
      <vt:lpstr>Plutarch’s Biographies (~AD 70-120)</vt:lpstr>
      <vt:lpstr>How Do We Know Plutarch Was The Author?</vt:lpstr>
      <vt:lpstr>Plutarch’s Biographies (~AD 70-120)</vt:lpstr>
      <vt:lpstr>Plutarch’s Biographies (~AD 70-120)</vt:lpstr>
      <vt:lpstr>Plutarch’s Biographies (~AD 70-120)</vt:lpstr>
      <vt:lpstr>No Sense Of Anonymity</vt:lpstr>
      <vt:lpstr>Other Anonymous Books</vt:lpstr>
      <vt:lpstr>Late Attribution</vt:lpstr>
      <vt:lpstr>Earlier Mention</vt:lpstr>
      <vt:lpstr>Earlier Mention</vt:lpstr>
      <vt:lpstr>Earlier Mention</vt:lpstr>
      <vt:lpstr>Faustus’ Objection</vt:lpstr>
      <vt:lpstr>Faustus’ Objection</vt:lpstr>
      <vt:lpstr>Augustine’s Reply</vt:lpstr>
      <vt:lpstr>Augustine’s Reply</vt:lpstr>
      <vt:lpstr>Augustine’s Reply</vt:lpstr>
      <vt:lpstr>Augustine’s Reply</vt:lpstr>
      <vt:lpstr>Names For Prestige</vt:lpstr>
      <vt:lpstr>Why Matthew?</vt:lpstr>
      <vt:lpstr>Apocryphal Gospels</vt:lpstr>
      <vt:lpstr>Why Mark?</vt:lpstr>
      <vt:lpstr>Why Mark?</vt:lpstr>
      <vt:lpstr>Why Mark?</vt:lpstr>
      <vt:lpstr>Why Luke?</vt:lpstr>
      <vt:lpstr>Why Luke?</vt:lpstr>
      <vt:lpstr>Why Luke?</vt:lpstr>
      <vt:lpstr>Why Not Give All Four Gospels Prominent Names?</vt:lpstr>
      <vt:lpstr>Why Not Pick Two Of The Other Disciples?</vt:lpstr>
      <vt:lpstr>Forging A Gospel</vt:lpstr>
      <vt:lpstr>Forged Apocryphal Gospels</vt:lpstr>
      <vt:lpstr>Forged Apocryphal Gospels</vt:lpstr>
      <vt:lpstr>Forged Apocryphal Gospels</vt:lpstr>
      <vt:lpstr>Forged Apocryphal Gospels</vt:lpstr>
      <vt:lpstr>We Have No Other Tradition Or Testimony, Which Attributes Authorship To Anyone Else</vt:lpstr>
      <vt:lpstr>Titles Added Much Later</vt:lpstr>
      <vt:lpstr>Gospel Authors Not Eyewitnesses</vt:lpstr>
      <vt:lpstr>Eyewitnesses</vt:lpstr>
      <vt:lpstr>Eyewitnesses</vt:lpstr>
      <vt:lpstr>Eyewitnesses</vt:lpstr>
      <vt:lpstr>Exactness In Detail</vt:lpstr>
      <vt:lpstr>Exactness In Detail</vt:lpstr>
      <vt:lpstr>Exactness In Detail</vt:lpstr>
      <vt:lpstr>Exactness In Detail</vt:lpstr>
      <vt:lpstr>Gospel Accuracy</vt:lpstr>
      <vt:lpstr>Gospels Written Long After The Events</vt:lpstr>
      <vt:lpstr>Gospels Written Long After The Events</vt:lpstr>
      <vt:lpstr>The Telephone Game</vt:lpstr>
      <vt:lpstr>The Telephone Game</vt:lpstr>
      <vt:lpstr>The Telephone Game</vt:lpstr>
      <vt:lpstr>The Telephone Game</vt:lpstr>
      <vt:lpstr>Recall</vt:lpstr>
      <vt:lpstr>Repeated Teaching</vt:lpstr>
      <vt:lpstr>Repeated Teaching</vt:lpstr>
      <vt:lpstr>Repeated Teaching</vt:lpstr>
      <vt:lpstr>Repeated Teaching</vt:lpstr>
      <vt:lpstr>Repeated Teaching</vt:lpstr>
      <vt:lpstr>Early Eyewitnesses</vt:lpstr>
      <vt:lpstr>Collective Communication</vt:lpstr>
      <vt:lpstr>Collective Communication</vt:lpstr>
      <vt:lpstr>Apostolic Oversight</vt:lpstr>
      <vt:lpstr>Apostolic Oversight</vt:lpstr>
      <vt:lpstr>Life-Changing Teaching</vt:lpstr>
      <vt:lpstr>Paul’s Data On Jesus (AD 51-55)</vt:lpstr>
      <vt:lpstr>Paul’s Data On Jesus (AD 51-55)</vt:lpstr>
      <vt:lpstr>Paul’s Data On Jesus (AD 51-55)</vt:lpstr>
      <vt:lpstr>Accuracy Preservation</vt:lpstr>
      <vt:lpstr>Gospels Written Late</vt:lpstr>
      <vt:lpstr>Ancient Timespans</vt:lpstr>
      <vt:lpstr>The Gospel Writers Blunder</vt:lpstr>
      <vt:lpstr>Jews Didn’t Wash</vt:lpstr>
      <vt:lpstr>Outside Palestine</vt:lpstr>
      <vt:lpstr>Jews &amp; Ritual Washing </vt:lpstr>
      <vt:lpstr>Purification</vt:lpstr>
      <vt:lpstr>Purification</vt:lpstr>
      <vt:lpstr>Jews &amp; Ritual Washing  </vt:lpstr>
      <vt:lpstr>Jews &amp; Ritual Washing</vt:lpstr>
      <vt:lpstr>Modern Scholarly Opinion</vt:lpstr>
      <vt:lpstr>Modern Scholarly Opinion</vt:lpstr>
      <vt:lpstr>Modern Scholarly Opinion</vt:lpstr>
      <vt:lpstr>Place Of Origin</vt:lpstr>
      <vt:lpstr>Place Of Origin</vt:lpstr>
      <vt:lpstr>Gospels Place Of Origin (Traditional)</vt:lpstr>
      <vt:lpstr>Gospels Place Of Origin (Gerd Theissen)</vt:lpstr>
      <vt:lpstr>The Gospel Of John: Place Of Composition</vt:lpstr>
      <vt:lpstr>The Gospel Of John: Place Of Composition</vt:lpstr>
      <vt:lpstr>The Gospel Of John: Place Of Composition</vt:lpstr>
      <vt:lpstr>If Written Outside Palestine</vt:lpstr>
      <vt:lpstr>Place Of Origin</vt:lpstr>
      <vt:lpstr>High Illiteracy Rate</vt:lpstr>
      <vt:lpstr>High Illiteracy Rate</vt:lpstr>
      <vt:lpstr>High Illiteracy Rate</vt:lpstr>
      <vt:lpstr>High Illiteracy Rate</vt:lpstr>
      <vt:lpstr>Craig Blomberg</vt:lpstr>
      <vt:lpstr>Josephus</vt:lpstr>
      <vt:lpstr>Works Of Josephus</vt:lpstr>
      <vt:lpstr>High Illiteracy Rate</vt:lpstr>
      <vt:lpstr>High Illiteracy Rate</vt:lpstr>
      <vt:lpstr>High Illiteracy Rate</vt:lpstr>
      <vt:lpstr>Writing In Greek?</vt:lpstr>
      <vt:lpstr>High Illiteracy Rate</vt:lpstr>
      <vt:lpstr>High Illiteracy Rate</vt:lpstr>
      <vt:lpstr>Acts 4:13</vt:lpstr>
      <vt:lpstr>Acts 4:13</vt:lpstr>
      <vt:lpstr>Acts 4:13</vt:lpstr>
      <vt:lpstr>Acts 4:13</vt:lpstr>
      <vt:lpstr>Scribes Merely Copied</vt:lpstr>
      <vt:lpstr>Craig Blomberg</vt:lpstr>
      <vt:lpstr>Armin D. Baum</vt:lpstr>
      <vt:lpstr>Armin D. Baum</vt:lpstr>
      <vt:lpstr>Armin D. Baum</vt:lpstr>
      <vt:lpstr>High Illiteracy Rate</vt:lpstr>
      <vt:lpstr>Scribes</vt:lpstr>
      <vt:lpstr>Forgery</vt:lpstr>
      <vt:lpstr>Forgery Was Prevalent</vt:lpstr>
      <vt:lpstr>Forgery Was Prevalent</vt:lpstr>
      <vt:lpstr>Forgers’ Techniques</vt:lpstr>
      <vt:lpstr>Forgery</vt:lpstr>
      <vt:lpstr>Forgery</vt:lpstr>
      <vt:lpstr>Forgeries</vt:lpstr>
      <vt:lpstr>Warnings About Forgeries</vt:lpstr>
      <vt:lpstr>Attempts To Deceive</vt:lpstr>
      <vt:lpstr>Timeline</vt:lpstr>
      <vt:lpstr>Forgery</vt:lpstr>
      <vt:lpstr>Forgery</vt:lpstr>
      <vt:lpstr>William Mounce</vt:lpstr>
      <vt:lpstr>Forgery</vt:lpstr>
      <vt:lpstr>Authentication Difficulties</vt:lpstr>
      <vt:lpstr>Confirming Authorship</vt:lpstr>
      <vt:lpstr>Confirming Authorship</vt:lpstr>
      <vt:lpstr>Forgery</vt:lpstr>
      <vt:lpstr>Forgery Was Rejected</vt:lpstr>
      <vt:lpstr>Forgery Was Rejected</vt:lpstr>
      <vt:lpstr>Forgery Was Rejected</vt:lpstr>
      <vt:lpstr>Forgery Was Rejected</vt:lpstr>
      <vt:lpstr>Gospels Are Contradictory</vt:lpstr>
      <vt:lpstr>Gospels Are Contradictory</vt:lpstr>
      <vt:lpstr>Gospels Are Contradictory</vt:lpstr>
      <vt:lpstr>Gospels Are Contradictory</vt:lpstr>
      <vt:lpstr>Contradictions: Real &amp; Apparent</vt:lpstr>
      <vt:lpstr>Gospels Are Contradictory</vt:lpstr>
      <vt:lpstr>Historians &amp; Contradictions</vt:lpstr>
      <vt:lpstr>Homicide Detectives</vt:lpstr>
      <vt:lpstr>J. Warner Wallace</vt:lpstr>
      <vt:lpstr>J. Warner Wallace</vt:lpstr>
      <vt:lpstr>J. Warner Wallace</vt:lpstr>
      <vt:lpstr>Bible Contradictions?</vt:lpstr>
      <vt:lpstr>Gospels Are Contradictory</vt:lpstr>
      <vt:lpstr>Eyewitness Discrepancies</vt:lpstr>
      <vt:lpstr>Burning Of Rome</vt:lpstr>
      <vt:lpstr>Eyewitness Discrepancy</vt:lpstr>
      <vt:lpstr>Bible Contradictions?</vt:lpstr>
      <vt:lpstr>Bible Contradictions?</vt:lpstr>
      <vt:lpstr>Bible Contradictions?</vt:lpstr>
      <vt:lpstr>Traditional Authorship</vt:lpstr>
      <vt:lpstr>Objections To Matthew</vt:lpstr>
      <vt:lpstr>Objections To Matthew</vt:lpstr>
      <vt:lpstr>Objections To Matthew: Matthew Wouldn’t Use Mark</vt:lpstr>
      <vt:lpstr>Objections To Matthew: Matthew Wouldn’t Use Mark</vt:lpstr>
      <vt:lpstr>Writing Order</vt:lpstr>
      <vt:lpstr>Gospel Order</vt:lpstr>
      <vt:lpstr>Objections To Matthew: Matthew Wouldn’t Use Mark</vt:lpstr>
      <vt:lpstr>Objections To Matthew: Matthew Wouldn’t Use Mark</vt:lpstr>
      <vt:lpstr>Brant Petrie</vt:lpstr>
      <vt:lpstr>Brant Petrie</vt:lpstr>
      <vt:lpstr>Matthew In 3rd Person</vt:lpstr>
      <vt:lpstr>A Very Old Argument</vt:lpstr>
      <vt:lpstr>A Very Old Argument</vt:lpstr>
      <vt:lpstr>Xenophon In 3rd Person</vt:lpstr>
      <vt:lpstr>Xenophon In 3rd Person</vt:lpstr>
      <vt:lpstr>Self-References In The Third Person</vt:lpstr>
      <vt:lpstr>Self-References In The Third Person</vt:lpstr>
      <vt:lpstr>Gleason Archer</vt:lpstr>
      <vt:lpstr>Richard Bauckham</vt:lpstr>
      <vt:lpstr>Jesus Is Not God</vt:lpstr>
      <vt:lpstr>Jesus Is God In Matthew</vt:lpstr>
      <vt:lpstr>Jesus Is God In Matthew</vt:lpstr>
      <vt:lpstr>Jesus Is God In Matthew</vt:lpstr>
      <vt:lpstr>Jesus Is God In Matthew</vt:lpstr>
      <vt:lpstr>Objections To Matthew: Anti-Jewish Quality</vt:lpstr>
      <vt:lpstr>Objections To Matthew: Matthew Is Incompatible</vt:lpstr>
      <vt:lpstr>Objections To Matthew: Matthew Is A Scribe</vt:lpstr>
      <vt:lpstr>Objections To Matthew: Matthew Is A Scribe</vt:lpstr>
      <vt:lpstr>Objections To Matthew: Matthew Died Too Soon</vt:lpstr>
      <vt:lpstr>Objections To Matthew: Matthew Died Too Soon</vt:lpstr>
      <vt:lpstr>Objections To Matthew: Matthew: 2 Semitic Names</vt:lpstr>
      <vt:lpstr>Objections To Matthew: Matthew: 2 Semitic Names</vt:lpstr>
      <vt:lpstr>Traditional Authorship</vt:lpstr>
      <vt:lpstr>Objections To Mark</vt:lpstr>
      <vt:lpstr>Objections To Markan Authorship: Geographical Blunders</vt:lpstr>
      <vt:lpstr>PowerPoint Presentation</vt:lpstr>
      <vt:lpstr>The Gerasenes Problem</vt:lpstr>
      <vt:lpstr>Which Place?</vt:lpstr>
      <vt:lpstr>Possible Solutions</vt:lpstr>
      <vt:lpstr>The Gerasenes Problem</vt:lpstr>
      <vt:lpstr>The Gerasenes Problem</vt:lpstr>
      <vt:lpstr>Possible Solutions</vt:lpstr>
      <vt:lpstr>Possible Solutions</vt:lpstr>
      <vt:lpstr>Objections To Markan Authorship: Geographical Blunders</vt:lpstr>
      <vt:lpstr>PowerPoint Presentation</vt:lpstr>
      <vt:lpstr>Objections To Markan Authorship: Geographical Blunders</vt:lpstr>
      <vt:lpstr>PowerPoint Presentation</vt:lpstr>
      <vt:lpstr>A Geographical Blunder</vt:lpstr>
      <vt:lpstr>Tyre – Sidon – Sea of Galilee (Mk. 7:31)</vt:lpstr>
      <vt:lpstr>PowerPoint Presentation</vt:lpstr>
      <vt:lpstr>Mt. Meron  (Elevation: 3,963 ft.)</vt:lpstr>
      <vt:lpstr>Objections To Markan Authorship: Cultural Blunders</vt:lpstr>
      <vt:lpstr>Hand Washing (Mk. 7:3-4)</vt:lpstr>
      <vt:lpstr>Objections To Markan Authorship: Author Couldn’t Be Mark</vt:lpstr>
      <vt:lpstr>Objections To Markan Authorship: Author Couldn’t Be Jewish</vt:lpstr>
      <vt:lpstr>Objections To Markan Authorship: “Mark” Can’t Be From Peter</vt:lpstr>
      <vt:lpstr>Objections To Markan Authorship: “Mark” Can’t Be From Peter</vt:lpstr>
      <vt:lpstr>“Mark” Can’t Be From Peter</vt:lpstr>
      <vt:lpstr>Traditional Authorship</vt:lpstr>
      <vt:lpstr>Objections To Luke</vt:lpstr>
      <vt:lpstr>Objections To Lukan Authorship: Alternate Proposals</vt:lpstr>
      <vt:lpstr>Objections To Lukan Authorship: Alternate Proposals</vt:lpstr>
      <vt:lpstr>Objections To Lukan Authorship: Paul’s Portrait Is Different</vt:lpstr>
      <vt:lpstr>Objections To Lukan Authorship: Paul’s Portrait Is Different</vt:lpstr>
      <vt:lpstr>Objections To Lukan Authorship: Paul’s Portrait Is Different</vt:lpstr>
      <vt:lpstr>Objections To Lukan Authorship: Paul’s Portrait Different</vt:lpstr>
      <vt:lpstr>Objections To Lukan Authorship: Paul’s Portrait Different</vt:lpstr>
      <vt:lpstr>Objections To Lukan Authorship: Luke’s Theology Contradicts</vt:lpstr>
      <vt:lpstr>Objections To Lukan Authorship: Paul’s Portrait Different</vt:lpstr>
      <vt:lpstr>Paul’s Visits To Jerusalem</vt:lpstr>
      <vt:lpstr>Paul’s Visits To Jerusalem</vt:lpstr>
      <vt:lpstr>Traditional Authorship</vt:lpstr>
      <vt:lpstr>Objections To John</vt:lpstr>
      <vt:lpstr>Objections To John</vt:lpstr>
      <vt:lpstr>Objections To John</vt:lpstr>
      <vt:lpstr>Objections To John</vt:lpstr>
      <vt:lpstr>Objections To John</vt:lpstr>
      <vt:lpstr>Objections To John</vt:lpstr>
      <vt:lpstr>Objections To John</vt:lpstr>
      <vt:lpstr>Response To Objections</vt:lpstr>
      <vt:lpstr>Response To Objections</vt:lpstr>
      <vt:lpstr>Response To Objections</vt:lpstr>
      <vt:lpstr>Response To Objections</vt:lpstr>
      <vt:lpstr>Response To Objections</vt:lpstr>
      <vt:lpstr>Response To Objections</vt:lpstr>
      <vt:lpstr>Response</vt:lpstr>
      <vt:lpstr>Response To Objections</vt:lpstr>
      <vt:lpstr>Objections To John: John &amp; The High Priest</vt:lpstr>
      <vt:lpstr>Objections To John: John &amp; The High Priest</vt:lpstr>
      <vt:lpstr>Objections To John: John Died Too Soon</vt:lpstr>
      <vt:lpstr>Objections To John: John Died Too Soon</vt:lpstr>
      <vt:lpstr>Objections To John: John Was Illiterate</vt:lpstr>
      <vt:lpstr>Carson &amp; Moo</vt:lpstr>
      <vt:lpstr>Craig Blomberg</vt:lpstr>
      <vt:lpstr>Brant Petrie</vt:lpstr>
      <vt:lpstr>Objections To John: John Was Illiterate</vt:lpstr>
      <vt:lpstr>Objections To John: John Was Illiterate</vt:lpstr>
      <vt:lpstr>Objections To John: John &amp; “His Testimony”</vt:lpstr>
      <vt:lpstr>Objections To John: Jesus’ Teaching Different</vt:lpstr>
      <vt:lpstr>Objections To John: Jesus’ Teaching Different</vt:lpstr>
      <vt:lpstr>Objections To John: Jesus’ Teaching Different</vt:lpstr>
      <vt:lpstr>Objections To John: Jesus’ Teaching Different</vt:lpstr>
      <vt:lpstr>Objections To John: Jesus’ Teaching Different</vt:lpstr>
      <vt:lpstr>Objections To John: Jesus’ Claims Deity</vt:lpstr>
      <vt:lpstr>Jesus &amp; Jehovah</vt:lpstr>
      <vt:lpstr>Jesus &amp; Jehovah</vt:lpstr>
      <vt:lpstr>James &amp; Sermon On The Mount</vt:lpstr>
      <vt:lpstr>James &amp; Sermon On The Mount</vt:lpstr>
      <vt:lpstr>James &amp; Matthew</vt:lpstr>
      <vt:lpstr>James &amp; Matthew</vt:lpstr>
      <vt:lpstr>James &amp; Matthew</vt:lpstr>
      <vt:lpstr>PowerPoint Presentation</vt:lpstr>
      <vt:lpstr>Documents Must Be Dated</vt:lpstr>
      <vt:lpstr>Documents Must Be Dated</vt:lpstr>
      <vt:lpstr>Egerton Papyrus 2 (Date:  Mid 2nd cen.)</vt:lpstr>
      <vt:lpstr>John Rylands Fragment (P52) (Date:  125-150 AD, Alexandria, Egypt)</vt:lpstr>
      <vt:lpstr>PowerPoint Presentation</vt:lpstr>
      <vt:lpstr>John Rylands Fragment (P52)</vt:lpstr>
      <vt:lpstr>Frederick Kenyon</vt:lpstr>
      <vt:lpstr>W. F. Albright</vt:lpstr>
      <vt:lpstr>Earliest Synoptic MSS</vt:lpstr>
      <vt:lpstr>Documents Must Be Dated</vt:lpstr>
      <vt:lpstr>Standard Dating Schemes</vt:lpstr>
      <vt:lpstr>Date After AD 70</vt:lpstr>
      <vt:lpstr>Later Judaism In Matthew</vt:lpstr>
      <vt:lpstr>Standard Dating Schemes</vt:lpstr>
      <vt:lpstr>“Standard” Dating</vt:lpstr>
      <vt:lpstr>Proposed Gospel Dates</vt:lpstr>
      <vt:lpstr>“Conservative” Dating</vt:lpstr>
      <vt:lpstr>First Century Timeline</vt:lpstr>
      <vt:lpstr>A.N. Sherwin-White (Eminent Roman Historian: 1911-1993)</vt:lpstr>
      <vt:lpstr>A Critique Of Standard Dating</vt:lpstr>
      <vt:lpstr>A Critique Of Standard Dating</vt:lpstr>
      <vt:lpstr>Why Not More Specific?</vt:lpstr>
      <vt:lpstr>Why Not More Accurate?</vt:lpstr>
      <vt:lpstr>Why Not More Accurate?</vt:lpstr>
      <vt:lpstr>Epiphanius (4th cen Pastor from Cyprus)</vt:lpstr>
      <vt:lpstr>Prediction Not Prophecy</vt:lpstr>
      <vt:lpstr>Prediction Not Prophecy</vt:lpstr>
      <vt:lpstr>A Critique Of Standard Dating</vt:lpstr>
      <vt:lpstr>A Critique Of Standard Dating</vt:lpstr>
      <vt:lpstr>A Critique Of Standard Dating</vt:lpstr>
      <vt:lpstr>A Critique Of Standard Dating</vt:lpstr>
      <vt:lpstr>A Critique Of Standard Dating</vt:lpstr>
      <vt:lpstr>Irenaeus (Bishop of Lyons, AD 180)</vt:lpstr>
      <vt:lpstr>Date Of Matthew</vt:lpstr>
      <vt:lpstr>Late Date For Matthew: Irrelevant Teaching</vt:lpstr>
      <vt:lpstr>Date Of Composition</vt:lpstr>
      <vt:lpstr>Dating “Mark”</vt:lpstr>
      <vt:lpstr>Dating “Mark”</vt:lpstr>
      <vt:lpstr>Date Of Mark</vt:lpstr>
      <vt:lpstr>Dating Of “Luke” &amp; “Acts”</vt:lpstr>
      <vt:lpstr>Clement &amp; Luke (~AD 30-100)</vt:lpstr>
      <vt:lpstr>Ignatius &amp; Luke (~AD 30-107)</vt:lpstr>
      <vt:lpstr>Polycarp &amp; Luke (~AD 65-100-155)</vt:lpstr>
      <vt:lpstr>2 Clement &amp; Luke (~AD 120-170)</vt:lpstr>
      <vt:lpstr>2 Clement &amp; Luke (~AD 120-170)</vt:lpstr>
      <vt:lpstr>Date Of “Luke” = 60s</vt:lpstr>
      <vt:lpstr>Acts Does Not Mention….</vt:lpstr>
      <vt:lpstr>Fulfilled OT Prophecy</vt:lpstr>
      <vt:lpstr>Fulfilled OT Prophecy</vt:lpstr>
      <vt:lpstr>Fulfilled OT Prophecy</vt:lpstr>
      <vt:lpstr>Predictions Of Death</vt:lpstr>
      <vt:lpstr>Jesus’ Prophecies</vt:lpstr>
      <vt:lpstr>Prophecies In Acts</vt:lpstr>
      <vt:lpstr>Other Events</vt:lpstr>
      <vt:lpstr>Date Of “Luke” = 60s</vt:lpstr>
      <vt:lpstr>Date Of “Luke” = 60s</vt:lpstr>
      <vt:lpstr>Acts Does Mention….</vt:lpstr>
      <vt:lpstr>Positive View Of Romans</vt:lpstr>
      <vt:lpstr>Positive View Of Rome</vt:lpstr>
      <vt:lpstr>Positive View Of Rome</vt:lpstr>
      <vt:lpstr>Paul’s Trial</vt:lpstr>
      <vt:lpstr>First Century Timeline</vt:lpstr>
      <vt:lpstr>Paul’s Trial</vt:lpstr>
      <vt:lpstr>Positive View Of Rome</vt:lpstr>
      <vt:lpstr>Dating Of Acts</vt:lpstr>
      <vt:lpstr>Dating Of Acts</vt:lpstr>
      <vt:lpstr>Argument From Silence</vt:lpstr>
      <vt:lpstr>Argument From Silence</vt:lpstr>
      <vt:lpstr>Argument From Silence</vt:lpstr>
      <vt:lpstr>Argument From Silence</vt:lpstr>
      <vt:lpstr>Argument From Ignorance</vt:lpstr>
      <vt:lpstr>Absence Of Evidence</vt:lpstr>
      <vt:lpstr>Absence Of Evidence</vt:lpstr>
      <vt:lpstr>Arguments From Silence</vt:lpstr>
      <vt:lpstr>Arguments From Silence</vt:lpstr>
      <vt:lpstr>Why The Silence?</vt:lpstr>
      <vt:lpstr>Brant Petrie</vt:lpstr>
      <vt:lpstr>Date Of “Luke” = 60s</vt:lpstr>
      <vt:lpstr>Unidentified People</vt:lpstr>
      <vt:lpstr>Unidentified People</vt:lpstr>
      <vt:lpstr>Date Of “Luke” = 60s</vt:lpstr>
      <vt:lpstr>Early Citations From Paul</vt:lpstr>
      <vt:lpstr>Date Of “Luke” = 60s</vt:lpstr>
      <vt:lpstr>“Scripture”</vt:lpstr>
      <vt:lpstr>Early Citations From Paul</vt:lpstr>
      <vt:lpstr>Date Of “Luke” = 70s-80s</vt:lpstr>
      <vt:lpstr>Ignatius</vt:lpstr>
      <vt:lpstr>Date Of “John”</vt:lpstr>
      <vt:lpstr>Egerton Papyrus 2 (Date:  Mid 2nd cen.)</vt:lpstr>
      <vt:lpstr>John Rylands Fragment (P52) (Date:  125-150 AD, Alexandria, Egypt)</vt:lpstr>
      <vt:lpstr>John Rylands Fragment (P52)</vt:lpstr>
      <vt:lpstr>John Rylands Fragment (P52)</vt:lpstr>
      <vt:lpstr>Frederick Kenyon</vt:lpstr>
      <vt:lpstr>W. F. Albright</vt:lpstr>
      <vt:lpstr>Date Of “John”</vt:lpstr>
      <vt:lpstr>Arguments For Early Date</vt:lpstr>
      <vt:lpstr>Arguments For Early Date</vt:lpstr>
      <vt:lpstr>Arguments For Late Date</vt:lpstr>
      <vt:lpstr>Arguments For Late Date</vt:lpstr>
      <vt:lpstr>Arguments For Late Date</vt:lpstr>
      <vt:lpstr>Why Wait To Write?</vt:lpstr>
      <vt:lpstr>Why Wait To Write?</vt:lpstr>
      <vt:lpstr>Gospels Were Needed</vt:lpstr>
      <vt:lpstr>Gospels Were Needed</vt:lpstr>
      <vt:lpstr>If Written Later</vt:lpstr>
      <vt:lpstr>Attribution &amp; Time Gap</vt:lpstr>
      <vt:lpstr>If Written Later</vt:lpstr>
      <vt:lpstr>Biographies Of Alexander</vt:lpstr>
      <vt:lpstr>Biographies Of Alexander</vt:lpstr>
      <vt:lpstr>Biographies Of Alexander</vt:lpstr>
      <vt:lpstr>Alexander &amp; His Biographers</vt:lpstr>
      <vt:lpstr>Alexander The Great (356-323 BC)</vt:lpstr>
      <vt:lpstr>It’s Amazing</vt:lpstr>
      <vt:lpstr>A.N. Sherwin-White (Eminent Roman Historian: 1911-1993)</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Who Wrote The Gospels?</dc:title>
  <dc:creator>Kevin Kay</dc:creator>
  <cp:lastModifiedBy>Kevin Kay</cp:lastModifiedBy>
  <cp:revision>2</cp:revision>
  <dcterms:created xsi:type="dcterms:W3CDTF">2013-04-08T16:57:59Z</dcterms:created>
  <dcterms:modified xsi:type="dcterms:W3CDTF">2024-04-02T12:59:49Z</dcterms:modified>
</cp:coreProperties>
</file>